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9"/>
  </p:notesMasterIdLst>
  <p:handoutMasterIdLst>
    <p:handoutMasterId r:id="rId50"/>
  </p:handoutMasterIdLst>
  <p:sldIdLst>
    <p:sldId id="935" r:id="rId2"/>
    <p:sldId id="987" r:id="rId3"/>
    <p:sldId id="936" r:id="rId4"/>
    <p:sldId id="976" r:id="rId5"/>
    <p:sldId id="977" r:id="rId6"/>
    <p:sldId id="978" r:id="rId7"/>
    <p:sldId id="979" r:id="rId8"/>
    <p:sldId id="980" r:id="rId9"/>
    <p:sldId id="937" r:id="rId10"/>
    <p:sldId id="938" r:id="rId11"/>
    <p:sldId id="939" r:id="rId12"/>
    <p:sldId id="1017" r:id="rId13"/>
    <p:sldId id="940" r:id="rId14"/>
    <p:sldId id="941" r:id="rId15"/>
    <p:sldId id="985" r:id="rId16"/>
    <p:sldId id="942" r:id="rId17"/>
    <p:sldId id="943" r:id="rId18"/>
    <p:sldId id="986" r:id="rId19"/>
    <p:sldId id="946" r:id="rId20"/>
    <p:sldId id="947" r:id="rId21"/>
    <p:sldId id="950" r:id="rId22"/>
    <p:sldId id="951" r:id="rId23"/>
    <p:sldId id="983" r:id="rId24"/>
    <p:sldId id="984" r:id="rId25"/>
    <p:sldId id="988" r:id="rId26"/>
    <p:sldId id="954" r:id="rId27"/>
    <p:sldId id="955" r:id="rId28"/>
    <p:sldId id="956" r:id="rId29"/>
    <p:sldId id="957" r:id="rId30"/>
    <p:sldId id="958" r:id="rId31"/>
    <p:sldId id="959" r:id="rId32"/>
    <p:sldId id="960" r:id="rId33"/>
    <p:sldId id="961" r:id="rId34"/>
    <p:sldId id="962" r:id="rId35"/>
    <p:sldId id="963" r:id="rId36"/>
    <p:sldId id="989" r:id="rId37"/>
    <p:sldId id="964" r:id="rId38"/>
    <p:sldId id="965" r:id="rId39"/>
    <p:sldId id="966" r:id="rId40"/>
    <p:sldId id="967" r:id="rId41"/>
    <p:sldId id="968" r:id="rId42"/>
    <p:sldId id="969" r:id="rId43"/>
    <p:sldId id="970" r:id="rId44"/>
    <p:sldId id="971" r:id="rId45"/>
    <p:sldId id="972" r:id="rId46"/>
    <p:sldId id="973" r:id="rId47"/>
    <p:sldId id="974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99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08" autoAdjust="0"/>
    <p:restoredTop sz="85782" autoAdjust="0"/>
  </p:normalViewPr>
  <p:slideViewPr>
    <p:cSldViewPr>
      <p:cViewPr varScale="1">
        <p:scale>
          <a:sx n="109" d="100"/>
          <a:sy n="109" d="100"/>
        </p:scale>
        <p:origin x="4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BB93D-595A-6A47-9042-CD389AD70D14}" type="datetimeFigureOut">
              <a:rPr kumimoji="1" lang="zh-CN" altLang="en-US" smtClean="0"/>
              <a:t>2022/9/22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6AD61-5B70-4C4A-AE1E-76C16B976CD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609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BD7EC4-5958-5E48-9ECD-C37CEFF107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758BD407-035D-B749-BE7E-964EF6688A91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  <p:sp>
        <p:nvSpPr>
          <p:cNvPr id="6149" name="页脚占位符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/>
              <a:t>W 87</a:t>
            </a:r>
          </a:p>
        </p:txBody>
      </p:sp>
    </p:spTree>
    <p:extLst>
      <p:ext uri="{BB962C8B-B14F-4D97-AF65-F5344CB8AC3E}">
        <p14:creationId xmlns:p14="http://schemas.microsoft.com/office/powerpoint/2010/main" val="1750914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669535AA-2319-E749-B7AD-90DCF8BCDAD4}" type="slidenum">
              <a:rPr lang="zh-CN" altLang="en-US" sz="1200" b="0">
                <a:latin typeface="Times New Roman" charset="0"/>
              </a:rPr>
              <a:pPr algn="r"/>
              <a:t>14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930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669535AA-2319-E749-B7AD-90DCF8BCDAD4}" type="slidenum">
              <a:rPr lang="zh-CN" altLang="en-US" sz="1200" b="0">
                <a:latin typeface="Times New Roman" charset="0"/>
              </a:rPr>
              <a:pPr algn="r"/>
              <a:t>15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354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F4199609-7AD6-6D4F-804A-7E5F92636693}" type="slidenum">
              <a:rPr lang="zh-CN" altLang="en-US" sz="1200" b="0">
                <a:latin typeface="Times New Roman" charset="0"/>
              </a:rPr>
              <a:pPr algn="r"/>
              <a:t>16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6126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86745DF2-9419-C14D-B5FF-CF8FA2CEB8ED}" type="slidenum">
              <a:rPr lang="zh-CN" altLang="en-US" sz="1200" b="0">
                <a:latin typeface="Times New Roman" charset="0"/>
              </a:rPr>
              <a:pPr algn="r"/>
              <a:t>17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41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89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B9EC8FD4-EC28-DA4E-B58B-E6D62CEFD4C4}" type="slidenum">
              <a:rPr lang="zh-CN" altLang="en-US" sz="1200" b="0">
                <a:latin typeface="Times New Roman" charset="0"/>
              </a:rPr>
              <a:pPr algn="r"/>
              <a:t>19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0381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8C0B031D-89E8-254B-B739-AC5500055348}" type="slidenum">
              <a:rPr lang="zh-CN" altLang="en-US" sz="1200" b="0">
                <a:latin typeface="Times New Roman" charset="0"/>
              </a:rPr>
              <a:pPr algn="r"/>
              <a:t>20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9914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6FFB3B98-309A-5840-A7C3-4AA21B5DC175}" type="slidenum">
              <a:rPr lang="zh-CN" altLang="en-US" sz="1200" b="0">
                <a:latin typeface="Times New Roman" charset="0"/>
              </a:rPr>
              <a:pPr algn="r"/>
              <a:t>21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511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0E098C25-B0BF-D54D-8F3F-9EA94F9F21DF}" type="slidenum">
              <a:rPr lang="zh-CN" altLang="en-US" sz="1200" b="0">
                <a:latin typeface="Times New Roman" charset="0"/>
              </a:rPr>
              <a:pPr algn="r"/>
              <a:t>22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3940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-178</a:t>
            </a:r>
            <a:r>
              <a:rPr lang="zh-CN" altLang="en-US" dirty="0"/>
              <a:t>，补码：</a:t>
            </a:r>
            <a:r>
              <a:rPr lang="en-US" altLang="zh-CN" dirty="0"/>
              <a:t>1111 1111 0100 1110     FF4E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D7EC4-5958-5E48-9ECD-C37CEFF10780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956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2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43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D57C6C8E-8A13-D548-A7E7-D138D6D4D47A}" type="slidenum">
              <a:rPr lang="zh-CN" altLang="en-US" sz="1200" b="0">
                <a:latin typeface="Times New Roman" charset="0"/>
              </a:rPr>
              <a:pPr algn="r"/>
              <a:t>26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17852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5096C4FB-1DE0-D349-B95E-5A0B19DBE71E}" type="slidenum">
              <a:rPr lang="zh-CN" altLang="en-US" sz="1200" b="0">
                <a:latin typeface="Times New Roman" charset="0"/>
              </a:rPr>
              <a:pPr algn="r"/>
              <a:t>27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68398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513F4013-C0C7-724C-8438-4D4DD1655479}" type="slidenum">
              <a:rPr lang="zh-CN" altLang="en-US" sz="1200" b="0">
                <a:latin typeface="Times New Roman" charset="0"/>
              </a:rPr>
              <a:pPr algn="r"/>
              <a:t>28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09435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D429222F-EC41-DA4B-9E64-C0A3DE5B2FBB}" type="slidenum">
              <a:rPr lang="zh-CN" altLang="en-US" sz="1200" b="0">
                <a:latin typeface="Times New Roman" charset="0"/>
              </a:rPr>
              <a:pPr algn="r"/>
              <a:t>29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28514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A3BE5E2D-1180-C944-A589-8BFDE88C16EB}" type="slidenum">
              <a:rPr lang="zh-CN" altLang="en-US" sz="1200" b="0">
                <a:latin typeface="Times New Roman" charset="0"/>
              </a:rPr>
              <a:pPr algn="r"/>
              <a:t>30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30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234C877A-40C3-954F-B9FD-8A41668081EB}" type="slidenum">
              <a:rPr lang="zh-CN" altLang="en-US" sz="1200" b="0">
                <a:latin typeface="Times New Roman" charset="0"/>
              </a:rPr>
              <a:pPr algn="r"/>
              <a:t>31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0655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212BBE8F-9F4F-E845-B4A3-C6480175D4BF}" type="slidenum">
              <a:rPr lang="zh-CN" altLang="en-US" sz="1200" b="0">
                <a:latin typeface="Times New Roman" charset="0"/>
              </a:rPr>
              <a:pPr algn="r"/>
              <a:t>32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66554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851231BA-BD21-D141-85AD-58E6F19B802C}" type="slidenum">
              <a:rPr lang="zh-CN" altLang="en-US" sz="1200" b="0">
                <a:latin typeface="Times New Roman" charset="0"/>
              </a:rPr>
              <a:pPr algn="r"/>
              <a:t>33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06178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20BD32E3-6F78-1A40-A47D-85AEFF8CC155}" type="slidenum">
              <a:rPr lang="zh-CN" altLang="en-US" sz="1200" b="0">
                <a:latin typeface="Times New Roman" charset="0"/>
              </a:rPr>
              <a:pPr algn="r"/>
              <a:t>34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5653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FE836DB7-D727-7E47-BE7F-4DB1A314FCC4}" type="slidenum">
              <a:rPr lang="zh-CN" altLang="en-US" sz="1200" b="0">
                <a:latin typeface="Times New Roman" charset="0"/>
              </a:rPr>
              <a:pPr algn="r"/>
              <a:t>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2843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F4033454-0F92-404C-AB00-F37BA7229833}" type="slidenum">
              <a:rPr lang="zh-CN" altLang="en-US" sz="1200" b="0">
                <a:latin typeface="Times New Roman" charset="0"/>
              </a:rPr>
              <a:pPr algn="r"/>
              <a:t>35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79483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48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45C8BA65-899B-B546-8403-73023278268F}" type="slidenum">
              <a:rPr lang="zh-CN" altLang="en-US" sz="1200" b="0">
                <a:latin typeface="Times New Roman" charset="0"/>
              </a:rPr>
              <a:pPr algn="r"/>
              <a:t>37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2133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5CE92A6D-AF9F-6449-818F-5C6274C194D9}" type="slidenum">
              <a:rPr lang="zh-CN" altLang="en-US" sz="1200" b="0">
                <a:latin typeface="Times New Roman" charset="0"/>
              </a:rPr>
              <a:pPr algn="r"/>
              <a:t>38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7498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8FD42FE4-39CC-0A46-86FB-017526B22718}" type="slidenum">
              <a:rPr lang="zh-CN" altLang="en-US" sz="1200" b="0">
                <a:latin typeface="Times New Roman" charset="0"/>
              </a:rPr>
              <a:pPr algn="r"/>
              <a:t>39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39683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2617FCD0-25B6-1D4F-8183-6F735E1B1F2D}" type="slidenum">
              <a:rPr lang="zh-CN" altLang="en-US" sz="1200" b="0">
                <a:latin typeface="Times New Roman" charset="0"/>
              </a:rPr>
              <a:pPr algn="r"/>
              <a:t>40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54057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815C9B8E-BDA3-934E-97DA-2090AA43652B}" type="slidenum">
              <a:rPr lang="zh-CN" altLang="en-US" sz="1200" b="0">
                <a:latin typeface="Times New Roman" charset="0"/>
              </a:rPr>
              <a:pPr algn="r"/>
              <a:t>41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5291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10E9CCEE-D170-0D47-B153-18750AA61F70}" type="slidenum">
              <a:rPr lang="zh-CN" altLang="en-US" sz="1200" b="0">
                <a:latin typeface="Times New Roman" charset="0"/>
              </a:rPr>
              <a:pPr algn="r"/>
              <a:t>42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23042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7372B329-2620-1749-A5E3-14A99533512E}" type="slidenum">
              <a:rPr lang="zh-CN" altLang="en-US" sz="1200" b="0">
                <a:latin typeface="Times New Roman" charset="0"/>
              </a:rPr>
              <a:pPr algn="r"/>
              <a:t>43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12224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DFDCFC16-0191-2446-B6F4-4EBDCB47E563}" type="slidenum">
              <a:rPr lang="zh-CN" altLang="en-US" sz="1200" b="0">
                <a:latin typeface="Times New Roman" charset="0"/>
              </a:rPr>
              <a:pPr algn="r"/>
              <a:t>44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7656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0E098C25-B0BF-D54D-8F3F-9EA94F9F21DF}" type="slidenum">
              <a:rPr lang="zh-CN" altLang="en-US" sz="1200" b="0">
                <a:latin typeface="Times New Roman" charset="0"/>
              </a:rPr>
              <a:pPr algn="r"/>
              <a:t>6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6981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C6220FC5-AA89-3043-BA37-BDC5EB625DCA}" type="slidenum">
              <a:rPr lang="zh-CN" altLang="en-US" sz="1200" b="0">
                <a:latin typeface="Times New Roman" charset="0"/>
              </a:rPr>
              <a:pPr algn="r"/>
              <a:t>45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48127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B75073BF-79E9-264C-B49A-FDF21D1FB558}" type="slidenum">
              <a:rPr lang="zh-CN" altLang="en-US" sz="1200" b="0">
                <a:latin typeface="Times New Roman" charset="0"/>
              </a:rPr>
              <a:pPr algn="r"/>
              <a:t>46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78944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22CF9950-4C59-894E-988E-728C78AF839F}" type="slidenum">
              <a:rPr lang="zh-CN" altLang="en-US" sz="1200" b="0">
                <a:latin typeface="Times New Roman" charset="0"/>
              </a:rPr>
              <a:pPr algn="r"/>
              <a:t>47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9208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68EA63EE-72A8-2A4B-9927-21867D31D205}" type="slidenum">
              <a:rPr lang="zh-CN" altLang="en-US" sz="1200" b="0">
                <a:latin typeface="Times New Roman" charset="0"/>
              </a:rPr>
              <a:pPr algn="r"/>
              <a:t>9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6827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79FCF562-1C91-A34F-AFBF-35A15D668BB4}" type="slidenum">
              <a:rPr lang="zh-CN" altLang="en-US" sz="1200" b="0">
                <a:latin typeface="Times New Roman" charset="0"/>
              </a:rPr>
              <a:pPr algn="r"/>
              <a:t>10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215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AE186960-A2DA-2D40-B66C-2B5137C9BC14}" type="slidenum">
              <a:rPr lang="zh-CN" altLang="en-US" sz="1200" b="0">
                <a:latin typeface="Times New Roman" charset="0"/>
              </a:rPr>
              <a:pPr algn="r"/>
              <a:t>11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1782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6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/>
            <a:fld id="{ABC452E3-380E-9D45-A7DA-D40313FDDBD2}" type="slidenum">
              <a:rPr lang="zh-CN" altLang="en-US" sz="1200" b="0">
                <a:latin typeface="Times New Roman" charset="0"/>
              </a:rPr>
              <a:pPr algn="r"/>
              <a:t>13</a:t>
            </a:fld>
            <a:endParaRPr lang="en-US" altLang="zh-CN" sz="1200" b="0">
              <a:latin typeface="Times New Roman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886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C9F1E-C8D5-0B4A-918E-F97BD3A9B74D}" type="datetime1">
              <a:rPr lang="zh-CN" altLang="en-US"/>
              <a:pPr>
                <a:defRPr/>
              </a:pPr>
              <a:t>2022/9/22</a:t>
            </a:fld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F399E-D056-4440-B945-F1CEDAC4C2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448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AD20EA-82F7-DC4C-B638-6BF6CA2A504D}" type="datetime1">
              <a:rPr lang="zh-CN" altLang="en-US"/>
              <a:pPr>
                <a:defRPr/>
              </a:pPr>
              <a:t>2022/9/22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1F283-8809-7348-B23B-7C27D46182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452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45195-F89D-0F44-A28B-8CC5788ACC7B}" type="datetime1">
              <a:rPr lang="zh-CN" altLang="en-US"/>
              <a:pPr>
                <a:defRPr/>
              </a:pPr>
              <a:t>2022/9/22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EA334-F4EA-5046-805E-B689D33751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9335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4B233-CF07-424A-852D-8129DE1A32BE}" type="datetime1">
              <a:rPr lang="zh-CN" altLang="en-US"/>
              <a:pPr>
                <a:defRPr/>
              </a:pPr>
              <a:t>2022/9/22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A1E96-0469-054F-9760-9A8EC254AB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13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71441-78AC-B948-AA6D-ABAF9A1C78B7}" type="datetime1">
              <a:rPr lang="zh-CN" altLang="en-US"/>
              <a:pPr>
                <a:defRPr/>
              </a:pPr>
              <a:t>2022/9/22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59FD9-F064-1749-85AB-CFA11CCDC1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010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600200"/>
            <a:ext cx="4076700" cy="213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3886200"/>
            <a:ext cx="4076700" cy="213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6000B-69AA-6649-ACA1-6C3C0D623110}" type="datetime1">
              <a:rPr lang="zh-CN" altLang="en-US"/>
              <a:pPr>
                <a:defRPr/>
              </a:pPr>
              <a:t>2022/9/22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8EA97-0234-9842-82A3-7D8479E020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859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20BF8-4C6A-CE47-BB65-680F5FAF8EE4}" type="datetime1">
              <a:rPr lang="zh-CN" altLang="en-US"/>
              <a:pPr>
                <a:defRPr/>
              </a:pPr>
              <a:t>2022/9/22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707FC-2626-BC43-8A07-2FC945D8A2C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62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07D9B-B8E2-3440-B5FF-35E6623049B5}" type="datetime1">
              <a:rPr lang="zh-CN" altLang="en-US"/>
              <a:pPr>
                <a:defRPr/>
              </a:pPr>
              <a:t>2022/9/22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E8A4B-9C73-654E-9E74-0B0579787C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822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991E4-A576-FA4E-9BC7-7D925D76667B}" type="datetime1">
              <a:rPr lang="zh-CN" altLang="en-US"/>
              <a:pPr>
                <a:defRPr/>
              </a:pPr>
              <a:t>2022/9/22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EEC89-EB96-0E4A-AE7E-75E5E5DF2A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567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83C60-EC06-E44C-BA1A-9ECB12F2279D}" type="datetime1">
              <a:rPr lang="zh-CN" altLang="en-US"/>
              <a:pPr>
                <a:defRPr/>
              </a:pPr>
              <a:t>2022/9/22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78D27-CEA3-914D-BA48-590CB14047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5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FC550-89FB-254D-8897-7202DD00A8E6}" type="datetime1">
              <a:rPr lang="zh-CN" altLang="en-US"/>
              <a:pPr>
                <a:defRPr/>
              </a:pPr>
              <a:t>2022/9/22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2D94B-2AB7-254F-86FE-4FB0AC2B99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761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E1387-558A-414D-9D9E-11CCB114B7B5}" type="datetime1">
              <a:rPr lang="zh-CN" altLang="en-US"/>
              <a:pPr>
                <a:defRPr/>
              </a:pPr>
              <a:t>2022/9/22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D6F9D-B404-304E-B7EA-B6608CDE43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707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EB455-5F9B-154C-A9F7-3875C14F3012}" type="datetime1">
              <a:rPr lang="zh-CN" altLang="en-US"/>
              <a:pPr>
                <a:defRPr/>
              </a:pPr>
              <a:t>2022/9/22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9F3CA-3073-E443-8874-3D20B09881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40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1116B-030A-B04C-AC3C-ACD809BE3058}" type="datetime1">
              <a:rPr lang="zh-CN" altLang="en-US"/>
              <a:pPr>
                <a:defRPr/>
              </a:pPr>
              <a:t>2022/9/22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99F67-8BAC-A44A-B394-EB2C88DD27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598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9BD429F4-C11C-804F-B067-3A6D6B4892F9}" type="datetime1">
              <a:rPr lang="zh-CN" altLang="en-US"/>
              <a:pPr>
                <a:defRPr/>
              </a:pPr>
              <a:t>2022/9/22</a:t>
            </a:fld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charset="0"/>
              </a:defRPr>
            </a:lvl1pPr>
          </a:lstStyle>
          <a:p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36C5B5D-5EB9-F644-99F4-AE9637BF6C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6" r:id="rId12"/>
    <p:sldLayoutId id="2147483887" r:id="rId13"/>
    <p:sldLayoutId id="2147483888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8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987778-CBBD-634E-8DEA-6B5344B71AEC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zh-CN" altLang="en-US" sz="4400" dirty="0">
                <a:latin typeface="SimHei" charset="-122"/>
                <a:ea typeface="SimHei" charset="-122"/>
                <a:cs typeface="SimHei" charset="-122"/>
              </a:rPr>
              <a:t>信息的表示和处理</a:t>
            </a:r>
            <a:r>
              <a:rPr lang="en-US" altLang="zh-CN" sz="4400" dirty="0">
                <a:latin typeface="SimHei" charset="-122"/>
                <a:ea typeface="SimHei" charset="-122"/>
                <a:cs typeface="SimHei" charset="-122"/>
              </a:rPr>
              <a:t>(2)</a:t>
            </a:r>
          </a:p>
        </p:txBody>
      </p:sp>
      <p:sp>
        <p:nvSpPr>
          <p:cNvPr id="6" name="矩形 5"/>
          <p:cNvSpPr/>
          <p:nvPr/>
        </p:nvSpPr>
        <p:spPr>
          <a:xfrm>
            <a:off x="3972316" y="4788827"/>
            <a:ext cx="11993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/>
              <a:t>柴云鹏</a:t>
            </a:r>
            <a:endParaRPr lang="en-US" altLang="zh-CN" sz="2400" dirty="0"/>
          </a:p>
          <a:p>
            <a:pPr algn="ctr"/>
            <a:endParaRPr lang="en-US" altLang="zh-CN" sz="2400" dirty="0"/>
          </a:p>
          <a:p>
            <a:pPr algn="ctr"/>
            <a:r>
              <a:rPr lang="en-US" altLang="zh-CN" sz="2400" dirty="0"/>
              <a:t>2022.9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0016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A315F6-F847-5B47-B7EF-659D4D5D6221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dirty="0">
                <a:ea typeface="宋体" charset="-122"/>
              </a:rPr>
              <a:t>补码和真值的关系</a:t>
            </a:r>
            <a:endParaRPr kumimoji="1" lang="en-US" altLang="zh-CN" sz="3200" dirty="0">
              <a:ea typeface="宋体" charset="-122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3581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1" lang="zh-CN" altLang="en-US" dirty="0">
                <a:ea typeface="宋体" charset="-122"/>
              </a:rPr>
              <a:t>如果是非负数</a:t>
            </a:r>
            <a:endParaRPr kumimoji="1" lang="en-US" altLang="zh-CN" dirty="0">
              <a:ea typeface="宋体" charset="-122"/>
            </a:endParaRPr>
          </a:p>
          <a:p>
            <a:pPr lvl="1">
              <a:lnSpc>
                <a:spcPct val="110000"/>
              </a:lnSpc>
            </a:pPr>
            <a:r>
              <a:rPr kumimoji="1" lang="zh-CN" altLang="en-US" dirty="0">
                <a:ea typeface="宋体" charset="-122"/>
              </a:rPr>
              <a:t>二者一致</a:t>
            </a:r>
            <a:endParaRPr kumimoji="1" lang="en-US" altLang="zh-CN" dirty="0">
              <a:ea typeface="宋体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dirty="0">
                <a:ea typeface="宋体" charset="-122"/>
              </a:rPr>
              <a:t>如果是负数，那么</a:t>
            </a:r>
            <a:r>
              <a:rPr kumimoji="1" lang="en-US" altLang="zh-CN" dirty="0">
                <a:ea typeface="宋体" charset="-122"/>
              </a:rPr>
              <a:t>x</a:t>
            </a:r>
            <a:r>
              <a:rPr kumimoji="1" lang="zh-CN" altLang="en-US" dirty="0">
                <a:ea typeface="宋体" charset="-122"/>
              </a:rPr>
              <a:t>的补码形式为</a:t>
            </a:r>
            <a:endParaRPr kumimoji="1" lang="en-US" altLang="zh-CN" dirty="0">
              <a:ea typeface="宋体" charset="-122"/>
            </a:endParaRPr>
          </a:p>
          <a:p>
            <a:pPr>
              <a:lnSpc>
                <a:spcPct val="110000"/>
              </a:lnSpc>
            </a:pPr>
            <a:endParaRPr kumimoji="1" lang="en-US" altLang="zh-CN" dirty="0">
              <a:ea typeface="宋体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dirty="0">
                <a:ea typeface="宋体" charset="-122"/>
              </a:rPr>
              <a:t>其真值为</a:t>
            </a:r>
            <a:r>
              <a:rPr kumimoji="1" lang="en-US" altLang="zh-CN" dirty="0">
                <a:ea typeface="宋体" charset="-122"/>
              </a:rPr>
              <a:t>x</a:t>
            </a:r>
          </a:p>
          <a:p>
            <a:pPr lvl="1">
              <a:lnSpc>
                <a:spcPct val="110000"/>
              </a:lnSpc>
            </a:pPr>
            <a:r>
              <a:rPr kumimoji="1" lang="zh-CN" altLang="en-US" dirty="0">
                <a:ea typeface="宋体" charset="-122"/>
              </a:rPr>
              <a:t>假设真值的绝对值为</a:t>
            </a:r>
            <a:r>
              <a:rPr kumimoji="1" lang="en-US" altLang="zh-CN" dirty="0">
                <a:ea typeface="宋体" charset="-122"/>
              </a:rPr>
              <a:t>y</a:t>
            </a:r>
            <a:r>
              <a:rPr kumimoji="1" lang="zh-CN" altLang="en-US" dirty="0">
                <a:ea typeface="宋体" charset="-122"/>
              </a:rPr>
              <a:t>，那么</a:t>
            </a:r>
            <a:r>
              <a:rPr kumimoji="1" lang="en-US" altLang="zh-CN" dirty="0">
                <a:ea typeface="宋体" charset="-122"/>
              </a:rPr>
              <a:t>y = -x </a:t>
            </a:r>
          </a:p>
          <a:p>
            <a:pPr lvl="1">
              <a:lnSpc>
                <a:spcPct val="110000"/>
              </a:lnSpc>
            </a:pPr>
            <a:r>
              <a:rPr kumimoji="1" lang="en-US" altLang="zh-CN" dirty="0">
                <a:ea typeface="宋体" charset="-122"/>
              </a:rPr>
              <a:t>y</a:t>
            </a:r>
            <a:r>
              <a:rPr kumimoji="1" lang="zh-CN" altLang="en-US" dirty="0">
                <a:ea typeface="宋体" charset="-122"/>
              </a:rPr>
              <a:t>的二进制形式为</a:t>
            </a:r>
            <a:r>
              <a:rPr kumimoji="1" lang="en-US" altLang="zh-CN" dirty="0">
                <a:ea typeface="宋体" charset="-122"/>
              </a:rPr>
              <a:t> 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kumimoji="1" lang="en-US" altLang="zh-CN" dirty="0">
                <a:ea typeface="宋体" charset="-122"/>
              </a:rPr>
              <a:t>  </a:t>
            </a:r>
          </a:p>
        </p:txBody>
      </p:sp>
      <p:graphicFrame>
        <p:nvGraphicFramePr>
          <p:cNvPr id="14341" name="Object 2"/>
          <p:cNvGraphicFramePr>
            <a:graphicFrameLocks noChangeAspect="1"/>
          </p:cNvGraphicFramePr>
          <p:nvPr/>
        </p:nvGraphicFramePr>
        <p:xfrm>
          <a:off x="2425700" y="3467100"/>
          <a:ext cx="177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7723" imgH="368140" progId="Equation.3">
                  <p:embed/>
                </p:oleObj>
              </mc:Choice>
              <mc:Fallback>
                <p:oleObj name="Equation" r:id="rId3" imgW="177723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3467100"/>
                        <a:ext cx="177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117932"/>
              </p:ext>
            </p:extLst>
          </p:nvPr>
        </p:nvGraphicFramePr>
        <p:xfrm>
          <a:off x="1239386" y="3090065"/>
          <a:ext cx="1971675" cy="601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749300" imgH="228600" progId="Equation.3">
                  <p:embed/>
                </p:oleObj>
              </mc:Choice>
              <mc:Fallback>
                <p:oleObj name="公式" r:id="rId5" imgW="749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386" y="3090065"/>
                        <a:ext cx="1971675" cy="6016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58847"/>
              </p:ext>
            </p:extLst>
          </p:nvPr>
        </p:nvGraphicFramePr>
        <p:xfrm>
          <a:off x="1411970" y="5268917"/>
          <a:ext cx="2027459" cy="579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00100" imgH="228600" progId="Equation.3">
                  <p:embed/>
                </p:oleObj>
              </mc:Choice>
              <mc:Fallback>
                <p:oleObj name="Equation" r:id="rId7" imgW="800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970" y="5268917"/>
                        <a:ext cx="2027459" cy="579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118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8475B7-029E-064F-8EE3-D40B4340855E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dirty="0">
                <a:ea typeface="宋体" charset="-122"/>
              </a:rPr>
              <a:t>补码和真值的关系</a:t>
            </a:r>
            <a:endParaRPr kumimoji="1" lang="en-US" altLang="zh-CN" sz="3200" dirty="0">
              <a:ea typeface="宋体" charset="-122"/>
            </a:endParaRPr>
          </a:p>
        </p:txBody>
      </p:sp>
      <p:graphicFrame>
        <p:nvGraphicFramePr>
          <p:cNvPr id="16388" name="Object 2"/>
          <p:cNvGraphicFramePr>
            <a:graphicFrameLocks noChangeAspect="1"/>
          </p:cNvGraphicFramePr>
          <p:nvPr/>
        </p:nvGraphicFramePr>
        <p:xfrm>
          <a:off x="2425700" y="3467100"/>
          <a:ext cx="177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7723" imgH="368140" progId="Equation.3">
                  <p:embed/>
                </p:oleObj>
              </mc:Choice>
              <mc:Fallback>
                <p:oleObj name="Equation" r:id="rId3" imgW="177723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3467100"/>
                        <a:ext cx="177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3"/>
          <p:cNvGraphicFramePr>
            <a:graphicFrameLocks noChangeAspect="1"/>
          </p:cNvGraphicFramePr>
          <p:nvPr/>
        </p:nvGraphicFramePr>
        <p:xfrm>
          <a:off x="596900" y="4419600"/>
          <a:ext cx="64897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76500" imgH="431800" progId="Equation.3">
                  <p:embed/>
                </p:oleObj>
              </mc:Choice>
              <mc:Fallback>
                <p:oleObj name="Equation" r:id="rId5" imgW="2476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4419600"/>
                        <a:ext cx="64897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3"/>
          <p:cNvGraphicFramePr>
            <a:graphicFrameLocks noChangeAspect="1"/>
          </p:cNvGraphicFramePr>
          <p:nvPr/>
        </p:nvGraphicFramePr>
        <p:xfrm>
          <a:off x="533400" y="1524000"/>
          <a:ext cx="6396038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59000" imgH="431800" progId="Equation.3">
                  <p:embed/>
                </p:oleObj>
              </mc:Choice>
              <mc:Fallback>
                <p:oleObj name="Equation" r:id="rId7" imgW="2159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24000"/>
                        <a:ext cx="6396038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3"/>
          <p:cNvGraphicFramePr>
            <a:graphicFrameLocks noChangeAspect="1"/>
          </p:cNvGraphicFramePr>
          <p:nvPr/>
        </p:nvGraphicFramePr>
        <p:xfrm>
          <a:off x="533400" y="2971800"/>
          <a:ext cx="77724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14600" imgH="431800" progId="Equation.3">
                  <p:embed/>
                </p:oleObj>
              </mc:Choice>
              <mc:Fallback>
                <p:oleObj name="Equation" r:id="rId9" imgW="2514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971800"/>
                        <a:ext cx="77724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735037" y="6000690"/>
            <a:ext cx="41424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等比数列求和 </a:t>
            </a:r>
            <a:r>
              <a:rPr kumimoji="1" lang="en-US" altLang="zh-CN" dirty="0"/>
              <a:t>S</a:t>
            </a:r>
            <a:r>
              <a:rPr kumimoji="1" lang="en-US" altLang="zh-CN" baseline="-25000" dirty="0"/>
              <a:t>n</a:t>
            </a:r>
            <a:r>
              <a:rPr kumimoji="1" lang="en-US" altLang="zh-CN" dirty="0"/>
              <a:t>=a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(q</a:t>
            </a:r>
            <a:r>
              <a:rPr kumimoji="1" lang="en-US" altLang="zh-CN" baseline="30000" dirty="0"/>
              <a:t>n</a:t>
            </a:r>
            <a:r>
              <a:rPr kumimoji="1" lang="en-US" altLang="zh-CN" dirty="0"/>
              <a:t>-1)/(q-1)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7332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1885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Binary Number Property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7838" y="3342373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en-US" dirty="0"/>
              <a:t>w = 0:</a:t>
            </a:r>
          </a:p>
          <a:p>
            <a:pPr lvl="1">
              <a:defRPr/>
            </a:pPr>
            <a:r>
              <a:rPr lang="en-US" dirty="0"/>
              <a:t>1 = 2</a:t>
            </a:r>
            <a:r>
              <a:rPr lang="en-US" baseline="30000" dirty="0"/>
              <a:t>0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Assume true for w-1:</a:t>
            </a:r>
          </a:p>
          <a:p>
            <a:pPr lvl="1">
              <a:defRPr/>
            </a:pPr>
            <a:r>
              <a:rPr lang="en-US" dirty="0"/>
              <a:t>1 + 1 + 2 + 4 + 8 + … + 2</a:t>
            </a:r>
            <a:r>
              <a:rPr lang="en-US" i="1" baseline="30000" dirty="0"/>
              <a:t>w</a:t>
            </a:r>
            <a:r>
              <a:rPr lang="en-US" baseline="30000" dirty="0"/>
              <a:t>-1 </a:t>
            </a:r>
            <a:r>
              <a:rPr lang="en-US" dirty="0"/>
              <a:t>+ 2</a:t>
            </a:r>
            <a:r>
              <a:rPr lang="en-US" i="1" baseline="30000" dirty="0"/>
              <a:t>w</a:t>
            </a:r>
            <a:r>
              <a:rPr lang="en-US" baseline="30000" dirty="0"/>
              <a:t>    </a:t>
            </a:r>
            <a:r>
              <a:rPr lang="en-US" dirty="0"/>
              <a:t>=    2</a:t>
            </a:r>
            <a:r>
              <a:rPr lang="en-US" i="1" baseline="30000" dirty="0"/>
              <a:t>w </a:t>
            </a:r>
            <a:r>
              <a:rPr lang="en-US" dirty="0"/>
              <a:t>+</a:t>
            </a:r>
            <a:r>
              <a:rPr lang="en-US" i="1" dirty="0"/>
              <a:t> </a:t>
            </a:r>
            <a:r>
              <a:rPr lang="en-US" dirty="0"/>
              <a:t>2</a:t>
            </a:r>
            <a:r>
              <a:rPr lang="en-US" i="1" baseline="30000" dirty="0"/>
              <a:t>w    </a:t>
            </a:r>
            <a:r>
              <a:rPr lang="en-US" dirty="0"/>
              <a:t>=    2</a:t>
            </a:r>
            <a:r>
              <a:rPr lang="en-US" i="1" baseline="30000" dirty="0"/>
              <a:t>w</a:t>
            </a:r>
            <a:r>
              <a:rPr lang="en-US" baseline="30000" dirty="0"/>
              <a:t>+1</a:t>
            </a:r>
            <a:r>
              <a:rPr lang="en-US" i="1" baseline="30000" dirty="0"/>
              <a:t>  </a:t>
            </a:r>
          </a:p>
          <a:p>
            <a:pPr lvl="1">
              <a:defRPr/>
            </a:pPr>
            <a:endParaRPr lang="en-US" dirty="0"/>
          </a:p>
        </p:txBody>
      </p:sp>
      <p:graphicFrame>
        <p:nvGraphicFramePr>
          <p:cNvPr id="10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828100"/>
              </p:ext>
            </p:extLst>
          </p:nvPr>
        </p:nvGraphicFramePr>
        <p:xfrm>
          <a:off x="2843213" y="2307323"/>
          <a:ext cx="2349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49500" imgH="1028700" progId="Equation.3">
                  <p:embed/>
                </p:oleObj>
              </mc:Choice>
              <mc:Fallback>
                <p:oleObj name="Equation" r:id="rId3" imgW="23495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307323"/>
                        <a:ext cx="23495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35038" y="1361173"/>
            <a:ext cx="9010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Claim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45689" y="1827529"/>
            <a:ext cx="4114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itchFamily="34" charset="0"/>
              </a:rPr>
              <a:t>1 + 1 + 2 + 4 + 8 + … + 2</a:t>
            </a:r>
            <a:r>
              <a:rPr lang="en-US" b="0" i="1" baseline="30000" dirty="0">
                <a:latin typeface="Calibri" pitchFamily="34" charset="0"/>
              </a:rPr>
              <a:t>w</a:t>
            </a:r>
            <a:r>
              <a:rPr lang="en-US" b="0" baseline="30000" dirty="0">
                <a:latin typeface="Calibri" pitchFamily="34" charset="0"/>
              </a:rPr>
              <a:t>-1  </a:t>
            </a:r>
            <a:r>
              <a:rPr lang="en-US" b="0" dirty="0">
                <a:latin typeface="Calibri" pitchFamily="34" charset="0"/>
              </a:rPr>
              <a:t>= 2</a:t>
            </a:r>
            <a:r>
              <a:rPr lang="en-US" b="0" i="1" baseline="30000" dirty="0">
                <a:latin typeface="Calibri" pitchFamily="34" charset="0"/>
              </a:rPr>
              <a:t>w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39838" y="4942573"/>
            <a:ext cx="2743200" cy="849972"/>
            <a:chOff x="1219200" y="4724400"/>
            <a:chExt cx="2743200" cy="849972"/>
          </a:xfrm>
        </p:grpSpPr>
        <p:sp>
          <p:nvSpPr>
            <p:cNvPr id="3" name="Left Brace 2"/>
            <p:cNvSpPr/>
            <p:nvPr/>
          </p:nvSpPr>
          <p:spPr bwMode="auto">
            <a:xfrm rot="16200000">
              <a:off x="2400300" y="3543300"/>
              <a:ext cx="381000" cy="2743200"/>
            </a:xfrm>
            <a:prstGeom prst="leftBrac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33600" y="5112707"/>
              <a:ext cx="9284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kern="0" dirty="0">
                  <a:solidFill>
                    <a:srgbClr val="000000"/>
                  </a:solidFill>
                  <a:latin typeface="Calibri" pitchFamily="34" charset="0"/>
                </a:rPr>
                <a:t>=    2</a:t>
              </a:r>
              <a:r>
                <a:rPr lang="en-US" b="0" i="1" kern="0" baseline="30000" dirty="0">
                  <a:solidFill>
                    <a:srgbClr val="000000"/>
                  </a:solidFill>
                  <a:latin typeface="Calibri" pitchFamily="34" charset="0"/>
                </a:rPr>
                <a:t>w</a:t>
              </a:r>
              <a:endParaRPr 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087368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D99A76-4FE6-884F-A93C-29D197956E3C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charset="-122"/>
              </a:rPr>
              <a:t>Two’s Complement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895600"/>
            <a:ext cx="8382000" cy="3124200"/>
          </a:xfrm>
        </p:spPr>
        <p:txBody>
          <a:bodyPr/>
          <a:lstStyle/>
          <a:p>
            <a:r>
              <a:rPr kumimoji="1" lang="en-US" altLang="zh-CN" dirty="0">
                <a:ea typeface="宋体" charset="-122"/>
              </a:rPr>
              <a:t>What does it mean?</a:t>
            </a:r>
          </a:p>
          <a:p>
            <a:pPr lvl="1"/>
            <a:r>
              <a:rPr kumimoji="1" lang="zh-CN" altLang="en-US" dirty="0">
                <a:ea typeface="宋体" charset="-122"/>
              </a:rPr>
              <a:t>建立补码</a:t>
            </a:r>
            <a:r>
              <a:rPr kumimoji="1" lang="en-US" altLang="zh-CN" dirty="0">
                <a:ea typeface="宋体" charset="-122"/>
              </a:rPr>
              <a:t>binary</a:t>
            </a:r>
            <a:r>
              <a:rPr kumimoji="1" lang="zh-CN" altLang="en-US" dirty="0">
                <a:ea typeface="宋体" charset="-122"/>
              </a:rPr>
              <a:t> </a:t>
            </a:r>
            <a:r>
              <a:rPr kumimoji="1" lang="en-US" altLang="zh-CN" dirty="0">
                <a:ea typeface="宋体" charset="-122"/>
              </a:rPr>
              <a:t>[x</a:t>
            </a:r>
            <a:r>
              <a:rPr kumimoji="1" lang="en-US" altLang="zh-CN" baseline="-25000" dirty="0">
                <a:ea typeface="宋体" charset="-122"/>
              </a:rPr>
              <a:t>w-1</a:t>
            </a:r>
            <a:r>
              <a:rPr kumimoji="1" lang="en-US" altLang="zh-CN" dirty="0">
                <a:ea typeface="宋体" charset="-122"/>
              </a:rPr>
              <a:t>,</a:t>
            </a:r>
            <a:r>
              <a:rPr kumimoji="1" lang="mr-IN" altLang="zh-CN" dirty="0">
                <a:ea typeface="宋体" charset="-122"/>
              </a:rPr>
              <a:t>…</a:t>
            </a:r>
            <a:r>
              <a:rPr kumimoji="1" lang="en-US" altLang="zh-CN" dirty="0">
                <a:ea typeface="宋体" charset="-122"/>
              </a:rPr>
              <a:t>,x</a:t>
            </a:r>
            <a:r>
              <a:rPr kumimoji="1" lang="en-US" altLang="zh-CN" baseline="-25000" dirty="0">
                <a:ea typeface="宋体" charset="-122"/>
              </a:rPr>
              <a:t>0</a:t>
            </a:r>
            <a:r>
              <a:rPr kumimoji="1" lang="en-US" altLang="zh-CN" dirty="0">
                <a:ea typeface="宋体" charset="-122"/>
              </a:rPr>
              <a:t>]</a:t>
            </a:r>
            <a:r>
              <a:rPr kumimoji="1" lang="zh-CN" altLang="en-US" dirty="0">
                <a:ea typeface="宋体" charset="-122"/>
              </a:rPr>
              <a:t>和真值</a:t>
            </a:r>
            <a:r>
              <a:rPr kumimoji="1" lang="en-US" altLang="zh-CN" dirty="0">
                <a:ea typeface="宋体" charset="-122"/>
              </a:rPr>
              <a:t>binary </a:t>
            </a:r>
            <a:r>
              <a:rPr kumimoji="1" lang="zh-CN" altLang="en-US" dirty="0">
                <a:ea typeface="宋体" charset="-122"/>
              </a:rPr>
              <a:t> </a:t>
            </a:r>
            <a:r>
              <a:rPr kumimoji="1" lang="en-US" altLang="zh-CN" dirty="0">
                <a:ea typeface="宋体" charset="-122"/>
              </a:rPr>
              <a:t>[y</a:t>
            </a:r>
            <a:r>
              <a:rPr kumimoji="1" lang="en-US" altLang="zh-CN" baseline="-25000" dirty="0">
                <a:ea typeface="宋体" charset="-122"/>
              </a:rPr>
              <a:t>w-1</a:t>
            </a:r>
            <a:r>
              <a:rPr kumimoji="1" lang="en-US" altLang="zh-CN" dirty="0">
                <a:ea typeface="宋体" charset="-122"/>
              </a:rPr>
              <a:t>,</a:t>
            </a:r>
            <a:r>
              <a:rPr kumimoji="1" lang="mr-IN" altLang="zh-CN" dirty="0">
                <a:ea typeface="宋体" charset="-122"/>
              </a:rPr>
              <a:t>…</a:t>
            </a:r>
            <a:r>
              <a:rPr kumimoji="1" lang="en-US" altLang="zh-CN" dirty="0">
                <a:ea typeface="宋体" charset="-122"/>
              </a:rPr>
              <a:t>,y</a:t>
            </a:r>
            <a:r>
              <a:rPr kumimoji="1" lang="en-US" altLang="zh-CN" baseline="-25000" dirty="0">
                <a:ea typeface="宋体" charset="-122"/>
              </a:rPr>
              <a:t>0</a:t>
            </a:r>
            <a:r>
              <a:rPr kumimoji="1" lang="en-US" altLang="zh-CN" dirty="0">
                <a:ea typeface="宋体" charset="-122"/>
              </a:rPr>
              <a:t>]</a:t>
            </a:r>
            <a:r>
              <a:rPr kumimoji="1" lang="zh-CN" altLang="en-US" dirty="0">
                <a:ea typeface="宋体" charset="-122"/>
              </a:rPr>
              <a:t>之间每一位的关系</a:t>
            </a:r>
            <a:endParaRPr kumimoji="1" lang="en-US" altLang="zh-CN" dirty="0">
              <a:ea typeface="宋体" charset="-122"/>
            </a:endParaRPr>
          </a:p>
          <a:p>
            <a:pPr lvl="1"/>
            <a:r>
              <a:rPr kumimoji="1" lang="zh-CN" altLang="en-US" dirty="0">
                <a:ea typeface="宋体" charset="-122"/>
              </a:rPr>
              <a:t>已知真值</a:t>
            </a:r>
            <a:r>
              <a:rPr kumimoji="1" lang="en-US" altLang="zh-CN" dirty="0">
                <a:ea typeface="宋体" charset="-122"/>
              </a:rPr>
              <a:t>(-y)</a:t>
            </a:r>
            <a:r>
              <a:rPr kumimoji="1" lang="zh-CN" altLang="en-US" dirty="0">
                <a:ea typeface="宋体" charset="-122"/>
              </a:rPr>
              <a:t>，求补码</a:t>
            </a:r>
            <a:r>
              <a:rPr kumimoji="1" lang="en-US" altLang="zh-CN" dirty="0">
                <a:ea typeface="宋体" charset="-122"/>
              </a:rPr>
              <a:t>x</a:t>
            </a:r>
            <a:r>
              <a:rPr kumimoji="1" lang="zh-CN" altLang="en-US" dirty="0">
                <a:ea typeface="宋体" charset="-122"/>
              </a:rPr>
              <a:t>，</a:t>
            </a:r>
            <a:r>
              <a:rPr kumimoji="1" lang="en-US" altLang="zh-CN" dirty="0">
                <a:ea typeface="宋体" charset="-122"/>
              </a:rPr>
              <a:t>x</a:t>
            </a:r>
            <a:r>
              <a:rPr kumimoji="1" lang="zh-CN" altLang="en-US" dirty="0">
                <a:ea typeface="宋体" charset="-122"/>
              </a:rPr>
              <a:t>的</a:t>
            </a:r>
            <a:r>
              <a:rPr kumimoji="1" lang="en-US" altLang="zh-CN" dirty="0">
                <a:ea typeface="宋体" charset="-122"/>
              </a:rPr>
              <a:t>binary</a:t>
            </a:r>
            <a:r>
              <a:rPr kumimoji="1" lang="zh-CN" altLang="en-US" dirty="0">
                <a:ea typeface="宋体" charset="-122"/>
              </a:rPr>
              <a:t>形式获得方法为</a:t>
            </a:r>
            <a:endParaRPr kumimoji="1" lang="en-US" altLang="zh-CN" dirty="0">
              <a:ea typeface="宋体" charset="-122"/>
            </a:endParaRPr>
          </a:p>
          <a:p>
            <a:pPr lvl="2"/>
            <a:r>
              <a:rPr kumimoji="1" lang="zh-CN" altLang="en-US" sz="2400" dirty="0">
                <a:ea typeface="宋体" charset="-122"/>
              </a:rPr>
              <a:t>取</a:t>
            </a:r>
            <a:r>
              <a:rPr kumimoji="1" lang="en-US" altLang="zh-CN" sz="2400" dirty="0">
                <a:ea typeface="宋体" charset="-122"/>
              </a:rPr>
              <a:t>y</a:t>
            </a:r>
            <a:r>
              <a:rPr kumimoji="1" lang="zh-CN" altLang="en-US" sz="2400" dirty="0">
                <a:ea typeface="宋体" charset="-122"/>
              </a:rPr>
              <a:t>的</a:t>
            </a:r>
            <a:r>
              <a:rPr kumimoji="1" lang="en-US" altLang="zh-CN" sz="2400" dirty="0">
                <a:ea typeface="宋体" charset="-122"/>
              </a:rPr>
              <a:t>binary</a:t>
            </a:r>
            <a:r>
              <a:rPr kumimoji="1" lang="zh-CN" altLang="en-US" sz="2400" dirty="0">
                <a:ea typeface="宋体" charset="-122"/>
              </a:rPr>
              <a:t> </a:t>
            </a:r>
            <a:r>
              <a:rPr kumimoji="1" lang="en-US" altLang="zh-CN" sz="2400" dirty="0">
                <a:ea typeface="宋体" charset="-122"/>
              </a:rPr>
              <a:t>[y</a:t>
            </a:r>
            <a:r>
              <a:rPr kumimoji="1" lang="en-US" altLang="zh-CN" sz="2400" baseline="-25000" dirty="0">
                <a:ea typeface="宋体" charset="-122"/>
              </a:rPr>
              <a:t>w-1</a:t>
            </a:r>
            <a:r>
              <a:rPr kumimoji="1" lang="en-US" altLang="zh-CN" sz="2400" dirty="0">
                <a:ea typeface="宋体" charset="-122"/>
              </a:rPr>
              <a:t>,</a:t>
            </a:r>
            <a:r>
              <a:rPr kumimoji="1" lang="mr-IN" altLang="zh-CN" sz="2400" dirty="0">
                <a:ea typeface="宋体" charset="-122"/>
              </a:rPr>
              <a:t>…</a:t>
            </a:r>
            <a:r>
              <a:rPr kumimoji="1" lang="en-US" altLang="zh-CN" sz="2400" dirty="0">
                <a:ea typeface="宋体" charset="-122"/>
              </a:rPr>
              <a:t>,y</a:t>
            </a:r>
            <a:r>
              <a:rPr kumimoji="1" lang="en-US" altLang="zh-CN" sz="2400" baseline="-25000" dirty="0">
                <a:ea typeface="宋体" charset="-122"/>
              </a:rPr>
              <a:t>0</a:t>
            </a:r>
            <a:r>
              <a:rPr kumimoji="1" lang="en-US" altLang="zh-CN" sz="2400" dirty="0">
                <a:ea typeface="宋体" charset="-122"/>
              </a:rPr>
              <a:t>] </a:t>
            </a:r>
            <a:r>
              <a:rPr kumimoji="1" lang="zh-CN" altLang="en-US" sz="2400" dirty="0">
                <a:ea typeface="宋体" charset="-122"/>
              </a:rPr>
              <a:t>（</a:t>
            </a:r>
            <a:r>
              <a:rPr kumimoji="1" lang="en-US" altLang="zh-CN" sz="2400" dirty="0">
                <a:ea typeface="宋体" charset="-122"/>
              </a:rPr>
              <a:t>w-bits</a:t>
            </a:r>
            <a:r>
              <a:rPr kumimoji="1" lang="zh-CN" altLang="en-US" sz="2400" dirty="0">
                <a:ea typeface="宋体" charset="-122"/>
              </a:rPr>
              <a:t>）</a:t>
            </a:r>
            <a:endParaRPr kumimoji="1" lang="en-US" altLang="zh-CN" sz="2400" dirty="0">
              <a:ea typeface="宋体" charset="-122"/>
            </a:endParaRPr>
          </a:p>
          <a:p>
            <a:pPr lvl="2"/>
            <a:r>
              <a:rPr kumimoji="1" lang="zh-CN" altLang="en-US" sz="2400" dirty="0">
                <a:ea typeface="宋体" charset="-122"/>
              </a:rPr>
              <a:t>每一位都取反</a:t>
            </a:r>
            <a:endParaRPr kumimoji="1" lang="en-US" altLang="zh-CN" sz="2400" dirty="0">
              <a:ea typeface="宋体" charset="-122"/>
            </a:endParaRPr>
          </a:p>
          <a:p>
            <a:pPr lvl="2"/>
            <a:r>
              <a:rPr kumimoji="1" lang="zh-CN" altLang="en-US" sz="2400" dirty="0">
                <a:ea typeface="宋体" charset="-122"/>
              </a:rPr>
              <a:t>最后加</a:t>
            </a:r>
            <a:r>
              <a:rPr kumimoji="1" lang="en-US" altLang="zh-CN" sz="2400" dirty="0">
                <a:ea typeface="宋体" charset="-122"/>
              </a:rPr>
              <a:t>1</a:t>
            </a:r>
          </a:p>
          <a:p>
            <a:pPr lvl="1"/>
            <a:r>
              <a:rPr kumimoji="1" lang="en-US" altLang="zh-CN" dirty="0">
                <a:ea typeface="宋体" charset="-122"/>
              </a:rPr>
              <a:t>=&gt;</a:t>
            </a:r>
            <a:r>
              <a:rPr kumimoji="1" lang="zh-CN" altLang="en-US" dirty="0">
                <a:ea typeface="宋体" charset="-122"/>
              </a:rPr>
              <a:t>反过来已知补码</a:t>
            </a:r>
            <a:r>
              <a:rPr kumimoji="1" lang="en-US" altLang="zh-CN" dirty="0">
                <a:ea typeface="宋体" charset="-122"/>
              </a:rPr>
              <a:t>x</a:t>
            </a:r>
            <a:r>
              <a:rPr kumimoji="1" lang="zh-CN" altLang="en-US" dirty="0">
                <a:ea typeface="宋体" charset="-122"/>
              </a:rPr>
              <a:t>，求真值</a:t>
            </a:r>
            <a:r>
              <a:rPr kumimoji="1" lang="en-US" altLang="zh-CN" dirty="0">
                <a:ea typeface="宋体" charset="-122"/>
              </a:rPr>
              <a:t>-y</a:t>
            </a:r>
            <a:r>
              <a:rPr kumimoji="1" lang="zh-CN" altLang="en-US" dirty="0">
                <a:ea typeface="宋体" charset="-122"/>
              </a:rPr>
              <a:t>，也是同样的方法</a:t>
            </a:r>
            <a:endParaRPr kumimoji="1" lang="en-US" altLang="zh-CN" dirty="0">
              <a:ea typeface="宋体" charset="-122"/>
            </a:endParaRPr>
          </a:p>
        </p:txBody>
      </p:sp>
      <p:graphicFrame>
        <p:nvGraphicFramePr>
          <p:cNvPr id="1843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52019"/>
              </p:ext>
            </p:extLst>
          </p:nvPr>
        </p:nvGraphicFramePr>
        <p:xfrm>
          <a:off x="1524000" y="1608729"/>
          <a:ext cx="4891088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48728" imgH="431613" progId="Equation.3">
                  <p:embed/>
                </p:oleObj>
              </mc:Choice>
              <mc:Fallback>
                <p:oleObj name="Equation" r:id="rId3" imgW="1548728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08729"/>
                        <a:ext cx="4891088" cy="128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609600" y="2050818"/>
            <a:ext cx="69762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en-US"/>
              <a:t>补码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67200" y="1533435"/>
            <a:ext cx="146706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en-US"/>
              <a:t>真值绝对值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62266" y="5334000"/>
            <a:ext cx="454353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=&gt;[</a:t>
            </a:r>
            <a:r>
              <a:rPr kumimoji="1" lang="en-US" altLang="zh-CN" dirty="0"/>
              <a:t>x</a:t>
            </a:r>
            <a:r>
              <a:rPr kumimoji="1" lang="en-US" altLang="zh-CN" baseline="-25000" dirty="0"/>
              <a:t>w-1</a:t>
            </a:r>
            <a:r>
              <a:rPr kumimoji="1" lang="en-US" altLang="zh-CN" dirty="0"/>
              <a:t>,</a:t>
            </a:r>
            <a:r>
              <a:rPr kumimoji="1" lang="mr-IN" altLang="zh-CN" dirty="0"/>
              <a:t>…</a:t>
            </a:r>
            <a:r>
              <a:rPr kumimoji="1" lang="en-US" altLang="zh-CN" dirty="0"/>
              <a:t>,x</a:t>
            </a:r>
            <a:r>
              <a:rPr kumimoji="1" lang="en-US" altLang="zh-CN" baseline="-25000" dirty="0"/>
              <a:t>0</a:t>
            </a:r>
            <a:r>
              <a:rPr lang="en-US" altLang="zh-CN" dirty="0"/>
              <a:t>]+[</a:t>
            </a:r>
            <a:r>
              <a:rPr kumimoji="1" lang="en-US" altLang="zh-CN" dirty="0"/>
              <a:t>y</a:t>
            </a:r>
            <a:r>
              <a:rPr kumimoji="1" lang="en-US" altLang="zh-CN" baseline="-25000" dirty="0"/>
              <a:t>w-1</a:t>
            </a:r>
            <a:r>
              <a:rPr kumimoji="1" lang="en-US" altLang="zh-CN" dirty="0"/>
              <a:t>,</a:t>
            </a:r>
            <a:r>
              <a:rPr kumimoji="1" lang="mr-IN" altLang="zh-CN" dirty="0"/>
              <a:t>…</a:t>
            </a:r>
            <a:r>
              <a:rPr kumimoji="1" lang="en-US" altLang="zh-CN" dirty="0"/>
              <a:t>,y</a:t>
            </a:r>
            <a:r>
              <a:rPr kumimoji="1" lang="en-US" altLang="zh-CN" baseline="-25000" dirty="0"/>
              <a:t>0</a:t>
            </a:r>
            <a:r>
              <a:rPr lang="en-US" altLang="zh-CN" dirty="0"/>
              <a:t>]=2</a:t>
            </a:r>
            <a:r>
              <a:rPr lang="en-US" altLang="zh-CN" baseline="30000" dirty="0"/>
              <a:t>w</a:t>
            </a:r>
            <a:endParaRPr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885318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EBBF56-004D-4946-AC41-4ECA537BC8F0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charset="-122"/>
              </a:rPr>
              <a:t>From a Number to Two’s Complement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52600"/>
            <a:ext cx="8001000" cy="4267200"/>
          </a:xfrm>
        </p:spPr>
        <p:txBody>
          <a:bodyPr/>
          <a:lstStyle/>
          <a:p>
            <a:r>
              <a:rPr kumimoji="1" lang="zh-CN" altLang="en-US" dirty="0">
                <a:ea typeface="宋体" charset="-122"/>
              </a:rPr>
              <a:t>真值</a:t>
            </a:r>
            <a:r>
              <a:rPr kumimoji="1" lang="en-US" altLang="zh-CN" dirty="0">
                <a:ea typeface="宋体" charset="-122"/>
              </a:rPr>
              <a:t>-5	</a:t>
            </a:r>
          </a:p>
          <a:p>
            <a:pPr lvl="1"/>
            <a:r>
              <a:rPr kumimoji="1" lang="en-US" altLang="zh-CN" dirty="0">
                <a:ea typeface="宋体" charset="-122"/>
              </a:rPr>
              <a:t>-5+16</a:t>
            </a:r>
            <a:r>
              <a:rPr kumimoji="1" lang="zh-CN" altLang="en-US" dirty="0">
                <a:ea typeface="宋体" charset="-122"/>
              </a:rPr>
              <a:t> </a:t>
            </a:r>
            <a:r>
              <a:rPr kumimoji="1" lang="en-US" altLang="zh-CN" dirty="0">
                <a:ea typeface="宋体" charset="-122"/>
              </a:rPr>
              <a:t>=</a:t>
            </a:r>
            <a:r>
              <a:rPr kumimoji="1" lang="zh-CN" altLang="en-US" dirty="0">
                <a:ea typeface="宋体" charset="-122"/>
              </a:rPr>
              <a:t> </a:t>
            </a:r>
            <a:r>
              <a:rPr kumimoji="1" lang="en-US" altLang="zh-CN" dirty="0">
                <a:ea typeface="宋体" charset="-122"/>
              </a:rPr>
              <a:t>11</a:t>
            </a:r>
          </a:p>
          <a:p>
            <a:r>
              <a:rPr kumimoji="1" lang="en-US" altLang="zh-CN" dirty="0">
                <a:ea typeface="宋体" charset="-122"/>
              </a:rPr>
              <a:t>	</a:t>
            </a:r>
          </a:p>
          <a:p>
            <a:pPr lvl="1"/>
            <a:r>
              <a:rPr kumimoji="1" lang="en-US" altLang="zh-CN" dirty="0">
                <a:ea typeface="宋体" charset="-122"/>
              </a:rPr>
              <a:t>y=5</a:t>
            </a:r>
          </a:p>
          <a:p>
            <a:pPr lvl="1"/>
            <a:r>
              <a:rPr kumimoji="1" lang="en-US" altLang="zh-CN" dirty="0">
                <a:ea typeface="宋体" charset="-122"/>
              </a:rPr>
              <a:t>0101 (binary for 5)</a:t>
            </a:r>
          </a:p>
          <a:p>
            <a:pPr lvl="1"/>
            <a:r>
              <a:rPr kumimoji="1" lang="en-US" altLang="zh-CN" dirty="0">
                <a:ea typeface="宋体" charset="-122"/>
              </a:rPr>
              <a:t>1010  (after complement)</a:t>
            </a:r>
          </a:p>
          <a:p>
            <a:pPr lvl="1"/>
            <a:r>
              <a:rPr kumimoji="1" lang="en-US" altLang="zh-CN" dirty="0">
                <a:ea typeface="宋体" charset="-122"/>
              </a:rPr>
              <a:t>1011 (add 1)</a:t>
            </a:r>
          </a:p>
          <a:p>
            <a:pPr lvl="1"/>
            <a:r>
              <a:rPr kumimoji="1" lang="zh-CN" altLang="en-US" dirty="0">
                <a:ea typeface="宋体" charset="-122"/>
              </a:rPr>
              <a:t>补码</a:t>
            </a:r>
            <a:r>
              <a:rPr kumimoji="1" lang="en-US" altLang="zh-CN" dirty="0">
                <a:ea typeface="宋体" charset="-122"/>
              </a:rPr>
              <a:t>x</a:t>
            </a:r>
            <a:r>
              <a:rPr kumimoji="1" lang="zh-CN" altLang="en-US" dirty="0">
                <a:ea typeface="宋体" charset="-122"/>
              </a:rPr>
              <a:t>为</a:t>
            </a:r>
            <a:r>
              <a:rPr kumimoji="1" lang="en-US" altLang="zh-CN" dirty="0">
                <a:ea typeface="宋体" charset="-122"/>
              </a:rPr>
              <a:t>1011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CCB5BE-801F-754B-B71D-504E5761BE85}"/>
              </a:ext>
            </a:extLst>
          </p:cNvPr>
          <p:cNvSpPr/>
          <p:nvPr/>
        </p:nvSpPr>
        <p:spPr>
          <a:xfrm>
            <a:off x="3962400" y="483114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zh-CN" altLang="en-US" sz="2400" dirty="0">
                <a:solidFill>
                  <a:srgbClr val="FF0000"/>
                </a:solidFill>
              </a:rPr>
              <a:t>真值</a:t>
            </a:r>
            <a:r>
              <a:rPr kumimoji="1" lang="en-US" altLang="zh-CN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sym typeface="Wingdings" pitchFamily="2" charset="2"/>
              </a:rPr>
              <a:t> </a:t>
            </a:r>
            <a:r>
              <a:rPr kumimoji="1" lang="zh-CN" altLang="en-US" sz="2400" dirty="0">
                <a:solidFill>
                  <a:srgbClr val="FF0000"/>
                </a:solidFill>
                <a:sym typeface="Wingdings" pitchFamily="2" charset="2"/>
              </a:rPr>
              <a:t>补码：</a:t>
            </a:r>
            <a:endParaRPr kumimoji="1" lang="en-US" altLang="zh-CN" sz="2400" dirty="0">
              <a:solidFill>
                <a:srgbClr val="FF0000"/>
              </a:solidFill>
              <a:sym typeface="Wingdings" pitchFamily="2" charset="2"/>
            </a:endParaRPr>
          </a:p>
          <a:p>
            <a:r>
              <a:rPr kumimoji="1" lang="en-US" altLang="zh-CN" sz="2400" dirty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kumimoji="1" lang="zh-CN" altLang="en-US" sz="2400" dirty="0">
                <a:solidFill>
                  <a:srgbClr val="FF0000"/>
                </a:solidFill>
                <a:sym typeface="Wingdings" pitchFamily="2" charset="2"/>
              </a:rPr>
              <a:t>）模</a:t>
            </a:r>
            <a:r>
              <a:rPr kumimoji="1" lang="en-US" altLang="zh-CN" sz="2400" dirty="0">
                <a:solidFill>
                  <a:srgbClr val="FF0000"/>
                </a:solidFill>
                <a:sym typeface="Wingdings" pitchFamily="2" charset="2"/>
              </a:rPr>
              <a:t>-</a:t>
            </a:r>
            <a:r>
              <a:rPr kumimoji="1" lang="zh-CN" altLang="en-US" sz="2400" dirty="0">
                <a:solidFill>
                  <a:srgbClr val="FF0000"/>
                </a:solidFill>
                <a:sym typeface="Wingdings" pitchFamily="2" charset="2"/>
              </a:rPr>
              <a:t>真值绝对值</a:t>
            </a:r>
            <a:r>
              <a:rPr kumimoji="1" lang="en-US" altLang="zh-CN" sz="2400" dirty="0">
                <a:solidFill>
                  <a:srgbClr val="FF0000"/>
                </a:solidFill>
                <a:sym typeface="Wingdings" pitchFamily="2" charset="2"/>
              </a:rPr>
              <a:t>/</a:t>
            </a:r>
            <a:r>
              <a:rPr kumimoji="1" lang="zh-CN" altLang="en-US" sz="2400" dirty="0">
                <a:solidFill>
                  <a:srgbClr val="FF0000"/>
                </a:solidFill>
                <a:sym typeface="Wingdings" pitchFamily="2" charset="2"/>
              </a:rPr>
              <a:t>补码</a:t>
            </a:r>
            <a:endParaRPr kumimoji="1" lang="en-US" altLang="zh-CN" sz="2400" dirty="0">
              <a:solidFill>
                <a:srgbClr val="FF0000"/>
              </a:solidFill>
              <a:sym typeface="Wingdings" pitchFamily="2" charset="2"/>
            </a:endParaRPr>
          </a:p>
          <a:p>
            <a:r>
              <a:rPr kumimoji="1" lang="en-US" altLang="zh-CN" sz="2400" dirty="0">
                <a:solidFill>
                  <a:srgbClr val="FF0000"/>
                </a:solidFill>
                <a:sym typeface="Wingdings" pitchFamily="2" charset="2"/>
              </a:rPr>
              <a:t>	</a:t>
            </a:r>
            <a:r>
              <a:rPr kumimoji="1" lang="zh-CN" altLang="en-US" sz="2400" dirty="0">
                <a:solidFill>
                  <a:srgbClr val="FF0000"/>
                </a:solidFill>
                <a:sym typeface="Wingdings" pitchFamily="2" charset="2"/>
              </a:rPr>
              <a:t>（如</a:t>
            </a:r>
            <a:r>
              <a:rPr kumimoji="1" lang="en-US" altLang="zh-CN" sz="2400" dirty="0">
                <a:solidFill>
                  <a:srgbClr val="FF0000"/>
                </a:solidFill>
                <a:sym typeface="Wingdings" pitchFamily="2" charset="2"/>
              </a:rPr>
              <a:t>10000-0101</a:t>
            </a:r>
            <a:r>
              <a:rPr kumimoji="1" lang="zh-CN" altLang="en-US" sz="2400" dirty="0">
                <a:solidFill>
                  <a:srgbClr val="FF0000"/>
                </a:solidFill>
                <a:sym typeface="Wingdings" pitchFamily="2" charset="2"/>
              </a:rPr>
              <a:t>）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r>
              <a:rPr kumimoji="1" lang="en-US" altLang="zh-CN" sz="2400" dirty="0">
                <a:solidFill>
                  <a:srgbClr val="FF0000"/>
                </a:solidFill>
              </a:rPr>
              <a:t>2</a:t>
            </a:r>
            <a:r>
              <a:rPr kumimoji="1" lang="zh-CN" altLang="en-US" sz="2400" dirty="0">
                <a:solidFill>
                  <a:srgbClr val="FF0000"/>
                </a:solidFill>
              </a:rPr>
              <a:t>）每一位都取反，最后加</a:t>
            </a:r>
            <a:r>
              <a:rPr kumimoji="1" lang="en-US" altLang="zh-CN" sz="24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57401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EBBF56-004D-4946-AC41-4ECA537BC8F0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charset="-122"/>
              </a:rPr>
              <a:t>From Two’s Complement</a:t>
            </a:r>
            <a:r>
              <a:rPr kumimoji="1" lang="zh-CN" altLang="en-US" dirty="0">
                <a:ea typeface="宋体" charset="-122"/>
              </a:rPr>
              <a:t> </a:t>
            </a:r>
            <a:r>
              <a:rPr kumimoji="1" lang="en-US" altLang="zh-CN" dirty="0">
                <a:ea typeface="宋体" charset="-122"/>
              </a:rPr>
              <a:t>to Number 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52600"/>
            <a:ext cx="8001000" cy="4267200"/>
          </a:xfrm>
        </p:spPr>
        <p:txBody>
          <a:bodyPr/>
          <a:lstStyle/>
          <a:p>
            <a:r>
              <a:rPr kumimoji="1" lang="zh-CN" altLang="en-US" dirty="0">
                <a:ea typeface="宋体" charset="-122"/>
              </a:rPr>
              <a:t>补码</a:t>
            </a:r>
            <a:r>
              <a:rPr kumimoji="1" lang="en-US" altLang="zh-CN" dirty="0">
                <a:ea typeface="宋体" charset="-122"/>
              </a:rPr>
              <a:t>x=1011		</a:t>
            </a:r>
          </a:p>
          <a:p>
            <a:pPr lvl="1"/>
            <a:r>
              <a:rPr kumimoji="1" lang="en-US" altLang="zh-CN" dirty="0">
                <a:ea typeface="宋体" charset="-122"/>
              </a:rPr>
              <a:t>1011 (two’s complement</a:t>
            </a:r>
            <a:r>
              <a:rPr kumimoji="1" lang="zh-CN" altLang="en-US" dirty="0">
                <a:ea typeface="宋体" charset="-122"/>
              </a:rPr>
              <a:t> </a:t>
            </a:r>
            <a:r>
              <a:rPr kumimoji="1" lang="en-US" altLang="zh-CN" dirty="0">
                <a:ea typeface="宋体" charset="-122"/>
              </a:rPr>
              <a:t>binary)</a:t>
            </a:r>
          </a:p>
          <a:p>
            <a:pPr lvl="1"/>
            <a:r>
              <a:rPr kumimoji="1" lang="en-US" altLang="zh-CN" dirty="0">
                <a:ea typeface="宋体" charset="-122"/>
              </a:rPr>
              <a:t>0100 (after complement)</a:t>
            </a:r>
          </a:p>
          <a:p>
            <a:pPr lvl="1"/>
            <a:r>
              <a:rPr kumimoji="1" lang="en-US" altLang="zh-CN" dirty="0">
                <a:ea typeface="宋体" charset="-122"/>
              </a:rPr>
              <a:t>0101 (add 1)</a:t>
            </a:r>
          </a:p>
          <a:p>
            <a:pPr lvl="1"/>
            <a:r>
              <a:rPr kumimoji="1" lang="en-US" altLang="zh-CN" dirty="0">
                <a:ea typeface="宋体" charset="-122"/>
              </a:rPr>
              <a:t>Y=0101, </a:t>
            </a:r>
            <a:r>
              <a:rPr kumimoji="1" lang="zh-CN" altLang="en-US" dirty="0">
                <a:ea typeface="宋体" charset="-122"/>
              </a:rPr>
              <a:t>真值</a:t>
            </a:r>
            <a:r>
              <a:rPr kumimoji="1" lang="en-US" altLang="zh-CN" dirty="0">
                <a:ea typeface="宋体" charset="-122"/>
              </a:rPr>
              <a:t>-y=-5</a:t>
            </a:r>
          </a:p>
        </p:txBody>
      </p:sp>
    </p:spTree>
    <p:extLst>
      <p:ext uri="{BB962C8B-B14F-4D97-AF65-F5344CB8AC3E}">
        <p14:creationId xmlns:p14="http://schemas.microsoft.com/office/powerpoint/2010/main" val="1221770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FD1D30-CA30-7649-AECB-17EF4CA4D12C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charset="-122"/>
              </a:rPr>
              <a:t>Two’s Complement Encoding Examples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419600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kumimoji="1" lang="en-US" altLang="zh-CN" dirty="0">
                <a:ea typeface="宋体" charset="-122"/>
              </a:rPr>
              <a:t>Binary/Hexadecimal Representation for -12345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</a:t>
            </a:r>
            <a:r>
              <a:rPr lang="en-US" altLang="zh-CN" sz="2400" dirty="0">
                <a:ea typeface="宋体" charset="-122"/>
              </a:rPr>
              <a:t>Binary:  0011 0000 0011 1001 (12345)</a:t>
            </a:r>
            <a:endParaRPr lang="zh-CN" altLang="en-US" sz="2400" dirty="0">
              <a:ea typeface="宋体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>
                <a:ea typeface="宋体" charset="-122"/>
              </a:rPr>
              <a:t>		Hex:  	        3       0      3      9</a:t>
            </a:r>
            <a:endParaRPr kumimoji="1" lang="en-US" altLang="zh-CN" sz="2400" dirty="0">
              <a:ea typeface="宋体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>
                <a:ea typeface="宋体" charset="-122"/>
              </a:rPr>
              <a:t>		Binary:  1100 1111 1100 0110 (after complement)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>
                <a:ea typeface="宋体" charset="-122"/>
              </a:rPr>
              <a:t>		Hex:  	        C     F     C      6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>
                <a:ea typeface="宋体" charset="-122"/>
              </a:rPr>
              <a:t>		Binary:  1100 1111 1100 0111 (add 1)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>
                <a:ea typeface="宋体" charset="-122"/>
              </a:rPr>
              <a:t>		Hex:  	        C     F     C      7</a:t>
            </a:r>
          </a:p>
          <a:p>
            <a:pPr>
              <a:lnSpc>
                <a:spcPct val="150000"/>
              </a:lnSpc>
              <a:buFontTx/>
              <a:buNone/>
            </a:pPr>
            <a:endParaRPr kumimoji="1" lang="zh-CN" altLang="en-US" sz="2400" dirty="0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440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E8583D-D04E-2B42-B048-73C3A8581B30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charset="-122"/>
              </a:rPr>
              <a:t>Numeric Range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419600"/>
          </a:xfrm>
        </p:spPr>
        <p:txBody>
          <a:bodyPr/>
          <a:lstStyle/>
          <a:p>
            <a:r>
              <a:rPr kumimoji="1" lang="en-US" altLang="zh-CN" dirty="0">
                <a:ea typeface="宋体" charset="-122"/>
              </a:rPr>
              <a:t>Unsigned Values</a:t>
            </a:r>
          </a:p>
          <a:p>
            <a:pPr lvl="1"/>
            <a:r>
              <a:rPr kumimoji="1" lang="en-US" altLang="zh-CN" dirty="0" err="1">
                <a:ea typeface="宋体" charset="-122"/>
              </a:rPr>
              <a:t>Umin</a:t>
            </a:r>
            <a:r>
              <a:rPr kumimoji="1" lang="en-US" altLang="zh-CN" dirty="0">
                <a:ea typeface="宋体" charset="-122"/>
              </a:rPr>
              <a:t>=0</a:t>
            </a:r>
          </a:p>
          <a:p>
            <a:pPr lvl="1"/>
            <a:r>
              <a:rPr kumimoji="1" lang="en-US" altLang="zh-CN" dirty="0" err="1">
                <a:ea typeface="宋体" charset="-122"/>
              </a:rPr>
              <a:t>Umax</a:t>
            </a:r>
            <a:r>
              <a:rPr kumimoji="1" lang="en-US" altLang="zh-CN" dirty="0">
                <a:ea typeface="宋体" charset="-122"/>
              </a:rPr>
              <a:t>=2</a:t>
            </a:r>
            <a:r>
              <a:rPr kumimoji="1" lang="en-US" altLang="zh-CN" baseline="30000" dirty="0">
                <a:ea typeface="宋体" charset="-122"/>
              </a:rPr>
              <a:t>w</a:t>
            </a:r>
            <a:r>
              <a:rPr kumimoji="1" lang="en-US" altLang="zh-CN" dirty="0">
                <a:ea typeface="宋体" charset="-122"/>
              </a:rPr>
              <a:t>-1</a:t>
            </a:r>
          </a:p>
          <a:p>
            <a:pPr lvl="1">
              <a:buFontTx/>
              <a:buNone/>
            </a:pPr>
            <a:endParaRPr kumimoji="1" lang="en-US" altLang="zh-CN" baseline="30000" dirty="0">
              <a:ea typeface="宋体" charset="-122"/>
            </a:endParaRPr>
          </a:p>
          <a:p>
            <a:r>
              <a:rPr kumimoji="1" lang="en-US" altLang="zh-CN" dirty="0">
                <a:ea typeface="宋体" charset="-122"/>
              </a:rPr>
              <a:t>Two’s Complement Values</a:t>
            </a:r>
          </a:p>
          <a:p>
            <a:pPr lvl="1"/>
            <a:r>
              <a:rPr kumimoji="1" lang="en-US" altLang="zh-CN" dirty="0" err="1">
                <a:ea typeface="宋体" charset="-122"/>
              </a:rPr>
              <a:t>Tmin</a:t>
            </a:r>
            <a:r>
              <a:rPr kumimoji="1" lang="en-US" altLang="zh-CN" dirty="0">
                <a:ea typeface="宋体" charset="-122"/>
              </a:rPr>
              <a:t>  = -2</a:t>
            </a:r>
            <a:r>
              <a:rPr kumimoji="1" lang="en-US" altLang="zh-CN" baseline="30000" dirty="0">
                <a:ea typeface="宋体" charset="-122"/>
              </a:rPr>
              <a:t>w-1</a:t>
            </a:r>
          </a:p>
          <a:p>
            <a:pPr lvl="1"/>
            <a:r>
              <a:rPr kumimoji="1" lang="en-US" altLang="zh-CN" dirty="0" err="1">
                <a:ea typeface="宋体" charset="-122"/>
              </a:rPr>
              <a:t>Tmax</a:t>
            </a:r>
            <a:r>
              <a:rPr kumimoji="1" lang="en-US" altLang="zh-CN" dirty="0">
                <a:ea typeface="宋体" charset="-122"/>
              </a:rPr>
              <a:t> = 2</a:t>
            </a:r>
            <a:r>
              <a:rPr kumimoji="1" lang="en-US" altLang="zh-CN" baseline="30000" dirty="0">
                <a:ea typeface="宋体" charset="-122"/>
              </a:rPr>
              <a:t>w-1</a:t>
            </a:r>
            <a:r>
              <a:rPr kumimoji="1" lang="en-US" altLang="zh-CN" dirty="0">
                <a:ea typeface="宋体" charset="-122"/>
              </a:rPr>
              <a:t>-1</a:t>
            </a:r>
          </a:p>
        </p:txBody>
      </p:sp>
      <p:sp>
        <p:nvSpPr>
          <p:cNvPr id="5" name="矩形 4"/>
          <p:cNvSpPr/>
          <p:nvPr/>
        </p:nvSpPr>
        <p:spPr>
          <a:xfrm>
            <a:off x="3581400" y="4343400"/>
            <a:ext cx="4543534" cy="12208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E.g., w=4</a:t>
            </a:r>
            <a:endParaRPr lang="en-US" altLang="zh-CN" baseline="30000" dirty="0"/>
          </a:p>
          <a:p>
            <a:r>
              <a:rPr lang="en-US" altLang="zh-CN" dirty="0"/>
              <a:t>0000 ~ 0111: 0~7</a:t>
            </a:r>
          </a:p>
          <a:p>
            <a:r>
              <a:rPr lang="en-US" altLang="zh-CN" dirty="0"/>
              <a:t>1000 ~ 1111: -8~-1</a:t>
            </a:r>
          </a:p>
          <a:p>
            <a:r>
              <a:rPr lang="en-US" altLang="zh-CN" baseline="30000" dirty="0"/>
              <a:t>-(0111+1)  -(0000+1)</a:t>
            </a:r>
            <a:endParaRPr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533045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30885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Values for Different Word Sizes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398837"/>
            <a:ext cx="4267200" cy="2314575"/>
          </a:xfrm>
        </p:spPr>
        <p:txBody>
          <a:bodyPr lIns="90487" tIns="44450" rIns="90487" bIns="44450"/>
          <a:lstStyle/>
          <a:p>
            <a:pPr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dirty="0"/>
              <a:t>Observations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|</a:t>
            </a:r>
            <a:r>
              <a:rPr lang="en-US" b="0" i="1" dirty="0" err="1"/>
              <a:t>TMin</a:t>
            </a:r>
            <a:r>
              <a:rPr lang="en-US" b="0" i="1" dirty="0"/>
              <a:t> </a:t>
            </a:r>
            <a:r>
              <a:rPr lang="en-US" b="0" dirty="0"/>
              <a:t>| 	= 	</a:t>
            </a:r>
            <a:r>
              <a:rPr lang="en-US" b="0" i="1" dirty="0" err="1"/>
              <a:t>TMax</a:t>
            </a:r>
            <a:r>
              <a:rPr lang="en-US" b="0" dirty="0"/>
              <a:t> + 1</a:t>
            </a:r>
          </a:p>
          <a:p>
            <a:pPr lvl="2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Asymmetric range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i="1" dirty="0" err="1"/>
              <a:t>UMax</a:t>
            </a:r>
            <a:r>
              <a:rPr lang="en-US" b="0" dirty="0"/>
              <a:t>	=	2 * </a:t>
            </a:r>
            <a:r>
              <a:rPr lang="en-US" b="0" i="1" dirty="0" err="1"/>
              <a:t>TMax</a:t>
            </a:r>
            <a:r>
              <a:rPr lang="en-US" b="0" dirty="0"/>
              <a:t> + 1 		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441325" y="1554163"/>
          <a:ext cx="83216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724900" imgH="1816100" progId="Word.Document.8">
                  <p:embed/>
                </p:oleObj>
              </mc:Choice>
              <mc:Fallback>
                <p:oleObj name="Document" r:id="rId3" imgW="8724900" imgH="18161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554163"/>
                        <a:ext cx="832167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029200" y="3398837"/>
            <a:ext cx="4968876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 Programming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#include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&lt;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limits.h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&gt;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Declares constants, e.g.,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ULONG_MAX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LONG_MIN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Values platform specific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6155987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B3D4D0-ABBF-B942-889E-E11B7737FC64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Alternative representations of signed numbers</a:t>
            </a:r>
            <a:endParaRPr lang="en-US" altLang="zh-CN" b="0">
              <a:ea typeface="宋体" charset="-12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4419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ea typeface="宋体" charset="-122"/>
              </a:rPr>
              <a:t>Ones’ Complement</a:t>
            </a:r>
            <a:r>
              <a:rPr lang="zh-CN" altLang="en-US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(</a:t>
            </a:r>
            <a:r>
              <a:rPr lang="zh-CN" altLang="en-US" dirty="0">
                <a:ea typeface="宋体" charset="-122"/>
              </a:rPr>
              <a:t>反码</a:t>
            </a:r>
            <a:r>
              <a:rPr lang="en-US" altLang="zh-CN" dirty="0">
                <a:ea typeface="宋体" charset="-122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charset="-122"/>
              </a:rPr>
              <a:t>The most significant bit has weight 2</a:t>
            </a:r>
            <a:r>
              <a:rPr lang="en-US" altLang="zh-CN" baseline="30000" dirty="0">
                <a:ea typeface="宋体" charset="-122"/>
              </a:rPr>
              <a:t>w-1</a:t>
            </a:r>
            <a:r>
              <a:rPr lang="en-US" altLang="zh-CN" dirty="0">
                <a:ea typeface="宋体" charset="-122"/>
              </a:rPr>
              <a:t>-1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ea typeface="宋体" charset="-122"/>
              </a:rPr>
              <a:t> Sign-Magnitude (</a:t>
            </a:r>
            <a:r>
              <a:rPr lang="zh-CN" altLang="en-US" dirty="0">
                <a:ea typeface="宋体" charset="-122"/>
              </a:rPr>
              <a:t>原码</a:t>
            </a:r>
            <a:r>
              <a:rPr lang="en-US" altLang="zh-CN" dirty="0">
                <a:ea typeface="宋体" charset="-122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宋体" charset="-122"/>
              </a:rPr>
              <a:t>The most significant bit is a sign bit </a:t>
            </a:r>
          </a:p>
          <a:p>
            <a:pPr lvl="2">
              <a:lnSpc>
                <a:spcPct val="130000"/>
              </a:lnSpc>
            </a:pPr>
            <a:r>
              <a:rPr lang="en-US" altLang="zh-CN" sz="2400" dirty="0">
                <a:ea typeface="宋体" charset="-122"/>
              </a:rPr>
              <a:t>that determines whether the remaining bits should be given negative or positive weight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53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Integers</a:t>
            </a:r>
          </a:p>
          <a:p>
            <a:pPr lvl="1"/>
            <a:r>
              <a:rPr lang="en-US" b="1" dirty="0"/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36748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FB508E-17D4-6948-AC46-D6168B8C40CA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4529138" y="323850"/>
            <a:ext cx="1270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en-US" altLang="zh-CN" sz="36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4332288" y="1066800"/>
            <a:ext cx="4506912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 eaLnBrk="1" hangingPunct="1"/>
            <a:endParaRPr kumimoji="1" lang="en-US" altLang="zh-CN" sz="2000">
              <a:latin typeface="Times New Roman" charset="0"/>
            </a:endParaRPr>
          </a:p>
        </p:txBody>
      </p:sp>
      <p:grpSp>
        <p:nvGrpSpPr>
          <p:cNvPr id="32773" name="Group 4"/>
          <p:cNvGrpSpPr>
            <a:grpSpLocks/>
          </p:cNvGrpSpPr>
          <p:nvPr/>
        </p:nvGrpSpPr>
        <p:grpSpPr bwMode="auto">
          <a:xfrm>
            <a:off x="304800" y="152400"/>
            <a:ext cx="8382000" cy="6400800"/>
            <a:chOff x="480" y="768"/>
            <a:chExt cx="1960" cy="3256"/>
          </a:xfrm>
        </p:grpSpPr>
        <p:sp>
          <p:nvSpPr>
            <p:cNvPr id="32774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i="1">
                  <a:latin typeface="Helvetica" charset="0"/>
                </a:rPr>
                <a:t>X</a:t>
              </a:r>
            </a:p>
          </p:txBody>
        </p:sp>
        <p:sp>
          <p:nvSpPr>
            <p:cNvPr id="32775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charset="0"/>
                </a:rPr>
                <a:t>B2T(</a:t>
              </a:r>
              <a:r>
                <a:rPr lang="en-US" altLang="zh-CN" sz="1800" i="1">
                  <a:latin typeface="Helvetica" charset="0"/>
                </a:rPr>
                <a:t>X</a:t>
              </a:r>
              <a:r>
                <a:rPr lang="en-US" altLang="zh-CN" sz="1800">
                  <a:latin typeface="Helvetica" charset="0"/>
                </a:rPr>
                <a:t>)</a:t>
              </a:r>
            </a:p>
          </p:txBody>
        </p:sp>
        <p:sp>
          <p:nvSpPr>
            <p:cNvPr id="32776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charset="0"/>
                </a:rPr>
                <a:t>B2U(</a:t>
              </a:r>
              <a:r>
                <a:rPr lang="en-US" altLang="zh-CN" sz="1800" i="1">
                  <a:latin typeface="Helvetica" charset="0"/>
                </a:rPr>
                <a:t>X</a:t>
              </a:r>
              <a:r>
                <a:rPr lang="en-US" altLang="zh-CN" sz="1800">
                  <a:latin typeface="Helvetica" charset="0"/>
                </a:rPr>
                <a:t>)</a:t>
              </a:r>
            </a:p>
          </p:txBody>
        </p:sp>
        <p:sp>
          <p:nvSpPr>
            <p:cNvPr id="32777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charset="0"/>
                </a:rPr>
                <a:t>0000</a:t>
              </a:r>
            </a:p>
          </p:txBody>
        </p:sp>
        <p:sp>
          <p:nvSpPr>
            <p:cNvPr id="32778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charset="0"/>
                </a:rPr>
                <a:t>0</a:t>
              </a:r>
            </a:p>
          </p:txBody>
        </p:sp>
        <p:sp>
          <p:nvSpPr>
            <p:cNvPr id="32779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charset="0"/>
                </a:rPr>
                <a:t>0001</a:t>
              </a:r>
            </a:p>
          </p:txBody>
        </p:sp>
        <p:sp>
          <p:nvSpPr>
            <p:cNvPr id="32780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charset="0"/>
                </a:rPr>
                <a:t>1</a:t>
              </a:r>
            </a:p>
          </p:txBody>
        </p:sp>
        <p:sp>
          <p:nvSpPr>
            <p:cNvPr id="32781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charset="0"/>
                </a:rPr>
                <a:t>0010</a:t>
              </a:r>
            </a:p>
          </p:txBody>
        </p:sp>
        <p:sp>
          <p:nvSpPr>
            <p:cNvPr id="32782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charset="0"/>
                </a:rPr>
                <a:t>2</a:t>
              </a:r>
            </a:p>
          </p:txBody>
        </p:sp>
        <p:sp>
          <p:nvSpPr>
            <p:cNvPr id="32783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charset="0"/>
                </a:rPr>
                <a:t>0011</a:t>
              </a:r>
            </a:p>
          </p:txBody>
        </p:sp>
        <p:sp>
          <p:nvSpPr>
            <p:cNvPr id="32784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charset="0"/>
                </a:rPr>
                <a:t>3</a:t>
              </a:r>
            </a:p>
          </p:txBody>
        </p:sp>
        <p:sp>
          <p:nvSpPr>
            <p:cNvPr id="32785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charset="0"/>
                </a:rPr>
                <a:t>0100</a:t>
              </a:r>
            </a:p>
          </p:txBody>
        </p:sp>
        <p:sp>
          <p:nvSpPr>
            <p:cNvPr id="32786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charset="0"/>
                </a:rPr>
                <a:t>4</a:t>
              </a:r>
            </a:p>
          </p:txBody>
        </p:sp>
        <p:sp>
          <p:nvSpPr>
            <p:cNvPr id="32787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charset="0"/>
                </a:rPr>
                <a:t>0101</a:t>
              </a:r>
            </a:p>
          </p:txBody>
        </p:sp>
        <p:sp>
          <p:nvSpPr>
            <p:cNvPr id="32788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charset="0"/>
                </a:rPr>
                <a:t>5</a:t>
              </a:r>
            </a:p>
          </p:txBody>
        </p:sp>
        <p:sp>
          <p:nvSpPr>
            <p:cNvPr id="32789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charset="0"/>
                </a:rPr>
                <a:t>0110</a:t>
              </a:r>
            </a:p>
          </p:txBody>
        </p:sp>
        <p:sp>
          <p:nvSpPr>
            <p:cNvPr id="32790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charset="0"/>
                </a:rPr>
                <a:t>6</a:t>
              </a:r>
            </a:p>
          </p:txBody>
        </p:sp>
        <p:sp>
          <p:nvSpPr>
            <p:cNvPr id="32791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charset="0"/>
                </a:rPr>
                <a:t>0111</a:t>
              </a:r>
            </a:p>
          </p:txBody>
        </p:sp>
        <p:sp>
          <p:nvSpPr>
            <p:cNvPr id="32792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charset="0"/>
                </a:rPr>
                <a:t>7</a:t>
              </a:r>
            </a:p>
          </p:txBody>
        </p:sp>
        <p:sp>
          <p:nvSpPr>
            <p:cNvPr id="32793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charset="0"/>
                </a:rPr>
                <a:t>–8</a:t>
              </a:r>
            </a:p>
          </p:txBody>
        </p:sp>
        <p:sp>
          <p:nvSpPr>
            <p:cNvPr id="32794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charset="0"/>
                </a:rPr>
                <a:t>8</a:t>
              </a:r>
            </a:p>
          </p:txBody>
        </p:sp>
        <p:sp>
          <p:nvSpPr>
            <p:cNvPr id="32795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charset="0"/>
                </a:rPr>
                <a:t>–7</a:t>
              </a:r>
            </a:p>
          </p:txBody>
        </p:sp>
        <p:sp>
          <p:nvSpPr>
            <p:cNvPr id="32796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charset="0"/>
                </a:rPr>
                <a:t>9</a:t>
              </a:r>
            </a:p>
          </p:txBody>
        </p:sp>
        <p:sp>
          <p:nvSpPr>
            <p:cNvPr id="32797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charset="0"/>
                </a:rPr>
                <a:t>–6</a:t>
              </a:r>
            </a:p>
          </p:txBody>
        </p:sp>
        <p:sp>
          <p:nvSpPr>
            <p:cNvPr id="32798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charset="0"/>
                </a:rPr>
                <a:t>10</a:t>
              </a:r>
            </a:p>
          </p:txBody>
        </p:sp>
        <p:sp>
          <p:nvSpPr>
            <p:cNvPr id="32799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charset="0"/>
                </a:rPr>
                <a:t>–5</a:t>
              </a:r>
            </a:p>
          </p:txBody>
        </p:sp>
        <p:sp>
          <p:nvSpPr>
            <p:cNvPr id="32800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charset="0"/>
                </a:rPr>
                <a:t>11</a:t>
              </a:r>
            </a:p>
          </p:txBody>
        </p:sp>
        <p:sp>
          <p:nvSpPr>
            <p:cNvPr id="32801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charset="0"/>
                </a:rPr>
                <a:t>–4</a:t>
              </a:r>
            </a:p>
          </p:txBody>
        </p:sp>
        <p:sp>
          <p:nvSpPr>
            <p:cNvPr id="32802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charset="0"/>
                </a:rPr>
                <a:t>12</a:t>
              </a:r>
            </a:p>
          </p:txBody>
        </p:sp>
        <p:sp>
          <p:nvSpPr>
            <p:cNvPr id="32803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charset="0"/>
                </a:rPr>
                <a:t>–3</a:t>
              </a:r>
            </a:p>
          </p:txBody>
        </p:sp>
        <p:sp>
          <p:nvSpPr>
            <p:cNvPr id="32804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charset="0"/>
                </a:rPr>
                <a:t>13</a:t>
              </a:r>
            </a:p>
          </p:txBody>
        </p:sp>
        <p:sp>
          <p:nvSpPr>
            <p:cNvPr id="32805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charset="0"/>
                </a:rPr>
                <a:t>–2</a:t>
              </a:r>
            </a:p>
          </p:txBody>
        </p:sp>
        <p:sp>
          <p:nvSpPr>
            <p:cNvPr id="32806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charset="0"/>
                </a:rPr>
                <a:t>14</a:t>
              </a:r>
            </a:p>
          </p:txBody>
        </p:sp>
        <p:sp>
          <p:nvSpPr>
            <p:cNvPr id="32807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charset="0"/>
                </a:rPr>
                <a:t>–1</a:t>
              </a:r>
            </a:p>
          </p:txBody>
        </p:sp>
        <p:sp>
          <p:nvSpPr>
            <p:cNvPr id="32808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charset="0"/>
                </a:rPr>
                <a:t>15</a:t>
              </a:r>
            </a:p>
          </p:txBody>
        </p:sp>
        <p:sp>
          <p:nvSpPr>
            <p:cNvPr id="32809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charset="0"/>
                </a:rPr>
                <a:t>1000</a:t>
              </a:r>
            </a:p>
          </p:txBody>
        </p:sp>
        <p:sp>
          <p:nvSpPr>
            <p:cNvPr id="32810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charset="0"/>
                </a:rPr>
                <a:t>1001</a:t>
              </a:r>
            </a:p>
          </p:txBody>
        </p:sp>
        <p:sp>
          <p:nvSpPr>
            <p:cNvPr id="32811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charset="0"/>
                </a:rPr>
                <a:t>1010</a:t>
              </a:r>
            </a:p>
          </p:txBody>
        </p:sp>
        <p:sp>
          <p:nvSpPr>
            <p:cNvPr id="32812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charset="0"/>
                </a:rPr>
                <a:t>1011</a:t>
              </a:r>
            </a:p>
          </p:txBody>
        </p:sp>
        <p:sp>
          <p:nvSpPr>
            <p:cNvPr id="32813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charset="0"/>
                </a:rPr>
                <a:t>1100</a:t>
              </a:r>
            </a:p>
          </p:txBody>
        </p:sp>
        <p:sp>
          <p:nvSpPr>
            <p:cNvPr id="32814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charset="0"/>
                </a:rPr>
                <a:t>1101</a:t>
              </a:r>
            </a:p>
          </p:txBody>
        </p:sp>
        <p:sp>
          <p:nvSpPr>
            <p:cNvPr id="32815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charset="0"/>
                </a:rPr>
                <a:t>1110</a:t>
              </a:r>
            </a:p>
          </p:txBody>
        </p:sp>
        <p:sp>
          <p:nvSpPr>
            <p:cNvPr id="32816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Courier New" charset="0"/>
                </a:rPr>
                <a:t>1111</a:t>
              </a:r>
            </a:p>
          </p:txBody>
        </p:sp>
        <p:sp>
          <p:nvSpPr>
            <p:cNvPr id="32817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charset="0"/>
                </a:rPr>
                <a:t>0</a:t>
              </a:r>
            </a:p>
          </p:txBody>
        </p:sp>
        <p:sp>
          <p:nvSpPr>
            <p:cNvPr id="32818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charset="0"/>
                </a:rPr>
                <a:t>1</a:t>
              </a:r>
            </a:p>
          </p:txBody>
        </p:sp>
        <p:sp>
          <p:nvSpPr>
            <p:cNvPr id="32819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charset="0"/>
                </a:rPr>
                <a:t>2</a:t>
              </a:r>
            </a:p>
          </p:txBody>
        </p:sp>
        <p:sp>
          <p:nvSpPr>
            <p:cNvPr id="32820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charset="0"/>
                </a:rPr>
                <a:t>3</a:t>
              </a:r>
            </a:p>
          </p:txBody>
        </p:sp>
        <p:sp>
          <p:nvSpPr>
            <p:cNvPr id="32821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charset="0"/>
                </a:rPr>
                <a:t>4</a:t>
              </a:r>
            </a:p>
          </p:txBody>
        </p:sp>
        <p:sp>
          <p:nvSpPr>
            <p:cNvPr id="32822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charset="0"/>
                </a:rPr>
                <a:t>5</a:t>
              </a:r>
            </a:p>
          </p:txBody>
        </p:sp>
        <p:sp>
          <p:nvSpPr>
            <p:cNvPr id="32823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charset="0"/>
                </a:rPr>
                <a:t>6</a:t>
              </a:r>
            </a:p>
          </p:txBody>
        </p:sp>
        <p:sp>
          <p:nvSpPr>
            <p:cNvPr id="32824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Helvetica" charset="0"/>
                </a:rPr>
                <a:t>7</a:t>
              </a:r>
            </a:p>
          </p:txBody>
        </p:sp>
        <p:sp>
          <p:nvSpPr>
            <p:cNvPr id="32825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32826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195899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F94F8F-EFC3-3942-9675-39DE69C52FF0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charset="-122"/>
              </a:rPr>
              <a:t>Relation Between 2’s Comp. &amp; Unsigned</a:t>
            </a: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381000" y="4822825"/>
            <a:ext cx="4419600" cy="13493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pSp>
        <p:nvGrpSpPr>
          <p:cNvPr id="38917" name="Group 4"/>
          <p:cNvGrpSpPr>
            <a:grpSpLocks/>
          </p:cNvGrpSpPr>
          <p:nvPr/>
        </p:nvGrpSpPr>
        <p:grpSpPr bwMode="auto">
          <a:xfrm>
            <a:off x="609600" y="1524000"/>
            <a:ext cx="6313488" cy="1582738"/>
            <a:chOff x="384" y="1090"/>
            <a:chExt cx="3977" cy="997"/>
          </a:xfrm>
        </p:grpSpPr>
        <p:sp>
          <p:nvSpPr>
            <p:cNvPr id="38943" name="Rectangle 5"/>
            <p:cNvSpPr>
              <a:spLocks noChangeArrowheads="1"/>
            </p:cNvSpPr>
            <p:nvPr/>
          </p:nvSpPr>
          <p:spPr bwMode="auto">
            <a:xfrm>
              <a:off x="2024" y="1160"/>
              <a:ext cx="1472" cy="65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charset="0"/>
                </a:rPr>
                <a:t>T2U</a:t>
              </a:r>
            </a:p>
          </p:txBody>
        </p:sp>
        <p:sp>
          <p:nvSpPr>
            <p:cNvPr id="38944" name="Rectangle 6"/>
            <p:cNvSpPr>
              <a:spLocks noChangeArrowheads="1"/>
            </p:cNvSpPr>
            <p:nvPr/>
          </p:nvSpPr>
          <p:spPr bwMode="auto">
            <a:xfrm>
              <a:off x="2216" y="1400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charset="0"/>
                </a:rPr>
                <a:t>T2B</a:t>
              </a:r>
            </a:p>
          </p:txBody>
        </p:sp>
        <p:sp>
          <p:nvSpPr>
            <p:cNvPr id="38945" name="Rectangle 7"/>
            <p:cNvSpPr>
              <a:spLocks noChangeArrowheads="1"/>
            </p:cNvSpPr>
            <p:nvPr/>
          </p:nvSpPr>
          <p:spPr bwMode="auto">
            <a:xfrm>
              <a:off x="2936" y="1400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charset="0"/>
                </a:rPr>
                <a:t>B2U</a:t>
              </a:r>
            </a:p>
          </p:txBody>
        </p:sp>
        <p:sp>
          <p:nvSpPr>
            <p:cNvPr id="38946" name="Line 8"/>
            <p:cNvSpPr>
              <a:spLocks noChangeShapeType="1"/>
            </p:cNvSpPr>
            <p:nvPr/>
          </p:nvSpPr>
          <p:spPr bwMode="auto">
            <a:xfrm>
              <a:off x="1592" y="1488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7" name="Line 9"/>
            <p:cNvSpPr>
              <a:spLocks noChangeShapeType="1"/>
            </p:cNvSpPr>
            <p:nvPr/>
          </p:nvSpPr>
          <p:spPr bwMode="auto">
            <a:xfrm>
              <a:off x="3320" y="1488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8" name="Line 10"/>
            <p:cNvSpPr>
              <a:spLocks noChangeShapeType="1"/>
            </p:cNvSpPr>
            <p:nvPr/>
          </p:nvSpPr>
          <p:spPr bwMode="auto">
            <a:xfrm>
              <a:off x="2600" y="1488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9" name="Rectangle 11"/>
            <p:cNvSpPr>
              <a:spLocks noChangeArrowheads="1"/>
            </p:cNvSpPr>
            <p:nvPr/>
          </p:nvSpPr>
          <p:spPr bwMode="auto">
            <a:xfrm>
              <a:off x="384" y="1104"/>
              <a:ext cx="1437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charset="0"/>
                </a:rPr>
                <a:t>Two’s Complement</a:t>
              </a:r>
            </a:p>
          </p:txBody>
        </p:sp>
        <p:sp>
          <p:nvSpPr>
            <p:cNvPr id="38950" name="Rectangle 12"/>
            <p:cNvSpPr>
              <a:spLocks noChangeArrowheads="1"/>
            </p:cNvSpPr>
            <p:nvPr/>
          </p:nvSpPr>
          <p:spPr bwMode="auto">
            <a:xfrm>
              <a:off x="3591" y="1090"/>
              <a:ext cx="77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charset="0"/>
                </a:rPr>
                <a:t>Unsigned</a:t>
              </a:r>
            </a:p>
          </p:txBody>
        </p:sp>
        <p:sp>
          <p:nvSpPr>
            <p:cNvPr id="38951" name="Rectangle 13"/>
            <p:cNvSpPr>
              <a:spLocks noChangeArrowheads="1"/>
            </p:cNvSpPr>
            <p:nvPr/>
          </p:nvSpPr>
          <p:spPr bwMode="auto">
            <a:xfrm>
              <a:off x="1815" y="1858"/>
              <a:ext cx="189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Helvetica" charset="0"/>
                </a:rPr>
                <a:t>Maintain Same Bit Pattern</a:t>
              </a:r>
            </a:p>
          </p:txBody>
        </p:sp>
        <p:sp>
          <p:nvSpPr>
            <p:cNvPr id="38952" name="Rectangle 14"/>
            <p:cNvSpPr>
              <a:spLocks noChangeArrowheads="1"/>
            </p:cNvSpPr>
            <p:nvPr/>
          </p:nvSpPr>
          <p:spPr bwMode="auto">
            <a:xfrm>
              <a:off x="1287" y="1378"/>
              <a:ext cx="17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Times" charset="0"/>
                </a:rPr>
                <a:t>x</a:t>
              </a:r>
            </a:p>
          </p:txBody>
        </p:sp>
        <p:sp>
          <p:nvSpPr>
            <p:cNvPr id="38953" name="Rectangle 15"/>
            <p:cNvSpPr>
              <a:spLocks noChangeArrowheads="1"/>
            </p:cNvSpPr>
            <p:nvPr/>
          </p:nvSpPr>
          <p:spPr bwMode="auto">
            <a:xfrm>
              <a:off x="3975" y="1378"/>
              <a:ext cx="25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Times" charset="0"/>
                </a:rPr>
                <a:t>ux</a:t>
              </a:r>
              <a:endParaRPr lang="en-US" altLang="zh-CN" sz="1800" b="0" i="1">
                <a:latin typeface="Symbol" charset="2"/>
              </a:endParaRPr>
            </a:p>
          </p:txBody>
        </p:sp>
        <p:sp>
          <p:nvSpPr>
            <p:cNvPr id="38954" name="Rectangle 16"/>
            <p:cNvSpPr>
              <a:spLocks noChangeArrowheads="1"/>
            </p:cNvSpPr>
            <p:nvPr/>
          </p:nvSpPr>
          <p:spPr bwMode="auto">
            <a:xfrm>
              <a:off x="2631" y="1570"/>
              <a:ext cx="20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Times" charset="0"/>
                </a:rPr>
                <a:t>X</a:t>
              </a:r>
            </a:p>
          </p:txBody>
        </p:sp>
      </p:grpSp>
      <p:grpSp>
        <p:nvGrpSpPr>
          <p:cNvPr id="38918" name="组合 41"/>
          <p:cNvGrpSpPr>
            <a:grpSpLocks/>
          </p:cNvGrpSpPr>
          <p:nvPr/>
        </p:nvGrpSpPr>
        <p:grpSpPr bwMode="auto">
          <a:xfrm>
            <a:off x="4038600" y="2944813"/>
            <a:ext cx="4343400" cy="1779587"/>
            <a:chOff x="4038600" y="3124200"/>
            <a:chExt cx="4343400" cy="1779290"/>
          </a:xfrm>
        </p:grpSpPr>
        <p:grpSp>
          <p:nvGrpSpPr>
            <p:cNvPr id="38920" name="Group 17"/>
            <p:cNvGrpSpPr>
              <a:grpSpLocks/>
            </p:cNvGrpSpPr>
            <p:nvPr/>
          </p:nvGrpSpPr>
          <p:grpSpPr bwMode="auto">
            <a:xfrm>
              <a:off x="5029200" y="3603625"/>
              <a:ext cx="2743200" cy="228600"/>
              <a:chOff x="2832" y="2208"/>
              <a:chExt cx="1728" cy="144"/>
            </a:xfrm>
          </p:grpSpPr>
          <p:sp>
            <p:nvSpPr>
              <p:cNvPr id="38936" name="Rectangle 18"/>
              <p:cNvSpPr>
                <a:spLocks noChangeArrowheads="1"/>
              </p:cNvSpPr>
              <p:nvPr/>
            </p:nvSpPr>
            <p:spPr bwMode="auto">
              <a:xfrm>
                <a:off x="2832" y="220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400" b="0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38937" name="Rectangle 19"/>
              <p:cNvSpPr>
                <a:spLocks noChangeArrowheads="1"/>
              </p:cNvSpPr>
              <p:nvPr/>
            </p:nvSpPr>
            <p:spPr bwMode="auto">
              <a:xfrm>
                <a:off x="2976" y="220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400" b="0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38938" name="Rectangle 20"/>
              <p:cNvSpPr>
                <a:spLocks noChangeArrowheads="1"/>
              </p:cNvSpPr>
              <p:nvPr/>
            </p:nvSpPr>
            <p:spPr bwMode="auto">
              <a:xfrm>
                <a:off x="3120" y="220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400" b="0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38939" name="Rectangle 21"/>
              <p:cNvSpPr>
                <a:spLocks noChangeArrowheads="1"/>
              </p:cNvSpPr>
              <p:nvPr/>
            </p:nvSpPr>
            <p:spPr bwMode="auto">
              <a:xfrm>
                <a:off x="4128" y="220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400" b="0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38940" name="Rectangle 22"/>
              <p:cNvSpPr>
                <a:spLocks noChangeArrowheads="1"/>
              </p:cNvSpPr>
              <p:nvPr/>
            </p:nvSpPr>
            <p:spPr bwMode="auto">
              <a:xfrm>
                <a:off x="4272" y="220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400" b="0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38941" name="Rectangle 23"/>
              <p:cNvSpPr>
                <a:spLocks noChangeArrowheads="1"/>
              </p:cNvSpPr>
              <p:nvPr/>
            </p:nvSpPr>
            <p:spPr bwMode="auto">
              <a:xfrm>
                <a:off x="4416" y="220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400" b="0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38942" name="Rectangle 24"/>
              <p:cNvSpPr>
                <a:spLocks noChangeArrowheads="1"/>
              </p:cNvSpPr>
              <p:nvPr/>
            </p:nvSpPr>
            <p:spPr bwMode="auto">
              <a:xfrm>
                <a:off x="3264" y="2208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400" b="0">
                    <a:latin typeface="Courier New" charset="0"/>
                  </a:rPr>
                  <a:t>• • •</a:t>
                </a:r>
              </a:p>
            </p:txBody>
          </p:sp>
        </p:grpSp>
        <p:grpSp>
          <p:nvGrpSpPr>
            <p:cNvPr id="38921" name="Group 25"/>
            <p:cNvGrpSpPr>
              <a:grpSpLocks/>
            </p:cNvGrpSpPr>
            <p:nvPr/>
          </p:nvGrpSpPr>
          <p:grpSpPr bwMode="auto">
            <a:xfrm>
              <a:off x="5029200" y="4060825"/>
              <a:ext cx="2743200" cy="228600"/>
              <a:chOff x="2832" y="2208"/>
              <a:chExt cx="1728" cy="144"/>
            </a:xfrm>
          </p:grpSpPr>
          <p:sp>
            <p:nvSpPr>
              <p:cNvPr id="38929" name="Rectangle 26"/>
              <p:cNvSpPr>
                <a:spLocks noChangeArrowheads="1"/>
              </p:cNvSpPr>
              <p:nvPr/>
            </p:nvSpPr>
            <p:spPr bwMode="auto">
              <a:xfrm>
                <a:off x="2832" y="220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400" b="0">
                    <a:latin typeface="Courier New" charset="0"/>
                  </a:rPr>
                  <a:t>-</a:t>
                </a:r>
              </a:p>
            </p:txBody>
          </p:sp>
          <p:sp>
            <p:nvSpPr>
              <p:cNvPr id="38930" name="Rectangle 27"/>
              <p:cNvSpPr>
                <a:spLocks noChangeArrowheads="1"/>
              </p:cNvSpPr>
              <p:nvPr/>
            </p:nvSpPr>
            <p:spPr bwMode="auto">
              <a:xfrm>
                <a:off x="2976" y="220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400" b="0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38931" name="Rectangle 28"/>
              <p:cNvSpPr>
                <a:spLocks noChangeArrowheads="1"/>
              </p:cNvSpPr>
              <p:nvPr/>
            </p:nvSpPr>
            <p:spPr bwMode="auto">
              <a:xfrm>
                <a:off x="3120" y="220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400" b="0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38932" name="Rectangle 29"/>
              <p:cNvSpPr>
                <a:spLocks noChangeArrowheads="1"/>
              </p:cNvSpPr>
              <p:nvPr/>
            </p:nvSpPr>
            <p:spPr bwMode="auto">
              <a:xfrm>
                <a:off x="4128" y="220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400" b="0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38933" name="Rectangle 30"/>
              <p:cNvSpPr>
                <a:spLocks noChangeArrowheads="1"/>
              </p:cNvSpPr>
              <p:nvPr/>
            </p:nvSpPr>
            <p:spPr bwMode="auto">
              <a:xfrm>
                <a:off x="4272" y="220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400" b="0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38934" name="Rectangle 31"/>
              <p:cNvSpPr>
                <a:spLocks noChangeArrowheads="1"/>
              </p:cNvSpPr>
              <p:nvPr/>
            </p:nvSpPr>
            <p:spPr bwMode="auto">
              <a:xfrm>
                <a:off x="4416" y="220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400" b="0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38935" name="Rectangle 32"/>
              <p:cNvSpPr>
                <a:spLocks noChangeArrowheads="1"/>
              </p:cNvSpPr>
              <p:nvPr/>
            </p:nvSpPr>
            <p:spPr bwMode="auto">
              <a:xfrm>
                <a:off x="3264" y="2208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400" b="0">
                    <a:latin typeface="Courier New" charset="0"/>
                  </a:rPr>
                  <a:t>• • •</a:t>
                </a:r>
              </a:p>
            </p:txBody>
          </p:sp>
        </p:grpSp>
        <p:sp>
          <p:nvSpPr>
            <p:cNvPr id="38922" name="Rectangle 33"/>
            <p:cNvSpPr>
              <a:spLocks noChangeArrowheads="1"/>
            </p:cNvSpPr>
            <p:nvPr/>
          </p:nvSpPr>
          <p:spPr bwMode="auto">
            <a:xfrm>
              <a:off x="4534620" y="3527425"/>
              <a:ext cx="47481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i="1">
                  <a:latin typeface="Times" charset="0"/>
                </a:rPr>
                <a:t>ux</a:t>
              </a:r>
            </a:p>
          </p:txBody>
        </p:sp>
        <p:sp>
          <p:nvSpPr>
            <p:cNvPr id="38923" name="Rectangle 34"/>
            <p:cNvSpPr>
              <a:spLocks noChangeArrowheads="1"/>
            </p:cNvSpPr>
            <p:nvPr/>
          </p:nvSpPr>
          <p:spPr bwMode="auto">
            <a:xfrm>
              <a:off x="4554414" y="3984625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i="1">
                  <a:latin typeface="Times" charset="0"/>
                </a:rPr>
                <a:t>x</a:t>
              </a:r>
            </a:p>
          </p:txBody>
        </p:sp>
        <p:sp>
          <p:nvSpPr>
            <p:cNvPr id="38924" name="Line 35"/>
            <p:cNvSpPr>
              <a:spLocks noChangeShapeType="1"/>
            </p:cNvSpPr>
            <p:nvPr/>
          </p:nvSpPr>
          <p:spPr bwMode="auto">
            <a:xfrm>
              <a:off x="4038600" y="4365625"/>
              <a:ext cx="3886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5" name="Rectangle 36"/>
            <p:cNvSpPr>
              <a:spLocks noChangeArrowheads="1"/>
            </p:cNvSpPr>
            <p:nvPr/>
          </p:nvSpPr>
          <p:spPr bwMode="auto">
            <a:xfrm>
              <a:off x="4166832" y="3984625"/>
              <a:ext cx="3690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Courier New" charset="0"/>
                </a:rPr>
                <a:t>-</a:t>
              </a:r>
            </a:p>
          </p:txBody>
        </p:sp>
        <p:sp>
          <p:nvSpPr>
            <p:cNvPr id="38926" name="Rectangle 37"/>
            <p:cNvSpPr>
              <a:spLocks noChangeArrowheads="1"/>
            </p:cNvSpPr>
            <p:nvPr/>
          </p:nvSpPr>
          <p:spPr bwMode="auto">
            <a:xfrm>
              <a:off x="4810561" y="3124200"/>
              <a:ext cx="69762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0" i="1">
                  <a:latin typeface="Times" charset="0"/>
                </a:rPr>
                <a:t>w</a:t>
              </a:r>
              <a:r>
                <a:rPr lang="en-US" altLang="zh-CN" sz="2400" b="0">
                  <a:latin typeface="Times" charset="0"/>
                </a:rPr>
                <a:t>–1</a:t>
              </a:r>
              <a:endParaRPr lang="en-US" altLang="zh-CN" sz="2400" b="0" i="1">
                <a:latin typeface="Times" charset="0"/>
              </a:endParaRPr>
            </a:p>
          </p:txBody>
        </p:sp>
        <p:sp>
          <p:nvSpPr>
            <p:cNvPr id="38927" name="Rectangle 38"/>
            <p:cNvSpPr>
              <a:spLocks noChangeArrowheads="1"/>
            </p:cNvSpPr>
            <p:nvPr/>
          </p:nvSpPr>
          <p:spPr bwMode="auto">
            <a:xfrm>
              <a:off x="7523748" y="3222625"/>
              <a:ext cx="3385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0">
                  <a:latin typeface="Times" charset="0"/>
                </a:rPr>
                <a:t>0</a:t>
              </a:r>
            </a:p>
          </p:txBody>
        </p:sp>
        <p:sp>
          <p:nvSpPr>
            <p:cNvPr id="38928" name="Rectangle 39"/>
            <p:cNvSpPr>
              <a:spLocks noChangeArrowheads="1"/>
            </p:cNvSpPr>
            <p:nvPr/>
          </p:nvSpPr>
          <p:spPr bwMode="auto">
            <a:xfrm>
              <a:off x="4343400" y="4441825"/>
              <a:ext cx="4038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0">
                  <a:latin typeface="Times" charset="0"/>
                </a:rPr>
                <a:t>+2</a:t>
              </a:r>
              <a:r>
                <a:rPr lang="en-US" altLang="zh-CN" sz="2400" b="0" i="1" baseline="30000">
                  <a:latin typeface="Times" charset="0"/>
                </a:rPr>
                <a:t>w</a:t>
              </a:r>
              <a:r>
                <a:rPr lang="en-US" altLang="zh-CN" sz="2400" b="0" baseline="30000">
                  <a:latin typeface="Times" charset="0"/>
                </a:rPr>
                <a:t>–1</a:t>
              </a:r>
              <a:r>
                <a:rPr lang="en-US" altLang="zh-CN" sz="2400" b="0">
                  <a:latin typeface="Times" charset="0"/>
                </a:rPr>
                <a:t> –  –2</a:t>
              </a:r>
              <a:r>
                <a:rPr lang="en-US" altLang="zh-CN" sz="2400" b="0" i="1" baseline="30000">
                  <a:latin typeface="Times" charset="0"/>
                </a:rPr>
                <a:t>w</a:t>
              </a:r>
              <a:r>
                <a:rPr lang="en-US" altLang="zh-CN" sz="2400" b="0" baseline="30000">
                  <a:latin typeface="Times" charset="0"/>
                </a:rPr>
                <a:t>–1</a:t>
              </a:r>
              <a:r>
                <a:rPr lang="en-US" altLang="zh-CN" sz="2400" b="0">
                  <a:latin typeface="Times" charset="0"/>
                </a:rPr>
                <a:t>  =  2*2</a:t>
              </a:r>
              <a:r>
                <a:rPr lang="en-US" altLang="zh-CN" sz="2400" b="0" i="1" baseline="30000">
                  <a:latin typeface="Times" charset="0"/>
                </a:rPr>
                <a:t>w</a:t>
              </a:r>
              <a:r>
                <a:rPr lang="en-US" altLang="zh-CN" sz="2400" b="0" baseline="30000">
                  <a:latin typeface="Times" charset="0"/>
                </a:rPr>
                <a:t>–1</a:t>
              </a:r>
              <a:r>
                <a:rPr lang="en-US" altLang="zh-CN" sz="2400" b="0">
                  <a:latin typeface="Times" charset="0"/>
                </a:rPr>
                <a:t>  =  2</a:t>
              </a:r>
              <a:r>
                <a:rPr lang="en-US" altLang="zh-CN" sz="2400" b="0" i="1" baseline="30000">
                  <a:latin typeface="Times" charset="0"/>
                </a:rPr>
                <a:t>w</a:t>
              </a:r>
            </a:p>
          </p:txBody>
        </p:sp>
      </p:grpSp>
      <p:graphicFrame>
        <p:nvGraphicFramePr>
          <p:cNvPr id="38919" name="Object 40"/>
          <p:cNvGraphicFramePr>
            <a:graphicFrameLocks noChangeAspect="1"/>
          </p:cNvGraphicFramePr>
          <p:nvPr/>
        </p:nvGraphicFramePr>
        <p:xfrm>
          <a:off x="671513" y="4953000"/>
          <a:ext cx="367188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09800" imgH="609600" progId="Equation.3">
                  <p:embed/>
                </p:oleObj>
              </mc:Choice>
              <mc:Fallback>
                <p:oleObj name="Equation" r:id="rId3" imgW="22098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4953000"/>
                        <a:ext cx="3671887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25194BF3-A104-EC64-8ADC-9515C2E5DBD6}"/>
              </a:ext>
            </a:extLst>
          </p:cNvPr>
          <p:cNvSpPr txBox="1"/>
          <p:nvPr/>
        </p:nvSpPr>
        <p:spPr>
          <a:xfrm>
            <a:off x="574257" y="3303424"/>
            <a:ext cx="2249334" cy="1015663"/>
          </a:xfrm>
          <a:prstGeom prst="rect">
            <a:avLst/>
          </a:prstGeom>
          <a:noFill/>
          <a:ln>
            <a:solidFill>
              <a:srgbClr val="00206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二进制形式不变，</a:t>
            </a:r>
            <a:endParaRPr kumimoji="1" lang="en-US" altLang="zh-CN" dirty="0"/>
          </a:p>
          <a:p>
            <a:r>
              <a:rPr kumimoji="1" lang="zh-CN" altLang="en-US" dirty="0"/>
              <a:t>理解方式不同</a:t>
            </a:r>
            <a:endParaRPr kumimoji="1" lang="en-US" altLang="zh-CN" dirty="0"/>
          </a:p>
          <a:p>
            <a:r>
              <a:rPr kumimoji="1" lang="zh-CN" altLang="en-US" dirty="0"/>
              <a:t>（负数变正数）</a:t>
            </a:r>
          </a:p>
        </p:txBody>
      </p:sp>
    </p:spTree>
    <p:extLst>
      <p:ext uri="{BB962C8B-B14F-4D97-AF65-F5344CB8AC3E}">
        <p14:creationId xmlns:p14="http://schemas.microsoft.com/office/powerpoint/2010/main" val="1006613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AFCE49-7E72-4745-864D-FD1A98DBF379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 dirty="0">
              <a:latin typeface="Times New Roman" charset="0"/>
              <a:ea typeface="宋体" charset="-122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Conversion between two Representations</a:t>
            </a:r>
          </a:p>
        </p:txBody>
      </p:sp>
      <p:grpSp>
        <p:nvGrpSpPr>
          <p:cNvPr id="40964" name="Group 3"/>
          <p:cNvGrpSpPr>
            <a:grpSpLocks/>
          </p:cNvGrpSpPr>
          <p:nvPr/>
        </p:nvGrpSpPr>
        <p:grpSpPr bwMode="auto">
          <a:xfrm>
            <a:off x="874713" y="1524000"/>
            <a:ext cx="8056562" cy="5014913"/>
            <a:chOff x="528" y="1056"/>
            <a:chExt cx="5075" cy="3159"/>
          </a:xfrm>
        </p:grpSpPr>
        <p:sp>
          <p:nvSpPr>
            <p:cNvPr id="40965" name="Rectangle 4"/>
            <p:cNvSpPr>
              <a:spLocks noChangeArrowheads="1"/>
            </p:cNvSpPr>
            <p:nvPr/>
          </p:nvSpPr>
          <p:spPr bwMode="auto">
            <a:xfrm>
              <a:off x="3072" y="2064"/>
              <a:ext cx="288" cy="11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40966" name="Rectangle 5"/>
            <p:cNvSpPr>
              <a:spLocks noChangeArrowheads="1"/>
            </p:cNvSpPr>
            <p:nvPr/>
          </p:nvSpPr>
          <p:spPr bwMode="auto">
            <a:xfrm>
              <a:off x="2016" y="2064"/>
              <a:ext cx="288" cy="11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40967" name="Rectangle 6"/>
            <p:cNvSpPr>
              <a:spLocks noChangeArrowheads="1"/>
            </p:cNvSpPr>
            <p:nvPr/>
          </p:nvSpPr>
          <p:spPr bwMode="auto">
            <a:xfrm>
              <a:off x="2016" y="3216"/>
              <a:ext cx="288" cy="9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40968" name="Rectangle 7"/>
            <p:cNvSpPr>
              <a:spLocks noChangeArrowheads="1"/>
            </p:cNvSpPr>
            <p:nvPr/>
          </p:nvSpPr>
          <p:spPr bwMode="auto">
            <a:xfrm>
              <a:off x="3072" y="1104"/>
              <a:ext cx="288" cy="9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grpSp>
          <p:nvGrpSpPr>
            <p:cNvPr id="40969" name="Group 8"/>
            <p:cNvGrpSpPr>
              <a:grpSpLocks/>
            </p:cNvGrpSpPr>
            <p:nvPr/>
          </p:nvGrpSpPr>
          <p:grpSpPr bwMode="auto">
            <a:xfrm>
              <a:off x="1488" y="1056"/>
              <a:ext cx="2784" cy="3159"/>
              <a:chOff x="2736" y="768"/>
              <a:chExt cx="2784" cy="3159"/>
            </a:xfrm>
          </p:grpSpPr>
          <p:sp>
            <p:nvSpPr>
              <p:cNvPr id="40974" name="Oval 9"/>
              <p:cNvSpPr>
                <a:spLocks noChangeArrowheads="1"/>
              </p:cNvSpPr>
              <p:nvPr/>
            </p:nvSpPr>
            <p:spPr bwMode="auto">
              <a:xfrm>
                <a:off x="3312" y="278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40975" name="Text Box 10"/>
              <p:cNvSpPr txBox="1">
                <a:spLocks noChangeArrowheads="1"/>
              </p:cNvSpPr>
              <p:nvPr/>
            </p:nvSpPr>
            <p:spPr bwMode="auto">
              <a:xfrm>
                <a:off x="2736" y="2736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>
                    <a:latin typeface="Helvetica" charset="0"/>
                  </a:rPr>
                  <a:t>0</a:t>
                </a:r>
              </a:p>
            </p:txBody>
          </p:sp>
          <p:sp>
            <p:nvSpPr>
              <p:cNvPr id="40976" name="Line 11"/>
              <p:cNvSpPr>
                <a:spLocks noChangeShapeType="1"/>
              </p:cNvSpPr>
              <p:nvPr/>
            </p:nvSpPr>
            <p:spPr bwMode="auto">
              <a:xfrm>
                <a:off x="3408" y="2832"/>
                <a:ext cx="10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77" name="Oval 12"/>
              <p:cNvSpPr>
                <a:spLocks noChangeArrowheads="1"/>
              </p:cNvSpPr>
              <p:nvPr/>
            </p:nvSpPr>
            <p:spPr bwMode="auto">
              <a:xfrm>
                <a:off x="3312" y="182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40978" name="Text Box 13"/>
              <p:cNvSpPr txBox="1">
                <a:spLocks noChangeArrowheads="1"/>
              </p:cNvSpPr>
              <p:nvPr/>
            </p:nvSpPr>
            <p:spPr bwMode="auto">
              <a:xfrm>
                <a:off x="2784" y="1776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i="1">
                    <a:latin typeface="Helvetica" charset="0"/>
                  </a:rPr>
                  <a:t>TMax</a:t>
                </a:r>
              </a:p>
            </p:txBody>
          </p:sp>
          <p:sp>
            <p:nvSpPr>
              <p:cNvPr id="40979" name="Line 14"/>
              <p:cNvSpPr>
                <a:spLocks noChangeShapeType="1"/>
              </p:cNvSpPr>
              <p:nvPr/>
            </p:nvSpPr>
            <p:spPr bwMode="auto">
              <a:xfrm>
                <a:off x="3408" y="1872"/>
                <a:ext cx="10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0" name="Oval 15"/>
              <p:cNvSpPr>
                <a:spLocks noChangeArrowheads="1"/>
              </p:cNvSpPr>
              <p:nvPr/>
            </p:nvSpPr>
            <p:spPr bwMode="auto">
              <a:xfrm>
                <a:off x="3312" y="374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40981" name="Text Box 16"/>
              <p:cNvSpPr txBox="1">
                <a:spLocks noChangeArrowheads="1"/>
              </p:cNvSpPr>
              <p:nvPr/>
            </p:nvSpPr>
            <p:spPr bwMode="auto">
              <a:xfrm>
                <a:off x="2776" y="3696"/>
                <a:ext cx="4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i="1">
                    <a:latin typeface="Helvetica" charset="0"/>
                  </a:rPr>
                  <a:t>TMin</a:t>
                </a:r>
              </a:p>
            </p:txBody>
          </p:sp>
          <p:sp>
            <p:nvSpPr>
              <p:cNvPr id="40982" name="Oval 17"/>
              <p:cNvSpPr>
                <a:spLocks noChangeArrowheads="1"/>
              </p:cNvSpPr>
              <p:nvPr/>
            </p:nvSpPr>
            <p:spPr bwMode="auto">
              <a:xfrm>
                <a:off x="3312" y="297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40983" name="Text Box 18"/>
              <p:cNvSpPr txBox="1">
                <a:spLocks noChangeArrowheads="1"/>
              </p:cNvSpPr>
              <p:nvPr/>
            </p:nvSpPr>
            <p:spPr bwMode="auto">
              <a:xfrm>
                <a:off x="2736" y="2928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>
                    <a:latin typeface="Helvetica" charset="0"/>
                  </a:rPr>
                  <a:t>–1</a:t>
                </a:r>
              </a:p>
            </p:txBody>
          </p:sp>
          <p:sp>
            <p:nvSpPr>
              <p:cNvPr id="40984" name="Oval 19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40985" name="Text Box 20"/>
              <p:cNvSpPr txBox="1">
                <a:spLocks noChangeArrowheads="1"/>
              </p:cNvSpPr>
              <p:nvPr/>
            </p:nvSpPr>
            <p:spPr bwMode="auto">
              <a:xfrm>
                <a:off x="2736" y="3120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>
                    <a:latin typeface="Helvetica" charset="0"/>
                  </a:rPr>
                  <a:t>–2</a:t>
                </a:r>
              </a:p>
            </p:txBody>
          </p:sp>
          <p:sp>
            <p:nvSpPr>
              <p:cNvPr id="40986" name="Oval 21"/>
              <p:cNvSpPr>
                <a:spLocks noChangeArrowheads="1"/>
              </p:cNvSpPr>
              <p:nvPr/>
            </p:nvSpPr>
            <p:spPr bwMode="auto">
              <a:xfrm>
                <a:off x="4464" y="278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40987" name="Oval 22"/>
              <p:cNvSpPr>
                <a:spLocks noChangeArrowheads="1"/>
              </p:cNvSpPr>
              <p:nvPr/>
            </p:nvSpPr>
            <p:spPr bwMode="auto">
              <a:xfrm>
                <a:off x="4464" y="182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40988" name="Oval 23"/>
              <p:cNvSpPr>
                <a:spLocks noChangeArrowheads="1"/>
              </p:cNvSpPr>
              <p:nvPr/>
            </p:nvSpPr>
            <p:spPr bwMode="auto">
              <a:xfrm>
                <a:off x="4464" y="1632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40989" name="Oval 24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40990" name="Oval 25"/>
              <p:cNvSpPr>
                <a:spLocks noChangeArrowheads="1"/>
              </p:cNvSpPr>
              <p:nvPr/>
            </p:nvSpPr>
            <p:spPr bwMode="auto">
              <a:xfrm>
                <a:off x="4464" y="105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40991" name="Freeform 26"/>
              <p:cNvSpPr>
                <a:spLocks/>
              </p:cNvSpPr>
              <p:nvPr/>
            </p:nvSpPr>
            <p:spPr bwMode="auto">
              <a:xfrm>
                <a:off x="3408" y="912"/>
                <a:ext cx="1056" cy="2112"/>
              </a:xfrm>
              <a:custGeom>
                <a:avLst/>
                <a:gdLst>
                  <a:gd name="T0" fmla="*/ 0 w 1056"/>
                  <a:gd name="T1" fmla="*/ 2112 h 2112"/>
                  <a:gd name="T2" fmla="*/ 144 w 1056"/>
                  <a:gd name="T3" fmla="*/ 2112 h 2112"/>
                  <a:gd name="T4" fmla="*/ 912 w 1056"/>
                  <a:gd name="T5" fmla="*/ 0 h 2112"/>
                  <a:gd name="T6" fmla="*/ 1056 w 1056"/>
                  <a:gd name="T7" fmla="*/ 0 h 21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6"/>
                  <a:gd name="T13" fmla="*/ 0 h 2112"/>
                  <a:gd name="T14" fmla="*/ 1056 w 1056"/>
                  <a:gd name="T15" fmla="*/ 2112 h 21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6" h="2112">
                    <a:moveTo>
                      <a:pt x="0" y="2112"/>
                    </a:moveTo>
                    <a:lnTo>
                      <a:pt x="144" y="2112"/>
                    </a:lnTo>
                    <a:lnTo>
                      <a:pt x="912" y="0"/>
                    </a:lnTo>
                    <a:lnTo>
                      <a:pt x="1056" y="0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2" name="Freeform 27"/>
              <p:cNvSpPr>
                <a:spLocks/>
              </p:cNvSpPr>
              <p:nvPr/>
            </p:nvSpPr>
            <p:spPr bwMode="auto">
              <a:xfrm>
                <a:off x="3408" y="1104"/>
                <a:ext cx="1056" cy="2112"/>
              </a:xfrm>
              <a:custGeom>
                <a:avLst/>
                <a:gdLst>
                  <a:gd name="T0" fmla="*/ 0 w 1056"/>
                  <a:gd name="T1" fmla="*/ 2112 h 2112"/>
                  <a:gd name="T2" fmla="*/ 144 w 1056"/>
                  <a:gd name="T3" fmla="*/ 2112 h 2112"/>
                  <a:gd name="T4" fmla="*/ 912 w 1056"/>
                  <a:gd name="T5" fmla="*/ 0 h 2112"/>
                  <a:gd name="T6" fmla="*/ 1056 w 1056"/>
                  <a:gd name="T7" fmla="*/ 0 h 21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6"/>
                  <a:gd name="T13" fmla="*/ 0 h 2112"/>
                  <a:gd name="T14" fmla="*/ 1056 w 1056"/>
                  <a:gd name="T15" fmla="*/ 2112 h 21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6" h="2112">
                    <a:moveTo>
                      <a:pt x="0" y="2112"/>
                    </a:moveTo>
                    <a:lnTo>
                      <a:pt x="144" y="2112"/>
                    </a:lnTo>
                    <a:lnTo>
                      <a:pt x="912" y="0"/>
                    </a:lnTo>
                    <a:lnTo>
                      <a:pt x="1056" y="0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3" name="Freeform 28"/>
              <p:cNvSpPr>
                <a:spLocks/>
              </p:cNvSpPr>
              <p:nvPr/>
            </p:nvSpPr>
            <p:spPr bwMode="auto">
              <a:xfrm>
                <a:off x="3408" y="1680"/>
                <a:ext cx="1056" cy="2112"/>
              </a:xfrm>
              <a:custGeom>
                <a:avLst/>
                <a:gdLst>
                  <a:gd name="T0" fmla="*/ 0 w 1056"/>
                  <a:gd name="T1" fmla="*/ 2112 h 2112"/>
                  <a:gd name="T2" fmla="*/ 144 w 1056"/>
                  <a:gd name="T3" fmla="*/ 2112 h 2112"/>
                  <a:gd name="T4" fmla="*/ 912 w 1056"/>
                  <a:gd name="T5" fmla="*/ 0 h 2112"/>
                  <a:gd name="T6" fmla="*/ 1056 w 1056"/>
                  <a:gd name="T7" fmla="*/ 0 h 21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6"/>
                  <a:gd name="T13" fmla="*/ 0 h 2112"/>
                  <a:gd name="T14" fmla="*/ 1056 w 1056"/>
                  <a:gd name="T15" fmla="*/ 2112 h 21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6" h="2112">
                    <a:moveTo>
                      <a:pt x="0" y="2112"/>
                    </a:moveTo>
                    <a:lnTo>
                      <a:pt x="144" y="2112"/>
                    </a:lnTo>
                    <a:lnTo>
                      <a:pt x="912" y="0"/>
                    </a:lnTo>
                    <a:lnTo>
                      <a:pt x="1056" y="0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4" name="Text Box 29"/>
              <p:cNvSpPr txBox="1">
                <a:spLocks noChangeArrowheads="1"/>
              </p:cNvSpPr>
              <p:nvPr/>
            </p:nvSpPr>
            <p:spPr bwMode="auto">
              <a:xfrm>
                <a:off x="4656" y="2736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>
                    <a:latin typeface="Helvetica" charset="0"/>
                  </a:rPr>
                  <a:t>0</a:t>
                </a:r>
              </a:p>
            </p:txBody>
          </p:sp>
          <p:sp>
            <p:nvSpPr>
              <p:cNvPr id="40995" name="Text Box 30"/>
              <p:cNvSpPr txBox="1">
                <a:spLocks noChangeArrowheads="1"/>
              </p:cNvSpPr>
              <p:nvPr/>
            </p:nvSpPr>
            <p:spPr bwMode="auto">
              <a:xfrm>
                <a:off x="4608" y="768"/>
                <a:ext cx="5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i="1">
                    <a:latin typeface="Helvetica" charset="0"/>
                  </a:rPr>
                  <a:t>UMax</a:t>
                </a:r>
              </a:p>
            </p:txBody>
          </p:sp>
          <p:sp>
            <p:nvSpPr>
              <p:cNvPr id="40996" name="Text Box 31"/>
              <p:cNvSpPr txBox="1">
                <a:spLocks noChangeArrowheads="1"/>
              </p:cNvSpPr>
              <p:nvPr/>
            </p:nvSpPr>
            <p:spPr bwMode="auto">
              <a:xfrm>
                <a:off x="4608" y="960"/>
                <a:ext cx="9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i="1">
                    <a:latin typeface="Helvetica" charset="0"/>
                  </a:rPr>
                  <a:t>UMax</a:t>
                </a:r>
                <a:r>
                  <a:rPr lang="en-US" altLang="zh-CN" sz="1800" b="0">
                    <a:latin typeface="Helvetica" charset="0"/>
                  </a:rPr>
                  <a:t> – 1</a:t>
                </a:r>
                <a:endParaRPr lang="en-US" altLang="zh-CN" sz="1800" b="0" i="1">
                  <a:latin typeface="Helvetica" charset="0"/>
                </a:endParaRPr>
              </a:p>
            </p:txBody>
          </p:sp>
          <p:sp>
            <p:nvSpPr>
              <p:cNvPr id="40997" name="Text Box 32"/>
              <p:cNvSpPr txBox="1">
                <a:spLocks noChangeArrowheads="1"/>
              </p:cNvSpPr>
              <p:nvPr/>
            </p:nvSpPr>
            <p:spPr bwMode="auto">
              <a:xfrm>
                <a:off x="4656" y="1776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i="1">
                    <a:latin typeface="Helvetica" charset="0"/>
                  </a:rPr>
                  <a:t>TMax</a:t>
                </a:r>
                <a:endParaRPr lang="en-US" altLang="zh-CN" sz="1800" b="0" i="1" dirty="0">
                  <a:latin typeface="Helvetica" charset="0"/>
                </a:endParaRPr>
              </a:p>
            </p:txBody>
          </p:sp>
          <p:sp>
            <p:nvSpPr>
              <p:cNvPr id="40998" name="Text Box 33"/>
              <p:cNvSpPr txBox="1">
                <a:spLocks noChangeArrowheads="1"/>
              </p:cNvSpPr>
              <p:nvPr/>
            </p:nvSpPr>
            <p:spPr bwMode="auto">
              <a:xfrm>
                <a:off x="4656" y="1584"/>
                <a:ext cx="7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i="1">
                    <a:latin typeface="Helvetica" charset="0"/>
                  </a:rPr>
                  <a:t>TMax  </a:t>
                </a:r>
                <a:r>
                  <a:rPr lang="en-US" altLang="zh-CN" sz="1800" b="0">
                    <a:latin typeface="Helvetica" charset="0"/>
                  </a:rPr>
                  <a:t>+ 1</a:t>
                </a:r>
                <a:endParaRPr lang="en-US" altLang="zh-CN" sz="1800" b="0" i="1">
                  <a:latin typeface="Helvetica" charset="0"/>
                </a:endParaRPr>
              </a:p>
            </p:txBody>
          </p:sp>
        </p:grpSp>
        <p:sp>
          <p:nvSpPr>
            <p:cNvPr id="40970" name="Rectangle 34"/>
            <p:cNvSpPr>
              <a:spLocks noChangeArrowheads="1"/>
            </p:cNvSpPr>
            <p:nvPr/>
          </p:nvSpPr>
          <p:spPr bwMode="auto">
            <a:xfrm>
              <a:off x="528" y="2832"/>
              <a:ext cx="83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000" b="0">
                  <a:latin typeface="Helvetica" charset="0"/>
                </a:rPr>
                <a:t>2’</a:t>
              </a:r>
              <a:r>
                <a:rPr lang="en-US" altLang="zh-CN" sz="2000" b="0">
                  <a:latin typeface="Helvetica" charset="0"/>
                </a:rPr>
                <a:t>s Comp.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charset="0"/>
                </a:rPr>
                <a:t>Range</a:t>
              </a:r>
            </a:p>
          </p:txBody>
        </p:sp>
        <p:sp>
          <p:nvSpPr>
            <p:cNvPr id="40971" name="Freeform 35"/>
            <p:cNvSpPr>
              <a:spLocks/>
            </p:cNvSpPr>
            <p:nvPr/>
          </p:nvSpPr>
          <p:spPr bwMode="auto">
            <a:xfrm>
              <a:off x="1536" y="2064"/>
              <a:ext cx="96" cy="2112"/>
            </a:xfrm>
            <a:custGeom>
              <a:avLst/>
              <a:gdLst>
                <a:gd name="T0" fmla="*/ 1 w 144"/>
                <a:gd name="T1" fmla="*/ 1613 h 2160"/>
                <a:gd name="T2" fmla="*/ 0 w 144"/>
                <a:gd name="T3" fmla="*/ 1613 h 2160"/>
                <a:gd name="T4" fmla="*/ 0 w 144"/>
                <a:gd name="T5" fmla="*/ 0 h 2160"/>
                <a:gd name="T6" fmla="*/ 1 w 144"/>
                <a:gd name="T7" fmla="*/ 0 h 21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2160"/>
                <a:gd name="T14" fmla="*/ 144 w 144"/>
                <a:gd name="T15" fmla="*/ 2160 h 21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2160">
                  <a:moveTo>
                    <a:pt x="96" y="2160"/>
                  </a:moveTo>
                  <a:lnTo>
                    <a:pt x="0" y="2160"/>
                  </a:ln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2" name="Freeform 36"/>
            <p:cNvSpPr>
              <a:spLocks/>
            </p:cNvSpPr>
            <p:nvPr/>
          </p:nvSpPr>
          <p:spPr bwMode="auto">
            <a:xfrm flipH="1">
              <a:off x="4719" y="1128"/>
              <a:ext cx="96" cy="2112"/>
            </a:xfrm>
            <a:custGeom>
              <a:avLst/>
              <a:gdLst>
                <a:gd name="T0" fmla="*/ 1 w 144"/>
                <a:gd name="T1" fmla="*/ 1613 h 2160"/>
                <a:gd name="T2" fmla="*/ 0 w 144"/>
                <a:gd name="T3" fmla="*/ 1613 h 2160"/>
                <a:gd name="T4" fmla="*/ 0 w 144"/>
                <a:gd name="T5" fmla="*/ 0 h 2160"/>
                <a:gd name="T6" fmla="*/ 1 w 144"/>
                <a:gd name="T7" fmla="*/ 0 h 21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2160"/>
                <a:gd name="T14" fmla="*/ 144 w 144"/>
                <a:gd name="T15" fmla="*/ 2160 h 21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2160">
                  <a:moveTo>
                    <a:pt x="96" y="2160"/>
                  </a:moveTo>
                  <a:lnTo>
                    <a:pt x="0" y="2160"/>
                  </a:ln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3" name="Rectangle 37"/>
            <p:cNvSpPr>
              <a:spLocks noChangeArrowheads="1"/>
            </p:cNvSpPr>
            <p:nvPr/>
          </p:nvSpPr>
          <p:spPr bwMode="auto">
            <a:xfrm>
              <a:off x="4810" y="1920"/>
              <a:ext cx="79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Helvetica" charset="0"/>
                </a:rPr>
                <a:t>Unsigned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Helvetica" charset="0"/>
                </a:rPr>
                <a:t>Range</a:t>
              </a:r>
            </a:p>
          </p:txBody>
        </p:sp>
      </p:grp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6756622" y="3124200"/>
            <a:ext cx="7649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i="1" dirty="0">
                <a:latin typeface="Helvetica" charset="0"/>
              </a:rPr>
              <a:t>2</a:t>
            </a:r>
            <a:r>
              <a:rPr lang="en-US" altLang="zh-CN" sz="1800" b="0" i="1" baseline="30000" dirty="0">
                <a:latin typeface="Helvetica" charset="0"/>
              </a:rPr>
              <a:t>w-1</a:t>
            </a:r>
            <a:r>
              <a:rPr lang="en-US" altLang="zh-CN" sz="1800" b="0" i="1" dirty="0">
                <a:latin typeface="Helvetica" charset="0"/>
              </a:rPr>
              <a:t>-1</a:t>
            </a:r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6933367" y="1521381"/>
            <a:ext cx="6286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i="1" dirty="0">
                <a:latin typeface="Helvetica" charset="0"/>
              </a:rPr>
              <a:t>2</a:t>
            </a:r>
            <a:r>
              <a:rPr lang="en-US" altLang="zh-CN" sz="1800" b="0" i="1" baseline="30000" dirty="0">
                <a:latin typeface="Helvetica" charset="0"/>
              </a:rPr>
              <a:t>w</a:t>
            </a:r>
            <a:r>
              <a:rPr lang="en-US" altLang="zh-CN" sz="1800" b="0" i="1" dirty="0">
                <a:latin typeface="Helvetica" charset="0"/>
              </a:rPr>
              <a:t>-1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1697880" y="6172200"/>
            <a:ext cx="6367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i="1" dirty="0">
                <a:latin typeface="Helvetica" charset="0"/>
              </a:rPr>
              <a:t>-2</a:t>
            </a:r>
            <a:r>
              <a:rPr lang="en-US" altLang="zh-CN" sz="1800" b="0" i="1" baseline="30000" dirty="0">
                <a:latin typeface="Helvetica" charset="0"/>
              </a:rPr>
              <a:t>w-1</a:t>
            </a:r>
            <a:endParaRPr lang="en-US" altLang="zh-CN" sz="1800" b="0" i="1" dirty="0">
              <a:latin typeface="Helvetica" charset="0"/>
            </a:endParaRPr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1666074" y="3130034"/>
            <a:ext cx="7649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i="1" dirty="0">
                <a:latin typeface="Helvetica" charset="0"/>
              </a:rPr>
              <a:t>2</a:t>
            </a:r>
            <a:r>
              <a:rPr lang="en-US" altLang="zh-CN" sz="1800" b="0" i="1" baseline="30000" dirty="0">
                <a:latin typeface="Helvetica" charset="0"/>
              </a:rPr>
              <a:t>w-1</a:t>
            </a:r>
            <a:r>
              <a:rPr lang="en-US" altLang="zh-CN" sz="1800" b="0" i="1" dirty="0">
                <a:latin typeface="Helvetica" charset="0"/>
              </a:rPr>
              <a:t>-1</a:t>
            </a:r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6852864" y="2819400"/>
            <a:ext cx="5597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i="1" dirty="0">
                <a:latin typeface="Helvetica" charset="0"/>
              </a:rPr>
              <a:t>2</a:t>
            </a:r>
            <a:r>
              <a:rPr lang="en-US" altLang="zh-CN" sz="1800" b="0" i="1" baseline="30000" dirty="0">
                <a:latin typeface="Helvetica" charset="0"/>
              </a:rPr>
              <a:t>w-1</a:t>
            </a:r>
            <a:endParaRPr lang="en-US" altLang="zh-CN" sz="1800" b="0" i="1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791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+0.1101</a:t>
            </a:r>
            <a:r>
              <a:rPr lang="zh-CN" altLang="en-US" dirty="0"/>
              <a:t>、</a:t>
            </a:r>
            <a:r>
              <a:rPr lang="en-US" altLang="zh-CN" dirty="0"/>
              <a:t>-0.1101</a:t>
            </a:r>
            <a:r>
              <a:rPr lang="zh-CN" altLang="en-US" dirty="0"/>
              <a:t>的补码</a:t>
            </a:r>
            <a:endParaRPr lang="en-US" altLang="zh-CN" dirty="0"/>
          </a:p>
          <a:p>
            <a:r>
              <a:rPr lang="zh-CN" altLang="en-US" dirty="0"/>
              <a:t>写出下列数字的补码（</a:t>
            </a:r>
            <a:r>
              <a:rPr lang="en-US" altLang="zh-CN" dirty="0"/>
              <a:t>short</a:t>
            </a:r>
            <a:r>
              <a:rPr lang="zh-CN" altLang="en-US" dirty="0"/>
              <a:t>类型）</a:t>
            </a:r>
            <a:r>
              <a:rPr lang="en-US" altLang="zh-CN" dirty="0"/>
              <a:t>【16</a:t>
            </a:r>
            <a:r>
              <a:rPr lang="zh-CN" altLang="en-US" dirty="0"/>
              <a:t>进制</a:t>
            </a:r>
            <a:r>
              <a:rPr lang="en-US" altLang="zh-CN" dirty="0"/>
              <a:t>】</a:t>
            </a:r>
          </a:p>
          <a:p>
            <a:pPr lvl="1"/>
            <a:r>
              <a:rPr lang="en-US" altLang="zh-CN" dirty="0"/>
              <a:t>-178</a:t>
            </a:r>
          </a:p>
          <a:p>
            <a:r>
              <a:rPr kumimoji="1" lang="en-US" altLang="zh-CN" dirty="0"/>
              <a:t>char x =10110111b</a:t>
            </a:r>
          </a:p>
          <a:p>
            <a:pPr lvl="1"/>
            <a:r>
              <a:rPr kumimoji="1" lang="zh-CN" altLang="en-US" dirty="0"/>
              <a:t>如果是补码，则真值是多少？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8993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写出下列数字的补码（</a:t>
            </a:r>
            <a:r>
              <a:rPr lang="en-US" altLang="zh-CN" dirty="0"/>
              <a:t>short</a:t>
            </a:r>
            <a:r>
              <a:rPr lang="zh-CN" altLang="en-US" dirty="0"/>
              <a:t>类型）</a:t>
            </a:r>
            <a:r>
              <a:rPr lang="en-US" altLang="zh-CN" dirty="0"/>
              <a:t>【16</a:t>
            </a:r>
            <a:r>
              <a:rPr lang="zh-CN" altLang="en-US" dirty="0"/>
              <a:t>进制</a:t>
            </a:r>
            <a:r>
              <a:rPr lang="en-US" altLang="zh-CN" dirty="0"/>
              <a:t>】</a:t>
            </a:r>
          </a:p>
          <a:p>
            <a:pPr lvl="1"/>
            <a:r>
              <a:rPr lang="en-US" altLang="zh-CN" dirty="0"/>
              <a:t>-39</a:t>
            </a:r>
          </a:p>
          <a:p>
            <a:pPr lvl="1"/>
            <a:r>
              <a:rPr lang="en-US" altLang="zh-CN"/>
              <a:t>-26</a:t>
            </a:r>
            <a:endParaRPr lang="en-US" altLang="zh-CN" dirty="0"/>
          </a:p>
          <a:p>
            <a:r>
              <a:rPr lang="zh-CN" altLang="en-US" dirty="0"/>
              <a:t>下面给出了一组</a:t>
            </a:r>
            <a:r>
              <a:rPr lang="en-US" altLang="zh-CN" dirty="0"/>
              <a:t>short</a:t>
            </a:r>
            <a:r>
              <a:rPr lang="zh-CN" altLang="en-US" dirty="0"/>
              <a:t>类型的变量在计算机内的编码（补码），请写出他们的真值</a:t>
            </a:r>
            <a:r>
              <a:rPr lang="en-US" altLang="zh-CN" dirty="0"/>
              <a:t>(16</a:t>
            </a:r>
            <a:r>
              <a:rPr lang="zh-CN" altLang="en-US" dirty="0"/>
              <a:t>进制形式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FF3C</a:t>
            </a:r>
          </a:p>
          <a:p>
            <a:pPr lvl="1"/>
            <a:r>
              <a:rPr lang="en-US" altLang="zh-CN" dirty="0"/>
              <a:t>FF86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0237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b="1" dirty="0"/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140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1C4914-60DB-8648-A243-27DD69DE27BC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Integral data type in C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4196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ea typeface="宋体" charset="-122"/>
              </a:rPr>
              <a:t>Signed type (for integer numbers)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ea typeface="宋体" charset="-122"/>
              </a:rPr>
              <a:t>char, short [</a:t>
            </a:r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], </a:t>
            </a:r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, long [</a:t>
            </a:r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]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ea typeface="宋体" charset="-122"/>
              </a:rPr>
              <a:t>Unsigned type (for nonnegative numbers)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ea typeface="宋体" charset="-122"/>
              </a:rPr>
              <a:t>unsigned char, unsigned short [</a:t>
            </a:r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],          unsigned [</a:t>
            </a:r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], unsigned long [</a:t>
            </a:r>
            <a:r>
              <a:rPr lang="en-US" altLang="zh-CN" dirty="0" err="1">
                <a:ea typeface="宋体" charset="-122"/>
              </a:rPr>
              <a:t>int</a:t>
            </a:r>
            <a:r>
              <a:rPr lang="en-US" altLang="zh-CN" dirty="0">
                <a:ea typeface="宋体" charset="-122"/>
              </a:rPr>
              <a:t>]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ea typeface="宋体" charset="-122"/>
              </a:rPr>
              <a:t>Java </a:t>
            </a:r>
            <a:r>
              <a:rPr lang="zh-CN" altLang="en-US" dirty="0">
                <a:ea typeface="宋体" charset="-122"/>
              </a:rPr>
              <a:t>没有无符号类型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ea typeface="宋体" charset="-122"/>
              </a:rPr>
              <a:t>Byte: signed char </a:t>
            </a:r>
          </a:p>
        </p:txBody>
      </p:sp>
    </p:spTree>
    <p:extLst>
      <p:ext uri="{BB962C8B-B14F-4D97-AF65-F5344CB8AC3E}">
        <p14:creationId xmlns:p14="http://schemas.microsoft.com/office/powerpoint/2010/main" val="931133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3228A6-FA38-1A48-AB8A-C26B652B36AC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Integral Data Types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990600"/>
          </a:xfrm>
        </p:spPr>
        <p:txBody>
          <a:bodyPr/>
          <a:lstStyle/>
          <a:p>
            <a:r>
              <a:rPr lang="en-US" altLang="zh-CN" sz="2400" dirty="0">
                <a:ea typeface="宋体" charset="-122"/>
              </a:rPr>
              <a:t>C supports a variety of integral data types</a:t>
            </a:r>
          </a:p>
          <a:p>
            <a:pPr lvl="1"/>
            <a:r>
              <a:rPr lang="en-US" altLang="zh-CN" sz="2000" dirty="0">
                <a:ea typeface="宋体" charset="-122"/>
              </a:rPr>
              <a:t>Represent a finite range of integers</a:t>
            </a:r>
          </a:p>
        </p:txBody>
      </p:sp>
      <p:graphicFrame>
        <p:nvGraphicFramePr>
          <p:cNvPr id="726020" name="Group 4"/>
          <p:cNvGraphicFramePr>
            <a:graphicFrameLocks noGrp="1"/>
          </p:cNvGraphicFramePr>
          <p:nvPr>
            <p:ph sz="half" idx="2"/>
          </p:nvPr>
        </p:nvGraphicFramePr>
        <p:xfrm>
          <a:off x="457200" y="2438400"/>
          <a:ext cx="8067675" cy="3902074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6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74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 declaration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guaranteed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Typical 32-bit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minimum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maximum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minimum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maximum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1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char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unsigned char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-127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127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255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-128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127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255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1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short [int]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unsigned short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-32,767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32,767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65,535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-32,768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32,767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65,535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1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unsigned [int]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-32,767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32,767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65,535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-2,147,483,648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2,147,483,647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4,294,967,295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1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long [int]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unsigned long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-2,147,483,647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2,147,483,647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-2,147,483,648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2,147,483,647 4,294,967,295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16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622238-A7A5-9F4A-A54D-81F512485FF6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charset="-122"/>
              </a:rPr>
              <a:t>Casting among Signed and Unsigned in C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4419600"/>
          </a:xfrm>
        </p:spPr>
        <p:txBody>
          <a:bodyPr/>
          <a:lstStyle/>
          <a:p>
            <a:pPr eaLnBrk="1" hangingPunct="1"/>
            <a:r>
              <a:rPr kumimoji="1" lang="en-US" altLang="zh-CN" dirty="0">
                <a:ea typeface="宋体" charset="-122"/>
              </a:rPr>
              <a:t>C</a:t>
            </a:r>
            <a:r>
              <a:rPr kumimoji="1" lang="zh-CN" altLang="en-US" dirty="0">
                <a:ea typeface="宋体" charset="-122"/>
              </a:rPr>
              <a:t>允许一种类型按照另一种类型的方式来理解</a:t>
            </a:r>
            <a:endParaRPr kumimoji="1" lang="en-US" altLang="zh-CN" dirty="0">
              <a:ea typeface="宋体" charset="-122"/>
            </a:endParaRPr>
          </a:p>
          <a:p>
            <a:pPr lvl="1" eaLnBrk="1" hangingPunct="1"/>
            <a:r>
              <a:rPr kumimoji="1" lang="en-US" altLang="zh-CN" dirty="0">
                <a:ea typeface="宋体" charset="-122"/>
              </a:rPr>
              <a:t>Type conversion</a:t>
            </a:r>
            <a:r>
              <a:rPr kumimoji="1" lang="zh-CN" altLang="en-US" dirty="0">
                <a:ea typeface="宋体" charset="-122"/>
              </a:rPr>
              <a:t> </a:t>
            </a:r>
            <a:r>
              <a:rPr kumimoji="1" lang="en-US" altLang="zh-CN" dirty="0">
                <a:ea typeface="宋体" charset="-122"/>
              </a:rPr>
              <a:t>(implicitly) </a:t>
            </a:r>
          </a:p>
          <a:p>
            <a:pPr lvl="1" eaLnBrk="1" hangingPunct="1"/>
            <a:r>
              <a:rPr kumimoji="1" lang="en-US" altLang="zh-CN" dirty="0">
                <a:ea typeface="宋体" charset="-122"/>
              </a:rPr>
              <a:t>Type casting (explicitly)</a:t>
            </a:r>
          </a:p>
        </p:txBody>
      </p:sp>
    </p:spTree>
    <p:extLst>
      <p:ext uri="{BB962C8B-B14F-4D97-AF65-F5344CB8AC3E}">
        <p14:creationId xmlns:p14="http://schemas.microsoft.com/office/powerpoint/2010/main" val="910960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0019A1-C128-2444-9097-7440F1E7E2F4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kumimoji="1" lang="en-US" altLang="zh-CN">
                <a:ea typeface="宋体" charset="-122"/>
              </a:rPr>
              <a:t>Signed vs. Unsigned in C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4419600"/>
          </a:xfrm>
        </p:spPr>
        <p:txBody>
          <a:bodyPr/>
          <a:lstStyle/>
          <a:p>
            <a:r>
              <a:rPr kumimoji="1" lang="en-US" altLang="zh-CN" dirty="0">
                <a:ea typeface="宋体" charset="-122"/>
              </a:rPr>
              <a:t>Casting</a:t>
            </a:r>
          </a:p>
          <a:p>
            <a:pPr lvl="1"/>
            <a:r>
              <a:rPr kumimoji="1" lang="en-US" altLang="zh-CN" dirty="0">
                <a:ea typeface="宋体" charset="-122"/>
              </a:rPr>
              <a:t>Signed</a:t>
            </a:r>
            <a:r>
              <a:rPr kumimoji="1" lang="zh-CN" altLang="en-US" dirty="0">
                <a:ea typeface="宋体" charset="-122"/>
              </a:rPr>
              <a:t>和</a:t>
            </a:r>
            <a:r>
              <a:rPr kumimoji="1" lang="en-US" altLang="zh-CN" dirty="0">
                <a:ea typeface="宋体" charset="-122"/>
              </a:rPr>
              <a:t>unsigned</a:t>
            </a:r>
            <a:r>
              <a:rPr kumimoji="1" lang="zh-CN" altLang="en-US" dirty="0">
                <a:ea typeface="宋体" charset="-122"/>
              </a:rPr>
              <a:t>类型之间的显式转换</a:t>
            </a:r>
            <a:endParaRPr kumimoji="1" lang="en-US" altLang="zh-CN" dirty="0">
              <a:ea typeface="宋体" charset="-122"/>
            </a:endParaRPr>
          </a:p>
          <a:p>
            <a:pPr lvl="1"/>
            <a:r>
              <a:rPr kumimoji="1" lang="zh-CN" altLang="en-US" dirty="0">
                <a:ea typeface="宋体" charset="-122"/>
              </a:rPr>
              <a:t>即</a:t>
            </a:r>
            <a:r>
              <a:rPr kumimoji="1" lang="en-US" altLang="zh-CN" dirty="0">
                <a:ea typeface="宋体" charset="-122"/>
              </a:rPr>
              <a:t> U2T </a:t>
            </a:r>
            <a:r>
              <a:rPr kumimoji="1" lang="zh-CN" altLang="en-US" dirty="0">
                <a:ea typeface="宋体" charset="-122"/>
              </a:rPr>
              <a:t>和</a:t>
            </a:r>
            <a:r>
              <a:rPr kumimoji="1" lang="en-US" altLang="zh-CN" dirty="0">
                <a:ea typeface="宋体" charset="-122"/>
              </a:rPr>
              <a:t> T2U</a:t>
            </a:r>
          </a:p>
          <a:p>
            <a:pPr lvl="2"/>
            <a:r>
              <a:rPr kumimoji="1" lang="en-US" altLang="zh-CN" sz="2400" dirty="0" err="1">
                <a:ea typeface="宋体" charset="-122"/>
              </a:rPr>
              <a:t>int</a:t>
            </a:r>
            <a:r>
              <a:rPr kumimoji="1" lang="en-US" altLang="zh-CN" sz="2400" dirty="0">
                <a:ea typeface="宋体" charset="-122"/>
              </a:rPr>
              <a:t> </a:t>
            </a:r>
            <a:r>
              <a:rPr kumimoji="1" lang="en-US" altLang="zh-CN" sz="2400" dirty="0" err="1">
                <a:ea typeface="宋体" charset="-122"/>
              </a:rPr>
              <a:t>tx</a:t>
            </a:r>
            <a:r>
              <a:rPr kumimoji="1" lang="en-US" altLang="zh-CN" sz="2400" dirty="0">
                <a:ea typeface="宋体" charset="-122"/>
              </a:rPr>
              <a:t>, ty;</a:t>
            </a:r>
          </a:p>
          <a:p>
            <a:pPr lvl="2"/>
            <a:r>
              <a:rPr kumimoji="1" lang="en-US" altLang="zh-CN" sz="2400" dirty="0">
                <a:ea typeface="宋体" charset="-122"/>
              </a:rPr>
              <a:t>unsigned </a:t>
            </a:r>
            <a:r>
              <a:rPr kumimoji="1" lang="en-US" altLang="zh-CN" sz="2400" dirty="0" err="1">
                <a:ea typeface="宋体" charset="-122"/>
              </a:rPr>
              <a:t>ux</a:t>
            </a:r>
            <a:r>
              <a:rPr kumimoji="1" lang="en-US" altLang="zh-CN" sz="2400" dirty="0">
                <a:ea typeface="宋体" charset="-122"/>
              </a:rPr>
              <a:t>, </a:t>
            </a:r>
            <a:r>
              <a:rPr kumimoji="1" lang="en-US" altLang="zh-CN" sz="2400" dirty="0" err="1">
                <a:ea typeface="宋体" charset="-122"/>
              </a:rPr>
              <a:t>uy</a:t>
            </a:r>
            <a:r>
              <a:rPr kumimoji="1" lang="en-US" altLang="zh-CN" sz="2400" dirty="0">
                <a:ea typeface="宋体" charset="-122"/>
              </a:rPr>
              <a:t>;</a:t>
            </a:r>
          </a:p>
          <a:p>
            <a:pPr lvl="2"/>
            <a:r>
              <a:rPr kumimoji="1" lang="en-US" altLang="zh-CN" sz="2400" dirty="0" err="1">
                <a:ea typeface="宋体" charset="-122"/>
              </a:rPr>
              <a:t>tx</a:t>
            </a:r>
            <a:r>
              <a:rPr kumimoji="1" lang="en-US" altLang="zh-CN" sz="2400" dirty="0">
                <a:ea typeface="宋体" charset="-122"/>
              </a:rPr>
              <a:t> = (</a:t>
            </a:r>
            <a:r>
              <a:rPr kumimoji="1" lang="en-US" altLang="zh-CN" sz="2400" dirty="0" err="1">
                <a:ea typeface="宋体" charset="-122"/>
              </a:rPr>
              <a:t>int</a:t>
            </a:r>
            <a:r>
              <a:rPr kumimoji="1" lang="en-US" altLang="zh-CN" sz="2400" dirty="0">
                <a:ea typeface="宋体" charset="-122"/>
              </a:rPr>
              <a:t>) </a:t>
            </a:r>
            <a:r>
              <a:rPr kumimoji="1" lang="en-US" altLang="zh-CN" sz="2400" dirty="0" err="1">
                <a:ea typeface="宋体" charset="-122"/>
              </a:rPr>
              <a:t>ux</a:t>
            </a:r>
            <a:r>
              <a:rPr kumimoji="1" lang="en-US" altLang="zh-CN" sz="2400" dirty="0">
                <a:ea typeface="宋体" charset="-122"/>
              </a:rPr>
              <a:t>;</a:t>
            </a:r>
          </a:p>
          <a:p>
            <a:pPr lvl="2"/>
            <a:r>
              <a:rPr kumimoji="1" lang="en-US" altLang="zh-CN" sz="2400" dirty="0" err="1">
                <a:ea typeface="宋体" charset="-122"/>
              </a:rPr>
              <a:t>uy</a:t>
            </a:r>
            <a:r>
              <a:rPr kumimoji="1" lang="en-US" altLang="zh-CN" sz="2400" dirty="0">
                <a:ea typeface="宋体" charset="-122"/>
              </a:rPr>
              <a:t> = (unsigned) ty;</a:t>
            </a:r>
          </a:p>
        </p:txBody>
      </p:sp>
    </p:spTree>
    <p:extLst>
      <p:ext uri="{BB962C8B-B14F-4D97-AF65-F5344CB8AC3E}">
        <p14:creationId xmlns:p14="http://schemas.microsoft.com/office/powerpoint/2010/main" val="83850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1F7758-F4A0-1C4F-B4C9-5A09E795AF74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charset="-122"/>
              </a:rPr>
              <a:t>Unsigned Representation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001000" cy="1905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en-US" altLang="zh-CN">
                <a:ea typeface="宋体" charset="-122"/>
              </a:rPr>
              <a:t>Binary (physical)</a:t>
            </a:r>
            <a:endParaRPr kumimoji="1" lang="zh-CN" altLang="en-US">
              <a:ea typeface="宋体" charset="-122"/>
            </a:endParaRPr>
          </a:p>
          <a:p>
            <a:pPr lvl="1">
              <a:lnSpc>
                <a:spcPct val="120000"/>
              </a:lnSpc>
            </a:pPr>
            <a:r>
              <a:rPr kumimoji="1" lang="en-US" altLang="zh-CN">
                <a:ea typeface="宋体" charset="-122"/>
              </a:rPr>
              <a:t>Bit vector [x</a:t>
            </a:r>
            <a:r>
              <a:rPr kumimoji="1" lang="en-US" altLang="zh-CN" baseline="-25000">
                <a:ea typeface="宋体" charset="-122"/>
              </a:rPr>
              <a:t>w-1</a:t>
            </a:r>
            <a:r>
              <a:rPr kumimoji="1" lang="en-US" altLang="zh-CN">
                <a:ea typeface="宋体" charset="-122"/>
              </a:rPr>
              <a:t>,x</a:t>
            </a:r>
            <a:r>
              <a:rPr kumimoji="1" lang="en-US" altLang="zh-CN" baseline="-25000">
                <a:ea typeface="宋体" charset="-122"/>
              </a:rPr>
              <a:t>w-2</a:t>
            </a:r>
            <a:r>
              <a:rPr kumimoji="1" lang="en-US" altLang="zh-CN">
                <a:ea typeface="宋体" charset="-122"/>
              </a:rPr>
              <a:t>,x</a:t>
            </a:r>
            <a:r>
              <a:rPr kumimoji="1" lang="en-US" altLang="zh-CN" baseline="-25000">
                <a:ea typeface="宋体" charset="-122"/>
              </a:rPr>
              <a:t>w-3</a:t>
            </a:r>
            <a:r>
              <a:rPr kumimoji="1" lang="en-US" altLang="zh-CN">
                <a:ea typeface="宋体" charset="-122"/>
              </a:rPr>
              <a:t>,</a:t>
            </a:r>
            <a:r>
              <a:rPr kumimoji="1" lang="en-US" altLang="zh-CN">
                <a:ea typeface="宋体" charset="-122"/>
                <a:sym typeface="Symbol" charset="2"/>
              </a:rPr>
              <a:t></a:t>
            </a:r>
            <a:r>
              <a:rPr kumimoji="1" lang="en-US" altLang="zh-CN">
                <a:ea typeface="宋体" charset="-122"/>
              </a:rPr>
              <a:t>x</a:t>
            </a:r>
            <a:r>
              <a:rPr kumimoji="1" lang="en-US" altLang="zh-CN" baseline="-25000">
                <a:ea typeface="宋体" charset="-122"/>
              </a:rPr>
              <a:t>0</a:t>
            </a:r>
            <a:r>
              <a:rPr kumimoji="1" lang="en-US" altLang="zh-CN">
                <a:ea typeface="宋体" charset="-122"/>
              </a:rPr>
              <a:t>]</a:t>
            </a:r>
          </a:p>
          <a:p>
            <a:pPr>
              <a:lnSpc>
                <a:spcPct val="120000"/>
              </a:lnSpc>
            </a:pPr>
            <a:r>
              <a:rPr kumimoji="1" lang="en-US" altLang="zh-CN">
                <a:ea typeface="宋体" charset="-122"/>
              </a:rPr>
              <a:t>Binary to Unsigned (logical)</a:t>
            </a:r>
          </a:p>
        </p:txBody>
      </p:sp>
      <p:graphicFrame>
        <p:nvGraphicFramePr>
          <p:cNvPr id="10245" name="Object 2"/>
          <p:cNvGraphicFramePr>
            <a:graphicFrameLocks noChangeAspect="1"/>
          </p:cNvGraphicFramePr>
          <p:nvPr/>
        </p:nvGraphicFramePr>
        <p:xfrm>
          <a:off x="2438400" y="3810000"/>
          <a:ext cx="3352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公式 3.0" r:id="rId3" imgW="2133600" imgH="596900" progId="Equation.3">
                  <p:embed/>
                </p:oleObj>
              </mc:Choice>
              <mc:Fallback>
                <p:oleObj name="Microsoft 公式 3.0" r:id="rId3" imgW="21336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10000"/>
                        <a:ext cx="3352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838200" y="5113600"/>
            <a:ext cx="6324600" cy="1515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zh-CN" sz="2400" b="0" dirty="0"/>
              <a:t>例如：</a:t>
            </a:r>
            <a:r>
              <a:rPr lang="en-US" altLang="zh-CN" sz="2400" b="0" dirty="0"/>
              <a:t>N</a:t>
            </a:r>
            <a:r>
              <a:rPr lang="en-US" altLang="zh-CN" sz="2400" b="0" baseline="-25000" dirty="0"/>
              <a:t>1</a:t>
            </a:r>
            <a:r>
              <a:rPr lang="en-US" altLang="zh-CN" sz="2400" b="0" dirty="0"/>
              <a:t>=01011</a:t>
            </a:r>
            <a:r>
              <a:rPr lang="zh-CN" altLang="zh-CN" sz="2400" b="0" dirty="0"/>
              <a:t>，表示无符号数</a:t>
            </a:r>
            <a:r>
              <a:rPr lang="en-US" altLang="zh-CN" sz="2400" b="0" dirty="0"/>
              <a:t>11; </a:t>
            </a:r>
          </a:p>
          <a:p>
            <a:pPr marL="0" indent="0">
              <a:lnSpc>
                <a:spcPts val="3700"/>
              </a:lnSpc>
              <a:buNone/>
            </a:pPr>
            <a:r>
              <a:rPr lang="en-US" altLang="zh-CN" sz="2400" b="0" dirty="0"/>
              <a:t>          N</a:t>
            </a:r>
            <a:r>
              <a:rPr lang="en-US" altLang="zh-CN" sz="2400" b="0" baseline="-25000" dirty="0"/>
              <a:t>2</a:t>
            </a:r>
            <a:r>
              <a:rPr lang="en-US" altLang="zh-CN" sz="2400" b="0" dirty="0"/>
              <a:t>=11011 </a:t>
            </a:r>
            <a:r>
              <a:rPr lang="zh-CN" altLang="zh-CN" sz="2400" b="0" dirty="0"/>
              <a:t>表示无符号数</a:t>
            </a:r>
            <a:r>
              <a:rPr lang="en-US" altLang="zh-CN" sz="2400" b="0" dirty="0"/>
              <a:t>27;</a:t>
            </a:r>
          </a:p>
          <a:p>
            <a:pPr marL="0" indent="0">
              <a:lnSpc>
                <a:spcPts val="3700"/>
              </a:lnSpc>
              <a:buNone/>
            </a:pPr>
            <a:r>
              <a:rPr lang="en-US" altLang="zh-CN" sz="2400" b="0" dirty="0"/>
              <a:t>          N</a:t>
            </a:r>
            <a:r>
              <a:rPr lang="en-US" altLang="zh-CN" sz="2400" b="0" baseline="-25000" dirty="0"/>
              <a:t>3</a:t>
            </a:r>
            <a:r>
              <a:rPr lang="en-US" altLang="zh-CN" sz="2400" b="0" dirty="0"/>
              <a:t>=00000 </a:t>
            </a:r>
            <a:r>
              <a:rPr lang="zh-CN" altLang="zh-CN" sz="2400" b="0" dirty="0"/>
              <a:t>表示无符号数</a:t>
            </a:r>
            <a:r>
              <a:rPr lang="en-US" altLang="zh-CN" sz="2400" b="0" dirty="0"/>
              <a:t>0</a:t>
            </a:r>
            <a:r>
              <a:rPr lang="zh-CN" altLang="zh-CN" sz="2400" b="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03979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AFCCF3-86C5-FB40-8974-378B27675473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kumimoji="1" lang="en-US" altLang="zh-CN">
                <a:ea typeface="宋体" charset="-122"/>
              </a:rPr>
              <a:t>Signed vs. Unsigned in C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4419600"/>
          </a:xfrm>
        </p:spPr>
        <p:txBody>
          <a:bodyPr/>
          <a:lstStyle/>
          <a:p>
            <a:r>
              <a:rPr kumimoji="1" lang="en-US" altLang="zh-CN" dirty="0">
                <a:ea typeface="宋体" charset="-122"/>
              </a:rPr>
              <a:t>Conversion</a:t>
            </a:r>
          </a:p>
          <a:p>
            <a:pPr lvl="1"/>
            <a:r>
              <a:rPr kumimoji="1" lang="zh-CN" altLang="en-US" dirty="0">
                <a:ea typeface="宋体" charset="-122"/>
              </a:rPr>
              <a:t>通过赋值语句或</a:t>
            </a:r>
            <a:r>
              <a:rPr kumimoji="1" lang="en-US" altLang="zh-CN" dirty="0">
                <a:ea typeface="宋体" charset="-122"/>
              </a:rPr>
              <a:t>call</a:t>
            </a:r>
            <a:r>
              <a:rPr kumimoji="1" lang="zh-CN" altLang="en-US" dirty="0">
                <a:ea typeface="宋体" charset="-122"/>
              </a:rPr>
              <a:t>语言（函数调用）来隐式转换</a:t>
            </a:r>
            <a:endParaRPr kumimoji="1" lang="en-US" altLang="zh-CN" dirty="0">
              <a:ea typeface="宋体" charset="-122"/>
            </a:endParaRPr>
          </a:p>
          <a:p>
            <a:pPr lvl="2"/>
            <a:r>
              <a:rPr kumimoji="1" lang="en-US" altLang="zh-CN" sz="2400" dirty="0" err="1">
                <a:ea typeface="宋体" charset="-122"/>
              </a:rPr>
              <a:t>int</a:t>
            </a:r>
            <a:r>
              <a:rPr kumimoji="1" lang="en-US" altLang="zh-CN" sz="2400" dirty="0">
                <a:ea typeface="宋体" charset="-122"/>
              </a:rPr>
              <a:t> </a:t>
            </a:r>
            <a:r>
              <a:rPr kumimoji="1" lang="en-US" altLang="zh-CN" sz="2400" dirty="0" err="1">
                <a:ea typeface="宋体" charset="-122"/>
              </a:rPr>
              <a:t>tx</a:t>
            </a:r>
            <a:r>
              <a:rPr kumimoji="1" lang="en-US" altLang="zh-CN" sz="2400" dirty="0">
                <a:ea typeface="宋体" charset="-122"/>
              </a:rPr>
              <a:t>, ty;</a:t>
            </a:r>
          </a:p>
          <a:p>
            <a:pPr lvl="2"/>
            <a:r>
              <a:rPr kumimoji="1" lang="en-US" altLang="zh-CN" sz="2400" dirty="0">
                <a:ea typeface="宋体" charset="-122"/>
              </a:rPr>
              <a:t>unsigned </a:t>
            </a:r>
            <a:r>
              <a:rPr kumimoji="1" lang="en-US" altLang="zh-CN" sz="2400" dirty="0" err="1">
                <a:ea typeface="宋体" charset="-122"/>
              </a:rPr>
              <a:t>ux</a:t>
            </a:r>
            <a:r>
              <a:rPr kumimoji="1" lang="en-US" altLang="zh-CN" sz="2400" dirty="0">
                <a:ea typeface="宋体" charset="-122"/>
              </a:rPr>
              <a:t>, </a:t>
            </a:r>
            <a:r>
              <a:rPr kumimoji="1" lang="en-US" altLang="zh-CN" sz="2400" dirty="0" err="1">
                <a:ea typeface="宋体" charset="-122"/>
              </a:rPr>
              <a:t>uy</a:t>
            </a:r>
            <a:r>
              <a:rPr kumimoji="1" lang="en-US" altLang="zh-CN" sz="2400" dirty="0">
                <a:ea typeface="宋体" charset="-122"/>
              </a:rPr>
              <a:t>;</a:t>
            </a:r>
          </a:p>
          <a:p>
            <a:pPr lvl="2"/>
            <a:r>
              <a:rPr kumimoji="1" lang="en-US" altLang="zh-CN" sz="2400" dirty="0" err="1">
                <a:ea typeface="宋体" charset="-122"/>
              </a:rPr>
              <a:t>tx</a:t>
            </a:r>
            <a:r>
              <a:rPr kumimoji="1" lang="en-US" altLang="zh-CN" sz="2400" dirty="0">
                <a:ea typeface="宋体" charset="-122"/>
              </a:rPr>
              <a:t> = </a:t>
            </a:r>
            <a:r>
              <a:rPr kumimoji="1" lang="en-US" altLang="zh-CN" sz="2400" dirty="0" err="1">
                <a:ea typeface="宋体" charset="-122"/>
              </a:rPr>
              <a:t>ux</a:t>
            </a:r>
            <a:r>
              <a:rPr kumimoji="1" lang="en-US" altLang="zh-CN" sz="2400" dirty="0">
                <a:ea typeface="宋体" charset="-122"/>
              </a:rPr>
              <a:t>;</a:t>
            </a:r>
          </a:p>
          <a:p>
            <a:pPr lvl="2"/>
            <a:r>
              <a:rPr kumimoji="1" lang="en-US" altLang="zh-CN" sz="2400" dirty="0" err="1">
                <a:ea typeface="宋体" charset="-122"/>
              </a:rPr>
              <a:t>uy</a:t>
            </a:r>
            <a:r>
              <a:rPr kumimoji="1" lang="en-US" altLang="zh-CN" sz="2400" dirty="0">
                <a:ea typeface="宋体" charset="-122"/>
              </a:rPr>
              <a:t> = ty;</a:t>
            </a:r>
          </a:p>
          <a:p>
            <a:pPr lvl="2"/>
            <a:endParaRPr kumimoji="1" lang="en-US" altLang="zh-CN" sz="2400" dirty="0">
              <a:ea typeface="宋体" charset="-122"/>
            </a:endParaRPr>
          </a:p>
          <a:p>
            <a:pPr lvl="2"/>
            <a:r>
              <a:rPr kumimoji="1" lang="en-US" altLang="zh-CN" sz="2400" dirty="0" err="1">
                <a:ea typeface="宋体" charset="-122"/>
              </a:rPr>
              <a:t>int</a:t>
            </a:r>
            <a:r>
              <a:rPr kumimoji="1" lang="en-US" altLang="zh-CN" sz="2400" dirty="0">
                <a:ea typeface="宋体" charset="-122"/>
              </a:rPr>
              <a:t> </a:t>
            </a:r>
            <a:r>
              <a:rPr kumimoji="1" lang="en-US" altLang="zh-CN" sz="2400" dirty="0" err="1">
                <a:ea typeface="宋体" charset="-122"/>
              </a:rPr>
              <a:t>func</a:t>
            </a:r>
            <a:r>
              <a:rPr kumimoji="1" lang="en-US" altLang="zh-CN" sz="2400" dirty="0">
                <a:ea typeface="宋体" charset="-122"/>
              </a:rPr>
              <a:t> () {</a:t>
            </a:r>
            <a:r>
              <a:rPr kumimoji="1" lang="mr-IN" altLang="zh-CN" sz="2400" dirty="0">
                <a:ea typeface="宋体" charset="-122"/>
              </a:rPr>
              <a:t>…</a:t>
            </a:r>
            <a:r>
              <a:rPr kumimoji="1" lang="en-US" altLang="zh-CN" sz="2400" dirty="0">
                <a:ea typeface="宋体" charset="-122"/>
              </a:rPr>
              <a:t>}</a:t>
            </a:r>
          </a:p>
          <a:p>
            <a:pPr lvl="2"/>
            <a:r>
              <a:rPr kumimoji="1" lang="en-US" altLang="zh-CN" sz="2400" dirty="0">
                <a:ea typeface="宋体" charset="-122"/>
              </a:rPr>
              <a:t>unsigned </a:t>
            </a:r>
            <a:r>
              <a:rPr kumimoji="1" lang="en-US" altLang="zh-CN" sz="2400" dirty="0" err="1">
                <a:ea typeface="宋体" charset="-122"/>
              </a:rPr>
              <a:t>ux</a:t>
            </a:r>
            <a:r>
              <a:rPr kumimoji="1" lang="en-US" altLang="zh-CN" sz="2400" dirty="0">
                <a:ea typeface="宋体" charset="-122"/>
              </a:rPr>
              <a:t> = </a:t>
            </a:r>
            <a:r>
              <a:rPr kumimoji="1" lang="en-US" altLang="zh-CN" sz="2400" dirty="0" err="1">
                <a:ea typeface="宋体" charset="-122"/>
              </a:rPr>
              <a:t>func</a:t>
            </a:r>
            <a:r>
              <a:rPr kumimoji="1" lang="en-US" altLang="zh-CN" sz="2400" dirty="0">
                <a:ea typeface="宋体" charset="-122"/>
              </a:rPr>
              <a:t>();</a:t>
            </a:r>
            <a:endParaRPr kumimoji="1" lang="zh-CN" altLang="en-US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816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BB40E0-53AD-8141-A6F9-2474A579A947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charset="-122"/>
              </a:rPr>
              <a:t>Casting from Signed to Unsigned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4419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Courier New" charset="0"/>
                <a:ea typeface="宋体" charset="-122"/>
              </a:rPr>
              <a:t>short </a:t>
            </a:r>
            <a:r>
              <a:rPr lang="en-US" altLang="zh-CN" sz="2400" b="1" dirty="0" err="1">
                <a:latin typeface="Courier New" charset="0"/>
                <a:ea typeface="宋体" charset="-122"/>
              </a:rPr>
              <a:t>int</a:t>
            </a:r>
            <a:r>
              <a:rPr lang="en-US" altLang="zh-CN" sz="2400" b="1" dirty="0">
                <a:latin typeface="Courier New" charset="0"/>
                <a:ea typeface="宋体" charset="-122"/>
              </a:rPr>
              <a:t>           x =  12345;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Courier New" charset="0"/>
                <a:ea typeface="宋体" charset="-122"/>
              </a:rPr>
              <a:t>unsigned short </a:t>
            </a:r>
            <a:r>
              <a:rPr lang="en-US" altLang="zh-CN" sz="2400" b="1" dirty="0" err="1">
                <a:latin typeface="Courier New" charset="0"/>
                <a:ea typeface="宋体" charset="-122"/>
              </a:rPr>
              <a:t>int</a:t>
            </a:r>
            <a:r>
              <a:rPr lang="en-US" altLang="zh-CN" sz="2400" b="1" dirty="0">
                <a:latin typeface="Courier New" charset="0"/>
                <a:ea typeface="宋体" charset="-122"/>
              </a:rPr>
              <a:t> </a:t>
            </a:r>
            <a:r>
              <a:rPr lang="en-US" altLang="zh-CN" sz="2400" b="1" dirty="0" err="1">
                <a:latin typeface="Courier New" charset="0"/>
                <a:ea typeface="宋体" charset="-122"/>
              </a:rPr>
              <a:t>ux</a:t>
            </a:r>
            <a:r>
              <a:rPr lang="en-US" altLang="zh-CN" sz="2400" b="1" dirty="0">
                <a:latin typeface="Courier New" charset="0"/>
                <a:ea typeface="宋体" charset="-122"/>
              </a:rPr>
              <a:t> = (unsigned short) 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Courier New" charset="0"/>
                <a:ea typeface="宋体" charset="-122"/>
              </a:rPr>
              <a:t>short </a:t>
            </a:r>
            <a:r>
              <a:rPr lang="en-US" altLang="zh-CN" sz="2400" b="1" dirty="0" err="1">
                <a:latin typeface="Courier New" charset="0"/>
                <a:ea typeface="宋体" charset="-122"/>
              </a:rPr>
              <a:t>int</a:t>
            </a:r>
            <a:r>
              <a:rPr lang="en-US" altLang="zh-CN" sz="2400" b="1" dirty="0">
                <a:latin typeface="Courier New" charset="0"/>
                <a:ea typeface="宋体" charset="-122"/>
              </a:rPr>
              <a:t>           y  = -12345;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Courier New" charset="0"/>
                <a:ea typeface="宋体" charset="-122"/>
              </a:rPr>
              <a:t>unsigned short </a:t>
            </a:r>
            <a:r>
              <a:rPr lang="en-US" altLang="zh-CN" sz="2400" b="1" dirty="0" err="1">
                <a:latin typeface="Courier New" charset="0"/>
                <a:ea typeface="宋体" charset="-122"/>
              </a:rPr>
              <a:t>int</a:t>
            </a:r>
            <a:r>
              <a:rPr lang="en-US" altLang="zh-CN" sz="2400" b="1" dirty="0">
                <a:latin typeface="Courier New" charset="0"/>
                <a:ea typeface="宋体" charset="-122"/>
              </a:rPr>
              <a:t> </a:t>
            </a:r>
            <a:r>
              <a:rPr lang="en-US" altLang="zh-CN" sz="2400" b="1" dirty="0" err="1">
                <a:latin typeface="Courier New" charset="0"/>
                <a:ea typeface="宋体" charset="-122"/>
              </a:rPr>
              <a:t>uy</a:t>
            </a:r>
            <a:r>
              <a:rPr lang="en-US" altLang="zh-CN" sz="2400" b="1" dirty="0">
                <a:latin typeface="Courier New" charset="0"/>
                <a:ea typeface="宋体" charset="-122"/>
              </a:rPr>
              <a:t> = (unsigned short) y;</a:t>
            </a:r>
          </a:p>
          <a:p>
            <a:r>
              <a:rPr kumimoji="1" lang="zh-CN" altLang="en-US" dirty="0">
                <a:ea typeface="宋体" charset="-122"/>
              </a:rPr>
              <a:t>转换的结果结果</a:t>
            </a:r>
            <a:endParaRPr kumimoji="1" lang="en-US" altLang="zh-CN" dirty="0">
              <a:ea typeface="宋体" charset="-122"/>
            </a:endParaRPr>
          </a:p>
          <a:p>
            <a:pPr lvl="1"/>
            <a:r>
              <a:rPr kumimoji="1" lang="zh-CN" altLang="en-US" dirty="0">
                <a:ea typeface="宋体" charset="-122"/>
              </a:rPr>
              <a:t>非负值不变</a:t>
            </a:r>
            <a:endParaRPr kumimoji="1" lang="en-US" altLang="zh-CN" dirty="0">
              <a:ea typeface="宋体" charset="-122"/>
            </a:endParaRPr>
          </a:p>
          <a:p>
            <a:pPr lvl="2"/>
            <a:r>
              <a:rPr kumimoji="1" lang="en-US" altLang="zh-CN" sz="2400" i="1" dirty="0" err="1">
                <a:ea typeface="宋体" charset="-122"/>
              </a:rPr>
              <a:t>ux</a:t>
            </a:r>
            <a:r>
              <a:rPr kumimoji="1" lang="en-US" altLang="zh-CN" sz="2400" dirty="0">
                <a:ea typeface="宋体" charset="-122"/>
              </a:rPr>
              <a:t> = 12345</a:t>
            </a:r>
          </a:p>
          <a:p>
            <a:pPr lvl="1"/>
            <a:r>
              <a:rPr kumimoji="1" lang="zh-CN" altLang="en-US" dirty="0">
                <a:ea typeface="宋体" charset="-122"/>
              </a:rPr>
              <a:t>负值被转为</a:t>
            </a:r>
            <a:r>
              <a:rPr kumimoji="1" lang="en-US" altLang="zh-CN" dirty="0">
                <a:ea typeface="宋体" charset="-122"/>
              </a:rPr>
              <a:t>(</a:t>
            </a:r>
            <a:r>
              <a:rPr kumimoji="1" lang="zh-CN" altLang="en-US" dirty="0">
                <a:ea typeface="宋体" charset="-122"/>
              </a:rPr>
              <a:t>更大的</a:t>
            </a:r>
            <a:r>
              <a:rPr kumimoji="1" lang="en-US" altLang="zh-CN" dirty="0">
                <a:ea typeface="宋体" charset="-122"/>
              </a:rPr>
              <a:t>)</a:t>
            </a:r>
            <a:r>
              <a:rPr kumimoji="1" lang="zh-CN" altLang="en-US" dirty="0">
                <a:ea typeface="宋体" charset="-122"/>
              </a:rPr>
              <a:t>正值</a:t>
            </a:r>
            <a:endParaRPr kumimoji="1" lang="en-US" altLang="zh-CN" dirty="0">
              <a:ea typeface="宋体" charset="-122"/>
            </a:endParaRPr>
          </a:p>
          <a:p>
            <a:pPr lvl="2"/>
            <a:r>
              <a:rPr kumimoji="1" lang="en-US" altLang="zh-CN" sz="2400" i="1" dirty="0" err="1">
                <a:ea typeface="宋体" charset="-122"/>
              </a:rPr>
              <a:t>uy</a:t>
            </a:r>
            <a:r>
              <a:rPr kumimoji="1" lang="en-US" altLang="zh-CN" sz="2400" dirty="0">
                <a:ea typeface="宋体" charset="-122"/>
              </a:rPr>
              <a:t> = 53191	</a:t>
            </a:r>
            <a:endParaRPr kumimoji="1" lang="en-US" altLang="zh-CN" sz="1600" dirty="0">
              <a:latin typeface="Courier New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351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E5E5A9-5876-0946-81B7-56EFC6FB30A9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pic>
        <p:nvPicPr>
          <p:cNvPr id="593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2296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92075" y="6202363"/>
            <a:ext cx="3968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hlinkClick r:id="rId4" action="ppaction://hlinksldjump"/>
              </a:rPr>
              <a:t>back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138611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523CC9-7EF8-8846-8EF7-E0875BFA2186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kumimoji="1" lang="en-US" altLang="zh-CN">
                <a:ea typeface="宋体" charset="-122"/>
              </a:rPr>
              <a:t>Unsigned Constants in C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4419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kumimoji="1" lang="zh-CN" altLang="en-US" dirty="0">
                <a:ea typeface="宋体" charset="-122"/>
              </a:rPr>
              <a:t>默认情况</a:t>
            </a:r>
            <a:endParaRPr kumimoji="1" lang="en-US" altLang="zh-CN" dirty="0">
              <a:ea typeface="宋体" charset="-122"/>
            </a:endParaRPr>
          </a:p>
          <a:p>
            <a:pPr lvl="1">
              <a:lnSpc>
                <a:spcPct val="130000"/>
              </a:lnSpc>
            </a:pPr>
            <a:r>
              <a:rPr kumimoji="1" lang="zh-CN" altLang="en-US" dirty="0">
                <a:ea typeface="宋体" charset="-122"/>
              </a:rPr>
              <a:t>常量被当作</a:t>
            </a:r>
            <a:r>
              <a:rPr kumimoji="1" lang="zh-CN" altLang="en-US" dirty="0">
                <a:solidFill>
                  <a:srgbClr val="C00000"/>
                </a:solidFill>
                <a:ea typeface="宋体" charset="-122"/>
              </a:rPr>
              <a:t>有符号数</a:t>
            </a:r>
            <a:endParaRPr kumimoji="1" lang="en-US" altLang="zh-CN" dirty="0">
              <a:solidFill>
                <a:srgbClr val="C00000"/>
              </a:solidFill>
              <a:ea typeface="宋体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dirty="0">
                <a:ea typeface="宋体" charset="-122"/>
              </a:rPr>
              <a:t>如果希望是无符号数，在后面加上后缀</a:t>
            </a:r>
            <a:r>
              <a:rPr kumimoji="1" lang="en-US" altLang="zh-CN" dirty="0">
                <a:ea typeface="宋体" charset="-122"/>
              </a:rPr>
              <a:t>U</a:t>
            </a:r>
          </a:p>
          <a:p>
            <a:pPr lvl="1">
              <a:lnSpc>
                <a:spcPct val="130000"/>
              </a:lnSpc>
            </a:pPr>
            <a:r>
              <a:rPr kumimoji="1" lang="en-US" altLang="zh-CN" dirty="0">
                <a:ea typeface="宋体" charset="-122"/>
              </a:rPr>
              <a:t>0U, 4294967259U</a:t>
            </a:r>
          </a:p>
        </p:txBody>
      </p:sp>
    </p:spTree>
    <p:extLst>
      <p:ext uri="{BB962C8B-B14F-4D97-AF65-F5344CB8AC3E}">
        <p14:creationId xmlns:p14="http://schemas.microsoft.com/office/powerpoint/2010/main" val="1569245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C0D0A6-8E54-8D49-BAF3-7CAACB4FA6C0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kumimoji="1" lang="en-US" altLang="zh-CN">
                <a:ea typeface="宋体" charset="-122"/>
              </a:rPr>
              <a:t>Casting Convention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1" lang="zh-CN" altLang="en-US" dirty="0">
                <a:ea typeface="宋体" charset="-122"/>
              </a:rPr>
              <a:t>表达式比较</a:t>
            </a:r>
            <a:endParaRPr kumimoji="1" lang="en-US" altLang="zh-CN" dirty="0">
              <a:ea typeface="宋体" charset="-122"/>
            </a:endParaRPr>
          </a:p>
          <a:p>
            <a:pPr lvl="1">
              <a:lnSpc>
                <a:spcPct val="140000"/>
              </a:lnSpc>
            </a:pPr>
            <a:r>
              <a:rPr kumimoji="1" lang="zh-CN" altLang="en-US" dirty="0">
                <a:ea typeface="宋体" charset="-122"/>
              </a:rPr>
              <a:t>如果在一个表达式中混用</a:t>
            </a:r>
            <a:r>
              <a:rPr kumimoji="1" lang="en-US" altLang="zh-CN" dirty="0">
                <a:ea typeface="宋体" charset="-122"/>
              </a:rPr>
              <a:t>unsigned</a:t>
            </a:r>
            <a:r>
              <a:rPr kumimoji="1" lang="zh-CN" altLang="en-US" dirty="0">
                <a:ea typeface="宋体" charset="-122"/>
              </a:rPr>
              <a:t>和</a:t>
            </a:r>
            <a:r>
              <a:rPr kumimoji="1" lang="en-US" altLang="zh-CN" dirty="0">
                <a:ea typeface="宋体" charset="-122"/>
              </a:rPr>
              <a:t>signed</a:t>
            </a:r>
          </a:p>
          <a:p>
            <a:pPr lvl="2">
              <a:lnSpc>
                <a:spcPct val="140000"/>
              </a:lnSpc>
            </a:pPr>
            <a:r>
              <a:rPr kumimoji="1" lang="zh-CN" altLang="en-US" sz="2400" dirty="0">
                <a:ea typeface="宋体" charset="-122"/>
              </a:rPr>
              <a:t>会隐式地把有符号数专为</a:t>
            </a:r>
            <a:r>
              <a:rPr kumimoji="1" lang="zh-CN" altLang="en-US" sz="2400" dirty="0">
                <a:solidFill>
                  <a:srgbClr val="C00000"/>
                </a:solidFill>
                <a:ea typeface="宋体" charset="-122"/>
              </a:rPr>
              <a:t>无符号数</a:t>
            </a:r>
            <a:endParaRPr kumimoji="1" lang="en-US" altLang="zh-CN" sz="2400" dirty="0">
              <a:solidFill>
                <a:srgbClr val="C00000"/>
              </a:solidFill>
              <a:ea typeface="宋体" charset="-122"/>
            </a:endParaRPr>
          </a:p>
          <a:p>
            <a:pPr lvl="1">
              <a:lnSpc>
                <a:spcPct val="140000"/>
              </a:lnSpc>
            </a:pPr>
            <a:r>
              <a:rPr kumimoji="1" lang="zh-CN" altLang="en-US" dirty="0">
                <a:ea typeface="宋体" charset="-122"/>
              </a:rPr>
              <a:t>包括</a:t>
            </a:r>
            <a:r>
              <a:rPr kumimoji="1" lang="en-US" altLang="zh-CN" dirty="0">
                <a:ea typeface="宋体" charset="-122"/>
              </a:rPr>
              <a:t> &lt;, &gt;, ==, &lt;=, &gt;=</a:t>
            </a:r>
            <a:r>
              <a:rPr kumimoji="1" lang="zh-CN" altLang="en-US" dirty="0">
                <a:ea typeface="宋体" charset="-122"/>
              </a:rPr>
              <a:t> 等比较符号</a:t>
            </a:r>
            <a:endParaRPr kumimoji="1" lang="en-US" altLang="zh-CN" dirty="0">
              <a:ea typeface="宋体" charset="-122"/>
            </a:endParaRPr>
          </a:p>
          <a:p>
            <a:pPr lvl="1">
              <a:lnSpc>
                <a:spcPct val="140000"/>
              </a:lnSpc>
            </a:pPr>
            <a:r>
              <a:rPr kumimoji="1" lang="en-US" altLang="zh-CN" dirty="0">
                <a:ea typeface="宋体" charset="-122"/>
              </a:rPr>
              <a:t>Examples for </a:t>
            </a:r>
            <a:r>
              <a:rPr kumimoji="1" lang="en-US" altLang="zh-CN" i="1" dirty="0">
                <a:ea typeface="宋体" charset="-122"/>
              </a:rPr>
              <a:t>W</a:t>
            </a:r>
            <a:r>
              <a:rPr kumimoji="1" lang="en-US" altLang="zh-CN" dirty="0">
                <a:ea typeface="宋体" charset="-122"/>
              </a:rPr>
              <a:t> = 32</a:t>
            </a:r>
          </a:p>
          <a:p>
            <a:pPr lvl="2">
              <a:lnSpc>
                <a:spcPct val="140000"/>
              </a:lnSpc>
            </a:pPr>
            <a:r>
              <a:rPr lang="en-US" altLang="zh-CN" dirty="0"/>
              <a:t>TMIN = -2,147,483,648 , TMAX = 2,147,483,647</a:t>
            </a:r>
            <a:endParaRPr kumimoji="1"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483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289C73-5988-8547-AE0B-931A53E32E97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kumimoji="1" lang="en-US" altLang="zh-CN">
                <a:ea typeface="宋体" charset="-122"/>
              </a:rPr>
              <a:t>Casting Convention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4419600"/>
          </a:xfrm>
        </p:spPr>
        <p:txBody>
          <a:bodyPr/>
          <a:lstStyle/>
          <a:p>
            <a:pPr marL="0" indent="12700">
              <a:buFontTx/>
              <a:buNone/>
            </a:pPr>
            <a:r>
              <a:rPr kumimoji="1" lang="en-US" altLang="zh-CN" dirty="0">
                <a:ea typeface="宋体" charset="-122"/>
              </a:rPr>
              <a:t>Constant1	Constant2	Relation 	Evaluation 	</a:t>
            </a:r>
          </a:p>
          <a:p>
            <a:pPr marL="200025" lvl="1" indent="-7938">
              <a:buFontTx/>
              <a:buNone/>
            </a:pPr>
            <a:r>
              <a:rPr kumimoji="1" lang="en-US" altLang="zh-CN" sz="1800" dirty="0">
                <a:ea typeface="宋体" charset="-122"/>
              </a:rPr>
              <a:t>	0		0U		==		unsigned</a:t>
            </a:r>
          </a:p>
          <a:p>
            <a:pPr marL="200025" lvl="1" indent="-7938">
              <a:buFontTx/>
              <a:buNone/>
            </a:pPr>
            <a:r>
              <a:rPr kumimoji="1" lang="en-US" altLang="zh-CN" sz="1800" dirty="0">
                <a:ea typeface="宋体" charset="-122"/>
              </a:rPr>
              <a:t>	-1		0		&lt;		signed</a:t>
            </a:r>
          </a:p>
          <a:p>
            <a:pPr marL="200025" lvl="1" indent="-7938">
              <a:buFontTx/>
              <a:buNone/>
            </a:pPr>
            <a:r>
              <a:rPr kumimoji="1" lang="en-US" altLang="zh-CN" sz="1800" dirty="0">
                <a:solidFill>
                  <a:srgbClr val="FF0000"/>
                </a:solidFill>
                <a:ea typeface="宋体" charset="-122"/>
              </a:rPr>
              <a:t>	-1		0U		&gt;		unsigned</a:t>
            </a:r>
          </a:p>
          <a:p>
            <a:pPr marL="200025" lvl="1" indent="-7938">
              <a:buFontTx/>
              <a:buNone/>
            </a:pPr>
            <a:r>
              <a:rPr kumimoji="1" lang="en-US" altLang="zh-CN" sz="1800" dirty="0">
                <a:ea typeface="宋体" charset="-122"/>
              </a:rPr>
              <a:t>2147483647	-2147483648 	&gt;		signed</a:t>
            </a:r>
          </a:p>
          <a:p>
            <a:pPr marL="200025" lvl="1" indent="-7938">
              <a:buFontTx/>
              <a:buNone/>
            </a:pPr>
            <a:r>
              <a:rPr kumimoji="1" lang="en-US" altLang="zh-CN" sz="1800" dirty="0">
                <a:ea typeface="宋体" charset="-122"/>
              </a:rPr>
              <a:t>	</a:t>
            </a:r>
            <a:r>
              <a:rPr kumimoji="1" lang="en-US" altLang="zh-CN" sz="1800" dirty="0">
                <a:solidFill>
                  <a:srgbClr val="FF0000"/>
                </a:solidFill>
                <a:ea typeface="宋体" charset="-122"/>
              </a:rPr>
              <a:t>2147483647U	-2147483648 	&lt;		unsigned</a:t>
            </a:r>
          </a:p>
          <a:p>
            <a:pPr marL="200025" lvl="1" indent="-7938">
              <a:buFontTx/>
              <a:buNone/>
            </a:pPr>
            <a:r>
              <a:rPr kumimoji="1" lang="en-US" altLang="zh-CN" sz="1800" dirty="0">
                <a:ea typeface="宋体" charset="-122"/>
              </a:rPr>
              <a:t>	-1		-2 		&gt;		signed</a:t>
            </a:r>
          </a:p>
          <a:p>
            <a:pPr marL="200025" lvl="1" indent="-7938">
              <a:buFontTx/>
              <a:buNone/>
            </a:pPr>
            <a:r>
              <a:rPr kumimoji="1" lang="en-US" altLang="zh-CN" sz="1800" dirty="0">
                <a:ea typeface="宋体" charset="-122"/>
              </a:rPr>
              <a:t>	(unsigned)-1	-2 		</a:t>
            </a:r>
            <a:r>
              <a:rPr kumimoji="1" lang="en-US" altLang="zh-CN" sz="1800" b="1" dirty="0">
                <a:solidFill>
                  <a:srgbClr val="FF0000"/>
                </a:solidFill>
                <a:ea typeface="宋体" charset="-122"/>
              </a:rPr>
              <a:t>&gt;</a:t>
            </a:r>
            <a:r>
              <a:rPr kumimoji="1" lang="en-US" altLang="zh-CN" sz="1800" dirty="0">
                <a:ea typeface="宋体" charset="-122"/>
              </a:rPr>
              <a:t>		unsigned</a:t>
            </a:r>
          </a:p>
        </p:txBody>
      </p:sp>
    </p:spTree>
    <p:extLst>
      <p:ext uri="{BB962C8B-B14F-4D97-AF65-F5344CB8AC3E}">
        <p14:creationId xmlns:p14="http://schemas.microsoft.com/office/powerpoint/2010/main" val="1072116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Conversion, casting</a:t>
            </a:r>
          </a:p>
          <a:p>
            <a:pPr lvl="1"/>
            <a:r>
              <a:rPr lang="en-US" b="1" dirty="0"/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264825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A113F2-6726-FC46-B881-CC635ECD6750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From short to long</a:t>
            </a:r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533400" y="1524000"/>
            <a:ext cx="78486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dirty="0">
                <a:latin typeface="Courier New" charset="0"/>
              </a:rPr>
              <a:t>short </a:t>
            </a:r>
            <a:r>
              <a:rPr lang="en-US" altLang="zh-CN" dirty="0" err="1">
                <a:latin typeface="Courier New" charset="0"/>
              </a:rPr>
              <a:t>int</a:t>
            </a:r>
            <a:r>
              <a:rPr lang="en-US" altLang="zh-CN" dirty="0">
                <a:latin typeface="Courier New" charset="0"/>
              </a:rPr>
              <a:t> x =  12345;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dirty="0" err="1">
                <a:latin typeface="Courier New" charset="0"/>
              </a:rPr>
              <a:t>int</a:t>
            </a:r>
            <a:r>
              <a:rPr lang="en-US" altLang="zh-CN" dirty="0">
                <a:latin typeface="Courier New" charset="0"/>
              </a:rPr>
              <a:t> ix = (</a:t>
            </a:r>
            <a:r>
              <a:rPr lang="en-US" altLang="zh-CN" dirty="0" err="1">
                <a:latin typeface="Courier New" charset="0"/>
              </a:rPr>
              <a:t>int</a:t>
            </a:r>
            <a:r>
              <a:rPr lang="en-US" altLang="zh-CN" dirty="0">
                <a:latin typeface="Courier New" charset="0"/>
              </a:rPr>
              <a:t>) x; 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dirty="0">
                <a:latin typeface="Courier New" charset="0"/>
              </a:rPr>
              <a:t>short </a:t>
            </a:r>
            <a:r>
              <a:rPr lang="en-US" altLang="zh-CN" dirty="0" err="1">
                <a:latin typeface="Courier New" charset="0"/>
              </a:rPr>
              <a:t>int</a:t>
            </a:r>
            <a:r>
              <a:rPr lang="en-US" altLang="zh-CN" dirty="0">
                <a:latin typeface="Courier New" charset="0"/>
              </a:rPr>
              <a:t> y = -12345;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dirty="0" err="1">
                <a:latin typeface="Courier New" charset="0"/>
              </a:rPr>
              <a:t>int</a:t>
            </a:r>
            <a:r>
              <a:rPr lang="en-US" altLang="zh-CN" dirty="0">
                <a:latin typeface="Courier New" charset="0"/>
              </a:rPr>
              <a:t> </a:t>
            </a:r>
            <a:r>
              <a:rPr lang="en-US" altLang="zh-CN" dirty="0" err="1">
                <a:latin typeface="Courier New" charset="0"/>
              </a:rPr>
              <a:t>iy</a:t>
            </a:r>
            <a:r>
              <a:rPr lang="en-US" altLang="zh-CN" dirty="0">
                <a:latin typeface="Courier New" charset="0"/>
              </a:rPr>
              <a:t> = (</a:t>
            </a:r>
            <a:r>
              <a:rPr lang="en-US" altLang="zh-CN" dirty="0" err="1">
                <a:latin typeface="Courier New" charset="0"/>
              </a:rPr>
              <a:t>int</a:t>
            </a:r>
            <a:r>
              <a:rPr lang="en-US" altLang="zh-CN" dirty="0">
                <a:latin typeface="Courier New" charset="0"/>
              </a:rPr>
              <a:t>) y;</a:t>
            </a:r>
          </a:p>
          <a:p>
            <a:pPr algn="ctr">
              <a:spcBef>
                <a:spcPct val="50000"/>
              </a:spcBef>
            </a:pPr>
            <a:r>
              <a:rPr lang="zh-CN" altLang="en-US" b="0" dirty="0"/>
              <a:t>需要扩展数据大小</a:t>
            </a:r>
            <a:endParaRPr lang="en-US" altLang="zh-CN" b="0" dirty="0"/>
          </a:p>
          <a:p>
            <a:pPr algn="ctr">
              <a:spcBef>
                <a:spcPct val="50000"/>
              </a:spcBef>
            </a:pPr>
            <a:r>
              <a:rPr lang="zh-CN" altLang="en-US" b="0" dirty="0"/>
              <a:t>在无符号数据之间转换</a:t>
            </a:r>
            <a:r>
              <a:rPr lang="en-US" altLang="zh-CN" b="0" dirty="0"/>
              <a:t>(casting)</a:t>
            </a:r>
            <a:r>
              <a:rPr lang="zh-CN" altLang="en-US" b="0" dirty="0"/>
              <a:t>正常处理即可</a:t>
            </a:r>
            <a:endParaRPr lang="en-US" altLang="zh-CN" b="0" dirty="0"/>
          </a:p>
          <a:p>
            <a:pPr algn="ctr">
              <a:spcBef>
                <a:spcPct val="50000"/>
              </a:spcBef>
            </a:pPr>
            <a:r>
              <a:rPr lang="zh-CN" altLang="en-US" b="0" dirty="0"/>
              <a:t>在有符号数据之间转换</a:t>
            </a:r>
            <a:r>
              <a:rPr lang="en-US" altLang="zh-CN" b="0" dirty="0"/>
              <a:t>(casting)</a:t>
            </a:r>
            <a:r>
              <a:rPr lang="zh-CN" altLang="en-US" b="0" dirty="0"/>
              <a:t>需要特别注意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522229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FC5231-5128-D64F-BA1C-F624C546EE05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kumimoji="1" lang="en-US" altLang="zh-CN">
                <a:ea typeface="宋体" charset="-122"/>
              </a:rPr>
              <a:t>Expanding the Bit Representation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4419600"/>
          </a:xfrm>
        </p:spPr>
        <p:txBody>
          <a:bodyPr/>
          <a:lstStyle/>
          <a:p>
            <a:r>
              <a:rPr kumimoji="1" lang="en-US" altLang="zh-CN" dirty="0">
                <a:ea typeface="宋体" charset="-122"/>
              </a:rPr>
              <a:t>Zero extension</a:t>
            </a:r>
          </a:p>
          <a:p>
            <a:pPr lvl="1"/>
            <a:r>
              <a:rPr kumimoji="1" lang="zh-CN" altLang="en-US" dirty="0">
                <a:ea typeface="宋体" charset="-122"/>
              </a:rPr>
              <a:t>在前面添加</a:t>
            </a:r>
            <a:r>
              <a:rPr kumimoji="1" lang="en-US" altLang="zh-CN" dirty="0">
                <a:ea typeface="宋体" charset="-122"/>
              </a:rPr>
              <a:t>0</a:t>
            </a:r>
          </a:p>
          <a:p>
            <a:r>
              <a:rPr kumimoji="1" lang="en-US" altLang="zh-CN" dirty="0">
                <a:ea typeface="宋体" charset="-122"/>
              </a:rPr>
              <a:t>Sign extension</a:t>
            </a:r>
          </a:p>
          <a:p>
            <a:pPr lvl="1"/>
            <a:r>
              <a:rPr kumimoji="1" lang="en-US" altLang="zh-CN" dirty="0">
                <a:ea typeface="宋体" charset="-122"/>
              </a:rPr>
              <a:t>[x</a:t>
            </a:r>
            <a:r>
              <a:rPr kumimoji="1" lang="en-US" altLang="zh-CN" baseline="-25000" dirty="0">
                <a:ea typeface="宋体" charset="-122"/>
              </a:rPr>
              <a:t>w-1</a:t>
            </a:r>
            <a:r>
              <a:rPr kumimoji="1" lang="en-US" altLang="zh-CN" dirty="0">
                <a:ea typeface="宋体" charset="-122"/>
              </a:rPr>
              <a:t>,x</a:t>
            </a:r>
            <a:r>
              <a:rPr kumimoji="1" lang="en-US" altLang="zh-CN" baseline="-25000" dirty="0">
                <a:ea typeface="宋体" charset="-122"/>
              </a:rPr>
              <a:t>w-2</a:t>
            </a:r>
            <a:r>
              <a:rPr kumimoji="1" lang="en-US" altLang="zh-CN" dirty="0">
                <a:ea typeface="宋体" charset="-122"/>
              </a:rPr>
              <a:t>,x</a:t>
            </a:r>
            <a:r>
              <a:rPr kumimoji="1" lang="en-US" altLang="zh-CN" baseline="-25000" dirty="0">
                <a:ea typeface="宋体" charset="-122"/>
              </a:rPr>
              <a:t>w-3</a:t>
            </a:r>
            <a:r>
              <a:rPr kumimoji="1" lang="en-US" altLang="zh-CN" dirty="0">
                <a:ea typeface="宋体" charset="-122"/>
              </a:rPr>
              <a:t>,</a:t>
            </a:r>
            <a:r>
              <a:rPr kumimoji="1" lang="en-US" altLang="zh-CN" dirty="0">
                <a:ea typeface="宋体" charset="-122"/>
                <a:sym typeface="Symbol" charset="2"/>
              </a:rPr>
              <a:t></a:t>
            </a:r>
            <a:r>
              <a:rPr kumimoji="1" lang="en-US" altLang="zh-CN" dirty="0">
                <a:ea typeface="宋体" charset="-122"/>
              </a:rPr>
              <a:t>x</a:t>
            </a:r>
            <a:r>
              <a:rPr kumimoji="1" lang="en-US" altLang="zh-CN" baseline="-25000" dirty="0">
                <a:ea typeface="宋体" charset="-122"/>
              </a:rPr>
              <a:t>0</a:t>
            </a:r>
            <a:r>
              <a:rPr kumimoji="1" lang="en-US" altLang="zh-CN" dirty="0">
                <a:ea typeface="宋体" charset="-122"/>
              </a:rPr>
              <a:t>]</a:t>
            </a:r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82550" y="3657600"/>
            <a:ext cx="4946650" cy="1981200"/>
            <a:chOff x="244" y="2304"/>
            <a:chExt cx="3116" cy="1248"/>
          </a:xfrm>
        </p:grpSpPr>
        <p:grpSp>
          <p:nvGrpSpPr>
            <p:cNvPr id="69667" name="Group 5"/>
            <p:cNvGrpSpPr>
              <a:grpSpLocks/>
            </p:cNvGrpSpPr>
            <p:nvPr/>
          </p:nvGrpSpPr>
          <p:grpSpPr bwMode="auto">
            <a:xfrm>
              <a:off x="1632" y="2352"/>
              <a:ext cx="1728" cy="144"/>
              <a:chOff x="2928" y="2400"/>
              <a:chExt cx="1728" cy="144"/>
            </a:xfrm>
          </p:grpSpPr>
          <p:sp>
            <p:nvSpPr>
              <p:cNvPr id="69695" name="Rectangle 6"/>
              <p:cNvSpPr>
                <a:spLocks noChangeArrowheads="1"/>
              </p:cNvSpPr>
              <p:nvPr/>
            </p:nvSpPr>
            <p:spPr bwMode="auto">
              <a:xfrm>
                <a:off x="2928" y="2400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Courier New" charset="0"/>
                </a:endParaRPr>
              </a:p>
            </p:txBody>
          </p:sp>
          <p:sp>
            <p:nvSpPr>
              <p:cNvPr id="69696" name="Rectangle 7"/>
              <p:cNvSpPr>
                <a:spLocks noChangeArrowheads="1"/>
              </p:cNvSpPr>
              <p:nvPr/>
            </p:nvSpPr>
            <p:spPr bwMode="auto">
              <a:xfrm>
                <a:off x="3072" y="24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Courier New" charset="0"/>
                </a:endParaRPr>
              </a:p>
            </p:txBody>
          </p:sp>
          <p:sp>
            <p:nvSpPr>
              <p:cNvPr id="69697" name="Rectangle 8"/>
              <p:cNvSpPr>
                <a:spLocks noChangeArrowheads="1"/>
              </p:cNvSpPr>
              <p:nvPr/>
            </p:nvSpPr>
            <p:spPr bwMode="auto">
              <a:xfrm>
                <a:off x="3216" y="24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Courier New" charset="0"/>
                </a:endParaRPr>
              </a:p>
            </p:txBody>
          </p:sp>
          <p:sp>
            <p:nvSpPr>
              <p:cNvPr id="69698" name="Rectangle 9"/>
              <p:cNvSpPr>
                <a:spLocks noChangeArrowheads="1"/>
              </p:cNvSpPr>
              <p:nvPr/>
            </p:nvSpPr>
            <p:spPr bwMode="auto">
              <a:xfrm>
                <a:off x="4224" y="24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Courier New" charset="0"/>
                </a:endParaRPr>
              </a:p>
            </p:txBody>
          </p:sp>
          <p:sp>
            <p:nvSpPr>
              <p:cNvPr id="69699" name="Rectangle 10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Courier New" charset="0"/>
                </a:endParaRPr>
              </a:p>
            </p:txBody>
          </p:sp>
          <p:sp>
            <p:nvSpPr>
              <p:cNvPr id="69700" name="Rectangle 11"/>
              <p:cNvSpPr>
                <a:spLocks noChangeArrowheads="1"/>
              </p:cNvSpPr>
              <p:nvPr/>
            </p:nvSpPr>
            <p:spPr bwMode="auto">
              <a:xfrm>
                <a:off x="4512" y="24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Courier New" charset="0"/>
                </a:endParaRPr>
              </a:p>
            </p:txBody>
          </p:sp>
          <p:sp>
            <p:nvSpPr>
              <p:cNvPr id="69701" name="Rectangle 12"/>
              <p:cNvSpPr>
                <a:spLocks noChangeArrowheads="1"/>
              </p:cNvSpPr>
              <p:nvPr/>
            </p:nvSpPr>
            <p:spPr bwMode="auto">
              <a:xfrm>
                <a:off x="3360" y="2400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>
                    <a:latin typeface="Courier New" charset="0"/>
                  </a:rPr>
                  <a:t>• • •</a:t>
                </a:r>
              </a:p>
            </p:txBody>
          </p:sp>
        </p:grpSp>
        <p:sp>
          <p:nvSpPr>
            <p:cNvPr id="69668" name="Rectangle 13"/>
            <p:cNvSpPr>
              <a:spLocks noChangeArrowheads="1"/>
            </p:cNvSpPr>
            <p:nvPr/>
          </p:nvSpPr>
          <p:spPr bwMode="auto">
            <a:xfrm>
              <a:off x="1432" y="2304"/>
              <a:ext cx="2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i="1">
                  <a:latin typeface="Times" charset="0"/>
                </a:rPr>
                <a:t>X</a:t>
              </a:r>
              <a:r>
                <a:rPr lang="en-US" altLang="zh-CN" sz="1800" b="0">
                  <a:latin typeface="Times" charset="0"/>
                </a:rPr>
                <a:t> </a:t>
              </a:r>
              <a:endParaRPr lang="en-US" altLang="zh-CN" sz="1800" b="0">
                <a:latin typeface="Symbol" charset="2"/>
              </a:endParaRPr>
            </a:p>
          </p:txBody>
        </p:sp>
        <p:sp>
          <p:nvSpPr>
            <p:cNvPr id="69669" name="Rectangle 14"/>
            <p:cNvSpPr>
              <a:spLocks noChangeArrowheads="1"/>
            </p:cNvSpPr>
            <p:nvPr/>
          </p:nvSpPr>
          <p:spPr bwMode="auto">
            <a:xfrm>
              <a:off x="244" y="3312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i="1">
                  <a:latin typeface="Times" charset="0"/>
                </a:rPr>
                <a:t>X</a:t>
              </a:r>
              <a:r>
                <a:rPr lang="en-US" altLang="zh-CN" sz="1800" b="0">
                  <a:latin typeface="Times" charset="0"/>
                </a:rPr>
                <a:t> </a:t>
              </a:r>
              <a:r>
                <a:rPr lang="en-US" altLang="zh-CN" sz="1800" b="0">
                  <a:latin typeface="Symbol" charset="2"/>
                </a:rPr>
                <a:t></a:t>
              </a:r>
            </a:p>
          </p:txBody>
        </p:sp>
        <p:sp>
          <p:nvSpPr>
            <p:cNvPr id="69670" name="Line 15"/>
            <p:cNvSpPr>
              <a:spLocks noChangeShapeType="1"/>
            </p:cNvSpPr>
            <p:nvPr/>
          </p:nvSpPr>
          <p:spPr bwMode="auto">
            <a:xfrm>
              <a:off x="1728" y="254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1" name="Line 16"/>
            <p:cNvSpPr>
              <a:spLocks noChangeShapeType="1"/>
            </p:cNvSpPr>
            <p:nvPr/>
          </p:nvSpPr>
          <p:spPr bwMode="auto">
            <a:xfrm flipH="1">
              <a:off x="1584" y="2544"/>
              <a:ext cx="144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672" name="Group 17"/>
            <p:cNvGrpSpPr>
              <a:grpSpLocks/>
            </p:cNvGrpSpPr>
            <p:nvPr/>
          </p:nvGrpSpPr>
          <p:grpSpPr bwMode="auto">
            <a:xfrm>
              <a:off x="528" y="3408"/>
              <a:ext cx="2832" cy="144"/>
              <a:chOff x="1824" y="3456"/>
              <a:chExt cx="2832" cy="144"/>
            </a:xfrm>
          </p:grpSpPr>
          <p:sp>
            <p:nvSpPr>
              <p:cNvPr id="69682" name="Rectangle 18"/>
              <p:cNvSpPr>
                <a:spLocks noChangeArrowheads="1"/>
              </p:cNvSpPr>
              <p:nvPr/>
            </p:nvSpPr>
            <p:spPr bwMode="auto">
              <a:xfrm>
                <a:off x="2112" y="3456"/>
                <a:ext cx="528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>
                    <a:latin typeface="Courier New" charset="0"/>
                  </a:rPr>
                  <a:t>• • •</a:t>
                </a:r>
              </a:p>
            </p:txBody>
          </p:sp>
          <p:sp>
            <p:nvSpPr>
              <p:cNvPr id="69683" name="Rectangle 19"/>
              <p:cNvSpPr>
                <a:spLocks noChangeArrowheads="1"/>
              </p:cNvSpPr>
              <p:nvPr/>
            </p:nvSpPr>
            <p:spPr bwMode="auto">
              <a:xfrm>
                <a:off x="2784" y="3456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Courier New" charset="0"/>
                </a:endParaRPr>
              </a:p>
            </p:txBody>
          </p:sp>
          <p:sp>
            <p:nvSpPr>
              <p:cNvPr id="69684" name="Rectangle 20"/>
              <p:cNvSpPr>
                <a:spLocks noChangeArrowheads="1"/>
              </p:cNvSpPr>
              <p:nvPr/>
            </p:nvSpPr>
            <p:spPr bwMode="auto">
              <a:xfrm>
                <a:off x="2640" y="3456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Courier New" charset="0"/>
                </a:endParaRPr>
              </a:p>
            </p:txBody>
          </p:sp>
          <p:sp>
            <p:nvSpPr>
              <p:cNvPr id="69685" name="Rectangle 21"/>
              <p:cNvSpPr>
                <a:spLocks noChangeArrowheads="1"/>
              </p:cNvSpPr>
              <p:nvPr/>
            </p:nvSpPr>
            <p:spPr bwMode="auto">
              <a:xfrm>
                <a:off x="1968" y="3456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Courier New" charset="0"/>
                </a:endParaRPr>
              </a:p>
            </p:txBody>
          </p:sp>
          <p:sp>
            <p:nvSpPr>
              <p:cNvPr id="69686" name="Rectangle 22"/>
              <p:cNvSpPr>
                <a:spLocks noChangeArrowheads="1"/>
              </p:cNvSpPr>
              <p:nvPr/>
            </p:nvSpPr>
            <p:spPr bwMode="auto">
              <a:xfrm>
                <a:off x="1824" y="3456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Courier New" charset="0"/>
                </a:endParaRPr>
              </a:p>
            </p:txBody>
          </p:sp>
          <p:grpSp>
            <p:nvGrpSpPr>
              <p:cNvPr id="69687" name="Group 23"/>
              <p:cNvGrpSpPr>
                <a:grpSpLocks/>
              </p:cNvGrpSpPr>
              <p:nvPr/>
            </p:nvGrpSpPr>
            <p:grpSpPr bwMode="auto">
              <a:xfrm>
                <a:off x="2928" y="3456"/>
                <a:ext cx="1728" cy="144"/>
                <a:chOff x="2928" y="3456"/>
                <a:chExt cx="1728" cy="144"/>
              </a:xfrm>
            </p:grpSpPr>
            <p:sp>
              <p:nvSpPr>
                <p:cNvPr id="69688" name="Rectangle 24"/>
                <p:cNvSpPr>
                  <a:spLocks noChangeArrowheads="1"/>
                </p:cNvSpPr>
                <p:nvPr/>
              </p:nvSpPr>
              <p:spPr bwMode="auto">
                <a:xfrm>
                  <a:off x="2928" y="3456"/>
                  <a:ext cx="144" cy="144"/>
                </a:xfrm>
                <a:prstGeom prst="rect">
                  <a:avLst/>
                </a:prstGeom>
                <a:solidFill>
                  <a:schemeClr val="bg2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Courier New" charset="0"/>
                  </a:endParaRPr>
                </a:p>
              </p:txBody>
            </p:sp>
            <p:sp>
              <p:nvSpPr>
                <p:cNvPr id="69689" name="Rectangle 25"/>
                <p:cNvSpPr>
                  <a:spLocks noChangeArrowheads="1"/>
                </p:cNvSpPr>
                <p:nvPr/>
              </p:nvSpPr>
              <p:spPr bwMode="auto">
                <a:xfrm>
                  <a:off x="3072" y="345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Courier New" charset="0"/>
                  </a:endParaRPr>
                </a:p>
              </p:txBody>
            </p:sp>
            <p:sp>
              <p:nvSpPr>
                <p:cNvPr id="69690" name="Rectangle 26"/>
                <p:cNvSpPr>
                  <a:spLocks noChangeArrowheads="1"/>
                </p:cNvSpPr>
                <p:nvPr/>
              </p:nvSpPr>
              <p:spPr bwMode="auto">
                <a:xfrm>
                  <a:off x="3216" y="345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Courier New" charset="0"/>
                  </a:endParaRPr>
                </a:p>
              </p:txBody>
            </p:sp>
            <p:sp>
              <p:nvSpPr>
                <p:cNvPr id="69691" name="Rectangle 27"/>
                <p:cNvSpPr>
                  <a:spLocks noChangeArrowheads="1"/>
                </p:cNvSpPr>
                <p:nvPr/>
              </p:nvSpPr>
              <p:spPr bwMode="auto">
                <a:xfrm>
                  <a:off x="4224" y="345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Courier New" charset="0"/>
                  </a:endParaRPr>
                </a:p>
              </p:txBody>
            </p:sp>
            <p:sp>
              <p:nvSpPr>
                <p:cNvPr id="69692" name="Rectangle 28"/>
                <p:cNvSpPr>
                  <a:spLocks noChangeArrowheads="1"/>
                </p:cNvSpPr>
                <p:nvPr/>
              </p:nvSpPr>
              <p:spPr bwMode="auto">
                <a:xfrm>
                  <a:off x="4368" y="345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Courier New" charset="0"/>
                  </a:endParaRPr>
                </a:p>
              </p:txBody>
            </p:sp>
            <p:sp>
              <p:nvSpPr>
                <p:cNvPr id="69693" name="Rectangle 29"/>
                <p:cNvSpPr>
                  <a:spLocks noChangeArrowheads="1"/>
                </p:cNvSpPr>
                <p:nvPr/>
              </p:nvSpPr>
              <p:spPr bwMode="auto">
                <a:xfrm>
                  <a:off x="4512" y="3456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Courier New" charset="0"/>
                  </a:endParaRPr>
                </a:p>
              </p:txBody>
            </p:sp>
            <p:sp>
              <p:nvSpPr>
                <p:cNvPr id="69694" name="Rectangle 30"/>
                <p:cNvSpPr>
                  <a:spLocks noChangeArrowheads="1"/>
                </p:cNvSpPr>
                <p:nvPr/>
              </p:nvSpPr>
              <p:spPr bwMode="auto">
                <a:xfrm>
                  <a:off x="3360" y="3456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800" b="0">
                      <a:latin typeface="Courier New" charset="0"/>
                    </a:rPr>
                    <a:t>• • •</a:t>
                  </a:r>
                </a:p>
              </p:txBody>
            </p:sp>
          </p:grpSp>
        </p:grpSp>
        <p:sp>
          <p:nvSpPr>
            <p:cNvPr id="69673" name="Line 31"/>
            <p:cNvSpPr>
              <a:spLocks noChangeShapeType="1"/>
            </p:cNvSpPr>
            <p:nvPr/>
          </p:nvSpPr>
          <p:spPr bwMode="auto">
            <a:xfrm flipH="1">
              <a:off x="1440" y="2544"/>
              <a:ext cx="288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4" name="Line 32"/>
            <p:cNvSpPr>
              <a:spLocks noChangeShapeType="1"/>
            </p:cNvSpPr>
            <p:nvPr/>
          </p:nvSpPr>
          <p:spPr bwMode="auto">
            <a:xfrm flipH="1">
              <a:off x="768" y="2544"/>
              <a:ext cx="96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5" name="Line 33"/>
            <p:cNvSpPr>
              <a:spLocks noChangeShapeType="1"/>
            </p:cNvSpPr>
            <p:nvPr/>
          </p:nvSpPr>
          <p:spPr bwMode="auto">
            <a:xfrm flipH="1">
              <a:off x="624" y="2544"/>
              <a:ext cx="1104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6" name="Line 34"/>
            <p:cNvSpPr>
              <a:spLocks noChangeShapeType="1"/>
            </p:cNvSpPr>
            <p:nvPr/>
          </p:nvSpPr>
          <p:spPr bwMode="auto">
            <a:xfrm>
              <a:off x="1872" y="254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7" name="Line 35"/>
            <p:cNvSpPr>
              <a:spLocks noChangeShapeType="1"/>
            </p:cNvSpPr>
            <p:nvPr/>
          </p:nvSpPr>
          <p:spPr bwMode="auto">
            <a:xfrm>
              <a:off x="2016" y="254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8" name="Line 36"/>
            <p:cNvSpPr>
              <a:spLocks noChangeShapeType="1"/>
            </p:cNvSpPr>
            <p:nvPr/>
          </p:nvSpPr>
          <p:spPr bwMode="auto">
            <a:xfrm>
              <a:off x="3024" y="254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9" name="Line 37"/>
            <p:cNvSpPr>
              <a:spLocks noChangeShapeType="1"/>
            </p:cNvSpPr>
            <p:nvPr/>
          </p:nvSpPr>
          <p:spPr bwMode="auto">
            <a:xfrm>
              <a:off x="3168" y="254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0" name="Line 38"/>
            <p:cNvSpPr>
              <a:spLocks noChangeShapeType="1"/>
            </p:cNvSpPr>
            <p:nvPr/>
          </p:nvSpPr>
          <p:spPr bwMode="auto">
            <a:xfrm>
              <a:off x="3312" y="254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1" name="Rectangle 39"/>
            <p:cNvSpPr>
              <a:spLocks noChangeArrowheads="1"/>
            </p:cNvSpPr>
            <p:nvPr/>
          </p:nvSpPr>
          <p:spPr bwMode="auto">
            <a:xfrm>
              <a:off x="1056" y="3072"/>
              <a:ext cx="4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400" b="0">
                  <a:latin typeface="Courier New" charset="0"/>
                </a:rPr>
                <a:t>• • •</a:t>
              </a:r>
            </a:p>
          </p:txBody>
        </p:sp>
      </p:grpSp>
      <p:grpSp>
        <p:nvGrpSpPr>
          <p:cNvPr id="69638" name="Group 40"/>
          <p:cNvGrpSpPr>
            <a:grpSpLocks/>
          </p:cNvGrpSpPr>
          <p:nvPr/>
        </p:nvGrpSpPr>
        <p:grpSpPr bwMode="auto">
          <a:xfrm>
            <a:off x="5257800" y="3276600"/>
            <a:ext cx="3581400" cy="2805113"/>
            <a:chOff x="1920" y="1576"/>
            <a:chExt cx="2256" cy="1767"/>
          </a:xfrm>
        </p:grpSpPr>
        <p:sp>
          <p:nvSpPr>
            <p:cNvPr id="69639" name="Rectangle 41"/>
            <p:cNvSpPr>
              <a:spLocks noChangeArrowheads="1"/>
            </p:cNvSpPr>
            <p:nvPr/>
          </p:nvSpPr>
          <p:spPr bwMode="auto">
            <a:xfrm>
              <a:off x="2448" y="1872"/>
              <a:ext cx="144" cy="144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>
                  <a:latin typeface="Courier New" charset="0"/>
                </a:rPr>
                <a:t>-</a:t>
              </a:r>
            </a:p>
          </p:txBody>
        </p:sp>
        <p:sp>
          <p:nvSpPr>
            <p:cNvPr id="69640" name="Rectangle 42"/>
            <p:cNvSpPr>
              <a:spLocks noChangeArrowheads="1"/>
            </p:cNvSpPr>
            <p:nvPr/>
          </p:nvSpPr>
          <p:spPr bwMode="auto">
            <a:xfrm>
              <a:off x="2592" y="187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Courier New" charset="0"/>
              </a:endParaRPr>
            </a:p>
          </p:txBody>
        </p:sp>
        <p:sp>
          <p:nvSpPr>
            <p:cNvPr id="69641" name="Rectangle 43"/>
            <p:cNvSpPr>
              <a:spLocks noChangeArrowheads="1"/>
            </p:cNvSpPr>
            <p:nvPr/>
          </p:nvSpPr>
          <p:spPr bwMode="auto">
            <a:xfrm>
              <a:off x="2736" y="187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Courier New" charset="0"/>
              </a:endParaRPr>
            </a:p>
          </p:txBody>
        </p:sp>
        <p:sp>
          <p:nvSpPr>
            <p:cNvPr id="69642" name="Rectangle 44"/>
            <p:cNvSpPr>
              <a:spLocks noChangeArrowheads="1"/>
            </p:cNvSpPr>
            <p:nvPr/>
          </p:nvSpPr>
          <p:spPr bwMode="auto">
            <a:xfrm>
              <a:off x="3744" y="187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Courier New" charset="0"/>
              </a:endParaRPr>
            </a:p>
          </p:txBody>
        </p:sp>
        <p:sp>
          <p:nvSpPr>
            <p:cNvPr id="69643" name="Rectangle 45"/>
            <p:cNvSpPr>
              <a:spLocks noChangeArrowheads="1"/>
            </p:cNvSpPr>
            <p:nvPr/>
          </p:nvSpPr>
          <p:spPr bwMode="auto">
            <a:xfrm>
              <a:off x="3888" y="187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Courier New" charset="0"/>
              </a:endParaRPr>
            </a:p>
          </p:txBody>
        </p:sp>
        <p:sp>
          <p:nvSpPr>
            <p:cNvPr id="69644" name="Rectangle 46"/>
            <p:cNvSpPr>
              <a:spLocks noChangeArrowheads="1"/>
            </p:cNvSpPr>
            <p:nvPr/>
          </p:nvSpPr>
          <p:spPr bwMode="auto">
            <a:xfrm>
              <a:off x="4032" y="187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Courier New" charset="0"/>
              </a:endParaRPr>
            </a:p>
          </p:txBody>
        </p:sp>
        <p:sp>
          <p:nvSpPr>
            <p:cNvPr id="69645" name="Rectangle 47"/>
            <p:cNvSpPr>
              <a:spLocks noChangeArrowheads="1"/>
            </p:cNvSpPr>
            <p:nvPr/>
          </p:nvSpPr>
          <p:spPr bwMode="auto">
            <a:xfrm>
              <a:off x="2880" y="187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>
                  <a:latin typeface="Courier New" charset="0"/>
                </a:rPr>
                <a:t>• • •</a:t>
              </a:r>
            </a:p>
          </p:txBody>
        </p:sp>
        <p:sp>
          <p:nvSpPr>
            <p:cNvPr id="69646" name="Rectangle 48"/>
            <p:cNvSpPr>
              <a:spLocks noChangeArrowheads="1"/>
            </p:cNvSpPr>
            <p:nvPr/>
          </p:nvSpPr>
          <p:spPr bwMode="auto">
            <a:xfrm>
              <a:off x="2064" y="1824"/>
              <a:ext cx="2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i="1">
                  <a:latin typeface="Times" charset="0"/>
                </a:rPr>
                <a:t>X</a:t>
              </a:r>
              <a:r>
                <a:rPr lang="en-US" altLang="zh-CN" sz="1800" b="0">
                  <a:latin typeface="Times" charset="0"/>
                </a:rPr>
                <a:t> </a:t>
              </a:r>
              <a:endParaRPr lang="en-US" altLang="zh-CN" sz="1800" b="0">
                <a:latin typeface="Symbol" charset="2"/>
              </a:endParaRPr>
            </a:p>
          </p:txBody>
        </p:sp>
        <p:sp>
          <p:nvSpPr>
            <p:cNvPr id="69647" name="Rectangle 49"/>
            <p:cNvSpPr>
              <a:spLocks noChangeArrowheads="1"/>
            </p:cNvSpPr>
            <p:nvPr/>
          </p:nvSpPr>
          <p:spPr bwMode="auto">
            <a:xfrm>
              <a:off x="1920" y="2832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i="1">
                  <a:latin typeface="Times" charset="0"/>
                </a:rPr>
                <a:t>X</a:t>
              </a:r>
              <a:r>
                <a:rPr lang="en-US" altLang="zh-CN" sz="1800" b="0">
                  <a:latin typeface="Times" charset="0"/>
                </a:rPr>
                <a:t> </a:t>
              </a:r>
              <a:r>
                <a:rPr lang="en-US" altLang="zh-CN" sz="1800" b="0">
                  <a:latin typeface="Symbol" charset="2"/>
                </a:rPr>
                <a:t></a:t>
              </a:r>
            </a:p>
          </p:txBody>
        </p:sp>
        <p:sp>
          <p:nvSpPr>
            <p:cNvPr id="69648" name="Line 50"/>
            <p:cNvSpPr>
              <a:spLocks noChangeShapeType="1"/>
            </p:cNvSpPr>
            <p:nvPr/>
          </p:nvSpPr>
          <p:spPr bwMode="auto">
            <a:xfrm>
              <a:off x="2544" y="206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9" name="Line 51"/>
            <p:cNvSpPr>
              <a:spLocks noChangeShapeType="1"/>
            </p:cNvSpPr>
            <p:nvPr/>
          </p:nvSpPr>
          <p:spPr bwMode="auto">
            <a:xfrm flipH="1">
              <a:off x="2400" y="2064"/>
              <a:ext cx="144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0" name="Rectangle 52"/>
            <p:cNvSpPr>
              <a:spLocks noChangeArrowheads="1"/>
            </p:cNvSpPr>
            <p:nvPr/>
          </p:nvSpPr>
          <p:spPr bwMode="auto">
            <a:xfrm>
              <a:off x="2304" y="2928"/>
              <a:ext cx="144" cy="144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>
                  <a:latin typeface="Courier New" charset="0"/>
                </a:rPr>
                <a:t>-</a:t>
              </a:r>
            </a:p>
          </p:txBody>
        </p:sp>
        <p:sp>
          <p:nvSpPr>
            <p:cNvPr id="69651" name="Rectangle 53"/>
            <p:cNvSpPr>
              <a:spLocks noChangeArrowheads="1"/>
            </p:cNvSpPr>
            <p:nvPr/>
          </p:nvSpPr>
          <p:spPr bwMode="auto">
            <a:xfrm>
              <a:off x="2448" y="2928"/>
              <a:ext cx="144" cy="144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>
                  <a:latin typeface="Courier New" charset="0"/>
                </a:rPr>
                <a:t>+</a:t>
              </a:r>
            </a:p>
          </p:txBody>
        </p:sp>
        <p:sp>
          <p:nvSpPr>
            <p:cNvPr id="69652" name="Rectangle 54"/>
            <p:cNvSpPr>
              <a:spLocks noChangeArrowheads="1"/>
            </p:cNvSpPr>
            <p:nvPr/>
          </p:nvSpPr>
          <p:spPr bwMode="auto">
            <a:xfrm>
              <a:off x="2592" y="292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Courier New" charset="0"/>
              </a:endParaRPr>
            </a:p>
          </p:txBody>
        </p:sp>
        <p:sp>
          <p:nvSpPr>
            <p:cNvPr id="69653" name="Rectangle 55"/>
            <p:cNvSpPr>
              <a:spLocks noChangeArrowheads="1"/>
            </p:cNvSpPr>
            <p:nvPr/>
          </p:nvSpPr>
          <p:spPr bwMode="auto">
            <a:xfrm>
              <a:off x="2736" y="292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Courier New" charset="0"/>
              </a:endParaRPr>
            </a:p>
          </p:txBody>
        </p:sp>
        <p:sp>
          <p:nvSpPr>
            <p:cNvPr id="69654" name="Rectangle 56"/>
            <p:cNvSpPr>
              <a:spLocks noChangeArrowheads="1"/>
            </p:cNvSpPr>
            <p:nvPr/>
          </p:nvSpPr>
          <p:spPr bwMode="auto">
            <a:xfrm>
              <a:off x="3744" y="292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Courier New" charset="0"/>
              </a:endParaRPr>
            </a:p>
          </p:txBody>
        </p:sp>
        <p:sp>
          <p:nvSpPr>
            <p:cNvPr id="69655" name="Rectangle 57"/>
            <p:cNvSpPr>
              <a:spLocks noChangeArrowheads="1"/>
            </p:cNvSpPr>
            <p:nvPr/>
          </p:nvSpPr>
          <p:spPr bwMode="auto">
            <a:xfrm>
              <a:off x="3888" y="292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Courier New" charset="0"/>
              </a:endParaRPr>
            </a:p>
          </p:txBody>
        </p:sp>
        <p:sp>
          <p:nvSpPr>
            <p:cNvPr id="69656" name="Rectangle 58"/>
            <p:cNvSpPr>
              <a:spLocks noChangeArrowheads="1"/>
            </p:cNvSpPr>
            <p:nvPr/>
          </p:nvSpPr>
          <p:spPr bwMode="auto">
            <a:xfrm>
              <a:off x="4032" y="292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Courier New" charset="0"/>
              </a:endParaRPr>
            </a:p>
          </p:txBody>
        </p:sp>
        <p:sp>
          <p:nvSpPr>
            <p:cNvPr id="69657" name="Rectangle 59"/>
            <p:cNvSpPr>
              <a:spLocks noChangeArrowheads="1"/>
            </p:cNvSpPr>
            <p:nvPr/>
          </p:nvSpPr>
          <p:spPr bwMode="auto">
            <a:xfrm>
              <a:off x="2880" y="292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>
                  <a:latin typeface="Courier New" charset="0"/>
                </a:rPr>
                <a:t>• • •</a:t>
              </a:r>
            </a:p>
          </p:txBody>
        </p:sp>
        <p:sp>
          <p:nvSpPr>
            <p:cNvPr id="69658" name="Line 60"/>
            <p:cNvSpPr>
              <a:spLocks noChangeShapeType="1"/>
            </p:cNvSpPr>
            <p:nvPr/>
          </p:nvSpPr>
          <p:spPr bwMode="auto">
            <a:xfrm>
              <a:off x="2688" y="206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9" name="Line 61"/>
            <p:cNvSpPr>
              <a:spLocks noChangeShapeType="1"/>
            </p:cNvSpPr>
            <p:nvPr/>
          </p:nvSpPr>
          <p:spPr bwMode="auto">
            <a:xfrm>
              <a:off x="2832" y="206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0" name="Line 62"/>
            <p:cNvSpPr>
              <a:spLocks noChangeShapeType="1"/>
            </p:cNvSpPr>
            <p:nvPr/>
          </p:nvSpPr>
          <p:spPr bwMode="auto">
            <a:xfrm>
              <a:off x="3840" y="206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1" name="Line 63"/>
            <p:cNvSpPr>
              <a:spLocks noChangeShapeType="1"/>
            </p:cNvSpPr>
            <p:nvPr/>
          </p:nvSpPr>
          <p:spPr bwMode="auto">
            <a:xfrm>
              <a:off x="3984" y="206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2" name="Line 64"/>
            <p:cNvSpPr>
              <a:spLocks noChangeShapeType="1"/>
            </p:cNvSpPr>
            <p:nvPr/>
          </p:nvSpPr>
          <p:spPr bwMode="auto">
            <a:xfrm>
              <a:off x="4128" y="206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3" name="Line 65"/>
            <p:cNvSpPr>
              <a:spLocks noChangeShapeType="1"/>
            </p:cNvSpPr>
            <p:nvPr/>
          </p:nvSpPr>
          <p:spPr bwMode="auto">
            <a:xfrm>
              <a:off x="2304" y="3208"/>
              <a:ext cx="1872" cy="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4" name="Rectangle 66"/>
            <p:cNvSpPr>
              <a:spLocks noChangeArrowheads="1"/>
            </p:cNvSpPr>
            <p:nvPr/>
          </p:nvSpPr>
          <p:spPr bwMode="auto">
            <a:xfrm>
              <a:off x="3216" y="3112"/>
              <a:ext cx="384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Helvetica" charset="0"/>
                </a:rPr>
                <a:t>w</a:t>
              </a:r>
              <a:r>
                <a:rPr lang="en-US" altLang="zh-CN" sz="1800" b="0">
                  <a:latin typeface="Helvetica" charset="0"/>
                </a:rPr>
                <a:t>+1</a:t>
              </a:r>
              <a:endParaRPr lang="en-US" altLang="zh-CN" sz="1800" b="0" i="1">
                <a:latin typeface="Helvetica" charset="0"/>
              </a:endParaRPr>
            </a:p>
          </p:txBody>
        </p:sp>
        <p:sp>
          <p:nvSpPr>
            <p:cNvPr id="69665" name="Line 67"/>
            <p:cNvSpPr>
              <a:spLocks noChangeShapeType="1"/>
            </p:cNvSpPr>
            <p:nvPr/>
          </p:nvSpPr>
          <p:spPr bwMode="auto">
            <a:xfrm>
              <a:off x="2448" y="1680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6" name="Rectangle 68"/>
            <p:cNvSpPr>
              <a:spLocks noChangeArrowheads="1"/>
            </p:cNvSpPr>
            <p:nvPr/>
          </p:nvSpPr>
          <p:spPr bwMode="auto">
            <a:xfrm>
              <a:off x="3216" y="1576"/>
              <a:ext cx="22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i="1">
                  <a:latin typeface="Helvetica" charset="0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01947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63DB53-4496-B146-A968-805DF685C009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From short to long</a:t>
            </a:r>
          </a:p>
        </p:txBody>
      </p:sp>
      <p:sp>
        <p:nvSpPr>
          <p:cNvPr id="71684" name="Rectangle 3"/>
          <p:cNvSpPr>
            <a:spLocks noChangeArrowheads="1"/>
          </p:cNvSpPr>
          <p:nvPr/>
        </p:nvSpPr>
        <p:spPr bwMode="auto">
          <a:xfrm>
            <a:off x="533400" y="1524000"/>
            <a:ext cx="78486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dirty="0">
                <a:latin typeface="Courier New" charset="0"/>
              </a:rPr>
              <a:t>short int </a:t>
            </a:r>
            <a:r>
              <a:rPr lang="en-US" altLang="zh-CN" dirty="0" err="1">
                <a:latin typeface="Courier New" charset="0"/>
              </a:rPr>
              <a:t>sx</a:t>
            </a:r>
            <a:r>
              <a:rPr lang="en-US" altLang="zh-CN" dirty="0">
                <a:latin typeface="Courier New" charset="0"/>
              </a:rPr>
              <a:t> = 12345;	</a:t>
            </a:r>
            <a:r>
              <a:rPr lang="zh-CN" altLang="en-US" dirty="0">
                <a:latin typeface="Courier New" charset="0"/>
              </a:rPr>
              <a:t>：</a:t>
            </a:r>
            <a:r>
              <a:rPr lang="en-US" altLang="zh-CN" dirty="0">
                <a:latin typeface="Courier New" charset="0"/>
              </a:rPr>
              <a:t>0x0309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dirty="0">
                <a:latin typeface="Courier New" charset="0"/>
              </a:rPr>
              <a:t>int x = (int) </a:t>
            </a:r>
            <a:r>
              <a:rPr lang="en-US" altLang="zh-CN" dirty="0" err="1">
                <a:latin typeface="Courier New" charset="0"/>
              </a:rPr>
              <a:t>sx</a:t>
            </a:r>
            <a:r>
              <a:rPr lang="en-US" altLang="zh-CN" dirty="0">
                <a:latin typeface="Courier New" charset="0"/>
              </a:rPr>
              <a:t>; 	: 0x00000309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dirty="0">
                <a:latin typeface="Courier New" charset="0"/>
              </a:rPr>
              <a:t>short int </a:t>
            </a:r>
            <a:r>
              <a:rPr lang="en-US" altLang="zh-CN" dirty="0" err="1">
                <a:latin typeface="Courier New" charset="0"/>
              </a:rPr>
              <a:t>sy</a:t>
            </a:r>
            <a:r>
              <a:rPr lang="en-US" altLang="zh-CN" dirty="0">
                <a:latin typeface="Courier New" charset="0"/>
              </a:rPr>
              <a:t> =-12345;: 0xcfc7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dirty="0">
                <a:latin typeface="Courier New" charset="0"/>
              </a:rPr>
              <a:t>int y = (int) </a:t>
            </a:r>
            <a:r>
              <a:rPr lang="en-US" altLang="zh-CN" dirty="0" err="1">
                <a:latin typeface="Courier New" charset="0"/>
              </a:rPr>
              <a:t>sy</a:t>
            </a:r>
            <a:r>
              <a:rPr lang="en-US" altLang="zh-CN" dirty="0">
                <a:latin typeface="Courier New" charset="0"/>
              </a:rPr>
              <a:t>;		: 0xffffcfc7</a:t>
            </a:r>
          </a:p>
        </p:txBody>
      </p:sp>
    </p:spTree>
    <p:extLst>
      <p:ext uri="{BB962C8B-B14F-4D97-AF65-F5344CB8AC3E}">
        <p14:creationId xmlns:p14="http://schemas.microsoft.com/office/powerpoint/2010/main" val="21015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charset="-122"/>
              </a:rPr>
              <a:t>Unsigned Representation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700"/>
              </a:lnSpc>
            </a:pPr>
            <a:r>
              <a:rPr lang="zh-CN" altLang="zh-CN" dirty="0"/>
              <a:t>如果机器字长为</a:t>
            </a:r>
            <a:r>
              <a:rPr lang="en-US" altLang="zh-CN" dirty="0"/>
              <a:t>n</a:t>
            </a:r>
            <a:r>
              <a:rPr lang="zh-CN" altLang="zh-CN" dirty="0"/>
              <a:t>位，则无符号数的表示范围是</a:t>
            </a:r>
            <a:r>
              <a:rPr lang="zh-CN" altLang="en-US" dirty="0"/>
              <a:t>： </a:t>
            </a:r>
            <a:endParaRPr lang="en-US" altLang="zh-CN" dirty="0"/>
          </a:p>
          <a:p>
            <a:pPr marL="0" indent="0">
              <a:lnSpc>
                <a:spcPts val="37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    0</a:t>
            </a:r>
            <a:r>
              <a:rPr lang="zh-CN" altLang="zh-CN" b="1" dirty="0">
                <a:solidFill>
                  <a:srgbClr val="FF0000"/>
                </a:solidFill>
              </a:rPr>
              <a:t>～</a:t>
            </a:r>
            <a:r>
              <a:rPr lang="en-US" altLang="zh-CN" b="1" dirty="0">
                <a:solidFill>
                  <a:srgbClr val="FF0000"/>
                </a:solidFill>
              </a:rPr>
              <a:t>(2</a:t>
            </a:r>
            <a:r>
              <a:rPr lang="en-US" altLang="zh-CN" b="1" baseline="52000" dirty="0">
                <a:solidFill>
                  <a:srgbClr val="FF0000"/>
                </a:solidFill>
              </a:rPr>
              <a:t>n</a:t>
            </a:r>
            <a:r>
              <a:rPr lang="en-US" altLang="zh-CN" b="1" dirty="0">
                <a:solidFill>
                  <a:srgbClr val="FF0000"/>
                </a:solidFill>
              </a:rPr>
              <a:t>-1)</a:t>
            </a:r>
            <a:r>
              <a:rPr lang="zh-CN" altLang="zh-CN" b="1" dirty="0">
                <a:solidFill>
                  <a:srgbClr val="FF0000"/>
                </a:solidFill>
              </a:rPr>
              <a:t>。 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ts val="3700"/>
              </a:lnSpc>
            </a:pPr>
            <a:r>
              <a:rPr lang="zh-CN" altLang="en-US" dirty="0"/>
              <a:t>例如</a:t>
            </a:r>
            <a:r>
              <a:rPr lang="zh-CN" altLang="zh-CN" dirty="0"/>
              <a:t>字长为</a:t>
            </a:r>
            <a:r>
              <a:rPr lang="en-US" altLang="zh-CN" dirty="0"/>
              <a:t>8</a:t>
            </a:r>
            <a:r>
              <a:rPr lang="zh-CN" altLang="zh-CN" dirty="0"/>
              <a:t>位，</a:t>
            </a:r>
            <a:r>
              <a:rPr lang="zh-CN" altLang="en-US" dirty="0"/>
              <a:t>则</a:t>
            </a:r>
            <a:r>
              <a:rPr lang="zh-CN" altLang="zh-CN" dirty="0"/>
              <a:t>无符号数的表示范围是</a:t>
            </a:r>
            <a:r>
              <a:rPr lang="en-US" altLang="zh-CN" dirty="0"/>
              <a:t>0</a:t>
            </a:r>
            <a:r>
              <a:rPr lang="zh-CN" altLang="zh-CN" dirty="0"/>
              <a:t>～</a:t>
            </a:r>
            <a:r>
              <a:rPr lang="en-US" altLang="zh-CN" dirty="0"/>
              <a:t>255</a:t>
            </a:r>
            <a:r>
              <a:rPr lang="zh-CN" altLang="zh-CN" dirty="0"/>
              <a:t>。</a:t>
            </a:r>
            <a:endParaRPr lang="en-US" altLang="zh-CN" dirty="0"/>
          </a:p>
          <a:p>
            <a:pPr>
              <a:lnSpc>
                <a:spcPts val="3700"/>
              </a:lnSpc>
            </a:pPr>
            <a:r>
              <a:rPr lang="zh-CN" altLang="zh-CN" dirty="0"/>
              <a:t>计算机的内存地址就是无符号数的例子。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7487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C9C399-1C1C-D34B-9CDD-1A8BFC9EB389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From short to long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1143000" y="1506537"/>
            <a:ext cx="78486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 err="1">
                <a:latin typeface="Times New Roman" charset="0"/>
                <a:cs typeface="Times New Roman" charset="0"/>
              </a:rPr>
              <a:t>int</a:t>
            </a:r>
            <a:r>
              <a:rPr lang="en-US" altLang="zh-CN" sz="2400" b="0" dirty="0">
                <a:latin typeface="Times New Roman" charset="0"/>
                <a:cs typeface="Times New Roman" charset="0"/>
              </a:rPr>
              <a:t> fun1(unsigned word)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charset="0"/>
                <a:cs typeface="Times New Roman" charset="0"/>
              </a:rPr>
              <a:t>	return (</a:t>
            </a:r>
            <a:r>
              <a:rPr lang="en-US" altLang="zh-CN" sz="2400" b="0" dirty="0" err="1">
                <a:latin typeface="Times New Roman" charset="0"/>
                <a:cs typeface="Times New Roman" charset="0"/>
              </a:rPr>
              <a:t>int</a:t>
            </a:r>
            <a:r>
              <a:rPr lang="en-US" altLang="zh-CN" sz="2400" b="0" dirty="0">
                <a:latin typeface="Times New Roman" charset="0"/>
                <a:cs typeface="Times New Roman" charset="0"/>
              </a:rPr>
              <a:t>) ((word &lt;&lt; 24) &gt;&gt; 24);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charset="0"/>
                <a:cs typeface="Times New Roman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 err="1">
                <a:latin typeface="Times New Roman" charset="0"/>
                <a:cs typeface="Times New Roman" charset="0"/>
              </a:rPr>
              <a:t>int</a:t>
            </a:r>
            <a:r>
              <a:rPr lang="en-US" altLang="zh-CN" sz="2400" b="0" dirty="0">
                <a:latin typeface="Times New Roman" charset="0"/>
                <a:cs typeface="Times New Roman" charset="0"/>
              </a:rPr>
              <a:t> fun2(unsigned word)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charset="0"/>
                <a:cs typeface="Times New Roman" charset="0"/>
              </a:rPr>
              <a:t>	return ((</a:t>
            </a:r>
            <a:r>
              <a:rPr lang="en-US" altLang="zh-CN" sz="2400" b="0" dirty="0" err="1">
                <a:latin typeface="Times New Roman" charset="0"/>
                <a:cs typeface="Times New Roman" charset="0"/>
              </a:rPr>
              <a:t>int</a:t>
            </a:r>
            <a:r>
              <a:rPr lang="en-US" altLang="zh-CN" sz="2400" b="0" dirty="0">
                <a:latin typeface="Times New Roman" charset="0"/>
                <a:cs typeface="Times New Roman" charset="0"/>
              </a:rPr>
              <a:t>) word &lt;&lt; 24) &gt;&gt; 24;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charset="0"/>
                <a:cs typeface="Times New Roman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0" dirty="0">
                <a:latin typeface="Times New Roman" charset="0"/>
                <a:cs typeface="Times New Roman" charset="0"/>
              </a:rPr>
              <a:t>        </a:t>
            </a:r>
            <a:r>
              <a:rPr lang="en-US" altLang="zh-CN" sz="2400" b="0" dirty="0">
                <a:latin typeface="Times New Roman" charset="0"/>
                <a:cs typeface="Times New Roman" charset="0"/>
              </a:rPr>
              <a:t>w 		</a:t>
            </a:r>
            <a:r>
              <a:rPr lang="zh-CN" altLang="en-US" sz="2400" b="0" dirty="0">
                <a:latin typeface="Times New Roman" charset="0"/>
                <a:cs typeface="Times New Roman" charset="0"/>
              </a:rPr>
              <a:t>      </a:t>
            </a:r>
            <a:r>
              <a:rPr lang="en-US" altLang="zh-CN" sz="2400" b="0" dirty="0">
                <a:latin typeface="Times New Roman" charset="0"/>
                <a:cs typeface="Times New Roman" charset="0"/>
              </a:rPr>
              <a:t>fun1(w) 		</a:t>
            </a:r>
            <a:r>
              <a:rPr lang="zh-CN" altLang="en-US" sz="2400" b="0" dirty="0">
                <a:latin typeface="Times New Roman" charset="0"/>
                <a:cs typeface="Times New Roman" charset="0"/>
              </a:rPr>
              <a:t>     </a:t>
            </a:r>
            <a:r>
              <a:rPr lang="en-US" altLang="zh-CN" sz="2400" b="0" dirty="0">
                <a:latin typeface="Times New Roman" charset="0"/>
                <a:cs typeface="Times New Roman" charset="0"/>
              </a:rPr>
              <a:t>fun2(w)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charset="0"/>
                <a:cs typeface="Times New Roman" charset="0"/>
              </a:rPr>
              <a:t>0x00000076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charset="0"/>
                <a:cs typeface="Times New Roman" charset="0"/>
              </a:rPr>
              <a:t>0x87654321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charset="0"/>
                <a:cs typeface="Times New Roman" charset="0"/>
              </a:rPr>
              <a:t>0x000000C9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Times New Roman" charset="0"/>
                <a:cs typeface="Times New Roman" charset="0"/>
              </a:rPr>
              <a:t>0xEDCBA987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b="0" dirty="0">
              <a:latin typeface="Times New Roman" charset="0"/>
              <a:cs typeface="Times New Roman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0" dirty="0">
                <a:latin typeface="Times New Roman" charset="0"/>
                <a:cs typeface="Times New Roman" charset="0"/>
              </a:rPr>
              <a:t>练习：描述一下两个函数的行为区别</a:t>
            </a:r>
            <a:endParaRPr lang="en-US" altLang="zh-CN" sz="2400" b="0" dirty="0">
              <a:latin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81363" y="4089400"/>
            <a:ext cx="41862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charset="0"/>
                <a:cs typeface="Times New Roman" charset="0"/>
              </a:rPr>
              <a:t>00000076	   	00000076</a:t>
            </a:r>
            <a:endParaRPr lang="zh-CN" altLang="en-US" sz="2400" dirty="0">
              <a:latin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276600" y="4465638"/>
            <a:ext cx="4186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charset="0"/>
                <a:cs typeface="Times New Roman" charset="0"/>
              </a:rPr>
              <a:t>00000021	   	00000021</a:t>
            </a:r>
            <a:endParaRPr lang="zh-CN" altLang="en-US" sz="2400" dirty="0">
              <a:latin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281363" y="4821238"/>
            <a:ext cx="4457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charset="0"/>
                <a:cs typeface="Times New Roman" charset="0"/>
              </a:rPr>
              <a:t>000000C9	   	FFFFFFC9</a:t>
            </a:r>
            <a:endParaRPr lang="zh-CN" altLang="en-US" sz="2400">
              <a:latin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281363" y="5189538"/>
            <a:ext cx="4387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charset="0"/>
                <a:cs typeface="Times New Roman" charset="0"/>
              </a:rPr>
              <a:t>00000087	   	FFFFFF87</a:t>
            </a:r>
            <a:endParaRPr lang="zh-CN" altLang="en-US" sz="2400"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84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085D3A-84E4-334E-9D99-CCB3F6A11F45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From long to short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533400" y="1524000"/>
            <a:ext cx="784860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 err="1">
                <a:latin typeface="Courier New" charset="0"/>
              </a:rPr>
              <a:t>int</a:t>
            </a:r>
            <a:r>
              <a:rPr lang="en-US" altLang="zh-CN" dirty="0">
                <a:latin typeface="Courier New" charset="0"/>
              </a:rPr>
              <a:t>       x  = 53191;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urier New" charset="0"/>
              </a:rPr>
              <a:t>short </a:t>
            </a:r>
            <a:r>
              <a:rPr lang="en-US" altLang="zh-CN" dirty="0" err="1">
                <a:latin typeface="Courier New" charset="0"/>
              </a:rPr>
              <a:t>int</a:t>
            </a:r>
            <a:r>
              <a:rPr lang="en-US" altLang="zh-CN" dirty="0">
                <a:latin typeface="Courier New" charset="0"/>
              </a:rPr>
              <a:t> </a:t>
            </a:r>
            <a:r>
              <a:rPr lang="en-US" altLang="zh-CN" dirty="0" err="1">
                <a:latin typeface="Courier New" charset="0"/>
              </a:rPr>
              <a:t>sx</a:t>
            </a:r>
            <a:r>
              <a:rPr lang="en-US" altLang="zh-CN" dirty="0">
                <a:latin typeface="Courier New" charset="0"/>
              </a:rPr>
              <a:t> = x;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 err="1">
                <a:latin typeface="Courier New" charset="0"/>
              </a:rPr>
              <a:t>int</a:t>
            </a:r>
            <a:r>
              <a:rPr lang="en-US" altLang="zh-CN" dirty="0">
                <a:latin typeface="Courier New" charset="0"/>
              </a:rPr>
              <a:t>       y  = -12345;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urier New" charset="0"/>
              </a:rPr>
              <a:t>Short </a:t>
            </a:r>
            <a:r>
              <a:rPr lang="en-US" altLang="zh-CN" dirty="0" err="1">
                <a:latin typeface="Courier New" charset="0"/>
              </a:rPr>
              <a:t>int</a:t>
            </a:r>
            <a:r>
              <a:rPr lang="en-US" altLang="zh-CN" dirty="0">
                <a:latin typeface="Courier New" charset="0"/>
              </a:rPr>
              <a:t> </a:t>
            </a:r>
            <a:r>
              <a:rPr lang="en-US" altLang="zh-CN" dirty="0" err="1">
                <a:latin typeface="Courier New" charset="0"/>
              </a:rPr>
              <a:t>sy</a:t>
            </a:r>
            <a:r>
              <a:rPr lang="en-US" altLang="zh-CN" dirty="0">
                <a:latin typeface="Courier New" charset="0"/>
              </a:rPr>
              <a:t> = y;</a:t>
            </a:r>
          </a:p>
          <a:p>
            <a:pPr>
              <a:spcBef>
                <a:spcPct val="50000"/>
              </a:spcBef>
            </a:pPr>
            <a:r>
              <a:rPr lang="zh-CN" altLang="en-US" b="0" dirty="0"/>
              <a:t>需要截断数据大小</a:t>
            </a:r>
            <a:endParaRPr lang="en-US" altLang="zh-CN" b="0" dirty="0"/>
          </a:p>
          <a:p>
            <a:pPr>
              <a:spcBef>
                <a:spcPct val="50000"/>
              </a:spcBef>
            </a:pPr>
            <a:r>
              <a:rPr lang="zh-CN" altLang="en-US" b="0" dirty="0"/>
              <a:t>从长类型到短类型转换需要特别注意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14447565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C29DEC-B865-F54B-A893-D37AF4423FD3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Truncating Numbers</a:t>
            </a:r>
          </a:p>
        </p:txBody>
      </p:sp>
      <p:graphicFrame>
        <p:nvGraphicFramePr>
          <p:cNvPr id="751789" name="Group 17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5533103"/>
              </p:ext>
            </p:extLst>
          </p:nvPr>
        </p:nvGraphicFramePr>
        <p:xfrm>
          <a:off x="457200" y="1600200"/>
          <a:ext cx="8245475" cy="2209801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2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-122"/>
                        </a:rPr>
                        <a:t>Decimal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-122"/>
                        </a:rPr>
                        <a:t>Hex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-122"/>
                        </a:rPr>
                        <a:t>Binary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-122"/>
                        </a:rPr>
                        <a:t>53191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-122"/>
                        </a:rPr>
                        <a:t>00 00 CF C7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-122"/>
                        </a:rPr>
                        <a:t>00000000 00000000 11001111 11000111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-122"/>
                        </a:rPr>
                        <a:t>sx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宋体" charset="-122"/>
                        </a:rPr>
                        <a:t>-12345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-122"/>
                        </a:rPr>
                        <a:t>      CF C7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-122"/>
                        </a:rPr>
                        <a:t>                  11001111 11000111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-122"/>
                        </a:rPr>
                        <a:t>-12345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-122"/>
                        </a:rPr>
                        <a:t>FF FF CF C7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-122"/>
                        </a:rPr>
                        <a:t>11111111 11111111 11001111 11000111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-122"/>
                        </a:rPr>
                        <a:t>sy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-122"/>
                        </a:rPr>
                        <a:t>-12345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-122"/>
                        </a:rPr>
                        <a:t>      CF C7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mic Sans MS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宋体" charset="-122"/>
                        </a:rPr>
                        <a:t>                  11001111 11000111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7860" name="Group 174"/>
          <p:cNvGrpSpPr>
            <a:grpSpLocks/>
          </p:cNvGrpSpPr>
          <p:nvPr/>
        </p:nvGrpSpPr>
        <p:grpSpPr bwMode="auto">
          <a:xfrm>
            <a:off x="1295400" y="4052888"/>
            <a:ext cx="5334000" cy="2271712"/>
            <a:chOff x="48" y="2592"/>
            <a:chExt cx="3360" cy="1431"/>
          </a:xfrm>
        </p:grpSpPr>
        <p:grpSp>
          <p:nvGrpSpPr>
            <p:cNvPr id="77861" name="Group 175"/>
            <p:cNvGrpSpPr>
              <a:grpSpLocks/>
            </p:cNvGrpSpPr>
            <p:nvPr/>
          </p:nvGrpSpPr>
          <p:grpSpPr bwMode="auto">
            <a:xfrm>
              <a:off x="1680" y="3792"/>
              <a:ext cx="1728" cy="144"/>
              <a:chOff x="1680" y="3792"/>
              <a:chExt cx="1728" cy="144"/>
            </a:xfrm>
          </p:grpSpPr>
          <p:sp>
            <p:nvSpPr>
              <p:cNvPr id="77884" name="Rectangle 176"/>
              <p:cNvSpPr>
                <a:spLocks noChangeArrowheads="1"/>
              </p:cNvSpPr>
              <p:nvPr/>
            </p:nvSpPr>
            <p:spPr bwMode="auto">
              <a:xfrm>
                <a:off x="1680" y="37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solidFill>
                    <a:schemeClr val="bg1"/>
                  </a:solidFill>
                  <a:latin typeface="Courier New" charset="0"/>
                </a:endParaRPr>
              </a:p>
            </p:txBody>
          </p:sp>
          <p:sp>
            <p:nvSpPr>
              <p:cNvPr id="77885" name="Rectangle 177"/>
              <p:cNvSpPr>
                <a:spLocks noChangeArrowheads="1"/>
              </p:cNvSpPr>
              <p:nvPr/>
            </p:nvSpPr>
            <p:spPr bwMode="auto">
              <a:xfrm>
                <a:off x="1824" y="37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Courier New" charset="0"/>
                </a:endParaRPr>
              </a:p>
            </p:txBody>
          </p:sp>
          <p:sp>
            <p:nvSpPr>
              <p:cNvPr id="77886" name="Rectangle 178"/>
              <p:cNvSpPr>
                <a:spLocks noChangeArrowheads="1"/>
              </p:cNvSpPr>
              <p:nvPr/>
            </p:nvSpPr>
            <p:spPr bwMode="auto">
              <a:xfrm>
                <a:off x="1968" y="37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Courier New" charset="0"/>
                </a:endParaRPr>
              </a:p>
            </p:txBody>
          </p:sp>
          <p:sp>
            <p:nvSpPr>
              <p:cNvPr id="77887" name="Rectangle 179"/>
              <p:cNvSpPr>
                <a:spLocks noChangeArrowheads="1"/>
              </p:cNvSpPr>
              <p:nvPr/>
            </p:nvSpPr>
            <p:spPr bwMode="auto">
              <a:xfrm>
                <a:off x="2976" y="37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Courier New" charset="0"/>
                </a:endParaRPr>
              </a:p>
            </p:txBody>
          </p:sp>
          <p:sp>
            <p:nvSpPr>
              <p:cNvPr id="77888" name="Rectangle 180"/>
              <p:cNvSpPr>
                <a:spLocks noChangeArrowheads="1"/>
              </p:cNvSpPr>
              <p:nvPr/>
            </p:nvSpPr>
            <p:spPr bwMode="auto">
              <a:xfrm>
                <a:off x="3120" y="37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Courier New" charset="0"/>
                </a:endParaRPr>
              </a:p>
            </p:txBody>
          </p:sp>
          <p:sp>
            <p:nvSpPr>
              <p:cNvPr id="77889" name="Rectangle 181"/>
              <p:cNvSpPr>
                <a:spLocks noChangeArrowheads="1"/>
              </p:cNvSpPr>
              <p:nvPr/>
            </p:nvSpPr>
            <p:spPr bwMode="auto">
              <a:xfrm>
                <a:off x="3264" y="37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Courier New" charset="0"/>
                </a:endParaRPr>
              </a:p>
            </p:txBody>
          </p:sp>
          <p:sp>
            <p:nvSpPr>
              <p:cNvPr id="77890" name="Rectangle 182"/>
              <p:cNvSpPr>
                <a:spLocks noChangeArrowheads="1"/>
              </p:cNvSpPr>
              <p:nvPr/>
            </p:nvSpPr>
            <p:spPr bwMode="auto">
              <a:xfrm>
                <a:off x="2112" y="37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>
                    <a:latin typeface="Courier New" charset="0"/>
                  </a:rPr>
                  <a:t>• • •</a:t>
                </a:r>
              </a:p>
            </p:txBody>
          </p:sp>
        </p:grpSp>
        <p:sp>
          <p:nvSpPr>
            <p:cNvPr id="77862" name="Rectangle 183"/>
            <p:cNvSpPr>
              <a:spLocks noChangeArrowheads="1"/>
            </p:cNvSpPr>
            <p:nvPr/>
          </p:nvSpPr>
          <p:spPr bwMode="auto">
            <a:xfrm>
              <a:off x="96" y="3792"/>
              <a:ext cx="2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i="1">
                  <a:latin typeface="Times" charset="0"/>
                </a:rPr>
                <a:t>X</a:t>
              </a:r>
              <a:r>
                <a:rPr lang="en-US" altLang="zh-CN" sz="1800" b="0">
                  <a:latin typeface="Times" charset="0"/>
                </a:rPr>
                <a:t> </a:t>
              </a:r>
              <a:endParaRPr lang="en-US" altLang="zh-CN" sz="1800" b="0">
                <a:latin typeface="Symbol" charset="2"/>
              </a:endParaRPr>
            </a:p>
          </p:txBody>
        </p:sp>
        <p:sp>
          <p:nvSpPr>
            <p:cNvPr id="77863" name="Rectangle 184"/>
            <p:cNvSpPr>
              <a:spLocks noChangeArrowheads="1"/>
            </p:cNvSpPr>
            <p:nvPr/>
          </p:nvSpPr>
          <p:spPr bwMode="auto">
            <a:xfrm>
              <a:off x="48" y="2592"/>
              <a:ext cx="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i="1">
                  <a:latin typeface="Times" charset="0"/>
                </a:rPr>
                <a:t>X</a:t>
              </a:r>
              <a:r>
                <a:rPr lang="en-US" altLang="zh-CN" sz="1800" b="0">
                  <a:latin typeface="Times" charset="0"/>
                </a:rPr>
                <a:t> </a:t>
              </a:r>
              <a:r>
                <a:rPr lang="en-US" altLang="zh-CN" sz="1800" b="0">
                  <a:latin typeface="Symbol" charset="2"/>
                </a:rPr>
                <a:t></a:t>
              </a:r>
            </a:p>
          </p:txBody>
        </p:sp>
        <p:sp>
          <p:nvSpPr>
            <p:cNvPr id="77864" name="Line 185"/>
            <p:cNvSpPr>
              <a:spLocks noChangeShapeType="1"/>
            </p:cNvSpPr>
            <p:nvPr/>
          </p:nvSpPr>
          <p:spPr bwMode="auto">
            <a:xfrm>
              <a:off x="1728" y="2928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7865" name="Group 186"/>
            <p:cNvGrpSpPr>
              <a:grpSpLocks/>
            </p:cNvGrpSpPr>
            <p:nvPr/>
          </p:nvGrpSpPr>
          <p:grpSpPr bwMode="auto">
            <a:xfrm>
              <a:off x="528" y="2640"/>
              <a:ext cx="2832" cy="144"/>
              <a:chOff x="528" y="2640"/>
              <a:chExt cx="2832" cy="144"/>
            </a:xfrm>
          </p:grpSpPr>
          <p:sp>
            <p:nvSpPr>
              <p:cNvPr id="77871" name="Rectangle 187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528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>
                    <a:latin typeface="Courier New" charset="0"/>
                  </a:rPr>
                  <a:t>• • •</a:t>
                </a:r>
              </a:p>
            </p:txBody>
          </p:sp>
          <p:sp>
            <p:nvSpPr>
              <p:cNvPr id="77872" name="Rectangle 188"/>
              <p:cNvSpPr>
                <a:spLocks noChangeArrowheads="1"/>
              </p:cNvSpPr>
              <p:nvPr/>
            </p:nvSpPr>
            <p:spPr bwMode="auto">
              <a:xfrm>
                <a:off x="1488" y="2640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Courier New" charset="0"/>
                </a:endParaRPr>
              </a:p>
            </p:txBody>
          </p:sp>
          <p:sp>
            <p:nvSpPr>
              <p:cNvPr id="77873" name="Rectangle 189"/>
              <p:cNvSpPr>
                <a:spLocks noChangeArrowheads="1"/>
              </p:cNvSpPr>
              <p:nvPr/>
            </p:nvSpPr>
            <p:spPr bwMode="auto">
              <a:xfrm>
                <a:off x="1344" y="2640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Courier New" charset="0"/>
                </a:endParaRPr>
              </a:p>
            </p:txBody>
          </p:sp>
          <p:sp>
            <p:nvSpPr>
              <p:cNvPr id="77874" name="Rectangle 190"/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Courier New" charset="0"/>
                </a:endParaRPr>
              </a:p>
            </p:txBody>
          </p:sp>
          <p:sp>
            <p:nvSpPr>
              <p:cNvPr id="77875" name="Rectangle 191"/>
              <p:cNvSpPr>
                <a:spLocks noChangeArrowheads="1"/>
              </p:cNvSpPr>
              <p:nvPr/>
            </p:nvSpPr>
            <p:spPr bwMode="auto">
              <a:xfrm>
                <a:off x="528" y="2640"/>
                <a:ext cx="144" cy="144"/>
              </a:xfrm>
              <a:prstGeom prst="rect">
                <a:avLst/>
              </a:prstGeom>
              <a:solidFill>
                <a:schemeClr val="bg2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Courier New" charset="0"/>
                </a:endParaRPr>
              </a:p>
            </p:txBody>
          </p:sp>
          <p:grpSp>
            <p:nvGrpSpPr>
              <p:cNvPr id="77876" name="Group 192"/>
              <p:cNvGrpSpPr>
                <a:grpSpLocks/>
              </p:cNvGrpSpPr>
              <p:nvPr/>
            </p:nvGrpSpPr>
            <p:grpSpPr bwMode="auto">
              <a:xfrm>
                <a:off x="1632" y="2640"/>
                <a:ext cx="1728" cy="144"/>
                <a:chOff x="1632" y="2640"/>
                <a:chExt cx="1728" cy="144"/>
              </a:xfrm>
            </p:grpSpPr>
            <p:sp>
              <p:nvSpPr>
                <p:cNvPr id="77877" name="Rectangle 193"/>
                <p:cNvSpPr>
                  <a:spLocks noChangeArrowheads="1"/>
                </p:cNvSpPr>
                <p:nvPr/>
              </p:nvSpPr>
              <p:spPr bwMode="auto">
                <a:xfrm>
                  <a:off x="1632" y="264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solidFill>
                      <a:schemeClr val="bg1"/>
                    </a:solidFill>
                    <a:latin typeface="Courier New" charset="0"/>
                  </a:endParaRPr>
                </a:p>
              </p:txBody>
            </p:sp>
            <p:sp>
              <p:nvSpPr>
                <p:cNvPr id="77878" name="Rectangle 194"/>
                <p:cNvSpPr>
                  <a:spLocks noChangeArrowheads="1"/>
                </p:cNvSpPr>
                <p:nvPr/>
              </p:nvSpPr>
              <p:spPr bwMode="auto">
                <a:xfrm>
                  <a:off x="1776" y="264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Courier New" charset="0"/>
                  </a:endParaRPr>
                </a:p>
              </p:txBody>
            </p:sp>
            <p:sp>
              <p:nvSpPr>
                <p:cNvPr id="77879" name="Rectangle 195"/>
                <p:cNvSpPr>
                  <a:spLocks noChangeArrowheads="1"/>
                </p:cNvSpPr>
                <p:nvPr/>
              </p:nvSpPr>
              <p:spPr bwMode="auto">
                <a:xfrm>
                  <a:off x="1920" y="264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Courier New" charset="0"/>
                  </a:endParaRPr>
                </a:p>
              </p:txBody>
            </p:sp>
            <p:sp>
              <p:nvSpPr>
                <p:cNvPr id="77880" name="Rectangle 196"/>
                <p:cNvSpPr>
                  <a:spLocks noChangeArrowheads="1"/>
                </p:cNvSpPr>
                <p:nvPr/>
              </p:nvSpPr>
              <p:spPr bwMode="auto">
                <a:xfrm>
                  <a:off x="2928" y="264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Courier New" charset="0"/>
                  </a:endParaRPr>
                </a:p>
              </p:txBody>
            </p:sp>
            <p:sp>
              <p:nvSpPr>
                <p:cNvPr id="77881" name="Rectangle 197"/>
                <p:cNvSpPr>
                  <a:spLocks noChangeArrowheads="1"/>
                </p:cNvSpPr>
                <p:nvPr/>
              </p:nvSpPr>
              <p:spPr bwMode="auto">
                <a:xfrm>
                  <a:off x="3072" y="264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Courier New" charset="0"/>
                  </a:endParaRPr>
                </a:p>
              </p:txBody>
            </p:sp>
            <p:sp>
              <p:nvSpPr>
                <p:cNvPr id="77882" name="Rectangle 198"/>
                <p:cNvSpPr>
                  <a:spLocks noChangeArrowheads="1"/>
                </p:cNvSpPr>
                <p:nvPr/>
              </p:nvSpPr>
              <p:spPr bwMode="auto">
                <a:xfrm>
                  <a:off x="3216" y="264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1800" b="0">
                    <a:latin typeface="Courier New" charset="0"/>
                  </a:endParaRPr>
                </a:p>
              </p:txBody>
            </p:sp>
            <p:sp>
              <p:nvSpPr>
                <p:cNvPr id="77883" name="Rectangle 199"/>
                <p:cNvSpPr>
                  <a:spLocks noChangeArrowheads="1"/>
                </p:cNvSpPr>
                <p:nvPr/>
              </p:nvSpPr>
              <p:spPr bwMode="auto">
                <a:xfrm>
                  <a:off x="2064" y="264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800" b="0">
                      <a:latin typeface="Courier New" charset="0"/>
                    </a:rPr>
                    <a:t>• • •</a:t>
                  </a:r>
                </a:p>
              </p:txBody>
            </p:sp>
          </p:grpSp>
        </p:grpSp>
        <p:sp>
          <p:nvSpPr>
            <p:cNvPr id="77866" name="Line 200"/>
            <p:cNvSpPr>
              <a:spLocks noChangeShapeType="1"/>
            </p:cNvSpPr>
            <p:nvPr/>
          </p:nvSpPr>
          <p:spPr bwMode="auto">
            <a:xfrm>
              <a:off x="1872" y="2928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67" name="Line 201"/>
            <p:cNvSpPr>
              <a:spLocks noChangeShapeType="1"/>
            </p:cNvSpPr>
            <p:nvPr/>
          </p:nvSpPr>
          <p:spPr bwMode="auto">
            <a:xfrm>
              <a:off x="2016" y="2928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68" name="Line 202"/>
            <p:cNvSpPr>
              <a:spLocks noChangeShapeType="1"/>
            </p:cNvSpPr>
            <p:nvPr/>
          </p:nvSpPr>
          <p:spPr bwMode="auto">
            <a:xfrm>
              <a:off x="3024" y="2928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69" name="Line 203"/>
            <p:cNvSpPr>
              <a:spLocks noChangeShapeType="1"/>
            </p:cNvSpPr>
            <p:nvPr/>
          </p:nvSpPr>
          <p:spPr bwMode="auto">
            <a:xfrm>
              <a:off x="3168" y="2928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70" name="Line 204"/>
            <p:cNvSpPr>
              <a:spLocks noChangeShapeType="1"/>
            </p:cNvSpPr>
            <p:nvPr/>
          </p:nvSpPr>
          <p:spPr bwMode="auto">
            <a:xfrm>
              <a:off x="3312" y="2928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21674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AB325D-B74B-0B41-A10A-498A47AA67B3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charset="-122"/>
              </a:rPr>
              <a:t>Truncating Numbers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848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en-US" altLang="zh-CN" dirty="0">
                <a:ea typeface="宋体" charset="-122"/>
              </a:rPr>
              <a:t>Unsigned Truncating</a:t>
            </a:r>
          </a:p>
          <a:p>
            <a:pPr eaLnBrk="1" hangingPunct="1">
              <a:lnSpc>
                <a:spcPct val="90000"/>
              </a:lnSpc>
            </a:pPr>
            <a:endParaRPr kumimoji="1"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endParaRPr kumimoji="1"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zh-CN" dirty="0">
                <a:ea typeface="宋体" charset="-122"/>
              </a:rPr>
              <a:t>Signed Truncating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dirty="0">
                <a:ea typeface="宋体" charset="-122"/>
              </a:rPr>
              <a:t>先当作无符号数去截断，然后转换为有符号数</a:t>
            </a:r>
            <a:endParaRPr kumimoji="1"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endParaRPr kumimoji="1" lang="en-US" altLang="zh-CN" dirty="0">
              <a:ea typeface="宋体" charset="-122"/>
            </a:endParaRPr>
          </a:p>
        </p:txBody>
      </p:sp>
      <p:graphicFrame>
        <p:nvGraphicFramePr>
          <p:cNvPr id="79877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14400" y="2209800"/>
          <a:ext cx="7620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公式 3.0" r:id="rId3" imgW="3505200" imgH="241300" progId="Equation.3">
                  <p:embed/>
                </p:oleObj>
              </mc:Choice>
              <mc:Fallback>
                <p:oleObj name="Microsoft 公式 3.0" r:id="rId3" imgW="3505200" imgH="2413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09800"/>
                        <a:ext cx="7620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511907973"/>
              </p:ext>
            </p:extLst>
          </p:nvPr>
        </p:nvGraphicFramePr>
        <p:xfrm>
          <a:off x="838200" y="3962400"/>
          <a:ext cx="77724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98900" imgH="241300" progId="Equation.DSMT4">
                  <p:embed/>
                </p:oleObj>
              </mc:Choice>
              <mc:Fallback>
                <p:oleObj name="Equation" r:id="rId5" imgW="3898900" imgH="2413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962400"/>
                        <a:ext cx="77724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83923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8F860D-DADC-8A4A-BEB1-4AE8950B8E6F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kumimoji="1" lang="en-US" altLang="zh-CN">
                <a:ea typeface="宋体" charset="-122"/>
              </a:rPr>
              <a:t>Advice on Signed vs. Unsigned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419600"/>
          </a:xfrm>
        </p:spPr>
        <p:txBody>
          <a:bodyPr/>
          <a:lstStyle/>
          <a:p>
            <a:pPr>
              <a:buFontTx/>
              <a:buNone/>
            </a:pP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Non-intuitive Features</a:t>
            </a:r>
          </a:p>
          <a:p>
            <a:pPr>
              <a:buFontTx/>
              <a:buNone/>
            </a:pPr>
            <a:endParaRPr kumimoji="1" lang="en-US" altLang="zh-CN" sz="2400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float </a:t>
            </a:r>
            <a:r>
              <a:rPr kumimoji="1"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sum_elements</a:t>
            </a: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 ( float a[], unsigned length )</a:t>
            </a:r>
          </a:p>
          <a:p>
            <a:pPr>
              <a:buFontTx/>
              <a:buNone/>
            </a:pP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{</a:t>
            </a:r>
          </a:p>
          <a:p>
            <a:pPr>
              <a:buFontTx/>
              <a:buNone/>
            </a:pP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	</a:t>
            </a:r>
            <a:r>
              <a:rPr kumimoji="1"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int</a:t>
            </a: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 </a:t>
            </a:r>
            <a:r>
              <a:rPr kumimoji="1"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i</a:t>
            </a: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;</a:t>
            </a:r>
          </a:p>
          <a:p>
            <a:pPr>
              <a:buFontTx/>
              <a:buNone/>
            </a:pPr>
            <a:r>
              <a:rPr kumimoji="1" lang="zh-CN" altLang="en-US" sz="2400" dirty="0">
                <a:latin typeface="Times New Roman" charset="0"/>
                <a:ea typeface="宋体" charset="-122"/>
                <a:cs typeface="Times New Roman" charset="0"/>
              </a:rPr>
              <a:t>    </a:t>
            </a: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float result = 0;</a:t>
            </a:r>
          </a:p>
          <a:p>
            <a:pPr>
              <a:buFontTx/>
              <a:buNone/>
            </a:pP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	for ( </a:t>
            </a:r>
            <a:r>
              <a:rPr kumimoji="1"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i</a:t>
            </a: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 = 0; </a:t>
            </a:r>
            <a:r>
              <a:rPr kumimoji="1"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i</a:t>
            </a: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 &lt;= length – 1; </a:t>
            </a:r>
            <a:r>
              <a:rPr kumimoji="1"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i</a:t>
            </a: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++)</a:t>
            </a:r>
          </a:p>
          <a:p>
            <a:pPr>
              <a:buFontTx/>
              <a:buNone/>
            </a:pP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		result += a[</a:t>
            </a:r>
            <a:r>
              <a:rPr kumimoji="1"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i</a:t>
            </a: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] ;</a:t>
            </a:r>
          </a:p>
          <a:p>
            <a:pPr>
              <a:buFontTx/>
              <a:buNone/>
            </a:pP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}</a:t>
            </a:r>
          </a:p>
          <a:p>
            <a:pPr>
              <a:buFontTx/>
              <a:buNone/>
            </a:pPr>
            <a:r>
              <a:rPr kumimoji="1" lang="zh-CN" altLang="en-US" sz="2400" dirty="0">
                <a:latin typeface="Times New Roman" charset="0"/>
                <a:ea typeface="宋体" charset="-122"/>
                <a:cs typeface="Times New Roman" charset="0"/>
              </a:rPr>
              <a:t>当</a:t>
            </a: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length=0</a:t>
            </a:r>
            <a:r>
              <a:rPr kumimoji="1" lang="zh-CN" altLang="en-US" sz="2400" dirty="0">
                <a:latin typeface="Times New Roman" charset="0"/>
                <a:ea typeface="宋体" charset="-122"/>
                <a:cs typeface="Times New Roman" charset="0"/>
              </a:rPr>
              <a:t>时，应该返回</a:t>
            </a:r>
            <a:r>
              <a:rPr kumimoji="1" lang="en-US" altLang="zh-CN" sz="2400" dirty="0">
                <a:latin typeface="Times New Roman" charset="0"/>
                <a:ea typeface="宋体" charset="-122"/>
                <a:cs typeface="Times New Roman" charset="0"/>
              </a:rPr>
              <a:t>0.0</a:t>
            </a:r>
            <a:r>
              <a:rPr kumimoji="1" lang="zh-CN" altLang="en-US" sz="2400" dirty="0">
                <a:latin typeface="Times New Roman" charset="0"/>
                <a:ea typeface="宋体" charset="-122"/>
                <a:cs typeface="Times New Roman" charset="0"/>
              </a:rPr>
              <a:t>，但实际会遇到内存错误，为什么？</a:t>
            </a:r>
            <a:endParaRPr kumimoji="1" lang="en-US" altLang="zh-CN" sz="2400" dirty="0">
              <a:latin typeface="Times New Roman" charset="0"/>
              <a:ea typeface="宋体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703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D0C981-B445-854F-8DBA-4B8DB9DFFCF6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kumimoji="1" lang="en-US" altLang="zh-CN">
                <a:ea typeface="宋体" charset="-122"/>
              </a:rPr>
              <a:t>Advice on Signed vs. Unsigned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>
                <a:latin typeface="Times New Roman" charset="0"/>
                <a:ea typeface="宋体" charset="-122"/>
                <a:cs typeface="Times New Roman" charset="0"/>
              </a:rPr>
              <a:t>/* Prototype for library function </a:t>
            </a:r>
            <a:r>
              <a:rPr lang="en-US" altLang="zh-CN" dirty="0" err="1">
                <a:latin typeface="Times New Roman" charset="0"/>
                <a:ea typeface="宋体" charset="-122"/>
                <a:cs typeface="Times New Roman" charset="0"/>
              </a:rPr>
              <a:t>strlen</a:t>
            </a:r>
            <a:r>
              <a:rPr lang="en-US" altLang="zh-CN" dirty="0">
                <a:latin typeface="Times New Roman" charset="0"/>
                <a:ea typeface="宋体" charset="-122"/>
                <a:cs typeface="Times New Roman" charset="0"/>
              </a:rPr>
              <a:t> */</a:t>
            </a:r>
          </a:p>
          <a:p>
            <a:pPr>
              <a:buFontTx/>
              <a:buNone/>
            </a:pPr>
            <a:r>
              <a:rPr lang="en-US" altLang="zh-CN" b="1" dirty="0" err="1">
                <a:solidFill>
                  <a:srgbClr val="FF0000"/>
                </a:solidFill>
                <a:latin typeface="Times New Roman" charset="0"/>
                <a:ea typeface="宋体" charset="-122"/>
                <a:cs typeface="Times New Roman" charset="0"/>
              </a:rPr>
              <a:t>size_t</a:t>
            </a:r>
            <a:r>
              <a:rPr lang="en-US" altLang="zh-CN" dirty="0">
                <a:latin typeface="Times New Roman" charset="0"/>
                <a:ea typeface="宋体" charset="-122"/>
                <a:cs typeface="Times New Roman" charset="0"/>
              </a:rPr>
              <a:t> </a:t>
            </a:r>
            <a:r>
              <a:rPr lang="en-US" altLang="zh-CN" dirty="0" err="1">
                <a:latin typeface="Times New Roman" charset="0"/>
                <a:ea typeface="宋体" charset="-122"/>
                <a:cs typeface="Times New Roman" charset="0"/>
              </a:rPr>
              <a:t>strlen</a:t>
            </a:r>
            <a:r>
              <a:rPr lang="en-US" altLang="zh-CN" dirty="0">
                <a:latin typeface="Times New Roman" charset="0"/>
                <a:ea typeface="宋体" charset="-122"/>
                <a:cs typeface="Times New Roman" charset="0"/>
              </a:rPr>
              <a:t>(</a:t>
            </a:r>
            <a:r>
              <a:rPr lang="en-US" altLang="zh-CN" dirty="0" err="1">
                <a:latin typeface="Times New Roman" charset="0"/>
                <a:ea typeface="宋体" charset="-122"/>
                <a:cs typeface="Times New Roman" charset="0"/>
              </a:rPr>
              <a:t>const</a:t>
            </a:r>
            <a:r>
              <a:rPr lang="en-US" altLang="zh-CN" dirty="0">
                <a:latin typeface="Times New Roman" charset="0"/>
                <a:ea typeface="宋体" charset="-122"/>
                <a:cs typeface="Times New Roman" charset="0"/>
              </a:rPr>
              <a:t> char *s); /*</a:t>
            </a:r>
            <a:r>
              <a:rPr lang="en-US" altLang="zh-CN" dirty="0" err="1">
                <a:latin typeface="Times New Roman" charset="0"/>
                <a:ea typeface="宋体" charset="-122"/>
                <a:cs typeface="Times New Roman" charset="0"/>
              </a:rPr>
              <a:t>size_t</a:t>
            </a:r>
            <a:r>
              <a:rPr lang="en-US" altLang="zh-CN" dirty="0">
                <a:latin typeface="Times New Roman" charset="0"/>
                <a:ea typeface="宋体" charset="-122"/>
                <a:cs typeface="Times New Roman" charset="0"/>
              </a:rPr>
              <a:t> is unsigned */</a:t>
            </a:r>
          </a:p>
          <a:p>
            <a:pPr>
              <a:buFontTx/>
              <a:buNone/>
            </a:pPr>
            <a:endParaRPr lang="en-US" altLang="zh-CN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buFontTx/>
              <a:buNone/>
            </a:pPr>
            <a:r>
              <a:rPr lang="en-US" altLang="zh-CN" dirty="0">
                <a:latin typeface="Times New Roman" charset="0"/>
                <a:ea typeface="宋体" charset="-122"/>
                <a:cs typeface="Times New Roman" charset="0"/>
              </a:rPr>
              <a:t>/* Determine whether string s is longer than string t */</a:t>
            </a:r>
          </a:p>
          <a:p>
            <a:pPr>
              <a:buFontTx/>
              <a:buNone/>
            </a:pPr>
            <a:r>
              <a:rPr lang="en-US" altLang="zh-CN" dirty="0">
                <a:latin typeface="Times New Roman" charset="0"/>
                <a:ea typeface="宋体" charset="-122"/>
                <a:cs typeface="Times New Roman" charset="0"/>
              </a:rPr>
              <a:t>/* WARNING: This function is buggy */</a:t>
            </a:r>
          </a:p>
          <a:p>
            <a:pPr>
              <a:buFontTx/>
              <a:buNone/>
            </a:pPr>
            <a:r>
              <a:rPr lang="en-US" altLang="zh-CN" dirty="0" err="1">
                <a:latin typeface="Times New Roman" charset="0"/>
                <a:ea typeface="宋体" charset="-122"/>
                <a:cs typeface="Times New Roman" charset="0"/>
              </a:rPr>
              <a:t>int</a:t>
            </a:r>
            <a:r>
              <a:rPr lang="en-US" altLang="zh-CN" dirty="0">
                <a:latin typeface="Times New Roman" charset="0"/>
                <a:ea typeface="宋体" charset="-122"/>
                <a:cs typeface="Times New Roman" charset="0"/>
              </a:rPr>
              <a:t> </a:t>
            </a:r>
            <a:r>
              <a:rPr lang="en-US" altLang="zh-CN" dirty="0" err="1">
                <a:latin typeface="Times New Roman" charset="0"/>
                <a:ea typeface="宋体" charset="-122"/>
                <a:cs typeface="Times New Roman" charset="0"/>
              </a:rPr>
              <a:t>strlonger</a:t>
            </a:r>
            <a:r>
              <a:rPr lang="en-US" altLang="zh-CN" dirty="0">
                <a:latin typeface="Times New Roman" charset="0"/>
                <a:ea typeface="宋体" charset="-122"/>
                <a:cs typeface="Times New Roman" charset="0"/>
              </a:rPr>
              <a:t>(char *s, char *t) {</a:t>
            </a:r>
          </a:p>
          <a:p>
            <a:pPr>
              <a:buFontTx/>
              <a:buNone/>
            </a:pPr>
            <a:r>
              <a:rPr lang="en-US" altLang="zh-CN" dirty="0">
                <a:latin typeface="Times New Roman" charset="0"/>
                <a:ea typeface="宋体" charset="-122"/>
                <a:cs typeface="Times New Roman" charset="0"/>
              </a:rPr>
              <a:t>	return </a:t>
            </a:r>
            <a:r>
              <a:rPr lang="en-US" altLang="zh-CN" dirty="0" err="1">
                <a:latin typeface="Times New Roman" charset="0"/>
                <a:ea typeface="宋体" charset="-122"/>
                <a:cs typeface="Times New Roman" charset="0"/>
              </a:rPr>
              <a:t>strlen</a:t>
            </a:r>
            <a:r>
              <a:rPr lang="en-US" altLang="zh-CN" dirty="0">
                <a:latin typeface="Times New Roman" charset="0"/>
                <a:ea typeface="宋体" charset="-122"/>
                <a:cs typeface="Times New Roman" charset="0"/>
              </a:rPr>
              <a:t>(s) - </a:t>
            </a:r>
            <a:r>
              <a:rPr lang="en-US" altLang="zh-CN" dirty="0" err="1">
                <a:latin typeface="Times New Roman" charset="0"/>
                <a:ea typeface="宋体" charset="-122"/>
                <a:cs typeface="Times New Roman" charset="0"/>
              </a:rPr>
              <a:t>strlen</a:t>
            </a:r>
            <a:r>
              <a:rPr lang="en-US" altLang="zh-CN" dirty="0">
                <a:latin typeface="Times New Roman" charset="0"/>
                <a:ea typeface="宋体" charset="-122"/>
                <a:cs typeface="Times New Roman" charset="0"/>
              </a:rPr>
              <a:t>(t) &gt; 0;</a:t>
            </a:r>
          </a:p>
          <a:p>
            <a:pPr>
              <a:buFontTx/>
              <a:buNone/>
            </a:pPr>
            <a:r>
              <a:rPr lang="en-US" altLang="zh-CN" dirty="0">
                <a:latin typeface="Times New Roman" charset="0"/>
                <a:ea typeface="宋体" charset="-122"/>
                <a:cs typeface="Times New Roman" charset="0"/>
              </a:rPr>
              <a:t>}</a:t>
            </a:r>
            <a:endParaRPr kumimoji="1" lang="en-US" altLang="zh-CN" dirty="0">
              <a:latin typeface="Times New Roman" charset="0"/>
              <a:ea typeface="宋体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5639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BA8297-CCA1-FB4C-AD0F-BD13B3010274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kumimoji="1" lang="en-US" altLang="zh-CN">
                <a:ea typeface="宋体" charset="-122"/>
              </a:rPr>
              <a:t>Advice on Signed vs. Unsigned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419600"/>
          </a:xfrm>
        </p:spPr>
        <p:txBody>
          <a:bodyPr/>
          <a:lstStyle/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1 /*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2 * Illustration of code vulnerability similar to that found in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3 * FreeBSD’s implementation of </a:t>
            </a:r>
            <a:r>
              <a:rPr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getpeername</a:t>
            </a: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 (</a:t>
            </a:r>
            <a:r>
              <a:rPr lang="mr-IN" altLang="zh-CN" sz="2400" dirty="0">
                <a:latin typeface="Times New Roman" charset="0"/>
                <a:ea typeface="宋体" charset="-122"/>
                <a:cs typeface="Times New Roman" charset="0"/>
              </a:rPr>
              <a:t>…</a:t>
            </a: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)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4 * </a:t>
            </a:r>
            <a:r>
              <a:rPr lang="zh-CN" altLang="en-US" sz="2400" dirty="0">
                <a:latin typeface="Times New Roman" charset="0"/>
                <a:ea typeface="宋体" charset="-122"/>
                <a:cs typeface="Times New Roman" charset="0"/>
              </a:rPr>
              <a:t>*</a:t>
            </a: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/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5</a:t>
            </a:r>
            <a:r>
              <a:rPr lang="zh-CN" altLang="en-US" sz="2400" dirty="0">
                <a:latin typeface="Times New Roman" charset="0"/>
                <a:ea typeface="宋体" charset="-122"/>
                <a:cs typeface="Times New Roman" charset="0"/>
              </a:rPr>
              <a:t> </a:t>
            </a:r>
            <a:endParaRPr lang="en-US" altLang="zh-CN" sz="2400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6 /* Declaration of library function </a:t>
            </a:r>
            <a:r>
              <a:rPr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memcpy</a:t>
            </a: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 */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7 void *</a:t>
            </a:r>
            <a:r>
              <a:rPr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memcpy</a:t>
            </a: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(void *</a:t>
            </a:r>
            <a:r>
              <a:rPr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dest</a:t>
            </a: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, void *</a:t>
            </a:r>
            <a:r>
              <a:rPr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src</a:t>
            </a: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, </a:t>
            </a:r>
            <a:r>
              <a:rPr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size_t</a:t>
            </a: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 n);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98756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774495-01CA-A84A-8F91-71C965C8DFD9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914400"/>
          </a:xfrm>
        </p:spPr>
        <p:txBody>
          <a:bodyPr/>
          <a:lstStyle/>
          <a:p>
            <a:r>
              <a:rPr kumimoji="1" lang="en-US" altLang="zh-CN">
                <a:ea typeface="宋体" charset="-122"/>
              </a:rPr>
              <a:t>Advice on Signed vs. Unsigned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4876800"/>
          </a:xfrm>
        </p:spPr>
        <p:txBody>
          <a:bodyPr/>
          <a:lstStyle/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9 /* Kernel memory region holding user-accessible data */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10 #define KSIZE 1024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11 char </a:t>
            </a:r>
            <a:r>
              <a:rPr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kbuf</a:t>
            </a: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[KSIZE];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12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13 /* Copy at most </a:t>
            </a:r>
            <a:r>
              <a:rPr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maxlen</a:t>
            </a: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 bytes from kernel region to user buffer */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14 </a:t>
            </a:r>
            <a:r>
              <a:rPr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int</a:t>
            </a: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 </a:t>
            </a:r>
            <a:r>
              <a:rPr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copy_from_kernel</a:t>
            </a: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 (void *</a:t>
            </a:r>
            <a:r>
              <a:rPr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user_dest</a:t>
            </a: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, </a:t>
            </a:r>
            <a:r>
              <a:rPr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int</a:t>
            </a: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 </a:t>
            </a:r>
            <a:r>
              <a:rPr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maxlen</a:t>
            </a: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) {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15 	/* Byte count </a:t>
            </a:r>
            <a:r>
              <a:rPr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len</a:t>
            </a: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 is minimum of buffer size and </a:t>
            </a:r>
            <a:r>
              <a:rPr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maxlen</a:t>
            </a: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 */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nl-NL" altLang="zh-CN" sz="2400" dirty="0">
                <a:latin typeface="Times New Roman" charset="0"/>
                <a:ea typeface="宋体" charset="-122"/>
                <a:cs typeface="Times New Roman" charset="0"/>
              </a:rPr>
              <a:t>16	 	int </a:t>
            </a:r>
            <a:r>
              <a:rPr lang="nl-NL" altLang="zh-CN" sz="2400" dirty="0" err="1">
                <a:latin typeface="Times New Roman" charset="0"/>
                <a:ea typeface="宋体" charset="-122"/>
                <a:cs typeface="Times New Roman" charset="0"/>
              </a:rPr>
              <a:t>len</a:t>
            </a:r>
            <a:r>
              <a:rPr lang="nl-NL" altLang="zh-CN" sz="2400" dirty="0">
                <a:latin typeface="Times New Roman" charset="0"/>
                <a:ea typeface="宋体" charset="-122"/>
                <a:cs typeface="Times New Roman" charset="0"/>
              </a:rPr>
              <a:t> = KSIZE &lt; </a:t>
            </a:r>
            <a:r>
              <a:rPr lang="nl-NL" altLang="zh-CN" sz="2400" dirty="0" err="1">
                <a:latin typeface="Times New Roman" charset="0"/>
                <a:ea typeface="宋体" charset="-122"/>
                <a:cs typeface="Times New Roman" charset="0"/>
              </a:rPr>
              <a:t>maxlen</a:t>
            </a:r>
            <a:r>
              <a:rPr lang="nl-NL" altLang="zh-CN" sz="2400" dirty="0">
                <a:latin typeface="Times New Roman" charset="0"/>
                <a:ea typeface="宋体" charset="-122"/>
                <a:cs typeface="Times New Roman" charset="0"/>
              </a:rPr>
              <a:t> ? KSIZE : </a:t>
            </a:r>
            <a:r>
              <a:rPr lang="nl-NL" altLang="zh-CN" sz="2400" dirty="0" err="1">
                <a:latin typeface="Times New Roman" charset="0"/>
                <a:ea typeface="宋体" charset="-122"/>
                <a:cs typeface="Times New Roman" charset="0"/>
              </a:rPr>
              <a:t>maxlen</a:t>
            </a:r>
            <a:r>
              <a:rPr lang="nl-NL" altLang="zh-CN" sz="2400" dirty="0">
                <a:latin typeface="Times New Roman" charset="0"/>
                <a:ea typeface="宋体" charset="-122"/>
                <a:cs typeface="Times New Roman" charset="0"/>
              </a:rPr>
              <a:t>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17 	</a:t>
            </a:r>
            <a:r>
              <a:rPr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memcpy</a:t>
            </a: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(</a:t>
            </a:r>
            <a:r>
              <a:rPr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user_dest</a:t>
            </a: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, </a:t>
            </a:r>
            <a:r>
              <a:rPr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kbuf</a:t>
            </a: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, </a:t>
            </a:r>
            <a:r>
              <a:rPr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len</a:t>
            </a: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); // </a:t>
            </a:r>
            <a:r>
              <a:rPr lang="zh-CN" altLang="en-US" sz="2400" dirty="0">
                <a:latin typeface="Times New Roman" charset="0"/>
                <a:ea typeface="宋体" charset="-122"/>
                <a:cs typeface="Times New Roman" charset="0"/>
              </a:rPr>
              <a:t>如果</a:t>
            </a:r>
            <a:r>
              <a:rPr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maxlen</a:t>
            </a:r>
            <a:r>
              <a:rPr lang="zh-CN" altLang="en-US" sz="2400" dirty="0">
                <a:latin typeface="Times New Roman" charset="0"/>
                <a:ea typeface="宋体" charset="-122"/>
                <a:cs typeface="Times New Roman" charset="0"/>
              </a:rPr>
              <a:t>是个负值</a:t>
            </a:r>
            <a:endParaRPr lang="en-US" altLang="zh-CN" sz="2400" dirty="0">
              <a:latin typeface="Times New Roman" charset="0"/>
              <a:ea typeface="宋体" charset="-122"/>
              <a:cs typeface="Times New Roman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18 	return </a:t>
            </a:r>
            <a:r>
              <a:rPr lang="en-US" altLang="zh-CN" sz="2400" dirty="0" err="1">
                <a:latin typeface="Times New Roman" charset="0"/>
                <a:ea typeface="宋体" charset="-122"/>
                <a:cs typeface="Times New Roman" charset="0"/>
              </a:rPr>
              <a:t>len</a:t>
            </a: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 dirty="0">
                <a:latin typeface="Times New Roman" charset="0"/>
                <a:ea typeface="宋体" charset="-122"/>
                <a:cs typeface="Times New Roman" charset="0"/>
              </a:rPr>
              <a:t>19 }</a:t>
            </a:r>
            <a:endParaRPr kumimoji="1" lang="en-US" altLang="zh-CN" sz="2400" dirty="0">
              <a:latin typeface="Times New Roman" charset="0"/>
              <a:ea typeface="宋体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13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charset="-122"/>
              </a:rPr>
              <a:t>Signed Representation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Binary</a:t>
            </a:r>
            <a:r>
              <a:rPr kumimoji="1" lang="zh-CN" altLang="en-US" dirty="0"/>
              <a:t>原本的含义与非负整数正好对应</a:t>
            </a:r>
            <a:endParaRPr kumimoji="1" lang="en-US" altLang="zh-CN" dirty="0"/>
          </a:p>
          <a:p>
            <a:r>
              <a:rPr kumimoji="1" lang="zh-CN" altLang="en-US" dirty="0"/>
              <a:t>负数如何用</a:t>
            </a:r>
            <a:r>
              <a:rPr kumimoji="1" lang="en-US" altLang="zh-CN" dirty="0"/>
              <a:t>binary</a:t>
            </a:r>
            <a:r>
              <a:rPr kumimoji="1" lang="zh-CN" altLang="en-US" dirty="0"/>
              <a:t>表达？</a:t>
            </a:r>
            <a:endParaRPr kumimoji="1" lang="en-US" altLang="zh-CN" dirty="0"/>
          </a:p>
          <a:p>
            <a:pPr lvl="1"/>
            <a:r>
              <a:rPr kumimoji="1" lang="zh-CN" altLang="en-US" sz="2800" dirty="0"/>
              <a:t>解决思路：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映射</a:t>
            </a:r>
            <a:r>
              <a:rPr kumimoji="1" lang="en-US" altLang="zh-CN" sz="2800" dirty="0"/>
              <a:t>(mapping)</a:t>
            </a:r>
          </a:p>
          <a:p>
            <a:pPr lvl="1"/>
            <a:r>
              <a:rPr kumimoji="1" lang="zh-CN" altLang="en-US" sz="2800" dirty="0"/>
              <a:t>将负数段映射到一个不使用的非负数段</a:t>
            </a:r>
            <a:endParaRPr kumimoji="1" lang="en-US" altLang="zh-CN" sz="2800" dirty="0"/>
          </a:p>
          <a:p>
            <a:pPr lvl="2"/>
            <a:r>
              <a:rPr kumimoji="1" lang="zh-CN" altLang="en-US" sz="2400" dirty="0"/>
              <a:t>对有限范围的整数成立</a:t>
            </a:r>
            <a:endParaRPr kumimoji="1" lang="en-US" altLang="zh-CN" sz="2400" dirty="0"/>
          </a:p>
          <a:p>
            <a:pPr lvl="2"/>
            <a:r>
              <a:rPr kumimoji="1" lang="zh-CN" altLang="en-US" sz="2400" dirty="0"/>
              <a:t>最好不影响正数和</a:t>
            </a:r>
            <a:r>
              <a:rPr kumimoji="1" lang="en-US" altLang="zh-CN" sz="2400" dirty="0"/>
              <a:t>0</a:t>
            </a:r>
          </a:p>
          <a:p>
            <a:pPr lvl="1"/>
            <a:r>
              <a:rPr kumimoji="1" lang="zh-CN" altLang="en-US" sz="2800" dirty="0"/>
              <a:t>且最好负数和映射到的整数在某种意义上是“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等价</a:t>
            </a:r>
            <a:r>
              <a:rPr kumimoji="1" lang="zh-CN" altLang="en-US" sz="2800" dirty="0"/>
              <a:t>”的，可以直接进行运算</a:t>
            </a:r>
            <a:endParaRPr kumimoji="1" lang="en-US" altLang="zh-CN" sz="2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4212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AFCE49-7E72-4745-864D-FD1A98DBF379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补码的映射关系</a:t>
            </a:r>
            <a:endParaRPr lang="en-US" altLang="zh-CN" dirty="0">
              <a:ea typeface="宋体" charset="-122"/>
            </a:endParaRPr>
          </a:p>
        </p:txBody>
      </p:sp>
      <p:grpSp>
        <p:nvGrpSpPr>
          <p:cNvPr id="40964" name="Group 3"/>
          <p:cNvGrpSpPr>
            <a:grpSpLocks/>
          </p:cNvGrpSpPr>
          <p:nvPr/>
        </p:nvGrpSpPr>
        <p:grpSpPr bwMode="auto">
          <a:xfrm>
            <a:off x="874713" y="1524000"/>
            <a:ext cx="7202487" cy="5014913"/>
            <a:chOff x="528" y="1056"/>
            <a:chExt cx="4537" cy="3159"/>
          </a:xfrm>
        </p:grpSpPr>
        <p:sp>
          <p:nvSpPr>
            <p:cNvPr id="40965" name="Rectangle 4"/>
            <p:cNvSpPr>
              <a:spLocks noChangeArrowheads="1"/>
            </p:cNvSpPr>
            <p:nvPr/>
          </p:nvSpPr>
          <p:spPr bwMode="auto">
            <a:xfrm>
              <a:off x="3072" y="2064"/>
              <a:ext cx="288" cy="11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40966" name="Rectangle 5"/>
            <p:cNvSpPr>
              <a:spLocks noChangeArrowheads="1"/>
            </p:cNvSpPr>
            <p:nvPr/>
          </p:nvSpPr>
          <p:spPr bwMode="auto">
            <a:xfrm>
              <a:off x="2016" y="2064"/>
              <a:ext cx="288" cy="11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40967" name="Rectangle 6"/>
            <p:cNvSpPr>
              <a:spLocks noChangeArrowheads="1"/>
            </p:cNvSpPr>
            <p:nvPr/>
          </p:nvSpPr>
          <p:spPr bwMode="auto">
            <a:xfrm>
              <a:off x="2016" y="3216"/>
              <a:ext cx="288" cy="9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40968" name="Rectangle 7"/>
            <p:cNvSpPr>
              <a:spLocks noChangeArrowheads="1"/>
            </p:cNvSpPr>
            <p:nvPr/>
          </p:nvSpPr>
          <p:spPr bwMode="auto">
            <a:xfrm>
              <a:off x="3072" y="1104"/>
              <a:ext cx="288" cy="9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grpSp>
          <p:nvGrpSpPr>
            <p:cNvPr id="40969" name="Group 8"/>
            <p:cNvGrpSpPr>
              <a:grpSpLocks/>
            </p:cNvGrpSpPr>
            <p:nvPr/>
          </p:nvGrpSpPr>
          <p:grpSpPr bwMode="auto">
            <a:xfrm>
              <a:off x="1488" y="1056"/>
              <a:ext cx="2784" cy="3159"/>
              <a:chOff x="2736" y="768"/>
              <a:chExt cx="2784" cy="3159"/>
            </a:xfrm>
          </p:grpSpPr>
          <p:sp>
            <p:nvSpPr>
              <p:cNvPr id="40974" name="Oval 9"/>
              <p:cNvSpPr>
                <a:spLocks noChangeArrowheads="1"/>
              </p:cNvSpPr>
              <p:nvPr/>
            </p:nvSpPr>
            <p:spPr bwMode="auto">
              <a:xfrm>
                <a:off x="3312" y="278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40975" name="Text Box 10"/>
              <p:cNvSpPr txBox="1">
                <a:spLocks noChangeArrowheads="1"/>
              </p:cNvSpPr>
              <p:nvPr/>
            </p:nvSpPr>
            <p:spPr bwMode="auto">
              <a:xfrm>
                <a:off x="2736" y="2736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>
                    <a:latin typeface="Helvetica" charset="0"/>
                  </a:rPr>
                  <a:t>0</a:t>
                </a:r>
              </a:p>
            </p:txBody>
          </p:sp>
          <p:sp>
            <p:nvSpPr>
              <p:cNvPr id="40976" name="Line 11"/>
              <p:cNvSpPr>
                <a:spLocks noChangeShapeType="1"/>
              </p:cNvSpPr>
              <p:nvPr/>
            </p:nvSpPr>
            <p:spPr bwMode="auto">
              <a:xfrm>
                <a:off x="3408" y="2832"/>
                <a:ext cx="10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77" name="Oval 12"/>
              <p:cNvSpPr>
                <a:spLocks noChangeArrowheads="1"/>
              </p:cNvSpPr>
              <p:nvPr/>
            </p:nvSpPr>
            <p:spPr bwMode="auto">
              <a:xfrm>
                <a:off x="3312" y="182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40978" name="Text Box 13"/>
              <p:cNvSpPr txBox="1">
                <a:spLocks noChangeArrowheads="1"/>
              </p:cNvSpPr>
              <p:nvPr/>
            </p:nvSpPr>
            <p:spPr bwMode="auto">
              <a:xfrm>
                <a:off x="2784" y="1776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i="1">
                    <a:latin typeface="Helvetica" charset="0"/>
                  </a:rPr>
                  <a:t>TMax</a:t>
                </a:r>
              </a:p>
            </p:txBody>
          </p:sp>
          <p:sp>
            <p:nvSpPr>
              <p:cNvPr id="40979" name="Line 14"/>
              <p:cNvSpPr>
                <a:spLocks noChangeShapeType="1"/>
              </p:cNvSpPr>
              <p:nvPr/>
            </p:nvSpPr>
            <p:spPr bwMode="auto">
              <a:xfrm>
                <a:off x="3408" y="1872"/>
                <a:ext cx="105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0" name="Oval 15"/>
              <p:cNvSpPr>
                <a:spLocks noChangeArrowheads="1"/>
              </p:cNvSpPr>
              <p:nvPr/>
            </p:nvSpPr>
            <p:spPr bwMode="auto">
              <a:xfrm>
                <a:off x="3312" y="374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40981" name="Text Box 16"/>
              <p:cNvSpPr txBox="1">
                <a:spLocks noChangeArrowheads="1"/>
              </p:cNvSpPr>
              <p:nvPr/>
            </p:nvSpPr>
            <p:spPr bwMode="auto">
              <a:xfrm>
                <a:off x="2776" y="3696"/>
                <a:ext cx="4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i="1">
                    <a:latin typeface="Helvetica" charset="0"/>
                  </a:rPr>
                  <a:t>TMin</a:t>
                </a:r>
              </a:p>
            </p:txBody>
          </p:sp>
          <p:sp>
            <p:nvSpPr>
              <p:cNvPr id="40982" name="Oval 17"/>
              <p:cNvSpPr>
                <a:spLocks noChangeArrowheads="1"/>
              </p:cNvSpPr>
              <p:nvPr/>
            </p:nvSpPr>
            <p:spPr bwMode="auto">
              <a:xfrm>
                <a:off x="3312" y="297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40983" name="Text Box 18"/>
              <p:cNvSpPr txBox="1">
                <a:spLocks noChangeArrowheads="1"/>
              </p:cNvSpPr>
              <p:nvPr/>
            </p:nvSpPr>
            <p:spPr bwMode="auto">
              <a:xfrm>
                <a:off x="2736" y="2928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>
                    <a:latin typeface="Helvetica" charset="0"/>
                  </a:rPr>
                  <a:t>–1</a:t>
                </a:r>
              </a:p>
            </p:txBody>
          </p:sp>
          <p:sp>
            <p:nvSpPr>
              <p:cNvPr id="40984" name="Oval 19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40985" name="Text Box 20"/>
              <p:cNvSpPr txBox="1">
                <a:spLocks noChangeArrowheads="1"/>
              </p:cNvSpPr>
              <p:nvPr/>
            </p:nvSpPr>
            <p:spPr bwMode="auto">
              <a:xfrm>
                <a:off x="2736" y="3120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>
                    <a:latin typeface="Helvetica" charset="0"/>
                  </a:rPr>
                  <a:t>–2</a:t>
                </a:r>
              </a:p>
            </p:txBody>
          </p:sp>
          <p:sp>
            <p:nvSpPr>
              <p:cNvPr id="40986" name="Oval 21"/>
              <p:cNvSpPr>
                <a:spLocks noChangeArrowheads="1"/>
              </p:cNvSpPr>
              <p:nvPr/>
            </p:nvSpPr>
            <p:spPr bwMode="auto">
              <a:xfrm>
                <a:off x="4464" y="278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40987" name="Oval 22"/>
              <p:cNvSpPr>
                <a:spLocks noChangeArrowheads="1"/>
              </p:cNvSpPr>
              <p:nvPr/>
            </p:nvSpPr>
            <p:spPr bwMode="auto">
              <a:xfrm>
                <a:off x="4464" y="182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40988" name="Oval 23"/>
              <p:cNvSpPr>
                <a:spLocks noChangeArrowheads="1"/>
              </p:cNvSpPr>
              <p:nvPr/>
            </p:nvSpPr>
            <p:spPr bwMode="auto">
              <a:xfrm>
                <a:off x="4464" y="1632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40989" name="Oval 24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40990" name="Oval 25"/>
              <p:cNvSpPr>
                <a:spLocks noChangeArrowheads="1"/>
              </p:cNvSpPr>
              <p:nvPr/>
            </p:nvSpPr>
            <p:spPr bwMode="auto">
              <a:xfrm>
                <a:off x="4464" y="105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40991" name="Freeform 26"/>
              <p:cNvSpPr>
                <a:spLocks/>
              </p:cNvSpPr>
              <p:nvPr/>
            </p:nvSpPr>
            <p:spPr bwMode="auto">
              <a:xfrm>
                <a:off x="3408" y="912"/>
                <a:ext cx="1056" cy="2112"/>
              </a:xfrm>
              <a:custGeom>
                <a:avLst/>
                <a:gdLst>
                  <a:gd name="T0" fmla="*/ 0 w 1056"/>
                  <a:gd name="T1" fmla="*/ 2112 h 2112"/>
                  <a:gd name="T2" fmla="*/ 144 w 1056"/>
                  <a:gd name="T3" fmla="*/ 2112 h 2112"/>
                  <a:gd name="T4" fmla="*/ 912 w 1056"/>
                  <a:gd name="T5" fmla="*/ 0 h 2112"/>
                  <a:gd name="T6" fmla="*/ 1056 w 1056"/>
                  <a:gd name="T7" fmla="*/ 0 h 21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6"/>
                  <a:gd name="T13" fmla="*/ 0 h 2112"/>
                  <a:gd name="T14" fmla="*/ 1056 w 1056"/>
                  <a:gd name="T15" fmla="*/ 2112 h 21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6" h="2112">
                    <a:moveTo>
                      <a:pt x="0" y="2112"/>
                    </a:moveTo>
                    <a:lnTo>
                      <a:pt x="144" y="2112"/>
                    </a:lnTo>
                    <a:lnTo>
                      <a:pt x="912" y="0"/>
                    </a:lnTo>
                    <a:lnTo>
                      <a:pt x="1056" y="0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2" name="Freeform 27"/>
              <p:cNvSpPr>
                <a:spLocks/>
              </p:cNvSpPr>
              <p:nvPr/>
            </p:nvSpPr>
            <p:spPr bwMode="auto">
              <a:xfrm>
                <a:off x="3408" y="1104"/>
                <a:ext cx="1056" cy="2112"/>
              </a:xfrm>
              <a:custGeom>
                <a:avLst/>
                <a:gdLst>
                  <a:gd name="T0" fmla="*/ 0 w 1056"/>
                  <a:gd name="T1" fmla="*/ 2112 h 2112"/>
                  <a:gd name="T2" fmla="*/ 144 w 1056"/>
                  <a:gd name="T3" fmla="*/ 2112 h 2112"/>
                  <a:gd name="T4" fmla="*/ 912 w 1056"/>
                  <a:gd name="T5" fmla="*/ 0 h 2112"/>
                  <a:gd name="T6" fmla="*/ 1056 w 1056"/>
                  <a:gd name="T7" fmla="*/ 0 h 21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6"/>
                  <a:gd name="T13" fmla="*/ 0 h 2112"/>
                  <a:gd name="T14" fmla="*/ 1056 w 1056"/>
                  <a:gd name="T15" fmla="*/ 2112 h 21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6" h="2112">
                    <a:moveTo>
                      <a:pt x="0" y="2112"/>
                    </a:moveTo>
                    <a:lnTo>
                      <a:pt x="144" y="2112"/>
                    </a:lnTo>
                    <a:lnTo>
                      <a:pt x="912" y="0"/>
                    </a:lnTo>
                    <a:lnTo>
                      <a:pt x="1056" y="0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3" name="Freeform 28"/>
              <p:cNvSpPr>
                <a:spLocks/>
              </p:cNvSpPr>
              <p:nvPr/>
            </p:nvSpPr>
            <p:spPr bwMode="auto">
              <a:xfrm>
                <a:off x="3408" y="1680"/>
                <a:ext cx="1056" cy="2112"/>
              </a:xfrm>
              <a:custGeom>
                <a:avLst/>
                <a:gdLst>
                  <a:gd name="T0" fmla="*/ 0 w 1056"/>
                  <a:gd name="T1" fmla="*/ 2112 h 2112"/>
                  <a:gd name="T2" fmla="*/ 144 w 1056"/>
                  <a:gd name="T3" fmla="*/ 2112 h 2112"/>
                  <a:gd name="T4" fmla="*/ 912 w 1056"/>
                  <a:gd name="T5" fmla="*/ 0 h 2112"/>
                  <a:gd name="T6" fmla="*/ 1056 w 1056"/>
                  <a:gd name="T7" fmla="*/ 0 h 21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6"/>
                  <a:gd name="T13" fmla="*/ 0 h 2112"/>
                  <a:gd name="T14" fmla="*/ 1056 w 1056"/>
                  <a:gd name="T15" fmla="*/ 2112 h 21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6" h="2112">
                    <a:moveTo>
                      <a:pt x="0" y="2112"/>
                    </a:moveTo>
                    <a:lnTo>
                      <a:pt x="144" y="2112"/>
                    </a:lnTo>
                    <a:lnTo>
                      <a:pt x="912" y="0"/>
                    </a:lnTo>
                    <a:lnTo>
                      <a:pt x="1056" y="0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4" name="Text Box 29"/>
              <p:cNvSpPr txBox="1">
                <a:spLocks noChangeArrowheads="1"/>
              </p:cNvSpPr>
              <p:nvPr/>
            </p:nvSpPr>
            <p:spPr bwMode="auto">
              <a:xfrm>
                <a:off x="4656" y="2736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1800" b="0">
                    <a:latin typeface="Helvetica" charset="0"/>
                  </a:rPr>
                  <a:t>0</a:t>
                </a:r>
              </a:p>
            </p:txBody>
          </p:sp>
          <p:sp>
            <p:nvSpPr>
              <p:cNvPr id="40995" name="Text Box 30"/>
              <p:cNvSpPr txBox="1">
                <a:spLocks noChangeArrowheads="1"/>
              </p:cNvSpPr>
              <p:nvPr/>
            </p:nvSpPr>
            <p:spPr bwMode="auto">
              <a:xfrm>
                <a:off x="4608" y="768"/>
                <a:ext cx="5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i="1">
                    <a:latin typeface="Helvetica" charset="0"/>
                  </a:rPr>
                  <a:t>UMax</a:t>
                </a:r>
              </a:p>
            </p:txBody>
          </p:sp>
          <p:sp>
            <p:nvSpPr>
              <p:cNvPr id="40996" name="Text Box 31"/>
              <p:cNvSpPr txBox="1">
                <a:spLocks noChangeArrowheads="1"/>
              </p:cNvSpPr>
              <p:nvPr/>
            </p:nvSpPr>
            <p:spPr bwMode="auto">
              <a:xfrm>
                <a:off x="4608" y="960"/>
                <a:ext cx="9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i="1">
                    <a:latin typeface="Helvetica" charset="0"/>
                  </a:rPr>
                  <a:t>UMax</a:t>
                </a:r>
                <a:r>
                  <a:rPr lang="en-US" altLang="zh-CN" sz="1800" b="0">
                    <a:latin typeface="Helvetica" charset="0"/>
                  </a:rPr>
                  <a:t> – 1</a:t>
                </a:r>
                <a:endParaRPr lang="en-US" altLang="zh-CN" sz="1800" b="0" i="1">
                  <a:latin typeface="Helvetica" charset="0"/>
                </a:endParaRPr>
              </a:p>
            </p:txBody>
          </p:sp>
          <p:sp>
            <p:nvSpPr>
              <p:cNvPr id="40997" name="Text Box 32"/>
              <p:cNvSpPr txBox="1">
                <a:spLocks noChangeArrowheads="1"/>
              </p:cNvSpPr>
              <p:nvPr/>
            </p:nvSpPr>
            <p:spPr bwMode="auto">
              <a:xfrm>
                <a:off x="4656" y="1776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i="1">
                    <a:latin typeface="Helvetica" charset="0"/>
                  </a:rPr>
                  <a:t>TMax</a:t>
                </a:r>
              </a:p>
            </p:txBody>
          </p:sp>
          <p:sp>
            <p:nvSpPr>
              <p:cNvPr id="40998" name="Text Box 33"/>
              <p:cNvSpPr txBox="1">
                <a:spLocks noChangeArrowheads="1"/>
              </p:cNvSpPr>
              <p:nvPr/>
            </p:nvSpPr>
            <p:spPr bwMode="auto">
              <a:xfrm>
                <a:off x="4656" y="1584"/>
                <a:ext cx="7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i="1">
                    <a:latin typeface="Helvetica" charset="0"/>
                  </a:rPr>
                  <a:t>TMax  </a:t>
                </a:r>
                <a:r>
                  <a:rPr lang="en-US" altLang="zh-CN" sz="1800" b="0">
                    <a:latin typeface="Helvetica" charset="0"/>
                  </a:rPr>
                  <a:t>+ 1</a:t>
                </a:r>
                <a:endParaRPr lang="en-US" altLang="zh-CN" sz="1800" b="0" i="1">
                  <a:latin typeface="Helvetica" charset="0"/>
                </a:endParaRPr>
              </a:p>
            </p:txBody>
          </p:sp>
        </p:grpSp>
        <p:sp>
          <p:nvSpPr>
            <p:cNvPr id="40970" name="Rectangle 34"/>
            <p:cNvSpPr>
              <a:spLocks noChangeArrowheads="1"/>
            </p:cNvSpPr>
            <p:nvPr/>
          </p:nvSpPr>
          <p:spPr bwMode="auto">
            <a:xfrm>
              <a:off x="528" y="2832"/>
              <a:ext cx="83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zh-CN" altLang="en-US" sz="2000" b="0" dirty="0">
                  <a:latin typeface="Helvetica" charset="0"/>
                </a:rPr>
                <a:t>2’</a:t>
              </a:r>
              <a:r>
                <a:rPr lang="en-US" altLang="zh-CN" sz="2000" b="0" dirty="0">
                  <a:latin typeface="Helvetica" charset="0"/>
                </a:rPr>
                <a:t>s Comp.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latin typeface="Helvetica" charset="0"/>
                </a:rPr>
                <a:t>Range</a:t>
              </a:r>
            </a:p>
          </p:txBody>
        </p:sp>
        <p:sp>
          <p:nvSpPr>
            <p:cNvPr id="40971" name="Freeform 35"/>
            <p:cNvSpPr>
              <a:spLocks/>
            </p:cNvSpPr>
            <p:nvPr/>
          </p:nvSpPr>
          <p:spPr bwMode="auto">
            <a:xfrm>
              <a:off x="1536" y="2064"/>
              <a:ext cx="96" cy="2112"/>
            </a:xfrm>
            <a:custGeom>
              <a:avLst/>
              <a:gdLst>
                <a:gd name="T0" fmla="*/ 1 w 144"/>
                <a:gd name="T1" fmla="*/ 1613 h 2160"/>
                <a:gd name="T2" fmla="*/ 0 w 144"/>
                <a:gd name="T3" fmla="*/ 1613 h 2160"/>
                <a:gd name="T4" fmla="*/ 0 w 144"/>
                <a:gd name="T5" fmla="*/ 0 h 2160"/>
                <a:gd name="T6" fmla="*/ 1 w 144"/>
                <a:gd name="T7" fmla="*/ 0 h 21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2160"/>
                <a:gd name="T14" fmla="*/ 144 w 144"/>
                <a:gd name="T15" fmla="*/ 2160 h 21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2160">
                  <a:moveTo>
                    <a:pt x="96" y="2160"/>
                  </a:moveTo>
                  <a:lnTo>
                    <a:pt x="0" y="2160"/>
                  </a:ln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2" name="Freeform 36"/>
            <p:cNvSpPr>
              <a:spLocks/>
            </p:cNvSpPr>
            <p:nvPr/>
          </p:nvSpPr>
          <p:spPr bwMode="auto">
            <a:xfrm flipH="1">
              <a:off x="4080" y="1104"/>
              <a:ext cx="96" cy="2112"/>
            </a:xfrm>
            <a:custGeom>
              <a:avLst/>
              <a:gdLst>
                <a:gd name="T0" fmla="*/ 1 w 144"/>
                <a:gd name="T1" fmla="*/ 1613 h 2160"/>
                <a:gd name="T2" fmla="*/ 0 w 144"/>
                <a:gd name="T3" fmla="*/ 1613 h 2160"/>
                <a:gd name="T4" fmla="*/ 0 w 144"/>
                <a:gd name="T5" fmla="*/ 0 h 2160"/>
                <a:gd name="T6" fmla="*/ 1 w 144"/>
                <a:gd name="T7" fmla="*/ 0 h 21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2160"/>
                <a:gd name="T14" fmla="*/ 144 w 144"/>
                <a:gd name="T15" fmla="*/ 2160 h 21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2160">
                  <a:moveTo>
                    <a:pt x="96" y="2160"/>
                  </a:moveTo>
                  <a:lnTo>
                    <a:pt x="0" y="2160"/>
                  </a:ln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3" name="Rectangle 37"/>
            <p:cNvSpPr>
              <a:spLocks noChangeArrowheads="1"/>
            </p:cNvSpPr>
            <p:nvPr/>
          </p:nvSpPr>
          <p:spPr bwMode="auto">
            <a:xfrm>
              <a:off x="4272" y="1920"/>
              <a:ext cx="79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charset="0"/>
                </a:rPr>
                <a:t>Unsigned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latin typeface="Helvetica" charset="0"/>
                </a:rPr>
                <a:t>Range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5102F907-2B4A-CE4E-B19D-5129586EE2A7}"/>
              </a:ext>
            </a:extLst>
          </p:cNvPr>
          <p:cNvSpPr/>
          <p:nvPr/>
        </p:nvSpPr>
        <p:spPr>
          <a:xfrm>
            <a:off x="8363520" y="4631501"/>
            <a:ext cx="341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3F755F8-8417-4347-9EDB-ECDDF6CE1619}"/>
              </a:ext>
            </a:extLst>
          </p:cNvPr>
          <p:cNvSpPr/>
          <p:nvPr/>
        </p:nvSpPr>
        <p:spPr>
          <a:xfrm>
            <a:off x="8350259" y="3194464"/>
            <a:ext cx="341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D5159AB-D4F6-764F-A464-7746C186E2AC}"/>
              </a:ext>
            </a:extLst>
          </p:cNvPr>
          <p:cNvSpPr/>
          <p:nvPr/>
        </p:nvSpPr>
        <p:spPr>
          <a:xfrm>
            <a:off x="8350259" y="2876490"/>
            <a:ext cx="341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33EEF6B-B7AC-1345-BA71-39C5212441EE}"/>
              </a:ext>
            </a:extLst>
          </p:cNvPr>
          <p:cNvSpPr/>
          <p:nvPr/>
        </p:nvSpPr>
        <p:spPr>
          <a:xfrm>
            <a:off x="8350259" y="1552545"/>
            <a:ext cx="4571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A679F0A-0A3C-0E42-9929-97797D7DAF2D}"/>
              </a:ext>
            </a:extLst>
          </p:cNvPr>
          <p:cNvSpPr/>
          <p:nvPr/>
        </p:nvSpPr>
        <p:spPr>
          <a:xfrm>
            <a:off x="6934200" y="4781490"/>
            <a:ext cx="4074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73BD701-417A-A14F-AEE1-8695848DCD72}"/>
              </a:ext>
            </a:extLst>
          </p:cNvPr>
          <p:cNvSpPr/>
          <p:nvPr/>
        </p:nvSpPr>
        <p:spPr>
          <a:xfrm>
            <a:off x="6948364" y="6124545"/>
            <a:ext cx="4491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-8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239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charset="-122"/>
              </a:rPr>
              <a:t>Signed Representation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300"/>
              </a:lnSpc>
              <a:spcBef>
                <a:spcPts val="1800"/>
              </a:spcBef>
            </a:pPr>
            <a:r>
              <a:rPr lang="zh-CN" altLang="zh-CN" sz="2400" dirty="0"/>
              <a:t>假设时钟停在</a:t>
            </a:r>
            <a:r>
              <a:rPr lang="en-US" altLang="zh-CN" sz="2400" dirty="0"/>
              <a:t> 8</a:t>
            </a:r>
            <a:r>
              <a:rPr lang="zh-CN" altLang="zh-CN" sz="2400" dirty="0"/>
              <a:t>点，而现在正确的时间是</a:t>
            </a:r>
            <a:r>
              <a:rPr lang="en-US" altLang="zh-CN" sz="2400" dirty="0"/>
              <a:t>6</a:t>
            </a:r>
            <a:r>
              <a:rPr lang="zh-CN" altLang="zh-CN" sz="2400" dirty="0"/>
              <a:t>点，这时拨准时钟的方法有两种：</a:t>
            </a:r>
            <a:endParaRPr lang="en-US" altLang="zh-CN" sz="2400" dirty="0"/>
          </a:p>
          <a:p>
            <a:pPr lvl="1">
              <a:lnSpc>
                <a:spcPts val="3300"/>
              </a:lnSpc>
            </a:pPr>
            <a:r>
              <a:rPr lang="zh-CN" altLang="zh-CN" sz="2000" dirty="0"/>
              <a:t>一是将分针倒着旋转</a:t>
            </a:r>
            <a:r>
              <a:rPr lang="en-US" altLang="zh-CN" sz="2000" dirty="0"/>
              <a:t>2</a:t>
            </a:r>
            <a:r>
              <a:rPr lang="zh-CN" altLang="zh-CN" sz="2000" dirty="0"/>
              <a:t>圈（即时钟倒拨</a:t>
            </a:r>
            <a:r>
              <a:rPr lang="en-US" altLang="zh-CN" sz="2000" dirty="0"/>
              <a:t>2</a:t>
            </a:r>
            <a:r>
              <a:rPr lang="zh-CN" altLang="zh-CN" sz="2000" dirty="0"/>
              <a:t>小时），</a:t>
            </a:r>
            <a:r>
              <a:rPr lang="en-US" altLang="zh-CN" sz="2000" dirty="0"/>
              <a:t>8-2=6</a:t>
            </a:r>
            <a:r>
              <a:rPr lang="zh-CN" altLang="zh-CN" sz="2000" dirty="0"/>
              <a:t>（做减法）</a:t>
            </a:r>
            <a:endParaRPr lang="en-US" altLang="zh-CN" sz="2000" dirty="0"/>
          </a:p>
          <a:p>
            <a:pPr lvl="1">
              <a:lnSpc>
                <a:spcPts val="3300"/>
              </a:lnSpc>
            </a:pPr>
            <a:r>
              <a:rPr lang="zh-CN" altLang="zh-CN" sz="2000" dirty="0"/>
              <a:t>另一种方法是将分针正着旋转</a:t>
            </a:r>
            <a:r>
              <a:rPr lang="en-US" altLang="zh-CN" sz="2000" dirty="0"/>
              <a:t> 10</a:t>
            </a:r>
            <a:r>
              <a:rPr lang="zh-CN" altLang="zh-CN" sz="2000" dirty="0"/>
              <a:t>圈（即时钟正拨</a:t>
            </a:r>
            <a:r>
              <a:rPr lang="en-US" altLang="zh-CN" sz="2000" dirty="0"/>
              <a:t>10</a:t>
            </a:r>
            <a:r>
              <a:rPr lang="zh-CN" altLang="zh-CN" sz="2000" dirty="0"/>
              <a:t>小时），</a:t>
            </a:r>
            <a:r>
              <a:rPr lang="en-US" altLang="zh-CN" sz="2000" dirty="0"/>
              <a:t>8+10=6</a:t>
            </a:r>
            <a:r>
              <a:rPr lang="zh-CN" altLang="zh-CN" sz="2000" dirty="0"/>
              <a:t>（</a:t>
            </a:r>
            <a:r>
              <a:rPr lang="en-US" altLang="zh-CN" sz="2000" dirty="0"/>
              <a:t>mod 12</a:t>
            </a:r>
            <a:r>
              <a:rPr lang="zh-CN" altLang="zh-CN" sz="2000" dirty="0"/>
              <a:t>）（做</a:t>
            </a:r>
            <a:r>
              <a:rPr lang="zh-CN" altLang="en-US" sz="2000" dirty="0"/>
              <a:t>加</a:t>
            </a:r>
            <a:r>
              <a:rPr lang="zh-CN" altLang="zh-CN" sz="2000" dirty="0"/>
              <a:t>法）</a:t>
            </a:r>
            <a:endParaRPr lang="en-US" altLang="zh-CN" sz="2000" dirty="0"/>
          </a:p>
          <a:p>
            <a:pPr>
              <a:lnSpc>
                <a:spcPts val="3300"/>
              </a:lnSpc>
            </a:pPr>
            <a:r>
              <a:rPr lang="zh-CN" altLang="zh-CN" sz="2400" dirty="0"/>
              <a:t>此时</a:t>
            </a:r>
            <a:r>
              <a:rPr lang="zh-CN" altLang="en-US" sz="2400" dirty="0"/>
              <a:t>：   </a:t>
            </a:r>
            <a:r>
              <a:rPr lang="en-US" altLang="zh-CN" sz="2400" b="1" dirty="0">
                <a:solidFill>
                  <a:srgbClr val="FF0000"/>
                </a:solidFill>
              </a:rPr>
              <a:t>8-2 = 8+10 (mod 12)</a:t>
            </a:r>
          </a:p>
          <a:p>
            <a:pPr>
              <a:lnSpc>
                <a:spcPts val="3300"/>
              </a:lnSpc>
            </a:pPr>
            <a:r>
              <a:rPr lang="zh-CN" altLang="zh-CN" sz="2400" dirty="0"/>
              <a:t>所以有：</a:t>
            </a:r>
            <a:r>
              <a:rPr lang="en-US" altLang="zh-CN" sz="2400" b="1" dirty="0">
                <a:solidFill>
                  <a:srgbClr val="FF0000"/>
                </a:solidFill>
              </a:rPr>
              <a:t>-2=10 (mod 12) </a:t>
            </a:r>
            <a:r>
              <a:rPr lang="zh-CN" altLang="zh-CN" sz="2400" dirty="0"/>
              <a:t>，即</a:t>
            </a:r>
            <a:r>
              <a:rPr lang="en-US" altLang="zh-CN" sz="2400" b="1" dirty="0">
                <a:solidFill>
                  <a:srgbClr val="FF0000"/>
                </a:solidFill>
              </a:rPr>
              <a:t>-2</a:t>
            </a:r>
            <a:r>
              <a:rPr lang="zh-CN" altLang="zh-CN" sz="2400" b="1" dirty="0">
                <a:solidFill>
                  <a:srgbClr val="FF0000"/>
                </a:solidFill>
              </a:rPr>
              <a:t>和</a:t>
            </a:r>
            <a:r>
              <a:rPr lang="en-US" altLang="zh-CN" sz="2400" b="1" dirty="0">
                <a:solidFill>
                  <a:srgbClr val="FF0000"/>
                </a:solidFill>
              </a:rPr>
              <a:t>10</a:t>
            </a:r>
            <a:r>
              <a:rPr lang="zh-CN" altLang="zh-CN" sz="2400" b="1" dirty="0">
                <a:solidFill>
                  <a:srgbClr val="FF0000"/>
                </a:solidFill>
              </a:rPr>
              <a:t>同余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pPr>
              <a:lnSpc>
                <a:spcPts val="3300"/>
              </a:lnSpc>
            </a:pPr>
            <a:r>
              <a:rPr lang="zh-CN" altLang="zh-CN" sz="2400" dirty="0"/>
              <a:t>同余的两个数，具有互补关系，</a:t>
            </a:r>
            <a:r>
              <a:rPr lang="en-US" altLang="zh-CN" sz="2400" dirty="0"/>
              <a:t>-2</a:t>
            </a:r>
            <a:r>
              <a:rPr lang="zh-CN" altLang="zh-CN" sz="2400" dirty="0"/>
              <a:t>和</a:t>
            </a:r>
            <a:r>
              <a:rPr lang="en-US" altLang="zh-CN" sz="2400" dirty="0"/>
              <a:t>10 </a:t>
            </a:r>
            <a:r>
              <a:rPr lang="zh-CN" altLang="zh-CN" sz="2400" dirty="0"/>
              <a:t>对模</a:t>
            </a:r>
            <a:r>
              <a:rPr lang="en-US" altLang="zh-CN" sz="2400" dirty="0"/>
              <a:t>12</a:t>
            </a:r>
            <a:r>
              <a:rPr lang="zh-CN" altLang="zh-CN" sz="2400" dirty="0"/>
              <a:t>互补，也就是</a:t>
            </a:r>
            <a:r>
              <a:rPr lang="en-US" altLang="zh-CN" sz="2400" dirty="0"/>
              <a:t>-2</a:t>
            </a:r>
            <a:r>
              <a:rPr lang="zh-CN" altLang="zh-CN" sz="2400" dirty="0"/>
              <a:t>的补数是</a:t>
            </a:r>
            <a:r>
              <a:rPr lang="en-US" altLang="zh-CN" sz="2400" dirty="0"/>
              <a:t>10</a:t>
            </a:r>
            <a:r>
              <a:rPr lang="zh-CN" altLang="zh-CN" sz="2400" dirty="0"/>
              <a:t>（以</a:t>
            </a:r>
            <a:r>
              <a:rPr lang="en-US" altLang="zh-CN" sz="2400" dirty="0"/>
              <a:t>12</a:t>
            </a:r>
            <a:r>
              <a:rPr lang="zh-CN" altLang="zh-CN" sz="2400" dirty="0"/>
              <a:t>为模）</a:t>
            </a:r>
          </a:p>
          <a:p>
            <a:pPr marL="0" indent="0">
              <a:lnSpc>
                <a:spcPts val="3100"/>
              </a:lnSpc>
              <a:buNone/>
            </a:pPr>
            <a:endParaRPr lang="zh-CN" altLang="zh-CN" dirty="0"/>
          </a:p>
          <a:p>
            <a:endParaRPr lang="zh-CN" altLang="zh-CN" dirty="0"/>
          </a:p>
          <a:p>
            <a:pPr marL="0" indent="0">
              <a:buNone/>
            </a:pPr>
            <a:endParaRPr lang="zh-CN" altLang="zh-CN" b="1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90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charset="-122"/>
              </a:rPr>
              <a:t>Signed Representation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b="1" dirty="0"/>
              <a:t>补码表示法</a:t>
            </a:r>
          </a:p>
          <a:p>
            <a:pPr>
              <a:lnSpc>
                <a:spcPts val="4000"/>
              </a:lnSpc>
              <a:spcBef>
                <a:spcPts val="1800"/>
              </a:spcBef>
            </a:pPr>
            <a:r>
              <a:rPr lang="zh-CN" altLang="zh-CN" sz="2400" dirty="0"/>
              <a:t>只要确定了“模”，就可找到一个与负数等价的正数（该正数即为负数的补数）来代替此负数，而这个正数可以用模加上负数本身求得，这样就可把减法运算用加法实现了。</a:t>
            </a:r>
            <a:endParaRPr lang="en-US" altLang="zh-CN" sz="2400" dirty="0"/>
          </a:p>
          <a:p>
            <a:pPr>
              <a:lnSpc>
                <a:spcPts val="4000"/>
              </a:lnSpc>
            </a:pPr>
            <a:r>
              <a:rPr lang="zh-CN" altLang="zh-CN" sz="2400" dirty="0"/>
              <a:t>例：</a:t>
            </a:r>
            <a:r>
              <a:rPr lang="en-US" altLang="zh-CN" sz="2400" dirty="0"/>
              <a:t> 9</a:t>
            </a:r>
            <a:r>
              <a:rPr lang="en-US" altLang="zh-CN" sz="2400" b="1" dirty="0">
                <a:solidFill>
                  <a:srgbClr val="FF0000"/>
                </a:solidFill>
              </a:rPr>
              <a:t>-5</a:t>
            </a:r>
            <a:r>
              <a:rPr lang="en-US" altLang="zh-CN" sz="2400" dirty="0"/>
              <a:t>=9+(12-5)=9</a:t>
            </a:r>
            <a:r>
              <a:rPr lang="en-US" altLang="zh-CN" sz="2400" b="1" dirty="0">
                <a:solidFill>
                  <a:srgbClr val="FF0000"/>
                </a:solidFill>
              </a:rPr>
              <a:t>+7</a:t>
            </a:r>
            <a:r>
              <a:rPr lang="en-US" altLang="zh-CN" sz="2400" dirty="0"/>
              <a:t>=4 (mod 12)</a:t>
            </a:r>
            <a:endParaRPr lang="zh-CN" altLang="zh-CN" sz="2400" dirty="0"/>
          </a:p>
          <a:p>
            <a:pPr marL="0" indent="0">
              <a:lnSpc>
                <a:spcPts val="4000"/>
              </a:lnSpc>
              <a:buNone/>
            </a:pPr>
            <a:r>
              <a:rPr lang="en-US" altLang="zh-CN" sz="2400" dirty="0"/>
              <a:t>       65</a:t>
            </a:r>
            <a:r>
              <a:rPr lang="en-US" altLang="zh-CN" sz="2400" b="1" dirty="0">
                <a:solidFill>
                  <a:srgbClr val="FF0000"/>
                </a:solidFill>
              </a:rPr>
              <a:t>-25</a:t>
            </a:r>
            <a:r>
              <a:rPr lang="en-US" altLang="zh-CN" sz="2400" dirty="0"/>
              <a:t>=65+(-25)=65+(100-25)=65</a:t>
            </a:r>
            <a:r>
              <a:rPr lang="en-US" altLang="zh-CN" sz="2400" b="1" dirty="0">
                <a:solidFill>
                  <a:srgbClr val="FF0000"/>
                </a:solidFill>
              </a:rPr>
              <a:t>+75</a:t>
            </a:r>
            <a:r>
              <a:rPr lang="en-US" altLang="zh-CN" sz="2400" dirty="0"/>
              <a:t>=40 (mod 100)</a:t>
            </a:r>
          </a:p>
          <a:p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0849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A3B2AE-967C-7847-8D10-4317BE915AC7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charset="-122"/>
              </a:rPr>
              <a:t>Two’s Complement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620000" cy="4572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1" lang="en-US" altLang="zh-CN" dirty="0">
                <a:ea typeface="宋体" charset="-122"/>
              </a:rPr>
              <a:t>Binary (physical)</a:t>
            </a:r>
          </a:p>
          <a:p>
            <a:pPr lvl="1">
              <a:lnSpc>
                <a:spcPct val="110000"/>
              </a:lnSpc>
            </a:pPr>
            <a:r>
              <a:rPr kumimoji="1" lang="en-US" altLang="zh-CN" dirty="0">
                <a:ea typeface="宋体" charset="-122"/>
              </a:rPr>
              <a:t>Bit vector [x</a:t>
            </a:r>
            <a:r>
              <a:rPr kumimoji="1" lang="en-US" altLang="zh-CN" baseline="-25000" dirty="0">
                <a:ea typeface="宋体" charset="-122"/>
              </a:rPr>
              <a:t>w-1</a:t>
            </a:r>
            <a:r>
              <a:rPr kumimoji="1" lang="en-US" altLang="zh-CN" dirty="0">
                <a:ea typeface="宋体" charset="-122"/>
              </a:rPr>
              <a:t>,x</a:t>
            </a:r>
            <a:r>
              <a:rPr kumimoji="1" lang="en-US" altLang="zh-CN" baseline="-25000" dirty="0">
                <a:ea typeface="宋体" charset="-122"/>
              </a:rPr>
              <a:t>w-2</a:t>
            </a:r>
            <a:r>
              <a:rPr kumimoji="1" lang="en-US" altLang="zh-CN" dirty="0">
                <a:ea typeface="宋体" charset="-122"/>
              </a:rPr>
              <a:t>,x</a:t>
            </a:r>
            <a:r>
              <a:rPr kumimoji="1" lang="en-US" altLang="zh-CN" baseline="-25000" dirty="0">
                <a:ea typeface="宋体" charset="-122"/>
              </a:rPr>
              <a:t>w-3</a:t>
            </a:r>
            <a:r>
              <a:rPr kumimoji="1" lang="en-US" altLang="zh-CN" dirty="0">
                <a:ea typeface="宋体" charset="-122"/>
              </a:rPr>
              <a:t>,</a:t>
            </a:r>
            <a:r>
              <a:rPr kumimoji="1" lang="en-US" altLang="zh-CN" dirty="0">
                <a:ea typeface="宋体" charset="-122"/>
                <a:sym typeface="Symbol" charset="2"/>
              </a:rPr>
              <a:t></a:t>
            </a:r>
            <a:r>
              <a:rPr kumimoji="1" lang="en-US" altLang="zh-CN" dirty="0">
                <a:ea typeface="宋体" charset="-122"/>
              </a:rPr>
              <a:t>x</a:t>
            </a:r>
            <a:r>
              <a:rPr kumimoji="1" lang="en-US" altLang="zh-CN" baseline="-25000" dirty="0">
                <a:ea typeface="宋体" charset="-122"/>
              </a:rPr>
              <a:t>0</a:t>
            </a:r>
            <a:r>
              <a:rPr kumimoji="1" lang="en-US" altLang="zh-CN" dirty="0">
                <a:ea typeface="宋体" charset="-122"/>
              </a:rPr>
              <a:t>]</a:t>
            </a:r>
          </a:p>
          <a:p>
            <a:pPr>
              <a:lnSpc>
                <a:spcPct val="110000"/>
              </a:lnSpc>
            </a:pPr>
            <a:r>
              <a:rPr kumimoji="1" lang="en-US" altLang="zh-CN" dirty="0">
                <a:ea typeface="宋体" charset="-122"/>
              </a:rPr>
              <a:t>Binary to Signed (logical)</a:t>
            </a:r>
          </a:p>
          <a:p>
            <a:pPr>
              <a:lnSpc>
                <a:spcPct val="110000"/>
              </a:lnSpc>
            </a:pPr>
            <a:endParaRPr kumimoji="1" lang="en-US" altLang="zh-CN" dirty="0">
              <a:ea typeface="宋体" charset="-122"/>
            </a:endParaRPr>
          </a:p>
          <a:p>
            <a:pPr>
              <a:lnSpc>
                <a:spcPct val="110000"/>
              </a:lnSpc>
            </a:pPr>
            <a:endParaRPr kumimoji="1" lang="en-US" altLang="zh-CN" dirty="0">
              <a:ea typeface="宋体" charset="-122"/>
            </a:endParaRPr>
          </a:p>
          <a:p>
            <a:pPr>
              <a:lnSpc>
                <a:spcPct val="110000"/>
              </a:lnSpc>
            </a:pPr>
            <a:endParaRPr kumimoji="1" lang="en-US" altLang="zh-CN" dirty="0">
              <a:ea typeface="宋体" charset="-122"/>
            </a:endParaRPr>
          </a:p>
          <a:p>
            <a:pPr>
              <a:lnSpc>
                <a:spcPct val="110000"/>
              </a:lnSpc>
            </a:pPr>
            <a:r>
              <a:rPr kumimoji="1" lang="en-US" altLang="zh-CN" dirty="0">
                <a:ea typeface="宋体" charset="-122"/>
              </a:rPr>
              <a:t>2’s complement</a:t>
            </a:r>
          </a:p>
          <a:p>
            <a:pPr lvl="1">
              <a:lnSpc>
                <a:spcPct val="110000"/>
              </a:lnSpc>
            </a:pPr>
            <a:r>
              <a:rPr kumimoji="1" lang="zh-CN" altLang="en-US" dirty="0">
                <a:ea typeface="宋体" charset="-122"/>
              </a:rPr>
              <a:t>“模”就是</a:t>
            </a:r>
            <a:r>
              <a:rPr kumimoji="1" lang="en-US" altLang="zh-CN" dirty="0">
                <a:ea typeface="宋体" charset="-122"/>
              </a:rPr>
              <a:t>2</a:t>
            </a:r>
            <a:r>
              <a:rPr kumimoji="1" lang="en-US" altLang="zh-CN" baseline="30000" dirty="0">
                <a:ea typeface="宋体" charset="-122"/>
              </a:rPr>
              <a:t>w</a:t>
            </a:r>
          </a:p>
          <a:p>
            <a:pPr lvl="1">
              <a:lnSpc>
                <a:spcPct val="110000"/>
              </a:lnSpc>
            </a:pPr>
            <a:r>
              <a:rPr kumimoji="1" lang="zh-CN" altLang="en-US" dirty="0">
                <a:ea typeface="宋体" charset="-122"/>
              </a:rPr>
              <a:t>因为</a:t>
            </a:r>
            <a:r>
              <a:rPr kumimoji="1" lang="en-US" altLang="zh-CN" dirty="0">
                <a:ea typeface="宋体" charset="-122"/>
              </a:rPr>
              <a:t>binary</a:t>
            </a:r>
            <a:r>
              <a:rPr kumimoji="1" lang="zh-CN" altLang="en-US" dirty="0">
                <a:ea typeface="宋体" charset="-122"/>
              </a:rPr>
              <a:t>形式的值是</a:t>
            </a:r>
            <a:r>
              <a:rPr kumimoji="1" lang="en-US" altLang="zh-CN" dirty="0">
                <a:ea typeface="宋体" charset="-122"/>
              </a:rPr>
              <a:t>2</a:t>
            </a:r>
            <a:r>
              <a:rPr kumimoji="1" lang="en-US" altLang="zh-CN" baseline="30000" dirty="0">
                <a:ea typeface="宋体" charset="-122"/>
              </a:rPr>
              <a:t>w-1</a:t>
            </a:r>
            <a:r>
              <a:rPr kumimoji="1" lang="en-US" altLang="zh-CN" dirty="0">
                <a:ea typeface="宋体" charset="-122"/>
              </a:rPr>
              <a:t>+</a:t>
            </a:r>
            <a:r>
              <a:rPr kumimoji="1" lang="mr-IN" altLang="zh-CN" dirty="0">
                <a:ea typeface="宋体" charset="-122"/>
              </a:rPr>
              <a:t>…</a:t>
            </a:r>
            <a:r>
              <a:rPr kumimoji="1" lang="zh-CN" altLang="en-US" dirty="0">
                <a:ea typeface="宋体" charset="-122"/>
              </a:rPr>
              <a:t>，实际值是</a:t>
            </a:r>
            <a:r>
              <a:rPr kumimoji="1" lang="en-US" altLang="zh-CN" dirty="0">
                <a:ea typeface="宋体" charset="-122"/>
              </a:rPr>
              <a:t>-2</a:t>
            </a:r>
            <a:r>
              <a:rPr kumimoji="1" lang="en-US" altLang="zh-CN" baseline="30000" dirty="0">
                <a:ea typeface="宋体" charset="-122"/>
              </a:rPr>
              <a:t>w-1</a:t>
            </a:r>
            <a:r>
              <a:rPr kumimoji="1" lang="en-US" altLang="zh-CN" dirty="0">
                <a:ea typeface="宋体" charset="-122"/>
              </a:rPr>
              <a:t>+</a:t>
            </a:r>
            <a:r>
              <a:rPr kumimoji="1" lang="mr-IN" altLang="zh-CN" dirty="0">
                <a:ea typeface="宋体" charset="-122"/>
              </a:rPr>
              <a:t>…</a:t>
            </a:r>
            <a:r>
              <a:rPr kumimoji="1" lang="zh-CN" altLang="en-US" dirty="0">
                <a:ea typeface="宋体" charset="-122"/>
              </a:rPr>
              <a:t>，二者相差</a:t>
            </a:r>
            <a:r>
              <a:rPr kumimoji="1" lang="en-US" altLang="zh-CN" dirty="0">
                <a:ea typeface="宋体" charset="-122"/>
              </a:rPr>
              <a:t>2</a:t>
            </a:r>
            <a:r>
              <a:rPr kumimoji="1" lang="en-US" altLang="zh-CN" baseline="30000" dirty="0">
                <a:ea typeface="宋体" charset="-122"/>
              </a:rPr>
              <a:t>w</a:t>
            </a:r>
          </a:p>
        </p:txBody>
      </p:sp>
      <p:graphicFrame>
        <p:nvGraphicFramePr>
          <p:cNvPr id="1229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378"/>
              </p:ext>
            </p:extLst>
          </p:nvPr>
        </p:nvGraphicFramePr>
        <p:xfrm>
          <a:off x="1625065" y="3414713"/>
          <a:ext cx="5334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340100" imgH="596900" progId="Equation.3">
                  <p:embed/>
                </p:oleObj>
              </mc:Choice>
              <mc:Fallback>
                <p:oleObj name="公式" r:id="rId3" imgW="33401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065" y="3414713"/>
                        <a:ext cx="5334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Line 5"/>
          <p:cNvSpPr>
            <a:spLocks noChangeShapeType="1"/>
          </p:cNvSpPr>
          <p:nvPr/>
        </p:nvSpPr>
        <p:spPr bwMode="auto">
          <a:xfrm flipH="1" flipV="1">
            <a:off x="4276725" y="4238625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5343525" y="4543425"/>
            <a:ext cx="6762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charset="0"/>
              </a:rPr>
              <a:t>Sign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Helvetica" charset="0"/>
              </a:rPr>
              <a:t>Bit</a:t>
            </a:r>
          </a:p>
        </p:txBody>
      </p:sp>
      <p:sp>
        <p:nvSpPr>
          <p:cNvPr id="2" name="矩形 1"/>
          <p:cNvSpPr/>
          <p:nvPr/>
        </p:nvSpPr>
        <p:spPr>
          <a:xfrm>
            <a:off x="6198348" y="1828800"/>
            <a:ext cx="276710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dirty="0"/>
              <a:t>w</a:t>
            </a:r>
            <a:r>
              <a:rPr lang="zh-CN" altLang="en-US" dirty="0"/>
              <a:t>位，有</a:t>
            </a:r>
            <a:r>
              <a:rPr lang="en-US" altLang="zh-CN" dirty="0"/>
              <a:t>2</a:t>
            </a:r>
            <a:r>
              <a:rPr lang="en-US" altLang="zh-CN" baseline="30000" dirty="0"/>
              <a:t>w</a:t>
            </a:r>
            <a:r>
              <a:rPr lang="zh-CN" altLang="en-US" dirty="0"/>
              <a:t>个状态，</a:t>
            </a:r>
            <a:endParaRPr lang="en-US" altLang="zh-CN" dirty="0"/>
          </a:p>
          <a:p>
            <a:pPr marL="0" lvl="1"/>
            <a:r>
              <a:rPr lang="zh-CN" altLang="en-US" dirty="0"/>
              <a:t>所以</a:t>
            </a:r>
            <a:r>
              <a:rPr lang="zh-CN" altLang="en-US" dirty="0">
                <a:solidFill>
                  <a:srgbClr val="FF0000"/>
                </a:solidFill>
              </a:rPr>
              <a:t>模</a:t>
            </a:r>
            <a:r>
              <a:rPr kumimoji="1" lang="zh-CN" altLang="en-US" dirty="0">
                <a:solidFill>
                  <a:srgbClr val="FF0000"/>
                </a:solidFill>
              </a:rPr>
              <a:t>就是</a:t>
            </a:r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r>
              <a:rPr kumimoji="1" lang="en-US" altLang="zh-CN" baseline="30000" dirty="0">
                <a:solidFill>
                  <a:srgbClr val="FF0000"/>
                </a:solidFill>
              </a:rPr>
              <a:t>w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；</a:t>
            </a:r>
            <a:endParaRPr kumimoji="1" lang="en-US" altLang="zh-CN" baseline="30000" dirty="0"/>
          </a:p>
          <a:p>
            <a:pPr marL="0" lvl="1"/>
            <a:r>
              <a:rPr lang="zh-CN" altLang="en-US" dirty="0">
                <a:solidFill>
                  <a:srgbClr val="7030A0"/>
                </a:solidFill>
              </a:rPr>
              <a:t>增加或减少</a:t>
            </a:r>
            <a:r>
              <a:rPr kumimoji="1" lang="en-US" altLang="zh-CN" dirty="0">
                <a:solidFill>
                  <a:srgbClr val="7030A0"/>
                </a:solidFill>
              </a:rPr>
              <a:t>2</a:t>
            </a:r>
            <a:r>
              <a:rPr kumimoji="1" lang="en-US" altLang="zh-CN" baseline="30000" dirty="0">
                <a:solidFill>
                  <a:srgbClr val="7030A0"/>
                </a:solidFill>
              </a:rPr>
              <a:t>w</a:t>
            </a:r>
            <a:r>
              <a:rPr lang="zh-CN" altLang="en-US" dirty="0">
                <a:solidFill>
                  <a:srgbClr val="7030A0"/>
                </a:solidFill>
              </a:rPr>
              <a:t>，值不变</a:t>
            </a:r>
            <a:endParaRPr kumimoji="1" lang="en-US" altLang="zh-C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887559"/>
      </p:ext>
    </p:extLst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11970</TotalTime>
  <Words>2735</Words>
  <Application>Microsoft Macintosh PowerPoint</Application>
  <PresentationFormat>全屏显示(4:3)</PresentationFormat>
  <Paragraphs>623</Paragraphs>
  <Slides>47</Slides>
  <Notes>42</Notes>
  <HiddenSlides>4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47</vt:i4>
      </vt:variant>
    </vt:vector>
  </HeadingPairs>
  <TitlesOfParts>
    <vt:vector size="63" baseType="lpstr">
      <vt:lpstr>SimHei</vt:lpstr>
      <vt:lpstr>Arial Narrow</vt:lpstr>
      <vt:lpstr>Calibri</vt:lpstr>
      <vt:lpstr>Comic Sans MS</vt:lpstr>
      <vt:lpstr>Courier New</vt:lpstr>
      <vt:lpstr>Helvetica</vt:lpstr>
      <vt:lpstr>Symbol</vt:lpstr>
      <vt:lpstr>Times</vt:lpstr>
      <vt:lpstr>Times New Roman</vt:lpstr>
      <vt:lpstr>Wingdings</vt:lpstr>
      <vt:lpstr>Wingdings 2</vt:lpstr>
      <vt:lpstr>icfp99</vt:lpstr>
      <vt:lpstr>Microsoft 公式 3.0</vt:lpstr>
      <vt:lpstr>公式</vt:lpstr>
      <vt:lpstr>Equation</vt:lpstr>
      <vt:lpstr>Document</vt:lpstr>
      <vt:lpstr>信息的表示和处理(2)</vt:lpstr>
      <vt:lpstr>Outline</vt:lpstr>
      <vt:lpstr>Unsigned Representation</vt:lpstr>
      <vt:lpstr>Unsigned Representation</vt:lpstr>
      <vt:lpstr>Signed Representation</vt:lpstr>
      <vt:lpstr>补码的映射关系</vt:lpstr>
      <vt:lpstr>Signed Representation</vt:lpstr>
      <vt:lpstr>Signed Representation</vt:lpstr>
      <vt:lpstr>Two’s Complement</vt:lpstr>
      <vt:lpstr>补码和真值的关系</vt:lpstr>
      <vt:lpstr>补码和真值的关系</vt:lpstr>
      <vt:lpstr>Binary Number Property</vt:lpstr>
      <vt:lpstr>Two’s Complement</vt:lpstr>
      <vt:lpstr>From a Number to Two’s Complement</vt:lpstr>
      <vt:lpstr>From Two’s Complement to Number </vt:lpstr>
      <vt:lpstr>Two’s Complement Encoding Examples</vt:lpstr>
      <vt:lpstr>Numeric Range</vt:lpstr>
      <vt:lpstr>Values for Different Word Sizes</vt:lpstr>
      <vt:lpstr>Alternative representations of signed numbers</vt:lpstr>
      <vt:lpstr>PowerPoint 演示文稿</vt:lpstr>
      <vt:lpstr>Relation Between 2’s Comp. &amp; Unsigned</vt:lpstr>
      <vt:lpstr>Conversion between two Representations</vt:lpstr>
      <vt:lpstr>课堂练习</vt:lpstr>
      <vt:lpstr>课堂测试</vt:lpstr>
      <vt:lpstr>Outline</vt:lpstr>
      <vt:lpstr>Integral data type in C</vt:lpstr>
      <vt:lpstr>Integral Data Types</vt:lpstr>
      <vt:lpstr>Casting among Signed and Unsigned in C</vt:lpstr>
      <vt:lpstr>Signed vs. Unsigned in C</vt:lpstr>
      <vt:lpstr>Signed vs. Unsigned in C</vt:lpstr>
      <vt:lpstr>Casting from Signed to Unsigned</vt:lpstr>
      <vt:lpstr>PowerPoint 演示文稿</vt:lpstr>
      <vt:lpstr>Unsigned Constants in C</vt:lpstr>
      <vt:lpstr>Casting Convention</vt:lpstr>
      <vt:lpstr>Casting Convention</vt:lpstr>
      <vt:lpstr>Outline</vt:lpstr>
      <vt:lpstr>From short to long</vt:lpstr>
      <vt:lpstr>Expanding the Bit Representation</vt:lpstr>
      <vt:lpstr>From short to long</vt:lpstr>
      <vt:lpstr>From short to long</vt:lpstr>
      <vt:lpstr>From long to short</vt:lpstr>
      <vt:lpstr>Truncating Numbers</vt:lpstr>
      <vt:lpstr>Truncating Numbers</vt:lpstr>
      <vt:lpstr>Advice on Signed vs. Unsigned</vt:lpstr>
      <vt:lpstr>Advice on Signed vs. Unsigned</vt:lpstr>
      <vt:lpstr>Advice on Signed vs. Unsigned</vt:lpstr>
      <vt:lpstr>Advice on Signed vs. Unsigned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7025</cp:lastModifiedBy>
  <cp:revision>707</cp:revision>
  <dcterms:created xsi:type="dcterms:W3CDTF">2000-01-15T07:54:11Z</dcterms:created>
  <dcterms:modified xsi:type="dcterms:W3CDTF">2022-09-22T11:10:11Z</dcterms:modified>
</cp:coreProperties>
</file>