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935" r:id="rId2"/>
    <p:sldId id="843" r:id="rId3"/>
    <p:sldId id="844" r:id="rId4"/>
    <p:sldId id="936" r:id="rId5"/>
    <p:sldId id="937" r:id="rId6"/>
    <p:sldId id="938" r:id="rId7"/>
    <p:sldId id="939" r:id="rId8"/>
    <p:sldId id="974" r:id="rId9"/>
    <p:sldId id="940" r:id="rId10"/>
    <p:sldId id="941" r:id="rId11"/>
    <p:sldId id="942" r:id="rId12"/>
    <p:sldId id="975" r:id="rId13"/>
    <p:sldId id="943" r:id="rId14"/>
    <p:sldId id="977" r:id="rId15"/>
    <p:sldId id="944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2" r:id="rId24"/>
    <p:sldId id="953" r:id="rId25"/>
    <p:sldId id="954" r:id="rId26"/>
    <p:sldId id="982" r:id="rId27"/>
    <p:sldId id="983" r:id="rId28"/>
    <p:sldId id="984" r:id="rId29"/>
    <p:sldId id="985" r:id="rId30"/>
    <p:sldId id="986" r:id="rId31"/>
    <p:sldId id="988" r:id="rId32"/>
    <p:sldId id="992" r:id="rId33"/>
    <p:sldId id="955" r:id="rId34"/>
    <p:sldId id="956" r:id="rId35"/>
    <p:sldId id="957" r:id="rId36"/>
    <p:sldId id="958" r:id="rId37"/>
    <p:sldId id="959" r:id="rId38"/>
    <p:sldId id="960" r:id="rId39"/>
    <p:sldId id="961" r:id="rId40"/>
    <p:sldId id="962" r:id="rId41"/>
    <p:sldId id="978" r:id="rId42"/>
    <p:sldId id="963" r:id="rId43"/>
    <p:sldId id="990" r:id="rId44"/>
    <p:sldId id="99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6599" autoAdjust="0"/>
  </p:normalViewPr>
  <p:slideViewPr>
    <p:cSldViewPr>
      <p:cViewPr varScale="1">
        <p:scale>
          <a:sx n="110" d="100"/>
          <a:sy n="110" d="100"/>
        </p:scale>
        <p:origin x="2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93D-595A-6A47-9042-CD389AD70D14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D61-5B70-4C4A-AE1E-76C16B976C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BD7EC4-5958-5E48-9ECD-C37CEFF10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75091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17072F8-193E-5F49-8F8C-43948A9B9A4B}" type="slidenum">
              <a:rPr lang="zh-CN" altLang="en-US" sz="1200" b="0">
                <a:latin typeface="Times New Roman" charset="0"/>
              </a:rPr>
              <a:pPr/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D31FB43-004F-4E4C-BC3C-167FDCF80DAD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203141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0.00</a:t>
            </a:r>
            <a:r>
              <a:rPr kumimoji="1" lang="mr-IN" altLang="zh-CN" dirty="0"/>
              <a:t>…</a:t>
            </a:r>
            <a:r>
              <a:rPr kumimoji="1" lang="en-US" altLang="zh-CN" dirty="0"/>
              <a:t>00[1100] (</a:t>
            </a:r>
            <a:r>
              <a:rPr kumimoji="1" lang="zh-CN" altLang="en-US" dirty="0"/>
              <a:t>前面</a:t>
            </a:r>
            <a:r>
              <a:rPr kumimoji="1" lang="en-US" altLang="zh-CN" dirty="0"/>
              <a:t>23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2^-24 =</a:t>
            </a:r>
            <a:r>
              <a:rPr kumimoji="1" lang="en-US" altLang="zh-CN" baseline="0" dirty="0"/>
              <a:t> 10^-7</a:t>
            </a:r>
          </a:p>
          <a:p>
            <a:r>
              <a:rPr kumimoji="1" lang="en-US" altLang="zh-CN" baseline="0" dirty="0"/>
              <a:t>3</a:t>
            </a:r>
            <a:r>
              <a:rPr kumimoji="1" lang="zh-CN" altLang="en-US" baseline="0" dirty="0"/>
              <a:t>）</a:t>
            </a:r>
            <a:r>
              <a:rPr kumimoji="1" lang="en-US" altLang="zh-CN" baseline="0" dirty="0"/>
              <a:t>0.36s</a:t>
            </a:r>
          </a:p>
          <a:p>
            <a:r>
              <a:rPr kumimoji="1" lang="en-US" altLang="zh-CN" baseline="0" dirty="0"/>
              <a:t>4)2000*0.36 = 700m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02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1.0100101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2^4</a:t>
            </a:r>
            <a:r>
              <a:rPr kumimoji="1" lang="zh-CN" altLang="en-US" dirty="0"/>
              <a:t>，阶码</a:t>
            </a:r>
            <a:r>
              <a:rPr kumimoji="1" lang="en-US" altLang="zh-CN" dirty="0"/>
              <a:t>4-31=</a:t>
            </a:r>
            <a:r>
              <a:rPr kumimoji="1" lang="zh-CN" altLang="en-US" dirty="0"/>
              <a:t> </a:t>
            </a:r>
            <a:r>
              <a:rPr kumimoji="1" lang="en-US" altLang="zh-CN" dirty="0"/>
              <a:t>-27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100011</a:t>
            </a:r>
            <a:r>
              <a:rPr kumimoji="1" lang="zh-CN" altLang="en-US" dirty="0"/>
              <a:t> </a:t>
            </a:r>
            <a:r>
              <a:rPr kumimoji="1" lang="en-US" altLang="zh-CN" dirty="0"/>
              <a:t>010010100</a:t>
            </a:r>
          </a:p>
          <a:p>
            <a:r>
              <a:rPr kumimoji="1" lang="en-US" altLang="zh-CN" dirty="0"/>
              <a:t>0x4694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7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9F1E-C8D5-0B4A-918E-F97BD3A9B74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399E-D056-4440-B945-F1CEDAC4C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D20EA-82F7-DC4C-B638-6BF6CA2A504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F283-8809-7348-B23B-7C27D4618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5195-F89D-0F44-A28B-8CC5788ACC7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A334-F4EA-5046-805E-B689D3375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0BF8-4C6A-CE47-BB65-680F5FAF8EE4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07FC-2626-BC43-8A07-2FC945D8A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7D9B-B8E2-3440-B5FF-35E6623049B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8A4B-9C73-654E-9E74-0B0579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91E4-A576-FA4E-9BC7-7D925D76667B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EC89-EB96-0E4A-AE7E-75E5E5DF2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3C60-EC06-E44C-BA1A-9ECB12F2279D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8D27-CEA3-914D-BA48-590CB1404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550-89FB-254D-8897-7202DD00A8E6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D94B-2AB7-254F-86FE-4FB0AC2B9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1387-558A-414D-9D9E-11CCB114B7B5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6F9D-B404-304E-B7EA-B6608CDE43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B455-5F9B-154C-A9F7-3875C14F3012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F3CA-3073-E443-8874-3D20B098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116B-030A-B04C-AC3C-ACD809BE3058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9F67-8BAC-A44A-B394-EB2C88DD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D429F4-C11C-804F-B067-3A6D6B4892F9}" type="datetime1">
              <a:rPr lang="zh-CN" altLang="en-US"/>
              <a:pPr>
                <a:defRPr/>
              </a:pPr>
              <a:t>2022/9/29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6C5B5D-5EB9-F644-99F4-AE9637BF6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(4)</a:t>
            </a:r>
          </a:p>
        </p:txBody>
      </p:sp>
      <p:sp>
        <p:nvSpPr>
          <p:cNvPr id="6" name="矩形 5"/>
          <p:cNvSpPr/>
          <p:nvPr/>
        </p:nvSpPr>
        <p:spPr>
          <a:xfrm>
            <a:off x="3996362" y="4788827"/>
            <a:ext cx="1151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柴云鹏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2021.9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001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91200" cy="4419600"/>
          </a:xfrm>
          <a:ln/>
        </p:spPr>
        <p:txBody>
          <a:bodyPr/>
          <a:lstStyle/>
          <a:p>
            <a:r>
              <a:rPr lang="en-US" sz="2400" dirty="0"/>
              <a:t>IEEE Standard 754</a:t>
            </a:r>
          </a:p>
          <a:p>
            <a:pPr marL="552450" lvl="1"/>
            <a:r>
              <a:rPr lang="zh-CN" altLang="en-US" sz="2000" dirty="0"/>
              <a:t>在</a:t>
            </a:r>
            <a:r>
              <a:rPr lang="en-US" altLang="zh-CN" sz="2000" dirty="0"/>
              <a:t>1985</a:t>
            </a:r>
            <a:r>
              <a:rPr lang="zh-CN" altLang="en-US" sz="2000" dirty="0"/>
              <a:t>年建立，作为浮点数运算的统一标准</a:t>
            </a:r>
            <a:endParaRPr lang="en-US" sz="2000" dirty="0"/>
          </a:p>
          <a:p>
            <a:pPr marL="952500" lvl="2"/>
            <a:r>
              <a:rPr lang="zh-CN" altLang="en-US" sz="1800" dirty="0"/>
              <a:t>在此之前，有很多不同（古怪）的设计</a:t>
            </a:r>
            <a:endParaRPr lang="en-US" sz="1800" dirty="0"/>
          </a:p>
          <a:p>
            <a:pPr marL="552450" lvl="1"/>
            <a:r>
              <a:rPr lang="zh-CN" altLang="en-US" sz="2000" dirty="0"/>
              <a:t>所有主流</a:t>
            </a:r>
            <a:r>
              <a:rPr lang="en-US" altLang="zh-CN" sz="2000" dirty="0"/>
              <a:t>CPU</a:t>
            </a:r>
            <a:r>
              <a:rPr lang="zh-CN" altLang="en-US" sz="2000" dirty="0"/>
              <a:t>都支持</a:t>
            </a:r>
            <a:endParaRPr lang="en-US" altLang="zh-CN" sz="2000" dirty="0"/>
          </a:p>
          <a:p>
            <a:r>
              <a:rPr lang="en-US" altLang="zh-CN" sz="2400" dirty="0"/>
              <a:t>William (</a:t>
            </a:r>
            <a:r>
              <a:rPr lang="en-US" altLang="zh-CN" sz="2400" dirty="0" err="1"/>
              <a:t>Velvel</a:t>
            </a:r>
            <a:r>
              <a:rPr lang="en-US" altLang="zh-CN" sz="2400" dirty="0"/>
              <a:t>) Morton </a:t>
            </a:r>
            <a:r>
              <a:rPr lang="en-US" altLang="zh-CN" sz="2400" dirty="0" err="1"/>
              <a:t>Kahan</a:t>
            </a:r>
            <a:r>
              <a:rPr lang="zh-CN" altLang="en-US" sz="2400" dirty="0"/>
              <a:t> 威廉</a:t>
            </a:r>
            <a:r>
              <a:rPr lang="en-US" altLang="zh-CN" sz="2400" dirty="0"/>
              <a:t>·</a:t>
            </a:r>
            <a:r>
              <a:rPr lang="zh-CN" altLang="en-US" sz="2400" dirty="0"/>
              <a:t>卡亨</a:t>
            </a:r>
            <a:endParaRPr lang="en-US" altLang="zh-TW" sz="2400" dirty="0"/>
          </a:p>
          <a:p>
            <a:pPr lvl="1"/>
            <a:r>
              <a:rPr lang="en-US" altLang="zh-CN" sz="2000" dirty="0"/>
              <a:t>1933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UC</a:t>
            </a:r>
            <a:r>
              <a:rPr lang="zh-CN" altLang="en-US" sz="2000" dirty="0"/>
              <a:t> </a:t>
            </a:r>
            <a:r>
              <a:rPr lang="en-US" altLang="zh-CN" sz="2000" dirty="0"/>
              <a:t>Berkeley</a:t>
            </a:r>
          </a:p>
          <a:p>
            <a:pPr lvl="1"/>
            <a:r>
              <a:rPr lang="en-US" altLang="zh-CN" sz="2000" dirty="0"/>
              <a:t>1989</a:t>
            </a:r>
            <a:r>
              <a:rPr lang="zh-CN" altLang="en-US" sz="2000" dirty="0"/>
              <a:t>年图灵奖，因为数值计算方面的贡献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Kahan</a:t>
            </a:r>
            <a:r>
              <a:rPr lang="zh-TW" altLang="en-US" sz="2000" dirty="0"/>
              <a:t>是浮点运算</a:t>
            </a:r>
            <a:r>
              <a:rPr lang="en-US" altLang="zh-TW" sz="2000" dirty="0"/>
              <a:t>IEE</a:t>
            </a:r>
            <a:r>
              <a:rPr lang="zh-TW" altLang="en-US" sz="2000" dirty="0"/>
              <a:t>标准</a:t>
            </a:r>
            <a:r>
              <a:rPr lang="en-US" altLang="zh-TW" sz="2000" dirty="0"/>
              <a:t>IEEE 754</a:t>
            </a:r>
            <a:r>
              <a:rPr lang="zh-TW" altLang="en-US" sz="2000" dirty="0"/>
              <a:t>， </a:t>
            </a:r>
            <a:r>
              <a:rPr lang="en-US" altLang="zh-TW" sz="2000" dirty="0"/>
              <a:t>IEEE 854</a:t>
            </a:r>
            <a:r>
              <a:rPr lang="zh-TW" altLang="en-US" sz="2000" dirty="0"/>
              <a:t>的主要设计师</a:t>
            </a:r>
            <a:endParaRPr kumimoji="1" lang="zh-CN" altLang="en-US" sz="2000" dirty="0"/>
          </a:p>
          <a:p>
            <a:pPr marL="552450"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14800"/>
            <a:ext cx="2895600" cy="20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Numerical Form: </a:t>
            </a:r>
            <a:br>
              <a:rPr lang="en-US" sz="2400" dirty="0"/>
            </a:br>
            <a:r>
              <a:rPr lang="en-US" sz="2400" dirty="0"/>
              <a:t>			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  <a:p>
            <a:pPr marL="552450" lvl="1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/>
              <a:t> determines whether number is negative or positive</a:t>
            </a:r>
          </a:p>
          <a:p>
            <a:pPr marL="552450" lvl="1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 normally a fractional value in range [1.0,2.0).</a:t>
            </a:r>
          </a:p>
          <a:p>
            <a:pPr marL="552450" lvl="1"/>
            <a:r>
              <a:rPr lang="zh-CN" alt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weights value by power of two</a:t>
            </a:r>
          </a:p>
          <a:p>
            <a:endParaRPr lang="en-US" sz="2400" dirty="0"/>
          </a:p>
          <a:p>
            <a:r>
              <a:rPr lang="en-US" sz="2400" dirty="0"/>
              <a:t>Encoding</a:t>
            </a:r>
          </a:p>
          <a:p>
            <a:pPr marL="552450" lvl="1"/>
            <a:r>
              <a:rPr lang="en-US" sz="2000" dirty="0"/>
              <a:t>MSB 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sz="2000" dirty="0"/>
              <a:t> is sign bit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sz="2000" dirty="0"/>
          </a:p>
          <a:p>
            <a:pPr marL="552450" lvl="1"/>
            <a:r>
              <a:rPr lang="en-US" sz="2000" dirty="0" err="1"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sz="2000" dirty="0"/>
              <a:t> field encodes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(but is not equal to E)</a:t>
            </a:r>
          </a:p>
          <a:p>
            <a:pPr marL="552450" lvl="1"/>
            <a:r>
              <a:rPr lang="en-US" sz="2000" dirty="0" err="1"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sz="2000" dirty="0"/>
              <a:t> field encodes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浮点表示法</a:t>
            </a:r>
            <a:endParaRPr lang="en-US" altLang="zh-CN" sz="2400" b="1" dirty="0"/>
          </a:p>
          <a:p>
            <a:pPr lvl="1"/>
            <a:r>
              <a:rPr kumimoji="1" lang="zh-CN" altLang="en-US" sz="2000" dirty="0"/>
              <a:t>举例：</a:t>
            </a:r>
            <a:r>
              <a:rPr kumimoji="1" lang="en-US" altLang="zh-CN" sz="2000" dirty="0"/>
              <a:t>(-1101.0101)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,m</a:t>
            </a:r>
            <a:r>
              <a:rPr kumimoji="1" lang="zh-CN" altLang="en-US" sz="2000" dirty="0"/>
              <a:t>=</a:t>
            </a:r>
            <a:r>
              <a:rPr kumimoji="1" lang="en-US" altLang="zh-CN" sz="2000" dirty="0"/>
              <a:t>9,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n=3</a:t>
            </a:r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</a:t>
            </a:r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0.011010101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5</a:t>
            </a:r>
            <a:endParaRPr kumimoji="1" lang="zh-CN" altLang="en-US" sz="2000" baseline="30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81324"/>
              </p:ext>
            </p:extLst>
          </p:nvPr>
        </p:nvGraphicFramePr>
        <p:xfrm>
          <a:off x="899592" y="289560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110101010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84866"/>
              </p:ext>
            </p:extLst>
          </p:nvPr>
        </p:nvGraphicFramePr>
        <p:xfrm>
          <a:off x="899592" y="506178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011010101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/>
              <a:t>Single precision: 32 bits (float)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Double precision: 64 bits (double)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Extended precision: 80 bits (Intel only, long double)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三种情况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" y="2286000"/>
            <a:ext cx="8256694" cy="32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5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When: exp ≠ 000…0 and exp ≠ 111…1</a:t>
            </a:r>
          </a:p>
          <a:p>
            <a:endParaRPr lang="en-US" sz="2400" dirty="0"/>
          </a:p>
          <a:p>
            <a:r>
              <a:rPr lang="en-US" sz="2400" dirty="0"/>
              <a:t>E coded as a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sz="2400" dirty="0"/>
              <a:t>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 (</a:t>
            </a:r>
            <a:r>
              <a:rPr lang="zh-CN" alt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移码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)</a:t>
            </a:r>
            <a:endParaRPr lang="en-US" sz="2400" dirty="0"/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sz="2000" dirty="0"/>
              <a:t>: unsigned value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dirty="0"/>
              <a:t> = 2</a:t>
            </a:r>
            <a:r>
              <a:rPr lang="en-US" sz="2000" baseline="32000" dirty="0"/>
              <a:t>k-1</a:t>
            </a:r>
            <a:r>
              <a:rPr lang="en-US" sz="2000" dirty="0"/>
              <a:t> - 1, where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is number of exponent bits</a:t>
            </a:r>
          </a:p>
          <a:p>
            <a:pPr marL="838200" lvl="2"/>
            <a:r>
              <a:rPr lang="en-US" sz="1800" dirty="0"/>
              <a:t>Single precision: </a:t>
            </a:r>
            <a:r>
              <a:rPr lang="en-US" sz="1800" dirty="0">
                <a:solidFill>
                  <a:srgbClr val="FF0000"/>
                </a:solidFill>
              </a:rPr>
              <a:t>127</a:t>
            </a:r>
            <a:r>
              <a:rPr lang="en-US" sz="1800" dirty="0"/>
              <a:t> (Exp: 1…254, E: -126…127)</a:t>
            </a:r>
          </a:p>
          <a:p>
            <a:pPr marL="838200" lvl="2"/>
            <a:r>
              <a:rPr lang="en-US" sz="1800" dirty="0"/>
              <a:t>Double precision: </a:t>
            </a:r>
            <a:r>
              <a:rPr lang="en-US" sz="1800" dirty="0">
                <a:solidFill>
                  <a:srgbClr val="FF0000"/>
                </a:solidFill>
              </a:rPr>
              <a:t>1023</a:t>
            </a:r>
            <a:r>
              <a:rPr lang="en-US" sz="1800" dirty="0"/>
              <a:t> (Exp: 1…2046, E: -1022…1023)</a:t>
            </a:r>
          </a:p>
          <a:p>
            <a:endParaRPr lang="en-US" sz="2400" dirty="0"/>
          </a:p>
          <a:p>
            <a:r>
              <a:rPr lang="en-US" sz="2400" dirty="0"/>
              <a:t>M coded with implied leading 1: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 = 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sz="2400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sz="24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sz="2000" dirty="0">
                <a:latin typeface="Calibri"/>
                <a:cs typeface="Calibri"/>
              </a:rPr>
              <a:t>: bits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sz="20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Minimum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Maximum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sz="2000" dirty="0"/>
              <a:t>Get </a:t>
            </a:r>
            <a:r>
              <a:rPr lang="en-US" sz="2000" dirty="0">
                <a:solidFill>
                  <a:srgbClr val="FF0000"/>
                </a:solidFill>
              </a:rPr>
              <a:t>extra</a:t>
            </a:r>
            <a:r>
              <a:rPr lang="en-US" sz="2000" dirty="0"/>
              <a:t> leading bit for “</a:t>
            </a:r>
            <a:r>
              <a:rPr lang="en-US" sz="2000" dirty="0">
                <a:solidFill>
                  <a:srgbClr val="FF0000"/>
                </a:solidFill>
              </a:rPr>
              <a:t>free</a:t>
            </a:r>
            <a:r>
              <a:rPr lang="en-US" sz="2000" dirty="0"/>
              <a:t>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1751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598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6498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 (</a:t>
            </a:r>
            <a:r>
              <a:rPr lang="zh-CN" altLang="en-US" dirty="0"/>
              <a:t>非规格化</a:t>
            </a:r>
            <a:r>
              <a:rPr lang="en-US" dirty="0"/>
              <a:t>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Exponent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1 – Bias (instead of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0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sz="2400" dirty="0"/>
              <a:t>)</a:t>
            </a:r>
          </a:p>
          <a:p>
            <a:pPr lvl="1"/>
            <a:r>
              <a:rPr lang="zh-CN" altLang="en-US" sz="2000" dirty="0"/>
              <a:t>为了平滑过度到规格化浮点数（</a:t>
            </a:r>
            <a:r>
              <a:rPr lang="en-US" altLang="zh-CN" sz="2000" dirty="0"/>
              <a:t>1.xxx * 2</a:t>
            </a:r>
            <a:r>
              <a:rPr lang="en-US" altLang="zh-CN" sz="2000" baseline="30000" dirty="0"/>
              <a:t>-126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非规格化：</a:t>
            </a:r>
            <a:r>
              <a:rPr lang="en-US" altLang="zh-CN" sz="2000" dirty="0"/>
              <a:t>0.xxx * 2</a:t>
            </a:r>
            <a:r>
              <a:rPr lang="en-US" altLang="zh-CN" sz="2000" baseline="30000" dirty="0"/>
              <a:t>-126</a:t>
            </a:r>
            <a:endParaRPr lang="en-US" sz="2000" baseline="30000" dirty="0"/>
          </a:p>
          <a:p>
            <a:r>
              <a:rPr lang="en-US" altLang="zh-CN" sz="2400" dirty="0"/>
              <a:t>M</a:t>
            </a:r>
            <a:r>
              <a:rPr lang="zh-CN" altLang="en-US" sz="2400" dirty="0"/>
              <a:t>没有隐藏的</a:t>
            </a:r>
            <a:r>
              <a:rPr lang="en-US" altLang="zh-CN" sz="2400" dirty="0"/>
              <a:t>1</a:t>
            </a:r>
            <a:r>
              <a:rPr lang="zh-CN" altLang="en-US" sz="2400" dirty="0"/>
              <a:t>，方便表示</a:t>
            </a:r>
            <a:r>
              <a:rPr lang="en-US" altLang="zh-CN" sz="2400" dirty="0"/>
              <a:t>0</a:t>
            </a:r>
            <a:r>
              <a:rPr lang="zh-CN" altLang="en-US" sz="2400" dirty="0"/>
              <a:t>及接近</a:t>
            </a:r>
            <a:r>
              <a:rPr lang="en-US" altLang="zh-CN" sz="2400" dirty="0"/>
              <a:t>0</a:t>
            </a:r>
            <a:r>
              <a:rPr lang="zh-CN" altLang="en-US" sz="2400" dirty="0"/>
              <a:t>的数字</a:t>
            </a:r>
            <a:r>
              <a:rPr lang="en-US" sz="2400" dirty="0"/>
              <a:t>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= 0.xxx…x</a:t>
            </a:r>
            <a:r>
              <a:rPr lang="en-US" sz="2400" baseline="-6000" dirty="0"/>
              <a:t>2</a:t>
            </a:r>
            <a:endParaRPr lang="en-US" sz="2400" dirty="0"/>
          </a:p>
          <a:p>
            <a:r>
              <a:rPr lang="en-US" sz="2400" dirty="0"/>
              <a:t>Cases</a:t>
            </a:r>
          </a:p>
          <a:p>
            <a:pPr marL="552450" lvl="1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/>
              <a:t>表示</a:t>
            </a:r>
            <a:r>
              <a:rPr lang="en-US" altLang="zh-CN" sz="1800" dirty="0"/>
              <a:t>0</a:t>
            </a:r>
          </a:p>
          <a:p>
            <a:pPr marL="838200" lvl="2"/>
            <a:r>
              <a:rPr lang="zh-CN" altLang="en-US" sz="1800" dirty="0"/>
              <a:t>但是根据</a:t>
            </a:r>
            <a:r>
              <a:rPr lang="en-US" altLang="zh-CN" sz="1800" dirty="0"/>
              <a:t>S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，可以表示</a:t>
            </a:r>
            <a:r>
              <a:rPr lang="en-US" sz="1800" dirty="0"/>
              <a:t> +0 and –0</a:t>
            </a:r>
          </a:p>
          <a:p>
            <a:pPr marL="552450" lvl="1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≠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/>
              <a:t>用于表示接近于</a:t>
            </a:r>
            <a:r>
              <a:rPr lang="en-US" sz="1800" dirty="0"/>
              <a:t> 0.0</a:t>
            </a:r>
            <a:r>
              <a:rPr lang="zh-CN" altLang="en-US" sz="1800" dirty="0"/>
              <a:t>的数字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Represents value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</a:t>
            </a:r>
          </a:p>
          <a:p>
            <a:pPr marL="552450" lvl="1"/>
            <a:r>
              <a:rPr lang="zh-CN" altLang="en-US" sz="2000" dirty="0"/>
              <a:t>用来表示</a:t>
            </a:r>
            <a:r>
              <a:rPr lang="en-US" altLang="zh-CN" sz="2000" dirty="0"/>
              <a:t>overflow</a:t>
            </a:r>
            <a:endParaRPr lang="en-US" sz="2000" dirty="0"/>
          </a:p>
          <a:p>
            <a:pPr marL="552450" lvl="1"/>
            <a:r>
              <a:rPr lang="zh-CN" altLang="en-US" sz="2000" dirty="0"/>
              <a:t>包括</a:t>
            </a:r>
            <a:r>
              <a:rPr lang="en-US" altLang="zh-CN" sz="2000" dirty="0"/>
              <a:t>+</a:t>
            </a:r>
            <a:r>
              <a:rPr lang="en-US" altLang="zh-CN" sz="2000" dirty="0">
                <a:sym typeface="Symbol"/>
              </a:rPr>
              <a:t></a:t>
            </a:r>
            <a:r>
              <a:rPr lang="zh-CN" altLang="en-US" sz="2000" dirty="0">
                <a:sym typeface="Symbol"/>
              </a:rPr>
              <a:t>和</a:t>
            </a:r>
            <a:r>
              <a:rPr lang="en-US" altLang="zh-CN" sz="2000" dirty="0"/>
              <a:t>−</a:t>
            </a:r>
            <a:r>
              <a:rPr lang="en-US" altLang="zh-CN" sz="2000" dirty="0">
                <a:sym typeface="Symbol"/>
              </a:rPr>
              <a:t></a:t>
            </a:r>
            <a:endParaRPr lang="en-US" sz="2000" dirty="0"/>
          </a:p>
          <a:p>
            <a:pPr marL="552450" lvl="1"/>
            <a:r>
              <a:rPr lang="en-US" sz="2000" dirty="0"/>
              <a:t>E.g., 1.0/0.0 = −1.0/−0.0 = +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,  1.0/−0.0 = −</a:t>
            </a:r>
            <a:r>
              <a:rPr lang="en-US" sz="2000" dirty="0">
                <a:sym typeface="Symbol"/>
              </a:rPr>
              <a:t>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≠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Not-a-Number (</a:t>
            </a:r>
            <a:r>
              <a:rPr lang="en-US" sz="2000" dirty="0" err="1"/>
              <a:t>NaN</a:t>
            </a:r>
            <a:r>
              <a:rPr lang="en-US" sz="2000" dirty="0"/>
              <a:t>)</a:t>
            </a:r>
          </a:p>
          <a:p>
            <a:pPr marL="552450" lvl="1"/>
            <a:r>
              <a:rPr lang="zh-CN" altLang="en-US" sz="2000" dirty="0"/>
              <a:t>表示无法得到一个数值（出错</a:t>
            </a:r>
            <a:r>
              <a:rPr lang="en-US" altLang="zh-CN" sz="2000" dirty="0"/>
              <a:t>/</a:t>
            </a:r>
            <a:r>
              <a:rPr lang="zh-CN" altLang="en-US" sz="2000" dirty="0"/>
              <a:t>未定义）</a:t>
            </a:r>
            <a:endParaRPr lang="en-US" sz="2000" dirty="0"/>
          </a:p>
          <a:p>
            <a:pPr marL="552450" lvl="1"/>
            <a:r>
              <a:rPr lang="en-US" sz="2000" dirty="0">
                <a:ea typeface="Apple Symbols" charset="0"/>
                <a:cs typeface="Apple Symbols" charset="0"/>
              </a:rPr>
              <a:t>E.g., 0/0, </a:t>
            </a:r>
            <a:r>
              <a:rPr lang="en-US" sz="2000" dirty="0" err="1">
                <a:ea typeface="Apple Symbols" charset="0"/>
                <a:cs typeface="Apple Symbols" charset="0"/>
              </a:rPr>
              <a:t>sqrt</a:t>
            </a:r>
            <a:r>
              <a:rPr lang="en-US" sz="2000" dirty="0">
                <a:ea typeface="Apple Symbols" charset="0"/>
                <a:cs typeface="Apple Symbols" charset="0"/>
              </a:rPr>
              <a:t>(–1),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−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</a:t>
            </a:r>
            <a:r>
              <a:rPr lang="en-US" sz="2000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sz="2000" dirty="0">
                <a:ea typeface="Apple Symbols" charset="0"/>
                <a:cs typeface="Apple Symbols" charset="0"/>
              </a:rPr>
              <a:t> 0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02" y="533400"/>
            <a:ext cx="4833197" cy="19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" name="矩形 1"/>
          <p:cNvSpPr/>
          <p:nvPr/>
        </p:nvSpPr>
        <p:spPr>
          <a:xfrm>
            <a:off x="1092668" y="4724400"/>
            <a:ext cx="5993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有限范围内的一些采样点，与实数完全不同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A977E-F6EF-FF49-ABF6-3CF9D33E79A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Floating Point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zh-CN" altLang="en-US" dirty="0"/>
              <a:t>符号为</a:t>
            </a:r>
            <a:r>
              <a:rPr lang="en-US" altLang="zh-CN" dirty="0"/>
              <a:t>S</a:t>
            </a:r>
            <a:r>
              <a:rPr lang="zh-CN" altLang="en-US" dirty="0"/>
              <a:t>是最左边的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endParaRPr lang="en-US" dirty="0"/>
          </a:p>
          <a:p>
            <a:pPr marL="552450" lvl="1"/>
            <a:r>
              <a:rPr lang="zh-CN" altLang="en-US" dirty="0"/>
              <a:t>下面</a:t>
            </a:r>
            <a:r>
              <a:rPr lang="en-US" altLang="zh-CN" dirty="0"/>
              <a:t>4</a:t>
            </a:r>
            <a:r>
              <a:rPr lang="zh-CN" altLang="en-US" dirty="0"/>
              <a:t>位是阶码，偏置</a:t>
            </a:r>
            <a:r>
              <a:rPr lang="en-US" altLang="zh-CN" dirty="0"/>
              <a:t>bias=2</a:t>
            </a:r>
            <a:r>
              <a:rPr lang="en-US" altLang="zh-CN" baseline="30000" dirty="0"/>
              <a:t>3</a:t>
            </a:r>
            <a:r>
              <a:rPr lang="en-US" altLang="zh-CN" dirty="0"/>
              <a:t>-1=7</a:t>
            </a:r>
            <a:endParaRPr lang="en-US" dirty="0"/>
          </a:p>
          <a:p>
            <a:pPr marL="552450" lvl="1"/>
            <a:r>
              <a:rPr lang="zh-CN" altLang="en-US" dirty="0"/>
              <a:t>最后三位是尾数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其他规则采用</a:t>
            </a:r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标准</a:t>
            </a:r>
            <a:endParaRPr lang="en-US" dirty="0"/>
          </a:p>
          <a:p>
            <a:pPr marL="552450" lvl="1"/>
            <a:r>
              <a:rPr lang="zh-CN" altLang="en-US" dirty="0"/>
              <a:t>规格化、非规划化</a:t>
            </a:r>
            <a:endParaRPr lang="en-US" altLang="zh-CN" dirty="0"/>
          </a:p>
          <a:p>
            <a:pPr marL="552450" lvl="1"/>
            <a:r>
              <a:rPr lang="en-US" altLang="zh-CN" dirty="0"/>
              <a:t>0, </a:t>
            </a:r>
            <a:r>
              <a:rPr lang="en-US" altLang="zh-CN" dirty="0" err="1"/>
              <a:t>NaN</a:t>
            </a:r>
            <a:r>
              <a:rPr lang="en-US" altLang="zh-CN" dirty="0"/>
              <a:t>, </a:t>
            </a:r>
            <a:r>
              <a:rPr lang="zh-CN" altLang="en-US" dirty="0"/>
              <a:t>无穷大的表示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4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0668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12386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013693" y="200247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400" y="838200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2718" y="845808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k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1610" y="252626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(1-2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14942" y="339673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3403" y="5454134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(2-2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2^(k-1)-1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9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2</a:t>
            </a:r>
            <a:r>
              <a:rPr lang="en-US" sz="2000" baseline="30000" dirty="0"/>
              <a:t>3-1</a:t>
            </a:r>
            <a:r>
              <a:rPr lang="en-US" sz="2000" dirty="0"/>
              <a:t>-1 = 3</a:t>
            </a:r>
          </a:p>
          <a:p>
            <a:pPr marL="552450" lvl="1"/>
            <a:endParaRPr lang="en-US" sz="2000" dirty="0"/>
          </a:p>
          <a:p>
            <a:r>
              <a:rPr lang="en-US" sz="2400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591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80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浮点数</a:t>
            </a:r>
            <a:r>
              <a:rPr lang="en-US" altLang="zh-CN" sz="2400" dirty="0"/>
              <a:t>0</a:t>
            </a:r>
            <a:r>
              <a:rPr lang="zh-CN" altLang="en-US" sz="2400" dirty="0"/>
              <a:t>和整型</a:t>
            </a:r>
            <a:r>
              <a:rPr lang="en-US" altLang="zh-CN" sz="2400" dirty="0"/>
              <a:t>0</a:t>
            </a:r>
            <a:r>
              <a:rPr lang="zh-CN" altLang="en-US" sz="2400" dirty="0"/>
              <a:t>在二进制形式上一样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</a:t>
            </a:r>
            <a:r>
              <a:rPr lang="en-US" altLang="zh-CN" sz="2000" dirty="0"/>
              <a:t>bits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+0</a:t>
            </a:r>
            <a:r>
              <a:rPr lang="zh-CN" altLang="en-US" sz="2000" dirty="0"/>
              <a:t>）</a:t>
            </a:r>
            <a:endParaRPr lang="en-US" sz="2000" dirty="0"/>
          </a:p>
          <a:p>
            <a:endParaRPr lang="en-US" sz="2400" dirty="0"/>
          </a:p>
          <a:p>
            <a:r>
              <a:rPr lang="zh-CN" altLang="en-US" sz="2400" dirty="0"/>
              <a:t>几乎总可以使用</a:t>
            </a:r>
            <a:r>
              <a:rPr lang="en-US" altLang="zh-CN" sz="2400" dirty="0"/>
              <a:t>unsigned integer</a:t>
            </a:r>
            <a:r>
              <a:rPr lang="zh-CN" altLang="en-US" sz="2400" dirty="0"/>
              <a:t>的比较大小方式</a:t>
            </a:r>
            <a:endParaRPr lang="en-US" sz="2400" dirty="0"/>
          </a:p>
          <a:p>
            <a:pPr marL="552450" lvl="1"/>
            <a:r>
              <a:rPr lang="zh-CN" altLang="en-US" sz="2000" dirty="0"/>
              <a:t>必须首先比较符号位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必须考虑</a:t>
            </a:r>
            <a:r>
              <a:rPr lang="en-US" altLang="zh-CN" sz="2000" dirty="0"/>
              <a:t>-0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  <a:p>
            <a:pPr marL="552450" lvl="1"/>
            <a:r>
              <a:rPr lang="en-US" altLang="zh-CN" sz="2000" dirty="0" err="1"/>
              <a:t>NaNs</a:t>
            </a:r>
            <a:r>
              <a:rPr lang="zh-CN" altLang="en-US" sz="2000" dirty="0"/>
              <a:t>的问题</a:t>
            </a:r>
            <a:endParaRPr lang="en-US" altLang="zh-CN" sz="2000" dirty="0"/>
          </a:p>
          <a:p>
            <a:pPr marL="952500" lvl="2"/>
            <a:r>
              <a:rPr lang="zh-CN" altLang="en-US" sz="1600" dirty="0"/>
              <a:t>比任何其他值都大</a:t>
            </a:r>
            <a:endParaRPr lang="en-US" altLang="zh-CN" sz="1600" dirty="0"/>
          </a:p>
          <a:p>
            <a:pPr marL="952500" lvl="2"/>
            <a:r>
              <a:rPr lang="en-US" altLang="zh-CN" sz="1600" dirty="0" err="1"/>
              <a:t>NaNs</a:t>
            </a:r>
            <a:r>
              <a:rPr lang="zh-CN" altLang="en-US" sz="1600" dirty="0"/>
              <a:t>有多个值</a:t>
            </a:r>
            <a:endParaRPr lang="en-US" altLang="zh-CN" sz="1600" dirty="0"/>
          </a:p>
          <a:p>
            <a:pPr marL="552450" lvl="1"/>
            <a:r>
              <a:rPr lang="zh-CN" altLang="en-US" dirty="0"/>
              <a:t>其他情况</a:t>
            </a:r>
            <a:r>
              <a:rPr lang="en-US" altLang="zh-CN" dirty="0"/>
              <a:t>OK</a:t>
            </a:r>
          </a:p>
          <a:p>
            <a:pPr marL="952500" lvl="2"/>
            <a:r>
              <a:rPr lang="zh-CN" altLang="en-US" dirty="0"/>
              <a:t>非规格化</a:t>
            </a:r>
            <a:r>
              <a:rPr lang="en-US" altLang="zh-CN" dirty="0"/>
              <a:t>&lt; </a:t>
            </a:r>
            <a:r>
              <a:rPr lang="zh-CN" altLang="en-US" dirty="0"/>
              <a:t>规格化</a:t>
            </a:r>
            <a:endParaRPr lang="en-US" altLang="zh-CN" dirty="0"/>
          </a:p>
          <a:p>
            <a:pPr marL="952500" lvl="2"/>
            <a:r>
              <a:rPr lang="zh-CN" altLang="en-US" dirty="0"/>
              <a:t>规格化</a:t>
            </a:r>
            <a:r>
              <a:rPr lang="en-US" altLang="zh-CN" dirty="0"/>
              <a:t> &lt; </a:t>
            </a:r>
            <a:r>
              <a:rPr lang="zh-CN" altLang="en-US" dirty="0"/>
              <a:t>无穷大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sz="2400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规格化，首位为</a:t>
            </a:r>
            <a:r>
              <a:rPr lang="en-US" sz="2000" dirty="0"/>
              <a:t> 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尾数部分进行</a:t>
            </a:r>
            <a:r>
              <a:rPr lang="en-US" altLang="zh-CN" sz="2000" dirty="0"/>
              <a:t>round</a:t>
            </a:r>
            <a:endParaRPr lang="en-US" sz="2000" dirty="0"/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后规格化</a:t>
            </a:r>
            <a:r>
              <a:rPr lang="en-US" altLang="zh-CN" sz="2000" dirty="0"/>
              <a:t>(</a:t>
            </a:r>
            <a:r>
              <a:rPr lang="en-US" sz="2000" dirty="0" err="1"/>
              <a:t>Postnormalize</a:t>
            </a:r>
            <a:r>
              <a:rPr lang="en-US" sz="2000" dirty="0"/>
              <a:t>)</a:t>
            </a:r>
            <a:r>
              <a:rPr lang="zh-CN" altLang="en-US" sz="2000" dirty="0"/>
              <a:t>处理</a:t>
            </a:r>
            <a:r>
              <a:rPr lang="en-US" altLang="zh-CN" sz="2000" dirty="0"/>
              <a:t>round</a:t>
            </a:r>
            <a:r>
              <a:rPr lang="zh-CN" altLang="en-US" sz="2000" dirty="0"/>
              <a:t>带来的问题</a:t>
            </a:r>
            <a:endParaRPr lang="en-US" sz="2000" dirty="0"/>
          </a:p>
          <a:p>
            <a:pPr>
              <a:tabLst>
                <a:tab pos="1828800" algn="l"/>
              </a:tabLst>
            </a:pPr>
            <a:endParaRPr lang="en-US" sz="2400" dirty="0"/>
          </a:p>
          <a:p>
            <a:pPr>
              <a:tabLst>
                <a:tab pos="1828800" algn="l"/>
              </a:tabLst>
            </a:pPr>
            <a:r>
              <a:rPr lang="en-US" sz="2400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2000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67200" y="228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158" y="16002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向偶数舍入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</a:t>
            </a:r>
            <a:r>
              <a:rPr lang="zh-CN" altLang="en-US" dirty="0"/>
              <a:t>可能导致 </a:t>
            </a:r>
            <a:r>
              <a:rPr lang="en-US" dirty="0"/>
              <a:t>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可能需要右移</a:t>
            </a:r>
            <a:r>
              <a:rPr lang="en-US" altLang="zh-CN" dirty="0"/>
              <a:t>M</a:t>
            </a:r>
            <a:r>
              <a:rPr lang="zh-CN" altLang="en-US" dirty="0"/>
              <a:t>，增加</a:t>
            </a:r>
            <a:r>
              <a:rPr lang="en-US" altLang="zh-CN" dirty="0"/>
              <a:t>E</a:t>
            </a:r>
            <a:endParaRPr lang="en-US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A097B-4BA1-E84D-B505-18F46CAA227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Outline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Background: Fractional binary numbers</a:t>
            </a:r>
          </a:p>
          <a:p>
            <a:r>
              <a:rPr lang="en-US" altLang="zh-CN" dirty="0"/>
              <a:t>IEEE floating point standard: Definition</a:t>
            </a:r>
          </a:p>
          <a:p>
            <a:r>
              <a:rPr lang="en-US" altLang="zh-CN" dirty="0"/>
              <a:t>Example and properties</a:t>
            </a:r>
          </a:p>
          <a:p>
            <a:r>
              <a:rPr lang="en-US" altLang="zh-CN" dirty="0"/>
              <a:t>Rounding, addition, multiplication</a:t>
            </a:r>
          </a:p>
          <a:p>
            <a:r>
              <a:rPr lang="en-US" altLang="zh-CN" dirty="0"/>
              <a:t>Floating point in C</a:t>
            </a:r>
          </a:p>
          <a:p>
            <a:r>
              <a:rPr lang="en-US" altLang="zh-CN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657600" y="6096000"/>
            <a:ext cx="3121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宇宙所有原子的数量</a:t>
            </a:r>
            <a:r>
              <a:rPr lang="en-US" altLang="zh-CN" dirty="0"/>
              <a:t>10</a:t>
            </a:r>
            <a:r>
              <a:rPr lang="en-US" altLang="zh-CN" baseline="30000" dirty="0"/>
              <a:t>80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248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kumimoji="1" lang="zh-CN" altLang="en-US" dirty="0"/>
              <a:t>假设浮点数共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位，其中阶码</a:t>
            </a:r>
            <a:r>
              <a:rPr kumimoji="1" lang="en-US" altLang="zh-CN" dirty="0"/>
              <a:t>6</a:t>
            </a:r>
            <a:r>
              <a:rPr kumimoji="1" lang="zh-CN" altLang="en-US" dirty="0"/>
              <a:t>位，采用类</a:t>
            </a:r>
            <a:r>
              <a:rPr kumimoji="1" lang="en-US" altLang="zh-CN" dirty="0"/>
              <a:t>IEEE</a:t>
            </a:r>
            <a:r>
              <a:rPr kumimoji="1" lang="zh-CN" altLang="en-US" dirty="0"/>
              <a:t> </a:t>
            </a:r>
            <a:r>
              <a:rPr kumimoji="1" lang="en-US" altLang="zh-CN" dirty="0"/>
              <a:t>754</a:t>
            </a:r>
            <a:r>
              <a:rPr kumimoji="1" lang="zh-CN" altLang="en-US" dirty="0"/>
              <a:t>标准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）求浮点数</a:t>
            </a:r>
            <a:r>
              <a:rPr kumimoji="1" lang="en-US" altLang="zh-CN" dirty="0"/>
              <a:t>20.625</a:t>
            </a:r>
            <a:r>
              <a:rPr kumimoji="1" lang="zh-CN" altLang="en-US" dirty="0"/>
              <a:t>的二进制形式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）求浮点数能够表示的规格化的最大负数和最小负数，以及非规格化的最大负数和最小负数（二进制</a:t>
            </a:r>
            <a:r>
              <a:rPr kumimoji="1" lang="en-US" altLang="zh-CN" dirty="0"/>
              <a:t>+</a:t>
            </a:r>
            <a:r>
              <a:rPr kumimoji="1" lang="zh-CN" altLang="en-US" dirty="0"/>
              <a:t>真值）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853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课堂练习（答案）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760723"/>
              </p:ext>
            </p:extLst>
          </p:nvPr>
        </p:nvGraphicFramePr>
        <p:xfrm>
          <a:off x="457200" y="2971800"/>
          <a:ext cx="830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-2^(-9)*2^(-30)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-(1-2^(-9))*2^(-30)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-(2-2^(-9))*2^31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!=</a:t>
                      </a:r>
                      <a:r>
                        <a:rPr lang="en-US" altLang="zh-CN" baseline="0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3400" y="1771590"/>
            <a:ext cx="451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1.0100101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2^4</a:t>
            </a:r>
            <a:r>
              <a:rPr kumimoji="1" lang="zh-CN" altLang="en-US" dirty="0"/>
              <a:t>，阶码</a:t>
            </a:r>
            <a:r>
              <a:rPr kumimoji="1" lang="en-US" altLang="zh-CN" dirty="0"/>
              <a:t>4-31=</a:t>
            </a:r>
            <a:r>
              <a:rPr kumimoji="1" lang="zh-CN" altLang="en-US" dirty="0"/>
              <a:t> </a:t>
            </a:r>
            <a:r>
              <a:rPr kumimoji="1" lang="en-US" altLang="zh-CN" dirty="0"/>
              <a:t>-27</a:t>
            </a:r>
          </a:p>
        </p:txBody>
      </p:sp>
    </p:spTree>
    <p:extLst>
      <p:ext uri="{BB962C8B-B14F-4D97-AF65-F5344CB8AC3E}">
        <p14:creationId xmlns:p14="http://schemas.microsoft.com/office/powerpoint/2010/main" val="187215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9434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zh-CN" altLang="en-US" dirty="0"/>
              <a:t>首先</a:t>
            </a:r>
            <a:r>
              <a:rPr lang="zh-CN" altLang="en-US" dirty="0">
                <a:solidFill>
                  <a:srgbClr val="C00000"/>
                </a:solidFill>
              </a:rPr>
              <a:t>计算精确结果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552450" lvl="1"/>
            <a:r>
              <a:rPr lang="zh-CN" altLang="en-US" dirty="0"/>
              <a:t>然后去适配精度，进行溢出</a:t>
            </a:r>
            <a:r>
              <a:rPr lang="en-US" altLang="zh-CN" dirty="0"/>
              <a:t>/</a:t>
            </a:r>
            <a:r>
              <a:rPr lang="zh-CN" altLang="en-US" dirty="0"/>
              <a:t>舍入</a:t>
            </a:r>
            <a:endParaRPr lang="en-US" altLang="zh-CN" dirty="0"/>
          </a:p>
          <a:p>
            <a:pPr marL="952500" lvl="2"/>
            <a:r>
              <a:rPr lang="zh-CN" altLang="en-US" dirty="0"/>
              <a:t>当阶过大时，可能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/>
              <a:t>，变为</a:t>
            </a:r>
            <a:r>
              <a:rPr lang="en-US" altLang="zh-CN" dirty="0"/>
              <a:t>+/- </a:t>
            </a:r>
            <a:r>
              <a:rPr lang="en-US" altLang="zh-CN" dirty="0">
                <a:sym typeface="Symbol"/>
              </a:rPr>
              <a:t></a:t>
            </a:r>
          </a:p>
          <a:p>
            <a:pPr marL="952500" lvl="2"/>
            <a:r>
              <a:rPr lang="zh-CN" altLang="en-US" dirty="0">
                <a:sym typeface="Symbol"/>
              </a:rPr>
              <a:t>尾数可能需要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舍入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5309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dirty="0"/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向下舍入</a:t>
            </a:r>
            <a:r>
              <a:rPr lang="en-US" dirty="0"/>
              <a:t>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向上舍入</a:t>
            </a:r>
            <a:r>
              <a:rPr lang="en-US" dirty="0"/>
              <a:t>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就近舍入</a:t>
            </a:r>
            <a:r>
              <a:rPr lang="en-US" dirty="0"/>
              <a:t>(default)	$1	$2	$2	$2	–$2</a:t>
            </a:r>
          </a:p>
          <a:p>
            <a:pPr marL="952500" lvl="2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向偶数舍入（距离两边一样的中间结果，向偶数舍入）</a:t>
            </a: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62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</a:t>
            </a:r>
            <a:r>
              <a:rPr lang="en-US" dirty="0">
                <a:solidFill>
                  <a:srgbClr val="FF0000"/>
                </a:solidFill>
              </a:rPr>
              <a:t>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435600"/>
          </a:xfrm>
          <a:ln/>
        </p:spPr>
        <p:txBody>
          <a:bodyPr/>
          <a:lstStyle/>
          <a:p>
            <a:r>
              <a:rPr lang="zh-CN" altLang="en-US" sz="2400" dirty="0"/>
              <a:t>默认的舍入模式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如果不用汇编语言，很难改为其他</a:t>
            </a:r>
            <a:r>
              <a:rPr lang="en-US" altLang="zh-CN" sz="2000" dirty="0"/>
              <a:t>round</a:t>
            </a:r>
            <a:r>
              <a:rPr lang="zh-CN" altLang="en-US" sz="2000" dirty="0"/>
              <a:t>模式</a:t>
            </a:r>
            <a:endParaRPr lang="en-US" sz="2000" dirty="0"/>
          </a:p>
          <a:p>
            <a:pPr marL="552450" lvl="1"/>
            <a:r>
              <a:rPr lang="zh-CN" altLang="en-US" sz="2000" dirty="0"/>
              <a:t>其他模式都是静态偏移</a:t>
            </a:r>
            <a:endParaRPr lang="en-US" altLang="zh-CN" sz="2000" dirty="0"/>
          </a:p>
          <a:p>
            <a:pPr marL="952500" lvl="2"/>
            <a:r>
              <a:rPr lang="en-US" sz="1600" dirty="0"/>
              <a:t>round</a:t>
            </a:r>
            <a:r>
              <a:rPr lang="zh-CN" altLang="en-US" sz="1600" dirty="0"/>
              <a:t>的方向是确定的</a:t>
            </a:r>
            <a:endParaRPr lang="en-US" altLang="zh-CN" sz="1600" dirty="0"/>
          </a:p>
          <a:p>
            <a:pPr marL="552450" lvl="1"/>
            <a:r>
              <a:rPr lang="zh-CN" altLang="en-US" sz="2000" dirty="0"/>
              <a:t>所以</a:t>
            </a:r>
            <a:r>
              <a:rPr lang="en-US" altLang="zh-CN" sz="2000" dirty="0"/>
              <a:t>round-to-even</a:t>
            </a:r>
            <a:r>
              <a:rPr lang="zh-CN" altLang="en-US" sz="2000" dirty="0"/>
              <a:t>的好处是数字有两个</a:t>
            </a:r>
            <a:r>
              <a:rPr lang="en-US" altLang="zh-CN" sz="2000" dirty="0"/>
              <a:t>round</a:t>
            </a:r>
            <a:r>
              <a:rPr lang="zh-CN" altLang="en-US" sz="2000" dirty="0"/>
              <a:t>方向，可以避免</a:t>
            </a:r>
            <a:r>
              <a:rPr lang="en-US" altLang="zh-CN" sz="2000" dirty="0"/>
              <a:t>/</a:t>
            </a:r>
            <a:r>
              <a:rPr lang="zh-CN" altLang="en-US" sz="2000" dirty="0"/>
              <a:t>减小统计偏差</a:t>
            </a:r>
            <a:endParaRPr lang="en-US" dirty="0"/>
          </a:p>
          <a:p>
            <a:endParaRPr lang="en-US" sz="2400" dirty="0"/>
          </a:p>
          <a:p>
            <a:r>
              <a:rPr lang="zh-CN" altLang="en-US" sz="2400" dirty="0"/>
              <a:t>应用在</a:t>
            </a:r>
            <a:r>
              <a:rPr lang="en-US" altLang="zh-CN" sz="2400" dirty="0"/>
              <a:t>10</a:t>
            </a:r>
            <a:r>
              <a:rPr lang="zh-CN" altLang="en-US" sz="2400" dirty="0"/>
              <a:t>进制数字上的例子</a:t>
            </a:r>
            <a:endParaRPr lang="en-US" altLang="zh-CN" sz="2400" dirty="0"/>
          </a:p>
          <a:p>
            <a:pPr lvl="1"/>
            <a:r>
              <a:rPr lang="en-US" sz="2000" dirty="0"/>
              <a:t>E.g., round to nearest hundredth</a:t>
            </a:r>
            <a:endParaRPr lang="en-US" sz="1600" dirty="0"/>
          </a:p>
          <a:p>
            <a:pPr marL="838200" lvl="2">
              <a:buNone/>
            </a:pPr>
            <a:r>
              <a:rPr lang="en-US" sz="1800" dirty="0"/>
              <a:t>	7.8949999	7.89	(Less than half way)</a:t>
            </a:r>
          </a:p>
          <a:p>
            <a:pPr marL="838200" lvl="2">
              <a:buNone/>
            </a:pPr>
            <a:r>
              <a:rPr lang="en-US" sz="1800" dirty="0"/>
              <a:t>	7.8950001	7.90	(Greater than half way)</a:t>
            </a:r>
          </a:p>
          <a:p>
            <a:pPr marL="838200" lvl="2">
              <a:buNone/>
            </a:pPr>
            <a:r>
              <a:rPr lang="en-US" sz="1800" dirty="0"/>
              <a:t>	7.8950000	7.90	(Half way—round up)</a:t>
            </a:r>
          </a:p>
          <a:p>
            <a:pPr marL="838200" lvl="2">
              <a:buNone/>
            </a:pPr>
            <a:r>
              <a:rPr lang="en-US" sz="1800" dirty="0"/>
              <a:t>	7.8850000	7.88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2175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sz="2400" dirty="0"/>
              <a:t>二进制小数</a:t>
            </a:r>
            <a:endParaRPr lang="en-US" sz="2400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“Even” </a:t>
            </a:r>
            <a:r>
              <a:rPr lang="zh-CN" altLang="en-US" sz="2000" dirty="0"/>
              <a:t>当最小的数字是</a:t>
            </a:r>
            <a:r>
              <a:rPr lang="en-US" altLang="zh-CN" sz="2000" dirty="0"/>
              <a:t>0</a:t>
            </a:r>
            <a:r>
              <a:rPr lang="zh-CN" altLang="en-US" sz="2000" dirty="0"/>
              <a:t>时</a:t>
            </a:r>
            <a:endParaRPr lang="en-US" sz="2000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“Half way” </a:t>
            </a:r>
            <a:r>
              <a:rPr lang="zh-CN" altLang="en-US" sz="2000" dirty="0"/>
              <a:t>当</a:t>
            </a:r>
            <a:r>
              <a:rPr lang="en-US" altLang="zh-CN" sz="2000" dirty="0"/>
              <a:t>bits</a:t>
            </a:r>
            <a:r>
              <a:rPr lang="zh-CN" altLang="en-US" sz="2000" dirty="0"/>
              <a:t>正好在中间位置时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6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sz="2400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400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11.00</a:t>
            </a:r>
            <a:r>
              <a:rPr lang="en-US" sz="2000" baseline="-6000" dirty="0"/>
              <a:t>2</a:t>
            </a:r>
            <a:r>
              <a:rPr lang="en-US" sz="2000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10.10</a:t>
            </a:r>
            <a:r>
              <a:rPr lang="en-US" sz="2000" baseline="-6000" dirty="0"/>
              <a:t>2</a:t>
            </a:r>
            <a:r>
              <a:rPr lang="en-US" sz="2000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119030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Floating Point </a:t>
            </a:r>
            <a:r>
              <a:rPr lang="en-US" dirty="0"/>
              <a:t>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x   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r>
              <a:rPr lang="en-US" sz="2000" dirty="0"/>
              <a:t>Exact Result: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552450" lvl="1"/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: 	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sz="1800" dirty="0"/>
              <a:t> ^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sz="1800" dirty="0"/>
          </a:p>
          <a:p>
            <a:pPr marL="552450" lvl="1"/>
            <a:r>
              <a:rPr lang="en-US" sz="1800" dirty="0" err="1"/>
              <a:t>Significand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sz="1800" dirty="0"/>
              <a:t> x 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sz="1800" dirty="0"/>
          </a:p>
          <a:p>
            <a:pPr marL="552450" lvl="1"/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+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结果修正</a:t>
            </a:r>
            <a:endParaRPr lang="en-US" sz="20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altLang="zh-CN" sz="1800" dirty="0"/>
              <a:t> ≥ 2,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zh-CN" altLang="en-US" sz="1800" dirty="0"/>
              <a:t>右移，对应增大</a:t>
            </a:r>
            <a:r>
              <a:rPr lang="en-US" altLang="zh-CN" sz="1800" dirty="0"/>
              <a:t>E</a:t>
            </a:r>
            <a:endParaRPr lang="en-US" sz="18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越界，就</a:t>
            </a:r>
            <a:r>
              <a:rPr lang="en-US" altLang="zh-CN" sz="1800" dirty="0"/>
              <a:t>overflow</a:t>
            </a:r>
            <a:endParaRPr lang="en-US" sz="1800" dirty="0"/>
          </a:p>
          <a:p>
            <a:pPr marL="552450" lvl="1"/>
            <a:r>
              <a:rPr lang="zh-CN" altLang="en-US" sz="1800" dirty="0"/>
              <a:t>最后</a:t>
            </a:r>
            <a:r>
              <a:rPr lang="en-US" altLang="zh-CN" sz="1800" dirty="0"/>
              <a:t>M</a:t>
            </a:r>
            <a:r>
              <a:rPr lang="zh-CN" altLang="en-US" sz="1800" dirty="0"/>
              <a:t>的值再进行舍入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实现</a:t>
            </a:r>
            <a:endParaRPr lang="en-US" sz="2000" dirty="0"/>
          </a:p>
          <a:p>
            <a:pPr marL="552450" lvl="1"/>
            <a:r>
              <a:rPr lang="zh-CN" altLang="en-US" sz="1800" dirty="0"/>
              <a:t>复杂度最高的部分是尾数的乘法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98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+   (-1)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假设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&gt;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，首先对阶，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E2-&gt;E1, M2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变小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准确结果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, significand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sz="1600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修正：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≥ 2, </a:t>
            </a:r>
            <a:r>
              <a:rPr lang="zh-CN" altLang="en-US" sz="1800" dirty="0"/>
              <a:t>右移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, </a:t>
            </a:r>
            <a:r>
              <a:rPr lang="zh-CN" altLang="en-US" sz="1800" dirty="0"/>
              <a:t>增加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&lt; 1, </a:t>
            </a:r>
            <a:r>
              <a:rPr lang="zh-CN" altLang="en-US" sz="1800" dirty="0"/>
              <a:t>将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</a:t>
            </a:r>
            <a:r>
              <a:rPr lang="zh-CN" altLang="en-US" sz="1800" dirty="0"/>
              <a:t>左移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1800" dirty="0"/>
              <a:t> </a:t>
            </a:r>
            <a:r>
              <a:rPr lang="zh-CN" altLang="en-US" sz="1800" dirty="0"/>
              <a:t>位到合法区间</a:t>
            </a:r>
            <a:r>
              <a:rPr lang="en-US" sz="1800" dirty="0"/>
              <a:t>,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  <a:r>
              <a:rPr lang="zh-CN" altLang="en-US" sz="1800" dirty="0"/>
              <a:t>减小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（可能规格化，可能非规格化）</a:t>
            </a:r>
            <a:endParaRPr lang="en-US" sz="18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超过边界，则</a:t>
            </a:r>
            <a:r>
              <a:rPr lang="en-US" altLang="zh-CN" sz="1800" dirty="0"/>
              <a:t>o</a:t>
            </a:r>
            <a:r>
              <a:rPr lang="en-US" sz="1800" dirty="0"/>
              <a:t>verflow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M</a:t>
            </a:r>
            <a:r>
              <a:rPr lang="zh-CN" altLang="en-US" sz="1800" dirty="0"/>
              <a:t>位数过长，则进行舍入</a:t>
            </a:r>
            <a:endParaRPr lang="en-US" sz="1800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  <p:extLst>
      <p:ext uri="{BB962C8B-B14F-4D97-AF65-F5344CB8AC3E}">
        <p14:creationId xmlns:p14="http://schemas.microsoft.com/office/powerpoint/2010/main" val="9608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3236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en-US" dirty="0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是否符合阿贝尔群的特征</a:t>
            </a:r>
            <a:endParaRPr lang="en-US" sz="2000" dirty="0"/>
          </a:p>
          <a:p>
            <a:pPr lvl="1"/>
            <a:r>
              <a:rPr lang="zh-CN" altLang="en-US" sz="1800" dirty="0"/>
              <a:t>加法的封闭性</a:t>
            </a:r>
            <a:r>
              <a:rPr lang="en-US" sz="1800" dirty="0"/>
              <a:t>?			</a:t>
            </a:r>
          </a:p>
          <a:p>
            <a:pPr lvl="2"/>
            <a:r>
              <a:rPr lang="zh-CN" altLang="en-US" sz="1600" dirty="0"/>
              <a:t>但是有可能产生无穷或</a:t>
            </a:r>
            <a:r>
              <a:rPr lang="en-US" altLang="zh-CN" sz="1600" dirty="0" err="1"/>
              <a:t>NaN</a:t>
            </a:r>
            <a:endParaRPr lang="en-US" sz="1600" dirty="0"/>
          </a:p>
          <a:p>
            <a:pPr lvl="1"/>
            <a:r>
              <a:rPr lang="zh-CN" altLang="en-US" sz="1800" dirty="0"/>
              <a:t>交换律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结合律</a:t>
            </a:r>
            <a:r>
              <a:rPr lang="en-US" sz="1800" dirty="0"/>
              <a:t>?</a:t>
            </a:r>
          </a:p>
          <a:p>
            <a:pPr lvl="2"/>
            <a:r>
              <a:rPr lang="en-US" sz="1600" dirty="0"/>
              <a:t>Overflow and inexactness of rounding</a:t>
            </a:r>
          </a:p>
          <a:p>
            <a:pPr lvl="2"/>
            <a:r>
              <a:rPr lang="en-US" sz="1600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sz="1800" dirty="0"/>
              <a:t>0 </a:t>
            </a:r>
            <a:r>
              <a:rPr lang="zh-CN" altLang="en-US" sz="1800" dirty="0"/>
              <a:t>是加法单位元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每个元素都有加法逆元？</a:t>
            </a:r>
            <a:endParaRPr lang="en-US" sz="1800" dirty="0"/>
          </a:p>
          <a:p>
            <a:pPr lvl="2"/>
            <a:r>
              <a:rPr lang="en-US" sz="1600" dirty="0"/>
              <a:t>Yes, </a:t>
            </a:r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  <a:p>
            <a:r>
              <a:rPr lang="zh-CN" altLang="en-US" sz="2000" dirty="0"/>
              <a:t>单调性</a:t>
            </a:r>
            <a:endParaRPr lang="en-US" sz="2000" dirty="0"/>
          </a:p>
          <a:p>
            <a:pPr lvl="1"/>
            <a:r>
              <a:rPr lang="en-US" sz="1800" dirty="0"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sym typeface="Calibri Italic" charset="0"/>
              </a:rPr>
              <a:t>b</a:t>
            </a:r>
            <a:r>
              <a:rPr lang="en-US" sz="1800" dirty="0"/>
              <a:t> ⇒ </a:t>
            </a:r>
            <a:r>
              <a:rPr lang="en-US" sz="1800" dirty="0" err="1">
                <a:sym typeface="Calibri Italic" charset="0"/>
              </a:rPr>
              <a:t>a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 err="1">
                <a:sym typeface="Calibri Italic" charset="0"/>
              </a:rPr>
              <a:t>b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43538" y="3815682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257800" y="4262054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392354" y="532063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30168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Properties of FP 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FP</a:t>
            </a:r>
            <a:r>
              <a:rPr kumimoji="1" lang="zh-CN" altLang="en-US" dirty="0"/>
              <a:t>加法不具有结合率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对编译器有很大影响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</a:t>
            </a:r>
            <a:r>
              <a:rPr kumimoji="1" lang="en-US" altLang="zh-CN" dirty="0"/>
              <a:t>x = a + b + c; y = b + c + d;</a:t>
            </a:r>
          </a:p>
          <a:p>
            <a:pPr lvl="2"/>
            <a:r>
              <a:rPr kumimoji="1" lang="zh-CN" altLang="en-US" dirty="0"/>
              <a:t>编译器试图优化，减少一次运算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 = b + c;</a:t>
            </a:r>
          </a:p>
          <a:p>
            <a:pPr lvl="3"/>
            <a:r>
              <a:rPr kumimoji="1" lang="en-US" altLang="zh-CN" dirty="0"/>
              <a:t>x = a + t;</a:t>
            </a:r>
          </a:p>
          <a:p>
            <a:pPr lvl="3"/>
            <a:r>
              <a:rPr kumimoji="1" lang="en-US" altLang="zh-CN" dirty="0"/>
              <a:t>y = t + d</a:t>
            </a:r>
          </a:p>
          <a:p>
            <a:pPr lvl="2"/>
            <a:r>
              <a:rPr kumimoji="1" lang="zh-CN" altLang="en-US" dirty="0"/>
              <a:t>这样可能产生不同的值，编译器一般会做保守的选择，避免对程序功能产生影响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9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52400"/>
            <a:r>
              <a:rPr lang="zh-CN" altLang="en-US" sz="2200" dirty="0"/>
              <a:t>属性</a:t>
            </a:r>
            <a:endParaRPr lang="en-US" altLang="zh-CN" sz="2200" dirty="0"/>
          </a:p>
          <a:p>
            <a:pPr marL="552450" lvl="1"/>
            <a:r>
              <a:rPr lang="zh-CN" altLang="en-US" sz="1800" dirty="0"/>
              <a:t>乘法是否封闭？</a:t>
            </a:r>
            <a:endParaRPr lang="en-US" sz="1800" dirty="0"/>
          </a:p>
          <a:p>
            <a:pPr marL="838200" lvl="2"/>
            <a:r>
              <a:rPr lang="zh-CN" altLang="en-US" sz="1600" dirty="0"/>
              <a:t>但可能产生</a:t>
            </a:r>
            <a:r>
              <a:rPr lang="en-US" sz="1600" dirty="0"/>
              <a:t> infinity or </a:t>
            </a:r>
            <a:r>
              <a:rPr lang="en-US" sz="1600" dirty="0" err="1"/>
              <a:t>NaN</a:t>
            </a:r>
            <a:endParaRPr lang="en-US" sz="1600" dirty="0"/>
          </a:p>
          <a:p>
            <a:pPr marL="552450" lvl="1"/>
            <a:r>
              <a:rPr lang="zh-CN" altLang="en-US" sz="1800" dirty="0"/>
              <a:t>交换律</a:t>
            </a:r>
            <a:r>
              <a:rPr lang="en-US" sz="1800" dirty="0"/>
              <a:t>?</a:t>
            </a:r>
          </a:p>
          <a:p>
            <a:pPr marL="552450" lvl="1"/>
            <a:r>
              <a:rPr lang="zh-CN" altLang="en-US" sz="1800" dirty="0"/>
              <a:t>结合率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/>
              <a:t>Possibility of overflow, inexactness of rounding</a:t>
            </a:r>
          </a:p>
          <a:p>
            <a:pPr marL="838200" lvl="2"/>
            <a:r>
              <a:rPr lang="en-US" sz="1600" dirty="0"/>
              <a:t>Ex: </a:t>
            </a:r>
            <a:r>
              <a:rPr lang="en-US" sz="1600" dirty="0">
                <a:latin typeface="Courier New"/>
              </a:rPr>
              <a:t>(1e20*1e20)*1e-20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inf</a:t>
            </a:r>
            <a:r>
              <a:rPr lang="en-US" sz="1600" dirty="0"/>
              <a:t>, </a:t>
            </a:r>
            <a:r>
              <a:rPr lang="en-US" sz="1600" dirty="0">
                <a:latin typeface="Courier New"/>
                <a:cs typeface="Courier New"/>
              </a:rPr>
              <a:t>1e20*(1e20*1e-20)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sz="1800" dirty="0"/>
              <a:t>1</a:t>
            </a:r>
            <a:r>
              <a:rPr lang="zh-CN" altLang="en-US" sz="1800" dirty="0"/>
              <a:t>是乘法的单位元？</a:t>
            </a:r>
            <a:endParaRPr lang="en-US" sz="1800" dirty="0"/>
          </a:p>
          <a:p>
            <a:pPr marL="552450" lvl="1"/>
            <a:r>
              <a:rPr lang="zh-CN" altLang="en-US" sz="1800" dirty="0"/>
              <a:t>乘法对加法的分配率？</a:t>
            </a:r>
            <a:endParaRPr lang="en-US" sz="1800" dirty="0"/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>
                <a:latin typeface="Courier New"/>
                <a:cs typeface="Courier New"/>
              </a:rPr>
              <a:t>1e20*(1e20-1e20)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0.0</a:t>
            </a:r>
            <a:r>
              <a:rPr lang="en-US" sz="1600" dirty="0"/>
              <a:t>,  </a:t>
            </a:r>
            <a:r>
              <a:rPr lang="en-US" sz="1600" dirty="0">
                <a:latin typeface="Courier New"/>
                <a:cs typeface="Courier New"/>
              </a:rPr>
              <a:t>1e20*1e20 – 1e20*1e20 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NaN</a:t>
            </a:r>
            <a:endParaRPr lang="en-US" sz="1600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sz="2000" dirty="0"/>
              <a:t>单调性</a:t>
            </a:r>
            <a:endParaRPr lang="en-US" sz="2000" dirty="0"/>
          </a:p>
          <a:p>
            <a:pPr marL="552450" lvl="1"/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 &amp;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0  ⇒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*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*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200818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281738" y="253457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281738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281738" y="40513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61037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018212" y="543782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4473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Ariane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lang="zh-CN" altLang="en-US" dirty="0"/>
              <a:t>: 浮点溢出的高昂代价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dirty="0"/>
              <a:t>1996.6.4</a:t>
            </a:r>
            <a:r>
              <a:rPr lang="zh-CN" altLang="en-US" dirty="0"/>
              <a:t>，</a:t>
            </a:r>
            <a:r>
              <a:rPr lang="en-US" altLang="zh-CN" dirty="0"/>
              <a:t>Ariane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火箭发射</a:t>
            </a:r>
            <a:r>
              <a:rPr lang="en-US" altLang="zh-CN" dirty="0"/>
              <a:t>37</a:t>
            </a:r>
            <a:r>
              <a:rPr lang="zh-CN" altLang="en-US" dirty="0"/>
              <a:t>秒后爆炸（损失</a:t>
            </a:r>
            <a:r>
              <a:rPr lang="en-US" altLang="zh-CN" dirty="0"/>
              <a:t>5</a:t>
            </a:r>
            <a:r>
              <a:rPr lang="zh-CN" altLang="en-US" dirty="0"/>
              <a:t>亿美金）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13417"/>
          <a:stretch>
            <a:fillRect/>
          </a:stretch>
        </p:blipFill>
        <p:spPr bwMode="auto">
          <a:xfrm>
            <a:off x="539750" y="2060575"/>
            <a:ext cx="82073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557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Ariane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: 浮点溢出的高昂代价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 lvl="1"/>
            <a:r>
              <a:rPr lang="zh-CN" altLang="en-US" dirty="0"/>
              <a:t>原因：导航系统向控制引擎喷嘴的计算机发送了一个无效数据，没有发送飞行控制信息，而是发送了一个诊断位模式，表明将</a:t>
            </a:r>
            <a:r>
              <a:rPr lang="en-US" altLang="zh-CN" dirty="0"/>
              <a:t>64</a:t>
            </a:r>
            <a:r>
              <a:rPr lang="zh-CN" altLang="en-US" dirty="0"/>
              <a:t>位浮点数转为</a:t>
            </a:r>
            <a:r>
              <a:rPr lang="en-US" altLang="zh-CN" dirty="0"/>
              <a:t>16</a:t>
            </a:r>
            <a:r>
              <a:rPr lang="zh-CN" altLang="en-US" dirty="0"/>
              <a:t>位有符号位时溢出；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火箭的速度不会超过</a:t>
            </a:r>
            <a:r>
              <a:rPr lang="en-US" altLang="zh-CN" dirty="0"/>
              <a:t>16</a:t>
            </a:r>
            <a:r>
              <a:rPr lang="zh-CN" altLang="en-US" dirty="0"/>
              <a:t>位浮点数；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速度比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高出</a:t>
            </a:r>
            <a:r>
              <a:rPr lang="en-US" altLang="zh-CN" dirty="0"/>
              <a:t>5</a:t>
            </a:r>
            <a:r>
              <a:rPr lang="zh-CN" altLang="en-US" dirty="0"/>
              <a:t>倍，但直接重用了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的代码；</a:t>
            </a:r>
            <a:endParaRPr lang="en-US" altLang="zh-CN" dirty="0"/>
          </a:p>
          <a:p>
            <a:pPr lvl="1"/>
            <a:r>
              <a:rPr lang="zh-CN" altLang="en-US" dirty="0"/>
              <a:t>将大的浮点数转换为整数是一种常见的程序错误来源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58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76281"/>
              </p:ext>
            </p:extLst>
          </p:nvPr>
        </p:nvGraphicFramePr>
        <p:xfrm>
          <a:off x="4076700" y="1439862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7514"/>
              </p:ext>
            </p:extLst>
          </p:nvPr>
        </p:nvGraphicFramePr>
        <p:xfrm>
          <a:off x="3543300" y="4094162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606"/>
              </p:ext>
            </p:extLst>
          </p:nvPr>
        </p:nvGraphicFramePr>
        <p:xfrm>
          <a:off x="863600" y="3548062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67438" y="4418012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02088" y="3378200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467100" y="2946400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17825" y="2705100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39900" y="2032000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990600" y="1676400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073275" y="2781300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60850" y="4138612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48150" y="4138612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46563" y="4151312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37038" y="4113212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03651" y="3990088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5698874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3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通过左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移小数点可以除以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（无符号数）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通过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移小数点可以乘以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数字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0.111111</a:t>
            </a:r>
            <a:r>
              <a:rPr lang="mr-IN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…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</a:t>
            </a:r>
            <a:r>
              <a:rPr lang="en-US" altLang="zh-CN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刚刚比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小一点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12319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</a:t>
            </a:r>
            <a:r>
              <a:rPr lang="en-US" altLang="zh-CN" dirty="0"/>
              <a:t>x/2</a:t>
            </a:r>
            <a:r>
              <a:rPr lang="en-US" altLang="zh-CN" baseline="30000" dirty="0"/>
              <a:t>k</a:t>
            </a:r>
            <a:r>
              <a:rPr lang="zh-CN" altLang="en-US" dirty="0"/>
              <a:t>形式的数字（</a:t>
            </a:r>
            <a:r>
              <a:rPr lang="en-US" altLang="zh-CN" dirty="0"/>
              <a:t>x</a:t>
            </a:r>
            <a:r>
              <a:rPr lang="zh-CN" altLang="en-US" dirty="0"/>
              <a:t>为整数）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zh-CN" altLang="en-US" dirty="0"/>
              <a:t>其他数字会是无限小数（循环小数）形式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位数有效（</a:t>
            </a:r>
            <a:r>
              <a:rPr lang="en-US" altLang="zh-CN" dirty="0"/>
              <a:t>w bits</a:t>
            </a:r>
            <a:r>
              <a:rPr lang="zh-CN" altLang="en-US" dirty="0"/>
              <a:t>），表达的数字大小范围有限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012"/>
            <a:ext cx="8305800" cy="422397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96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10800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10869</TotalTime>
  <Words>3210</Words>
  <Application>Microsoft Macintosh PowerPoint</Application>
  <PresentationFormat>全屏显示(4:3)</PresentationFormat>
  <Paragraphs>605</Paragraphs>
  <Slides>44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SimHei</vt:lpstr>
      <vt:lpstr>Arial Narrow Bold Italic</vt:lpstr>
      <vt:lpstr>Calibri Bold</vt:lpstr>
      <vt:lpstr>Calibri Bold Italic</vt:lpstr>
      <vt:lpstr>Calibri Italic</vt:lpstr>
      <vt:lpstr>Arial Narrow Bold</vt:lpstr>
      <vt:lpstr>Calibri</vt:lpstr>
      <vt:lpstr>Comic Sans MS</vt:lpstr>
      <vt:lpstr>Courier New</vt:lpstr>
      <vt:lpstr>Courier New Bold</vt:lpstr>
      <vt:lpstr>Monaco</vt:lpstr>
      <vt:lpstr>Times</vt:lpstr>
      <vt:lpstr>Times New Roman</vt:lpstr>
      <vt:lpstr>Wingdings</vt:lpstr>
      <vt:lpstr>Wingdings 2</vt:lpstr>
      <vt:lpstr>icfp99</vt:lpstr>
      <vt:lpstr>Worksheet</vt:lpstr>
      <vt:lpstr>信息的表示和处理(4)</vt:lpstr>
      <vt:lpstr>Floating Point</vt:lpstr>
      <vt:lpstr>Outline</vt:lpstr>
      <vt:lpstr>Fractional binary numbers</vt:lpstr>
      <vt:lpstr>Fractional Binary Numbers</vt:lpstr>
      <vt:lpstr>Fractional Binary Numbers: Examples</vt:lpstr>
      <vt:lpstr>Representable Numbers</vt:lpstr>
      <vt:lpstr>课堂练习</vt:lpstr>
      <vt:lpstr>Today: Floating Point</vt:lpstr>
      <vt:lpstr>IEEE Floating Point</vt:lpstr>
      <vt:lpstr>Floating Point Representation</vt:lpstr>
      <vt:lpstr>Floating Point Representation</vt:lpstr>
      <vt:lpstr>Precision options</vt:lpstr>
      <vt:lpstr>浮点数编码</vt:lpstr>
      <vt:lpstr>“Normalized” Values(规格化)</vt:lpstr>
      <vt:lpstr>Normalized Encoding Example</vt:lpstr>
      <vt:lpstr>Denormalized Values (非规格化)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Creating Floating Point Number</vt:lpstr>
      <vt:lpstr>Normalize</vt:lpstr>
      <vt:lpstr>Rounding</vt:lpstr>
      <vt:lpstr>Postnormalize</vt:lpstr>
      <vt:lpstr>Interesting Numbers</vt:lpstr>
      <vt:lpstr>课堂练习</vt:lpstr>
      <vt:lpstr>课堂练习（答案）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Floating Point Multiplication</vt:lpstr>
      <vt:lpstr>Floating Point Addition</vt:lpstr>
      <vt:lpstr>Mathematical Properties of FP Add</vt:lpstr>
      <vt:lpstr>Mathematical Properties of FP Add</vt:lpstr>
      <vt:lpstr>Mathematical Properties of FP Mult</vt:lpstr>
      <vt:lpstr>Ariane 5: 浮点溢出的高昂代价</vt:lpstr>
      <vt:lpstr>Ariane 5: 浮点溢出的高昂代价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30515</cp:lastModifiedBy>
  <cp:revision>841</cp:revision>
  <dcterms:created xsi:type="dcterms:W3CDTF">2000-01-15T07:54:11Z</dcterms:created>
  <dcterms:modified xsi:type="dcterms:W3CDTF">2022-09-29T13:26:04Z</dcterms:modified>
</cp:coreProperties>
</file>