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3" autoAdjust="0"/>
    <p:restoredTop sz="78610" autoAdjust="0"/>
  </p:normalViewPr>
  <p:slideViewPr>
    <p:cSldViewPr snapToGrid="0">
      <p:cViewPr varScale="1">
        <p:scale>
          <a:sx n="79" d="100"/>
          <a:sy n="79" d="100"/>
        </p:scale>
        <p:origin x="46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C04BC3-8A93-43CB-8FE4-23114F455466}" type="datetimeFigureOut">
              <a:rPr lang="zh-CN" altLang="en-US" smtClean="0"/>
              <a:t>2023/1/7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471EFD-E29D-47A8-8E1D-66B5B7E97A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4988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前</a:t>
            </a:r>
            <a:r>
              <a:rPr lang="en-US" altLang="zh-CN" dirty="0" smtClean="0"/>
              <a:t>4</a:t>
            </a:r>
            <a:r>
              <a:rPr lang="zh-CN" altLang="en-US" dirty="0" smtClean="0"/>
              <a:t>行分别再不同的缓存行，不会冲突先从</a:t>
            </a:r>
            <a:r>
              <a:rPr lang="en-US" altLang="zh-CN" dirty="0" smtClean="0"/>
              <a:t>A</a:t>
            </a:r>
            <a:r>
              <a:rPr lang="zh-CN" altLang="en-US" dirty="0" smtClean="0"/>
              <a:t>中提取再存入</a:t>
            </a:r>
            <a:r>
              <a:rPr lang="en-US" altLang="zh-CN" dirty="0" smtClean="0"/>
              <a:t>B</a:t>
            </a:r>
            <a:r>
              <a:rPr lang="zh-CN" altLang="en-US" dirty="0" smtClean="0"/>
              <a:t>中，每</a:t>
            </a:r>
            <a:r>
              <a:rPr lang="en-US" altLang="zh-CN" dirty="0" smtClean="0"/>
              <a:t>8</a:t>
            </a:r>
            <a:r>
              <a:rPr lang="zh-CN" altLang="en-US" dirty="0" smtClean="0"/>
              <a:t>个只有一个</a:t>
            </a:r>
            <a:r>
              <a:rPr lang="en-US" altLang="zh-CN" dirty="0" smtClean="0"/>
              <a:t>miss</a:t>
            </a:r>
            <a:r>
              <a:rPr lang="zh-CN" altLang="en-US" dirty="0" smtClean="0"/>
              <a:t>，一共</a:t>
            </a:r>
            <a:r>
              <a:rPr lang="en-US" altLang="zh-CN" dirty="0" smtClean="0"/>
              <a:t>8</a:t>
            </a:r>
            <a:r>
              <a:rPr lang="zh-CN" altLang="en-US" dirty="0" smtClean="0"/>
              <a:t>次</a:t>
            </a:r>
            <a:r>
              <a:rPr lang="en-US" altLang="zh-CN" dirty="0" smtClean="0"/>
              <a:t>miss</a:t>
            </a:r>
            <a:r>
              <a:rPr lang="zh-CN" altLang="en-US" dirty="0" smtClean="0"/>
              <a:t>；（对角线块多</a:t>
            </a:r>
            <a:r>
              <a:rPr lang="en-US" altLang="zh-CN" dirty="0" smtClean="0"/>
              <a:t>3</a:t>
            </a:r>
            <a:r>
              <a:rPr lang="zh-CN" altLang="en-US" dirty="0" smtClean="0"/>
              <a:t>次，一共</a:t>
            </a:r>
            <a:r>
              <a:rPr lang="en-US" altLang="zh-CN" dirty="0" smtClean="0"/>
              <a:t>11</a:t>
            </a:r>
            <a:r>
              <a:rPr lang="zh-CN" altLang="en-US" dirty="0" smtClean="0"/>
              <a:t>次</a:t>
            </a:r>
            <a:r>
              <a:rPr lang="en-US" altLang="zh-CN" dirty="0" smtClean="0"/>
              <a:t>miss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471EFD-E29D-47A8-8E1D-66B5B7E97AE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122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前</a:t>
            </a:r>
            <a:r>
              <a:rPr lang="en-US" altLang="zh-CN" dirty="0" smtClean="0"/>
              <a:t>4</a:t>
            </a:r>
            <a:r>
              <a:rPr lang="zh-CN" altLang="en-US" dirty="0" smtClean="0"/>
              <a:t>行分别再不同的缓存行，不会冲突先从</a:t>
            </a:r>
            <a:r>
              <a:rPr lang="en-US" altLang="zh-CN" dirty="0" smtClean="0"/>
              <a:t>A</a:t>
            </a:r>
            <a:r>
              <a:rPr lang="zh-CN" altLang="en-US" dirty="0" smtClean="0"/>
              <a:t>中提取再存入</a:t>
            </a:r>
            <a:r>
              <a:rPr lang="en-US" altLang="zh-CN" dirty="0" smtClean="0"/>
              <a:t>B</a:t>
            </a:r>
            <a:r>
              <a:rPr lang="zh-CN" altLang="en-US" dirty="0" smtClean="0"/>
              <a:t>中，每</a:t>
            </a:r>
            <a:r>
              <a:rPr lang="en-US" altLang="zh-CN" dirty="0" smtClean="0"/>
              <a:t>8</a:t>
            </a:r>
            <a:r>
              <a:rPr lang="zh-CN" altLang="en-US" dirty="0" smtClean="0"/>
              <a:t>个只有一个</a:t>
            </a:r>
            <a:r>
              <a:rPr lang="en-US" altLang="zh-CN" dirty="0" smtClean="0"/>
              <a:t>miss</a:t>
            </a:r>
            <a:r>
              <a:rPr lang="zh-CN" altLang="en-US" dirty="0" smtClean="0"/>
              <a:t>，一共</a:t>
            </a:r>
            <a:r>
              <a:rPr lang="en-US" altLang="zh-CN" dirty="0" smtClean="0"/>
              <a:t>8</a:t>
            </a:r>
            <a:r>
              <a:rPr lang="zh-CN" altLang="en-US" dirty="0" smtClean="0"/>
              <a:t>次</a:t>
            </a:r>
            <a:r>
              <a:rPr lang="en-US" altLang="zh-CN" dirty="0" smtClean="0"/>
              <a:t>miss</a:t>
            </a:r>
            <a:r>
              <a:rPr lang="zh-CN" altLang="en-US" dirty="0" smtClean="0"/>
              <a:t>；（对角线块多</a:t>
            </a:r>
            <a:r>
              <a:rPr lang="en-US" altLang="zh-CN" dirty="0" smtClean="0"/>
              <a:t>3</a:t>
            </a:r>
            <a:r>
              <a:rPr lang="zh-CN" altLang="en-US" dirty="0" smtClean="0"/>
              <a:t>次，一共</a:t>
            </a:r>
            <a:r>
              <a:rPr lang="en-US" altLang="zh-CN" dirty="0" smtClean="0"/>
              <a:t>11</a:t>
            </a:r>
            <a:r>
              <a:rPr lang="zh-CN" altLang="en-US" dirty="0" smtClean="0"/>
              <a:t>次</a:t>
            </a:r>
            <a:r>
              <a:rPr lang="en-US" altLang="zh-CN" dirty="0" smtClean="0"/>
              <a:t>miss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471EFD-E29D-47A8-8E1D-66B5B7E97AE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26094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从</a:t>
            </a:r>
            <a:r>
              <a:rPr lang="en-US" altLang="zh-CN" dirty="0" smtClean="0"/>
              <a:t>A</a:t>
            </a:r>
            <a:r>
              <a:rPr lang="zh-CN" altLang="en-US" dirty="0" smtClean="0"/>
              <a:t>中读取存入局部变量，一共</a:t>
            </a:r>
            <a:r>
              <a:rPr lang="en-US" altLang="zh-CN" dirty="0" smtClean="0"/>
              <a:t>4</a:t>
            </a:r>
            <a:r>
              <a:rPr lang="zh-CN" altLang="en-US" dirty="0" smtClean="0"/>
              <a:t>次</a:t>
            </a:r>
            <a:r>
              <a:rPr lang="en-US" altLang="zh-CN" dirty="0" smtClean="0"/>
              <a:t>miss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交换第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列和第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行中的第后四个数，</a:t>
            </a:r>
            <a:r>
              <a:rPr lang="en-US" altLang="zh-CN" dirty="0" smtClean="0"/>
              <a:t>B</a:t>
            </a:r>
            <a:r>
              <a:rPr lang="zh-CN" altLang="en-US" dirty="0" smtClean="0"/>
              <a:t>在缓存中，</a:t>
            </a:r>
            <a:r>
              <a:rPr lang="en-US" altLang="zh-CN" dirty="0" smtClean="0"/>
              <a:t>0</a:t>
            </a:r>
            <a:r>
              <a:rPr lang="zh-CN" altLang="en-US" dirty="0" smtClean="0"/>
              <a:t>次</a:t>
            </a:r>
            <a:r>
              <a:rPr lang="en-US" altLang="zh-CN" dirty="0" smtClean="0"/>
              <a:t>miss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行整体归位，每次都是和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的前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行某一行冲突，一共</a:t>
            </a:r>
            <a:r>
              <a:rPr lang="en-US" altLang="zh-CN" dirty="0" smtClean="0"/>
              <a:t>1×4</a:t>
            </a:r>
            <a:r>
              <a:rPr lang="zh-CN" altLang="en-US" dirty="0" smtClean="0"/>
              <a:t>次</a:t>
            </a:r>
            <a:r>
              <a:rPr lang="en-US" altLang="zh-CN" dirty="0" smtClean="0"/>
              <a:t>miss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（对角线块会产生</a:t>
            </a:r>
            <a:r>
              <a:rPr lang="en-US" altLang="zh-CN" dirty="0" smtClean="0"/>
              <a:t>AB</a:t>
            </a:r>
            <a:r>
              <a:rPr lang="zh-CN" altLang="en-US" dirty="0" smtClean="0"/>
              <a:t>矩阵的冲突，会有</a:t>
            </a:r>
            <a:r>
              <a:rPr lang="en-US" altLang="zh-CN" dirty="0" smtClean="0"/>
              <a:t>15</a:t>
            </a:r>
            <a:r>
              <a:rPr lang="zh-CN" altLang="en-US" dirty="0" smtClean="0"/>
              <a:t>次</a:t>
            </a:r>
            <a:r>
              <a:rPr lang="en-US" altLang="zh-CN" dirty="0" smtClean="0"/>
              <a:t>miss</a:t>
            </a:r>
            <a:r>
              <a:rPr lang="zh-CN" altLang="en-US" dirty="0" smtClean="0"/>
              <a:t>，比非对角线块多</a:t>
            </a:r>
            <a:r>
              <a:rPr lang="en-US" altLang="zh-CN" dirty="0" smtClean="0"/>
              <a:t>7</a:t>
            </a:r>
            <a:r>
              <a:rPr lang="zh-CN" altLang="en-US" dirty="0" smtClean="0"/>
              <a:t>次）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因此</a:t>
            </a:r>
            <a:r>
              <a:rPr lang="en-US" altLang="zh-CN" dirty="0" smtClean="0"/>
              <a:t>miss</a:t>
            </a:r>
            <a:r>
              <a:rPr lang="zh-CN" altLang="en-US" dirty="0" smtClean="0"/>
              <a:t>次数一共为：非对角线块（</a:t>
            </a:r>
            <a:r>
              <a:rPr lang="en-US" altLang="zh-CN" dirty="0" smtClean="0"/>
              <a:t>56×16</a:t>
            </a:r>
            <a:r>
              <a:rPr lang="zh-CN" altLang="en-US" dirty="0" smtClean="0"/>
              <a:t>）</a:t>
            </a:r>
            <a:r>
              <a:rPr lang="en-US" altLang="zh-CN" dirty="0" smtClean="0"/>
              <a:t>+</a:t>
            </a:r>
            <a:r>
              <a:rPr lang="zh-CN" altLang="en-US" dirty="0" smtClean="0"/>
              <a:t>对角线块（</a:t>
            </a:r>
            <a:r>
              <a:rPr lang="en-US" altLang="zh-CN" dirty="0" smtClean="0"/>
              <a:t>8×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15+11</a:t>
            </a:r>
            <a:r>
              <a:rPr lang="zh-CN" altLang="en-US" dirty="0" smtClean="0"/>
              <a:t>））</a:t>
            </a:r>
            <a:r>
              <a:rPr lang="en-US" altLang="zh-CN" dirty="0" smtClean="0"/>
              <a:t>=1104miss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471EFD-E29D-47A8-8E1D-66B5B7E97AE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5601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07823-CBD3-480A-9443-58B099320EB3}" type="datetimeFigureOut">
              <a:rPr lang="zh-CN" altLang="en-US" smtClean="0"/>
              <a:t>2023/1/7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077BD-F595-450C-A47B-D64F83AB7C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2261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07823-CBD3-480A-9443-58B099320EB3}" type="datetimeFigureOut">
              <a:rPr lang="zh-CN" altLang="en-US" smtClean="0"/>
              <a:t>2023/1/7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077BD-F595-450C-A47B-D64F83AB7C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2626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07823-CBD3-480A-9443-58B099320EB3}" type="datetimeFigureOut">
              <a:rPr lang="zh-CN" altLang="en-US" smtClean="0"/>
              <a:t>2023/1/7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077BD-F595-450C-A47B-D64F83AB7C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348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07823-CBD3-480A-9443-58B099320EB3}" type="datetimeFigureOut">
              <a:rPr lang="zh-CN" altLang="en-US" smtClean="0"/>
              <a:t>2023/1/7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077BD-F595-450C-A47B-D64F83AB7C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5357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07823-CBD3-480A-9443-58B099320EB3}" type="datetimeFigureOut">
              <a:rPr lang="zh-CN" altLang="en-US" smtClean="0"/>
              <a:t>2023/1/7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077BD-F595-450C-A47B-D64F83AB7C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7653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07823-CBD3-480A-9443-58B099320EB3}" type="datetimeFigureOut">
              <a:rPr lang="zh-CN" altLang="en-US" smtClean="0"/>
              <a:t>2023/1/7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077BD-F595-450C-A47B-D64F83AB7C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163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07823-CBD3-480A-9443-58B099320EB3}" type="datetimeFigureOut">
              <a:rPr lang="zh-CN" altLang="en-US" smtClean="0"/>
              <a:t>2023/1/7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077BD-F595-450C-A47B-D64F83AB7C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916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07823-CBD3-480A-9443-58B099320EB3}" type="datetimeFigureOut">
              <a:rPr lang="zh-CN" altLang="en-US" smtClean="0"/>
              <a:t>2023/1/7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077BD-F595-450C-A47B-D64F83AB7C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626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07823-CBD3-480A-9443-58B099320EB3}" type="datetimeFigureOut">
              <a:rPr lang="zh-CN" altLang="en-US" smtClean="0"/>
              <a:t>2023/1/7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077BD-F595-450C-A47B-D64F83AB7C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9501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07823-CBD3-480A-9443-58B099320EB3}" type="datetimeFigureOut">
              <a:rPr lang="zh-CN" altLang="en-US" smtClean="0"/>
              <a:t>2023/1/7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077BD-F595-450C-A47B-D64F83AB7C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525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07823-CBD3-480A-9443-58B099320EB3}" type="datetimeFigureOut">
              <a:rPr lang="zh-CN" altLang="en-US" smtClean="0"/>
              <a:t>2023/1/7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077BD-F595-450C-A47B-D64F83AB7C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431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07823-CBD3-480A-9443-58B099320EB3}" type="datetimeFigureOut">
              <a:rPr lang="zh-CN" altLang="en-US" smtClean="0"/>
              <a:t>2023/1/7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077BD-F595-450C-A47B-D64F83AB7C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0345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0499407"/>
              </p:ext>
            </p:extLst>
          </p:nvPr>
        </p:nvGraphicFramePr>
        <p:xfrm>
          <a:off x="1260470" y="1412610"/>
          <a:ext cx="3268664" cy="31808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8583">
                  <a:extLst>
                    <a:ext uri="{9D8B030D-6E8A-4147-A177-3AD203B41FA5}">
                      <a16:colId xmlns:a16="http://schemas.microsoft.com/office/drawing/2014/main" val="2608838322"/>
                    </a:ext>
                  </a:extLst>
                </a:gridCol>
                <a:gridCol w="408583">
                  <a:extLst>
                    <a:ext uri="{9D8B030D-6E8A-4147-A177-3AD203B41FA5}">
                      <a16:colId xmlns:a16="http://schemas.microsoft.com/office/drawing/2014/main" val="1102422549"/>
                    </a:ext>
                  </a:extLst>
                </a:gridCol>
                <a:gridCol w="408583">
                  <a:extLst>
                    <a:ext uri="{9D8B030D-6E8A-4147-A177-3AD203B41FA5}">
                      <a16:colId xmlns:a16="http://schemas.microsoft.com/office/drawing/2014/main" val="1597270582"/>
                    </a:ext>
                  </a:extLst>
                </a:gridCol>
                <a:gridCol w="408583">
                  <a:extLst>
                    <a:ext uri="{9D8B030D-6E8A-4147-A177-3AD203B41FA5}">
                      <a16:colId xmlns:a16="http://schemas.microsoft.com/office/drawing/2014/main" val="1748324424"/>
                    </a:ext>
                  </a:extLst>
                </a:gridCol>
                <a:gridCol w="408583">
                  <a:extLst>
                    <a:ext uri="{9D8B030D-6E8A-4147-A177-3AD203B41FA5}">
                      <a16:colId xmlns:a16="http://schemas.microsoft.com/office/drawing/2014/main" val="300195754"/>
                    </a:ext>
                  </a:extLst>
                </a:gridCol>
                <a:gridCol w="408583">
                  <a:extLst>
                    <a:ext uri="{9D8B030D-6E8A-4147-A177-3AD203B41FA5}">
                      <a16:colId xmlns:a16="http://schemas.microsoft.com/office/drawing/2014/main" val="2947547938"/>
                    </a:ext>
                  </a:extLst>
                </a:gridCol>
                <a:gridCol w="408583">
                  <a:extLst>
                    <a:ext uri="{9D8B030D-6E8A-4147-A177-3AD203B41FA5}">
                      <a16:colId xmlns:a16="http://schemas.microsoft.com/office/drawing/2014/main" val="3273211825"/>
                    </a:ext>
                  </a:extLst>
                </a:gridCol>
                <a:gridCol w="408583">
                  <a:extLst>
                    <a:ext uri="{9D8B030D-6E8A-4147-A177-3AD203B41FA5}">
                      <a16:colId xmlns:a16="http://schemas.microsoft.com/office/drawing/2014/main" val="825323211"/>
                    </a:ext>
                  </a:extLst>
                </a:gridCol>
              </a:tblGrid>
              <a:tr h="39760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661382"/>
                  </a:ext>
                </a:extLst>
              </a:tr>
              <a:tr h="39760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0651491"/>
                  </a:ext>
                </a:extLst>
              </a:tr>
              <a:tr h="39760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3007061"/>
                  </a:ext>
                </a:extLst>
              </a:tr>
              <a:tr h="39760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6269965"/>
                  </a:ext>
                </a:extLst>
              </a:tr>
              <a:tr h="397603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729347"/>
                  </a:ext>
                </a:extLst>
              </a:tr>
              <a:tr h="397603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846619"/>
                  </a:ext>
                </a:extLst>
              </a:tr>
              <a:tr h="397603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916998"/>
                  </a:ext>
                </a:extLst>
              </a:tr>
              <a:tr h="397603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1034053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2172774"/>
              </p:ext>
            </p:extLst>
          </p:nvPr>
        </p:nvGraphicFramePr>
        <p:xfrm>
          <a:off x="5763413" y="1412610"/>
          <a:ext cx="3268664" cy="31808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8583">
                  <a:extLst>
                    <a:ext uri="{9D8B030D-6E8A-4147-A177-3AD203B41FA5}">
                      <a16:colId xmlns:a16="http://schemas.microsoft.com/office/drawing/2014/main" val="2608838322"/>
                    </a:ext>
                  </a:extLst>
                </a:gridCol>
                <a:gridCol w="408583">
                  <a:extLst>
                    <a:ext uri="{9D8B030D-6E8A-4147-A177-3AD203B41FA5}">
                      <a16:colId xmlns:a16="http://schemas.microsoft.com/office/drawing/2014/main" val="1102422549"/>
                    </a:ext>
                  </a:extLst>
                </a:gridCol>
                <a:gridCol w="408583">
                  <a:extLst>
                    <a:ext uri="{9D8B030D-6E8A-4147-A177-3AD203B41FA5}">
                      <a16:colId xmlns:a16="http://schemas.microsoft.com/office/drawing/2014/main" val="1597270582"/>
                    </a:ext>
                  </a:extLst>
                </a:gridCol>
                <a:gridCol w="408583">
                  <a:extLst>
                    <a:ext uri="{9D8B030D-6E8A-4147-A177-3AD203B41FA5}">
                      <a16:colId xmlns:a16="http://schemas.microsoft.com/office/drawing/2014/main" val="1748324424"/>
                    </a:ext>
                  </a:extLst>
                </a:gridCol>
                <a:gridCol w="408583">
                  <a:extLst>
                    <a:ext uri="{9D8B030D-6E8A-4147-A177-3AD203B41FA5}">
                      <a16:colId xmlns:a16="http://schemas.microsoft.com/office/drawing/2014/main" val="300195754"/>
                    </a:ext>
                  </a:extLst>
                </a:gridCol>
                <a:gridCol w="408583">
                  <a:extLst>
                    <a:ext uri="{9D8B030D-6E8A-4147-A177-3AD203B41FA5}">
                      <a16:colId xmlns:a16="http://schemas.microsoft.com/office/drawing/2014/main" val="2947547938"/>
                    </a:ext>
                  </a:extLst>
                </a:gridCol>
                <a:gridCol w="408583">
                  <a:extLst>
                    <a:ext uri="{9D8B030D-6E8A-4147-A177-3AD203B41FA5}">
                      <a16:colId xmlns:a16="http://schemas.microsoft.com/office/drawing/2014/main" val="3273211825"/>
                    </a:ext>
                  </a:extLst>
                </a:gridCol>
                <a:gridCol w="408583">
                  <a:extLst>
                    <a:ext uri="{9D8B030D-6E8A-4147-A177-3AD203B41FA5}">
                      <a16:colId xmlns:a16="http://schemas.microsoft.com/office/drawing/2014/main" val="825323211"/>
                    </a:ext>
                  </a:extLst>
                </a:gridCol>
              </a:tblGrid>
              <a:tr h="39760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661382"/>
                  </a:ext>
                </a:extLst>
              </a:tr>
              <a:tr h="39760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0651491"/>
                  </a:ext>
                </a:extLst>
              </a:tr>
              <a:tr h="39760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3007061"/>
                  </a:ext>
                </a:extLst>
              </a:tr>
              <a:tr h="39760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6269965"/>
                  </a:ext>
                </a:extLst>
              </a:tr>
              <a:tr h="397603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729347"/>
                  </a:ext>
                </a:extLst>
              </a:tr>
              <a:tr h="397603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846619"/>
                  </a:ext>
                </a:extLst>
              </a:tr>
              <a:tr h="397603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916998"/>
                  </a:ext>
                </a:extLst>
              </a:tr>
              <a:tr h="397603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1034053"/>
                  </a:ext>
                </a:extLst>
              </a:tr>
            </a:tbl>
          </a:graphicData>
        </a:graphic>
      </p:graphicFrame>
      <p:sp>
        <p:nvSpPr>
          <p:cNvPr id="8" name="右箭头 7"/>
          <p:cNvSpPr/>
          <p:nvPr/>
        </p:nvSpPr>
        <p:spPr>
          <a:xfrm>
            <a:off x="4850606" y="2836069"/>
            <a:ext cx="564357" cy="3571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644768" y="432130"/>
            <a:ext cx="25003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272728" y="489280"/>
            <a:ext cx="25003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0285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423915"/>
              </p:ext>
            </p:extLst>
          </p:nvPr>
        </p:nvGraphicFramePr>
        <p:xfrm>
          <a:off x="1260470" y="1412610"/>
          <a:ext cx="3268664" cy="31808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8583">
                  <a:extLst>
                    <a:ext uri="{9D8B030D-6E8A-4147-A177-3AD203B41FA5}">
                      <a16:colId xmlns:a16="http://schemas.microsoft.com/office/drawing/2014/main" val="2608838322"/>
                    </a:ext>
                  </a:extLst>
                </a:gridCol>
                <a:gridCol w="408583">
                  <a:extLst>
                    <a:ext uri="{9D8B030D-6E8A-4147-A177-3AD203B41FA5}">
                      <a16:colId xmlns:a16="http://schemas.microsoft.com/office/drawing/2014/main" val="1102422549"/>
                    </a:ext>
                  </a:extLst>
                </a:gridCol>
                <a:gridCol w="408583">
                  <a:extLst>
                    <a:ext uri="{9D8B030D-6E8A-4147-A177-3AD203B41FA5}">
                      <a16:colId xmlns:a16="http://schemas.microsoft.com/office/drawing/2014/main" val="1597270582"/>
                    </a:ext>
                  </a:extLst>
                </a:gridCol>
                <a:gridCol w="408583">
                  <a:extLst>
                    <a:ext uri="{9D8B030D-6E8A-4147-A177-3AD203B41FA5}">
                      <a16:colId xmlns:a16="http://schemas.microsoft.com/office/drawing/2014/main" val="1748324424"/>
                    </a:ext>
                  </a:extLst>
                </a:gridCol>
                <a:gridCol w="408583">
                  <a:extLst>
                    <a:ext uri="{9D8B030D-6E8A-4147-A177-3AD203B41FA5}">
                      <a16:colId xmlns:a16="http://schemas.microsoft.com/office/drawing/2014/main" val="300195754"/>
                    </a:ext>
                  </a:extLst>
                </a:gridCol>
                <a:gridCol w="408583">
                  <a:extLst>
                    <a:ext uri="{9D8B030D-6E8A-4147-A177-3AD203B41FA5}">
                      <a16:colId xmlns:a16="http://schemas.microsoft.com/office/drawing/2014/main" val="2947547938"/>
                    </a:ext>
                  </a:extLst>
                </a:gridCol>
                <a:gridCol w="408583">
                  <a:extLst>
                    <a:ext uri="{9D8B030D-6E8A-4147-A177-3AD203B41FA5}">
                      <a16:colId xmlns:a16="http://schemas.microsoft.com/office/drawing/2014/main" val="3273211825"/>
                    </a:ext>
                  </a:extLst>
                </a:gridCol>
                <a:gridCol w="408583">
                  <a:extLst>
                    <a:ext uri="{9D8B030D-6E8A-4147-A177-3AD203B41FA5}">
                      <a16:colId xmlns:a16="http://schemas.microsoft.com/office/drawing/2014/main" val="825323211"/>
                    </a:ext>
                  </a:extLst>
                </a:gridCol>
              </a:tblGrid>
              <a:tr h="39760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661382"/>
                  </a:ext>
                </a:extLst>
              </a:tr>
              <a:tr h="39760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0651491"/>
                  </a:ext>
                </a:extLst>
              </a:tr>
              <a:tr h="39760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3007061"/>
                  </a:ext>
                </a:extLst>
              </a:tr>
              <a:tr h="39760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6269965"/>
                  </a:ext>
                </a:extLst>
              </a:tr>
              <a:tr h="397603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729347"/>
                  </a:ext>
                </a:extLst>
              </a:tr>
              <a:tr h="397603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846619"/>
                  </a:ext>
                </a:extLst>
              </a:tr>
              <a:tr h="397603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916998"/>
                  </a:ext>
                </a:extLst>
              </a:tr>
              <a:tr h="397603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1034053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0797484"/>
              </p:ext>
            </p:extLst>
          </p:nvPr>
        </p:nvGraphicFramePr>
        <p:xfrm>
          <a:off x="5763413" y="1412610"/>
          <a:ext cx="3268664" cy="31808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8583">
                  <a:extLst>
                    <a:ext uri="{9D8B030D-6E8A-4147-A177-3AD203B41FA5}">
                      <a16:colId xmlns:a16="http://schemas.microsoft.com/office/drawing/2014/main" val="2608838322"/>
                    </a:ext>
                  </a:extLst>
                </a:gridCol>
                <a:gridCol w="408583">
                  <a:extLst>
                    <a:ext uri="{9D8B030D-6E8A-4147-A177-3AD203B41FA5}">
                      <a16:colId xmlns:a16="http://schemas.microsoft.com/office/drawing/2014/main" val="1102422549"/>
                    </a:ext>
                  </a:extLst>
                </a:gridCol>
                <a:gridCol w="408583">
                  <a:extLst>
                    <a:ext uri="{9D8B030D-6E8A-4147-A177-3AD203B41FA5}">
                      <a16:colId xmlns:a16="http://schemas.microsoft.com/office/drawing/2014/main" val="1597270582"/>
                    </a:ext>
                  </a:extLst>
                </a:gridCol>
                <a:gridCol w="408583">
                  <a:extLst>
                    <a:ext uri="{9D8B030D-6E8A-4147-A177-3AD203B41FA5}">
                      <a16:colId xmlns:a16="http://schemas.microsoft.com/office/drawing/2014/main" val="1748324424"/>
                    </a:ext>
                  </a:extLst>
                </a:gridCol>
                <a:gridCol w="408583">
                  <a:extLst>
                    <a:ext uri="{9D8B030D-6E8A-4147-A177-3AD203B41FA5}">
                      <a16:colId xmlns:a16="http://schemas.microsoft.com/office/drawing/2014/main" val="300195754"/>
                    </a:ext>
                  </a:extLst>
                </a:gridCol>
                <a:gridCol w="408583">
                  <a:extLst>
                    <a:ext uri="{9D8B030D-6E8A-4147-A177-3AD203B41FA5}">
                      <a16:colId xmlns:a16="http://schemas.microsoft.com/office/drawing/2014/main" val="2947547938"/>
                    </a:ext>
                  </a:extLst>
                </a:gridCol>
                <a:gridCol w="408583">
                  <a:extLst>
                    <a:ext uri="{9D8B030D-6E8A-4147-A177-3AD203B41FA5}">
                      <a16:colId xmlns:a16="http://schemas.microsoft.com/office/drawing/2014/main" val="3273211825"/>
                    </a:ext>
                  </a:extLst>
                </a:gridCol>
                <a:gridCol w="408583">
                  <a:extLst>
                    <a:ext uri="{9D8B030D-6E8A-4147-A177-3AD203B41FA5}">
                      <a16:colId xmlns:a16="http://schemas.microsoft.com/office/drawing/2014/main" val="825323211"/>
                    </a:ext>
                  </a:extLst>
                </a:gridCol>
              </a:tblGrid>
              <a:tr h="39760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661382"/>
                  </a:ext>
                </a:extLst>
              </a:tr>
              <a:tr h="39760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0651491"/>
                  </a:ext>
                </a:extLst>
              </a:tr>
              <a:tr h="39760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3007061"/>
                  </a:ext>
                </a:extLst>
              </a:tr>
              <a:tr h="39760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6269965"/>
                  </a:ext>
                </a:extLst>
              </a:tr>
              <a:tr h="397603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729347"/>
                  </a:ext>
                </a:extLst>
              </a:tr>
              <a:tr h="397603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846619"/>
                  </a:ext>
                </a:extLst>
              </a:tr>
              <a:tr h="397603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916998"/>
                  </a:ext>
                </a:extLst>
              </a:tr>
              <a:tr h="397603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1034053"/>
                  </a:ext>
                </a:extLst>
              </a:tr>
            </a:tbl>
          </a:graphicData>
        </a:graphic>
      </p:graphicFrame>
      <p:sp>
        <p:nvSpPr>
          <p:cNvPr id="8" name="右箭头 7"/>
          <p:cNvSpPr/>
          <p:nvPr/>
        </p:nvSpPr>
        <p:spPr>
          <a:xfrm>
            <a:off x="4850606" y="2836069"/>
            <a:ext cx="564357" cy="3571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644768" y="432130"/>
            <a:ext cx="25003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272728" y="489280"/>
            <a:ext cx="25003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8751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3112629"/>
              </p:ext>
            </p:extLst>
          </p:nvPr>
        </p:nvGraphicFramePr>
        <p:xfrm>
          <a:off x="1260470" y="1186034"/>
          <a:ext cx="3268664" cy="31808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8583">
                  <a:extLst>
                    <a:ext uri="{9D8B030D-6E8A-4147-A177-3AD203B41FA5}">
                      <a16:colId xmlns:a16="http://schemas.microsoft.com/office/drawing/2014/main" val="2608838322"/>
                    </a:ext>
                  </a:extLst>
                </a:gridCol>
                <a:gridCol w="408583">
                  <a:extLst>
                    <a:ext uri="{9D8B030D-6E8A-4147-A177-3AD203B41FA5}">
                      <a16:colId xmlns:a16="http://schemas.microsoft.com/office/drawing/2014/main" val="1102422549"/>
                    </a:ext>
                  </a:extLst>
                </a:gridCol>
                <a:gridCol w="408583">
                  <a:extLst>
                    <a:ext uri="{9D8B030D-6E8A-4147-A177-3AD203B41FA5}">
                      <a16:colId xmlns:a16="http://schemas.microsoft.com/office/drawing/2014/main" val="1597270582"/>
                    </a:ext>
                  </a:extLst>
                </a:gridCol>
                <a:gridCol w="408583">
                  <a:extLst>
                    <a:ext uri="{9D8B030D-6E8A-4147-A177-3AD203B41FA5}">
                      <a16:colId xmlns:a16="http://schemas.microsoft.com/office/drawing/2014/main" val="1748324424"/>
                    </a:ext>
                  </a:extLst>
                </a:gridCol>
                <a:gridCol w="408583">
                  <a:extLst>
                    <a:ext uri="{9D8B030D-6E8A-4147-A177-3AD203B41FA5}">
                      <a16:colId xmlns:a16="http://schemas.microsoft.com/office/drawing/2014/main" val="300195754"/>
                    </a:ext>
                  </a:extLst>
                </a:gridCol>
                <a:gridCol w="408583">
                  <a:extLst>
                    <a:ext uri="{9D8B030D-6E8A-4147-A177-3AD203B41FA5}">
                      <a16:colId xmlns:a16="http://schemas.microsoft.com/office/drawing/2014/main" val="2947547938"/>
                    </a:ext>
                  </a:extLst>
                </a:gridCol>
                <a:gridCol w="408583">
                  <a:extLst>
                    <a:ext uri="{9D8B030D-6E8A-4147-A177-3AD203B41FA5}">
                      <a16:colId xmlns:a16="http://schemas.microsoft.com/office/drawing/2014/main" val="3273211825"/>
                    </a:ext>
                  </a:extLst>
                </a:gridCol>
                <a:gridCol w="408583">
                  <a:extLst>
                    <a:ext uri="{9D8B030D-6E8A-4147-A177-3AD203B41FA5}">
                      <a16:colId xmlns:a16="http://schemas.microsoft.com/office/drawing/2014/main" val="825323211"/>
                    </a:ext>
                  </a:extLst>
                </a:gridCol>
              </a:tblGrid>
              <a:tr h="39760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661382"/>
                  </a:ext>
                </a:extLst>
              </a:tr>
              <a:tr h="39760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0651491"/>
                  </a:ext>
                </a:extLst>
              </a:tr>
              <a:tr h="39760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3007061"/>
                  </a:ext>
                </a:extLst>
              </a:tr>
              <a:tr h="39760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6269965"/>
                  </a:ext>
                </a:extLst>
              </a:tr>
              <a:tr h="39760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729347"/>
                  </a:ext>
                </a:extLst>
              </a:tr>
              <a:tr h="39760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846619"/>
                  </a:ext>
                </a:extLst>
              </a:tr>
              <a:tr h="39760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916998"/>
                  </a:ext>
                </a:extLst>
              </a:tr>
              <a:tr h="39760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1034053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87658"/>
              </p:ext>
            </p:extLst>
          </p:nvPr>
        </p:nvGraphicFramePr>
        <p:xfrm>
          <a:off x="5763413" y="1186034"/>
          <a:ext cx="3268664" cy="31808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8583">
                  <a:extLst>
                    <a:ext uri="{9D8B030D-6E8A-4147-A177-3AD203B41FA5}">
                      <a16:colId xmlns:a16="http://schemas.microsoft.com/office/drawing/2014/main" val="2608838322"/>
                    </a:ext>
                  </a:extLst>
                </a:gridCol>
                <a:gridCol w="408583">
                  <a:extLst>
                    <a:ext uri="{9D8B030D-6E8A-4147-A177-3AD203B41FA5}">
                      <a16:colId xmlns:a16="http://schemas.microsoft.com/office/drawing/2014/main" val="1102422549"/>
                    </a:ext>
                  </a:extLst>
                </a:gridCol>
                <a:gridCol w="408583">
                  <a:extLst>
                    <a:ext uri="{9D8B030D-6E8A-4147-A177-3AD203B41FA5}">
                      <a16:colId xmlns:a16="http://schemas.microsoft.com/office/drawing/2014/main" val="1597270582"/>
                    </a:ext>
                  </a:extLst>
                </a:gridCol>
                <a:gridCol w="408583">
                  <a:extLst>
                    <a:ext uri="{9D8B030D-6E8A-4147-A177-3AD203B41FA5}">
                      <a16:colId xmlns:a16="http://schemas.microsoft.com/office/drawing/2014/main" val="1748324424"/>
                    </a:ext>
                  </a:extLst>
                </a:gridCol>
                <a:gridCol w="408583">
                  <a:extLst>
                    <a:ext uri="{9D8B030D-6E8A-4147-A177-3AD203B41FA5}">
                      <a16:colId xmlns:a16="http://schemas.microsoft.com/office/drawing/2014/main" val="300195754"/>
                    </a:ext>
                  </a:extLst>
                </a:gridCol>
                <a:gridCol w="408583">
                  <a:extLst>
                    <a:ext uri="{9D8B030D-6E8A-4147-A177-3AD203B41FA5}">
                      <a16:colId xmlns:a16="http://schemas.microsoft.com/office/drawing/2014/main" val="2947547938"/>
                    </a:ext>
                  </a:extLst>
                </a:gridCol>
                <a:gridCol w="408583">
                  <a:extLst>
                    <a:ext uri="{9D8B030D-6E8A-4147-A177-3AD203B41FA5}">
                      <a16:colId xmlns:a16="http://schemas.microsoft.com/office/drawing/2014/main" val="3273211825"/>
                    </a:ext>
                  </a:extLst>
                </a:gridCol>
                <a:gridCol w="408583">
                  <a:extLst>
                    <a:ext uri="{9D8B030D-6E8A-4147-A177-3AD203B41FA5}">
                      <a16:colId xmlns:a16="http://schemas.microsoft.com/office/drawing/2014/main" val="825323211"/>
                    </a:ext>
                  </a:extLst>
                </a:gridCol>
              </a:tblGrid>
              <a:tr h="39760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661382"/>
                  </a:ext>
                </a:extLst>
              </a:tr>
              <a:tr h="39760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0651491"/>
                  </a:ext>
                </a:extLst>
              </a:tr>
              <a:tr h="39760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3007061"/>
                  </a:ext>
                </a:extLst>
              </a:tr>
              <a:tr h="39760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6269965"/>
                  </a:ext>
                </a:extLst>
              </a:tr>
              <a:tr h="39760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6729347"/>
                  </a:ext>
                </a:extLst>
              </a:tr>
              <a:tr h="397603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846619"/>
                  </a:ext>
                </a:extLst>
              </a:tr>
              <a:tr h="397603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916998"/>
                  </a:ext>
                </a:extLst>
              </a:tr>
              <a:tr h="397603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1034053"/>
                  </a:ext>
                </a:extLst>
              </a:tr>
            </a:tbl>
          </a:graphicData>
        </a:graphic>
      </p:graphicFrame>
      <p:sp>
        <p:nvSpPr>
          <p:cNvPr id="8" name="右箭头 7"/>
          <p:cNvSpPr/>
          <p:nvPr/>
        </p:nvSpPr>
        <p:spPr>
          <a:xfrm>
            <a:off x="4850606" y="2609493"/>
            <a:ext cx="564357" cy="3571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644768" y="205554"/>
            <a:ext cx="25003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272728" y="262704"/>
            <a:ext cx="25003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296608" y="539592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局部变量</a:t>
            </a:r>
            <a:endParaRPr lang="zh-CN" altLang="en-US" dirty="0"/>
          </a:p>
        </p:txBody>
      </p:sp>
      <p:sp>
        <p:nvSpPr>
          <p:cNvPr id="15" name="右箭头 14"/>
          <p:cNvSpPr/>
          <p:nvPr/>
        </p:nvSpPr>
        <p:spPr>
          <a:xfrm>
            <a:off x="9273472" y="1294726"/>
            <a:ext cx="495682" cy="2045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7300412"/>
              </p:ext>
            </p:extLst>
          </p:nvPr>
        </p:nvGraphicFramePr>
        <p:xfrm>
          <a:off x="9950767" y="1211576"/>
          <a:ext cx="155007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7519">
                  <a:extLst>
                    <a:ext uri="{9D8B030D-6E8A-4147-A177-3AD203B41FA5}">
                      <a16:colId xmlns:a16="http://schemas.microsoft.com/office/drawing/2014/main" val="2631546541"/>
                    </a:ext>
                  </a:extLst>
                </a:gridCol>
                <a:gridCol w="399845">
                  <a:extLst>
                    <a:ext uri="{9D8B030D-6E8A-4147-A177-3AD203B41FA5}">
                      <a16:colId xmlns:a16="http://schemas.microsoft.com/office/drawing/2014/main" val="1323899394"/>
                    </a:ext>
                  </a:extLst>
                </a:gridCol>
                <a:gridCol w="375193">
                  <a:extLst>
                    <a:ext uri="{9D8B030D-6E8A-4147-A177-3AD203B41FA5}">
                      <a16:colId xmlns:a16="http://schemas.microsoft.com/office/drawing/2014/main" val="1841226955"/>
                    </a:ext>
                  </a:extLst>
                </a:gridCol>
                <a:gridCol w="387519">
                  <a:extLst>
                    <a:ext uri="{9D8B030D-6E8A-4147-A177-3AD203B41FA5}">
                      <a16:colId xmlns:a16="http://schemas.microsoft.com/office/drawing/2014/main" val="29884438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973581"/>
                  </a:ext>
                </a:extLst>
              </a:tr>
            </a:tbl>
          </a:graphicData>
        </a:graphic>
      </p:graphicFrame>
      <p:cxnSp>
        <p:nvCxnSpPr>
          <p:cNvPr id="32" name="直接箭头连接符 31"/>
          <p:cNvCxnSpPr/>
          <p:nvPr/>
        </p:nvCxnSpPr>
        <p:spPr>
          <a:xfrm flipH="1">
            <a:off x="7093846" y="1666959"/>
            <a:ext cx="3681877" cy="12380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859515"/>
              </p:ext>
            </p:extLst>
          </p:nvPr>
        </p:nvGraphicFramePr>
        <p:xfrm>
          <a:off x="4075568" y="5820944"/>
          <a:ext cx="155007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7519">
                  <a:extLst>
                    <a:ext uri="{9D8B030D-6E8A-4147-A177-3AD203B41FA5}">
                      <a16:colId xmlns:a16="http://schemas.microsoft.com/office/drawing/2014/main" val="2631546541"/>
                    </a:ext>
                  </a:extLst>
                </a:gridCol>
                <a:gridCol w="399845">
                  <a:extLst>
                    <a:ext uri="{9D8B030D-6E8A-4147-A177-3AD203B41FA5}">
                      <a16:colId xmlns:a16="http://schemas.microsoft.com/office/drawing/2014/main" val="1323899394"/>
                    </a:ext>
                  </a:extLst>
                </a:gridCol>
                <a:gridCol w="375193">
                  <a:extLst>
                    <a:ext uri="{9D8B030D-6E8A-4147-A177-3AD203B41FA5}">
                      <a16:colId xmlns:a16="http://schemas.microsoft.com/office/drawing/2014/main" val="1841226955"/>
                    </a:ext>
                  </a:extLst>
                </a:gridCol>
                <a:gridCol w="387519">
                  <a:extLst>
                    <a:ext uri="{9D8B030D-6E8A-4147-A177-3AD203B41FA5}">
                      <a16:colId xmlns:a16="http://schemas.microsoft.com/office/drawing/2014/main" val="29884438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973581"/>
                  </a:ext>
                </a:extLst>
              </a:tr>
            </a:tbl>
          </a:graphicData>
        </a:graphic>
      </p:graphicFrame>
      <p:graphicFrame>
        <p:nvGraphicFramePr>
          <p:cNvPr id="35" name="表格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6751278"/>
              </p:ext>
            </p:extLst>
          </p:nvPr>
        </p:nvGraphicFramePr>
        <p:xfrm>
          <a:off x="4075568" y="5003731"/>
          <a:ext cx="1550076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7519">
                  <a:extLst>
                    <a:ext uri="{9D8B030D-6E8A-4147-A177-3AD203B41FA5}">
                      <a16:colId xmlns:a16="http://schemas.microsoft.com/office/drawing/2014/main" val="2631546541"/>
                    </a:ext>
                  </a:extLst>
                </a:gridCol>
                <a:gridCol w="399845">
                  <a:extLst>
                    <a:ext uri="{9D8B030D-6E8A-4147-A177-3AD203B41FA5}">
                      <a16:colId xmlns:a16="http://schemas.microsoft.com/office/drawing/2014/main" val="1323899394"/>
                    </a:ext>
                  </a:extLst>
                </a:gridCol>
                <a:gridCol w="375193">
                  <a:extLst>
                    <a:ext uri="{9D8B030D-6E8A-4147-A177-3AD203B41FA5}">
                      <a16:colId xmlns:a16="http://schemas.microsoft.com/office/drawing/2014/main" val="1841226955"/>
                    </a:ext>
                  </a:extLst>
                </a:gridCol>
                <a:gridCol w="387519">
                  <a:extLst>
                    <a:ext uri="{9D8B030D-6E8A-4147-A177-3AD203B41FA5}">
                      <a16:colId xmlns:a16="http://schemas.microsoft.com/office/drawing/2014/main" val="2988443865"/>
                    </a:ext>
                  </a:extLst>
                </a:gridCol>
              </a:tblGrid>
              <a:tr h="36501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973581"/>
                  </a:ext>
                </a:extLst>
              </a:tr>
            </a:tbl>
          </a:graphicData>
        </a:graphic>
      </p:graphicFrame>
      <p:cxnSp>
        <p:nvCxnSpPr>
          <p:cNvPr id="36" name="直接箭头连接符 35"/>
          <p:cNvCxnSpPr/>
          <p:nvPr/>
        </p:nvCxnSpPr>
        <p:spPr>
          <a:xfrm>
            <a:off x="1440382" y="4424008"/>
            <a:ext cx="2508531" cy="15252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3026421" y="4422545"/>
            <a:ext cx="922492" cy="5811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flipV="1">
            <a:off x="5682625" y="3262826"/>
            <a:ext cx="2822441" cy="189597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 flipV="1">
            <a:off x="5674196" y="1595914"/>
            <a:ext cx="2771353" cy="44104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751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208</Words>
  <Application>Microsoft Office PowerPoint</Application>
  <PresentationFormat>宽屏</PresentationFormat>
  <Paragraphs>18</Paragraphs>
  <Slides>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Jack Li</dc:creator>
  <cp:lastModifiedBy>Jack Li</cp:lastModifiedBy>
  <cp:revision>13</cp:revision>
  <dcterms:created xsi:type="dcterms:W3CDTF">2023-01-07T03:10:26Z</dcterms:created>
  <dcterms:modified xsi:type="dcterms:W3CDTF">2023-01-07T08:58:58Z</dcterms:modified>
</cp:coreProperties>
</file>