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9" r:id="rId4"/>
    <p:sldId id="268" r:id="rId5"/>
    <p:sldId id="257" r:id="rId6"/>
    <p:sldId id="274" r:id="rId7"/>
    <p:sldId id="272" r:id="rId8"/>
    <p:sldId id="258" r:id="rId9"/>
    <p:sldId id="259" r:id="rId10"/>
    <p:sldId id="260" r:id="rId11"/>
    <p:sldId id="261" r:id="rId12"/>
    <p:sldId id="262" r:id="rId13"/>
    <p:sldId id="273" r:id="rId14"/>
    <p:sldId id="263" r:id="rId15"/>
    <p:sldId id="264" r:id="rId16"/>
    <p:sldId id="270" r:id="rId17"/>
    <p:sldId id="265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80"/>
  </p:normalViewPr>
  <p:slideViewPr>
    <p:cSldViewPr snapToGrid="0" snapToObjects="1">
      <p:cViewPr varScale="1">
        <p:scale>
          <a:sx n="106" d="100"/>
          <a:sy n="106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0007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7674" y="1600200"/>
            <a:ext cx="5053263" cy="75919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620332" y="292661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容器</a:t>
            </a: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1276244" y="2298032"/>
            <a:ext cx="3789051" cy="62082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view</a:t>
            </a:r>
            <a:endParaRPr dirty="0"/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5065295" y="3380874"/>
            <a:ext cx="1540042" cy="16362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6605337" y="2975583"/>
            <a:ext cx="535405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React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Native</a:t>
            </a:r>
            <a:r>
              <a:rPr lang="zh-CN" altLang="en-US" dirty="0" smtClean="0"/>
              <a:t>容器是 </a:t>
            </a:r>
            <a:r>
              <a:rPr lang="en-US" altLang="zh-CN" dirty="0" smtClean="0"/>
              <a:t>view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非 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viewController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 非 </a:t>
            </a:r>
            <a:r>
              <a:rPr lang="en-US" altLang="zh-CN" sz="1800" dirty="0" smtClean="0"/>
              <a:t>activity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 161"/>
          <p:cNvGraphicFramePr/>
          <p:nvPr/>
        </p:nvGraphicFramePr>
        <p:xfrm>
          <a:off x="2251645" y="1526955"/>
          <a:ext cx="1487785" cy="41677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87785"/>
              </a:tblGrid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factory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hasError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isInitialized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exports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471599" y="695588"/>
            <a:ext cx="994098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modules</a:t>
            </a:r>
          </a:p>
        </p:txBody>
      </p:sp>
      <p:sp>
        <p:nvSpPr>
          <p:cNvPr id="163" name="Shape 163"/>
          <p:cNvSpPr/>
          <p:nvPr/>
        </p:nvSpPr>
        <p:spPr>
          <a:xfrm>
            <a:off x="3813860" y="1561013"/>
            <a:ext cx="845048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1200"/>
            </a:pPr>
            <a:r>
              <a:t>{	</a:t>
            </a:r>
          </a:p>
          <a:p>
            <a:pPr lvl="3" algn="l">
              <a:defRPr sz="1200"/>
            </a:pPr>
            <a:r>
              <a:t>'use strict';</a:t>
            </a:r>
          </a:p>
          <a:p>
            <a:pPr algn="l">
              <a:defRPr sz="1200"/>
            </a:pPr>
            <a:endParaRPr/>
          </a:p>
          <a:p>
            <a:pPr lvl="3" algn="l">
              <a:defRPr sz="1200">
                <a:solidFill>
                  <a:schemeClr val="accent2"/>
                </a:solidFill>
              </a:defRPr>
            </a:pPr>
            <a:r>
              <a:t>var emptyFunction = require(34 /* ./emptyFunction */ );</a:t>
            </a:r>
          </a:p>
          <a:p>
            <a:pPr lvl="3" algn="l">
              <a:defRPr sz="1200"/>
            </a:pPr>
            <a:endParaRPr/>
          </a:p>
          <a:p>
            <a:pPr algn="l">
              <a:defRPr sz="1200"/>
            </a:pPr>
            <a:r>
              <a:t>	var canUseDOM = !!(typeof window !== 'undefined' &amp;&amp; window.document &amp;&amp; window.document.createElement);</a:t>
            </a:r>
          </a:p>
          <a:p>
            <a:pPr algn="l">
              <a:defRPr sz="1200"/>
            </a:pPr>
            <a:r>
              <a:t>	var ExecutionEnvironment = {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	canUseDOM: canUseDOM,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	canUseWorkers: typeof Worker !== 'undefined',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	canUseEventListeners: canUseDOM &amp;&amp; !!(window.addEventListener || window.attachEvent),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	canUseViewport: canUseDOM &amp;&amp; !!window.screen,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	isInWorker: !canUseDOM</a:t>
            </a:r>
          </a:p>
          <a:p>
            <a:pPr algn="l">
              <a:defRPr sz="1200"/>
            </a:pPr>
            <a:r>
              <a:t>	};</a:t>
            </a:r>
          </a:p>
          <a:p>
            <a:pPr algn="l">
              <a:defRPr sz="1200"/>
            </a:pPr>
            <a:endParaRPr/>
          </a:p>
          <a:p>
            <a:pPr algn="l">
              <a:defRPr sz="1200"/>
            </a:pPr>
            <a:r>
              <a:t>	</a:t>
            </a:r>
            <a:r>
              <a:rPr>
                <a:solidFill>
                  <a:schemeClr val="accent2"/>
                </a:solidFill>
              </a:rPr>
              <a:t>module.exports</a:t>
            </a:r>
            <a:r>
              <a:t> = ExecutionEnvironment;</a:t>
            </a:r>
          </a:p>
          <a:p>
            <a:pPr lvl="2" algn="l">
              <a:defRPr sz="1200"/>
            </a:pPr>
            <a:r>
              <a:t>}</a:t>
            </a:r>
          </a:p>
        </p:txBody>
      </p:sp>
      <p:graphicFrame>
        <p:nvGraphicFramePr>
          <p:cNvPr id="164" name="Table 164"/>
          <p:cNvGraphicFramePr/>
          <p:nvPr/>
        </p:nvGraphicFramePr>
        <p:xfrm>
          <a:off x="632519" y="1526955"/>
          <a:ext cx="672256" cy="4724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pic>
        <p:nvPicPr>
          <p:cNvPr id="165" name="图片 164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906410">
            <a:off x="1261670" y="3354323"/>
            <a:ext cx="1057962" cy="246565"/>
          </a:xfrm>
          <a:prstGeom prst="rect">
            <a:avLst/>
          </a:prstGeom>
        </p:spPr>
      </p:pic>
      <p:pic>
        <p:nvPicPr>
          <p:cNvPr id="167" name="图片 166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3636" y="1865275"/>
            <a:ext cx="912873" cy="246565"/>
          </a:xfrm>
          <a:prstGeom prst="rect">
            <a:avLst/>
          </a:prstGeom>
        </p:spPr>
      </p:pic>
      <p:sp>
        <p:nvSpPr>
          <p:cNvPr id="169" name="Shape 169"/>
          <p:cNvSpPr/>
          <p:nvPr/>
        </p:nvSpPr>
        <p:spPr>
          <a:xfrm>
            <a:off x="2498489" y="695588"/>
            <a:ext cx="868413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</a:t>
            </a:r>
          </a:p>
        </p:txBody>
      </p:sp>
      <p:sp>
        <p:nvSpPr>
          <p:cNvPr id="170" name="Shape 170"/>
          <p:cNvSpPr/>
          <p:nvPr/>
        </p:nvSpPr>
        <p:spPr>
          <a:xfrm>
            <a:off x="4835289" y="695588"/>
            <a:ext cx="994098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factory</a:t>
            </a:r>
          </a:p>
        </p:txBody>
      </p:sp>
      <p:sp>
        <p:nvSpPr>
          <p:cNvPr id="171" name="Shape 171"/>
          <p:cNvSpPr/>
          <p:nvPr/>
        </p:nvSpPr>
        <p:spPr>
          <a:xfrm>
            <a:off x="1413519" y="6196871"/>
            <a:ext cx="10331203" cy="29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__d函数的作用： 将main.js.bundle中的所有模块按照module的形式存成一个数组modules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factory是一个js函数 （该函数内容 == 单个js文件内的js源码，即module源码）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isInitialized，表示该module是否被初始化。（require模块时调用factory函数，代表初始化）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exports是当前module的导出内容（module内部作用域为函数作用域，只有导出才可以访问）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0模块是用户app入口模块，会自动初始化 (  require(0);  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Table 173"/>
          <p:cNvGraphicFramePr/>
          <p:nvPr/>
        </p:nvGraphicFramePr>
        <p:xfrm>
          <a:off x="2317745" y="2645190"/>
          <a:ext cx="1487785" cy="41677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87785"/>
              </a:tblGrid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factory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hasError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isInitialized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exports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833556"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174" name="Shape 174"/>
          <p:cNvSpPr/>
          <p:nvPr/>
        </p:nvSpPr>
        <p:spPr>
          <a:xfrm>
            <a:off x="537699" y="1813824"/>
            <a:ext cx="994098" cy="3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modules</a:t>
            </a:r>
          </a:p>
        </p:txBody>
      </p:sp>
      <p:graphicFrame>
        <p:nvGraphicFramePr>
          <p:cNvPr id="175" name="Table 175"/>
          <p:cNvGraphicFramePr/>
          <p:nvPr/>
        </p:nvGraphicFramePr>
        <p:xfrm>
          <a:off x="698619" y="2645190"/>
          <a:ext cx="672256" cy="4724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pic>
        <p:nvPicPr>
          <p:cNvPr id="176" name="图片 17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41920">
            <a:off x="1248054" y="2956895"/>
            <a:ext cx="1174185" cy="246564"/>
          </a:xfrm>
          <a:prstGeom prst="rect">
            <a:avLst/>
          </a:prstGeom>
        </p:spPr>
      </p:pic>
      <p:sp>
        <p:nvSpPr>
          <p:cNvPr id="178" name="Shape 178"/>
          <p:cNvSpPr/>
          <p:nvPr/>
        </p:nvSpPr>
        <p:spPr>
          <a:xfrm>
            <a:off x="2564589" y="1813824"/>
            <a:ext cx="868413" cy="3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</a:t>
            </a:r>
          </a:p>
        </p:txBody>
      </p:sp>
      <p:sp>
        <p:nvSpPr>
          <p:cNvPr id="179" name="Shape 179"/>
          <p:cNvSpPr/>
          <p:nvPr/>
        </p:nvSpPr>
        <p:spPr>
          <a:xfrm>
            <a:off x="4394094" y="2886883"/>
            <a:ext cx="8346837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algn="l">
              <a:defRPr sz="2200"/>
            </a:pPr>
            <a:r>
              <a:rPr dirty="0"/>
              <a:t>app开始运行：</a:t>
            </a:r>
          </a:p>
          <a:p>
            <a:pPr lvl="2" algn="l">
              <a:defRPr sz="2200"/>
            </a:pPr>
            <a:endParaRPr dirty="0"/>
          </a:p>
          <a:p>
            <a:pPr lvl="2" algn="l">
              <a:defRPr sz="2200"/>
            </a:pPr>
            <a:r>
              <a:rPr dirty="0"/>
              <a:t>1、纯js代码，直接运行；</a:t>
            </a:r>
          </a:p>
          <a:p>
            <a:pPr lvl="2" algn="l">
              <a:defRPr sz="2200"/>
            </a:pPr>
            <a:endParaRPr dirty="0"/>
          </a:p>
          <a:p>
            <a:pPr lvl="2" algn="l">
              <a:defRPr sz="2200"/>
            </a:pPr>
            <a:r>
              <a:rPr dirty="0"/>
              <a:t>2、require，初始化依赖模块（factory），并exports</a:t>
            </a:r>
          </a:p>
          <a:p>
            <a:pPr lvl="2" algn="l">
              <a:defRPr sz="2200"/>
            </a:pPr>
            <a:endParaRPr dirty="0"/>
          </a:p>
          <a:p>
            <a:pPr lvl="2" algn="l">
              <a:defRPr sz="2200"/>
            </a:pPr>
            <a:r>
              <a:rPr dirty="0"/>
              <a:t>3、调用native，</a:t>
            </a:r>
            <a:r>
              <a:rPr dirty="0" smtClean="0"/>
              <a:t>最终都转化为</a:t>
            </a:r>
            <a:r>
              <a:rPr lang="en-US" dirty="0"/>
              <a:t>enqueueNativeCall</a:t>
            </a:r>
            <a:r>
              <a:rPr dirty="0" smtClean="0"/>
              <a:t>调用</a:t>
            </a:r>
            <a:r>
              <a:rPr dirty="0"/>
              <a:t>，并将</a:t>
            </a:r>
          </a:p>
          <a:p>
            <a:pPr lvl="2" algn="l">
              <a:defRPr sz="2200"/>
            </a:pPr>
            <a:r>
              <a:rPr dirty="0"/>
              <a:t>调用放入队列，供native批量处理。</a:t>
            </a:r>
          </a:p>
          <a:p>
            <a:pPr lvl="2" algn="l">
              <a:defRPr sz="2200"/>
            </a:pPr>
            <a:endParaRPr dirty="0"/>
          </a:p>
          <a:p>
            <a:pPr lvl="2" algn="l">
              <a:defRPr sz="2200"/>
            </a:pPr>
            <a:r>
              <a:rPr dirty="0" smtClean="0"/>
              <a:t>4、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侧</a:t>
            </a:r>
            <a:r>
              <a:rPr lang="en-US" altLang="zh-CN" dirty="0" err="1" smtClean="0"/>
              <a:t>nativeFlushQueueImmediate</a:t>
            </a:r>
            <a:r>
              <a:rPr lang="zh-CN" altLang="en-US" dirty="0" smtClean="0"/>
              <a:t>函数，批量处理</a:t>
            </a:r>
            <a:endParaRPr lang="en-US" altLang="zh-CN" dirty="0" smtClean="0"/>
          </a:p>
          <a:p>
            <a:pPr lvl="2" algn="l">
              <a:defRPr sz="2200"/>
            </a:pPr>
            <a:r>
              <a:rPr lang="zh-CN" altLang="en-US" dirty="0" smtClean="0"/>
              <a:t>队列中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 调用</a:t>
            </a:r>
            <a:r>
              <a:rPr dirty="0" smtClean="0"/>
              <a:t>。</a:t>
            </a:r>
            <a:endParaRPr dirty="0"/>
          </a:p>
          <a:p>
            <a:pPr lvl="2" algn="l">
              <a:defRPr sz="2200"/>
            </a:pPr>
            <a:endParaRPr dirty="0"/>
          </a:p>
        </p:txBody>
      </p:sp>
      <p:pic>
        <p:nvPicPr>
          <p:cNvPr id="180" name="图片 179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9736" y="2983510"/>
            <a:ext cx="912873" cy="246565"/>
          </a:xfrm>
          <a:prstGeom prst="rect">
            <a:avLst/>
          </a:prstGeom>
        </p:spPr>
      </p:pic>
      <p:sp>
        <p:nvSpPr>
          <p:cNvPr id="182" name="Shape 182"/>
          <p:cNvSpPr/>
          <p:nvPr/>
        </p:nvSpPr>
        <p:spPr>
          <a:xfrm>
            <a:off x="4936002" y="443518"/>
            <a:ext cx="2209057" cy="41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5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require(0);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525156" y="604372"/>
            <a:ext cx="316291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native模块导出</a:t>
            </a:r>
          </a:p>
        </p:txBody>
      </p:sp>
      <p:sp>
        <p:nvSpPr>
          <p:cNvPr id="185" name="Shape 185"/>
          <p:cNvSpPr/>
          <p:nvPr/>
        </p:nvSpPr>
        <p:spPr>
          <a:xfrm>
            <a:off x="605033" y="2503925"/>
            <a:ext cx="1873896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moduleDataById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1199754" y="3351358"/>
          <a:ext cx="672256" cy="4724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277852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pic>
        <p:nvPicPr>
          <p:cNvPr id="187" name="图片 186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004" y="3585274"/>
            <a:ext cx="1022032" cy="246565"/>
          </a:xfrm>
          <a:prstGeom prst="rect">
            <a:avLst/>
          </a:prstGeom>
        </p:spPr>
      </p:pic>
      <p:graphicFrame>
        <p:nvGraphicFramePr>
          <p:cNvPr id="189" name="Table 189"/>
          <p:cNvGraphicFramePr/>
          <p:nvPr/>
        </p:nvGraphicFramePr>
        <p:xfrm>
          <a:off x="2999630" y="3351358"/>
          <a:ext cx="672256" cy="203820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>
            <a:off x="2838710" y="2503925"/>
            <a:ext cx="994098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methods</a:t>
            </a:r>
          </a:p>
        </p:txBody>
      </p:sp>
      <p:pic>
        <p:nvPicPr>
          <p:cNvPr id="191" name="图片 19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0579" y="3745941"/>
            <a:ext cx="799866" cy="246565"/>
          </a:xfrm>
          <a:prstGeom prst="rect">
            <a:avLst/>
          </a:prstGeom>
        </p:spPr>
      </p:pic>
      <p:sp>
        <p:nvSpPr>
          <p:cNvPr id="193" name="Shape 193"/>
          <p:cNvSpPr/>
          <p:nvPr/>
        </p:nvSpPr>
        <p:spPr>
          <a:xfrm>
            <a:off x="4475155" y="3117897"/>
            <a:ext cx="181645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JSMethodName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profileArgs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functionType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…….</a:t>
            </a:r>
          </a:p>
        </p:txBody>
      </p:sp>
      <p:sp>
        <p:nvSpPr>
          <p:cNvPr id="194" name="Shape 194"/>
          <p:cNvSpPr/>
          <p:nvPr/>
        </p:nvSpPr>
        <p:spPr>
          <a:xfrm>
            <a:off x="391294" y="2391007"/>
            <a:ext cx="5945600" cy="559985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486654" y="4749011"/>
            <a:ext cx="942084" cy="436854"/>
          </a:xfrm>
          <a:prstGeom prst="rightArrow">
            <a:avLst>
              <a:gd name="adj1" fmla="val 32000"/>
              <a:gd name="adj2" fmla="val 13801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8781029" y="334285"/>
            <a:ext cx="3005064" cy="32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/>
              <a:t>__fbBatchedBridgeConfig</a:t>
            </a:r>
          </a:p>
        </p:txBody>
      </p:sp>
      <p:sp>
        <p:nvSpPr>
          <p:cNvPr id="197" name="Shape 197"/>
          <p:cNvSpPr/>
          <p:nvPr/>
        </p:nvSpPr>
        <p:spPr>
          <a:xfrm>
            <a:off x="7485929" y="1083656"/>
            <a:ext cx="5295330" cy="860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323333"/>
                </a:solidFill>
              </a:rPr>
              <a:t>    </a:t>
            </a:r>
            <a:r>
              <a:t>"remoteModuleConfig"</a:t>
            </a:r>
            <a:r>
              <a:rPr>
                <a:solidFill>
                  <a:srgbClr val="A71D5D"/>
                </a:solidFill>
              </a:rPr>
              <a:t>:</a:t>
            </a:r>
            <a:r>
              <a:rPr>
                <a:solidFill>
                  <a:srgbClr val="323333"/>
                </a:solidFill>
              </a:rPr>
              <a:t> [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0086B3"/>
                </a:solidFill>
              </a:rPr>
              <a:t>null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[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323333"/>
                </a:solidFill>
              </a:rPr>
              <a:t>            </a:t>
            </a:r>
            <a:r>
              <a:t>"CalendarManager"</a:t>
            </a:r>
            <a:r>
              <a:rPr>
                <a:solidFill>
                  <a:srgbClr val="323333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"strKey"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0086B3"/>
                </a:solidFill>
              </a:rPr>
              <a:t>4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[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"addEvent"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"findEvents"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"findEvents"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[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323333"/>
                </a:solidFill>
              </a:rPr>
              <a:t>            </a:t>
            </a:r>
            <a:r>
              <a:t>"RCTUIManager"</a:t>
            </a:r>
            <a:r>
              <a:rPr>
                <a:solidFill>
                  <a:srgbClr val="323333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"RCTTextView"</a:t>
            </a:r>
            <a:r>
              <a:rPr>
                <a:solidFill>
                  <a:srgbClr val="A71D5D"/>
                </a:solidFill>
              </a:rPr>
              <a:t>:</a:t>
            </a:r>
            <a:r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"Manager"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"RCTTextViewManager"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"NativeProps"</a:t>
            </a:r>
            <a:r>
              <a:rPr>
                <a:solidFill>
                  <a:srgbClr val="A71D5D"/>
                </a:solidFill>
              </a:rPr>
              <a:t>:</a:t>
            </a:r>
            <a:r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"text"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"NSString"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"color"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"UIColor"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"clearTextOnFocus"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"BOOL"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"autoCorrect"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"BOOL"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183691"/>
                </a:solidFill>
              </a:rPr>
              <a:t>"RCTSwitch"</a:t>
            </a:r>
            <a:r>
              <a:rPr>
                <a:solidFill>
                  <a:srgbClr val="A71D5D"/>
                </a:solidFill>
              </a:rPr>
              <a:t>:</a:t>
            </a:r>
            <a:r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"Manager"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"RCTSwitchManager"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</a:t>
            </a:r>
            <a:r>
              <a:rPr>
                <a:solidFill>
                  <a:srgbClr val="183691"/>
                </a:solidFill>
              </a:rPr>
              <a:t>"NativeProps"</a:t>
            </a:r>
            <a:r>
              <a:rPr>
                <a:solidFill>
                  <a:srgbClr val="A71D5D"/>
                </a:solidFill>
              </a:rPr>
              <a:t>:</a:t>
            </a:r>
            <a:r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</a:t>
            </a:r>
            <a:r>
              <a:rPr>
                <a:solidFill>
                  <a:srgbClr val="183691"/>
                </a:solidFill>
              </a:rPr>
              <a:t>"value"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"BOOL"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"onChange"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"BOOL"</a:t>
            </a:r>
            <a: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</a:t>
            </a:r>
            <a:r>
              <a:rPr>
                <a:solidFill>
                  <a:srgbClr val="183691"/>
                </a:solidFill>
              </a:rPr>
              <a:t>"disabled"</a:t>
            </a:r>
            <a:r>
              <a:rPr>
                <a:solidFill>
                  <a:srgbClr val="A71D5D"/>
                </a:solidFill>
              </a:rPr>
              <a:t>:</a:t>
            </a:r>
            <a:r>
              <a:t> </a:t>
            </a:r>
            <a:r>
              <a:rPr>
                <a:solidFill>
                  <a:srgbClr val="183691"/>
                </a:solidFill>
              </a:rPr>
              <a:t>"BOOL"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</a:t>
            </a:r>
            <a:r>
              <a:rPr>
                <a:solidFill>
                  <a:srgbClr val="A71D5D"/>
                </a:solidFill>
              </a:rPr>
              <a:t>...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...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8" name="Shape 198"/>
          <p:cNvSpPr/>
          <p:nvPr/>
        </p:nvSpPr>
        <p:spPr>
          <a:xfrm>
            <a:off x="7830308" y="238551"/>
            <a:ext cx="9439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js注入</a:t>
            </a:r>
          </a:p>
        </p:txBody>
      </p:sp>
      <p:sp>
        <p:nvSpPr>
          <p:cNvPr id="199" name="Shape 199"/>
          <p:cNvSpPr/>
          <p:nvPr/>
        </p:nvSpPr>
        <p:spPr>
          <a:xfrm>
            <a:off x="605438" y="8434255"/>
            <a:ext cx="6046069" cy="775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native按照</a:t>
            </a:r>
            <a:r>
              <a:rPr>
                <a:solidFill>
                  <a:schemeClr val="accent2"/>
                </a:solidFill>
              </a:rPr>
              <a:t>索引</a:t>
            </a:r>
            <a:r>
              <a:t>保存模块和模块中的函数，提供js的却是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模块名和方法名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708910" y="499998"/>
            <a:ext cx="343683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smtClean="0"/>
              <a:t>native</a:t>
            </a:r>
            <a:r>
              <a:rPr lang="zh-CN" altLang="en-US" dirty="0" smtClean="0"/>
              <a:t> 与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 交互</a:t>
            </a:r>
            <a:endParaRPr dirty="0"/>
          </a:p>
        </p:txBody>
      </p:sp>
      <p:sp>
        <p:nvSpPr>
          <p:cNvPr id="16" name="Shape 212"/>
          <p:cNvSpPr/>
          <p:nvPr/>
        </p:nvSpPr>
        <p:spPr>
          <a:xfrm>
            <a:off x="1003348" y="3766248"/>
            <a:ext cx="6843220" cy="1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3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CN" dirty="0" smtClean="0"/>
              <a:t>Native</a:t>
            </a:r>
            <a:r>
              <a:rPr lang="zh-CN" altLang="en-US" dirty="0" smtClean="0"/>
              <a:t> 调用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：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JSContext</a:t>
            </a:r>
            <a:r>
              <a:rPr lang="en-US" altLang="zh-CN" dirty="0" smtClean="0"/>
              <a:t>[”</a:t>
            </a:r>
            <a:r>
              <a:rPr lang="en-US" altLang="zh-CN" dirty="0" err="1" smtClean="0">
                <a:solidFill>
                  <a:srgbClr val="FF0000"/>
                </a:solidFill>
              </a:rPr>
              <a:t>jsMethod</a:t>
            </a:r>
            <a:r>
              <a:rPr lang="en-US" altLang="zh-CN" dirty="0" smtClean="0"/>
              <a:t>”].</a:t>
            </a:r>
            <a:r>
              <a:rPr lang="en-US" altLang="zh-CN" dirty="0"/>
              <a:t> </a:t>
            </a:r>
            <a:r>
              <a:rPr lang="en-US" altLang="zh-CN" dirty="0" err="1" smtClean="0"/>
              <a:t>callWithArguments</a:t>
            </a:r>
            <a:r>
              <a:rPr lang="en-US" altLang="zh-CN" dirty="0" smtClean="0"/>
              <a:t>()</a:t>
            </a:r>
            <a:endParaRPr dirty="0"/>
          </a:p>
        </p:txBody>
      </p:sp>
      <p:sp>
        <p:nvSpPr>
          <p:cNvPr id="17" name="Shape 212"/>
          <p:cNvSpPr/>
          <p:nvPr/>
        </p:nvSpPr>
        <p:spPr>
          <a:xfrm>
            <a:off x="1003348" y="1829164"/>
            <a:ext cx="4451540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3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CN" dirty="0" err="1" smtClean="0"/>
              <a:t>javascriptCore</a:t>
            </a:r>
            <a:r>
              <a:rPr lang="zh-CN" altLang="en-US" dirty="0" smtClean="0"/>
              <a:t> 提供两者交互能力</a:t>
            </a:r>
            <a:endParaRPr dirty="0"/>
          </a:p>
        </p:txBody>
      </p:sp>
      <p:sp>
        <p:nvSpPr>
          <p:cNvPr id="18" name="Shape 212"/>
          <p:cNvSpPr/>
          <p:nvPr/>
        </p:nvSpPr>
        <p:spPr>
          <a:xfrm>
            <a:off x="1003348" y="6100375"/>
            <a:ext cx="6638036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3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CN" dirty="0" err="1" smtClean="0"/>
              <a:t>Js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：  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JSContext</a:t>
            </a:r>
            <a:r>
              <a:rPr lang="en-US" altLang="zh-CN" dirty="0" smtClean="0"/>
              <a:t>[”</a:t>
            </a:r>
            <a:r>
              <a:rPr lang="en-US" altLang="zh-CN" dirty="0" err="1" smtClean="0">
                <a:solidFill>
                  <a:srgbClr val="FF0000"/>
                </a:solidFill>
              </a:rPr>
              <a:t>jsMethod</a:t>
            </a:r>
            <a:r>
              <a:rPr lang="en-US" altLang="zh-CN" dirty="0" smtClean="0"/>
              <a:t>”]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nativeFunction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altLang="zh-CN" dirty="0" err="1" smtClean="0"/>
              <a:t>global.jsMethod</a:t>
            </a:r>
            <a:r>
              <a:rPr lang="en-US" altLang="zh-CN" dirty="0" smtClean="0"/>
              <a:t>();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7886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071713" y="59338"/>
            <a:ext cx="39502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native、js模块映射</a:t>
            </a:r>
          </a:p>
        </p:txBody>
      </p:sp>
      <p:sp>
        <p:nvSpPr>
          <p:cNvPr id="202" name="Shape 202"/>
          <p:cNvSpPr/>
          <p:nvPr/>
        </p:nvSpPr>
        <p:spPr>
          <a:xfrm>
            <a:off x="191645" y="1196292"/>
            <a:ext cx="5295331" cy="860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323333"/>
                </a:solidFill>
              </a:rPr>
              <a:t>    </a:t>
            </a:r>
            <a:r>
              <a:rPr dirty="0"/>
              <a:t>"remoteModuleConfig"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>
                <a:solidFill>
                  <a:srgbClr val="323333"/>
                </a:solidFill>
              </a:rPr>
              <a:t> [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>
                <a:solidFill>
                  <a:srgbClr val="0086B3"/>
                </a:solidFill>
              </a:rPr>
              <a:t>null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[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323333"/>
                </a:solidFill>
              </a:rPr>
              <a:t>            </a:t>
            </a:r>
            <a:r>
              <a:rPr dirty="0"/>
              <a:t>"CalendarManager"</a:t>
            </a:r>
            <a:r>
              <a:rPr dirty="0">
                <a:solidFill>
                  <a:srgbClr val="323333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"strKey"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0086B3"/>
                </a:solidFill>
              </a:rPr>
              <a:t>4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[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"addEvent"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"findEvents"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"findEvents"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[</a:t>
            </a:r>
          </a:p>
          <a:p>
            <a:pPr algn="l" defTabSz="457200">
              <a:defRPr sz="14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323333"/>
                </a:solidFill>
              </a:rPr>
              <a:t>            </a:t>
            </a:r>
            <a:r>
              <a:rPr dirty="0"/>
              <a:t>"RCTUIManager"</a:t>
            </a:r>
            <a:r>
              <a:rPr dirty="0">
                <a:solidFill>
                  <a:srgbClr val="323333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"RCTTextView"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</a:t>
            </a:r>
            <a:r>
              <a:rPr dirty="0">
                <a:solidFill>
                  <a:srgbClr val="183691"/>
                </a:solidFill>
              </a:rPr>
              <a:t>"Manager"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"RCTTextViewManager"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</a:t>
            </a:r>
            <a:r>
              <a:rPr dirty="0">
                <a:solidFill>
                  <a:srgbClr val="183691"/>
                </a:solidFill>
              </a:rPr>
              <a:t>"NativeProps"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"text"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"NSString"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"color"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"UIColor"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"clearTextOnFocus"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"BOOL"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"autoCorrect"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"BOOL"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183691"/>
                </a:solidFill>
              </a:rPr>
              <a:t>"RCTSwitch"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</a:t>
            </a:r>
            <a:r>
              <a:rPr dirty="0">
                <a:solidFill>
                  <a:srgbClr val="183691"/>
                </a:solidFill>
              </a:rPr>
              <a:t>"Manager"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"RCTSwitchManager"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</a:t>
            </a:r>
            <a:r>
              <a:rPr dirty="0">
                <a:solidFill>
                  <a:srgbClr val="183691"/>
                </a:solidFill>
              </a:rPr>
              <a:t>"NativeProps"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{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</a:t>
            </a:r>
            <a:r>
              <a:rPr dirty="0">
                <a:solidFill>
                  <a:srgbClr val="183691"/>
                </a:solidFill>
              </a:rPr>
              <a:t>"value"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"BOOL"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"onChange"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"BOOL"</a:t>
            </a:r>
            <a:r>
              <a:rPr dirty="0"/>
              <a:t>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</a:t>
            </a:r>
            <a:r>
              <a:rPr dirty="0">
                <a:solidFill>
                  <a:srgbClr val="183691"/>
                </a:solidFill>
              </a:rPr>
              <a:t>"disabled"</a:t>
            </a:r>
            <a:r>
              <a:rPr dirty="0">
                <a:solidFill>
                  <a:srgbClr val="A71D5D"/>
                </a:solidFill>
              </a:rPr>
              <a:t>:</a:t>
            </a:r>
            <a:r>
              <a:rPr dirty="0"/>
              <a:t> </a:t>
            </a:r>
            <a:r>
              <a:rPr dirty="0">
                <a:solidFill>
                  <a:srgbClr val="183691"/>
                </a:solidFill>
              </a:rPr>
              <a:t>"BOOL"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},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</a:t>
            </a:r>
            <a:r>
              <a:rPr dirty="0">
                <a:solidFill>
                  <a:srgbClr val="A71D5D"/>
                </a:solidFill>
              </a:rPr>
              <a:t>...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}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</a:t>
            </a:r>
            <a:r>
              <a:rPr dirty="0">
                <a:solidFill>
                  <a:srgbClr val="A71D5D"/>
                </a:solidFill>
              </a:rPr>
              <a:t>...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],</a:t>
            </a:r>
          </a:p>
          <a:p>
            <a:pPr algn="l" defTabSz="457200">
              <a:defRPr sz="14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203" name="Shape 203"/>
          <p:cNvSpPr/>
          <p:nvPr/>
        </p:nvSpPr>
        <p:spPr>
          <a:xfrm>
            <a:off x="298577" y="797619"/>
            <a:ext cx="3005064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/>
              <a:t>__fbBatchedBridgeConfig</a:t>
            </a:r>
          </a:p>
        </p:txBody>
      </p:sp>
      <p:sp>
        <p:nvSpPr>
          <p:cNvPr id="204" name="Shape 204"/>
          <p:cNvSpPr/>
          <p:nvPr/>
        </p:nvSpPr>
        <p:spPr>
          <a:xfrm>
            <a:off x="5642959" y="5729080"/>
            <a:ext cx="1853248" cy="436854"/>
          </a:xfrm>
          <a:prstGeom prst="rightArrow">
            <a:avLst>
              <a:gd name="adj1" fmla="val 32000"/>
              <a:gd name="adj2" fmla="val 13801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9167397" y="428121"/>
            <a:ext cx="1748211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 smtClean="0"/>
              <a:t>NativeModules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922" y="1126852"/>
            <a:ext cx="3903510" cy="743963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4757513" y="59338"/>
            <a:ext cx="2578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js调用native</a:t>
            </a:r>
          </a:p>
        </p:txBody>
      </p:sp>
      <p:sp>
        <p:nvSpPr>
          <p:cNvPr id="209" name="Shape 209"/>
          <p:cNvSpPr/>
          <p:nvPr/>
        </p:nvSpPr>
        <p:spPr>
          <a:xfrm>
            <a:off x="688239" y="1221567"/>
            <a:ext cx="8563150" cy="104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A71D5D"/>
                </a:solidFill>
              </a:rPr>
              <a:t>var</a:t>
            </a:r>
            <a:r>
              <a:rPr dirty="0">
                <a:solidFill>
                  <a:srgbClr val="323333"/>
                </a:solidFill>
              </a:rPr>
              <a:t> RCTVibration </a:t>
            </a:r>
            <a:r>
              <a:rPr dirty="0">
                <a:solidFill>
                  <a:srgbClr val="A71D5D"/>
                </a:solidFill>
              </a:rPr>
              <a:t>=</a:t>
            </a:r>
            <a:r>
              <a:rPr dirty="0">
                <a:solidFill>
                  <a:srgbClr val="323333"/>
                </a:solidFill>
              </a:rPr>
              <a:t> </a:t>
            </a:r>
            <a:r>
              <a:rPr dirty="0">
                <a:solidFill>
                  <a:srgbClr val="0086B3"/>
                </a:solidFill>
              </a:rPr>
              <a:t>require</a:t>
            </a:r>
            <a:r>
              <a:rPr dirty="0">
                <a:solidFill>
                  <a:srgbClr val="323333"/>
                </a:solidFill>
              </a:rPr>
              <a:t>(</a:t>
            </a:r>
            <a:r>
              <a:rPr dirty="0"/>
              <a:t>'NativeModules'</a:t>
            </a:r>
            <a:r>
              <a:rPr dirty="0">
                <a:solidFill>
                  <a:srgbClr val="323333"/>
                </a:solidFill>
              </a:rPr>
              <a:t>).Vibration;</a:t>
            </a:r>
          </a:p>
          <a:p>
            <a:pPr algn="l" defTabSz="457200">
              <a:defRPr sz="2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>
              <a:solidFill>
                <a:srgbClr val="323333"/>
              </a:solidFill>
            </a:endParaRPr>
          </a:p>
          <a:p>
            <a:pPr algn="l" defTabSz="457200">
              <a:defRPr sz="2200">
                <a:solidFill>
                  <a:srgbClr val="32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RCTVibration.</a:t>
            </a:r>
            <a:r>
              <a:rPr dirty="0">
                <a:solidFill>
                  <a:srgbClr val="795DA3"/>
                </a:solidFill>
              </a:rPr>
              <a:t>vibrate</a:t>
            </a:r>
            <a:r>
              <a:rPr dirty="0"/>
              <a:t>();</a:t>
            </a:r>
          </a:p>
        </p:txBody>
      </p:sp>
      <p:pic>
        <p:nvPicPr>
          <p:cNvPr id="210" name="图片 20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920102">
            <a:off x="1531678" y="2560060"/>
            <a:ext cx="1746452" cy="246565"/>
          </a:xfrm>
          <a:prstGeom prst="rect">
            <a:avLst/>
          </a:prstGeom>
        </p:spPr>
      </p:pic>
      <p:sp>
        <p:nvSpPr>
          <p:cNvPr id="212" name="Shape 212"/>
          <p:cNvSpPr/>
          <p:nvPr/>
        </p:nvSpPr>
        <p:spPr>
          <a:xfrm>
            <a:off x="1015380" y="3176701"/>
            <a:ext cx="842057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3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err="1"/>
              <a:t>enqueueNativeCall</a:t>
            </a:r>
            <a:r>
              <a:rPr dirty="0" smtClean="0"/>
              <a:t>( </a:t>
            </a:r>
            <a:r>
              <a:rPr dirty="0"/>
              <a:t>module,   method, </a:t>
            </a:r>
            <a:r>
              <a:rPr lang="en-US" dirty="0" err="1"/>
              <a:t>params</a:t>
            </a:r>
            <a:r>
              <a:rPr dirty="0" smtClean="0"/>
              <a:t>, </a:t>
            </a:r>
            <a:r>
              <a:rPr lang="en-US" dirty="0" err="1" smtClean="0"/>
              <a:t>onFail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/>
              <a:t>onSucc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13" name="Shape 213"/>
          <p:cNvSpPr/>
          <p:nvPr/>
        </p:nvSpPr>
        <p:spPr>
          <a:xfrm>
            <a:off x="1020937" y="3689988"/>
            <a:ext cx="889308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3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enqueueNativeCall</a:t>
            </a:r>
            <a:r>
              <a:rPr dirty="0" smtClean="0"/>
              <a:t>(    </a:t>
            </a:r>
            <a:r>
              <a:rPr dirty="0"/>
              <a:t>17，         1，       {}，       </a:t>
            </a:r>
            <a:r>
              <a:rPr lang="en-US" altLang="zh-CN" dirty="0" smtClean="0"/>
              <a:t>nil,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nil</a:t>
            </a:r>
            <a:r>
              <a:rPr dirty="0" smtClean="0"/>
              <a:t>    ）</a:t>
            </a:r>
            <a:endParaRPr dirty="0"/>
          </a:p>
        </p:txBody>
      </p:sp>
      <p:sp>
        <p:nvSpPr>
          <p:cNvPr id="214" name="Shape 214"/>
          <p:cNvSpPr/>
          <p:nvPr/>
        </p:nvSpPr>
        <p:spPr>
          <a:xfrm>
            <a:off x="209523" y="4636939"/>
            <a:ext cx="1253543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038834" y="5715564"/>
            <a:ext cx="1873895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moduleDataById</a:t>
            </a:r>
          </a:p>
        </p:txBody>
      </p:sp>
      <p:graphicFrame>
        <p:nvGraphicFramePr>
          <p:cNvPr id="216" name="Table 216"/>
          <p:cNvGraphicFramePr/>
          <p:nvPr/>
        </p:nvGraphicFramePr>
        <p:xfrm>
          <a:off x="1456821" y="6425586"/>
          <a:ext cx="672256" cy="307708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pic>
        <p:nvPicPr>
          <p:cNvPr id="217" name="图片 216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152091">
            <a:off x="1523153" y="7882228"/>
            <a:ext cx="2450129" cy="140895"/>
          </a:xfrm>
          <a:prstGeom prst="rect">
            <a:avLst/>
          </a:prstGeom>
        </p:spPr>
      </p:pic>
      <p:graphicFrame>
        <p:nvGraphicFramePr>
          <p:cNvPr id="219" name="Table 219"/>
          <p:cNvGraphicFramePr/>
          <p:nvPr/>
        </p:nvGraphicFramePr>
        <p:xfrm>
          <a:off x="3433431" y="6423297"/>
          <a:ext cx="672256" cy="203820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72256"/>
              </a:tblGrid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3272511" y="5715564"/>
            <a:ext cx="994098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dirty="0"/>
              <a:t>methods</a:t>
            </a:r>
          </a:p>
        </p:txBody>
      </p:sp>
      <p:pic>
        <p:nvPicPr>
          <p:cNvPr id="221" name="图片 220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447410" y="4479369"/>
            <a:ext cx="740415" cy="238931"/>
          </a:xfrm>
          <a:prstGeom prst="rect">
            <a:avLst/>
          </a:prstGeom>
        </p:spPr>
      </p:pic>
      <p:sp>
        <p:nvSpPr>
          <p:cNvPr id="223" name="Shape 223"/>
          <p:cNvSpPr/>
          <p:nvPr/>
        </p:nvSpPr>
        <p:spPr>
          <a:xfrm>
            <a:off x="11485812" y="3797815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</a:t>
            </a:r>
          </a:p>
        </p:txBody>
      </p:sp>
      <p:sp>
        <p:nvSpPr>
          <p:cNvPr id="224" name="Shape 224"/>
          <p:cNvSpPr/>
          <p:nvPr/>
        </p:nvSpPr>
        <p:spPr>
          <a:xfrm>
            <a:off x="11040956" y="4828364"/>
            <a:ext cx="1334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native</a:t>
            </a:r>
          </a:p>
        </p:txBody>
      </p:sp>
      <p:pic>
        <p:nvPicPr>
          <p:cNvPr id="225" name="图片 224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72251" y="6870693"/>
            <a:ext cx="1193920" cy="140894"/>
          </a:xfrm>
          <a:prstGeom prst="rect">
            <a:avLst/>
          </a:prstGeom>
        </p:spPr>
      </p:pic>
      <p:sp>
        <p:nvSpPr>
          <p:cNvPr id="227" name="Shape 227"/>
          <p:cNvSpPr/>
          <p:nvPr/>
        </p:nvSpPr>
        <p:spPr>
          <a:xfrm>
            <a:off x="5219128" y="6255339"/>
            <a:ext cx="747468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t>RCT_EXPORT_METHOD(vibrate)</a:t>
            </a:r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t>{</a:t>
            </a:r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t>  AudioServicesPlaySystemSound(kSystemSoundID_Vibrate);</a:t>
            </a:r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t>}</a:t>
            </a:r>
          </a:p>
        </p:txBody>
      </p:sp>
      <p:sp>
        <p:nvSpPr>
          <p:cNvPr id="228" name="Shape 228"/>
          <p:cNvSpPr/>
          <p:nvPr/>
        </p:nvSpPr>
        <p:spPr>
          <a:xfrm>
            <a:off x="5403691" y="8146046"/>
            <a:ext cx="6046069" cy="104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由此可见，js调用native，是通过约定好的序列下标访问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有点儿类似我们项目中的js接口</a:t>
            </a:r>
          </a:p>
        </p:txBody>
      </p:sp>
      <p:sp>
        <p:nvSpPr>
          <p:cNvPr id="20" name="Shape 213"/>
          <p:cNvSpPr/>
          <p:nvPr/>
        </p:nvSpPr>
        <p:spPr>
          <a:xfrm>
            <a:off x="1038834" y="5009156"/>
            <a:ext cx="889308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300">
                <a:solidFill>
                  <a:schemeClr val="accent5"/>
                </a:solidFill>
              </a:defRPr>
            </a:lvl1pPr>
          </a:lstStyle>
          <a:p>
            <a:r>
              <a:rPr lang="en-US" altLang="zh-CN" dirty="0" err="1"/>
              <a:t>SCExecutor</a:t>
            </a:r>
            <a:r>
              <a:rPr lang="en-US" altLang="zh-CN" dirty="0"/>
              <a:t>::</a:t>
            </a:r>
            <a:r>
              <a:rPr lang="en-US" altLang="zh-CN" dirty="0" err="1"/>
              <a:t>nativeFlushQueueImmediate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4751590" y="99343"/>
            <a:ext cx="25904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native</a:t>
            </a:r>
            <a:r>
              <a:rPr lang="zh-CN" altLang="en-US" dirty="0" smtClean="0"/>
              <a:t>调用</a:t>
            </a:r>
            <a:r>
              <a:rPr lang="en-US" altLang="zh-CN" dirty="0" err="1"/>
              <a:t>js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688239" y="1184666"/>
            <a:ext cx="709970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zh-CN" sz="2200" dirty="0" err="1" smtClean="0">
                <a:sym typeface="Consolas"/>
              </a:rPr>
              <a:t>RCTTiming</a:t>
            </a:r>
            <a:endParaRPr lang="en-US" altLang="zh-CN" sz="2200" dirty="0" smtClean="0">
              <a:sym typeface="Consolas"/>
            </a:endParaRPr>
          </a:p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altLang="zh-CN" sz="2200" dirty="0" smtClean="0">
              <a:sym typeface="Consolas"/>
            </a:endParaRPr>
          </a:p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zh-CN" sz="2200" dirty="0" smtClean="0">
                <a:sym typeface="Consolas"/>
              </a:rPr>
              <a:t>(</a:t>
            </a:r>
            <a:r>
              <a:rPr lang="en-US" altLang="zh-CN" sz="2200" dirty="0">
                <a:sym typeface="Consolas"/>
              </a:rPr>
              <a:t>void)</a:t>
            </a:r>
            <a:r>
              <a:rPr lang="en-US" altLang="zh-CN" sz="2200" dirty="0" err="1">
                <a:sym typeface="Consolas"/>
              </a:rPr>
              <a:t>didUpdateFrame</a:t>
            </a:r>
            <a:r>
              <a:rPr lang="en-US" altLang="zh-CN" sz="2200" dirty="0">
                <a:sym typeface="Consolas"/>
              </a:rPr>
              <a:t>:(</a:t>
            </a:r>
            <a:r>
              <a:rPr lang="en-US" altLang="zh-CN" sz="2200" dirty="0" err="1">
                <a:sym typeface="Consolas"/>
              </a:rPr>
              <a:t>RCTFrameUpdate</a:t>
            </a:r>
            <a:r>
              <a:rPr lang="en-US" altLang="zh-CN" sz="2200" dirty="0">
                <a:sym typeface="Consolas"/>
              </a:rPr>
              <a:t> *)</a:t>
            </a:r>
            <a:r>
              <a:rPr lang="en-US" altLang="zh-CN" sz="2200" dirty="0" smtClean="0">
                <a:sym typeface="Consolas"/>
              </a:rPr>
              <a:t>update</a:t>
            </a:r>
            <a:endParaRPr dirty="0">
              <a:solidFill>
                <a:srgbClr val="323333"/>
              </a:solidFill>
            </a:endParaRPr>
          </a:p>
        </p:txBody>
      </p:sp>
      <p:pic>
        <p:nvPicPr>
          <p:cNvPr id="210" name="图片 20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920102">
            <a:off x="1531678" y="2560060"/>
            <a:ext cx="1746452" cy="246565"/>
          </a:xfrm>
          <a:prstGeom prst="rect">
            <a:avLst/>
          </a:prstGeom>
        </p:spPr>
      </p:pic>
      <p:sp>
        <p:nvSpPr>
          <p:cNvPr id="212" name="Shape 212"/>
          <p:cNvSpPr/>
          <p:nvPr/>
        </p:nvSpPr>
        <p:spPr>
          <a:xfrm>
            <a:off x="1015380" y="3176701"/>
            <a:ext cx="774891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defRPr sz="23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altLang="zh-CN" dirty="0" err="1"/>
              <a:t>NativeToJsBridge</a:t>
            </a:r>
            <a:r>
              <a:rPr lang="en-US" altLang="zh-CN" dirty="0"/>
              <a:t>::</a:t>
            </a:r>
            <a:r>
              <a:rPr lang="en-US" altLang="zh-CN" dirty="0" err="1"/>
              <a:t>callFunction</a:t>
            </a:r>
            <a:r>
              <a:rPr dirty="0" smtClean="0"/>
              <a:t> ( </a:t>
            </a:r>
            <a:r>
              <a:rPr dirty="0"/>
              <a:t>module,   method,  </a:t>
            </a:r>
            <a:r>
              <a:rPr dirty="0" smtClean="0"/>
              <a:t>args </a:t>
            </a:r>
            <a:r>
              <a:rPr dirty="0"/>
              <a:t>)</a:t>
            </a:r>
          </a:p>
        </p:txBody>
      </p:sp>
      <p:sp>
        <p:nvSpPr>
          <p:cNvPr id="213" name="Shape 213"/>
          <p:cNvSpPr/>
          <p:nvPr/>
        </p:nvSpPr>
        <p:spPr>
          <a:xfrm>
            <a:off x="1020937" y="3689988"/>
            <a:ext cx="1002001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300">
                <a:solidFill>
                  <a:schemeClr val="accent5"/>
                </a:solidFill>
              </a:defRPr>
            </a:lvl1pPr>
          </a:lstStyle>
          <a:p>
            <a:r>
              <a:rPr lang="en-US" altLang="zh-CN" sz="2000" dirty="0" err="1"/>
              <a:t>JSCExecutor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callFunction</a:t>
            </a:r>
            <a:r>
              <a:rPr lang="zh-CN" altLang="en-US" sz="2000" dirty="0" smtClean="0"/>
              <a:t> </a:t>
            </a:r>
            <a:r>
              <a:rPr sz="2000" dirty="0" smtClean="0"/>
              <a:t>(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" </a:t>
            </a:r>
            <a:r>
              <a:rPr lang="en-US" altLang="zh-CN" sz="2000" dirty="0" err="1"/>
              <a:t>JSTimersExecution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，</a:t>
            </a:r>
            <a:r>
              <a:rPr sz="2000" dirty="0" smtClean="0"/>
              <a:t> </a:t>
            </a:r>
            <a:r>
              <a:rPr lang="en-US" altLang="zh-CN" sz="2000" dirty="0"/>
              <a:t>"callTimers" </a:t>
            </a:r>
            <a:r>
              <a:rPr sz="2000" dirty="0" smtClean="0"/>
              <a:t>，    </a:t>
            </a:r>
            <a:r>
              <a:rPr lang="en-US" altLang="zh-CN" sz="2000" dirty="0" smtClean="0"/>
              <a:t>[5]</a:t>
            </a:r>
            <a:r>
              <a:rPr sz="2000" dirty="0" smtClean="0"/>
              <a:t> ）</a:t>
            </a:r>
            <a:endParaRPr sz="2000" dirty="0"/>
          </a:p>
        </p:txBody>
      </p:sp>
      <p:sp>
        <p:nvSpPr>
          <p:cNvPr id="214" name="Shape 214"/>
          <p:cNvSpPr/>
          <p:nvPr/>
        </p:nvSpPr>
        <p:spPr>
          <a:xfrm>
            <a:off x="209523" y="4636939"/>
            <a:ext cx="1253543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21" name="图片 22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369802" y="4556978"/>
            <a:ext cx="871569" cy="214868"/>
          </a:xfrm>
          <a:prstGeom prst="rect">
            <a:avLst/>
          </a:prstGeom>
        </p:spPr>
      </p:pic>
      <p:sp>
        <p:nvSpPr>
          <p:cNvPr id="223" name="Shape 223"/>
          <p:cNvSpPr/>
          <p:nvPr/>
        </p:nvSpPr>
        <p:spPr>
          <a:xfrm>
            <a:off x="11449760" y="491085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</a:t>
            </a:r>
          </a:p>
        </p:txBody>
      </p:sp>
      <p:sp>
        <p:nvSpPr>
          <p:cNvPr id="224" name="Shape 224"/>
          <p:cNvSpPr/>
          <p:nvPr/>
        </p:nvSpPr>
        <p:spPr>
          <a:xfrm>
            <a:off x="11040955" y="3470132"/>
            <a:ext cx="1334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native</a:t>
            </a:r>
          </a:p>
        </p:txBody>
      </p:sp>
      <p:sp>
        <p:nvSpPr>
          <p:cNvPr id="227" name="Shape 227"/>
          <p:cNvSpPr/>
          <p:nvPr/>
        </p:nvSpPr>
        <p:spPr>
          <a:xfrm>
            <a:off x="5522891" y="6190752"/>
            <a:ext cx="7101303" cy="171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rPr lang="en-US" dirty="0" err="1"/>
              <a:t>JSTimersExecution.callTimer</a:t>
            </a:r>
            <a:r>
              <a:rPr lang="en-US" dirty="0"/>
              <a:t>(</a:t>
            </a:r>
            <a:r>
              <a:rPr lang="en-US" dirty="0" err="1"/>
              <a:t>timerIDs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0</a:t>
            </a:r>
            <a:r>
              <a:rPr lang="en-US" dirty="0" smtClean="0"/>
              <a:t>);</a:t>
            </a:r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rPr lang="mr-IN" dirty="0" err="1"/>
              <a:t>require</a:t>
            </a:r>
            <a:r>
              <a:rPr lang="mr-IN" dirty="0"/>
              <a:t>('</a:t>
            </a:r>
            <a:r>
              <a:rPr lang="mr-IN" dirty="0" err="1"/>
              <a:t>JSTimers</a:t>
            </a:r>
            <a:r>
              <a:rPr lang="mr-IN" dirty="0"/>
              <a:t>').</a:t>
            </a:r>
            <a:r>
              <a:rPr lang="mr-IN" dirty="0" err="1"/>
              <a:t>setTimeout</a:t>
            </a:r>
            <a:r>
              <a:rPr lang="mr-IN" dirty="0"/>
              <a:t>(            </a:t>
            </a:r>
            <a:endParaRPr lang="en-US" dirty="0" smtClean="0"/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rPr lang="en-US" dirty="0"/>
              <a:t>	</a:t>
            </a:r>
            <a:r>
              <a:rPr lang="mr-IN" dirty="0" smtClean="0"/>
              <a:t>((</a:t>
            </a:r>
            <a:r>
              <a:rPr lang="mr-IN" dirty="0" err="1"/>
              <a:t>error</a:t>
            </a:r>
            <a:r>
              <a:rPr lang="mr-IN" dirty="0"/>
              <a:t>) =&gt; { </a:t>
            </a:r>
            <a:r>
              <a:rPr lang="mr-IN" dirty="0" err="1"/>
              <a:t>throw</a:t>
            </a:r>
            <a:r>
              <a:rPr lang="mr-IN" dirty="0"/>
              <a:t> </a:t>
            </a:r>
            <a:r>
              <a:rPr lang="mr-IN" dirty="0" err="1"/>
              <a:t>error</a:t>
            </a:r>
            <a:r>
              <a:rPr lang="mr-IN" dirty="0"/>
              <a:t>; }).</a:t>
            </a:r>
            <a:r>
              <a:rPr lang="mr-IN" dirty="0" err="1"/>
              <a:t>bind</a:t>
            </a:r>
            <a:r>
              <a:rPr lang="mr-IN" dirty="0"/>
              <a:t>(</a:t>
            </a:r>
            <a:r>
              <a:rPr lang="mr-IN" dirty="0" err="1"/>
              <a:t>null</a:t>
            </a:r>
            <a:r>
              <a:rPr lang="mr-IN" dirty="0"/>
              <a:t>, </a:t>
            </a:r>
            <a:r>
              <a:rPr lang="mr-IN" dirty="0" err="1"/>
              <a:t>errors</a:t>
            </a:r>
            <a:r>
              <a:rPr lang="mr-IN" dirty="0"/>
              <a:t>[</a:t>
            </a:r>
            <a:r>
              <a:rPr lang="mr-IN" dirty="0" err="1"/>
              <a:t>ii</a:t>
            </a:r>
            <a:r>
              <a:rPr lang="mr-IN" dirty="0"/>
              <a:t>]),            </a:t>
            </a:r>
            <a:endParaRPr lang="en-US" dirty="0" smtClean="0"/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rPr lang="en-US" dirty="0"/>
              <a:t>	</a:t>
            </a:r>
            <a:r>
              <a:rPr lang="mr-IN" dirty="0" smtClean="0"/>
              <a:t>0          </a:t>
            </a:r>
            <a:endParaRPr lang="en-US" dirty="0" smtClean="0"/>
          </a:p>
          <a:p>
            <a:pPr algn="l">
              <a:defRPr sz="21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pPr>
            <a:r>
              <a:rPr lang="en-US" dirty="0"/>
              <a:t>	</a:t>
            </a:r>
            <a:r>
              <a:rPr lang="mr-IN" dirty="0" smtClean="0"/>
              <a:t>);</a:t>
            </a: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5403691" y="8477435"/>
            <a:ext cx="460061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zh-CN" dirty="0" smtClean="0"/>
              <a:t>Native</a:t>
            </a:r>
            <a:r>
              <a:rPr lang="zh-CN" altLang="en-US" dirty="0" smtClean="0"/>
              <a:t> 调用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，通过对象名和方法名访问</a:t>
            </a:r>
            <a:endParaRPr dirty="0"/>
          </a:p>
        </p:txBody>
      </p:sp>
      <p:sp>
        <p:nvSpPr>
          <p:cNvPr id="19" name="Shape 213"/>
          <p:cNvSpPr/>
          <p:nvPr/>
        </p:nvSpPr>
        <p:spPr>
          <a:xfrm>
            <a:off x="907096" y="5084262"/>
            <a:ext cx="1002001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300">
                <a:solidFill>
                  <a:schemeClr val="accent5"/>
                </a:solidFill>
              </a:defRPr>
            </a:lvl1pPr>
          </a:lstStyle>
          <a:p>
            <a:r>
              <a:rPr lang="en-US" altLang="zh-CN" sz="2000" dirty="0" err="1"/>
              <a:t>callFunctionReturnFlushedQueue</a:t>
            </a:r>
            <a:r>
              <a:rPr sz="2000" dirty="0" smtClean="0"/>
              <a:t>(</a:t>
            </a:r>
            <a:r>
              <a:rPr lang="en-US" altLang="zh-CN" sz="2000" dirty="0" smtClean="0"/>
              <a:t>"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JSTimersExecution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，</a:t>
            </a:r>
            <a:r>
              <a:rPr sz="2000" dirty="0" smtClean="0"/>
              <a:t> </a:t>
            </a:r>
            <a:r>
              <a:rPr lang="en-US" altLang="zh-CN" sz="2000" dirty="0"/>
              <a:t>"callTimers" </a:t>
            </a:r>
            <a:r>
              <a:rPr sz="2000" dirty="0" smtClean="0"/>
              <a:t>，    </a:t>
            </a:r>
            <a:r>
              <a:rPr lang="en-US" altLang="zh-CN" sz="2000" dirty="0" smtClean="0"/>
              <a:t>[5]</a:t>
            </a:r>
            <a:r>
              <a:rPr sz="2000" dirty="0" smtClean="0"/>
              <a:t> </a:t>
            </a:r>
            <a:r>
              <a:rPr lang="en-US" altLang="zh-CN" sz="2000" dirty="0" smtClean="0"/>
              <a:t>)</a:t>
            </a:r>
            <a:endParaRPr lang="en-US" sz="2000" dirty="0" smtClean="0"/>
          </a:p>
        </p:txBody>
      </p:sp>
      <p:sp>
        <p:nvSpPr>
          <p:cNvPr id="20" name="Shape 215"/>
          <p:cNvSpPr/>
          <p:nvPr/>
        </p:nvSpPr>
        <p:spPr>
          <a:xfrm>
            <a:off x="997857" y="6126074"/>
            <a:ext cx="98905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dirty="0" smtClean="0"/>
              <a:t>Modules</a:t>
            </a:r>
            <a:endParaRPr dirty="0"/>
          </a:p>
        </p:txBody>
      </p:sp>
      <p:graphicFrame>
        <p:nvGraphicFramePr>
          <p:cNvPr id="21" name="Table 216"/>
          <p:cNvGraphicFramePr/>
          <p:nvPr>
            <p:extLst>
              <p:ext uri="{D42A27DB-BD31-4B8C-83A1-F6EECF244321}">
                <p14:modId xmlns:p14="http://schemas.microsoft.com/office/powerpoint/2010/main" val="494978635"/>
              </p:ext>
            </p:extLst>
          </p:nvPr>
        </p:nvGraphicFramePr>
        <p:xfrm>
          <a:off x="363920" y="6692315"/>
          <a:ext cx="2256929" cy="205138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56929"/>
              </a:tblGrid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1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AppRegistry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1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JSTimersExecution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1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RCTDeviceEventEmitter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1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RCTEventEmitter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1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RCTLog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pPr defTabSz="914400"/>
                      <a:r>
                        <a:rPr sz="1400" dirty="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 cap="flat" cmpd="sng" algn="ctr">
                      <a:solidFill>
                        <a:srgbClr val="3797C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pic>
        <p:nvPicPr>
          <p:cNvPr id="22" name="图片 21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741653">
            <a:off x="2652960" y="6933141"/>
            <a:ext cx="574562" cy="215091"/>
          </a:xfrm>
          <a:prstGeom prst="rect">
            <a:avLst/>
          </a:prstGeom>
        </p:spPr>
      </p:pic>
      <p:graphicFrame>
        <p:nvGraphicFramePr>
          <p:cNvPr id="23" name="Table 219"/>
          <p:cNvGraphicFramePr/>
          <p:nvPr>
            <p:extLst>
              <p:ext uri="{D42A27DB-BD31-4B8C-83A1-F6EECF244321}">
                <p14:modId xmlns:p14="http://schemas.microsoft.com/office/powerpoint/2010/main" val="1901753614"/>
              </p:ext>
            </p:extLst>
          </p:nvPr>
        </p:nvGraphicFramePr>
        <p:xfrm>
          <a:off x="3260071" y="6690026"/>
          <a:ext cx="978018" cy="6794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78018"/>
              </a:tblGrid>
              <a:tr h="339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callTimers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339701">
                <a:tc>
                  <a:txBody>
                    <a:bodyPr/>
                    <a:lstStyle/>
                    <a:p>
                      <a:pPr defTabSz="914400"/>
                      <a:r>
                        <a:rPr sz="1400" dirty="0"/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24" name="Shape 220"/>
          <p:cNvSpPr/>
          <p:nvPr/>
        </p:nvSpPr>
        <p:spPr>
          <a:xfrm>
            <a:off x="3271712" y="6151252"/>
            <a:ext cx="994098" cy="32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methods</a:t>
            </a:r>
          </a:p>
        </p:txBody>
      </p:sp>
      <p:pic>
        <p:nvPicPr>
          <p:cNvPr id="25" name="图片 24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7462" y="6809874"/>
            <a:ext cx="522375" cy="2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895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072194" y="243943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 smtClean="0"/>
              <a:t>事件通知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1595354" y="8514796"/>
            <a:ext cx="92349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zh-CN" altLang="en-US" sz="2800" dirty="0" smtClean="0">
                <a:sym typeface="Consolas"/>
              </a:rPr>
              <a:t>所有需要给 </a:t>
            </a:r>
            <a:r>
              <a:rPr lang="en-US" altLang="zh-CN" sz="2800" dirty="0" err="1" smtClean="0">
                <a:sym typeface="Consolas"/>
              </a:rPr>
              <a:t>js</a:t>
            </a:r>
            <a:r>
              <a:rPr lang="zh-CN" altLang="en-US" sz="2800" dirty="0" smtClean="0">
                <a:sym typeface="Consolas"/>
              </a:rPr>
              <a:t> 发送事件的类都需继承</a:t>
            </a:r>
            <a:r>
              <a:rPr lang="en-US" altLang="zh-CN" sz="2800" dirty="0" err="1" smtClean="0">
                <a:sym typeface="Consolas"/>
              </a:rPr>
              <a:t>RCTEventEmitter</a:t>
            </a:r>
            <a:endParaRPr dirty="0"/>
          </a:p>
        </p:txBody>
      </p:sp>
      <p:sp>
        <p:nvSpPr>
          <p:cNvPr id="6" name="Shape 209"/>
          <p:cNvSpPr/>
          <p:nvPr/>
        </p:nvSpPr>
        <p:spPr>
          <a:xfrm>
            <a:off x="584255" y="1751494"/>
            <a:ext cx="742190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zh-CN" dirty="0" err="1" smtClean="0">
                <a:solidFill>
                  <a:srgbClr val="A71D5D"/>
                </a:solidFill>
              </a:rPr>
              <a:t>js</a:t>
            </a:r>
            <a:r>
              <a:rPr lang="zh-CN" altLang="en-US" dirty="0" smtClean="0">
                <a:solidFill>
                  <a:srgbClr val="A71D5D"/>
                </a:solidFill>
              </a:rPr>
              <a:t>注册：</a:t>
            </a:r>
            <a:r>
              <a:rPr lang="en-US" altLang="zh-CN" sz="2200" dirty="0" err="1" smtClean="0">
                <a:sym typeface="Consolas"/>
              </a:rPr>
              <a:t>addEventListener</a:t>
            </a:r>
            <a:r>
              <a:rPr lang="zh-CN" altLang="en-US" sz="2200" dirty="0" smtClean="0">
                <a:sym typeface="Consolas"/>
              </a:rPr>
              <a:t>（</a:t>
            </a:r>
            <a:r>
              <a:rPr lang="en-US" altLang="zh-CN" sz="2200" dirty="0" err="1">
                <a:sym typeface="Consolas"/>
              </a:rPr>
              <a:t>eventName</a:t>
            </a:r>
            <a:r>
              <a:rPr lang="en-US" altLang="zh-CN" sz="2200" dirty="0" smtClean="0">
                <a:sym typeface="Consolas"/>
              </a:rPr>
              <a:t>,</a:t>
            </a:r>
            <a:r>
              <a:rPr lang="zh-CN" altLang="en-US" sz="2200" dirty="0" smtClean="0">
                <a:sym typeface="Consolas"/>
              </a:rPr>
              <a:t> </a:t>
            </a:r>
            <a:r>
              <a:rPr lang="en-US" altLang="zh-CN" sz="2200" dirty="0" smtClean="0">
                <a:sym typeface="Consolas"/>
              </a:rPr>
              <a:t>listener</a:t>
            </a:r>
            <a:r>
              <a:rPr lang="zh-CN" altLang="en-US" sz="2200" dirty="0" smtClean="0">
                <a:sym typeface="Consolas"/>
              </a:rPr>
              <a:t>）</a:t>
            </a:r>
            <a:endParaRPr dirty="0"/>
          </a:p>
        </p:txBody>
      </p:sp>
      <p:sp>
        <p:nvSpPr>
          <p:cNvPr id="10" name="Shape 214"/>
          <p:cNvSpPr/>
          <p:nvPr/>
        </p:nvSpPr>
        <p:spPr>
          <a:xfrm>
            <a:off x="113270" y="3806762"/>
            <a:ext cx="1253543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5" name="图片 14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 flipV="1">
            <a:off x="1223956" y="3542511"/>
            <a:ext cx="2769604" cy="131589"/>
          </a:xfrm>
          <a:prstGeom prst="rect">
            <a:avLst/>
          </a:prstGeom>
        </p:spPr>
      </p:pic>
      <p:sp>
        <p:nvSpPr>
          <p:cNvPr id="16" name="Shape 223"/>
          <p:cNvSpPr/>
          <p:nvPr/>
        </p:nvSpPr>
        <p:spPr>
          <a:xfrm>
            <a:off x="11353507" y="291890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js</a:t>
            </a:r>
          </a:p>
        </p:txBody>
      </p:sp>
      <p:sp>
        <p:nvSpPr>
          <p:cNvPr id="17" name="Shape 224"/>
          <p:cNvSpPr/>
          <p:nvPr/>
        </p:nvSpPr>
        <p:spPr>
          <a:xfrm>
            <a:off x="10908650" y="4338718"/>
            <a:ext cx="1334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native</a:t>
            </a:r>
          </a:p>
        </p:txBody>
      </p:sp>
      <p:sp>
        <p:nvSpPr>
          <p:cNvPr id="21" name="Shape 213"/>
          <p:cNvSpPr/>
          <p:nvPr/>
        </p:nvSpPr>
        <p:spPr>
          <a:xfrm>
            <a:off x="1701736" y="4926406"/>
            <a:ext cx="492282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/>
            <a:r>
              <a:rPr lang="en-US" altLang="zh-CN" sz="22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</a:rPr>
              <a:t>RCTEventEmitter</a:t>
            </a:r>
            <a:r>
              <a:rPr lang="en-US" altLang="zh-CN" sz="2200" dirty="0">
                <a:solidFill>
                  <a:schemeClr val="accent1"/>
                </a:solidFill>
                <a:latin typeface="Consolas"/>
                <a:ea typeface="Consolas"/>
                <a:cs typeface="Consolas"/>
              </a:rPr>
              <a:t>::</a:t>
            </a:r>
            <a:r>
              <a:rPr lang="en-US" altLang="zh-CN" sz="22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</a:rPr>
              <a:t>startObserving</a:t>
            </a:r>
            <a:endParaRPr sz="2200" dirty="0">
              <a:solidFill>
                <a:schemeClr val="accent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758" y="4993107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A71D5D"/>
                </a:solidFill>
              </a:rPr>
              <a:t>native</a:t>
            </a:r>
            <a:r>
              <a:rPr lang="zh-CN" altLang="en-US" sz="2000" dirty="0" smtClean="0">
                <a:solidFill>
                  <a:srgbClr val="A71D5D"/>
                </a:solidFill>
              </a:rPr>
              <a:t>注册：</a:t>
            </a:r>
            <a:endParaRPr lang="zh-CN" altLang="en-US" sz="2000" dirty="0"/>
          </a:p>
        </p:txBody>
      </p:sp>
      <p:pic>
        <p:nvPicPr>
          <p:cNvPr id="23" name="图片 22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712620" y="6254973"/>
            <a:ext cx="1792277" cy="1315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9358" y="7315200"/>
            <a:ext cx="9650402" cy="469232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系统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Shape 224"/>
          <p:cNvSpPr/>
          <p:nvPr/>
        </p:nvSpPr>
        <p:spPr>
          <a:xfrm>
            <a:off x="2777355" y="6238058"/>
            <a:ext cx="11285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sz="2000" dirty="0" smtClean="0"/>
              <a:t>系统监听</a:t>
            </a:r>
            <a:endParaRPr sz="2000" dirty="0"/>
          </a:p>
        </p:txBody>
      </p:sp>
      <p:pic>
        <p:nvPicPr>
          <p:cNvPr id="26" name="图片 2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8818206" y="6306864"/>
            <a:ext cx="1792277" cy="131589"/>
          </a:xfrm>
          <a:prstGeom prst="rect">
            <a:avLst/>
          </a:prstGeom>
        </p:spPr>
      </p:pic>
      <p:sp>
        <p:nvSpPr>
          <p:cNvPr id="27" name="Shape 224"/>
          <p:cNvSpPr/>
          <p:nvPr/>
        </p:nvSpPr>
        <p:spPr>
          <a:xfrm>
            <a:off x="9780139" y="6402045"/>
            <a:ext cx="11285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sz="2000" dirty="0" smtClean="0"/>
              <a:t>事件捕获</a:t>
            </a:r>
            <a:endParaRPr sz="2000" dirty="0"/>
          </a:p>
        </p:txBody>
      </p:sp>
      <p:sp>
        <p:nvSpPr>
          <p:cNvPr id="29" name="Shape 209"/>
          <p:cNvSpPr/>
          <p:nvPr/>
        </p:nvSpPr>
        <p:spPr>
          <a:xfrm>
            <a:off x="8123537" y="4948876"/>
            <a:ext cx="273953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altLang="zh-CN" sz="2200" dirty="0" err="1">
                <a:sym typeface="Consolas"/>
              </a:rPr>
              <a:t>sendEventWithName</a:t>
            </a:r>
            <a:endParaRPr dirty="0"/>
          </a:p>
        </p:txBody>
      </p:sp>
      <p:pic>
        <p:nvPicPr>
          <p:cNvPr id="30" name="图片 29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8818206" y="3794431"/>
            <a:ext cx="1792277" cy="131589"/>
          </a:xfrm>
          <a:prstGeom prst="rect">
            <a:avLst/>
          </a:prstGeom>
        </p:spPr>
      </p:pic>
      <p:sp>
        <p:nvSpPr>
          <p:cNvPr id="31" name="Shape 213"/>
          <p:cNvSpPr/>
          <p:nvPr/>
        </p:nvSpPr>
        <p:spPr>
          <a:xfrm>
            <a:off x="7882984" y="2266131"/>
            <a:ext cx="414536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/>
            <a:r>
              <a:rPr lang="en-US" altLang="zh-CN" sz="2200" dirty="0" err="1" smtClean="0">
                <a:solidFill>
                  <a:schemeClr val="accent1"/>
                </a:solidFill>
                <a:latin typeface="Consolas"/>
                <a:ea typeface="Consolas"/>
                <a:cs typeface="Consolas"/>
              </a:rPr>
              <a:t>RCTDeviceEventEmitter.emit</a:t>
            </a:r>
            <a:endParaRPr sz="2200" dirty="0">
              <a:solidFill>
                <a:schemeClr val="accent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2" name="Shape 224"/>
          <p:cNvSpPr/>
          <p:nvPr/>
        </p:nvSpPr>
        <p:spPr>
          <a:xfrm>
            <a:off x="8297610" y="3156238"/>
            <a:ext cx="11285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sz="2000" dirty="0" smtClean="0"/>
              <a:t>事件处理</a:t>
            </a:r>
            <a:endParaRPr sz="20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044492" y="265036"/>
            <a:ext cx="49158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codepush资源增量更新</a:t>
            </a:r>
          </a:p>
        </p:txBody>
      </p:sp>
      <p:sp>
        <p:nvSpPr>
          <p:cNvPr id="239" name="Shape 239"/>
          <p:cNvSpPr/>
          <p:nvPr/>
        </p:nvSpPr>
        <p:spPr>
          <a:xfrm>
            <a:off x="1181074" y="7720307"/>
            <a:ext cx="7396256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200">
                <a:solidFill>
                  <a:schemeClr val="accent5"/>
                </a:solidFill>
              </a:defRPr>
            </a:pPr>
            <a:r>
              <a:rPr lang="en-US" altLang="zh-CN" dirty="0" err="1" smtClean="0"/>
              <a:t>codepush</a:t>
            </a:r>
            <a:r>
              <a:rPr dirty="0" err="1" smtClean="0"/>
              <a:t>目前不支持代码增量更新</a:t>
            </a:r>
            <a:endParaRPr dirty="0"/>
          </a:p>
          <a:p>
            <a:pPr algn="l">
              <a:defRPr sz="2200">
                <a:solidFill>
                  <a:schemeClr val="accent5"/>
                </a:solidFill>
              </a:defRPr>
            </a:pPr>
            <a:r>
              <a:rPr dirty="0"/>
              <a:t>1、资源增： 将增加的资源放入assets文件夹</a:t>
            </a:r>
          </a:p>
          <a:p>
            <a:pPr algn="l">
              <a:defRPr sz="2200">
                <a:solidFill>
                  <a:schemeClr val="accent5"/>
                </a:solidFill>
              </a:defRPr>
            </a:pPr>
            <a:r>
              <a:rPr dirty="0"/>
              <a:t>2、资源减： 在hotcodepush.json设置需要删除的资源名称</a:t>
            </a:r>
          </a:p>
          <a:p>
            <a:pPr algn="l">
              <a:defRPr sz="2200">
                <a:solidFill>
                  <a:schemeClr val="accent5"/>
                </a:solidFill>
              </a:defRPr>
            </a:pPr>
            <a:r>
              <a:rPr dirty="0"/>
              <a:t>3、资源改： 将需要修改的资源加入assets文件夹</a:t>
            </a:r>
          </a:p>
        </p:txBody>
      </p:sp>
      <p:sp>
        <p:nvSpPr>
          <p:cNvPr id="240" name="Shape 240"/>
          <p:cNvSpPr/>
          <p:nvPr/>
        </p:nvSpPr>
        <p:spPr>
          <a:xfrm>
            <a:off x="1111655" y="1574727"/>
            <a:ext cx="4890416" cy="3376936"/>
          </a:xfrm>
          <a:prstGeom prst="roundRect">
            <a:avLst>
              <a:gd name="adj" fmla="val 13947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753146" y="4608566"/>
            <a:ext cx="33069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2s_QpEPG_neEY4bQs02bcgnOtfuY4JZPPiJ5Z</a:t>
            </a:r>
          </a:p>
        </p:txBody>
      </p:sp>
      <p:sp>
        <p:nvSpPr>
          <p:cNvPr id="242" name="Shape 242"/>
          <p:cNvSpPr/>
          <p:nvPr/>
        </p:nvSpPr>
        <p:spPr>
          <a:xfrm>
            <a:off x="1272322" y="1834148"/>
            <a:ext cx="2754665" cy="2500107"/>
          </a:xfrm>
          <a:prstGeom prst="roundRect">
            <a:avLst>
              <a:gd name="adj" fmla="val 12391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2931" y="2308315"/>
            <a:ext cx="1684475" cy="132652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2249452" y="4047130"/>
            <a:ext cx="800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codepush</a:t>
            </a:r>
          </a:p>
        </p:txBody>
      </p:sp>
      <p:pic>
        <p:nvPicPr>
          <p:cNvPr id="2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270" y="2401476"/>
            <a:ext cx="2106770" cy="114020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6291102" y="3134085"/>
            <a:ext cx="236895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427061" y="2562895"/>
            <a:ext cx="2070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/>
                </a:solidFill>
              </a:defRPr>
            </a:lvl1pPr>
          </a:lstStyle>
          <a:p>
            <a:r>
              <a:t>压缩成目标文件</a:t>
            </a:r>
          </a:p>
        </p:txBody>
      </p:sp>
      <p:pic>
        <p:nvPicPr>
          <p:cNvPr id="2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3808" y="2057695"/>
            <a:ext cx="2233936" cy="182776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5165739" y="3632153"/>
            <a:ext cx="1503804" cy="150380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140897" y="5266534"/>
            <a:ext cx="351861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{“deletedFiles”:[</a:t>
            </a:r>
          </a:p>
          <a:p>
            <a:pPr algn="l"/>
            <a:r>
              <a:t>    xx1.png,</a:t>
            </a:r>
          </a:p>
          <a:p>
            <a:pPr algn="l"/>
            <a:r>
              <a:t>    xx2.png</a:t>
            </a:r>
          </a:p>
          <a:p>
            <a:pPr algn="l"/>
            <a:r>
              <a:t>]}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389509" y="29266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 smtClean="0"/>
              <a:t>运行机制</a:t>
            </a: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3007324" y="3248528"/>
            <a:ext cx="6713621" cy="1010652"/>
          </a:xfrm>
          <a:prstGeom prst="rect">
            <a:avLst/>
          </a:prstGeom>
          <a:solidFill>
            <a:srgbClr val="D3AB39"/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framework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Shape 121"/>
          <p:cNvSpPr/>
          <p:nvPr/>
        </p:nvSpPr>
        <p:spPr>
          <a:xfrm>
            <a:off x="3007324" y="4620128"/>
            <a:ext cx="6713621" cy="1010652"/>
          </a:xfrm>
          <a:prstGeom prst="rect">
            <a:avLst/>
          </a:prstGeom>
          <a:solidFill>
            <a:srgbClr val="00B0F0"/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JavascriptCore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Shape 121"/>
          <p:cNvSpPr/>
          <p:nvPr/>
        </p:nvSpPr>
        <p:spPr>
          <a:xfrm>
            <a:off x="3007323" y="1937081"/>
            <a:ext cx="6713621" cy="1010652"/>
          </a:xfrm>
          <a:prstGeom prst="rect">
            <a:avLst/>
          </a:prstGeom>
          <a:solidFill>
            <a:srgbClr val="D3AB39"/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Shape 121"/>
          <p:cNvSpPr/>
          <p:nvPr/>
        </p:nvSpPr>
        <p:spPr>
          <a:xfrm>
            <a:off x="3007325" y="7375359"/>
            <a:ext cx="6713621" cy="1010652"/>
          </a:xfrm>
          <a:prstGeom prst="rect">
            <a:avLst/>
          </a:prstGeom>
          <a:solidFill>
            <a:srgbClr val="D3AB39"/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Shape 121"/>
          <p:cNvSpPr/>
          <p:nvPr/>
        </p:nvSpPr>
        <p:spPr>
          <a:xfrm>
            <a:off x="3007324" y="6063912"/>
            <a:ext cx="6713621" cy="1010652"/>
          </a:xfrm>
          <a:prstGeom prst="rect">
            <a:avLst/>
          </a:prstGeom>
          <a:solidFill>
            <a:srgbClr val="D3AB39"/>
          </a:solidFill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Native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framework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Shape 214"/>
          <p:cNvSpPr/>
          <p:nvPr/>
        </p:nvSpPr>
        <p:spPr>
          <a:xfrm>
            <a:off x="209523" y="4480522"/>
            <a:ext cx="12528000" cy="0"/>
          </a:xfrm>
          <a:prstGeom prst="line">
            <a:avLst/>
          </a:prstGeom>
          <a:ln w="1905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9566625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58674" y="292661"/>
            <a:ext cx="24109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 smtClean="0"/>
              <a:t>多线程处理</a:t>
            </a: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1840833" y="1973179"/>
            <a:ext cx="2779293" cy="620829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线程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620126" y="6124074"/>
            <a:ext cx="3606945" cy="481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Shape 121"/>
          <p:cNvSpPr/>
          <p:nvPr/>
        </p:nvSpPr>
        <p:spPr>
          <a:xfrm>
            <a:off x="8227071" y="1973179"/>
            <a:ext cx="2928732" cy="620829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>
                <a:solidFill>
                  <a:schemeClr val="tx1"/>
                </a:solidFill>
              </a:rPr>
              <a:t>Js</a:t>
            </a:r>
            <a:r>
              <a:rPr lang="zh-CN" altLang="en-US" dirty="0" smtClean="0">
                <a:solidFill>
                  <a:schemeClr val="tx1"/>
                </a:solidFill>
              </a:rPr>
              <a:t> 线程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9502" y="6385327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界面渲染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Shape 121"/>
          <p:cNvSpPr/>
          <p:nvPr/>
        </p:nvSpPr>
        <p:spPr>
          <a:xfrm>
            <a:off x="8942305" y="6172200"/>
            <a:ext cx="1780735" cy="11790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 smtClean="0"/>
              <a:t>JSCore</a:t>
            </a:r>
            <a:endParaRPr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4606829" y="4024564"/>
            <a:ext cx="3606945" cy="481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5389507" y="3221022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逻辑处理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38375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392572" y="252656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工程环境</a:t>
            </a:r>
          </a:p>
        </p:txBody>
      </p:sp>
      <p:sp>
        <p:nvSpPr>
          <p:cNvPr id="120" name="Shape 120"/>
          <p:cNvSpPr/>
          <p:nvPr/>
        </p:nvSpPr>
        <p:spPr>
          <a:xfrm>
            <a:off x="1088556" y="4865037"/>
            <a:ext cx="3028865" cy="10531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react native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1088556" y="6111168"/>
            <a:ext cx="3028865" cy="736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os</a:t>
            </a:r>
          </a:p>
        </p:txBody>
      </p:sp>
      <p:sp>
        <p:nvSpPr>
          <p:cNvPr id="122" name="Shape 122"/>
          <p:cNvSpPr/>
          <p:nvPr/>
        </p:nvSpPr>
        <p:spPr>
          <a:xfrm>
            <a:off x="1088556" y="3630669"/>
            <a:ext cx="3028865" cy="10531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app(main.js.bundle)</a:t>
            </a:r>
          </a:p>
        </p:txBody>
      </p:sp>
      <p:sp>
        <p:nvSpPr>
          <p:cNvPr id="123" name="Shape 123"/>
          <p:cNvSpPr/>
          <p:nvPr/>
        </p:nvSpPr>
        <p:spPr>
          <a:xfrm>
            <a:off x="8816640" y="4876240"/>
            <a:ext cx="3028866" cy="18798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124" name="Shape 124"/>
          <p:cNvSpPr/>
          <p:nvPr/>
        </p:nvSpPr>
        <p:spPr>
          <a:xfrm>
            <a:off x="2238936" y="1846690"/>
            <a:ext cx="1035994" cy="3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client</a:t>
            </a:r>
          </a:p>
        </p:txBody>
      </p:sp>
      <p:sp>
        <p:nvSpPr>
          <p:cNvPr id="125" name="Shape 125"/>
          <p:cNvSpPr/>
          <p:nvPr/>
        </p:nvSpPr>
        <p:spPr>
          <a:xfrm>
            <a:off x="9813076" y="1669957"/>
            <a:ext cx="1035994" cy="3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server</a:t>
            </a:r>
          </a:p>
        </p:txBody>
      </p:sp>
      <p:sp>
        <p:nvSpPr>
          <p:cNvPr id="126" name="Shape 126"/>
          <p:cNvSpPr/>
          <p:nvPr/>
        </p:nvSpPr>
        <p:spPr>
          <a:xfrm>
            <a:off x="8816640" y="3974296"/>
            <a:ext cx="3028866" cy="736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js app files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5686" y="3275133"/>
            <a:ext cx="4941180" cy="545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191" y="-5259"/>
                  <a:pt x="14391" y="-5399"/>
                  <a:pt x="21600" y="15781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165850" y="2633019"/>
            <a:ext cx="6731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打包</a:t>
            </a:r>
          </a:p>
        </p:txBody>
      </p:sp>
      <p:sp>
        <p:nvSpPr>
          <p:cNvPr id="133" name="Shape 133"/>
          <p:cNvSpPr/>
          <p:nvPr/>
        </p:nvSpPr>
        <p:spPr>
          <a:xfrm>
            <a:off x="4313633" y="4292279"/>
            <a:ext cx="4466191" cy="65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5" extrusionOk="0">
                <a:moveTo>
                  <a:pt x="21600" y="5574"/>
                </a:moveTo>
                <a:cubicBezTo>
                  <a:pt x="14226" y="21600"/>
                  <a:pt x="7026" y="19742"/>
                  <a:pt x="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196708" y="5150318"/>
            <a:ext cx="673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请求</a:t>
            </a:r>
          </a:p>
        </p:txBody>
      </p:sp>
      <p:sp>
        <p:nvSpPr>
          <p:cNvPr id="131" name="Shape 131"/>
          <p:cNvSpPr/>
          <p:nvPr/>
        </p:nvSpPr>
        <p:spPr>
          <a:xfrm>
            <a:off x="2105304" y="8275104"/>
            <a:ext cx="85176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t>http://localhost:8081/index.ios.bundle?platform=ios&amp;dev=true</a:t>
            </a:r>
          </a:p>
        </p:txBody>
      </p:sp>
    </p:spTree>
    <p:extLst>
      <p:ext uri="{BB962C8B-B14F-4D97-AF65-F5344CB8AC3E}">
        <p14:creationId xmlns:p14="http://schemas.microsoft.com/office/powerpoint/2010/main" val="4908670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5655446" y="95959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打包</a:t>
            </a:r>
          </a:p>
        </p:txBody>
      </p:sp>
      <p:sp>
        <p:nvSpPr>
          <p:cNvPr id="136" name="Shape 136"/>
          <p:cNvSpPr/>
          <p:nvPr/>
        </p:nvSpPr>
        <p:spPr>
          <a:xfrm>
            <a:off x="4655364" y="5887368"/>
            <a:ext cx="3028866" cy="10531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main.js</a:t>
            </a:r>
          </a:p>
        </p:txBody>
      </p:sp>
      <p:sp>
        <p:nvSpPr>
          <p:cNvPr id="137" name="Shape 137"/>
          <p:cNvSpPr/>
          <p:nvPr/>
        </p:nvSpPr>
        <p:spPr>
          <a:xfrm>
            <a:off x="2901326" y="2813069"/>
            <a:ext cx="1730412" cy="736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js</a:t>
            </a:r>
          </a:p>
        </p:txBody>
      </p:sp>
      <p:sp>
        <p:nvSpPr>
          <p:cNvPr id="146" name="Shape 146"/>
          <p:cNvSpPr/>
          <p:nvPr/>
        </p:nvSpPr>
        <p:spPr>
          <a:xfrm>
            <a:off x="4002404" y="3727591"/>
            <a:ext cx="1864702" cy="2103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8173" y="19295"/>
                  <a:pt x="973" y="12095"/>
                  <a:pt x="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165850" y="4477218"/>
            <a:ext cx="6731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打包</a:t>
            </a:r>
          </a:p>
        </p:txBody>
      </p:sp>
      <p:sp>
        <p:nvSpPr>
          <p:cNvPr id="140" name="Shape 140"/>
          <p:cNvSpPr/>
          <p:nvPr/>
        </p:nvSpPr>
        <p:spPr>
          <a:xfrm>
            <a:off x="5198864" y="2813069"/>
            <a:ext cx="1730413" cy="736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141" name="Shape 141"/>
          <p:cNvSpPr/>
          <p:nvPr/>
        </p:nvSpPr>
        <p:spPr>
          <a:xfrm>
            <a:off x="7657070" y="2813069"/>
            <a:ext cx="1730412" cy="7366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js</a:t>
            </a:r>
          </a:p>
        </p:txBody>
      </p:sp>
      <p:sp>
        <p:nvSpPr>
          <p:cNvPr id="147" name="Shape 147"/>
          <p:cNvSpPr/>
          <p:nvPr/>
        </p:nvSpPr>
        <p:spPr>
          <a:xfrm>
            <a:off x="7303355" y="3727591"/>
            <a:ext cx="872467" cy="215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46" h="21600" extrusionOk="0">
                <a:moveTo>
                  <a:pt x="0" y="21600"/>
                </a:moveTo>
                <a:cubicBezTo>
                  <a:pt x="15784" y="16463"/>
                  <a:pt x="21600" y="9263"/>
                  <a:pt x="17449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452312" y="3657377"/>
            <a:ext cx="1077221" cy="2070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0" h="21600" extrusionOk="0">
                <a:moveTo>
                  <a:pt x="18120" y="21600"/>
                </a:moveTo>
                <a:cubicBezTo>
                  <a:pt x="1824" y="17515"/>
                  <a:pt x="-3480" y="10315"/>
                  <a:pt x="2207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63531" y="7868079"/>
            <a:ext cx="46125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将所有依赖的js文件合并为一个文件</a:t>
            </a:r>
          </a:p>
        </p:txBody>
      </p:sp>
      <p:sp>
        <p:nvSpPr>
          <p:cNvPr id="145" name="Shape 145"/>
          <p:cNvSpPr/>
          <p:nvPr/>
        </p:nvSpPr>
        <p:spPr>
          <a:xfrm>
            <a:off x="7864392" y="6221923"/>
            <a:ext cx="1035993" cy="38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bundle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36624" y="470207"/>
            <a:ext cx="46422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 功能构成</a:t>
            </a:r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1179095" y="2019249"/>
            <a:ext cx="92402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UI</a:t>
            </a:r>
            <a:r>
              <a:rPr lang="zh-CN" altLang="en-US" sz="2400" dirty="0" smtClean="0"/>
              <a:t> 生命周期管理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UI</a:t>
            </a:r>
            <a:r>
              <a:rPr lang="zh-CN" altLang="en-US" sz="2400" dirty="0" smtClean="0"/>
              <a:t> 布局样式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常用组件、接口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动画</a:t>
            </a:r>
            <a:endParaRPr lang="en-US" altLang="zh-CN" sz="2400" dirty="0" smtClean="0"/>
          </a:p>
          <a:p>
            <a:pPr algn="l"/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 与 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 数据类型映射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事件传递（输入、手势）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/>
              <a:t>React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 不创造能力，</a:t>
            </a:r>
            <a:r>
              <a:rPr lang="zh-CN" altLang="en-US" sz="2400" dirty="0"/>
              <a:t>不渲染 </a:t>
            </a:r>
            <a:r>
              <a:rPr lang="en-US" altLang="zh-CN" sz="2400" dirty="0" smtClean="0"/>
              <a:t>UI</a:t>
            </a:r>
          </a:p>
          <a:p>
            <a:pPr algn="l"/>
            <a:r>
              <a:rPr lang="zh-CN" altLang="en-US" sz="2400" dirty="0"/>
              <a:t> </a:t>
            </a:r>
            <a:r>
              <a:rPr lang="zh-CN" altLang="en-US" sz="2400" dirty="0" smtClean="0"/>
              <a:t>                     </a:t>
            </a:r>
            <a:endParaRPr lang="zh-CN" altLang="pl-PL" sz="2400" dirty="0"/>
          </a:p>
        </p:txBody>
      </p:sp>
    </p:spTree>
    <p:extLst>
      <p:ext uri="{BB962C8B-B14F-4D97-AF65-F5344CB8AC3E}">
        <p14:creationId xmlns:p14="http://schemas.microsoft.com/office/powerpoint/2010/main" val="14627065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942691" y="470207"/>
            <a:ext cx="24301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库列表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433138" y="5857322"/>
            <a:ext cx="1232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altLang="zh-CN" sz="2400" dirty="0" err="1"/>
              <a:t>icu</a:t>
            </a:r>
            <a:r>
              <a:rPr lang="pl-PL" altLang="zh-CN" sz="2400" dirty="0"/>
              <a:t> </a:t>
            </a:r>
            <a:r>
              <a:rPr lang="pl-PL" altLang="zh-CN" sz="2400" dirty="0" smtClean="0"/>
              <a:t>		</a:t>
            </a:r>
            <a:r>
              <a:rPr lang="pl-PL" altLang="zh-CN" sz="2400" dirty="0"/>
              <a:t> </a:t>
            </a:r>
            <a:r>
              <a:rPr lang="pl-PL" altLang="zh-CN" sz="2400" dirty="0" err="1"/>
              <a:t>unicode</a:t>
            </a:r>
            <a:r>
              <a:rPr lang="pl-PL" altLang="zh-CN" sz="2400" dirty="0"/>
              <a:t> </a:t>
            </a:r>
            <a:r>
              <a:rPr lang="zh-CN" altLang="pl-PL" sz="2400" dirty="0"/>
              <a:t>编码库（</a:t>
            </a:r>
            <a:r>
              <a:rPr lang="pl-PL" altLang="zh-CN" sz="2400" dirty="0"/>
              <a:t>IBM </a:t>
            </a:r>
            <a:r>
              <a:rPr lang="zh-CN" altLang="pl-PL" sz="2400" dirty="0" smtClean="0"/>
              <a:t>） </a:t>
            </a:r>
            <a:endParaRPr lang="zh-CN" altLang="pl-PL" sz="2400" dirty="0"/>
          </a:p>
          <a:p>
            <a:pPr algn="l"/>
            <a:r>
              <a:rPr lang="pl-PL" altLang="zh-CN" sz="2400" dirty="0" err="1"/>
              <a:t>folly</a:t>
            </a:r>
            <a:r>
              <a:rPr lang="pl-PL" altLang="zh-CN" sz="2400" dirty="0"/>
              <a:t>  </a:t>
            </a:r>
            <a:r>
              <a:rPr lang="pl-PL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pl-PL" altLang="zh-CN" sz="2400" dirty="0" err="1" smtClean="0"/>
              <a:t>facebook</a:t>
            </a:r>
            <a:r>
              <a:rPr lang="pl-PL" altLang="zh-CN" sz="2400" dirty="0" smtClean="0"/>
              <a:t> </a:t>
            </a:r>
            <a:r>
              <a:rPr lang="zh-CN" altLang="pl-PL" sz="2400" dirty="0"/>
              <a:t>高性能 </a:t>
            </a:r>
            <a:r>
              <a:rPr lang="pl-PL" altLang="zh-CN" sz="2400" dirty="0"/>
              <a:t>c++</a:t>
            </a:r>
            <a:r>
              <a:rPr lang="zh-CN" altLang="pl-PL" sz="2400" dirty="0"/>
              <a:t>库，散列、字符串、向量、内存分配、位处理等 </a:t>
            </a:r>
          </a:p>
          <a:p>
            <a:pPr algn="l"/>
            <a:r>
              <a:rPr lang="pl-PL" altLang="zh-CN" sz="2400" dirty="0" err="1"/>
              <a:t>glog</a:t>
            </a:r>
            <a:r>
              <a:rPr lang="pl-PL" altLang="zh-CN" sz="2400" dirty="0"/>
              <a:t>   </a:t>
            </a:r>
            <a:r>
              <a:rPr lang="pl-PL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pl-PL" altLang="zh-CN" sz="2400" dirty="0" err="1" smtClean="0"/>
              <a:t>google</a:t>
            </a:r>
            <a:r>
              <a:rPr lang="pl-PL" altLang="zh-CN" sz="2400" dirty="0" smtClean="0"/>
              <a:t> </a:t>
            </a:r>
            <a:r>
              <a:rPr lang="zh-CN" altLang="pl-PL" sz="2400" dirty="0"/>
              <a:t>日志库 </a:t>
            </a:r>
          </a:p>
          <a:p>
            <a:pPr algn="l"/>
            <a:r>
              <a:rPr lang="pl-PL" altLang="zh-CN" sz="2400" dirty="0" err="1"/>
              <a:t>imagepipeline</a:t>
            </a:r>
            <a:r>
              <a:rPr lang="pl-PL" altLang="zh-CN" sz="2400" dirty="0"/>
              <a:t>     </a:t>
            </a:r>
            <a:r>
              <a:rPr lang="pl-PL" altLang="zh-CN" sz="2400" dirty="0" err="1"/>
              <a:t>facebook</a:t>
            </a:r>
            <a:r>
              <a:rPr lang="pl-PL" altLang="zh-CN" sz="2400" dirty="0"/>
              <a:t> </a:t>
            </a:r>
            <a:r>
              <a:rPr lang="zh-CN" altLang="pl-PL" sz="2400" dirty="0"/>
              <a:t>开源的</a:t>
            </a:r>
            <a:r>
              <a:rPr lang="pl-PL" altLang="zh-CN" sz="2400" dirty="0"/>
              <a:t>Fresco</a:t>
            </a:r>
            <a:r>
              <a:rPr lang="zh-CN" altLang="pl-PL" sz="2400" dirty="0"/>
              <a:t>图片库，</a:t>
            </a:r>
            <a:r>
              <a:rPr lang="pl-PL" altLang="zh-CN" sz="2400" dirty="0" err="1"/>
              <a:t>imagepipeline</a:t>
            </a:r>
            <a:r>
              <a:rPr lang="zh-CN" altLang="pl-PL" sz="2400" dirty="0"/>
              <a:t>是其中的一部分？ </a:t>
            </a:r>
          </a:p>
          <a:p>
            <a:pPr algn="l"/>
            <a:r>
              <a:rPr lang="pl-PL" altLang="zh-CN" sz="2400" dirty="0" err="1"/>
              <a:t>jsc</a:t>
            </a:r>
            <a:r>
              <a:rPr lang="pl-PL" altLang="zh-CN" sz="2400" dirty="0"/>
              <a:t>  </a:t>
            </a:r>
            <a:r>
              <a:rPr lang="pl-PL" altLang="zh-CN" sz="2400" dirty="0" smtClean="0"/>
              <a:t>				</a:t>
            </a:r>
            <a:r>
              <a:rPr lang="pl-PL" altLang="zh-CN" sz="2400" dirty="0" err="1" smtClean="0"/>
              <a:t>javascriptCore</a:t>
            </a:r>
            <a:r>
              <a:rPr lang="pl-PL" altLang="zh-CN" sz="2400" dirty="0" smtClean="0"/>
              <a:t> </a:t>
            </a:r>
            <a:endParaRPr lang="pl-PL" altLang="zh-CN" sz="2400" dirty="0"/>
          </a:p>
          <a:p>
            <a:pPr algn="l"/>
            <a:r>
              <a:rPr lang="pl-PL" altLang="zh-CN" sz="2400" dirty="0"/>
              <a:t>yoga  </a:t>
            </a:r>
            <a:r>
              <a:rPr lang="pl-PL" altLang="zh-CN" sz="2400" dirty="0" smtClean="0"/>
              <a:t>			</a:t>
            </a:r>
            <a:r>
              <a:rPr lang="pl-PL" altLang="zh-CN" sz="2400" dirty="0" err="1" smtClean="0"/>
              <a:t>facebook</a:t>
            </a:r>
            <a:r>
              <a:rPr lang="pl-PL" altLang="zh-CN" sz="2400" dirty="0" smtClean="0"/>
              <a:t> </a:t>
            </a:r>
            <a:r>
              <a:rPr lang="zh-CN" altLang="pl-PL" sz="2400" dirty="0"/>
              <a:t>开源的前端布局引擎 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err="1" smtClean="0"/>
              <a:t>Jscheper</a:t>
            </a:r>
            <a:r>
              <a:rPr lang="zh-CN" altLang="en-US" sz="2400" dirty="0" smtClean="0"/>
              <a:t>            </a:t>
            </a:r>
            <a:r>
              <a:rPr lang="en-US" altLang="zh-CN" sz="2400" dirty="0" err="1" smtClean="0"/>
              <a:t>javascriptCore</a:t>
            </a:r>
            <a:r>
              <a:rPr lang="zh-CN" altLang="en-US" sz="2400" dirty="0" smtClean="0"/>
              <a:t> 接口辅助库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Double-conversion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folly</a:t>
            </a:r>
            <a:r>
              <a:rPr lang="zh-CN" altLang="en-US" sz="2400" dirty="0" smtClean="0"/>
              <a:t> 依赖库</a:t>
            </a:r>
            <a:endParaRPr lang="zh-CN" altLang="pl-PL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73" y="2619673"/>
            <a:ext cx="2374900" cy="283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58" y="2854623"/>
            <a:ext cx="2641600" cy="2362200"/>
          </a:xfrm>
          <a:prstGeom prst="rect">
            <a:avLst/>
          </a:prstGeom>
        </p:spPr>
      </p:pic>
      <p:sp>
        <p:nvSpPr>
          <p:cNvPr id="18" name="Shape 139"/>
          <p:cNvSpPr/>
          <p:nvPr/>
        </p:nvSpPr>
        <p:spPr>
          <a:xfrm>
            <a:off x="2117222" y="2043503"/>
            <a:ext cx="119103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zh-CN" smtClean="0"/>
              <a:t>android</a:t>
            </a:r>
            <a:endParaRPr/>
          </a:p>
        </p:txBody>
      </p:sp>
      <p:sp>
        <p:nvSpPr>
          <p:cNvPr id="19" name="Shape 139"/>
          <p:cNvSpPr/>
          <p:nvPr/>
        </p:nvSpPr>
        <p:spPr>
          <a:xfrm>
            <a:off x="7579559" y="1917357"/>
            <a:ext cx="569067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altLang="zh-CN" dirty="0" smtClean="0"/>
              <a:t>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29642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657047" y="252656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一个模块的构成</a:t>
            </a:r>
          </a:p>
        </p:txBody>
      </p:sp>
      <p:pic>
        <p:nvPicPr>
          <p:cNvPr id="1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727" y="1160684"/>
            <a:ext cx="6553201" cy="82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7693497" y="1654403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引用其他模块</a:t>
            </a:r>
          </a:p>
        </p:txBody>
      </p:sp>
      <p:sp>
        <p:nvSpPr>
          <p:cNvPr id="153" name="Shape 153"/>
          <p:cNvSpPr/>
          <p:nvPr/>
        </p:nvSpPr>
        <p:spPr>
          <a:xfrm>
            <a:off x="7693497" y="8691619"/>
            <a:ext cx="4076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导出自身，供其他模块调用</a:t>
            </a:r>
          </a:p>
        </p:txBody>
      </p:sp>
      <p:sp>
        <p:nvSpPr>
          <p:cNvPr id="154" name="Shape 154"/>
          <p:cNvSpPr/>
          <p:nvPr/>
        </p:nvSpPr>
        <p:spPr>
          <a:xfrm>
            <a:off x="7693497" y="3871608"/>
            <a:ext cx="27887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没有耦合的js代码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86282" y="1301750"/>
            <a:ext cx="10961845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300"/>
            </a:pPr>
            <a:r>
              <a:t>__d(33 /* fbjs/lib/warning.js */ ,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function(global, require, module, exports) {</a:t>
            </a:r>
          </a:p>
          <a:p>
            <a:pPr lvl="1" algn="l">
              <a:defRPr sz="2300">
                <a:solidFill>
                  <a:schemeClr val="accent4">
                    <a:satOff val="1488"/>
                    <a:lumOff val="-7242"/>
                  </a:schemeClr>
                </a:solidFill>
              </a:defRPr>
            </a:pPr>
            <a:r>
              <a:t>……</a:t>
            </a:r>
          </a:p>
          <a:p>
            <a:pPr algn="l">
              <a:defRPr sz="2300"/>
            </a:pP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}</a:t>
            </a:r>
            <a:r>
              <a:t>);</a:t>
            </a:r>
          </a:p>
          <a:p>
            <a:pPr algn="l">
              <a:defRPr sz="2300"/>
            </a:pPr>
            <a:endParaRPr/>
          </a:p>
          <a:p>
            <a:pPr algn="l">
              <a:defRPr sz="2300"/>
            </a:pPr>
            <a:r>
              <a:t>__d(3 /* fbjs/lib/xxxxxxxx.js */ , function(global, require, module, exports) {</a:t>
            </a:r>
          </a:p>
          <a:p>
            <a:pPr lvl="1" algn="l">
              <a:defRPr sz="2300"/>
            </a:pPr>
            <a:r>
              <a:t>……</a:t>
            </a:r>
          </a:p>
          <a:p>
            <a:pPr algn="l">
              <a:defRPr sz="2300"/>
            </a:pPr>
            <a:r>
              <a:t>});</a:t>
            </a:r>
          </a:p>
          <a:p>
            <a:pPr algn="l">
              <a:defRPr sz="2300"/>
            </a:pPr>
            <a:endParaRPr/>
          </a:p>
          <a:p>
            <a:pPr algn="l">
              <a:defRPr sz="2300"/>
            </a:pPr>
            <a:r>
              <a:t>__d(7 /* fbjs/lib/xxxxxxxx.js */ , function(global, require, module, exports) {</a:t>
            </a:r>
          </a:p>
          <a:p>
            <a:pPr lvl="1" algn="l">
              <a:defRPr sz="2300"/>
            </a:pPr>
            <a:r>
              <a:t>……</a:t>
            </a:r>
          </a:p>
          <a:p>
            <a:pPr algn="l">
              <a:defRPr sz="2300"/>
            </a:pPr>
            <a:r>
              <a:t>});</a:t>
            </a:r>
          </a:p>
          <a:p>
            <a:pPr algn="l">
              <a:defRPr sz="2300"/>
            </a:pPr>
            <a:endParaRPr/>
          </a:p>
          <a:p>
            <a:pPr algn="l">
              <a:defRPr sz="2300"/>
            </a:pPr>
            <a:r>
              <a:t>__d(2 /* fbjs/lib/xxxxxxxx.js */ , function(global, require, module, exports) {</a:t>
            </a:r>
          </a:p>
          <a:p>
            <a:pPr lvl="1" algn="l">
              <a:defRPr sz="2300"/>
            </a:pPr>
            <a:r>
              <a:t>……</a:t>
            </a:r>
          </a:p>
          <a:p>
            <a:pPr algn="l">
              <a:defRPr sz="2300"/>
            </a:pPr>
            <a:r>
              <a:t>});</a:t>
            </a:r>
          </a:p>
          <a:p>
            <a:pPr algn="l">
              <a:defRPr sz="2300"/>
            </a:pPr>
            <a:endParaRPr/>
          </a:p>
          <a:p>
            <a:pPr lvl="1" algn="l">
              <a:defRPr sz="2300"/>
            </a:pPr>
            <a:r>
              <a:t>……</a:t>
            </a:r>
          </a:p>
        </p:txBody>
      </p:sp>
      <p:sp>
        <p:nvSpPr>
          <p:cNvPr id="157" name="Shape 157"/>
          <p:cNvSpPr/>
          <p:nvPr/>
        </p:nvSpPr>
        <p:spPr>
          <a:xfrm>
            <a:off x="4174889" y="304800"/>
            <a:ext cx="43069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main.js.bundle的组织形式</a:t>
            </a:r>
          </a:p>
        </p:txBody>
      </p:sp>
      <p:sp>
        <p:nvSpPr>
          <p:cNvPr id="158" name="Shape 158"/>
          <p:cNvSpPr/>
          <p:nvPr/>
        </p:nvSpPr>
        <p:spPr>
          <a:xfrm>
            <a:off x="1533289" y="8039100"/>
            <a:ext cx="9531549" cy="104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工程环境采用node.js，最终打包（package）为一个js文件（single page app）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加载main.js.bundle，即解释执行一次该脚本，即执行所有__d函数，生成一个modules数组</a:t>
            </a:r>
          </a:p>
        </p:txBody>
      </p:sp>
      <p:sp>
        <p:nvSpPr>
          <p:cNvPr id="159" name="Shape 159"/>
          <p:cNvSpPr/>
          <p:nvPr/>
        </p:nvSpPr>
        <p:spPr>
          <a:xfrm>
            <a:off x="2083186" y="3207637"/>
            <a:ext cx="5063358" cy="77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一个js文件对应一个模块，被包装到一个函数中</a:t>
            </a:r>
          </a:p>
          <a:p>
            <a:pPr algn="l" defTabSz="457200">
              <a:defRPr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这也是为什么会有module作用域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979</Words>
  <Application>Microsoft Macintosh PowerPoint</Application>
  <PresentationFormat>自定义</PresentationFormat>
  <Paragraphs>387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Consolas</vt:lpstr>
      <vt:lpstr>Helvetica Light</vt:lpstr>
      <vt:lpstr>Helvetica Neue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99</cp:revision>
  <dcterms:modified xsi:type="dcterms:W3CDTF">2017-07-06T08:22:23Z</dcterms:modified>
</cp:coreProperties>
</file>