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5" r:id="rId7"/>
    <p:sldId id="266" r:id="rId8"/>
    <p:sldId id="267" r:id="rId9"/>
    <p:sldId id="262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E8F0-E71B-44A8-A7E3-B3B5CFBF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8305-A15D-4546-AE4E-F7CEB8D3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32643-F8A6-465A-922B-2359E98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7383-1094-419C-8076-88316B09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CF15C-D418-4DB0-B585-60FC354B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43FF-52CF-43A0-BE90-BF6ED2C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60F40-641B-42D0-AA89-228C0CA7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4ECB-2C0F-4B6E-AD2C-6CA79A2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786E-BEA4-42B2-82CE-737D651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EE45-2D9E-492C-8527-C1F1333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21448-1138-497B-B2DE-2ECB73B8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D8FEE-1BB5-4097-9E2B-2F8478A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9F0C-1832-496D-B315-9894CC2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20C0-2BE5-4863-938F-E1189A5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55C9D-28AF-4F12-B6BA-40503B6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7FF3-61F3-40E8-8039-EBAF07FD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9955D-762D-4A80-B5B1-23BDC954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C64B-52E8-41B2-9976-BC29F9E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331C-F982-4D1D-B432-DF60178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25720-14FE-4FB5-B175-CE8F20B7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6BBA-CD8A-4C1B-BF56-C30A36BC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CBB6C-6899-4CDF-B347-527A84E7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A337A-05D7-43D3-8F68-F58E0FA3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F3E1-ED93-4111-96B9-004D1F9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B02D-5D8C-459A-92D0-A61F0C15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2C23-CCF1-4CB4-8792-6BB19BFF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D91A-37EB-418C-87DA-CCF858FE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48D62-4593-4293-9481-E9FFB2B1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548B-963E-4C3B-9782-94FF50E8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14A88-D5A0-4BC9-B1D0-29DE5F8A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DFBA-4E29-4961-93FA-2E229AF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191A-FEDA-4704-ABE2-2906BF9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35C-7A29-4CD6-8A32-FB2686F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4B3B4-CDFE-4583-9955-A7F9BA50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9D230-C977-4075-B9F1-56FA8469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1D8E4-3B57-499D-BF7B-B296F464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0920C-1AAE-41DE-9310-45F4B8B0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5DAA3-7328-45A7-8460-ECAF387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5D29E-0A56-43CE-BD18-DD001B9E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D588-4A57-4647-B0BB-4C0B14B5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B7109-A254-4018-9D1D-6DA8277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6FB50-B897-45E5-BA03-05DE2C2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D7134-9D8E-493A-BE1D-92801F7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5BC67-3C3B-4740-89D8-91127CE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FE61B-DE2D-4BF9-A9A2-7D13B092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531CC-FD8F-4D12-9C02-B4F5DA0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96E4-F4FC-497B-AF2C-D3E912C9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74AE-733D-4596-8C87-EED922A1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B0C-E99C-4FBB-B172-440F4580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675CE-8E07-4EF6-B8C0-BEB2C7F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DA1C-964B-4E5B-ABB9-A8826A5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04B84-1A89-45FC-A12C-FF45B15B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78DF-CBA0-4D53-8E1D-4B01846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A9473-6F66-439C-8D26-BF1573AC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78CD-A4CF-4C83-B8B9-28A9E1F1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42D04-FEFE-4A21-87D2-EFD3207B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50FB-0C4F-404D-B03A-A3B72DF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92177-8A32-4785-A7E8-D9BA359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81C1D-0E55-4D56-8442-0420121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B2109-FF53-4DD9-92B3-E7508E77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0DE5-48E7-434C-9526-CDD95FDB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EA91-298B-4DC2-BA8A-339FF84771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2DACB-02FA-480A-83AC-F08C2AE2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7A64E-0921-4B30-AE5E-BCD5994F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9EF6-524B-4C18-9B45-F3FE1A784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Decision Tree &amp; Document Clustering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06FD7-B974-4E18-B444-02209DE3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陆林鹏</a:t>
            </a:r>
          </a:p>
        </p:txBody>
      </p:sp>
    </p:spTree>
    <p:extLst>
      <p:ext uri="{BB962C8B-B14F-4D97-AF65-F5344CB8AC3E}">
        <p14:creationId xmlns:p14="http://schemas.microsoft.com/office/powerpoint/2010/main" val="711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D720B-9158-463D-986D-288687C61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问题一解决方案：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最为直接不考虑后果的就是将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更改为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D720B-9158-463D-986D-288687C61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0CDDD25C-CD90-41D3-B1A4-075278E5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6F65C-9771-4A7A-9435-D0992634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聚类结果不好，我指定了 </a:t>
            </a:r>
            <a:r>
              <a:rPr lang="en-US" altLang="zh-CN" dirty="0"/>
              <a:t>k=5</a:t>
            </a:r>
            <a:r>
              <a:rPr lang="zh-CN" altLang="en-US" dirty="0"/>
              <a:t>，即希望分为</a:t>
            </a:r>
            <a:r>
              <a:rPr lang="en-US" altLang="zh-CN" dirty="0"/>
              <a:t>5</a:t>
            </a:r>
            <a:r>
              <a:rPr lang="zh-CN" altLang="en-US" dirty="0"/>
              <a:t>个类，观察结果发现大多数文档被归属为了同一个类别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可能是使用 </a:t>
            </a:r>
            <a:r>
              <a:rPr lang="en-US" altLang="zh-CN" dirty="0"/>
              <a:t>average KL Divergence </a:t>
            </a:r>
            <a:r>
              <a:rPr lang="zh-CN" altLang="en-US" dirty="0"/>
              <a:t>作为距离导致区分不开来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BD9839-088B-4FE5-B23F-24288FCEB6BC}"/>
              </a:ext>
            </a:extLst>
          </p:cNvPr>
          <p:cNvSpPr txBox="1"/>
          <p:nvPr/>
        </p:nvSpPr>
        <p:spPr>
          <a:xfrm>
            <a:off x="729842" y="868515"/>
            <a:ext cx="255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问题二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497512-8D53-45E4-A326-D2A7AA7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BE08-79B4-4F7A-A6D5-E9D3A5DA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clustering </a:t>
            </a:r>
            <a:r>
              <a:rPr lang="zh-CN" altLang="en-US" dirty="0"/>
              <a:t>根据 </a:t>
            </a:r>
            <a:r>
              <a:rPr lang="en-US" altLang="zh-CN" dirty="0"/>
              <a:t>KL</a:t>
            </a:r>
            <a:r>
              <a:rPr lang="zh-CN" altLang="en-US" dirty="0"/>
              <a:t>散度得到的结果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2828-546C-4F88-A7A5-B7DAFA0A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[4, 4, 2, 3, 4, 4, 0, 4, 3, 4, 0, 4, 4, 3, 0, 0, 1, 4, 4, 4, 1, 0, 3, 4, 0, 3, 1, 0, 3, 3, 2, 0, 4, 4, 0, 1, 4, 1, 4, 3, 4, 1, 3, 4, 2, 4, 4, 4, 4, 0, 3, 4, 4, 4, 4, 3, 0, 0, 1, 4, 2, 4, 3, 1, 3, 0, 1, 2, 3, 4, 2, 3, 4, 4, 3, 4, 0, 0, 3, 3, 0, 3, 4, 4, 3, 3, 4, 0, 4, 4, 4, 3, 0, 0, 4, 0, 4, 1, 3, 3, 1, 3, 3, 3, 0, 0, 3, 0, 4, 0, 3, 0, 4, 1, 0, 0, 4, 3, 4, 4, 3, 4, 4, 0, 1, 4, 4, 0, 4, 0, 4, 0, 4, 4, 1, 1, 3, 4, 0, 4, 1, 4, 4, 3, 4, 3, 3, 4, 0, 4, 4, 4, 3, 0, 4, 0, 3, 0, 4, 1, 4, 2, 3, 4, 0, 3, 3, 4, 0, 0, 1, 3, 0, 0, 1, 4, 3, 0, 3, 3, 0, 2, 4, 4, 3, 0, 4, 3, 0, 3, 0, 2, 0, 4, 4, 0, 0, 1, 0, 4, 0, 0, 4, 4, 4, 3, 0, 4, 4, 1, 4, 4, 0, 0, 1, 1, 3, 4, 1, 4, 0, 4, 4, 3, 2, 4, 1, 3, 4, 4, 0, 1, 4, 3, 3, 4, 3, 0, 4, 0, 4, 1, 4, 4, 3, 0, 3, 0, 4, 4, 0, 4, 1, 4, 4, 3, 3, 4, 4, 4, 4, 2, 3, 4, 4, 1, 0, 4, 3, 3, 2, 4, 0, 4, 3, 3, 4, 3, 4, 1, 4, 0, 4, 0, 0, 4, 3, 3, 4, 0, 4, 0, 0, 4, 0, 2, 3, 4, 4, 4, 3, 1, 4, 2, 0, 4, 3, 2, 1, 4, 4, 3, 0, 3, 0, 0, 4, 3, 4, 0, 1, 3, 4, 0, 1, 4, 0, 4, 4, 4, 3, 4, 4, 0, 0, 4, 2, 3, 0, 4, 0, 4, 3, 2, 4, 0, 0, 1, 4, 4, 4, 4, 0, 4, 0, 4, 0, 3, 0, 2, 4, 1, 4, 4, 4, 4, 2, 1, 4, 0, 0, 3, 4, 1, 0, 0, 4, 0, 4, 3, 1, 1, 4, 0, 3, 4, 0, 0, 4, 0, 0, 0, 4, 3, 4, 0, 1,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83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4979-4BD7-4E1C-9B6E-077BC76E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1C158-CD0B-4D65-B478-527B27F6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6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B9384B-8BDB-4D0C-956F-ECCEFD9A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71416"/>
              </p:ext>
            </p:extLst>
          </p:nvPr>
        </p:nvGraphicFramePr>
        <p:xfrm>
          <a:off x="2712720" y="1965623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6744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9969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852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3694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0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rating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motorbike?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1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9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3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6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0BE821-56E1-4821-AC62-3449368EEBF5}"/>
              </a:ext>
            </a:extLst>
          </p:cNvPr>
          <p:cNvSpPr txBox="1"/>
          <p:nvPr/>
        </p:nvSpPr>
        <p:spPr>
          <a:xfrm>
            <a:off x="730308" y="929005"/>
            <a:ext cx="246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原始数据集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60B23D8-3120-428D-ABA8-CC52FD47DCE0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2926BD7-2403-4D73-98C6-B22550FA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63" y="2311474"/>
            <a:ext cx="3213028" cy="277014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8AD697C-47AE-44E5-9E47-5DCB05462336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F8C3A1-3076-43E2-AFBD-2D7BCAF057C7}"/>
              </a:ext>
            </a:extLst>
          </p:cNvPr>
          <p:cNvSpPr txBox="1"/>
          <p:nvPr/>
        </p:nvSpPr>
        <p:spPr>
          <a:xfrm>
            <a:off x="880844" y="1513780"/>
            <a:ext cx="635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程序设计中对决策树采用字典结构</a:t>
            </a:r>
          </a:p>
        </p:txBody>
      </p:sp>
    </p:spTree>
    <p:extLst>
      <p:ext uri="{BB962C8B-B14F-4D97-AF65-F5344CB8AC3E}">
        <p14:creationId xmlns:p14="http://schemas.microsoft.com/office/powerpoint/2010/main" val="23614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C0D24EC-045C-4FCC-9429-D6737D903B7F}"/>
              </a:ext>
            </a:extLst>
          </p:cNvPr>
          <p:cNvGrpSpPr/>
          <p:nvPr/>
        </p:nvGrpSpPr>
        <p:grpSpPr>
          <a:xfrm>
            <a:off x="1454552" y="1820704"/>
            <a:ext cx="4641448" cy="2716980"/>
            <a:chOff x="2187443" y="2005262"/>
            <a:chExt cx="4641448" cy="271698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7A98A7B-39F2-4DB3-81E9-558745FE46E8}"/>
                </a:ext>
              </a:extLst>
            </p:cNvPr>
            <p:cNvSpPr/>
            <p:nvPr/>
          </p:nvSpPr>
          <p:spPr>
            <a:xfrm>
              <a:off x="3994485" y="2005262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EB46F2-0D54-4ACA-876D-8B209A906A60}"/>
                </a:ext>
              </a:extLst>
            </p:cNvPr>
            <p:cNvSpPr/>
            <p:nvPr/>
          </p:nvSpPr>
          <p:spPr>
            <a:xfrm>
              <a:off x="2903623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2332CE-2173-448C-B29A-4F65C770C36E}"/>
                </a:ext>
              </a:extLst>
            </p:cNvPr>
            <p:cNvSpPr/>
            <p:nvPr/>
          </p:nvSpPr>
          <p:spPr>
            <a:xfrm>
              <a:off x="5005138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C05CC43-2920-4BF1-94CB-F673295DAADD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3834732" y="2470817"/>
              <a:ext cx="319506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3518B5-B893-493D-8A92-6BBEFADF5C04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4925594" y="2470817"/>
              <a:ext cx="239297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D55E73-B5BA-4C7D-B1C6-61384E06182F}"/>
                </a:ext>
              </a:extLst>
            </p:cNvPr>
            <p:cNvSpPr txBox="1"/>
            <p:nvPr/>
          </p:nvSpPr>
          <p:spPr>
            <a:xfrm>
              <a:off x="3369178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0B93A3-3CDF-4396-B1AD-55260A65A8C4}"/>
                </a:ext>
              </a:extLst>
            </p:cNvPr>
            <p:cNvSpPr txBox="1"/>
            <p:nvPr/>
          </p:nvSpPr>
          <p:spPr>
            <a:xfrm>
              <a:off x="4917741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004768D-D9DF-4FBD-ADC1-C7803D40066F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2727158" y="3160628"/>
              <a:ext cx="33621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61D507-3F7B-4FB3-A729-1167199BCD13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EC6509-625C-4DF5-8D61-E69975F7249D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8314F-ACED-4481-8222-1A01714D7386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834732" y="3160628"/>
              <a:ext cx="319506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8D364A-AEB1-4C73-A6D4-BAE64E16AFE2}"/>
                </a:ext>
              </a:extLst>
            </p:cNvPr>
            <p:cNvSpPr txBox="1"/>
            <p:nvPr/>
          </p:nvSpPr>
          <p:spPr>
            <a:xfrm>
              <a:off x="5286210" y="353224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2FBBBD7-4A03-41F5-9450-75D2E2420C4B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550569" y="3240505"/>
              <a:ext cx="0" cy="29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0E0319-6049-4926-ACD2-7821C7E534A2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86FFDF-3497-4D04-8AAF-F2E074D5B7BB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F78DB-7228-4E8F-AEBB-B11AA9212379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2AA8B2-635B-4D8F-8A31-E7130A16CCCD}"/>
                </a:ext>
              </a:extLst>
            </p:cNvPr>
            <p:cNvSpPr txBox="1"/>
            <p:nvPr/>
          </p:nvSpPr>
          <p:spPr>
            <a:xfrm>
              <a:off x="2187443" y="4352910"/>
              <a:ext cx="464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遇到“完全新”的样本</a:t>
              </a:r>
              <a:r>
                <a:rPr lang="en-US" altLang="zh-CN" dirty="0"/>
                <a:t>[“</a:t>
              </a:r>
              <a:r>
                <a:rPr lang="en-US" altLang="zh-CN" dirty="0" err="1"/>
                <a:t>sunny”,”sad</a:t>
              </a:r>
              <a:r>
                <a:rPr lang="en-US" altLang="zh-CN" dirty="0"/>
                <a:t>”],</a:t>
              </a:r>
              <a:r>
                <a:rPr lang="zh-CN" altLang="en-US" dirty="0"/>
                <a:t>如何判定？</a:t>
              </a:r>
              <a:endParaRPr lang="en-US" altLang="zh-CN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D63184E6-7AE1-41BD-889C-E804809AEC1A}"/>
              </a:ext>
            </a:extLst>
          </p:cNvPr>
          <p:cNvSpPr/>
          <p:nvPr/>
        </p:nvSpPr>
        <p:spPr>
          <a:xfrm>
            <a:off x="5988084" y="20059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{('Weather',</a:t>
            </a:r>
          </a:p>
          <a:p>
            <a:r>
              <a:rPr lang="zh-CN" altLang="en-US" dirty="0"/>
              <a:t>  'maybe'): {'cloudy': {('Mood', 'maybe'): {'sad': 'yes',</a:t>
            </a:r>
          </a:p>
          <a:p>
            <a:r>
              <a:rPr lang="zh-CN" altLang="en-US" dirty="0"/>
              <a:t>    'good': 'maybe'}}, 'sunny': {('Mood', 'no'): {'good': 'no'}}}}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0AFF913A-8CBF-4FC5-B456-8FEF91492414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ECEE36-7E8C-4913-9F0F-557DB35BF7DB}"/>
              </a:ext>
            </a:extLst>
          </p:cNvPr>
          <p:cNvSpPr txBox="1"/>
          <p:nvPr/>
        </p:nvSpPr>
        <p:spPr>
          <a:xfrm>
            <a:off x="1050953" y="931433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32552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DC3-7A30-4034-B22C-313E2009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886"/>
            <a:ext cx="10515600" cy="217566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new = ['21…50','High','USA’]</a:t>
            </a:r>
          </a:p>
          <a:p>
            <a:endParaRPr lang="en-US" altLang="zh-CN" sz="2400" dirty="0"/>
          </a:p>
          <a:p>
            <a:r>
              <a:rPr lang="zh-CN" altLang="en-US" sz="2400" dirty="0"/>
              <a:t>完整的待测试的样本的特征应该为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Age,Income,Region,Credit</a:t>
            </a:r>
            <a:r>
              <a:rPr lang="en-US" altLang="zh-CN" sz="2400" dirty="0"/>
              <a:t> rating] </a:t>
            </a: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个属性，而上述</a:t>
            </a:r>
            <a:r>
              <a:rPr lang="en-US" altLang="zh-CN" sz="2400" dirty="0"/>
              <a:t>new </a:t>
            </a:r>
            <a:r>
              <a:rPr lang="zh-CN" altLang="en-US" sz="2400" dirty="0"/>
              <a:t>样本只提供了</a:t>
            </a:r>
            <a:r>
              <a:rPr lang="en-US" altLang="zh-CN" sz="2400" dirty="0"/>
              <a:t>3</a:t>
            </a:r>
            <a:r>
              <a:rPr lang="zh-CN" altLang="en-US" sz="2400" dirty="0"/>
              <a:t>个特征值</a:t>
            </a:r>
            <a:endParaRPr lang="en-US" altLang="zh-CN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CD62F72-26F3-483A-98FD-2B009BA131BC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086663-4581-44DC-A9D9-7FFB5A660626}"/>
              </a:ext>
            </a:extLst>
          </p:cNvPr>
          <p:cNvSpPr txBox="1"/>
          <p:nvPr/>
        </p:nvSpPr>
        <p:spPr>
          <a:xfrm>
            <a:off x="1050953" y="931433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问题二</a:t>
            </a:r>
          </a:p>
        </p:txBody>
      </p:sp>
    </p:spTree>
    <p:extLst>
      <p:ext uri="{BB962C8B-B14F-4D97-AF65-F5344CB8AC3E}">
        <p14:creationId xmlns:p14="http://schemas.microsoft.com/office/powerpoint/2010/main" val="2394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5D7239-BFF6-44B8-A785-5C61709E677F}"/>
              </a:ext>
            </a:extLst>
          </p:cNvPr>
          <p:cNvGrpSpPr/>
          <p:nvPr/>
        </p:nvGrpSpPr>
        <p:grpSpPr>
          <a:xfrm>
            <a:off x="6462856" y="1714835"/>
            <a:ext cx="5179255" cy="3910422"/>
            <a:chOff x="2187442" y="1919816"/>
            <a:chExt cx="4910807" cy="391042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3217AD8-FF32-4658-982F-DF59A99F677E}"/>
                </a:ext>
              </a:extLst>
            </p:cNvPr>
            <p:cNvSpPr/>
            <p:nvPr/>
          </p:nvSpPr>
          <p:spPr>
            <a:xfrm>
              <a:off x="3720601" y="1919816"/>
              <a:ext cx="2111040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</a:t>
              </a:r>
              <a:r>
                <a:rPr lang="en-US" altLang="zh-CN" sz="1200" dirty="0">
                  <a:solidFill>
                    <a:schemeClr val="tx1"/>
                  </a:solidFill>
                </a:rPr>
                <a:t>maybe</a:t>
              </a:r>
              <a:r>
                <a:rPr lang="zh-CN" altLang="en-US" sz="12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FEC6916-3923-4849-8784-998A66AA2921}"/>
                </a:ext>
              </a:extLst>
            </p:cNvPr>
            <p:cNvSpPr/>
            <p:nvPr/>
          </p:nvSpPr>
          <p:spPr>
            <a:xfrm>
              <a:off x="2806702" y="2695073"/>
              <a:ext cx="1371934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Mood,maybe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F4A246-7085-4D16-BF8F-DF9B16EA9A94}"/>
                </a:ext>
              </a:extLst>
            </p:cNvPr>
            <p:cNvSpPr/>
            <p:nvPr/>
          </p:nvSpPr>
          <p:spPr>
            <a:xfrm>
              <a:off x="5005138" y="2695073"/>
              <a:ext cx="1371934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Mood,no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ECD0DF-2B42-4F76-ABFB-B9ABF8776D11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492669" y="2385371"/>
              <a:ext cx="537087" cy="30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34A0993-62A3-465B-905A-A3F5F8E28824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5522486" y="2385371"/>
              <a:ext cx="168619" cy="30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6741E0E-6471-463C-A8AF-DE6117B1E50F}"/>
                </a:ext>
              </a:extLst>
            </p:cNvPr>
            <p:cNvSpPr txBox="1"/>
            <p:nvPr/>
          </p:nvSpPr>
          <p:spPr>
            <a:xfrm>
              <a:off x="3224138" y="234117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8A26AD-4114-45B1-BD17-2CB611BCAB7D}"/>
                </a:ext>
              </a:extLst>
            </p:cNvPr>
            <p:cNvSpPr txBox="1"/>
            <p:nvPr/>
          </p:nvSpPr>
          <p:spPr>
            <a:xfrm>
              <a:off x="5465100" y="2354984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87F4AC-E9DA-42FD-AF81-E7098FEEE64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2727159" y="3160628"/>
              <a:ext cx="28045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9BE660-0818-4280-9FF1-CE5335C404A2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B59EC2-F700-4BEB-9FFC-53001BE574D2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28B959B-BF9D-40B6-A724-EF937FFA4E19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3977721" y="3160628"/>
              <a:ext cx="176517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E7C1B1-7721-4E71-B28C-17FEFCFACA3A}"/>
                </a:ext>
              </a:extLst>
            </p:cNvPr>
            <p:cNvSpPr txBox="1"/>
            <p:nvPr/>
          </p:nvSpPr>
          <p:spPr>
            <a:xfrm>
              <a:off x="5485417" y="3548282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281C36F-1864-4D79-BF54-0A339E5CAAA2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691105" y="3240505"/>
              <a:ext cx="0" cy="3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01D49B-4E26-44F0-9742-9645949A543B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8E28EE-30FB-4FA7-A132-F4FC563A1388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6D442-6621-4F27-8E6D-0CEFF6866A7C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EB66D5-5DC5-4E9E-9680-DC54D9E17E91}"/>
                </a:ext>
              </a:extLst>
            </p:cNvPr>
            <p:cNvSpPr txBox="1"/>
            <p:nvPr/>
          </p:nvSpPr>
          <p:spPr>
            <a:xfrm>
              <a:off x="2187442" y="4352910"/>
              <a:ext cx="49108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r>
                <a:rPr lang="zh-CN" altLang="en-US" dirty="0"/>
                <a:t>每一个节点，更改为</a:t>
              </a:r>
              <a:r>
                <a:rPr lang="en-US" altLang="zh-CN" dirty="0"/>
                <a:t>(</a:t>
              </a:r>
              <a:r>
                <a:rPr lang="en-US" altLang="zh-CN" dirty="0" err="1"/>
                <a:t>attriName,label</a:t>
              </a:r>
              <a:r>
                <a:rPr lang="en-US" altLang="zh-CN" dirty="0"/>
                <a:t>) </a:t>
              </a:r>
            </a:p>
            <a:p>
              <a:r>
                <a:rPr lang="en-US" altLang="zh-CN" dirty="0" err="1"/>
                <a:t>attriName</a:t>
              </a:r>
              <a:r>
                <a:rPr lang="en-US" altLang="zh-CN" dirty="0"/>
                <a:t> </a:t>
              </a:r>
              <a:r>
                <a:rPr lang="zh-CN" altLang="en-US" dirty="0"/>
                <a:t>还是该节点原来的属性名称</a:t>
              </a:r>
              <a:endParaRPr lang="en-US" altLang="zh-CN" dirty="0"/>
            </a:p>
            <a:p>
              <a:r>
                <a:rPr lang="en-US" altLang="zh-CN" dirty="0"/>
                <a:t>label </a:t>
              </a:r>
              <a:r>
                <a:rPr lang="zh-CN" altLang="en-US" dirty="0"/>
                <a:t>是该节点之下对应的子数据集中出现频率最高的那个 </a:t>
              </a:r>
              <a:r>
                <a:rPr lang="en-US" altLang="zh-CN" dirty="0"/>
                <a:t>label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339DD1C-9427-418E-8B9A-81A3C0DFDCE2}"/>
              </a:ext>
            </a:extLst>
          </p:cNvPr>
          <p:cNvSpPr/>
          <p:nvPr/>
        </p:nvSpPr>
        <p:spPr>
          <a:xfrm>
            <a:off x="549889" y="39613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  <a:endParaRPr lang="en-US" altLang="zh-CN" dirty="0"/>
          </a:p>
          <a:p>
            <a:r>
              <a:rPr lang="zh-CN" altLang="en-US" dirty="0"/>
              <a:t>   ('Weather‘,  'maybe’):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{'cloudy’: 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{('Mood', 'maybe’): 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{'sad': 'yes‘, 'good': 'maybe’}},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'sunny': {('Mood', 'no'): {'good': 'no’}}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}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540FD7-DB22-4577-B176-F055723453AE}"/>
              </a:ext>
            </a:extLst>
          </p:cNvPr>
          <p:cNvSpPr txBox="1"/>
          <p:nvPr/>
        </p:nvSpPr>
        <p:spPr>
          <a:xfrm>
            <a:off x="854184" y="2046005"/>
            <a:ext cx="48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dataSet</a:t>
            </a:r>
            <a:r>
              <a:rPr lang="en-US" altLang="zh-CN" dirty="0"/>
              <a:t> = [['</a:t>
            </a:r>
            <a:r>
              <a:rPr lang="en-US" altLang="zh-CN" dirty="0" err="1"/>
              <a:t>cloudy','good','maybe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cloudy','sad','yes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']]</a:t>
            </a:r>
            <a:endParaRPr lang="zh-CN" altLang="en-US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AC92889-AEC2-4CE2-B16A-FCE36B37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98" y="188217"/>
            <a:ext cx="4631422" cy="1325563"/>
          </a:xfrm>
        </p:spPr>
        <p:txBody>
          <a:bodyPr/>
          <a:lstStyle/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E12F69-D140-4DE8-81D5-3C525CA9A290}"/>
              </a:ext>
            </a:extLst>
          </p:cNvPr>
          <p:cNvSpPr txBox="1"/>
          <p:nvPr/>
        </p:nvSpPr>
        <p:spPr>
          <a:xfrm>
            <a:off x="755009" y="1090569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改进决策树</a:t>
            </a:r>
            <a:r>
              <a:rPr lang="en-US" altLang="zh-CN" sz="3200" dirty="0"/>
              <a:t>-</a:t>
            </a:r>
            <a:r>
              <a:rPr lang="zh-CN" altLang="en-US" sz="3200" dirty="0"/>
              <a:t>实例示范</a:t>
            </a:r>
          </a:p>
        </p:txBody>
      </p:sp>
    </p:spTree>
    <p:extLst>
      <p:ext uri="{BB962C8B-B14F-4D97-AF65-F5344CB8AC3E}">
        <p14:creationId xmlns:p14="http://schemas.microsoft.com/office/powerpoint/2010/main" val="27082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0B4FCF-C7C8-44D0-9854-576111CB36C3}"/>
              </a:ext>
            </a:extLst>
          </p:cNvPr>
          <p:cNvSpPr/>
          <p:nvPr/>
        </p:nvSpPr>
        <p:spPr>
          <a:xfrm>
            <a:off x="1371330" y="3443579"/>
            <a:ext cx="96685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以上两个问题解决方案</a:t>
            </a:r>
            <a:endParaRPr lang="en-US" altLang="zh-CN" sz="2400" dirty="0"/>
          </a:p>
          <a:p>
            <a:r>
              <a:rPr lang="zh-CN" altLang="en-US" sz="2400" dirty="0"/>
              <a:t>解决第一个问题：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如果是“完全新”的样本，则决策树中会出现分支缺少，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判定相应的键值</a:t>
            </a:r>
            <a:r>
              <a:rPr lang="en-US" altLang="zh-CN" sz="2400" dirty="0"/>
              <a:t>”sunny”</a:t>
            </a:r>
            <a:r>
              <a:rPr lang="zh-CN" altLang="en-US" sz="2400" dirty="0"/>
              <a:t>是否存在，如果不存在，则返回上面属性节点内的 </a:t>
            </a:r>
            <a:r>
              <a:rPr lang="en-US" altLang="zh-CN" sz="2400" dirty="0"/>
              <a:t>label.</a:t>
            </a:r>
          </a:p>
          <a:p>
            <a:r>
              <a:rPr lang="zh-CN" altLang="en-US" sz="2400" dirty="0"/>
              <a:t>解决第二个问题：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在决策树判定向下走的过程中，如果还未遇到叶子就走不下去，则返回当前节点对应的 </a:t>
            </a:r>
            <a:r>
              <a:rPr lang="en-US" altLang="zh-CN" sz="2400" dirty="0"/>
              <a:t>label.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1DAD83-8B0E-4C64-BC0A-58E2BDF2F585}"/>
              </a:ext>
            </a:extLst>
          </p:cNvPr>
          <p:cNvSpPr/>
          <p:nvPr/>
        </p:nvSpPr>
        <p:spPr>
          <a:xfrm>
            <a:off x="1371330" y="1281336"/>
            <a:ext cx="9290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输入要求：</a:t>
            </a:r>
            <a:endParaRPr lang="en-US" altLang="zh-CN" sz="2400" dirty="0"/>
          </a:p>
          <a:p>
            <a:r>
              <a:rPr lang="zh-CN" altLang="en-US" sz="2400" dirty="0"/>
              <a:t>提交给</a:t>
            </a:r>
            <a:r>
              <a:rPr lang="en-US" altLang="zh-CN" sz="2400" dirty="0"/>
              <a:t>decision</a:t>
            </a:r>
            <a:r>
              <a:rPr lang="zh-CN" altLang="en-US" sz="2400" dirty="0"/>
              <a:t>函数判定的样本必须严格填写所有特征，</a:t>
            </a:r>
            <a:endParaRPr lang="en-US" altLang="zh-CN" sz="2400" dirty="0"/>
          </a:p>
          <a:p>
            <a:r>
              <a:rPr lang="zh-CN" altLang="en-US" sz="2400" dirty="0"/>
              <a:t>如果特征缺失，则填入空字符串</a:t>
            </a:r>
            <a:endParaRPr lang="en-US" altLang="zh-CN" sz="2400" dirty="0"/>
          </a:p>
          <a:p>
            <a:r>
              <a:rPr lang="zh-CN" altLang="en-US" sz="2400" dirty="0"/>
              <a:t>如下：</a:t>
            </a:r>
            <a:endParaRPr lang="en-US" altLang="zh-CN" sz="2400" dirty="0"/>
          </a:p>
          <a:p>
            <a:r>
              <a:rPr lang="en-US" altLang="zh-CN" sz="2400" dirty="0"/>
              <a:t>new = [‘21…50’,‘High’,‘USA’,’’]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020313-CC8A-4505-961E-D2AB05593190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771E-A844-409D-BC9B-35A717FD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以两个向量之间的散度作为两个向量之间的距离的度量，基于这种距离度量方式，对所有的向量实施</a:t>
            </a:r>
            <a:r>
              <a:rPr lang="en-US" altLang="zh-CN" dirty="0"/>
              <a:t>k-means </a:t>
            </a:r>
            <a:r>
              <a:rPr lang="zh-CN" altLang="en-US" dirty="0"/>
              <a:t>聚类，即把相近的向量聚为同一类，进而得到 </a:t>
            </a:r>
            <a:r>
              <a:rPr lang="en-US" altLang="zh-CN" dirty="0"/>
              <a:t>k </a:t>
            </a:r>
            <a:r>
              <a:rPr lang="zh-CN" altLang="en-US" dirty="0"/>
              <a:t>各类，即实现了文本聚类，作业结束。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79C9B0E-CE70-44B7-8323-D3575AE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5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D003-29B0-4F4F-9A19-98582277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表示单词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对于文档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的重要性，其计算公式为：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tf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b,t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表示单词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在文档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中出现的次数，显然 </a:t>
                </a:r>
                <a:r>
                  <a:rPr lang="en-US" altLang="zh-CN" dirty="0" err="1"/>
                  <a:t>tf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b,t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有可能为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，进而导致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为零，进而导致分母为零，如何处理？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2BA3C1-B86A-45D3-9A29-F94C976A8129}"/>
              </a:ext>
            </a:extLst>
          </p:cNvPr>
          <p:cNvSpPr txBox="1"/>
          <p:nvPr/>
        </p:nvSpPr>
        <p:spPr>
          <a:xfrm>
            <a:off x="729842" y="868515"/>
            <a:ext cx="255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25024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1378</Words>
  <Application>Microsoft Office PowerPoint</Application>
  <PresentationFormat>宽屏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Decision Tree &amp; Document Clustering</vt:lpstr>
      <vt:lpstr>PowerPoint 演示文稿</vt:lpstr>
      <vt:lpstr>PowerPoint 演示文稿</vt:lpstr>
      <vt:lpstr>PowerPoint 演示文稿</vt:lpstr>
      <vt:lpstr>PowerPoint 演示文稿</vt:lpstr>
      <vt:lpstr>Decision Tree </vt:lpstr>
      <vt:lpstr>PowerPoint 演示文稿</vt:lpstr>
      <vt:lpstr>Document Clustering</vt:lpstr>
      <vt:lpstr>Document Clustering</vt:lpstr>
      <vt:lpstr>Document Clustering</vt:lpstr>
      <vt:lpstr>Document Clustering</vt:lpstr>
      <vt:lpstr>Document clustering 根据 KL散度得到的结果</vt:lpstr>
      <vt:lpstr>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jack</dc:creator>
  <cp:lastModifiedBy>lujack</cp:lastModifiedBy>
  <cp:revision>38</cp:revision>
  <dcterms:created xsi:type="dcterms:W3CDTF">2019-11-01T07:12:02Z</dcterms:created>
  <dcterms:modified xsi:type="dcterms:W3CDTF">2019-11-11T10:06:39Z</dcterms:modified>
</cp:coreProperties>
</file>