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5" r:id="rId5"/>
    <p:sldId id="285" r:id="rId6"/>
    <p:sldId id="286" r:id="rId7"/>
    <p:sldId id="259" r:id="rId8"/>
    <p:sldId id="260" r:id="rId9"/>
    <p:sldId id="261" r:id="rId10"/>
    <p:sldId id="262" r:id="rId11"/>
    <p:sldId id="263" r:id="rId12"/>
    <p:sldId id="264" r:id="rId13"/>
    <p:sldId id="265" r:id="rId14"/>
    <p:sldId id="266" r:id="rId15"/>
    <p:sldId id="292" r:id="rId16"/>
    <p:sldId id="267" r:id="rId17"/>
    <p:sldId id="270" r:id="rId18"/>
    <p:sldId id="268" r:id="rId19"/>
    <p:sldId id="269" r:id="rId20"/>
    <p:sldId id="271" r:id="rId21"/>
    <p:sldId id="296" r:id="rId22"/>
    <p:sldId id="297" r:id="rId23"/>
    <p:sldId id="287" r:id="rId24"/>
    <p:sldId id="272" r:id="rId25"/>
    <p:sldId id="273" r:id="rId26"/>
    <p:sldId id="274" r:id="rId27"/>
    <p:sldId id="275" r:id="rId28"/>
    <p:sldId id="276" r:id="rId29"/>
    <p:sldId id="298" r:id="rId30"/>
    <p:sldId id="290" r:id="rId31"/>
    <p:sldId id="289" r:id="rId32"/>
    <p:sldId id="293" r:id="rId33"/>
    <p:sldId id="294" r:id="rId34"/>
    <p:sldId id="29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C9FC726-01FC-47B1-85F7-D6B204A48443}"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39283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9FC726-01FC-47B1-85F7-D6B204A48443}"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99977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9FC726-01FC-47B1-85F7-D6B204A48443}"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83907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9FC726-01FC-47B1-85F7-D6B204A48443}"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15311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C9FC726-01FC-47B1-85F7-D6B204A48443}"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17658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9FC726-01FC-47B1-85F7-D6B204A48443}"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106063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9FC726-01FC-47B1-85F7-D6B204A48443}" type="datetimeFigureOut">
              <a:rPr lang="zh-CN" altLang="en-US" smtClean="0"/>
              <a:t>2019/10/31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229583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9FC726-01FC-47B1-85F7-D6B204A48443}" type="datetimeFigureOut">
              <a:rPr lang="zh-CN" altLang="en-US" smtClean="0"/>
              <a:t>2019/10/31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256767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9FC726-01FC-47B1-85F7-D6B204A48443}" type="datetimeFigureOut">
              <a:rPr lang="zh-CN" altLang="en-US" smtClean="0"/>
              <a:t>2019/10/31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08846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9FC726-01FC-47B1-85F7-D6B204A48443}"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2005159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9FC726-01FC-47B1-85F7-D6B204A48443}"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189539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FC726-01FC-47B1-85F7-D6B204A48443}" type="datetimeFigureOut">
              <a:rPr lang="zh-CN" altLang="en-US" smtClean="0"/>
              <a:t>2019/10/31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030241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1720" y="1177871"/>
            <a:ext cx="11662970" cy="2462933"/>
          </a:xfrm>
        </p:spPr>
        <p:txBody>
          <a:bodyPr>
            <a:normAutofit/>
          </a:bodyPr>
          <a:lstStyle/>
          <a:p>
            <a:r>
              <a:rPr lang="en-US" altLang="zh-CN" sz="5400" b="1" dirty="0">
                <a:latin typeface="Times New Roman" panose="02020603050405020304" pitchFamily="18" charset="0"/>
                <a:cs typeface="Times New Roman" panose="02020603050405020304" pitchFamily="18" charset="0"/>
              </a:rPr>
              <a:t>Application of Information Theory</a:t>
            </a:r>
            <a:endParaRPr lang="zh-CN" alt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66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8539" y="1280502"/>
            <a:ext cx="10515600" cy="4351338"/>
          </a:xfrm>
        </p:spPr>
        <p:txBody>
          <a:bodyPr>
            <a:normAutofit/>
          </a:bodyPr>
          <a:lstStyle/>
          <a:p>
            <a:r>
              <a:rPr lang="en-US" altLang="zh-CN" dirty="0">
                <a:latin typeface="Times New Roman" panose="02020603050405020304" pitchFamily="18" charset="0"/>
                <a:cs typeface="Times New Roman" panose="02020603050405020304" pitchFamily="18" charset="0"/>
              </a:rPr>
              <a:t>Now, we can use this table to make a decision.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However, we may encounter a </a:t>
            </a:r>
            <a:r>
              <a:rPr lang="en-US" altLang="zh-CN" b="1" dirty="0">
                <a:latin typeface="Times New Roman" panose="02020603050405020304" pitchFamily="18" charset="0"/>
                <a:cs typeface="Times New Roman" panose="02020603050405020304" pitchFamily="18" charset="0"/>
              </a:rPr>
              <a:t>question</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b="1" dirty="0">
                <a:latin typeface="Times New Roman" panose="02020603050405020304" pitchFamily="18" charset="0"/>
                <a:cs typeface="Times New Roman" panose="02020603050405020304" pitchFamily="18" charset="0"/>
              </a:rPr>
              <a:t>What should we do if the weather pattern on Saturday does not match with any of rows in the table?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00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9583" y="773998"/>
            <a:ext cx="10978662" cy="2024456"/>
          </a:xfrm>
        </p:spPr>
        <p:txBody>
          <a:bodyPr>
            <a:normAutofit/>
          </a:bodyPr>
          <a:lstStyle/>
          <a:p>
            <a:r>
              <a:rPr lang="en-US" altLang="zh-CN" dirty="0">
                <a:latin typeface="Times New Roman" panose="02020603050405020304" pitchFamily="18" charset="0"/>
                <a:cs typeface="Times New Roman" panose="02020603050405020304" pitchFamily="18" charset="0"/>
              </a:rPr>
              <a:t>A decision tree would be a great way to represent data like this because it takes into account all the possible paths that can lead to the final decision by following a tree-like structure.</a:t>
            </a:r>
            <a:endParaRPr lang="en-US" altLang="zh-CN" dirty="0"/>
          </a:p>
          <a:p>
            <a:r>
              <a:rPr lang="en-US" altLang="zh-CN" b="1" dirty="0">
                <a:latin typeface="Times New Roman" panose="02020603050405020304" pitchFamily="18" charset="0"/>
                <a:cs typeface="Times New Roman" panose="02020603050405020304" pitchFamily="18" charset="0"/>
              </a:rPr>
              <a:t>The decision tree in this example </a:t>
            </a:r>
            <a:r>
              <a:rPr lang="en-US" altLang="zh-CN" b="1" dirty="0">
                <a:solidFill>
                  <a:srgbClr val="FF0000"/>
                </a:solidFill>
                <a:latin typeface="Times New Roman" panose="02020603050405020304" pitchFamily="18" charset="0"/>
                <a:cs typeface="Times New Roman" panose="02020603050405020304" pitchFamily="18" charset="0"/>
              </a:rPr>
              <a:t>may</a:t>
            </a:r>
            <a:r>
              <a:rPr lang="en-US" altLang="zh-CN" b="1" dirty="0">
                <a:latin typeface="Times New Roman" panose="02020603050405020304" pitchFamily="18" charset="0"/>
                <a:cs typeface="Times New Roman" panose="02020603050405020304" pitchFamily="18" charset="0"/>
              </a:rPr>
              <a:t> has the following structure</a:t>
            </a:r>
            <a:endParaRPr lang="zh-CN" altLang="en-US" b="1" dirty="0">
              <a:latin typeface="Times New Roman" panose="02020603050405020304" pitchFamily="18" charset="0"/>
              <a:cs typeface="Times New Roman" panose="02020603050405020304" pitchFamily="18" charset="0"/>
            </a:endParaRPr>
          </a:p>
        </p:txBody>
      </p:sp>
      <p:grpSp>
        <p:nvGrpSpPr>
          <p:cNvPr id="35" name="组合 34"/>
          <p:cNvGrpSpPr/>
          <p:nvPr/>
        </p:nvGrpSpPr>
        <p:grpSpPr>
          <a:xfrm>
            <a:off x="2162907" y="2912786"/>
            <a:ext cx="6761284" cy="2822331"/>
            <a:chOff x="2162907" y="2866292"/>
            <a:chExt cx="6761284" cy="2822331"/>
          </a:xfrm>
        </p:grpSpPr>
        <p:sp>
          <p:nvSpPr>
            <p:cNvPr id="4" name="圆角矩形 3"/>
            <p:cNvSpPr/>
            <p:nvPr/>
          </p:nvSpPr>
          <p:spPr>
            <a:xfrm>
              <a:off x="4774222" y="2866292"/>
              <a:ext cx="1354015"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Weather=?</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6" name="直接连接符 5"/>
            <p:cNvCxnSpPr>
              <a:stCxn id="4" idx="2"/>
            </p:cNvCxnSpPr>
            <p:nvPr/>
          </p:nvCxnSpPr>
          <p:spPr>
            <a:xfrm flipH="1">
              <a:off x="3938954" y="3428999"/>
              <a:ext cx="1512276" cy="483578"/>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a:stCxn id="4" idx="2"/>
            </p:cNvCxnSpPr>
            <p:nvPr/>
          </p:nvCxnSpPr>
          <p:spPr>
            <a:xfrm>
              <a:off x="5451230" y="3428999"/>
              <a:ext cx="21981" cy="61546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stCxn id="4" idx="2"/>
            </p:cNvCxnSpPr>
            <p:nvPr/>
          </p:nvCxnSpPr>
          <p:spPr>
            <a:xfrm>
              <a:off x="5451230" y="3428999"/>
              <a:ext cx="1749670" cy="395655"/>
            </a:xfrm>
            <a:prstGeom prst="line">
              <a:avLst/>
            </a:prstGeom>
          </p:spPr>
          <p:style>
            <a:lnRef idx="1">
              <a:schemeClr val="dk1"/>
            </a:lnRef>
            <a:fillRef idx="0">
              <a:schemeClr val="dk1"/>
            </a:fillRef>
            <a:effectRef idx="0">
              <a:schemeClr val="dk1"/>
            </a:effectRef>
            <a:fontRef idx="minor">
              <a:schemeClr val="tx1"/>
            </a:fontRef>
          </p:style>
        </p:cxnSp>
        <p:sp>
          <p:nvSpPr>
            <p:cNvPr id="12" name="圆角矩形 11"/>
            <p:cNvSpPr/>
            <p:nvPr/>
          </p:nvSpPr>
          <p:spPr>
            <a:xfrm>
              <a:off x="3132991" y="3912577"/>
              <a:ext cx="1447801"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Humidity=?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3" name="圆角矩形 12"/>
            <p:cNvSpPr/>
            <p:nvPr/>
          </p:nvSpPr>
          <p:spPr>
            <a:xfrm>
              <a:off x="3569677" y="3314699"/>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Sunny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4" name="圆角矩形 13"/>
            <p:cNvSpPr/>
            <p:nvPr/>
          </p:nvSpPr>
          <p:spPr>
            <a:xfrm>
              <a:off x="4431324" y="3455376"/>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Cloudy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6066693" y="3239964"/>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Rainy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16" name="直接连接符 15"/>
            <p:cNvCxnSpPr/>
            <p:nvPr/>
          </p:nvCxnSpPr>
          <p:spPr>
            <a:xfrm flipH="1">
              <a:off x="2628900" y="4475284"/>
              <a:ext cx="1354015" cy="514717"/>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3982915" y="4473269"/>
              <a:ext cx="791307" cy="365246"/>
            </a:xfrm>
            <a:prstGeom prst="line">
              <a:avLst/>
            </a:prstGeom>
          </p:spPr>
          <p:style>
            <a:lnRef idx="1">
              <a:schemeClr val="dk1"/>
            </a:lnRef>
            <a:fillRef idx="0">
              <a:schemeClr val="dk1"/>
            </a:fillRef>
            <a:effectRef idx="0">
              <a:schemeClr val="dk1"/>
            </a:effectRef>
            <a:fontRef idx="minor">
              <a:schemeClr val="tx1"/>
            </a:fontRef>
          </p:style>
        </p:cxnSp>
        <p:sp>
          <p:nvSpPr>
            <p:cNvPr id="20" name="圆角矩形 19"/>
            <p:cNvSpPr/>
            <p:nvPr/>
          </p:nvSpPr>
          <p:spPr>
            <a:xfrm>
              <a:off x="2162907" y="4375547"/>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High</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1" name="圆角矩形 20"/>
            <p:cNvSpPr/>
            <p:nvPr/>
          </p:nvSpPr>
          <p:spPr>
            <a:xfrm>
              <a:off x="3323490" y="4473270"/>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Normal</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2" name="椭圆 21"/>
            <p:cNvSpPr/>
            <p:nvPr/>
          </p:nvSpPr>
          <p:spPr>
            <a:xfrm>
              <a:off x="2286003" y="4972418"/>
              <a:ext cx="776652"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p:txBody>
        </p:sp>
        <p:sp>
          <p:nvSpPr>
            <p:cNvPr id="23" name="椭圆 22"/>
            <p:cNvSpPr/>
            <p:nvPr/>
          </p:nvSpPr>
          <p:spPr>
            <a:xfrm>
              <a:off x="4378567" y="4844288"/>
              <a:ext cx="895349"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25" name="椭圆 24"/>
            <p:cNvSpPr/>
            <p:nvPr/>
          </p:nvSpPr>
          <p:spPr>
            <a:xfrm>
              <a:off x="5046785" y="4038418"/>
              <a:ext cx="833802"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26" name="圆角矩形 25"/>
            <p:cNvSpPr/>
            <p:nvPr/>
          </p:nvSpPr>
          <p:spPr>
            <a:xfrm>
              <a:off x="6579576" y="3833813"/>
              <a:ext cx="1447801"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Wind=?</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27" name="直接连接符 26"/>
            <p:cNvCxnSpPr/>
            <p:nvPr/>
          </p:nvCxnSpPr>
          <p:spPr>
            <a:xfrm flipH="1">
              <a:off x="6268914" y="4399541"/>
              <a:ext cx="1151795" cy="405638"/>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7420708" y="4396520"/>
              <a:ext cx="791307" cy="365246"/>
            </a:xfrm>
            <a:prstGeom prst="line">
              <a:avLst/>
            </a:prstGeom>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5671038" y="4285607"/>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Strong</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31" name="圆角矩形 30"/>
            <p:cNvSpPr/>
            <p:nvPr/>
          </p:nvSpPr>
          <p:spPr>
            <a:xfrm>
              <a:off x="7570176" y="4242472"/>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Weak</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32" name="椭圆 31"/>
            <p:cNvSpPr/>
            <p:nvPr/>
          </p:nvSpPr>
          <p:spPr>
            <a:xfrm>
              <a:off x="7816360" y="4768270"/>
              <a:ext cx="870439"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33" name="椭圆 32"/>
            <p:cNvSpPr/>
            <p:nvPr/>
          </p:nvSpPr>
          <p:spPr>
            <a:xfrm>
              <a:off x="5851280" y="4805179"/>
              <a:ext cx="776652"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p:txBody>
        </p:sp>
      </p:grpSp>
      <p:sp>
        <p:nvSpPr>
          <p:cNvPr id="37" name="文本框 36"/>
          <p:cNvSpPr txBox="1"/>
          <p:nvPr/>
        </p:nvSpPr>
        <p:spPr>
          <a:xfrm>
            <a:off x="2628900" y="5846885"/>
            <a:ext cx="6295291"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Fig 1.1 a simple decision tree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48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8231" y="1084881"/>
            <a:ext cx="10515600" cy="4567442"/>
          </a:xfrm>
        </p:spPr>
        <p:txBody>
          <a:bodyPr>
            <a:normAutofit/>
          </a:bodyPr>
          <a:lstStyle/>
          <a:p>
            <a:pPr marL="0" indent="0">
              <a:buNone/>
            </a:pPr>
            <a:r>
              <a:rPr lang="en-US" altLang="zh-CN" sz="4000" b="1" dirty="0">
                <a:latin typeface="Times New Roman" panose="02020603050405020304" pitchFamily="18" charset="0"/>
                <a:cs typeface="Times New Roman" panose="02020603050405020304" pitchFamily="18" charset="0"/>
              </a:rPr>
              <a:t>From the above figure, we can see that:</a:t>
            </a:r>
          </a:p>
          <a:p>
            <a:endParaRPr lang="en-US" altLang="zh-CN" sz="32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each node represents an attribute or feature,</a:t>
            </a:r>
          </a:p>
          <a:p>
            <a:r>
              <a:rPr lang="en-US" altLang="zh-CN" dirty="0">
                <a:latin typeface="Times New Roman" panose="02020603050405020304" pitchFamily="18" charset="0"/>
                <a:cs typeface="Times New Roman" panose="02020603050405020304" pitchFamily="18" charset="0"/>
              </a:rPr>
              <a:t>the branch of each node represents the values of that node.</a:t>
            </a:r>
          </a:p>
          <a:p>
            <a:r>
              <a:rPr lang="en-US" altLang="zh-CN" dirty="0">
                <a:latin typeface="Times New Roman" panose="02020603050405020304" pitchFamily="18" charset="0"/>
                <a:cs typeface="Times New Roman" panose="02020603050405020304" pitchFamily="18" charset="0"/>
              </a:rPr>
              <a:t>Finally, the leaves of the tree is the final decision.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55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0430" y="949671"/>
            <a:ext cx="10515600" cy="4351338"/>
          </a:xfrm>
        </p:spPr>
        <p:txBody>
          <a:bodyPr>
            <a:normAutofit/>
          </a:bodyPr>
          <a:lstStyle/>
          <a:p>
            <a:pPr marL="0" indent="0">
              <a:buNone/>
            </a:pPr>
            <a:r>
              <a:rPr lang="en-US" altLang="zh-CN" sz="4000" b="1" dirty="0">
                <a:latin typeface="Times New Roman" panose="02020603050405020304" pitchFamily="18" charset="0"/>
                <a:cs typeface="Times New Roman" panose="02020603050405020304" pitchFamily="18" charset="0"/>
              </a:rPr>
              <a:t>Question:</a:t>
            </a:r>
          </a:p>
          <a:p>
            <a:pPr marL="0" indent="0">
              <a:buNone/>
            </a:pPr>
            <a:endParaRPr lang="en-US" altLang="zh-CN" sz="4800"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How to choose the factors in different layers. For example, which factor should be put on the root of the tree?</a:t>
            </a:r>
          </a:p>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ID3</a:t>
            </a:r>
            <a:r>
              <a:rPr lang="en-US" altLang="zh-CN" dirty="0">
                <a:latin typeface="Times New Roman" panose="02020603050405020304" pitchFamily="18" charset="0"/>
                <a:cs typeface="Times New Roman" panose="02020603050405020304" pitchFamily="18" charset="0"/>
              </a:rPr>
              <a:t> is an effective algorithm to deal with this question.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78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26942" y="526940"/>
                <a:ext cx="11127783" cy="5718877"/>
              </a:xfrm>
            </p:spPr>
            <p:txBody>
              <a:bodyPr>
                <a:normAutofit/>
              </a:bodyPr>
              <a:lstStyle/>
              <a:p>
                <a:r>
                  <a:rPr lang="en-US" altLang="zh-CN" sz="4000" b="1" dirty="0">
                    <a:latin typeface="Times New Roman" panose="02020603050405020304" pitchFamily="18" charset="0"/>
                    <a:cs typeface="Times New Roman" panose="02020603050405020304" pitchFamily="18" charset="0"/>
                  </a:rPr>
                  <a:t>Now we’ll go ahead and grow the decision tree. </a:t>
                </a:r>
              </a:p>
              <a:p>
                <a:pPr marL="0" indent="0">
                  <a:buNone/>
                </a:pPr>
                <a:r>
                  <a:rPr lang="en-US" altLang="zh-CN" dirty="0">
                    <a:latin typeface="Times New Roman" panose="02020603050405020304" pitchFamily="18" charset="0"/>
                    <a:cs typeface="Times New Roman" panose="02020603050405020304" pitchFamily="18" charset="0"/>
                  </a:rPr>
                  <a:t>In the above example, we can see there are five No and five Yes. It means that the entropy is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=1</m:t>
                      </m:r>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Then we need to calculate the entropy when different factors are given. For example, we will calculate the entropy under the condition ‘Wind’. Out of the four Weak examples, one of them is No and three are Yes. Meanwhile, out of six Strong examples, four of them are No and two of them are Yes. Therefore, its entropy in Weak is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𝑊𝑖𝑛𝑑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𝑤𝑒𝑎𝑘</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=0.8113,</m:t>
                      </m:r>
                    </m:oMath>
                  </m:oMathPara>
                </a14:m>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26942" y="526940"/>
                <a:ext cx="11127783" cy="5718877"/>
              </a:xfrm>
              <a:blipFill>
                <a:blip r:embed="rId2"/>
                <a:stretch>
                  <a:fillRect l="-1752" t="-29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905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p:cNvSpPr>
                <a:spLocks noGrp="1"/>
              </p:cNvSpPr>
              <p:nvPr>
                <p:ph idx="1"/>
              </p:nvPr>
            </p:nvSpPr>
            <p:spPr>
              <a:xfrm>
                <a:off x="526942" y="1720312"/>
                <a:ext cx="11127783" cy="3735092"/>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and its entropy in Strong is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𝑊𝑖𝑛𝑑</m:t>
                          </m:r>
                          <m:r>
                            <a:rPr lang="en-US" altLang="zh-CN" i="1">
                              <a:latin typeface="Cambria Math" panose="02040503050406030204" pitchFamily="18" charset="0"/>
                            </a:rPr>
                            <m:t> </m:t>
                          </m:r>
                          <m:r>
                            <a:rPr lang="en-US" altLang="zh-CN" i="1">
                              <a:latin typeface="Cambria Math" panose="02040503050406030204" pitchFamily="18" charset="0"/>
                            </a:rPr>
                            <m:t>𝑖𝑠</m:t>
                          </m:r>
                          <m:r>
                            <a:rPr lang="en-US" altLang="zh-CN" i="1">
                              <a:latin typeface="Cambria Math" panose="02040503050406030204" pitchFamily="18" charset="0"/>
                            </a:rPr>
                            <m:t> </m:t>
                          </m:r>
                          <m:r>
                            <a:rPr lang="en-US" altLang="zh-CN" b="0" i="1" smtClean="0">
                              <a:latin typeface="Cambria Math" panose="02040503050406030204" pitchFamily="18" charset="0"/>
                            </a:rPr>
                            <m:t>𝑠𝑡𝑟𝑜𝑛𝑔</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=0. 9183.</m:t>
                      </m:r>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Then, we need to calculate information gain which has the form</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𝑤𝑖𝑛𝑑</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10</m:t>
                              </m:r>
                            </m:den>
                          </m:f>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𝑊𝑖𝑛𝑑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𝑤𝑒𝑎𝑘</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6</m:t>
                              </m:r>
                            </m:num>
                            <m:den>
                              <m:r>
                                <a:rPr lang="en-US" altLang="zh-CN" b="0" i="1" smtClean="0">
                                  <a:latin typeface="Cambria Math" panose="02040503050406030204" pitchFamily="18" charset="0"/>
                                </a:rPr>
                                <m:t>10</m:t>
                              </m:r>
                            </m:den>
                          </m:f>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𝑊𝑖𝑛𝑑</m:t>
                              </m:r>
                              <m:r>
                                <a:rPr lang="en-US" altLang="zh-CN" b="0" i="1" smtClean="0">
                                  <a:latin typeface="Cambria Math" panose="02040503050406030204" pitchFamily="18" charset="0"/>
                                </a:rPr>
                                <m:t>= </m:t>
                              </m:r>
                              <m:r>
                                <a:rPr lang="en-US" altLang="zh-CN" i="1">
                                  <a:latin typeface="Cambria Math" panose="02040503050406030204" pitchFamily="18" charset="0"/>
                                </a:rPr>
                                <m:t>𝑠𝑡𝑟𝑜𝑛𝑔</m:t>
                              </m:r>
                            </m:e>
                          </m:d>
                        </m:e>
                      </m:d>
                      <m:r>
                        <a:rPr lang="en-US" altLang="zh-CN" b="0" i="1" smtClean="0">
                          <a:latin typeface="Cambria Math" panose="02040503050406030204" pitchFamily="18" charset="0"/>
                        </a:rPr>
                        <m:t>=0.1245</m:t>
                      </m:r>
                    </m:oMath>
                  </m:oMathPara>
                </a14:m>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mc:Choice>
        <mc:Fallback xmlns="">
          <p:sp>
            <p:nvSpPr>
              <p:cNvPr id="5" name="内容占位符 2"/>
              <p:cNvSpPr>
                <a:spLocks noGrp="1" noRot="1" noChangeAspect="1" noMove="1" noResize="1" noEditPoints="1" noAdjustHandles="1" noChangeArrowheads="1" noChangeShapeType="1" noTextEdit="1"/>
              </p:cNvSpPr>
              <p:nvPr>
                <p:ph idx="1"/>
              </p:nvPr>
            </p:nvSpPr>
            <p:spPr>
              <a:xfrm>
                <a:off x="526942" y="1720312"/>
                <a:ext cx="11127783" cy="3735092"/>
              </a:xfrm>
              <a:blipFill>
                <a:blip r:embed="rId2"/>
                <a:stretch>
                  <a:fillRect l="-1095" t="-2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351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4577" y="436439"/>
            <a:ext cx="11162108" cy="5173947"/>
          </a:xfrm>
        </p:spPr>
        <p:txBody>
          <a:bodyPr>
            <a:normAutofit/>
          </a:bodyPr>
          <a:lstStyle/>
          <a:p>
            <a:pPr marL="0" indent="0">
              <a:buNone/>
            </a:pPr>
            <a:endParaRPr lang="en-US" altLang="zh-CN" dirty="0"/>
          </a:p>
          <a:p>
            <a:r>
              <a:rPr lang="en-US" altLang="zh-CN" dirty="0">
                <a:latin typeface="Times New Roman" panose="02020603050405020304" pitchFamily="18" charset="0"/>
                <a:cs typeface="Times New Roman" panose="02020603050405020304" pitchFamily="18" charset="0"/>
              </a:rPr>
              <a:t>Similarly, it can be calculated that the information gain of all factors are:</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Therefore, we choose the factor ‘weather’ as the root of the tree since it has the largest value among all factors. </a:t>
            </a:r>
          </a:p>
          <a:p>
            <a:pPr marL="0" indent="0">
              <a:buNone/>
            </a:pP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535217188"/>
              </p:ext>
            </p:extLst>
          </p:nvPr>
        </p:nvGraphicFramePr>
        <p:xfrm>
          <a:off x="1864946" y="2395185"/>
          <a:ext cx="8128000" cy="18288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512343817"/>
                    </a:ext>
                  </a:extLst>
                </a:gridCol>
                <a:gridCol w="4064000">
                  <a:extLst>
                    <a:ext uri="{9D8B030D-6E8A-4147-A177-3AD203B41FA5}">
                      <a16:colId xmlns:a16="http://schemas.microsoft.com/office/drawing/2014/main" val="2811405462"/>
                    </a:ext>
                  </a:extLst>
                </a:gridCol>
              </a:tblGrid>
              <a:tr h="370840">
                <a:tc>
                  <a:txBody>
                    <a:bodyPr/>
                    <a:lstStyle/>
                    <a:p>
                      <a:r>
                        <a:rPr lang="en-US" altLang="zh-CN" sz="2400" dirty="0">
                          <a:latin typeface="Times New Roman" panose="02020603050405020304" pitchFamily="18" charset="0"/>
                          <a:cs typeface="Times New Roman" panose="02020603050405020304" pitchFamily="18" charset="0"/>
                        </a:rPr>
                        <a:t>Wind</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S;wind</a:t>
                      </a:r>
                      <a:r>
                        <a:rPr lang="en-US" altLang="zh-CN" sz="2400" dirty="0">
                          <a:latin typeface="Times New Roman" panose="02020603050405020304" pitchFamily="18" charset="0"/>
                          <a:cs typeface="Times New Roman" panose="02020603050405020304" pitchFamily="18" charset="0"/>
                        </a:rPr>
                        <a:t>)=0.1245</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8761714"/>
                  </a:ext>
                </a:extLst>
              </a:tr>
              <a:tr h="370840">
                <a:tc>
                  <a:txBody>
                    <a:bodyPr/>
                    <a:lstStyle/>
                    <a:p>
                      <a:r>
                        <a:rPr lang="en-US" altLang="zh-CN" sz="2400" dirty="0">
                          <a:latin typeface="Times New Roman" panose="02020603050405020304" pitchFamily="18" charset="0"/>
                          <a:cs typeface="Times New Roman" panose="02020603050405020304" pitchFamily="18" charset="0"/>
                        </a:rPr>
                        <a:t>Temperature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S;temperature</a:t>
                      </a:r>
                      <a:r>
                        <a:rPr lang="en-US" altLang="zh-CN" sz="2400" dirty="0">
                          <a:latin typeface="Times New Roman" panose="02020603050405020304" pitchFamily="18" charset="0"/>
                          <a:cs typeface="Times New Roman" panose="02020603050405020304" pitchFamily="18" charset="0"/>
                        </a:rPr>
                        <a:t>)=0.1145</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9680478"/>
                  </a:ext>
                </a:extLst>
              </a:tr>
              <a:tr h="370840">
                <a:tc>
                  <a:txBody>
                    <a:bodyPr/>
                    <a:lstStyle/>
                    <a:p>
                      <a:r>
                        <a:rPr lang="en-US" altLang="zh-CN" sz="2400" dirty="0">
                          <a:latin typeface="Times New Roman" panose="02020603050405020304" pitchFamily="18" charset="0"/>
                          <a:cs typeface="Times New Roman" panose="02020603050405020304" pitchFamily="18" charset="0"/>
                        </a:rPr>
                        <a:t>Weather</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S;weather</a:t>
                      </a:r>
                      <a:r>
                        <a:rPr lang="en-US" altLang="zh-CN" sz="2400" dirty="0">
                          <a:latin typeface="Times New Roman" panose="02020603050405020304" pitchFamily="18" charset="0"/>
                          <a:cs typeface="Times New Roman" panose="02020603050405020304" pitchFamily="18" charset="0"/>
                        </a:rPr>
                        <a:t>)=0.4</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4060662"/>
                  </a:ext>
                </a:extLst>
              </a:tr>
              <a:tr h="370840">
                <a:tc>
                  <a:txBody>
                    <a:bodyPr/>
                    <a:lstStyle/>
                    <a:p>
                      <a:r>
                        <a:rPr lang="en-US" altLang="zh-CN" sz="2400" dirty="0">
                          <a:latin typeface="Times New Roman" panose="02020603050405020304" pitchFamily="18" charset="0"/>
                          <a:cs typeface="Times New Roman" panose="02020603050405020304" pitchFamily="18" charset="0"/>
                        </a:rPr>
                        <a:t>Humidity</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S;humidity</a:t>
                      </a:r>
                      <a:r>
                        <a:rPr lang="en-US" altLang="zh-CN" sz="2400" dirty="0">
                          <a:latin typeface="Times New Roman" panose="02020603050405020304" pitchFamily="18" charset="0"/>
                          <a:cs typeface="Times New Roman" panose="02020603050405020304" pitchFamily="18" charset="0"/>
                        </a:rPr>
                        <a:t>)=0.035</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2132853"/>
                  </a:ext>
                </a:extLst>
              </a:tr>
            </a:tbl>
          </a:graphicData>
        </a:graphic>
      </p:graphicFrame>
      <p:sp>
        <p:nvSpPr>
          <p:cNvPr id="13" name="文本框 12"/>
          <p:cNvSpPr txBox="1"/>
          <p:nvPr/>
        </p:nvSpPr>
        <p:spPr>
          <a:xfrm>
            <a:off x="1224366" y="1899137"/>
            <a:ext cx="8973520"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Table 1.2 the information gains of different factors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58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7425" y="407380"/>
            <a:ext cx="6434360" cy="4490084"/>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The corresponding tree is denoted as:</a:t>
            </a:r>
          </a:p>
          <a:p>
            <a:pPr marL="0" indent="0">
              <a:buNone/>
            </a:pPr>
            <a:endParaRPr lang="en-US" altLang="zh-CN" dirty="0"/>
          </a:p>
          <a:p>
            <a:pPr marL="0" indent="0">
              <a:buNone/>
            </a:pPr>
            <a:r>
              <a:rPr lang="en-US" altLang="zh-CN" dirty="0">
                <a:latin typeface="Times New Roman" panose="02020603050405020304" pitchFamily="18" charset="0"/>
                <a:cs typeface="Times New Roman" panose="02020603050405020304" pitchFamily="18" charset="0"/>
              </a:rPr>
              <a:t>For the subset ‘Cloudy’, it can be seen that all samples in it are Yes. Therefore, we do not need to divide it in the next step.</a:t>
            </a:r>
          </a:p>
          <a:p>
            <a:pPr marL="0" indent="0">
              <a:buNone/>
            </a:pPr>
            <a:r>
              <a:rPr lang="en-US" altLang="zh-CN" dirty="0">
                <a:latin typeface="Times New Roman" panose="02020603050405020304" pitchFamily="18" charset="0"/>
                <a:cs typeface="Times New Roman" panose="02020603050405020304" pitchFamily="18" charset="0"/>
              </a:rPr>
              <a:t>Then we further divide remaining subsets by calculating the entropies of other factors. As an example, let’s see the subset ‘Sunny’.</a:t>
            </a:r>
          </a:p>
          <a:p>
            <a:endParaRPr lang="zh-CN" altLang="en-US" dirty="0"/>
          </a:p>
        </p:txBody>
      </p:sp>
      <p:cxnSp>
        <p:nvCxnSpPr>
          <p:cNvPr id="11" name="直接连接符 10"/>
          <p:cNvCxnSpPr/>
          <p:nvPr/>
        </p:nvCxnSpPr>
        <p:spPr>
          <a:xfrm>
            <a:off x="9312288" y="1569507"/>
            <a:ext cx="23225" cy="52652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val="2778338642"/>
              </p:ext>
            </p:extLst>
          </p:nvPr>
        </p:nvGraphicFramePr>
        <p:xfrm>
          <a:off x="1545001" y="4088625"/>
          <a:ext cx="9225090" cy="1584960"/>
        </p:xfrm>
        <a:graphic>
          <a:graphicData uri="http://schemas.openxmlformats.org/drawingml/2006/table">
            <a:tbl>
              <a:tblPr firstRow="1" bandRow="1">
                <a:tableStyleId>{5C22544A-7EE6-4342-B048-85BDC9FD1C3A}</a:tableStyleId>
              </a:tblPr>
              <a:tblGrid>
                <a:gridCol w="1537515">
                  <a:extLst>
                    <a:ext uri="{9D8B030D-6E8A-4147-A177-3AD203B41FA5}">
                      <a16:colId xmlns:a16="http://schemas.microsoft.com/office/drawing/2014/main" val="4113443773"/>
                    </a:ext>
                  </a:extLst>
                </a:gridCol>
                <a:gridCol w="1537515">
                  <a:extLst>
                    <a:ext uri="{9D8B030D-6E8A-4147-A177-3AD203B41FA5}">
                      <a16:colId xmlns:a16="http://schemas.microsoft.com/office/drawing/2014/main" val="1045077132"/>
                    </a:ext>
                  </a:extLst>
                </a:gridCol>
                <a:gridCol w="1640092">
                  <a:extLst>
                    <a:ext uri="{9D8B030D-6E8A-4147-A177-3AD203B41FA5}">
                      <a16:colId xmlns:a16="http://schemas.microsoft.com/office/drawing/2014/main" val="3793179094"/>
                    </a:ext>
                  </a:extLst>
                </a:gridCol>
                <a:gridCol w="1434938">
                  <a:extLst>
                    <a:ext uri="{9D8B030D-6E8A-4147-A177-3AD203B41FA5}">
                      <a16:colId xmlns:a16="http://schemas.microsoft.com/office/drawing/2014/main" val="2386854674"/>
                    </a:ext>
                  </a:extLst>
                </a:gridCol>
                <a:gridCol w="1537515">
                  <a:extLst>
                    <a:ext uri="{9D8B030D-6E8A-4147-A177-3AD203B41FA5}">
                      <a16:colId xmlns:a16="http://schemas.microsoft.com/office/drawing/2014/main" val="3148040851"/>
                    </a:ext>
                  </a:extLst>
                </a:gridCol>
                <a:gridCol w="1537515">
                  <a:extLst>
                    <a:ext uri="{9D8B030D-6E8A-4147-A177-3AD203B41FA5}">
                      <a16:colId xmlns:a16="http://schemas.microsoft.com/office/drawing/2014/main" val="2498101165"/>
                    </a:ext>
                  </a:extLst>
                </a:gridCol>
              </a:tblGrid>
              <a:tr h="370840">
                <a:tc>
                  <a:txBody>
                    <a:bodyPr/>
                    <a:lstStyle/>
                    <a:p>
                      <a:pPr algn="ctr"/>
                      <a:r>
                        <a:rPr lang="en-US" altLang="zh-CN" sz="2000" b="1" dirty="0">
                          <a:latin typeface="Times New Roman" panose="02020603050405020304" pitchFamily="18" charset="0"/>
                          <a:cs typeface="Times New Roman" panose="02020603050405020304" pitchFamily="18" charset="0"/>
                        </a:rPr>
                        <a:t>Day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Weather</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Temperature</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Humidity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Wind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Play?</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7007351"/>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Weak</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1830940"/>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3</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Normal</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963433"/>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8</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3944990"/>
                  </a:ext>
                </a:extLst>
              </a:tr>
            </a:tbl>
          </a:graphicData>
        </a:graphic>
      </p:graphicFrame>
      <p:sp>
        <p:nvSpPr>
          <p:cNvPr id="16" name="文本框 15"/>
          <p:cNvSpPr txBox="1"/>
          <p:nvPr/>
        </p:nvSpPr>
        <p:spPr>
          <a:xfrm>
            <a:off x="7283707" y="2887342"/>
            <a:ext cx="454150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Fig 1.2 the root of the decision tree</a:t>
            </a:r>
            <a:endParaRPr lang="zh-CN" altLang="en-US" sz="2400"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3704095" y="5980357"/>
            <a:ext cx="4797718"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Table 1.3 the decision under ‘sunny’</a:t>
            </a:r>
            <a:endParaRPr lang="zh-CN" altLang="en-US" sz="2400" dirty="0">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7367607" y="1008869"/>
            <a:ext cx="3851031" cy="1749670"/>
            <a:chOff x="3358662" y="1503484"/>
            <a:chExt cx="3851031" cy="1749670"/>
          </a:xfrm>
        </p:grpSpPr>
        <p:sp>
          <p:nvSpPr>
            <p:cNvPr id="19" name="圆角矩形 18"/>
            <p:cNvSpPr/>
            <p:nvPr/>
          </p:nvSpPr>
          <p:spPr>
            <a:xfrm>
              <a:off x="4563207" y="1503484"/>
              <a:ext cx="1354015"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Weather=?</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20" name="直接连接符 19"/>
            <p:cNvCxnSpPr/>
            <p:nvPr/>
          </p:nvCxnSpPr>
          <p:spPr>
            <a:xfrm flipH="1">
              <a:off x="3736730" y="2074982"/>
              <a:ext cx="1512276" cy="483578"/>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a:stCxn id="19" idx="2"/>
            </p:cNvCxnSpPr>
            <p:nvPr/>
          </p:nvCxnSpPr>
          <p:spPr>
            <a:xfrm>
              <a:off x="5240215" y="2066191"/>
              <a:ext cx="1749670" cy="395655"/>
            </a:xfrm>
            <a:prstGeom prst="line">
              <a:avLst/>
            </a:prstGeom>
          </p:spPr>
          <p:style>
            <a:lnRef idx="1">
              <a:schemeClr val="dk1"/>
            </a:lnRef>
            <a:fillRef idx="0">
              <a:schemeClr val="dk1"/>
            </a:fillRef>
            <a:effectRef idx="0">
              <a:schemeClr val="dk1"/>
            </a:effectRef>
            <a:fontRef idx="minor">
              <a:schemeClr val="tx1"/>
            </a:fontRef>
          </p:style>
        </p:cxnSp>
        <p:sp>
          <p:nvSpPr>
            <p:cNvPr id="22" name="圆角矩形 21"/>
            <p:cNvSpPr/>
            <p:nvPr/>
          </p:nvSpPr>
          <p:spPr>
            <a:xfrm>
              <a:off x="3358662" y="1951891"/>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Sunny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3" name="圆角矩形 22"/>
            <p:cNvSpPr/>
            <p:nvPr/>
          </p:nvSpPr>
          <p:spPr>
            <a:xfrm>
              <a:off x="4211993" y="2118944"/>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Cloudy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4" name="圆角矩形 23"/>
            <p:cNvSpPr/>
            <p:nvPr/>
          </p:nvSpPr>
          <p:spPr>
            <a:xfrm>
              <a:off x="5855678" y="1877156"/>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Rainy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5" name="椭圆 24"/>
            <p:cNvSpPr/>
            <p:nvPr/>
          </p:nvSpPr>
          <p:spPr>
            <a:xfrm>
              <a:off x="4897316" y="2549769"/>
              <a:ext cx="820614" cy="7033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grpSp>
      <p:sp>
        <p:nvSpPr>
          <p:cNvPr id="13" name="右箭头 12"/>
          <p:cNvSpPr/>
          <p:nvPr/>
        </p:nvSpPr>
        <p:spPr>
          <a:xfrm rot="1216005">
            <a:off x="6313254" y="752854"/>
            <a:ext cx="1403486" cy="41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243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17330" y="325464"/>
                <a:ext cx="10396433" cy="6137329"/>
              </a:xfrm>
            </p:spPr>
            <p:txBody>
              <a:bodyPr>
                <a:normAutofit fontScale="92500" lnSpcReduction="20000"/>
              </a:bodyPr>
              <a:lstStyle/>
              <a:p>
                <a:pPr marL="0" indent="0">
                  <a:buNone/>
                </a:pPr>
                <a:endParaRPr lang="en-US" altLang="zh-CN" dirty="0"/>
              </a:p>
              <a:p>
                <a:pPr marL="0" indent="0">
                  <a:buNone/>
                </a:pPr>
                <a:r>
                  <a:rPr lang="en-US" altLang="zh-CN" sz="3000" dirty="0">
                    <a:latin typeface="Times New Roman" panose="02020603050405020304" pitchFamily="18" charset="0"/>
                    <a:cs typeface="Times New Roman" panose="02020603050405020304" pitchFamily="18" charset="0"/>
                  </a:rPr>
                  <a:t>Since there are two No and one Yes in three Sunny, it can be calculated that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𝑊𝑒𝑎𝑡h𝑒𝑟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𝑠𝑢𝑛𝑛𝑦</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=0.9183.</m:t>
                      </m:r>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sz="3000" dirty="0">
                    <a:latin typeface="Times New Roman" panose="02020603050405020304" pitchFamily="18" charset="0"/>
                    <a:cs typeface="Times New Roman" panose="02020603050405020304" pitchFamily="18" charset="0"/>
                  </a:rPr>
                  <a:t>Furthermore, under this state, we check the factor ‘Wind’. It can be seen that there is one No in one Weak. Meanwhile, there is one Yes and one No in two Strong. It means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𝑊𝑒𝑎𝑡h𝑒𝑟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𝑠𝑢𝑛𝑛𝑦</m:t>
                      </m:r>
                      <m:r>
                        <a:rPr lang="en-US" altLang="zh-CN" b="0" i="1" smtClean="0">
                          <a:latin typeface="Cambria Math" panose="02040503050406030204" pitchFamily="18" charset="0"/>
                        </a:rPr>
                        <m:t>,</m:t>
                      </m:r>
                      <m:r>
                        <a:rPr lang="en-US" altLang="zh-CN" b="0" i="1" smtClean="0">
                          <a:latin typeface="Cambria Math" panose="02040503050406030204" pitchFamily="18" charset="0"/>
                        </a:rPr>
                        <m:t>𝑊𝑖𝑛𝑑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𝑤𝑒𝑎𝑘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𝑙𝑜𝑔</m:t>
                      </m:r>
                      <m:r>
                        <a:rPr lang="en-US" altLang="zh-CN" b="0" i="1" smtClean="0">
                          <a:latin typeface="Cambria Math" panose="02040503050406030204" pitchFamily="18" charset="0"/>
                        </a:rPr>
                        <m:t>1−0</m:t>
                      </m:r>
                      <m:r>
                        <a:rPr lang="en-US" altLang="zh-CN" b="0" i="1" smtClean="0">
                          <a:latin typeface="Cambria Math" panose="02040503050406030204" pitchFamily="18" charset="0"/>
                        </a:rPr>
                        <m:t>𝑙𝑜𝑔</m:t>
                      </m:r>
                      <m:r>
                        <a:rPr lang="en-US" altLang="zh-CN" b="0" i="1" smtClean="0">
                          <a:latin typeface="Cambria Math" panose="02040503050406030204" pitchFamily="18" charset="0"/>
                        </a:rPr>
                        <m:t>0=0</m:t>
                      </m:r>
                    </m:oMath>
                  </m:oMathPara>
                </a14:m>
                <a:endParaRPr lang="en-US" altLang="zh-CN"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𝑊𝑒𝑎𝑡h𝑒𝑟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𝑠𝑢𝑛𝑛𝑦</m:t>
                          </m:r>
                          <m:r>
                            <a:rPr lang="en-US" altLang="zh-CN" b="0" i="1" smtClean="0">
                              <a:latin typeface="Cambria Math" panose="02040503050406030204" pitchFamily="18" charset="0"/>
                            </a:rPr>
                            <m:t>,</m:t>
                          </m:r>
                          <m:r>
                            <a:rPr lang="en-US" altLang="zh-CN" b="0" i="1" smtClean="0">
                              <a:latin typeface="Cambria Math" panose="02040503050406030204" pitchFamily="18" charset="0"/>
                            </a:rPr>
                            <m:t>𝑊𝑖𝑛𝑑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𝑠𝑡𝑟𝑜𝑛𝑔</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sz="3000" dirty="0">
                    <a:latin typeface="Times New Roman" panose="02020603050405020304" pitchFamily="18" charset="0"/>
                    <a:cs typeface="Times New Roman" panose="02020603050405020304" pitchFamily="18" charset="0"/>
                  </a:rPr>
                  <a:t>Therefore, </a:t>
                </a:r>
              </a:p>
              <a:p>
                <a:pPr marL="0" indent="0">
                  <a:buNone/>
                </a:pPr>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𝐼</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𝑆</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𝑤𝑖𝑛𝑑</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𝑊𝑒𝑎𝑡h𝑒𝑟</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𝑠𝑢𝑛𝑛𝑦</m:t>
                          </m:r>
                        </m:e>
                      </m:d>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𝐻</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𝑆</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𝑠𝑢𝑛𝑛𝑦</m:t>
                          </m:r>
                        </m:e>
                      </m:d>
                      <m:r>
                        <a:rPr lang="en-US" altLang="zh-CN" sz="3000" b="0" i="1" smtClean="0">
                          <a:latin typeface="Cambria Math" panose="02040503050406030204" pitchFamily="18" charset="0"/>
                        </a:rPr>
                        <m:t>−</m:t>
                      </m:r>
                      <m:d>
                        <m:dPr>
                          <m:ctrlPr>
                            <a:rPr lang="en-US" altLang="zh-CN" sz="3000" b="0" i="1" smtClean="0">
                              <a:latin typeface="Cambria Math" panose="02040503050406030204" pitchFamily="18" charset="0"/>
                            </a:rPr>
                          </m:ctrlPr>
                        </m:dPr>
                        <m:e>
                          <m:f>
                            <m:fPr>
                              <m:ctrlPr>
                                <a:rPr lang="en-US" altLang="zh-CN" sz="3000" b="0" i="1" smtClean="0">
                                  <a:latin typeface="Cambria Math" panose="02040503050406030204" pitchFamily="18" charset="0"/>
                                </a:rPr>
                              </m:ctrlPr>
                            </m:fPr>
                            <m:num>
                              <m:r>
                                <a:rPr lang="en-US" altLang="zh-CN" sz="3000" b="0" i="1" smtClean="0">
                                  <a:latin typeface="Cambria Math" panose="02040503050406030204" pitchFamily="18" charset="0"/>
                                </a:rPr>
                                <m:t>1</m:t>
                              </m:r>
                            </m:num>
                            <m:den>
                              <m:r>
                                <a:rPr lang="en-US" altLang="zh-CN" sz="3000" b="0" i="1" smtClean="0">
                                  <a:latin typeface="Cambria Math" panose="02040503050406030204" pitchFamily="18" charset="0"/>
                                </a:rPr>
                                <m:t>3</m:t>
                              </m:r>
                            </m:den>
                          </m:f>
                          <m:r>
                            <a:rPr lang="en-US" altLang="zh-CN" sz="3000" b="0" i="1" smtClean="0">
                              <a:latin typeface="Cambria Math" panose="02040503050406030204" pitchFamily="18" charset="0"/>
                            </a:rPr>
                            <m:t>𝐻</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𝑆</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𝑠𝑢𝑛𝑛𝑦</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𝑤𝑒𝑎𝑘</m:t>
                              </m:r>
                            </m:e>
                          </m:d>
                          <m:r>
                            <a:rPr lang="en-US" altLang="zh-CN" sz="3000" b="0" i="1" smtClean="0">
                              <a:latin typeface="Cambria Math" panose="02040503050406030204" pitchFamily="18" charset="0"/>
                            </a:rPr>
                            <m:t>+</m:t>
                          </m:r>
                          <m:f>
                            <m:fPr>
                              <m:ctrlPr>
                                <a:rPr lang="en-US" altLang="zh-CN" sz="3000" b="0" i="1" smtClean="0">
                                  <a:latin typeface="Cambria Math" panose="02040503050406030204" pitchFamily="18" charset="0"/>
                                </a:rPr>
                              </m:ctrlPr>
                            </m:fPr>
                            <m:num>
                              <m:r>
                                <a:rPr lang="en-US" altLang="zh-CN" sz="3000" b="0" i="1" smtClean="0">
                                  <a:latin typeface="Cambria Math" panose="02040503050406030204" pitchFamily="18" charset="0"/>
                                </a:rPr>
                                <m:t>2</m:t>
                              </m:r>
                            </m:num>
                            <m:den>
                              <m:r>
                                <a:rPr lang="en-US" altLang="zh-CN" sz="3000" b="0" i="1" smtClean="0">
                                  <a:latin typeface="Cambria Math" panose="02040503050406030204" pitchFamily="18" charset="0"/>
                                </a:rPr>
                                <m:t>3</m:t>
                              </m:r>
                            </m:den>
                          </m:f>
                          <m:r>
                            <a:rPr lang="en-US" altLang="zh-CN" sz="3000" b="0" i="1" smtClean="0">
                              <a:latin typeface="Cambria Math" panose="02040503050406030204" pitchFamily="18" charset="0"/>
                            </a:rPr>
                            <m:t>𝐻</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𝑆</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𝑠𝑢𝑛𝑛𝑦</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𝑠𝑡𝑟𝑜𝑛𝑔</m:t>
                              </m:r>
                            </m:e>
                          </m:d>
                        </m:e>
                      </m:d>
                      <m:r>
                        <a:rPr lang="en-US" altLang="zh-CN" sz="3000" b="0" i="1" smtClean="0">
                          <a:latin typeface="Cambria Math" panose="02040503050406030204" pitchFamily="18" charset="0"/>
                        </a:rPr>
                        <m:t>=0.25</m:t>
                      </m:r>
                      <m:r>
                        <a:rPr lang="en-US" altLang="zh-CN" sz="3000" b="0" i="0" smtClean="0">
                          <a:latin typeface="Cambria Math" panose="02040503050406030204" pitchFamily="18" charset="0"/>
                        </a:rPr>
                        <m:t>2</m:t>
                      </m:r>
                    </m:oMath>
                  </m:oMathPara>
                </a14:m>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17330" y="325464"/>
                <a:ext cx="10396433" cy="6137329"/>
              </a:xfrm>
              <a:blipFill>
                <a:blip r:embed="rId2"/>
                <a:stretch>
                  <a:fillRect l="-1172" r="-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021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330" y="348516"/>
            <a:ext cx="10515600" cy="5742318"/>
          </a:xfrm>
        </p:spPr>
        <p:txBody>
          <a:bodyPr>
            <a:normAutofit/>
          </a:bodyPr>
          <a:lstStyle/>
          <a:p>
            <a:pPr marL="0" indent="0">
              <a:buNone/>
            </a:pPr>
            <a:endParaRPr lang="en-US" altLang="zh-CN" dirty="0"/>
          </a:p>
          <a:p>
            <a:pPr marL="0" indent="0">
              <a:buNone/>
            </a:pPr>
            <a:endParaRPr lang="en-US" altLang="zh-CN" dirty="0"/>
          </a:p>
          <a:p>
            <a:pPr marL="0" indent="0">
              <a:buNone/>
            </a:pPr>
            <a:r>
              <a:rPr lang="en-US" altLang="zh-CN" dirty="0">
                <a:latin typeface="Times New Roman" panose="02020603050405020304" pitchFamily="18" charset="0"/>
                <a:cs typeface="Times New Roman" panose="02020603050405020304" pitchFamily="18" charset="0"/>
              </a:rPr>
              <a:t>Similarly, it can be obtained that</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It can be observed that the values of ‘Temperature’ and ‘Humidity’ are the same. Therefore, we can choose one of them randomly. </a:t>
            </a:r>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222635865"/>
              </p:ext>
            </p:extLst>
          </p:nvPr>
        </p:nvGraphicFramePr>
        <p:xfrm>
          <a:off x="1585546" y="2396366"/>
          <a:ext cx="8128000" cy="13716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963775255"/>
                    </a:ext>
                  </a:extLst>
                </a:gridCol>
                <a:gridCol w="4064000">
                  <a:extLst>
                    <a:ext uri="{9D8B030D-6E8A-4147-A177-3AD203B41FA5}">
                      <a16:colId xmlns:a16="http://schemas.microsoft.com/office/drawing/2014/main" val="348554514"/>
                    </a:ext>
                  </a:extLst>
                </a:gridCol>
              </a:tblGrid>
              <a:tr h="370840">
                <a:tc>
                  <a:txBody>
                    <a:bodyPr/>
                    <a:lstStyle/>
                    <a:p>
                      <a:r>
                        <a:rPr lang="en-US" altLang="zh-CN" sz="2400" dirty="0">
                          <a:latin typeface="Times New Roman" panose="02020603050405020304" pitchFamily="18" charset="0"/>
                          <a:cs typeface="Times New Roman" panose="02020603050405020304" pitchFamily="18" charset="0"/>
                        </a:rPr>
                        <a:t>Wind</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S;wind|sunny</a:t>
                      </a:r>
                      <a:r>
                        <a:rPr lang="en-US" altLang="zh-CN" sz="2400" dirty="0">
                          <a:latin typeface="Times New Roman" panose="02020603050405020304" pitchFamily="18" charset="0"/>
                          <a:cs typeface="Times New Roman" panose="02020603050405020304" pitchFamily="18" charset="0"/>
                        </a:rPr>
                        <a:t>)=0.252</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8579491"/>
                  </a:ext>
                </a:extLst>
              </a:tr>
              <a:tr h="370840">
                <a:tc>
                  <a:txBody>
                    <a:bodyPr/>
                    <a:lstStyle/>
                    <a:p>
                      <a:r>
                        <a:rPr lang="en-US" altLang="zh-CN" sz="2400" dirty="0">
                          <a:latin typeface="Times New Roman" panose="02020603050405020304" pitchFamily="18" charset="0"/>
                          <a:cs typeface="Times New Roman" panose="02020603050405020304" pitchFamily="18" charset="0"/>
                        </a:rPr>
                        <a:t>Temperature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S;temperature|sunny</a:t>
                      </a:r>
                      <a:r>
                        <a:rPr lang="en-US" altLang="zh-CN" sz="2400" dirty="0">
                          <a:latin typeface="Times New Roman" panose="02020603050405020304" pitchFamily="18" charset="0"/>
                          <a:cs typeface="Times New Roman" panose="02020603050405020304" pitchFamily="18" charset="0"/>
                        </a:rPr>
                        <a:t>)=0.918</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9095680"/>
                  </a:ext>
                </a:extLst>
              </a:tr>
              <a:tr h="370840">
                <a:tc>
                  <a:txBody>
                    <a:bodyPr/>
                    <a:lstStyle/>
                    <a:p>
                      <a:r>
                        <a:rPr lang="en-US" altLang="zh-CN" sz="2400" dirty="0">
                          <a:latin typeface="Times New Roman" panose="02020603050405020304" pitchFamily="18" charset="0"/>
                          <a:cs typeface="Times New Roman" panose="02020603050405020304" pitchFamily="18" charset="0"/>
                        </a:rPr>
                        <a:t>Humidity</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S;humidity|sunny</a:t>
                      </a:r>
                      <a:r>
                        <a:rPr lang="en-US" altLang="zh-CN" sz="2400" dirty="0">
                          <a:latin typeface="Times New Roman" panose="02020603050405020304" pitchFamily="18" charset="0"/>
                          <a:cs typeface="Times New Roman" panose="02020603050405020304" pitchFamily="18" charset="0"/>
                        </a:rPr>
                        <a:t>)=0.918</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5048174"/>
                  </a:ext>
                </a:extLst>
              </a:tr>
            </a:tbl>
          </a:graphicData>
        </a:graphic>
      </p:graphicFrame>
      <p:sp>
        <p:nvSpPr>
          <p:cNvPr id="28" name="文本框 27"/>
          <p:cNvSpPr txBox="1"/>
          <p:nvPr/>
        </p:nvSpPr>
        <p:spPr>
          <a:xfrm>
            <a:off x="650930" y="3795786"/>
            <a:ext cx="10197032"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Table 1.4 the information gains of different factors under ‘sunny’</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64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6992" y="893640"/>
            <a:ext cx="10515600" cy="4351338"/>
          </a:xfrm>
        </p:spPr>
        <p:txBody>
          <a:bodyPr/>
          <a:lstStyle/>
          <a:p>
            <a:pPr marL="0" indent="0">
              <a:buNone/>
            </a:pPr>
            <a:r>
              <a:rPr lang="en-US" altLang="zh-CN" dirty="0"/>
              <a:t>	</a:t>
            </a:r>
          </a:p>
          <a:p>
            <a:endParaRPr lang="en-US" altLang="zh-CN" dirty="0"/>
          </a:p>
          <a:p>
            <a:endParaRPr lang="en-US" altLang="zh-CN" dirty="0"/>
          </a:p>
          <a:p>
            <a:endParaRPr lang="en-US" altLang="zh-CN" dirty="0"/>
          </a:p>
          <a:p>
            <a:endParaRPr lang="en-US" altLang="zh-CN" dirty="0"/>
          </a:p>
          <a:p>
            <a:pPr marL="0" indent="0">
              <a:buSzPct val="50000"/>
              <a:buNone/>
            </a:pPr>
            <a:r>
              <a:rPr lang="en-US" altLang="zh-CN" dirty="0"/>
              <a:t>   </a:t>
            </a:r>
            <a:endParaRPr lang="zh-CN" altLang="en-US" dirty="0"/>
          </a:p>
        </p:txBody>
      </p:sp>
      <p:sp>
        <p:nvSpPr>
          <p:cNvPr id="4" name="文本框 3"/>
          <p:cNvSpPr txBox="1"/>
          <p:nvPr/>
        </p:nvSpPr>
        <p:spPr>
          <a:xfrm>
            <a:off x="1866900" y="2156416"/>
            <a:ext cx="6309946" cy="584775"/>
          </a:xfrm>
          <a:prstGeom prst="rect">
            <a:avLst/>
          </a:prstGeom>
          <a:noFill/>
        </p:spPr>
        <p:txBody>
          <a:bodyPr wrap="square" rtlCol="0">
            <a:spAutoFit/>
          </a:bodyPr>
          <a:lstStyle/>
          <a:p>
            <a:pPr marL="457200" indent="-457200">
              <a:buFont typeface="Wingdings" panose="05000000000000000000" pitchFamily="2" charset="2"/>
              <a:buChar char="Ø"/>
            </a:pPr>
            <a:r>
              <a:rPr lang="en-US" altLang="zh-CN" sz="3200" b="1" dirty="0">
                <a:latin typeface="Times New Roman" panose="02020603050405020304" pitchFamily="18" charset="0"/>
                <a:cs typeface="Times New Roman" panose="02020603050405020304" pitchFamily="18" charset="0"/>
              </a:rPr>
              <a:t>Document</a:t>
            </a:r>
            <a:r>
              <a:rPr lang="en-US" altLang="zh-CN" sz="2800" b="1" dirty="0">
                <a:latin typeface="Times New Roman" panose="02020603050405020304" pitchFamily="18" charset="0"/>
                <a:cs typeface="Times New Roman" panose="02020603050405020304" pitchFamily="18" charset="0"/>
              </a:rPr>
              <a:t> Clustering</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866900" y="1438661"/>
            <a:ext cx="4941278" cy="584775"/>
          </a:xfrm>
          <a:prstGeom prst="rect">
            <a:avLst/>
          </a:prstGeom>
          <a:noFill/>
        </p:spPr>
        <p:txBody>
          <a:bodyPr wrap="square" rtlCol="0">
            <a:spAutoFit/>
          </a:bodyPr>
          <a:lstStyle/>
          <a:p>
            <a:pPr marL="457200" indent="-457200">
              <a:buFont typeface="Wingdings" panose="05000000000000000000" pitchFamily="2" charset="2"/>
              <a:buChar char="Ø"/>
            </a:pPr>
            <a:r>
              <a:rPr lang="en-US" altLang="zh-CN" sz="3200" b="1" dirty="0">
                <a:latin typeface="Times New Roman" panose="02020603050405020304" pitchFamily="18" charset="0"/>
                <a:cs typeface="Times New Roman" panose="02020603050405020304" pitchFamily="18" charset="0"/>
              </a:rPr>
              <a:t>Decision tree</a:t>
            </a:r>
            <a:endParaRPr lang="zh-CN" altLang="en-US" sz="20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999392" y="801273"/>
            <a:ext cx="6271846" cy="892552"/>
          </a:xfrm>
          <a:prstGeom prst="rect">
            <a:avLst/>
          </a:prstGeom>
          <a:noFill/>
        </p:spPr>
        <p:txBody>
          <a:bodyPr wrap="square" rtlCol="0">
            <a:spAutoFit/>
          </a:bodyPr>
          <a:lstStyle/>
          <a:p>
            <a:pPr marL="285750" indent="-285750">
              <a:buFont typeface="Wingdings" panose="05000000000000000000" pitchFamily="2" charset="2"/>
              <a:buChar char="n"/>
            </a:pPr>
            <a:r>
              <a:rPr lang="en-US" altLang="zh-CN" sz="3200" b="1" dirty="0">
                <a:latin typeface="Times New Roman" panose="02020603050405020304" pitchFamily="18" charset="0"/>
                <a:cs typeface="Times New Roman" panose="02020603050405020304" pitchFamily="18" charset="0"/>
              </a:rPr>
              <a:t>Applications in machine learning </a:t>
            </a:r>
          </a:p>
          <a:p>
            <a:endParaRPr lang="zh-CN" altLang="en-US" sz="2000" dirty="0"/>
          </a:p>
        </p:txBody>
      </p:sp>
      <p:sp>
        <p:nvSpPr>
          <p:cNvPr id="10" name="文本框 9"/>
          <p:cNvSpPr txBox="1"/>
          <p:nvPr/>
        </p:nvSpPr>
        <p:spPr>
          <a:xfrm>
            <a:off x="999392" y="3167390"/>
            <a:ext cx="4941278" cy="523220"/>
          </a:xfrm>
          <a:prstGeom prst="rect">
            <a:avLst/>
          </a:prstGeom>
          <a:noFill/>
        </p:spPr>
        <p:txBody>
          <a:bodyPr wrap="square" rtlCol="0">
            <a:spAutoFit/>
          </a:bodyPr>
          <a:lstStyle/>
          <a:p>
            <a:pPr marL="285750" indent="-285750">
              <a:buFont typeface="Wingdings" panose="05000000000000000000" pitchFamily="2" charset="2"/>
              <a:buChar char="n"/>
            </a:pPr>
            <a:r>
              <a:rPr lang="en-US" altLang="zh-CN" sz="2800" b="1" dirty="0">
                <a:latin typeface="Times New Roman" panose="02020603050405020304" pitchFamily="18" charset="0"/>
                <a:cs typeface="Times New Roman" panose="02020603050405020304" pitchFamily="18" charset="0"/>
              </a:rPr>
              <a:t>Some other stories</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999392" y="3944574"/>
            <a:ext cx="4941278" cy="523220"/>
          </a:xfrm>
          <a:prstGeom prst="rect">
            <a:avLst/>
          </a:prstGeom>
          <a:noFill/>
        </p:spPr>
        <p:txBody>
          <a:bodyPr wrap="square" rtlCol="0">
            <a:spAutoFit/>
          </a:bodyPr>
          <a:lstStyle/>
          <a:p>
            <a:pPr marL="285750" indent="-285750">
              <a:buFont typeface="Wingdings" panose="05000000000000000000" pitchFamily="2" charset="2"/>
              <a:buChar char="n"/>
            </a:pPr>
            <a:r>
              <a:rPr lang="en-US" altLang="zh-CN" sz="2800" b="1"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766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4577" y="542394"/>
            <a:ext cx="10515600" cy="5067544"/>
          </a:xfrm>
        </p:spPr>
        <p:txBody>
          <a:bodyPr>
            <a:normAutofit lnSpcReduction="10000"/>
          </a:bodyPr>
          <a:lstStyle/>
          <a:p>
            <a:r>
              <a:rPr lang="en-US" altLang="zh-CN" dirty="0">
                <a:latin typeface="Times New Roman" panose="02020603050405020304" pitchFamily="18" charset="0"/>
                <a:cs typeface="Times New Roman" panose="02020603050405020304" pitchFamily="18" charset="0"/>
              </a:rPr>
              <a:t>The final decision tree is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According to the decision tree, if the Saturday is cloudy, we will go to play. Additionally, if the day is rainy but the wind is weak, we will go too.</a:t>
            </a:r>
          </a:p>
          <a:p>
            <a:endParaRPr lang="zh-CN" altLang="en-US" dirty="0"/>
          </a:p>
        </p:txBody>
      </p:sp>
      <p:grpSp>
        <p:nvGrpSpPr>
          <p:cNvPr id="4" name="组合 3"/>
          <p:cNvGrpSpPr/>
          <p:nvPr/>
        </p:nvGrpSpPr>
        <p:grpSpPr>
          <a:xfrm>
            <a:off x="1781801" y="1060690"/>
            <a:ext cx="6594229" cy="2725615"/>
            <a:chOff x="2162907" y="2866292"/>
            <a:chExt cx="6761284" cy="2822331"/>
          </a:xfrm>
        </p:grpSpPr>
        <p:sp>
          <p:nvSpPr>
            <p:cNvPr id="5" name="圆角矩形 4"/>
            <p:cNvSpPr/>
            <p:nvPr/>
          </p:nvSpPr>
          <p:spPr>
            <a:xfrm>
              <a:off x="4774222" y="2866292"/>
              <a:ext cx="1354015"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Weather=?</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6" name="直接连接符 5"/>
            <p:cNvCxnSpPr>
              <a:stCxn id="5" idx="2"/>
            </p:cNvCxnSpPr>
            <p:nvPr/>
          </p:nvCxnSpPr>
          <p:spPr>
            <a:xfrm flipH="1">
              <a:off x="3938954" y="3428999"/>
              <a:ext cx="1512276" cy="483578"/>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a:stCxn id="5" idx="2"/>
            </p:cNvCxnSpPr>
            <p:nvPr/>
          </p:nvCxnSpPr>
          <p:spPr>
            <a:xfrm>
              <a:off x="5451230" y="3428999"/>
              <a:ext cx="21981" cy="615461"/>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a:stCxn id="5" idx="2"/>
            </p:cNvCxnSpPr>
            <p:nvPr/>
          </p:nvCxnSpPr>
          <p:spPr>
            <a:xfrm>
              <a:off x="5451230" y="3428999"/>
              <a:ext cx="1749670" cy="395655"/>
            </a:xfrm>
            <a:prstGeom prst="line">
              <a:avLst/>
            </a:prstGeom>
          </p:spPr>
          <p:style>
            <a:lnRef idx="1">
              <a:schemeClr val="dk1"/>
            </a:lnRef>
            <a:fillRef idx="0">
              <a:schemeClr val="dk1"/>
            </a:fillRef>
            <a:effectRef idx="0">
              <a:schemeClr val="dk1"/>
            </a:effectRef>
            <a:fontRef idx="minor">
              <a:schemeClr val="tx1"/>
            </a:fontRef>
          </p:style>
        </p:cxnSp>
        <p:sp>
          <p:nvSpPr>
            <p:cNvPr id="9" name="圆角矩形 8"/>
            <p:cNvSpPr/>
            <p:nvPr/>
          </p:nvSpPr>
          <p:spPr>
            <a:xfrm>
              <a:off x="3132991" y="3912577"/>
              <a:ext cx="1447801"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Humidity=?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0" name="圆角矩形 9"/>
            <p:cNvSpPr/>
            <p:nvPr/>
          </p:nvSpPr>
          <p:spPr>
            <a:xfrm>
              <a:off x="3569677" y="3314699"/>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Sunny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1" name="圆角矩形 10"/>
            <p:cNvSpPr/>
            <p:nvPr/>
          </p:nvSpPr>
          <p:spPr>
            <a:xfrm>
              <a:off x="4431324" y="3455376"/>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Cloudy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2" name="圆角矩形 11"/>
            <p:cNvSpPr/>
            <p:nvPr/>
          </p:nvSpPr>
          <p:spPr>
            <a:xfrm>
              <a:off x="6066693" y="3239964"/>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Rainy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13" name="直接连接符 12"/>
            <p:cNvCxnSpPr/>
            <p:nvPr/>
          </p:nvCxnSpPr>
          <p:spPr>
            <a:xfrm flipH="1">
              <a:off x="2628900" y="4475284"/>
              <a:ext cx="1354015" cy="514717"/>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982915" y="4473269"/>
              <a:ext cx="791307" cy="365246"/>
            </a:xfrm>
            <a:prstGeom prst="line">
              <a:avLst/>
            </a:prstGeom>
          </p:spPr>
          <p:style>
            <a:lnRef idx="1">
              <a:schemeClr val="dk1"/>
            </a:lnRef>
            <a:fillRef idx="0">
              <a:schemeClr val="dk1"/>
            </a:fillRef>
            <a:effectRef idx="0">
              <a:schemeClr val="dk1"/>
            </a:effectRef>
            <a:fontRef idx="minor">
              <a:schemeClr val="tx1"/>
            </a:fontRef>
          </p:style>
        </p:cxnSp>
        <p:sp>
          <p:nvSpPr>
            <p:cNvPr id="15" name="圆角矩形 14"/>
            <p:cNvSpPr/>
            <p:nvPr/>
          </p:nvSpPr>
          <p:spPr>
            <a:xfrm>
              <a:off x="2162907" y="4375547"/>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High</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6" name="圆角矩形 15"/>
            <p:cNvSpPr/>
            <p:nvPr/>
          </p:nvSpPr>
          <p:spPr>
            <a:xfrm>
              <a:off x="3323490" y="4473270"/>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Normal</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7" name="椭圆 16"/>
            <p:cNvSpPr/>
            <p:nvPr/>
          </p:nvSpPr>
          <p:spPr>
            <a:xfrm>
              <a:off x="2286003" y="4972418"/>
              <a:ext cx="776652"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p:txBody>
        </p:sp>
        <p:sp>
          <p:nvSpPr>
            <p:cNvPr id="18" name="椭圆 17"/>
            <p:cNvSpPr/>
            <p:nvPr/>
          </p:nvSpPr>
          <p:spPr>
            <a:xfrm>
              <a:off x="4378568" y="4844288"/>
              <a:ext cx="861647"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19" name="椭圆 18"/>
            <p:cNvSpPr/>
            <p:nvPr/>
          </p:nvSpPr>
          <p:spPr>
            <a:xfrm>
              <a:off x="5046785" y="4038418"/>
              <a:ext cx="846675"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20" name="圆角矩形 19"/>
            <p:cNvSpPr/>
            <p:nvPr/>
          </p:nvSpPr>
          <p:spPr>
            <a:xfrm>
              <a:off x="6579576" y="3833813"/>
              <a:ext cx="1447801"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Wind=?</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21" name="直接连接符 20"/>
            <p:cNvCxnSpPr/>
            <p:nvPr/>
          </p:nvCxnSpPr>
          <p:spPr>
            <a:xfrm flipH="1">
              <a:off x="6268914" y="4399541"/>
              <a:ext cx="1151795" cy="405638"/>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7420708" y="4396520"/>
              <a:ext cx="791307" cy="365246"/>
            </a:xfrm>
            <a:prstGeom prst="line">
              <a:avLst/>
            </a:prstGeom>
          </p:spPr>
          <p:style>
            <a:lnRef idx="1">
              <a:schemeClr val="dk1"/>
            </a:lnRef>
            <a:fillRef idx="0">
              <a:schemeClr val="dk1"/>
            </a:fillRef>
            <a:effectRef idx="0">
              <a:schemeClr val="dk1"/>
            </a:effectRef>
            <a:fontRef idx="minor">
              <a:schemeClr val="tx1"/>
            </a:fontRef>
          </p:style>
        </p:cxnSp>
        <p:sp>
          <p:nvSpPr>
            <p:cNvPr id="23" name="圆角矩形 22"/>
            <p:cNvSpPr/>
            <p:nvPr/>
          </p:nvSpPr>
          <p:spPr>
            <a:xfrm>
              <a:off x="5671038" y="4285607"/>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Strong</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4" name="圆角矩形 23"/>
            <p:cNvSpPr/>
            <p:nvPr/>
          </p:nvSpPr>
          <p:spPr>
            <a:xfrm>
              <a:off x="7570176" y="4242472"/>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Weak</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5" name="椭圆 24"/>
            <p:cNvSpPr/>
            <p:nvPr/>
          </p:nvSpPr>
          <p:spPr>
            <a:xfrm>
              <a:off x="7816361" y="4768270"/>
              <a:ext cx="940775"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26" name="椭圆 25"/>
            <p:cNvSpPr/>
            <p:nvPr/>
          </p:nvSpPr>
          <p:spPr>
            <a:xfrm>
              <a:off x="5851280" y="4805179"/>
              <a:ext cx="776652"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p:txBody>
        </p:sp>
      </p:grpSp>
      <p:sp>
        <p:nvSpPr>
          <p:cNvPr id="27" name="文本框 26"/>
          <p:cNvSpPr txBox="1"/>
          <p:nvPr/>
        </p:nvSpPr>
        <p:spPr>
          <a:xfrm>
            <a:off x="2727917" y="3769251"/>
            <a:ext cx="4773457"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Fig 1.3 the final decision tree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83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3031" y="489193"/>
                <a:ext cx="10515600" cy="5656629"/>
              </a:xfrm>
            </p:spPr>
            <p:txBody>
              <a:bodyPr>
                <a:normAutofit/>
              </a:bodyPr>
              <a:lstStyle/>
              <a:p>
                <a:r>
                  <a:rPr lang="en-US" altLang="zh-CN" b="1" dirty="0"/>
                  <a:t>Some other methods:</a:t>
                </a:r>
              </a:p>
              <a:p>
                <a:r>
                  <a:rPr lang="en-US" altLang="zh-CN" dirty="0"/>
                  <a:t>It can be seen that </a:t>
                </a:r>
                <a:r>
                  <a:rPr lang="en-US" altLang="zh-CN" b="1" dirty="0"/>
                  <a:t>ID3 algorithm </a:t>
                </a:r>
                <a:r>
                  <a:rPr lang="en-US" altLang="zh-CN" dirty="0"/>
                  <a:t>usually chooses the factor with more values firstly. For example, in the above case, the weather is regarded as the root of the tree, which has three values. </a:t>
                </a:r>
              </a:p>
              <a:p>
                <a:r>
                  <a:rPr lang="en-US" altLang="zh-CN" dirty="0"/>
                  <a:t>In order to solve this shortage, </a:t>
                </a:r>
                <a:r>
                  <a:rPr lang="en-US" altLang="zh-CN" b="1" dirty="0"/>
                  <a:t>C4.5 algorithm </a:t>
                </a:r>
                <a:r>
                  <a:rPr lang="en-US" altLang="zh-CN" dirty="0"/>
                  <a:t>uses </a:t>
                </a:r>
                <a:r>
                  <a:rPr lang="en-US" altLang="zh-CN" b="1" dirty="0"/>
                  <a:t>gain ratio </a:t>
                </a:r>
                <a:r>
                  <a:rPr lang="en-US" altLang="zh-CN" dirty="0"/>
                  <a:t>to build a decision tree. </a:t>
                </a:r>
                <a:r>
                  <a:rPr lang="en-US" altLang="zh-CN" b="1" dirty="0"/>
                  <a:t>Gain ratio </a:t>
                </a:r>
                <a:r>
                  <a:rPr lang="en-US" altLang="zh-CN" dirty="0"/>
                  <a:t>has the form  </a:t>
                </a:r>
              </a:p>
              <a:p>
                <a:pPr marL="0" indent="0">
                  <a:buNone/>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G</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e>
                      </m:d>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num>
                        <m:den>
                          <m:r>
                            <a:rPr lang="en-US" altLang="zh-CN" b="0" i="1" smtClean="0">
                              <a:latin typeface="Cambria Math" panose="02040503050406030204" pitchFamily="18" charset="0"/>
                            </a:rPr>
                            <m:t>𝐼𝑉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den>
                      </m:f>
                    </m:oMath>
                  </m:oMathPara>
                </a14:m>
                <a:endParaRPr lang="en-US" altLang="zh-CN" b="0" dirty="0"/>
              </a:p>
              <a:p>
                <a:pPr marL="0" indent="0">
                  <a:buNone/>
                </a:pPr>
                <a:r>
                  <a:rPr lang="en-US" altLang="zh-CN" dirty="0"/>
                  <a:t>where </a:t>
                </a:r>
                <a14:m>
                  <m:oMath xmlns:m="http://schemas.openxmlformats.org/officeDocument/2006/math">
                    <m:r>
                      <a:rPr lang="en-US" altLang="zh-CN" b="0" i="1" smtClean="0">
                        <a:latin typeface="Cambria Math" panose="02040503050406030204" pitchFamily="18" charset="0"/>
                      </a:rPr>
                      <m:t>𝐼𝑉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𝑣</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𝑣</m:t>
                                </m:r>
                              </m:sub>
                            </m:sSub>
                          </m:num>
                          <m:den>
                            <m:r>
                              <a:rPr lang="en-US" altLang="zh-CN" b="0" i="1" smtClean="0">
                                <a:latin typeface="Cambria Math" panose="02040503050406030204" pitchFamily="18" charset="0"/>
                              </a:rPr>
                              <m:t>𝑁</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𝑣</m:t>
                                </m:r>
                              </m:sub>
                            </m:sSub>
                          </m:num>
                          <m:den>
                            <m:r>
                              <a:rPr lang="en-US" altLang="zh-CN" b="0" i="1" smtClean="0">
                                <a:latin typeface="Cambria Math" panose="02040503050406030204" pitchFamily="18" charset="0"/>
                              </a:rPr>
                              <m:t>𝑁</m:t>
                            </m:r>
                          </m:den>
                        </m:f>
                      </m:e>
                    </m:nary>
                    <m:r>
                      <a:rPr lang="en-US" altLang="zh-CN" b="0" i="1" smtClean="0">
                        <a:latin typeface="Cambria Math" panose="02040503050406030204" pitchFamily="18" charset="0"/>
                      </a:rPr>
                      <m:t>.</m:t>
                    </m:r>
                  </m:oMath>
                </a14:m>
                <a:r>
                  <a:rPr lang="en-US" altLang="zh-CN" dirty="0"/>
                  <a:t> Here, </a:t>
                </a:r>
                <a14:m>
                  <m:oMath xmlns:m="http://schemas.openxmlformats.org/officeDocument/2006/math">
                    <m:r>
                      <a:rPr lang="en-US" altLang="zh-CN" b="0" i="1" smtClean="0">
                        <a:latin typeface="Cambria Math" panose="02040503050406030204" pitchFamily="18" charset="0"/>
                      </a:rPr>
                      <m:t>𝑉</m:t>
                    </m:r>
                  </m:oMath>
                </a14:m>
                <a:r>
                  <a:rPr lang="en-US" altLang="zh-CN" dirty="0"/>
                  <a:t> is the number of factor </a:t>
                </a:r>
                <a14:m>
                  <m:oMath xmlns:m="http://schemas.openxmlformats.org/officeDocument/2006/math">
                    <m:r>
                      <a:rPr lang="en-US" altLang="zh-CN" b="0" i="1" smtClean="0">
                        <a:latin typeface="Cambria Math" panose="02040503050406030204" pitchFamily="18" charset="0"/>
                      </a:rPr>
                      <m:t>𝑎</m:t>
                    </m:r>
                  </m:oMath>
                </a14:m>
                <a:r>
                  <a:rPr lang="en-US" altLang="zh-CN" dirty="0"/>
                  <a:t>’s values.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𝑣</m:t>
                        </m:r>
                      </m:sub>
                    </m:sSub>
                  </m:oMath>
                </a14:m>
                <a:r>
                  <a:rPr lang="en-US" altLang="zh-CN" dirty="0"/>
                  <a:t> is the number of data in different values and </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 </m:t>
                    </m:r>
                  </m:oMath>
                </a14:m>
                <a:r>
                  <a:rPr lang="en-US" altLang="zh-CN" dirty="0"/>
                  <a:t>is the sum 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𝑣</m:t>
                        </m:r>
                      </m:sub>
                    </m:sSub>
                  </m:oMath>
                </a14:m>
                <a:r>
                  <a:rPr lang="en-US" altLang="zh-CN" dirty="0"/>
                  <a:t>. </a:t>
                </a:r>
                <a:endParaRPr lang="en-US" altLang="zh-CN" b="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3031" y="489193"/>
                <a:ext cx="10515600" cy="5656629"/>
              </a:xfrm>
              <a:blipFill>
                <a:blip r:embed="rId2"/>
                <a:stretch>
                  <a:fillRect l="-1217" t="-1940" r="-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7173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271"/>
            <a:ext cx="10515600" cy="5454406"/>
          </a:xfrm>
        </p:spPr>
        <p:txBody>
          <a:bodyPr>
            <a:normAutofit/>
          </a:bodyPr>
          <a:lstStyle/>
          <a:p>
            <a:pPr marL="0" indent="0">
              <a:buNone/>
            </a:pPr>
            <a:endParaRPr lang="en-US" altLang="zh-CN" dirty="0"/>
          </a:p>
          <a:p>
            <a:r>
              <a:rPr lang="en-US" altLang="zh-CN" dirty="0"/>
              <a:t>As shown in the above case, the data set only has four factors. In many practical cases, we need to build a decision tree by considering a lot of factors, which make the decision tree too large. Therefore, </a:t>
            </a:r>
            <a:r>
              <a:rPr lang="en-US" altLang="zh-CN" b="1" dirty="0"/>
              <a:t>pruning</a:t>
            </a:r>
            <a:r>
              <a:rPr lang="en-US" altLang="zh-CN" dirty="0"/>
              <a:t> is necessary in many cases. </a:t>
            </a:r>
          </a:p>
          <a:p>
            <a:endParaRPr lang="en-US" altLang="zh-CN" dirty="0"/>
          </a:p>
          <a:p>
            <a:r>
              <a:rPr lang="en-US" altLang="zh-CN" dirty="0"/>
              <a:t>Generally, </a:t>
            </a:r>
            <a:r>
              <a:rPr lang="en-US" altLang="zh-CN" b="1" dirty="0"/>
              <a:t>pruning</a:t>
            </a:r>
            <a:r>
              <a:rPr lang="en-US" altLang="zh-CN" dirty="0"/>
              <a:t> can be divided into </a:t>
            </a:r>
            <a:r>
              <a:rPr lang="en-US" altLang="zh-CN" b="1" dirty="0"/>
              <a:t>pre-pruning</a:t>
            </a:r>
            <a:r>
              <a:rPr lang="en-US" altLang="zh-CN" dirty="0"/>
              <a:t> and </a:t>
            </a:r>
            <a:r>
              <a:rPr lang="en-US" altLang="zh-CN" b="1" dirty="0"/>
              <a:t>post-pruning</a:t>
            </a:r>
            <a:r>
              <a:rPr lang="en-US" altLang="zh-CN" dirty="0"/>
              <a:t>.  You can read some other references for the details.</a:t>
            </a:r>
          </a:p>
          <a:p>
            <a:endParaRPr lang="en-US" altLang="zh-CN" dirty="0"/>
          </a:p>
          <a:p>
            <a:r>
              <a:rPr lang="en-US" altLang="zh-CN" dirty="0"/>
              <a:t>Note that the factors we considered above are discrete. For the factors with the </a:t>
            </a:r>
            <a:r>
              <a:rPr lang="en-US" altLang="zh-CN" b="1" dirty="0"/>
              <a:t>continuous value</a:t>
            </a:r>
            <a:r>
              <a:rPr lang="en-US" altLang="zh-CN" dirty="0"/>
              <a:t>, we can use </a:t>
            </a:r>
            <a:r>
              <a:rPr lang="en-US" altLang="zh-CN" b="1" dirty="0"/>
              <a:t>discretization technology</a:t>
            </a:r>
            <a:r>
              <a:rPr lang="en-US" altLang="zh-CN" dirty="0"/>
              <a:t>, see </a:t>
            </a:r>
            <a:r>
              <a:rPr lang="en-US" altLang="zh-CN" b="1" dirty="0"/>
              <a:t>C4.5 algorithm.</a:t>
            </a:r>
            <a:endParaRPr lang="en-US" altLang="zh-CN" dirty="0"/>
          </a:p>
        </p:txBody>
      </p:sp>
    </p:spTree>
    <p:extLst>
      <p:ext uri="{BB962C8B-B14F-4D97-AF65-F5344CB8AC3E}">
        <p14:creationId xmlns:p14="http://schemas.microsoft.com/office/powerpoint/2010/main" val="108740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42846" y="2194902"/>
            <a:ext cx="7448029" cy="688975"/>
          </a:xfrm>
        </p:spPr>
        <p:txBody>
          <a:bodyPr>
            <a:noAutofit/>
          </a:bodyPr>
          <a:lstStyle/>
          <a:p>
            <a:pPr marL="0" indent="0">
              <a:buNone/>
            </a:pPr>
            <a:r>
              <a:rPr lang="en-US" altLang="zh-CN" sz="5400" b="1" dirty="0">
                <a:latin typeface="Times New Roman" panose="02020603050405020304" pitchFamily="18" charset="0"/>
                <a:cs typeface="Times New Roman" panose="02020603050405020304" pitchFamily="18" charset="0"/>
              </a:rPr>
              <a:t>Document Clustering</a:t>
            </a:r>
            <a:endParaRPr lang="zh-CN" alt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84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8539" y="612286"/>
            <a:ext cx="10515600" cy="4351338"/>
          </a:xfrm>
        </p:spPr>
        <p:txBody>
          <a:bodyPr>
            <a:normAutofit/>
          </a:bodyPr>
          <a:lstStyle/>
          <a:p>
            <a:endParaRPr lang="en-US" altLang="zh-CN" dirty="0"/>
          </a:p>
          <a:p>
            <a:endParaRPr lang="en-US" altLang="zh-CN" dirty="0"/>
          </a:p>
          <a:p>
            <a:r>
              <a:rPr lang="en-US" altLang="zh-CN" dirty="0">
                <a:latin typeface="Times New Roman" panose="02020603050405020304" pitchFamily="18" charset="0"/>
                <a:cs typeface="Times New Roman" panose="02020603050405020304" pitchFamily="18" charset="0"/>
              </a:rPr>
              <a:t>In natural language processing, one of the most important  tasks is </a:t>
            </a:r>
            <a:r>
              <a:rPr lang="en-US" altLang="zh-CN" b="1" dirty="0">
                <a:latin typeface="Times New Roman" panose="02020603050405020304" pitchFamily="18" charset="0"/>
                <a:cs typeface="Times New Roman" panose="02020603050405020304" pitchFamily="18" charset="0"/>
              </a:rPr>
              <a:t>Document Clustering</a:t>
            </a:r>
            <a:r>
              <a:rPr lang="en-US" altLang="zh-CN" dirty="0">
                <a:latin typeface="Times New Roman" panose="02020603050405020304" pitchFamily="18" charset="0"/>
                <a:cs typeface="Times New Roman" panose="02020603050405020304" pitchFamily="18" charset="0"/>
              </a:rPr>
              <a:t>, i.e., organizing a large quantity of unordered documents into a small number of meaningful and coherent clusters.</a:t>
            </a:r>
          </a:p>
          <a:p>
            <a:endParaRPr lang="en-US" altLang="zh-CN" dirty="0"/>
          </a:p>
          <a:p>
            <a:endParaRPr lang="en-US" altLang="zh-CN" dirty="0"/>
          </a:p>
          <a:p>
            <a:pPr marL="0" indent="0" algn="ctr">
              <a:buNone/>
            </a:pPr>
            <a:r>
              <a:rPr lang="en-US" altLang="zh-CN" sz="4000" b="1" dirty="0">
                <a:latin typeface="Times New Roman" panose="02020603050405020304" pitchFamily="18" charset="0"/>
                <a:cs typeface="Times New Roman" panose="02020603050405020304" pitchFamily="18" charset="0"/>
              </a:rPr>
              <a:t>How to achieve this goal effectively?</a:t>
            </a:r>
            <a:endParaRPr lang="zh-CN" alt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919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20615" y="295762"/>
                <a:ext cx="10515600" cy="6113830"/>
              </a:xfrm>
            </p:spPr>
            <p:txBody>
              <a:bodyPr>
                <a:normAutofit lnSpcReduction="10000"/>
              </a:bodyPr>
              <a:lstStyle/>
              <a:p>
                <a:r>
                  <a:rPr lang="en-US" altLang="zh-CN" sz="3000"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sz="3000" i="1" dirty="0" smtClean="0">
                        <a:latin typeface="Cambria Math" panose="02040503050406030204" pitchFamily="18" charset="0"/>
                      </a:rPr>
                      <m:t>𝐷</m:t>
                    </m:r>
                    <m:r>
                      <a:rPr lang="en-US" altLang="zh-CN" sz="3000" i="1" dirty="0" smtClean="0">
                        <a:latin typeface="Cambria Math" panose="02040503050406030204" pitchFamily="18" charset="0"/>
                      </a:rPr>
                      <m:t>={1, . . . ,</m:t>
                    </m:r>
                    <m:r>
                      <a:rPr lang="en-US" altLang="zh-CN" sz="3000" b="0" i="1" dirty="0" smtClean="0">
                        <a:latin typeface="Cambria Math" panose="02040503050406030204" pitchFamily="18" charset="0"/>
                      </a:rPr>
                      <m:t>𝑛</m:t>
                    </m:r>
                    <m:r>
                      <a:rPr lang="en-US" altLang="zh-CN" sz="3000" i="1" dirty="0" smtClean="0">
                        <a:latin typeface="Cambria Math" panose="02040503050406030204" pitchFamily="18" charset="0"/>
                      </a:rPr>
                      <m:t>} </m:t>
                    </m:r>
                  </m:oMath>
                </a14:m>
                <a:r>
                  <a:rPr lang="en-US" altLang="zh-CN" sz="3000" dirty="0">
                    <a:latin typeface="Times New Roman" panose="02020603050405020304" pitchFamily="18" charset="0"/>
                    <a:cs typeface="Times New Roman" panose="02020603050405020304" pitchFamily="18" charset="0"/>
                  </a:rPr>
                  <a:t>be a set of documents and </a:t>
                </a:r>
                <a14:m>
                  <m:oMath xmlns:m="http://schemas.openxmlformats.org/officeDocument/2006/math">
                    <m:r>
                      <a:rPr lang="en-US" altLang="zh-CN" sz="3000" i="1" dirty="0" smtClean="0">
                        <a:latin typeface="Cambria Math" panose="02040503050406030204" pitchFamily="18" charset="0"/>
                      </a:rPr>
                      <m:t>𝑇</m:t>
                    </m:r>
                    <m:r>
                      <a:rPr lang="en-US" altLang="zh-CN" sz="3000" i="1" dirty="0" smtClean="0">
                        <a:latin typeface="Cambria Math" panose="02040503050406030204" pitchFamily="18" charset="0"/>
                      </a:rPr>
                      <m:t>={1, . . . ,</m:t>
                    </m:r>
                    <m:r>
                      <a:rPr lang="en-US" altLang="zh-CN" sz="3000" b="0" i="1" dirty="0" smtClean="0">
                        <a:latin typeface="Cambria Math" panose="02040503050406030204" pitchFamily="18" charset="0"/>
                      </a:rPr>
                      <m:t>𝑚</m:t>
                    </m:r>
                    <m:r>
                      <a:rPr lang="en-US" altLang="zh-CN" sz="3000" i="1" dirty="0" smtClean="0">
                        <a:latin typeface="Cambria Math" panose="02040503050406030204" pitchFamily="18" charset="0"/>
                      </a:rPr>
                      <m:t>} </m:t>
                    </m:r>
                  </m:oMath>
                </a14:m>
                <a:r>
                  <a:rPr lang="en-US" altLang="zh-CN" sz="3000" dirty="0">
                    <a:latin typeface="Times New Roman" panose="02020603050405020304" pitchFamily="18" charset="0"/>
                    <a:cs typeface="Times New Roman" panose="02020603050405020304" pitchFamily="18" charset="0"/>
                  </a:rPr>
                  <a:t> be the set of distinct words occurring in </a:t>
                </a:r>
                <a14:m>
                  <m:oMath xmlns:m="http://schemas.openxmlformats.org/officeDocument/2006/math">
                    <m:r>
                      <a:rPr lang="en-US" altLang="zh-CN" sz="3000" i="1" dirty="0" smtClean="0">
                        <a:latin typeface="Cambria Math" panose="02040503050406030204" pitchFamily="18" charset="0"/>
                      </a:rPr>
                      <m:t>𝐷</m:t>
                    </m:r>
                  </m:oMath>
                </a14:m>
                <a:r>
                  <a:rPr lang="en-US" altLang="zh-CN" sz="3000" dirty="0">
                    <a:latin typeface="Times New Roman" panose="02020603050405020304" pitchFamily="18" charset="0"/>
                    <a:cs typeface="Times New Roman" panose="02020603050405020304" pitchFamily="18" charset="0"/>
                  </a:rPr>
                  <a:t>. A document </a:t>
                </a:r>
                <a14:m>
                  <m:oMath xmlns:m="http://schemas.openxmlformats.org/officeDocument/2006/math">
                    <m:r>
                      <a:rPr lang="en-US" altLang="zh-CN" sz="3000" b="0" i="1" smtClean="0">
                        <a:latin typeface="Cambria Math" panose="02040503050406030204" pitchFamily="18" charset="0"/>
                      </a:rPr>
                      <m:t>𝑑</m:t>
                    </m:r>
                  </m:oMath>
                </a14:m>
                <a:r>
                  <a:rPr lang="en-US" altLang="zh-CN" sz="3000" dirty="0">
                    <a:latin typeface="Times New Roman" panose="02020603050405020304" pitchFamily="18" charset="0"/>
                    <a:cs typeface="Times New Roman" panose="02020603050405020304" pitchFamily="18" charset="0"/>
                  </a:rPr>
                  <a:t> is then represented as a </a:t>
                </a:r>
                <a14:m>
                  <m:oMath xmlns:m="http://schemas.openxmlformats.org/officeDocument/2006/math">
                    <m:r>
                      <a:rPr lang="en-US" altLang="zh-CN" sz="3000" i="1" dirty="0" smtClean="0">
                        <a:latin typeface="Cambria Math" panose="02040503050406030204" pitchFamily="18" charset="0"/>
                      </a:rPr>
                      <m:t>𝑚</m:t>
                    </m:r>
                  </m:oMath>
                </a14:m>
                <a:r>
                  <a:rPr lang="en-US" altLang="zh-CN" sz="3000" dirty="0">
                    <a:latin typeface="Times New Roman" panose="02020603050405020304" pitchFamily="18" charset="0"/>
                    <a:cs typeface="Times New Roman" panose="02020603050405020304" pitchFamily="18" charset="0"/>
                  </a:rPr>
                  <a:t>-dimensional vector </a:t>
                </a:r>
                <a14:m>
                  <m:oMath xmlns:m="http://schemas.openxmlformats.org/officeDocument/2006/math">
                    <m:acc>
                      <m:accPr>
                        <m:chr m:val="⃗"/>
                        <m:ctrlPr>
                          <a:rPr lang="en-US" altLang="zh-CN" sz="3000" b="0" i="1" dirty="0" smtClean="0">
                            <a:latin typeface="Cambria Math" panose="02040503050406030204" pitchFamily="18" charset="0"/>
                          </a:rPr>
                        </m:ctrlPr>
                      </m:accPr>
                      <m:e>
                        <m:r>
                          <a:rPr lang="en-US" altLang="zh-CN" sz="3000" b="0" i="1" dirty="0" smtClean="0">
                            <a:latin typeface="Cambria Math" panose="02040503050406030204" pitchFamily="18" charset="0"/>
                          </a:rPr>
                          <m:t>𝑑</m:t>
                        </m:r>
                      </m:e>
                    </m:acc>
                  </m:oMath>
                </a14:m>
                <a:r>
                  <a:rPr lang="en-US" altLang="zh-CN" sz="3000" dirty="0">
                    <a:latin typeface="Times New Roman" panose="02020603050405020304" pitchFamily="18" charset="0"/>
                    <a:cs typeface="Times New Roman" panose="02020603050405020304" pitchFamily="18" charset="0"/>
                  </a:rPr>
                  <a:t>.</a:t>
                </a:r>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sz="3000" b="0" i="1" smtClean="0">
                        <a:latin typeface="Cambria Math" panose="02040503050406030204" pitchFamily="18" charset="0"/>
                      </a:rPr>
                      <m:t>𝑡𝑓</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𝑑</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𝑡</m:t>
                    </m:r>
                    <m:r>
                      <a:rPr lang="en-US" altLang="zh-CN" sz="3000" b="0" i="1" smtClean="0">
                        <a:latin typeface="Cambria Math" panose="02040503050406030204" pitchFamily="18" charset="0"/>
                      </a:rPr>
                      <m:t>)</m:t>
                    </m:r>
                  </m:oMath>
                </a14:m>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denote the frequency of word </a:t>
                </a:r>
                <a14:m>
                  <m:oMath xmlns:m="http://schemas.openxmlformats.org/officeDocument/2006/math">
                    <m:r>
                      <a:rPr lang="en-US" altLang="zh-CN" sz="3000" b="0" i="1" dirty="0" smtClean="0">
                        <a:latin typeface="Cambria Math" panose="02040503050406030204" pitchFamily="18" charset="0"/>
                      </a:rPr>
                      <m:t>𝑡</m:t>
                    </m:r>
                    <m:r>
                      <a:rPr lang="en-US" altLang="zh-CN" sz="3000" i="1" dirty="0" smtClean="0">
                        <a:latin typeface="Cambria Math" panose="02040503050406030204" pitchFamily="18" charset="0"/>
                      </a:rPr>
                      <m:t>∈</m:t>
                    </m:r>
                    <m:r>
                      <a:rPr lang="en-US" altLang="zh-CN" sz="3000" i="1" dirty="0" smtClean="0">
                        <a:latin typeface="Cambria Math" panose="02040503050406030204" pitchFamily="18" charset="0"/>
                      </a:rPr>
                      <m:t>𝑇</m:t>
                    </m:r>
                    <m:r>
                      <a:rPr lang="en-US" altLang="zh-CN" sz="3000" i="1" dirty="0" smtClean="0">
                        <a:latin typeface="Cambria Math" panose="02040503050406030204" pitchFamily="18" charset="0"/>
                      </a:rPr>
                      <m:t> </m:t>
                    </m:r>
                  </m:oMath>
                </a14:m>
                <a:r>
                  <a:rPr lang="en-US" altLang="zh-CN" sz="3000" dirty="0">
                    <a:latin typeface="Times New Roman" panose="02020603050405020304" pitchFamily="18" charset="0"/>
                    <a:cs typeface="Times New Roman" panose="02020603050405020304" pitchFamily="18" charset="0"/>
                  </a:rPr>
                  <a:t>in document </a:t>
                </a:r>
                <a14:m>
                  <m:oMath xmlns:m="http://schemas.openxmlformats.org/officeDocument/2006/math">
                    <m:r>
                      <a:rPr lang="en-US" altLang="zh-CN" sz="3000" i="1" dirty="0" smtClean="0">
                        <a:latin typeface="Cambria Math" panose="02040503050406030204" pitchFamily="18" charset="0"/>
                      </a:rPr>
                      <m:t>𝑑</m:t>
                    </m:r>
                    <m:r>
                      <a:rPr lang="en-US" altLang="zh-CN" sz="3000" i="1" dirty="0" smtClean="0">
                        <a:latin typeface="Cambria Math" panose="02040503050406030204" pitchFamily="18" charset="0"/>
                      </a:rPr>
                      <m:t>∈</m:t>
                    </m:r>
                    <m:r>
                      <a:rPr lang="en-US" altLang="zh-CN" sz="3000" i="1" dirty="0" smtClean="0">
                        <a:latin typeface="Cambria Math" panose="02040503050406030204" pitchFamily="18" charset="0"/>
                      </a:rPr>
                      <m:t>𝐷</m:t>
                    </m:r>
                  </m:oMath>
                </a14:m>
                <a:r>
                  <a:rPr lang="en-US" altLang="zh-CN" sz="3000" dirty="0">
                    <a:latin typeface="Times New Roman" panose="02020603050405020304" pitchFamily="18" charset="0"/>
                    <a:cs typeface="Times New Roman" panose="02020603050405020304" pitchFamily="18" charset="0"/>
                  </a:rPr>
                  <a:t>. Then the vector representation</a:t>
                </a:r>
                <a14:m>
                  <m:oMath xmlns:m="http://schemas.openxmlformats.org/officeDocument/2006/math">
                    <m:acc>
                      <m:accPr>
                        <m:chr m:val="⃗"/>
                        <m:ctrlPr>
                          <a:rPr lang="en-US" altLang="zh-CN" sz="3000" b="0" i="1" smtClean="0">
                            <a:latin typeface="Cambria Math" panose="02040503050406030204" pitchFamily="18" charset="0"/>
                          </a:rPr>
                        </m:ctrlPr>
                      </m:accPr>
                      <m:e>
                        <m:r>
                          <a:rPr lang="en-US" altLang="zh-CN" sz="3000" b="0" i="1" smtClean="0">
                            <a:latin typeface="Cambria Math" panose="02040503050406030204" pitchFamily="18" charset="0"/>
                          </a:rPr>
                          <m:t> </m:t>
                        </m:r>
                        <m:r>
                          <a:rPr lang="en-US" altLang="zh-CN" sz="3000" b="0" i="1" smtClean="0">
                            <a:latin typeface="Cambria Math" panose="02040503050406030204" pitchFamily="18" charset="0"/>
                          </a:rPr>
                          <m:t>𝑑</m:t>
                        </m:r>
                      </m:e>
                    </m:acc>
                  </m:oMath>
                </a14:m>
                <a:r>
                  <a:rPr lang="en-US" altLang="zh-CN" sz="3000" dirty="0">
                    <a:latin typeface="Times New Roman" panose="02020603050405020304" pitchFamily="18" charset="0"/>
                    <a:cs typeface="Times New Roman" panose="02020603050405020304" pitchFamily="18" charset="0"/>
                  </a:rPr>
                  <a:t> of a document </a:t>
                </a:r>
                <a14:m>
                  <m:oMath xmlns:m="http://schemas.openxmlformats.org/officeDocument/2006/math">
                    <m:r>
                      <a:rPr lang="en-US" altLang="zh-CN" sz="3000" i="1" dirty="0" smtClean="0">
                        <a:latin typeface="Cambria Math" panose="02040503050406030204" pitchFamily="18" charset="0"/>
                      </a:rPr>
                      <m:t>𝑑</m:t>
                    </m:r>
                  </m:oMath>
                </a14:m>
                <a:r>
                  <a:rPr lang="en-US" altLang="zh-CN" sz="3000" dirty="0">
                    <a:latin typeface="Times New Roman" panose="02020603050405020304" pitchFamily="18" charset="0"/>
                    <a:cs typeface="Times New Roman" panose="02020603050405020304" pitchFamily="18" charset="0"/>
                  </a:rPr>
                  <a:t> is </a:t>
                </a:r>
              </a:p>
              <a:p>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zh-CN" sz="3000" b="0" i="1" smtClean="0">
                              <a:latin typeface="Cambria Math" panose="02040503050406030204" pitchFamily="18" charset="0"/>
                            </a:rPr>
                          </m:ctrlPr>
                        </m:accPr>
                        <m:e>
                          <m:r>
                            <a:rPr lang="en-US" altLang="zh-CN" sz="3000" b="0" i="1" smtClean="0">
                              <a:latin typeface="Cambria Math" panose="02040503050406030204" pitchFamily="18" charset="0"/>
                            </a:rPr>
                            <m:t>𝑑</m:t>
                          </m:r>
                        </m:e>
                      </m:acc>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𝑡𝑓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𝑑</m:t>
                          </m:r>
                          <m:r>
                            <a:rPr lang="en-US" altLang="zh-CN" sz="3000" b="0" i="1" smtClean="0">
                              <a:latin typeface="Cambria Math" panose="02040503050406030204" pitchFamily="18" charset="0"/>
                            </a:rPr>
                            <m:t>,1 </m:t>
                          </m:r>
                        </m:e>
                      </m:d>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𝑡𝑓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𝑑</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𝑚</m:t>
                          </m:r>
                          <m:r>
                            <a:rPr lang="en-US" altLang="zh-CN" sz="3000" b="0" i="1" smtClean="0">
                              <a:latin typeface="Cambria Math" panose="02040503050406030204" pitchFamily="18" charset="0"/>
                            </a:rPr>
                            <m:t> </m:t>
                          </m:r>
                        </m:e>
                      </m:d>
                      <m:r>
                        <a:rPr lang="en-US" altLang="zh-CN" sz="3000" b="0" i="1" smtClean="0">
                          <a:latin typeface="Cambria Math" panose="02040503050406030204" pitchFamily="18" charset="0"/>
                        </a:rPr>
                        <m:t>)</m:t>
                      </m:r>
                    </m:oMath>
                  </m:oMathPara>
                </a14:m>
                <a:endParaRPr lang="en-US" altLang="zh-CN" sz="3000" dirty="0">
                  <a:latin typeface="Times New Roman" panose="02020603050405020304" pitchFamily="18" charset="0"/>
                  <a:cs typeface="Times New Roman" panose="02020603050405020304" pitchFamily="18" charset="0"/>
                </a:endParaRPr>
              </a:p>
              <a:p>
                <a:pPr marL="0" indent="0">
                  <a:buNone/>
                </a:pPr>
                <a:r>
                  <a:rPr lang="en-US" altLang="zh-CN" sz="3000" dirty="0">
                    <a:latin typeface="Times New Roman" panose="02020603050405020304" pitchFamily="18" charset="0"/>
                    <a:cs typeface="Times New Roman" panose="02020603050405020304" pitchFamily="18" charset="0"/>
                  </a:rPr>
                  <a:t>In order to measure the importance of a word </a:t>
                </a:r>
                <a14:m>
                  <m:oMath xmlns:m="http://schemas.openxmlformats.org/officeDocument/2006/math">
                    <m:r>
                      <a:rPr lang="en-US" altLang="zh-CN" sz="3000" b="0" i="1" smtClean="0">
                        <a:latin typeface="Cambria Math" panose="02040503050406030204" pitchFamily="18" charset="0"/>
                      </a:rPr>
                      <m:t>𝑡</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𝑇</m:t>
                    </m:r>
                  </m:oMath>
                </a14:m>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in the document set, let’s define </a:t>
                </a:r>
                <a:r>
                  <a:rPr lang="en-US" altLang="zh-CN" sz="3000" b="1" dirty="0">
                    <a:latin typeface="Times New Roman" panose="02020603050405020304" pitchFamily="18" charset="0"/>
                    <a:cs typeface="Times New Roman" panose="02020603050405020304" pitchFamily="18" charset="0"/>
                  </a:rPr>
                  <a:t>term frequency - inverse document frequency (TF-IDF)</a:t>
                </a:r>
              </a:p>
              <a:p>
                <a:pPr marL="0" indent="0">
                  <a:buNone/>
                </a:pPr>
                <a14:m>
                  <m:oMathPara xmlns:m="http://schemas.openxmlformats.org/officeDocument/2006/math">
                    <m:oMathParaPr>
                      <m:jc m:val="centerGroup"/>
                    </m:oMathParaPr>
                    <m:oMath xmlns:m="http://schemas.openxmlformats.org/officeDocument/2006/math">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𝑤</m:t>
                          </m:r>
                        </m:e>
                        <m:sub>
                          <m:r>
                            <a:rPr lang="en-US" altLang="zh-CN" sz="3000" b="0" i="1" smtClean="0">
                              <a:latin typeface="Cambria Math" panose="02040503050406030204" pitchFamily="18" charset="0"/>
                            </a:rPr>
                            <m:t>𝑡</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𝑑</m:t>
                          </m:r>
                        </m:sub>
                      </m:sSub>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𝑡𝑓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𝑑</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𝑡</m:t>
                          </m:r>
                        </m:e>
                      </m:d>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𝑙𝑜𝑔</m:t>
                      </m:r>
                      <m:f>
                        <m:fPr>
                          <m:ctrlPr>
                            <a:rPr lang="en-US" altLang="zh-CN" sz="3000" b="0" i="1" smtClean="0">
                              <a:latin typeface="Cambria Math" panose="02040503050406030204" pitchFamily="18" charset="0"/>
                            </a:rPr>
                          </m:ctrlPr>
                        </m:fPr>
                        <m:num>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𝐷</m:t>
                              </m:r>
                            </m:e>
                          </m:d>
                        </m:num>
                        <m:den>
                          <m:r>
                            <a:rPr lang="en-US" altLang="zh-CN" sz="3000" b="0" i="1" smtClean="0">
                              <a:latin typeface="Cambria Math" panose="02040503050406030204" pitchFamily="18" charset="0"/>
                            </a:rPr>
                            <m:t>𝑑𝑓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𝑡</m:t>
                              </m:r>
                            </m:e>
                          </m:d>
                        </m:den>
                      </m:f>
                    </m:oMath>
                  </m:oMathPara>
                </a14:m>
                <a:endParaRPr lang="en-US" altLang="zh-CN" sz="3000" b="0" dirty="0">
                  <a:latin typeface="Times New Roman" panose="02020603050405020304" pitchFamily="18" charset="0"/>
                </a:endParaRPr>
              </a:p>
              <a:p>
                <a:pPr marL="0" indent="0">
                  <a:buNone/>
                </a:pPr>
                <a:r>
                  <a:rPr lang="en-US" altLang="zh-CN" sz="30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sz="3000" b="0" i="1" smtClean="0">
                        <a:latin typeface="Cambria Math" panose="02040503050406030204" pitchFamily="18" charset="0"/>
                      </a:rPr>
                      <m:t>𝑑𝑓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𝑡</m:t>
                        </m:r>
                      </m:e>
                    </m:d>
                  </m:oMath>
                </a14:m>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is the number of documents in </a:t>
                </a:r>
                <a14:m>
                  <m:oMath xmlns:m="http://schemas.openxmlformats.org/officeDocument/2006/math">
                    <m:r>
                      <a:rPr lang="en-US" altLang="zh-CN" sz="3000" b="0" i="1" smtClean="0">
                        <a:latin typeface="Cambria Math" panose="02040503050406030204" pitchFamily="18" charset="0"/>
                      </a:rPr>
                      <m:t>𝐷</m:t>
                    </m:r>
                  </m:oMath>
                </a14:m>
                <a:r>
                  <a:rPr lang="en-US" altLang="zh-CN" sz="3000" dirty="0">
                    <a:latin typeface="Times New Roman" panose="02020603050405020304" pitchFamily="18" charset="0"/>
                    <a:cs typeface="Times New Roman" panose="02020603050405020304" pitchFamily="18" charset="0"/>
                  </a:rPr>
                  <a:t> containing the word </a:t>
                </a:r>
                <a14:m>
                  <m:oMath xmlns:m="http://schemas.openxmlformats.org/officeDocument/2006/math">
                    <m:r>
                      <a:rPr lang="en-US" altLang="zh-CN" sz="3000" b="0" i="1" smtClean="0">
                        <a:latin typeface="Cambria Math" panose="02040503050406030204" pitchFamily="18" charset="0"/>
                      </a:rPr>
                      <m:t>𝑡</m:t>
                    </m:r>
                  </m:oMath>
                </a14:m>
                <a:r>
                  <a:rPr lang="en-US" altLang="zh-CN" sz="3000" dirty="0">
                    <a:latin typeface="Times New Roman" panose="02020603050405020304" pitchFamily="18" charset="0"/>
                    <a:cs typeface="Times New Roman" panose="02020603050405020304" pitchFamily="18" charset="0"/>
                  </a:rPr>
                  <a:t>, and </a:t>
                </a:r>
                <a14:m>
                  <m:oMath xmlns:m="http://schemas.openxmlformats.org/officeDocument/2006/math">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𝐷</m:t>
                        </m:r>
                      </m:e>
                    </m:d>
                  </m:oMath>
                </a14:m>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is the total number of documents in </a:t>
                </a:r>
                <a14:m>
                  <m:oMath xmlns:m="http://schemas.openxmlformats.org/officeDocument/2006/math">
                    <m:r>
                      <a:rPr lang="en-US" altLang="zh-CN" sz="3000" b="0" i="1" smtClean="0">
                        <a:latin typeface="Cambria Math" panose="02040503050406030204" pitchFamily="18" charset="0"/>
                      </a:rPr>
                      <m:t>𝐷</m:t>
                    </m:r>
                  </m:oMath>
                </a14:m>
                <a:r>
                  <a:rPr lang="en-US" altLang="zh-CN" sz="3000" dirty="0">
                    <a:latin typeface="Times New Roman" panose="02020603050405020304" pitchFamily="18" charset="0"/>
                    <a:cs typeface="Times New Roman" panose="02020603050405020304" pitchFamily="18" charset="0"/>
                  </a:rPr>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20615" y="295762"/>
                <a:ext cx="10515600" cy="6113830"/>
              </a:xfrm>
              <a:blipFill>
                <a:blip r:embed="rId2"/>
                <a:stretch>
                  <a:fillRect l="-1391" t="-2794"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1749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64577" y="790416"/>
                <a:ext cx="10515600" cy="4589584"/>
              </a:xfrm>
            </p:spPr>
            <p:txBody>
              <a:bodyPr>
                <a:normAutofit/>
              </a:bodyPr>
              <a:lstStyle/>
              <a:p>
                <a:pPr marL="0" indent="0">
                  <a:buNone/>
                </a:pPr>
                <a:endParaRPr lang="en-US" altLang="zh-CN" dirty="0"/>
              </a:p>
              <a:p>
                <a:endParaRPr lang="en-US" altLang="zh-CN" dirty="0"/>
              </a:p>
              <a:p>
                <a:endParaRPr lang="en-US" altLang="zh-CN" dirty="0"/>
              </a:p>
              <a:p>
                <a:r>
                  <a:rPr lang="en-US" altLang="zh-CN" dirty="0">
                    <a:latin typeface="Times New Roman" panose="02020603050405020304" pitchFamily="18" charset="0"/>
                    <a:cs typeface="Times New Roman" panose="02020603050405020304" pitchFamily="18" charset="0"/>
                  </a:rPr>
                  <a:t>In order to solve the </a:t>
                </a:r>
                <a:r>
                  <a:rPr lang="en-US" altLang="zh-CN" b="1" dirty="0">
                    <a:latin typeface="Times New Roman" panose="02020603050405020304" pitchFamily="18" charset="0"/>
                    <a:cs typeface="Times New Roman" panose="02020603050405020304" pitchFamily="18" charset="0"/>
                  </a:rPr>
                  <a:t>document clustering</a:t>
                </a:r>
                <a:r>
                  <a:rPr lang="en-US" altLang="zh-CN" dirty="0">
                    <a:latin typeface="Times New Roman" panose="02020603050405020304" pitchFamily="18" charset="0"/>
                    <a:cs typeface="Times New Roman" panose="02020603050405020304" pitchFamily="18" charset="0"/>
                  </a:rPr>
                  <a:t>, we will apply the </a:t>
                </a:r>
                <a:r>
                  <a:rPr lang="en-US" altLang="zh-CN" b="1" dirty="0">
                    <a:latin typeface="Times New Roman" panose="02020603050405020304" pitchFamily="18" charset="0"/>
                    <a:cs typeface="Times New Roman" panose="02020603050405020304" pitchFamily="18" charset="0"/>
                  </a:rPr>
                  <a:t>relative entropy</a:t>
                </a:r>
                <a:r>
                  <a:rPr lang="en-US" altLang="zh-CN" dirty="0">
                    <a:latin typeface="Times New Roman" panose="02020603050405020304" pitchFamily="18" charset="0"/>
                    <a:cs typeface="Times New Roman" panose="02020603050405020304" pitchFamily="18" charset="0"/>
                  </a:rPr>
                  <a:t> (K-L divergence) in this example.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a:t>
                </a:r>
                <a:r>
                  <a:rPr lang="en-US" altLang="zh-CN">
                    <a:latin typeface="Times New Roman" panose="02020603050405020304" pitchFamily="18" charset="0"/>
                    <a:cs typeface="Times New Roman" panose="02020603050405020304" pitchFamily="18" charset="0"/>
                  </a:rPr>
                  <a:t>any two </a:t>
                </a:r>
                <a:r>
                  <a:rPr lang="en-US" altLang="zh-CN" dirty="0">
                    <a:latin typeface="Times New Roman" panose="02020603050405020304" pitchFamily="18" charset="0"/>
                    <a:cs typeface="Times New Roman" panose="02020603050405020304" pitchFamily="18" charset="0"/>
                  </a:rPr>
                  <a:t>documents </a:t>
                </a:r>
                <a14:m>
                  <m:oMath xmlns:m="http://schemas.openxmlformats.org/officeDocument/2006/math">
                    <m:r>
                      <a:rPr lang="en-US" altLang="zh-CN" b="0" i="1" smtClean="0">
                        <a:latin typeface="Cambria Math" panose="02040503050406030204" pitchFamily="18" charset="0"/>
                      </a:rPr>
                      <m:t>𝑎</m:t>
                    </m:r>
                    <m:r>
                      <a:rPr lang="en-US" altLang="zh-CN" b="0" i="0"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oMath>
                </a14:m>
                <a:r>
                  <a:rPr lang="en-US" altLang="zh-CN" dirty="0">
                    <a:latin typeface="Times New Roman" panose="02020603050405020304" pitchFamily="18" charset="0"/>
                    <a:cs typeface="Times New Roman" panose="02020603050405020304" pitchFamily="18" charset="0"/>
                  </a:rPr>
                  <a:t>, their K-L divergence is </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𝑏</m:t>
                                  </m:r>
                                </m:e>
                              </m:acc>
                            </m:e>
                          </m:d>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den>
                          </m:f>
                          <m:r>
                            <a:rPr lang="en-US" altLang="zh-CN" b="0" i="1" smtClean="0">
                              <a:latin typeface="Cambria Math" panose="02040503050406030204" pitchFamily="18" charset="0"/>
                            </a:rPr>
                            <m:t>.</m:t>
                          </m:r>
                        </m:e>
                      </m:nary>
                    </m:oMath>
                  </m:oMathPara>
                </a14:m>
                <a:br>
                  <a:rPr lang="en-US" altLang="zh-CN" dirty="0"/>
                </a:br>
                <a:endParaRPr lang="en-US" altLang="zh-CN" dirty="0"/>
              </a:p>
              <a:p>
                <a:pPr marL="0"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64577" y="790416"/>
                <a:ext cx="10515600" cy="4589584"/>
              </a:xfrm>
              <a:blipFill>
                <a:blip r:embed="rId2"/>
                <a:stretch>
                  <a:fillRect l="-1043"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42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90954" y="515571"/>
                <a:ext cx="10515600" cy="5559914"/>
              </a:xfrm>
            </p:spPr>
            <p:txBody>
              <a:bodyPr>
                <a:normAutofit/>
              </a:bodyPr>
              <a:lstStyle/>
              <a:p>
                <a:endParaRPr lang="en-US" altLang="zh-CN" dirty="0"/>
              </a:p>
              <a:p>
                <a:endParaRPr lang="en-US" altLang="zh-CN" dirty="0"/>
              </a:p>
              <a:p>
                <a:r>
                  <a:rPr lang="en-US" altLang="zh-CN" dirty="0">
                    <a:latin typeface="Times New Roman" panose="02020603050405020304" pitchFamily="18" charset="0"/>
                    <a:cs typeface="Times New Roman" panose="02020603050405020304" pitchFamily="18" charset="0"/>
                  </a:rPr>
                  <a:t>However, unlike the previous measures, the K-L divergence is not symmetric, </a:t>
                </a:r>
                <a:r>
                  <a:rPr lang="en-US" altLang="zh-CN" i="1" dirty="0">
                    <a:latin typeface="Times New Roman" panose="02020603050405020304" pitchFamily="18" charset="0"/>
                    <a:cs typeface="Times New Roman" panose="02020603050405020304" pitchFamily="18" charset="0"/>
                  </a:rPr>
                  <a:t>i.e</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𝐾𝐿</m:t>
                        </m:r>
                      </m:sub>
                    </m:sSub>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𝑃</m:t>
                    </m:r>
                    <m:r>
                      <a:rPr lang="en-US" altLang="zh-CN" b="0" i="1" dirty="0" smtClean="0">
                        <a:latin typeface="Cambria Math" panose="02040503050406030204" pitchFamily="18" charset="0"/>
                      </a:rPr>
                      <m:t>||</m:t>
                    </m:r>
                    <m:r>
                      <a:rPr lang="en-US" altLang="zh-CN" i="1" dirty="0" err="1" smtClean="0">
                        <a:latin typeface="Cambria Math" panose="02040503050406030204" pitchFamily="18" charset="0"/>
                      </a:rPr>
                      <m:t>𝑄</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𝐾𝐿</m:t>
                        </m:r>
                      </m:sub>
                    </m:sSub>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𝑄</m:t>
                    </m:r>
                    <m:r>
                      <a:rPr lang="en-US" altLang="zh-CN" b="0" i="1" dirty="0" smtClean="0">
                        <a:latin typeface="Cambria Math" panose="02040503050406030204" pitchFamily="18" charset="0"/>
                      </a:rPr>
                      <m:t>||</m:t>
                    </m:r>
                    <m:r>
                      <a:rPr lang="en-US" altLang="zh-CN" i="1" dirty="0" err="1"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Therefore it is not a true metric. As a result, we use the averaged K-L divergence, which is defined as</a:t>
                </a:r>
              </a:p>
              <a:p>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𝐴𝐾𝐿</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𝑏</m:t>
                                  </m:r>
                                </m:e>
                              </m:acc>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𝜆</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𝑏</m:t>
                          </m:r>
                        </m:e>
                      </m:acc>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r>
                        <a:rPr lang="en-US" altLang="zh-CN" b="0" i="1" smtClean="0">
                          <a:latin typeface="Cambria Math" panose="02040503050406030204" pitchFamily="18" charset="0"/>
                        </a:rPr>
                        <m:t>)</m:t>
                      </m:r>
                    </m:oMath>
                  </m:oMathPara>
                </a14:m>
                <a:endParaRPr lang="en-US" altLang="zh-CN" dirty="0"/>
              </a:p>
              <a:p>
                <a:pPr marL="0" indent="0">
                  <a:buNone/>
                </a:pPr>
                <a:endParaRPr lang="en-US" altLang="zh-CN" dirty="0"/>
              </a:p>
              <a:p>
                <a:pPr marL="0" indent="0">
                  <a:buNone/>
                </a:pPr>
                <a:r>
                  <a:rPr lang="en-US" altLang="zh-CN" dirty="0">
                    <a:latin typeface="Times New Roman" panose="02020603050405020304" pitchFamily="18" charset="0"/>
                    <a:cs typeface="Times New Roman" panose="02020603050405020304" pitchFamily="18" charset="0"/>
                  </a:rPr>
                  <a:t>where</a:t>
                </a:r>
                <a:r>
                  <a:rPr lang="en-US" altLang="zh-CN" dirty="0"/>
                  <a:t>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+(1−</m:t>
                    </m:r>
                    <m:r>
                      <a:rPr lang="en-US" altLang="zh-CN" b="0" i="1" smtClean="0">
                        <a:latin typeface="Cambria Math" panose="02040503050406030204" pitchFamily="18" charset="0"/>
                      </a:rPr>
                      <m:t>𝜆</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𝑏</m:t>
                        </m:r>
                      </m:e>
                    </m:acc>
                  </m:oMath>
                </a14:m>
                <a:r>
                  <a:rPr lang="zh-CN" altLang="en-US" dirty="0"/>
                  <a:t> </a:t>
                </a:r>
                <a:r>
                  <a:rPr lang="en-US" altLang="zh-CN" dirty="0">
                    <a:latin typeface="Times New Roman" panose="02020603050405020304" pitchFamily="18" charset="0"/>
                    <a:cs typeface="Times New Roman" panose="02020603050405020304" pitchFamily="18" charset="0"/>
                  </a:rPr>
                  <a:t>and</a:t>
                </a:r>
                <a:r>
                  <a:rPr lang="en-US" altLang="zh-CN" dirty="0"/>
                  <a:t> </a:t>
                </a:r>
                <a14:m>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∈(0,1)</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90954" y="515571"/>
                <a:ext cx="10515600" cy="5559914"/>
              </a:xfrm>
              <a:blipFill>
                <a:blip r:embed="rId2"/>
                <a:stretch>
                  <a:fillRect l="-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2790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8538" y="682625"/>
            <a:ext cx="10515600" cy="4351338"/>
          </a:xfrm>
        </p:spPr>
        <p:txBody>
          <a:bodyPr/>
          <a:lstStyle/>
          <a:p>
            <a:pPr marL="0" indent="0">
              <a:buNone/>
            </a:pPr>
            <a:r>
              <a:rPr lang="en-US" altLang="zh-CN" dirty="0">
                <a:latin typeface="Times New Roman" panose="02020603050405020304" pitchFamily="18" charset="0"/>
                <a:cs typeface="Times New Roman" panose="02020603050405020304" pitchFamily="18" charset="0"/>
              </a:rPr>
              <a:t>To evaluate this method, we apply it to article clustering where the data set is obtained from CLUTO package. In particular, the data set has 19930 articles, whose topics include politics, computers, finances, sports. </a:t>
            </a:r>
          </a:p>
          <a:p>
            <a:pPr marL="0" indent="0">
              <a:buNone/>
            </a:pPr>
            <a:endParaRPr lang="en-US" altLang="zh-CN" dirty="0"/>
          </a:p>
          <a:p>
            <a:pPr marL="0" indent="0">
              <a:buNone/>
            </a:pPr>
            <a:endParaRPr lang="en-US" altLang="zh-CN" dirty="0"/>
          </a:p>
          <a:p>
            <a:pPr marL="0" indent="0">
              <a:buNone/>
            </a:pPr>
            <a:r>
              <a:rPr lang="en-US" altLang="zh-CN" dirty="0">
                <a:latin typeface="Times New Roman" panose="02020603050405020304" pitchFamily="18" charset="0"/>
                <a:cs typeface="Times New Roman" panose="02020603050405020304" pitchFamily="18" charset="0"/>
              </a:rPr>
              <a:t>The final results is shown in the following table</a:t>
            </a:r>
            <a:r>
              <a:rPr lang="en-US" altLang="zh-CN" dirty="0"/>
              <a:t>.</a:t>
            </a:r>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85374081"/>
              </p:ext>
            </p:extLst>
          </p:nvPr>
        </p:nvGraphicFramePr>
        <p:xfrm>
          <a:off x="1900115" y="2409964"/>
          <a:ext cx="8128000" cy="9144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057968827"/>
                    </a:ext>
                  </a:extLst>
                </a:gridCol>
                <a:gridCol w="2032000">
                  <a:extLst>
                    <a:ext uri="{9D8B030D-6E8A-4147-A177-3AD203B41FA5}">
                      <a16:colId xmlns:a16="http://schemas.microsoft.com/office/drawing/2014/main" val="4070788335"/>
                    </a:ext>
                  </a:extLst>
                </a:gridCol>
                <a:gridCol w="2032000">
                  <a:extLst>
                    <a:ext uri="{9D8B030D-6E8A-4147-A177-3AD203B41FA5}">
                      <a16:colId xmlns:a16="http://schemas.microsoft.com/office/drawing/2014/main" val="3252989416"/>
                    </a:ext>
                  </a:extLst>
                </a:gridCol>
                <a:gridCol w="2032000">
                  <a:extLst>
                    <a:ext uri="{9D8B030D-6E8A-4147-A177-3AD203B41FA5}">
                      <a16:colId xmlns:a16="http://schemas.microsoft.com/office/drawing/2014/main" val="1319068611"/>
                    </a:ext>
                  </a:extLst>
                </a:gridCol>
              </a:tblGrid>
              <a:tr h="370840">
                <a:tc>
                  <a:txBody>
                    <a:bodyPr/>
                    <a:lstStyle/>
                    <a:p>
                      <a:r>
                        <a:rPr lang="en-US" altLang="zh-CN" sz="2400" dirty="0">
                          <a:latin typeface="Times New Roman" panose="02020603050405020304" pitchFamily="18" charset="0"/>
                          <a:cs typeface="Times New Roman" panose="02020603050405020304" pitchFamily="18" charset="0"/>
                        </a:rPr>
                        <a:t>Politics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Computers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Finances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Sports</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65151"/>
                  </a:ext>
                </a:extLst>
              </a:tr>
              <a:tr h="370840">
                <a:tc>
                  <a:txBody>
                    <a:bodyPr/>
                    <a:lstStyle/>
                    <a:p>
                      <a:r>
                        <a:rPr lang="en-US" altLang="zh-CN" sz="2400" dirty="0">
                          <a:latin typeface="Times New Roman" panose="02020603050405020304" pitchFamily="18" charset="0"/>
                          <a:cs typeface="Times New Roman" panose="02020603050405020304" pitchFamily="18" charset="0"/>
                        </a:rPr>
                        <a:t>4432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6821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5424</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3253</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862838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879384109"/>
              </p:ext>
            </p:extLst>
          </p:nvPr>
        </p:nvGraphicFramePr>
        <p:xfrm>
          <a:off x="774909" y="3897187"/>
          <a:ext cx="10600840" cy="1844190"/>
        </p:xfrm>
        <a:graphic>
          <a:graphicData uri="http://schemas.openxmlformats.org/drawingml/2006/table">
            <a:tbl>
              <a:tblPr firstRow="1" bandRow="1">
                <a:tableStyleId>{5940675A-B579-460E-94D1-54222C63F5DA}</a:tableStyleId>
              </a:tblPr>
              <a:tblGrid>
                <a:gridCol w="3502618">
                  <a:extLst>
                    <a:ext uri="{9D8B030D-6E8A-4147-A177-3AD203B41FA5}">
                      <a16:colId xmlns:a16="http://schemas.microsoft.com/office/drawing/2014/main" val="1043762336"/>
                    </a:ext>
                  </a:extLst>
                </a:gridCol>
                <a:gridCol w="1444439">
                  <a:extLst>
                    <a:ext uri="{9D8B030D-6E8A-4147-A177-3AD203B41FA5}">
                      <a16:colId xmlns:a16="http://schemas.microsoft.com/office/drawing/2014/main" val="2794647899"/>
                    </a:ext>
                  </a:extLst>
                </a:gridCol>
                <a:gridCol w="2002382">
                  <a:extLst>
                    <a:ext uri="{9D8B030D-6E8A-4147-A177-3AD203B41FA5}">
                      <a16:colId xmlns:a16="http://schemas.microsoft.com/office/drawing/2014/main" val="2944755209"/>
                    </a:ext>
                  </a:extLst>
                </a:gridCol>
                <a:gridCol w="1901420">
                  <a:extLst>
                    <a:ext uri="{9D8B030D-6E8A-4147-A177-3AD203B41FA5}">
                      <a16:colId xmlns:a16="http://schemas.microsoft.com/office/drawing/2014/main" val="3364759228"/>
                    </a:ext>
                  </a:extLst>
                </a:gridCol>
                <a:gridCol w="1749981">
                  <a:extLst>
                    <a:ext uri="{9D8B030D-6E8A-4147-A177-3AD203B41FA5}">
                      <a16:colId xmlns:a16="http://schemas.microsoft.com/office/drawing/2014/main" val="3010835583"/>
                    </a:ext>
                  </a:extLst>
                </a:gridCol>
              </a:tblGrid>
              <a:tr h="370833">
                <a:tc>
                  <a:txBody>
                    <a:bodyPr/>
                    <a:lstStyle/>
                    <a:p>
                      <a:pPr algn="l"/>
                      <a:r>
                        <a:rPr lang="en-US" altLang="zh-CN" sz="2400" dirty="0">
                          <a:latin typeface="Times New Roman" panose="02020603050405020304" pitchFamily="18" charset="0"/>
                          <a:cs typeface="Times New Roman" panose="02020603050405020304" pitchFamily="18" charset="0"/>
                        </a:rPr>
                        <a:t>Class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Politics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Computers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Finances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Sports</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572554"/>
                  </a:ext>
                </a:extLst>
              </a:tr>
              <a:tr h="462478">
                <a:tc>
                  <a:txBody>
                    <a:bodyPr/>
                    <a:lstStyle/>
                    <a:p>
                      <a:pPr algn="l"/>
                      <a:r>
                        <a:rPr lang="en-US" altLang="zh-CN" sz="2400" dirty="0">
                          <a:latin typeface="Times New Roman" panose="02020603050405020304" pitchFamily="18" charset="0"/>
                          <a:cs typeface="Times New Roman" panose="02020603050405020304" pitchFamily="18" charset="0"/>
                        </a:rPr>
                        <a:t>Article quantity</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4432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6821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5424</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3253</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5898346"/>
                  </a:ext>
                </a:extLst>
              </a:tr>
              <a:tr h="467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cs typeface="Times New Roman" panose="02020603050405020304" pitchFamily="18" charset="0"/>
                        </a:rPr>
                        <a:t>Quantity of</a:t>
                      </a:r>
                      <a:r>
                        <a:rPr lang="en-US" altLang="zh-CN" sz="2400" baseline="0" dirty="0">
                          <a:latin typeface="Times New Roman" panose="02020603050405020304" pitchFamily="18" charset="0"/>
                          <a:cs typeface="Times New Roman" panose="02020603050405020304" pitchFamily="18" charset="0"/>
                        </a:rPr>
                        <a:t> correct articles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2357</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2933</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3525</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1171</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892031"/>
                  </a:ext>
                </a:extLst>
              </a:tr>
              <a:tr h="148086">
                <a:tc>
                  <a:txBody>
                    <a:bodyPr/>
                    <a:lstStyle/>
                    <a:p>
                      <a:pPr algn="l"/>
                      <a:r>
                        <a:rPr lang="en-US" altLang="zh-CN" sz="2400" dirty="0">
                          <a:latin typeface="Times New Roman" panose="02020603050405020304" pitchFamily="18" charset="0"/>
                          <a:cs typeface="Times New Roman" panose="02020603050405020304" pitchFamily="18" charset="0"/>
                        </a:rPr>
                        <a:t>accuracy</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0.53</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0.43</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0.65</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0.36</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5273106"/>
                  </a:ext>
                </a:extLst>
              </a:tr>
            </a:tbl>
          </a:graphicData>
        </a:graphic>
      </p:graphicFrame>
      <p:sp>
        <p:nvSpPr>
          <p:cNvPr id="7" name="文本框 6"/>
          <p:cNvSpPr txBox="1"/>
          <p:nvPr/>
        </p:nvSpPr>
        <p:spPr>
          <a:xfrm>
            <a:off x="2092271" y="6109415"/>
            <a:ext cx="8105613"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Table 2.2 experiment results for different classes of articles</a:t>
            </a:r>
            <a:endParaRPr lang="zh-CN" altLang="en-US" sz="2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4741985" y="1949926"/>
            <a:ext cx="313006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Table 2.1 data set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374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55785" y="1007939"/>
                <a:ext cx="10515600" cy="5454405"/>
              </a:xfrm>
            </p:spPr>
            <p:txBody>
              <a:bodyPr/>
              <a:lstStyle/>
              <a:p>
                <a:r>
                  <a:rPr lang="en-US" altLang="zh-CN" b="1" dirty="0"/>
                  <a:t>Some other clustering methods:</a:t>
                </a:r>
              </a:p>
              <a:p>
                <a:endParaRPr lang="en-US" altLang="zh-CN" b="1" dirty="0"/>
              </a:p>
              <a:p>
                <a:pPr marL="0" indent="0">
                  <a:buNone/>
                </a:pPr>
                <a:endParaRPr lang="en-US" altLang="zh-CN" b="1" dirty="0"/>
              </a:p>
              <a:p>
                <a:r>
                  <a:rPr lang="en-US" altLang="zh-CN" b="1" dirty="0"/>
                  <a:t>K-means clustering algorithm: </a:t>
                </a:r>
                <a:r>
                  <a:rPr lang="en-US" altLang="zh-CN" dirty="0"/>
                  <a:t>After obtaining the TF-IDF, we divide the documents into </a:t>
                </a:r>
                <a14:m>
                  <m:oMath xmlns:m="http://schemas.openxmlformats.org/officeDocument/2006/math">
                    <m:r>
                      <a:rPr lang="en-US" altLang="zh-CN" b="0" i="1" smtClean="0">
                        <a:latin typeface="Cambria Math" panose="02040503050406030204" pitchFamily="18" charset="0"/>
                      </a:rPr>
                      <m:t>𝑘</m:t>
                    </m:r>
                  </m:oMath>
                </a14:m>
                <a:r>
                  <a:rPr lang="zh-CN" altLang="en-US" dirty="0"/>
                  <a:t> </a:t>
                </a:r>
                <a:r>
                  <a:rPr lang="en-US" altLang="zh-CN" dirty="0"/>
                  <a:t>different groups, where </a:t>
                </a:r>
                <a14:m>
                  <m:oMath xmlns:m="http://schemas.openxmlformats.org/officeDocument/2006/math">
                    <m:r>
                      <a:rPr lang="en-US" altLang="zh-CN" b="0" i="1" smtClean="0">
                        <a:latin typeface="Cambria Math" panose="02040503050406030204" pitchFamily="18" charset="0"/>
                      </a:rPr>
                      <m:t>𝑘</m:t>
                    </m:r>
                  </m:oMath>
                </a14:m>
                <a:r>
                  <a:rPr lang="zh-CN" altLang="en-US" dirty="0"/>
                  <a:t> </a:t>
                </a:r>
                <a:r>
                  <a:rPr lang="en-US" altLang="zh-CN" dirty="0"/>
                  <a:t>is known.</a:t>
                </a:r>
              </a:p>
              <a:p>
                <a:endParaRPr lang="en-US" altLang="zh-CN" dirty="0"/>
              </a:p>
              <a:p>
                <a:r>
                  <a:rPr lang="en-US" altLang="zh-CN" b="1" dirty="0"/>
                  <a:t>Density-Based Spatial Clustering of Applications with Noise </a:t>
                </a:r>
                <a:r>
                  <a:rPr lang="en-US" altLang="zh-CN" dirty="0"/>
                  <a:t>(</a:t>
                </a:r>
                <a:r>
                  <a:rPr lang="en-US" altLang="zh-CN" b="1" dirty="0"/>
                  <a:t>DBSCAN) algorithm: </a:t>
                </a:r>
                <a:r>
                  <a:rPr lang="en-US" altLang="zh-CN" dirty="0"/>
                  <a:t>Given a radius </a:t>
                </a:r>
                <a14:m>
                  <m:oMath xmlns:m="http://schemas.openxmlformats.org/officeDocument/2006/math">
                    <m:r>
                      <a:rPr lang="en-US" altLang="zh-CN" b="0" i="1" smtClean="0">
                        <a:latin typeface="Cambria Math" panose="02040503050406030204" pitchFamily="18" charset="0"/>
                      </a:rPr>
                      <m:t>𝑅</m:t>
                    </m:r>
                  </m:oMath>
                </a14:m>
                <a:r>
                  <a:rPr lang="en-US" altLang="zh-CN" dirty="0"/>
                  <a:t>, DBSCAN outputs the clustering result which guarantees that the number of documents in each group is larger than a given positive integer </a:t>
                </a:r>
                <a14:m>
                  <m:oMath xmlns:m="http://schemas.openxmlformats.org/officeDocument/2006/math">
                    <m:r>
                      <a:rPr lang="en-US" altLang="zh-CN" b="0" i="1" smtClean="0">
                        <a:latin typeface="Cambria Math" panose="02040503050406030204" pitchFamily="18" charset="0"/>
                      </a:rPr>
                      <m:t>𝑇</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55785" y="1007939"/>
                <a:ext cx="10515600" cy="5454405"/>
              </a:xfrm>
              <a:blipFill>
                <a:blip r:embed="rId2"/>
                <a:stretch>
                  <a:fillRect l="-1043" t="-201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51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73369" y="840887"/>
                <a:ext cx="10515600" cy="4351338"/>
              </a:xfrm>
            </p:spPr>
            <p:txBody>
              <a:bodyPr>
                <a:normAutofit/>
              </a:bodyPr>
              <a:lstStyle/>
              <a:p>
                <a:pPr marL="0" indent="0">
                  <a:buNone/>
                </a:pPr>
                <a:r>
                  <a:rPr lang="en-US" altLang="zh-CN" sz="4000" b="1" dirty="0">
                    <a:latin typeface="Times New Roman" panose="02020603050405020304" pitchFamily="18" charset="0"/>
                    <a:cs typeface="Times New Roman" panose="02020603050405020304" pitchFamily="18" charset="0"/>
                  </a:rPr>
                  <a:t>Review:</a:t>
                </a:r>
              </a:p>
              <a:p>
                <a:r>
                  <a:rPr lang="en-US" altLang="zh-CN" b="1" dirty="0">
                    <a:latin typeface="Times New Roman" panose="02020603050405020304" pitchFamily="18" charset="0"/>
                    <a:cs typeface="Times New Roman" panose="02020603050405020304" pitchFamily="18" charset="0"/>
                  </a:rPr>
                  <a:t>Information entropy</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be a discrete random variable with alphabet </a:t>
                </a:r>
                <a14:m>
                  <m:oMath xmlns:m="http://schemas.openxmlformats.org/officeDocument/2006/math">
                    <m:r>
                      <a:rPr lang="zh-CN" altLang="en-US" i="1" dirty="0" smtClean="0">
                        <a:latin typeface="Cambria Math" panose="02040503050406030204" pitchFamily="18" charset="0"/>
                      </a:rPr>
                      <m:t>𝒳</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and probability mass function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m:rPr>
                        <m:sty m:val="p"/>
                      </m:rPr>
                      <a:rPr lang="en-US" altLang="zh-CN" i="1" dirty="0" err="1">
                        <a:latin typeface="Cambria Math" panose="02040503050406030204" pitchFamily="18" charset="0"/>
                      </a:rPr>
                      <m:t>Pr</m:t>
                    </m:r>
                    <m:r>
                      <a:rPr lang="en-US" altLang="zh-CN" i="1" dirty="0">
                        <a:latin typeface="Cambria Math" panose="02040503050406030204" pitchFamily="18" charset="0"/>
                      </a:rPr>
                      <m:t>⁡{</m:t>
                    </m:r>
                    <m:r>
                      <a:rPr lang="en-US" altLang="zh-CN" i="1" dirty="0">
                        <a:latin typeface="Cambria Math" panose="02040503050406030204" pitchFamily="18" charset="0"/>
                      </a:rPr>
                      <m:t>𝑋</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 </m:t>
                    </m:r>
                    <m:r>
                      <a:rPr lang="zh-CN" altLang="en-US" i="1" dirty="0" smtClean="0">
                        <a:latin typeface="Cambria Math" panose="02040503050406030204" pitchFamily="18" charset="0"/>
                      </a:rPr>
                      <m:t>𝒳</m:t>
                    </m:r>
                    <m:r>
                      <a:rPr lang="en-US" altLang="zh-CN" i="1" dirty="0">
                        <a:latin typeface="Cambria Math" panose="02040503050406030204" pitchFamily="18" charset="0"/>
                      </a:rPr>
                      <m:t>.</m:t>
                    </m:r>
                    <m:r>
                      <a:rPr lang="en-US" altLang="zh-CN" i="1" dirty="0" smtClean="0">
                        <a:latin typeface="Cambria Math" panose="02040503050406030204" pitchFamily="18" charset="0"/>
                      </a:rPr>
                      <m:t> </m:t>
                    </m:r>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b="1" i="1" dirty="0">
                    <a:latin typeface="Times New Roman" panose="02020603050405020304" pitchFamily="18" charset="0"/>
                    <a:cs typeface="Times New Roman" panose="02020603050405020304" pitchFamily="18" charset="0"/>
                  </a:rPr>
                  <a:t>  Definition </a:t>
                </a:r>
                <a:r>
                  <a:rPr lang="en-US" altLang="zh-CN" dirty="0">
                    <a:latin typeface="Times New Roman" panose="02020603050405020304" pitchFamily="18" charset="0"/>
                    <a:cs typeface="Times New Roman" panose="02020603050405020304" pitchFamily="18" charset="0"/>
                  </a:rPr>
                  <a:t>The </a:t>
                </a:r>
                <a:r>
                  <a:rPr lang="en-US" altLang="zh-CN" i="1" dirty="0">
                    <a:latin typeface="Times New Roman" panose="02020603050405020304" pitchFamily="18" charset="0"/>
                    <a:cs typeface="Times New Roman" panose="02020603050405020304" pitchFamily="18" charset="0"/>
                  </a:rPr>
                  <a:t>entropy </a:t>
                </a:r>
                <a14:m>
                  <m:oMath xmlns:m="http://schemas.openxmlformats.org/officeDocument/2006/math">
                    <m:r>
                      <a:rPr lang="en-US" altLang="zh-CN" i="1" dirty="0" smtClean="0">
                        <a:latin typeface="Cambria Math" panose="02040503050406030204" pitchFamily="18" charset="0"/>
                      </a:rPr>
                      <m:t>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of a discrete random variable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is defined by</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73369" y="840887"/>
                <a:ext cx="10515600" cy="4351338"/>
              </a:xfrm>
              <a:blipFill>
                <a:blip r:embed="rId2"/>
                <a:stretch>
                  <a:fillRect l="-2029" t="-3922"/>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3678481" y="3843704"/>
            <a:ext cx="4905375" cy="1104900"/>
          </a:xfrm>
          <a:prstGeom prst="rect">
            <a:avLst/>
          </a:prstGeom>
        </p:spPr>
      </p:pic>
    </p:spTree>
    <p:extLst>
      <p:ext uri="{BB962C8B-B14F-4D97-AF65-F5344CB8AC3E}">
        <p14:creationId xmlns:p14="http://schemas.microsoft.com/office/powerpoint/2010/main" val="125985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49515" y="2309202"/>
            <a:ext cx="5984631" cy="688975"/>
          </a:xfrm>
        </p:spPr>
        <p:txBody>
          <a:bodyPr>
            <a:normAutofit fontScale="92500" lnSpcReduction="20000"/>
          </a:bodyPr>
          <a:lstStyle/>
          <a:p>
            <a:pPr marL="0" indent="0">
              <a:buNone/>
            </a:pPr>
            <a:r>
              <a:rPr lang="en-US" altLang="zh-CN" sz="5800" b="1" dirty="0">
                <a:latin typeface="Times New Roman" panose="02020603050405020304" pitchFamily="18" charset="0"/>
                <a:cs typeface="Times New Roman" panose="02020603050405020304" pitchFamily="18" charset="0"/>
              </a:rPr>
              <a:t>Some other stories</a:t>
            </a:r>
            <a:endParaRPr lang="zh-CN" altLang="en-US" sz="5800" dirty="0">
              <a:latin typeface="Times New Roman" panose="02020603050405020304" pitchFamily="18" charset="0"/>
              <a:cs typeface="Times New Roman" panose="02020603050405020304" pitchFamily="18" charset="0"/>
            </a:endParaRPr>
          </a:p>
          <a:p>
            <a:endParaRPr lang="zh-CN" altLang="en-US" sz="4000" dirty="0"/>
          </a:p>
        </p:txBody>
      </p:sp>
    </p:spTree>
    <p:extLst>
      <p:ext uri="{BB962C8B-B14F-4D97-AF65-F5344CB8AC3E}">
        <p14:creationId xmlns:p14="http://schemas.microsoft.com/office/powerpoint/2010/main" val="2200084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700209"/>
                <a:ext cx="10515600" cy="4351338"/>
              </a:xfrm>
            </p:spPr>
            <p:txBody>
              <a:bodyPr/>
              <a:lstStyle/>
              <a:p>
                <a:r>
                  <a:rPr lang="en-US" altLang="zh-CN" dirty="0">
                    <a:latin typeface="Times New Roman" panose="02020603050405020304" pitchFamily="18" charset="0"/>
                    <a:cs typeface="Times New Roman" panose="02020603050405020304" pitchFamily="18" charset="0"/>
                  </a:rPr>
                  <a:t>Besides the above applications, the information theory can also help you find a job. </a:t>
                </a:r>
              </a:p>
              <a:p>
                <a:r>
                  <a:rPr lang="en-US" altLang="zh-CN" dirty="0">
                    <a:latin typeface="Times New Roman" panose="02020603050405020304" pitchFamily="18" charset="0"/>
                    <a:cs typeface="Times New Roman" panose="02020603050405020304" pitchFamily="18" charset="0"/>
                  </a:rPr>
                  <a:t>The following question is one of </a:t>
                </a:r>
                <a:r>
                  <a:rPr lang="en-US" altLang="zh-CN" dirty="0" err="1">
                    <a:latin typeface="Times New Roman" panose="02020603050405020304" pitchFamily="18" charset="0"/>
                    <a:cs typeface="Times New Roman" panose="02020603050405020304" pitchFamily="18" charset="0"/>
                  </a:rPr>
                  <a:t>Tencent’s</a:t>
                </a:r>
                <a:r>
                  <a:rPr lang="en-US" altLang="zh-CN" dirty="0">
                    <a:latin typeface="Times New Roman" panose="02020603050405020304" pitchFamily="18" charset="0"/>
                    <a:cs typeface="Times New Roman" panose="02020603050405020304" pitchFamily="18" charset="0"/>
                  </a:rPr>
                  <a:t> written examination for its 2019 recruitment.  </a:t>
                </a:r>
              </a:p>
              <a:p>
                <a:pPr marL="0" indent="0">
                  <a:buNone/>
                </a:pPr>
                <a:r>
                  <a:rPr lang="en-US" altLang="zh-CN" dirty="0">
                    <a:latin typeface="Times New Roman" panose="02020603050405020304" pitchFamily="18" charset="0"/>
                    <a:cs typeface="Times New Roman" panose="02020603050405020304" pitchFamily="18" charset="0"/>
                  </a:rPr>
                  <a:t>For four letters A, B, C and D, their probabilities are ½, ¼ , 1/8, and 1/8. Can you calculate the average bits when we send these letters? </a:t>
                </a:r>
              </a:p>
              <a:p>
                <a:pPr marL="0" indent="0">
                  <a:buNone/>
                </a:pPr>
                <a:r>
                  <a:rPr lang="en-US" altLang="zh-CN" dirty="0">
                    <a:latin typeface="Times New Roman" panose="02020603050405020304" pitchFamily="18" charset="0"/>
                    <a:cs typeface="Times New Roman" panose="02020603050405020304" pitchFamily="18" charset="0"/>
                  </a:rPr>
                  <a:t> The answer is</a:t>
                </a:r>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8</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8</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8</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8</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7</m:t>
                        </m:r>
                      </m:num>
                      <m:den>
                        <m:r>
                          <a:rPr lang="en-US" altLang="zh-CN" b="0" i="1" smtClean="0">
                            <a:latin typeface="Cambria Math" panose="02040503050406030204" pitchFamily="18" charset="0"/>
                          </a:rPr>
                          <m:t>4</m:t>
                        </m:r>
                      </m:den>
                    </m:f>
                  </m:oMath>
                </a14:m>
                <a:r>
                  <a:rPr lang="en-US" altLang="zh-CN" dirty="0"/>
                  <a:t> bit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700209"/>
                <a:ext cx="10515600" cy="4351338"/>
              </a:xfrm>
              <a:blipFill>
                <a:blip r:embed="rId2"/>
                <a:stretch>
                  <a:fillRect l="-1217" t="-2521" r="-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4001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9408" y="383687"/>
            <a:ext cx="10515600" cy="4351338"/>
          </a:xfrm>
        </p:spPr>
        <p:txBody>
          <a:bodyPr/>
          <a:lstStyle/>
          <a:p>
            <a:r>
              <a:rPr lang="en-US" altLang="zh-CN" dirty="0">
                <a:latin typeface="Times New Roman" panose="02020603050405020304" pitchFamily="18" charset="0"/>
                <a:cs typeface="Times New Roman" panose="02020603050405020304" pitchFamily="18" charset="0"/>
              </a:rPr>
              <a:t>Homework:</a:t>
            </a: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639603487"/>
              </p:ext>
            </p:extLst>
          </p:nvPr>
        </p:nvGraphicFramePr>
        <p:xfrm>
          <a:off x="829408" y="798799"/>
          <a:ext cx="8128000" cy="55626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166744673"/>
                    </a:ext>
                  </a:extLst>
                </a:gridCol>
                <a:gridCol w="1625600">
                  <a:extLst>
                    <a:ext uri="{9D8B030D-6E8A-4147-A177-3AD203B41FA5}">
                      <a16:colId xmlns:a16="http://schemas.microsoft.com/office/drawing/2014/main" val="879969066"/>
                    </a:ext>
                  </a:extLst>
                </a:gridCol>
                <a:gridCol w="1625600">
                  <a:extLst>
                    <a:ext uri="{9D8B030D-6E8A-4147-A177-3AD203B41FA5}">
                      <a16:colId xmlns:a16="http://schemas.microsoft.com/office/drawing/2014/main" val="1703852355"/>
                    </a:ext>
                  </a:extLst>
                </a:gridCol>
                <a:gridCol w="1625600">
                  <a:extLst>
                    <a:ext uri="{9D8B030D-6E8A-4147-A177-3AD203B41FA5}">
                      <a16:colId xmlns:a16="http://schemas.microsoft.com/office/drawing/2014/main" val="303369437"/>
                    </a:ext>
                  </a:extLst>
                </a:gridCol>
                <a:gridCol w="1625600">
                  <a:extLst>
                    <a:ext uri="{9D8B030D-6E8A-4147-A177-3AD203B41FA5}">
                      <a16:colId xmlns:a16="http://schemas.microsoft.com/office/drawing/2014/main" val="3974500516"/>
                    </a:ext>
                  </a:extLst>
                </a:gridCol>
              </a:tblGrid>
              <a:tr h="370840">
                <a:tc>
                  <a:txBody>
                    <a:bodyPr/>
                    <a:lstStyle/>
                    <a:p>
                      <a:r>
                        <a:rPr lang="en-US" altLang="zh-CN" dirty="0">
                          <a:latin typeface="Times New Roman" panose="02020603050405020304" pitchFamily="18" charset="0"/>
                          <a:cs typeface="Times New Roman" panose="02020603050405020304" pitchFamily="18" charset="0"/>
                        </a:rPr>
                        <a:t>Age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Income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Region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Credit rating</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Buy motorbike?</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1713583"/>
                  </a:ext>
                </a:extLst>
              </a:tr>
              <a:tr h="370840">
                <a:tc>
                  <a:txBody>
                    <a:bodyPr/>
                    <a:lstStyle/>
                    <a:p>
                      <a:r>
                        <a:rPr lang="en-US" altLang="zh-CN" dirty="0">
                          <a:latin typeface="Times New Roman" panose="02020603050405020304" pitchFamily="18" charset="0"/>
                          <a:cs typeface="Times New Roman" panose="02020603050405020304" pitchFamily="18" charset="0"/>
                        </a:rPr>
                        <a:t>&lt;20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2516360826"/>
                  </a:ext>
                </a:extLst>
              </a:tr>
              <a:tr h="370840">
                <a:tc>
                  <a:txBody>
                    <a:bodyPr/>
                    <a:lstStyle/>
                    <a:p>
                      <a:r>
                        <a:rPr lang="en-US" altLang="zh-CN" dirty="0">
                          <a:latin typeface="Times New Roman" panose="02020603050405020304" pitchFamily="18" charset="0"/>
                          <a:cs typeface="Times New Roman" panose="02020603050405020304" pitchFamily="18" charset="0"/>
                        </a:rPr>
                        <a:t>&lt;20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1163193027"/>
                  </a:ext>
                </a:extLst>
              </a:tr>
              <a:tr h="370840">
                <a:tc>
                  <a:txBody>
                    <a:bodyPr/>
                    <a:lstStyle/>
                    <a:p>
                      <a:r>
                        <a:rPr lang="en-US" altLang="zh-CN" dirty="0">
                          <a:latin typeface="Times New Roman" panose="02020603050405020304" pitchFamily="18" charset="0"/>
                          <a:cs typeface="Times New Roman" panose="02020603050405020304" pitchFamily="18" charset="0"/>
                        </a:rPr>
                        <a:t>21…50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4336287"/>
                  </a:ext>
                </a:extLst>
              </a:tr>
              <a:tr h="370840">
                <a:tc>
                  <a:txBody>
                    <a:bodyPr/>
                    <a:lstStyle/>
                    <a:p>
                      <a:r>
                        <a:rPr lang="en-US" altLang="zh-CN" dirty="0">
                          <a:latin typeface="Times New Roman" panose="02020603050405020304" pitchFamily="18" charset="0"/>
                          <a:cs typeface="Times New Roman" panose="02020603050405020304" pitchFamily="18" charset="0"/>
                        </a:rPr>
                        <a:t>&gt;50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7969406"/>
                  </a:ext>
                </a:extLst>
              </a:tr>
              <a:tr h="370840">
                <a:tc>
                  <a:txBody>
                    <a:bodyPr/>
                    <a:lstStyle/>
                    <a:p>
                      <a:r>
                        <a:rPr lang="en-US" altLang="zh-CN" dirty="0">
                          <a:latin typeface="Times New Roman" panose="02020603050405020304" pitchFamily="18" charset="0"/>
                          <a:cs typeface="Times New Roman" panose="02020603050405020304" pitchFamily="18" charset="0"/>
                        </a:rPr>
                        <a:t>&gt;50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3795345"/>
                  </a:ext>
                </a:extLst>
              </a:tr>
              <a:tr h="370840">
                <a:tc>
                  <a:txBody>
                    <a:bodyPr/>
                    <a:lstStyle/>
                    <a:p>
                      <a:r>
                        <a:rPr lang="en-US" altLang="zh-CN" dirty="0">
                          <a:latin typeface="Times New Roman" panose="02020603050405020304" pitchFamily="18" charset="0"/>
                          <a:cs typeface="Times New Roman" panose="02020603050405020304" pitchFamily="18" charset="0"/>
                        </a:rPr>
                        <a:t>&gt;50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No</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9279688"/>
                  </a:ext>
                </a:extLst>
              </a:tr>
              <a:tr h="370840">
                <a:tc>
                  <a:txBody>
                    <a:bodyPr/>
                    <a:lstStyle/>
                    <a:p>
                      <a:r>
                        <a:rPr lang="en-US" altLang="zh-CN" dirty="0">
                          <a:latin typeface="Times New Roman" panose="02020603050405020304" pitchFamily="18" charset="0"/>
                          <a:cs typeface="Times New Roman" panose="02020603050405020304" pitchFamily="18" charset="0"/>
                        </a:rPr>
                        <a:t>21…50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0783605"/>
                  </a:ext>
                </a:extLst>
              </a:tr>
              <a:tr h="370840">
                <a:tc>
                  <a:txBody>
                    <a:bodyPr/>
                    <a:lstStyle/>
                    <a:p>
                      <a:r>
                        <a:rPr lang="en-US" altLang="zh-CN" dirty="0">
                          <a:latin typeface="Times New Roman" panose="02020603050405020304" pitchFamily="18" charset="0"/>
                          <a:cs typeface="Times New Roman" panose="02020603050405020304" pitchFamily="18" charset="0"/>
                        </a:rPr>
                        <a:t>&lt;20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No</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32867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&lt;20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209035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&gt;50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8365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&lt;20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673469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21…50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20727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21…50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237134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&gt;50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No</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8939253"/>
                  </a:ext>
                </a:extLst>
              </a:tr>
            </a:tbl>
          </a:graphicData>
        </a:graphic>
      </p:graphicFrame>
      <p:sp>
        <p:nvSpPr>
          <p:cNvPr id="6" name="文本框 5"/>
          <p:cNvSpPr txBox="1"/>
          <p:nvPr/>
        </p:nvSpPr>
        <p:spPr>
          <a:xfrm>
            <a:off x="2945423" y="6407179"/>
            <a:ext cx="406204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Table 0.1 data set of some consumers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247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25073"/>
            <a:ext cx="10515600" cy="4351338"/>
          </a:xfrm>
        </p:spPr>
        <p:txBody>
          <a:bodyPr/>
          <a:lstStyle/>
          <a:p>
            <a:pPr marL="514350" indent="-514350">
              <a:buAutoNum type="arabicPeriod"/>
            </a:pPr>
            <a:r>
              <a:rPr lang="en-US" altLang="zh-CN" dirty="0">
                <a:latin typeface="Times New Roman" panose="02020603050405020304" pitchFamily="18" charset="0"/>
                <a:cs typeface="Times New Roman" panose="02020603050405020304" pitchFamily="18" charset="0"/>
              </a:rPr>
              <a:t>According to Table 0.1, please construct a decision tree.</a:t>
            </a:r>
          </a:p>
          <a:p>
            <a:pPr marL="514350" indent="-514350">
              <a:buAutoNum type="arabicPeriod"/>
            </a:pPr>
            <a:r>
              <a:rPr lang="en-US" altLang="zh-CN" dirty="0">
                <a:latin typeface="Times New Roman" panose="02020603050405020304" pitchFamily="18" charset="0"/>
                <a:cs typeface="Times New Roman" panose="02020603050405020304" pitchFamily="18" charset="0"/>
              </a:rPr>
              <a:t>Bob does not know whether he should buy a motorbike with the following personal data. Can you help him to make a decision?</a:t>
            </a:r>
          </a:p>
          <a:p>
            <a:pPr marL="0" indent="0">
              <a:buNone/>
            </a:pPr>
            <a:endParaRPr lang="en-US" altLang="zh-CN" dirty="0"/>
          </a:p>
          <a:p>
            <a:pPr marL="0" indent="0">
              <a:buNone/>
            </a:pP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3454521805"/>
              </p:ext>
            </p:extLst>
          </p:nvPr>
        </p:nvGraphicFramePr>
        <p:xfrm>
          <a:off x="1759439" y="2559062"/>
          <a:ext cx="8536353" cy="914400"/>
        </p:xfrm>
        <a:graphic>
          <a:graphicData uri="http://schemas.openxmlformats.org/drawingml/2006/table">
            <a:tbl>
              <a:tblPr firstRow="1" bandRow="1">
                <a:tableStyleId>{5940675A-B579-460E-94D1-54222C63F5DA}</a:tableStyleId>
              </a:tblPr>
              <a:tblGrid>
                <a:gridCol w="2134088">
                  <a:extLst>
                    <a:ext uri="{9D8B030D-6E8A-4147-A177-3AD203B41FA5}">
                      <a16:colId xmlns:a16="http://schemas.microsoft.com/office/drawing/2014/main" val="1053765644"/>
                    </a:ext>
                  </a:extLst>
                </a:gridCol>
                <a:gridCol w="2134088">
                  <a:extLst>
                    <a:ext uri="{9D8B030D-6E8A-4147-A177-3AD203B41FA5}">
                      <a16:colId xmlns:a16="http://schemas.microsoft.com/office/drawing/2014/main" val="1993452948"/>
                    </a:ext>
                  </a:extLst>
                </a:gridCol>
                <a:gridCol w="1794771">
                  <a:extLst>
                    <a:ext uri="{9D8B030D-6E8A-4147-A177-3AD203B41FA5}">
                      <a16:colId xmlns:a16="http://schemas.microsoft.com/office/drawing/2014/main" val="2575996200"/>
                    </a:ext>
                  </a:extLst>
                </a:gridCol>
                <a:gridCol w="2473406">
                  <a:extLst>
                    <a:ext uri="{9D8B030D-6E8A-4147-A177-3AD203B41FA5}">
                      <a16:colId xmlns:a16="http://schemas.microsoft.com/office/drawing/2014/main" val="373607170"/>
                    </a:ext>
                  </a:extLst>
                </a:gridCol>
              </a:tblGrid>
              <a:tr h="370840">
                <a:tc>
                  <a:txBody>
                    <a:bodyPr/>
                    <a:lstStyle/>
                    <a:p>
                      <a:r>
                        <a:rPr lang="en-US" altLang="zh-CN" sz="2400" dirty="0">
                          <a:latin typeface="Times New Roman" panose="02020603050405020304" pitchFamily="18" charset="0"/>
                          <a:cs typeface="Times New Roman" panose="02020603050405020304" pitchFamily="18" charset="0"/>
                        </a:rPr>
                        <a:t>Age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Income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Region</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Buy motorbike?</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3830945"/>
                  </a:ext>
                </a:extLst>
              </a:tr>
              <a:tr h="370840">
                <a:tc>
                  <a:txBody>
                    <a:bodyPr/>
                    <a:lstStyle/>
                    <a:p>
                      <a:r>
                        <a:rPr lang="en-US" altLang="zh-CN" sz="2400" dirty="0">
                          <a:latin typeface="Times New Roman" panose="02020603050405020304" pitchFamily="18" charset="0"/>
                          <a:cs typeface="Times New Roman" panose="02020603050405020304" pitchFamily="18" charset="0"/>
                        </a:rPr>
                        <a:t>22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High</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USA</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991528277"/>
                  </a:ext>
                </a:extLst>
              </a:tr>
            </a:tbl>
          </a:graphicData>
        </a:graphic>
      </p:graphicFrame>
      <p:sp>
        <p:nvSpPr>
          <p:cNvPr id="5" name="文本框 4"/>
          <p:cNvSpPr txBox="1"/>
          <p:nvPr/>
        </p:nvSpPr>
        <p:spPr>
          <a:xfrm>
            <a:off x="3357684" y="3839222"/>
            <a:ext cx="4035008"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Table 0.2 personal data of Bob</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339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44108" y="2599348"/>
            <a:ext cx="3936023" cy="829652"/>
          </a:xfrm>
        </p:spPr>
        <p:txBody>
          <a:bodyPr>
            <a:normAutofit lnSpcReduction="10000"/>
          </a:bodyPr>
          <a:lstStyle/>
          <a:p>
            <a:pPr marL="0" indent="0">
              <a:buNone/>
            </a:pPr>
            <a:r>
              <a:rPr lang="en-US" altLang="zh-CN" sz="5400" b="1" dirty="0">
                <a:latin typeface="Times New Roman" panose="02020603050405020304" pitchFamily="18" charset="0"/>
                <a:cs typeface="Times New Roman" panose="02020603050405020304" pitchFamily="18" charset="0"/>
              </a:rPr>
              <a:t>Thank you</a:t>
            </a:r>
            <a:endParaRPr lang="zh-CN" alt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7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401271"/>
                <a:ext cx="10515600" cy="4351338"/>
              </a:xfrm>
            </p:spPr>
            <p:txBody>
              <a:bodyPr/>
              <a:lstStyle/>
              <a:p>
                <a:r>
                  <a:rPr lang="en-US" altLang="zh-CN" b="1" dirty="0">
                    <a:latin typeface="Times New Roman" panose="02020603050405020304" pitchFamily="18" charset="0"/>
                    <a:cs typeface="Times New Roman" panose="02020603050405020304" pitchFamily="18" charset="0"/>
                  </a:rPr>
                  <a:t>Mutual Information: </a:t>
                </a:r>
                <a:r>
                  <a:rPr lang="en-US" altLang="zh-CN" dirty="0"/>
                  <a:t>Consider two random variables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and </a:t>
                </a:r>
                <a14:m>
                  <m:oMath xmlns:m="http://schemas.openxmlformats.org/officeDocument/2006/math">
                    <m:r>
                      <a:rPr lang="en-US" altLang="zh-CN" i="1" dirty="0" smtClean="0">
                        <a:latin typeface="Cambria Math" panose="02040503050406030204" pitchFamily="18" charset="0"/>
                      </a:rPr>
                      <m:t>𝑌</m:t>
                    </m:r>
                  </m:oMath>
                </a14:m>
                <a:r>
                  <a:rPr lang="en-US" altLang="zh-CN" i="1" dirty="0"/>
                  <a:t> </a:t>
                </a:r>
                <a:r>
                  <a:rPr lang="en-US" altLang="zh-CN" dirty="0"/>
                  <a:t>with a joint probability mass function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 </m:t>
                    </m:r>
                  </m:oMath>
                </a14:m>
                <a:r>
                  <a:rPr lang="en-US" altLang="zh-CN" dirty="0"/>
                  <a:t>and marginal probability mass functions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en-US" altLang="zh-CN" dirty="0"/>
                  <a:t>and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 </m:t>
                    </m:r>
                  </m:oMath>
                </a14:m>
                <a:r>
                  <a:rPr lang="en-US" altLang="zh-CN" dirty="0"/>
                  <a:t>Their </a:t>
                </a:r>
                <a:r>
                  <a:rPr lang="en-US" altLang="zh-CN" i="1" dirty="0"/>
                  <a:t>mutual information </a:t>
                </a:r>
                <a14:m>
                  <m:oMath xmlns:m="http://schemas.openxmlformats.org/officeDocument/2006/math">
                    <m:r>
                      <a:rPr lang="en-US" altLang="zh-CN" i="1" dirty="0" smtClean="0">
                        <a:latin typeface="Cambria Math" panose="02040503050406030204" pitchFamily="18" charset="0"/>
                      </a:rPr>
                      <m:t>𝐼</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𝑌</m:t>
                    </m:r>
                    <m:r>
                      <a:rPr lang="en-US" altLang="zh-CN" i="1" dirty="0" smtClean="0">
                        <a:latin typeface="Cambria Math" panose="02040503050406030204" pitchFamily="18" charset="0"/>
                      </a:rPr>
                      <m:t>) </m:t>
                    </m:r>
                  </m:oMath>
                </a14:m>
                <a:r>
                  <a:rPr lang="en-US" altLang="zh-CN" dirty="0"/>
                  <a:t>is </a:t>
                </a:r>
              </a:p>
              <a:p>
                <a:endParaRPr lang="en-US" altLang="zh-CN" dirty="0"/>
              </a:p>
              <a:p>
                <a:endParaRPr lang="en-US" altLang="zh-CN" dirty="0"/>
              </a:p>
              <a:p>
                <a:endParaRPr lang="en-US" altLang="zh-CN" dirty="0"/>
              </a:p>
              <a:p>
                <a:r>
                  <a:rPr lang="en-US" altLang="zh-CN" b="1" dirty="0">
                    <a:latin typeface="Times New Roman" panose="02020603050405020304" pitchFamily="18" charset="0"/>
                    <a:cs typeface="Times New Roman" panose="02020603050405020304" pitchFamily="18" charset="0"/>
                  </a:rPr>
                  <a:t>Theorem: </a:t>
                </a:r>
                <a:endParaRPr lang="zh-CN" altLang="en-US" b="1" dirty="0">
                  <a:latin typeface="Times New Roman" panose="02020603050405020304" pitchFamily="18" charset="0"/>
                  <a:cs typeface="Times New Roman" panose="02020603050405020304" pitchFamily="18" charset="0"/>
                </a:endParaRPr>
              </a:p>
              <a:p>
                <a:pPr marL="0" indent="0">
                  <a:buNone/>
                </a:pPr>
                <a:endParaRPr lang="en-US" altLang="zh-CN" dirty="0"/>
              </a:p>
              <a:p>
                <a:pPr marL="0" indent="0">
                  <a:buNone/>
                </a:pPr>
                <a:r>
                  <a:rPr lang="en-US" altLang="zh-CN" b="1" dirty="0">
                    <a:latin typeface="Times New Roman" panose="02020603050405020304" pitchFamily="18" charset="0"/>
                    <a:cs typeface="Times New Roman" panose="02020603050405020304" pitchFamily="18" charset="0"/>
                  </a:rPr>
                  <a:t> </a:t>
                </a: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401271"/>
                <a:ext cx="10515600" cy="4351338"/>
              </a:xfrm>
              <a:blipFill>
                <a:blip r:embed="rId2"/>
                <a:stretch>
                  <a:fillRect l="-1043" t="-2661" r="-179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469539" y="1767254"/>
            <a:ext cx="7077075" cy="1143000"/>
          </a:xfrm>
          <a:prstGeom prst="rect">
            <a:avLst/>
          </a:prstGeom>
        </p:spPr>
      </p:pic>
      <p:pic>
        <p:nvPicPr>
          <p:cNvPr id="5" name="图片 4"/>
          <p:cNvPicPr>
            <a:picLocks noChangeAspect="1"/>
          </p:cNvPicPr>
          <p:nvPr/>
        </p:nvPicPr>
        <p:blipFill>
          <a:blip r:embed="rId4"/>
          <a:stretch>
            <a:fillRect/>
          </a:stretch>
        </p:blipFill>
        <p:spPr>
          <a:xfrm>
            <a:off x="2955313" y="3230807"/>
            <a:ext cx="6105525" cy="3209925"/>
          </a:xfrm>
          <a:prstGeom prst="rect">
            <a:avLst/>
          </a:prstGeom>
        </p:spPr>
      </p:pic>
    </p:spTree>
    <p:extLst>
      <p:ext uri="{BB962C8B-B14F-4D97-AF65-F5344CB8AC3E}">
        <p14:creationId xmlns:p14="http://schemas.microsoft.com/office/powerpoint/2010/main" val="315220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46992" y="700210"/>
                <a:ext cx="10515600" cy="4351338"/>
              </a:xfrm>
            </p:spPr>
            <p:txBody>
              <a:bodyPr>
                <a:normAutofit/>
              </a:bodyPr>
              <a:lstStyle/>
              <a:p>
                <a:r>
                  <a:rPr lang="en-US" altLang="zh-CN" sz="3200" b="1" dirty="0">
                    <a:latin typeface="Times New Roman" panose="02020603050405020304" pitchFamily="18" charset="0"/>
                    <a:cs typeface="Times New Roman" panose="02020603050405020304" pitchFamily="18" charset="0"/>
                  </a:rPr>
                  <a:t>Relative entropy:</a:t>
                </a:r>
              </a:p>
              <a:p>
                <a:pPr marL="0" indent="0">
                  <a:buNone/>
                </a:pPr>
                <a:r>
                  <a:rPr lang="en-US" altLang="zh-CN" sz="3200" b="1" i="1" dirty="0">
                    <a:latin typeface="Times New Roman" panose="02020603050405020304" pitchFamily="18" charset="0"/>
                    <a:cs typeface="Times New Roman" panose="02020603050405020304" pitchFamily="18" charset="0"/>
                  </a:rPr>
                  <a:t>Definition </a:t>
                </a:r>
                <a:r>
                  <a:rPr lang="en-US" altLang="zh-CN" dirty="0">
                    <a:latin typeface="Times New Roman" panose="02020603050405020304" pitchFamily="18" charset="0"/>
                    <a:cs typeface="Times New Roman" panose="02020603050405020304" pitchFamily="18" charset="0"/>
                  </a:rPr>
                  <a:t>The </a:t>
                </a:r>
                <a:r>
                  <a:rPr lang="en-US" altLang="zh-CN" i="1" dirty="0">
                    <a:latin typeface="Times New Roman" panose="02020603050405020304" pitchFamily="18" charset="0"/>
                    <a:cs typeface="Times New Roman" panose="02020603050405020304" pitchFamily="18" charset="0"/>
                  </a:rPr>
                  <a:t>relative entropy </a:t>
                </a:r>
                <a:r>
                  <a:rPr lang="en-US" altLang="zh-CN" dirty="0">
                    <a:latin typeface="Times New Roman" panose="02020603050405020304" pitchFamily="18" charset="0"/>
                    <a:cs typeface="Times New Roman" panose="02020603050405020304" pitchFamily="18" charset="0"/>
                  </a:rPr>
                  <a:t>or </a:t>
                </a:r>
                <a:r>
                  <a:rPr lang="en-US" altLang="zh-CN" i="1" dirty="0" err="1">
                    <a:latin typeface="Times New Roman" panose="02020603050405020304" pitchFamily="18" charset="0"/>
                    <a:cs typeface="Times New Roman" panose="02020603050405020304" pitchFamily="18" charset="0"/>
                  </a:rPr>
                  <a:t>Kullback</a:t>
                </a:r>
                <a:r>
                  <a:rPr lang="en-US" altLang="zh-CN" i="1"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Leibler</a:t>
                </a:r>
                <a:r>
                  <a:rPr lang="en-US" altLang="zh-CN" i="1" dirty="0">
                    <a:latin typeface="Times New Roman" panose="02020603050405020304" pitchFamily="18" charset="0"/>
                    <a:cs typeface="Times New Roman" panose="02020603050405020304" pitchFamily="18" charset="0"/>
                  </a:rPr>
                  <a:t> distance </a:t>
                </a:r>
                <a:r>
                  <a:rPr lang="en-US" altLang="zh-CN" dirty="0">
                    <a:latin typeface="Times New Roman" panose="02020603050405020304" pitchFamily="18" charset="0"/>
                    <a:cs typeface="Times New Roman" panose="02020603050405020304" pitchFamily="18" charset="0"/>
                  </a:rPr>
                  <a:t>between two probability mass functions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and </a:t>
                </a:r>
                <a14:m>
                  <m:oMath xmlns:m="http://schemas.openxmlformats.org/officeDocument/2006/math">
                    <m:r>
                      <a:rPr lang="en-US" altLang="zh-CN" i="1" dirty="0" smtClean="0">
                        <a:latin typeface="Cambria Math" panose="02040503050406030204" pitchFamily="18" charset="0"/>
                      </a:rPr>
                      <m:t>𝑞</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is defined as</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46992" y="700210"/>
                <a:ext cx="10515600" cy="4351338"/>
              </a:xfrm>
              <a:blipFill>
                <a:blip r:embed="rId2"/>
                <a:stretch>
                  <a:fillRect l="-1507" t="-3081" r="-638"/>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210402" y="2629849"/>
            <a:ext cx="4905375" cy="2371725"/>
          </a:xfrm>
          <a:prstGeom prst="rect">
            <a:avLst/>
          </a:prstGeom>
        </p:spPr>
      </p:pic>
    </p:spTree>
    <p:extLst>
      <p:ext uri="{BB962C8B-B14F-4D97-AF65-F5344CB8AC3E}">
        <p14:creationId xmlns:p14="http://schemas.microsoft.com/office/powerpoint/2010/main" val="311838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2077" y="2326787"/>
            <a:ext cx="4604238" cy="803275"/>
          </a:xfrm>
        </p:spPr>
        <p:txBody>
          <a:bodyPr>
            <a:normAutofit lnSpcReduction="10000"/>
          </a:bodyPr>
          <a:lstStyle/>
          <a:p>
            <a:pPr marL="0" indent="0" algn="ctr">
              <a:buNone/>
            </a:pPr>
            <a:r>
              <a:rPr lang="en-US" altLang="zh-CN" sz="5400" b="1" dirty="0">
                <a:latin typeface="Times New Roman" panose="02020603050405020304" pitchFamily="18" charset="0"/>
                <a:cs typeface="Times New Roman" panose="02020603050405020304" pitchFamily="18" charset="0"/>
              </a:rPr>
              <a:t>Decision Tree</a:t>
            </a:r>
            <a:endParaRPr lang="zh-CN" alt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10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39864"/>
            <a:ext cx="10515600" cy="4937099"/>
          </a:xfrm>
        </p:spPr>
        <p:txBody>
          <a:bodyPr>
            <a:normAutofit fontScale="92500" lnSpcReduction="10000"/>
          </a:bodyPr>
          <a:lstStyle/>
          <a:p>
            <a:r>
              <a:rPr lang="en-US" altLang="zh-CN" sz="3500" b="1" dirty="0">
                <a:latin typeface="Times New Roman" panose="02020603050405020304" pitchFamily="18" charset="0"/>
                <a:cs typeface="Times New Roman" panose="02020603050405020304" pitchFamily="18" charset="0"/>
              </a:rPr>
              <a:t> What is the decision tree?</a:t>
            </a:r>
          </a:p>
          <a:p>
            <a:pPr>
              <a:buFont typeface="Wingdings" panose="05000000000000000000" pitchFamily="2" charset="2"/>
              <a:buChar char="n"/>
            </a:pPr>
            <a:r>
              <a:rPr lang="en-US" altLang="zh-CN" sz="35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decision trees are constructed via an algorithmic approach that identifies ways to split a data set based on different conditions.</a:t>
            </a:r>
          </a:p>
          <a:p>
            <a:pPr marL="0" indent="0">
              <a:buNone/>
            </a:pPr>
            <a:endParaRPr lang="en-US" altLang="zh-CN" sz="3500" dirty="0">
              <a:latin typeface="Times New Roman" panose="02020603050405020304" pitchFamily="18" charset="0"/>
              <a:cs typeface="Times New Roman" panose="02020603050405020304" pitchFamily="18" charset="0"/>
            </a:endParaRPr>
          </a:p>
          <a:p>
            <a:r>
              <a:rPr lang="en-US" altLang="zh-CN" sz="3500" b="1" dirty="0">
                <a:latin typeface="Times New Roman" panose="02020603050405020304" pitchFamily="18" charset="0"/>
                <a:cs typeface="Times New Roman" panose="02020603050405020304" pitchFamily="18" charset="0"/>
              </a:rPr>
              <a:t> How does the decision tree work?</a:t>
            </a:r>
          </a:p>
          <a:p>
            <a:pPr>
              <a:buFont typeface="Wingdings" panose="05000000000000000000" pitchFamily="2" charset="2"/>
              <a:buChar char="n"/>
            </a:pPr>
            <a:r>
              <a:rPr lang="en-US" altLang="zh-CN" sz="35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A decision tree is a tree-like graph with:</a:t>
            </a:r>
          </a:p>
          <a:p>
            <a:pPr>
              <a:buFont typeface="Wingdings" panose="05000000000000000000" pitchFamily="2" charset="2"/>
              <a:buChar char="p"/>
            </a:pPr>
            <a:r>
              <a:rPr lang="en-US" altLang="zh-CN" sz="3000" dirty="0">
                <a:latin typeface="Times New Roman" panose="02020603050405020304" pitchFamily="18" charset="0"/>
                <a:cs typeface="Times New Roman" panose="02020603050405020304" pitchFamily="18" charset="0"/>
              </a:rPr>
              <a:t> nodes representing the place where we pick an attribute and ask a question; </a:t>
            </a:r>
          </a:p>
          <a:p>
            <a:pPr>
              <a:buFont typeface="Wingdings" panose="05000000000000000000" pitchFamily="2" charset="2"/>
              <a:buChar char="p"/>
            </a:pPr>
            <a:r>
              <a:rPr lang="en-US" altLang="zh-CN" sz="3000" dirty="0">
                <a:latin typeface="Times New Roman" panose="02020603050405020304" pitchFamily="18" charset="0"/>
                <a:cs typeface="Times New Roman" panose="02020603050405020304" pitchFamily="18" charset="0"/>
              </a:rPr>
              <a:t> edges represent the answers to the question; </a:t>
            </a:r>
          </a:p>
          <a:p>
            <a:pPr>
              <a:buFont typeface="Wingdings" panose="05000000000000000000" pitchFamily="2" charset="2"/>
              <a:buChar char="p"/>
            </a:pPr>
            <a:r>
              <a:rPr lang="en-US" altLang="zh-CN" sz="3000" dirty="0">
                <a:latin typeface="Times New Roman" panose="02020603050405020304" pitchFamily="18" charset="0"/>
                <a:cs typeface="Times New Roman" panose="02020603050405020304" pitchFamily="18" charset="0"/>
              </a:rPr>
              <a:t> and the leaves represent the actual output or class label.</a:t>
            </a:r>
            <a:endParaRPr lang="zh-CN" altLang="en-US" sz="26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38200" y="420693"/>
            <a:ext cx="4167554"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Decision Tree</a:t>
            </a:r>
            <a:endParaRPr lang="zh-CN" alt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06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18834"/>
            <a:ext cx="10515600" cy="4658129"/>
          </a:xfrm>
        </p:spPr>
        <p:txBody>
          <a:bodyPr>
            <a:normAutofit/>
          </a:bodyPr>
          <a:lstStyle/>
          <a:p>
            <a:r>
              <a:rPr lang="en-US" altLang="zh-CN" dirty="0">
                <a:latin typeface="Times New Roman" panose="02020603050405020304" pitchFamily="18" charset="0"/>
                <a:cs typeface="Times New Roman" panose="02020603050405020304" pitchFamily="18" charset="0"/>
              </a:rPr>
              <a:t>Suppose we want to play on a particular day (like Saturday) –</a:t>
            </a:r>
            <a:r>
              <a:rPr lang="en-US" altLang="zh-CN" b="1" dirty="0">
                <a:latin typeface="Times New Roman" panose="02020603050405020304" pitchFamily="18" charset="0"/>
                <a:cs typeface="Times New Roman" panose="02020603050405020304" pitchFamily="18" charset="0"/>
              </a:rPr>
              <a:t>we need to decide whether we will go to play</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 general way is to check the </a:t>
            </a:r>
            <a:r>
              <a:rPr lang="en-US" altLang="zh-CN" b="1" dirty="0">
                <a:latin typeface="Times New Roman" panose="02020603050405020304" pitchFamily="18" charset="0"/>
                <a:cs typeface="Times New Roman" panose="02020603050405020304" pitchFamily="18" charset="0"/>
              </a:rPr>
              <a:t>outdoor temperature</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humidity</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weather</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the speed of the wind</a:t>
            </a:r>
            <a:r>
              <a:rPr lang="en-US" altLang="zh-CN" dirty="0">
                <a:latin typeface="Times New Roman" panose="02020603050405020304" pitchFamily="18" charset="0"/>
                <a:cs typeface="Times New Roman" panose="02020603050405020304" pitchFamily="18" charset="0"/>
              </a:rPr>
              <a:t>.  </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We take all of these factors into account to make a decision.</a:t>
            </a:r>
            <a:endParaRPr lang="zh-CN" altLang="en-US" dirty="0">
              <a:latin typeface="Times New Roman" panose="02020603050405020304" pitchFamily="18" charset="0"/>
              <a:cs typeface="Times New Roman" panose="02020603050405020304" pitchFamily="18" charset="0"/>
            </a:endParaRPr>
          </a:p>
          <a:p>
            <a:endParaRPr lang="en-US" altLang="zh-CN" dirty="0"/>
          </a:p>
        </p:txBody>
      </p:sp>
      <p:sp>
        <p:nvSpPr>
          <p:cNvPr id="4" name="文本框 3"/>
          <p:cNvSpPr txBox="1"/>
          <p:nvPr/>
        </p:nvSpPr>
        <p:spPr>
          <a:xfrm>
            <a:off x="838200" y="474784"/>
            <a:ext cx="3552092"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An example</a:t>
            </a:r>
            <a:endParaRPr lang="zh-CN" alt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71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4576" y="309968"/>
            <a:ext cx="10515600" cy="1292371"/>
          </a:xfrm>
        </p:spPr>
        <p:txBody>
          <a:bodyPr>
            <a:normAutofit/>
          </a:bodyPr>
          <a:lstStyle/>
          <a:p>
            <a:r>
              <a:rPr lang="en-US" altLang="zh-CN" dirty="0">
                <a:latin typeface="Times New Roman" panose="02020603050405020304" pitchFamily="18" charset="0"/>
                <a:cs typeface="Times New Roman" panose="02020603050405020304" pitchFamily="18" charset="0"/>
              </a:rPr>
              <a:t>We calculate all of these factors for ten days and form a lookup table as shown below.</a:t>
            </a:r>
            <a:endParaRPr lang="zh-CN" altLang="en-US" dirty="0">
              <a:latin typeface="Times New Roman" panose="02020603050405020304" pitchFamily="18" charset="0"/>
              <a:cs typeface="Times New Roman" panose="02020603050405020304" pitchFamily="18" charset="0"/>
            </a:endParaRP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746620391"/>
              </p:ext>
            </p:extLst>
          </p:nvPr>
        </p:nvGraphicFramePr>
        <p:xfrm>
          <a:off x="1750641" y="1540347"/>
          <a:ext cx="9225090" cy="4358640"/>
        </p:xfrm>
        <a:graphic>
          <a:graphicData uri="http://schemas.openxmlformats.org/drawingml/2006/table">
            <a:tbl>
              <a:tblPr firstRow="1" bandRow="1">
                <a:tableStyleId>{5C22544A-7EE6-4342-B048-85BDC9FD1C3A}</a:tableStyleId>
              </a:tblPr>
              <a:tblGrid>
                <a:gridCol w="1537515">
                  <a:extLst>
                    <a:ext uri="{9D8B030D-6E8A-4147-A177-3AD203B41FA5}">
                      <a16:colId xmlns:a16="http://schemas.microsoft.com/office/drawing/2014/main" val="4113443773"/>
                    </a:ext>
                  </a:extLst>
                </a:gridCol>
                <a:gridCol w="1537515">
                  <a:extLst>
                    <a:ext uri="{9D8B030D-6E8A-4147-A177-3AD203B41FA5}">
                      <a16:colId xmlns:a16="http://schemas.microsoft.com/office/drawing/2014/main" val="1045077132"/>
                    </a:ext>
                  </a:extLst>
                </a:gridCol>
                <a:gridCol w="1724598">
                  <a:extLst>
                    <a:ext uri="{9D8B030D-6E8A-4147-A177-3AD203B41FA5}">
                      <a16:colId xmlns:a16="http://schemas.microsoft.com/office/drawing/2014/main" val="3793179094"/>
                    </a:ext>
                  </a:extLst>
                </a:gridCol>
                <a:gridCol w="1350432">
                  <a:extLst>
                    <a:ext uri="{9D8B030D-6E8A-4147-A177-3AD203B41FA5}">
                      <a16:colId xmlns:a16="http://schemas.microsoft.com/office/drawing/2014/main" val="2386854674"/>
                    </a:ext>
                  </a:extLst>
                </a:gridCol>
                <a:gridCol w="1537515">
                  <a:extLst>
                    <a:ext uri="{9D8B030D-6E8A-4147-A177-3AD203B41FA5}">
                      <a16:colId xmlns:a16="http://schemas.microsoft.com/office/drawing/2014/main" val="3148040851"/>
                    </a:ext>
                  </a:extLst>
                </a:gridCol>
                <a:gridCol w="1537515">
                  <a:extLst>
                    <a:ext uri="{9D8B030D-6E8A-4147-A177-3AD203B41FA5}">
                      <a16:colId xmlns:a16="http://schemas.microsoft.com/office/drawing/2014/main" val="2498101165"/>
                    </a:ext>
                  </a:extLst>
                </a:gridCol>
              </a:tblGrid>
              <a:tr h="370840">
                <a:tc>
                  <a:txBody>
                    <a:bodyPr/>
                    <a:lstStyle/>
                    <a:p>
                      <a:pPr algn="ctr"/>
                      <a:r>
                        <a:rPr lang="en-US" altLang="zh-CN" sz="2000" b="1" dirty="0">
                          <a:latin typeface="Times New Roman" panose="02020603050405020304" pitchFamily="18" charset="0"/>
                          <a:cs typeface="Times New Roman" panose="02020603050405020304" pitchFamily="18" charset="0"/>
                        </a:rPr>
                        <a:t>Day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Weather</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Temperature</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Humidity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Wind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Play?</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7007351"/>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Weak</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1830940"/>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2</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Cloudy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Weak</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2641587"/>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3</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Normal</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963433"/>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4</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Cloudy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1338170"/>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5</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Rainy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029962"/>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6</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Rainy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Cool</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Normal</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1982568"/>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7</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Rainy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Weak</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6645636"/>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8</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3944990"/>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9</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Cloudy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Normal</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Weak</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9879097"/>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10</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Rainy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1815265"/>
                  </a:ext>
                </a:extLst>
              </a:tr>
            </a:tbl>
          </a:graphicData>
        </a:graphic>
      </p:graphicFrame>
      <p:sp>
        <p:nvSpPr>
          <p:cNvPr id="6" name="文本框 5"/>
          <p:cNvSpPr txBox="1"/>
          <p:nvPr/>
        </p:nvSpPr>
        <p:spPr>
          <a:xfrm>
            <a:off x="2548452" y="5994031"/>
            <a:ext cx="7147848"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Table 1.1 the decision in ten days with different factors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3189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5393</TotalTime>
  <Words>2141</Words>
  <Application>Microsoft Office PowerPoint</Application>
  <PresentationFormat>宽屏</PresentationFormat>
  <Paragraphs>427</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等线</vt:lpstr>
      <vt:lpstr>等线 Light</vt:lpstr>
      <vt:lpstr>Arial</vt:lpstr>
      <vt:lpstr>Cambria Math</vt:lpstr>
      <vt:lpstr>Times New Roman</vt:lpstr>
      <vt:lpstr>Wingdings</vt:lpstr>
      <vt:lpstr>Office 主题​​</vt:lpstr>
      <vt:lpstr>Application of Information Theory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信息论的应用</dc:title>
  <dc:creator>应 臣浩</dc:creator>
  <cp:lastModifiedBy>一齐 陈</cp:lastModifiedBy>
  <cp:revision>179</cp:revision>
  <dcterms:created xsi:type="dcterms:W3CDTF">2018-09-20T02:46:22Z</dcterms:created>
  <dcterms:modified xsi:type="dcterms:W3CDTF">2019-10-31T09:15:23Z</dcterms:modified>
</cp:coreProperties>
</file>