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1" r:id="rId6"/>
    <p:sldId id="265" r:id="rId7"/>
    <p:sldId id="266" r:id="rId8"/>
    <p:sldId id="267" r:id="rId9"/>
    <p:sldId id="262" r:id="rId10"/>
    <p:sldId id="269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BE8F0-E71B-44A8-A7E3-B3B5CFBF2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248305-A15D-4546-AE4E-F7CEB8D3E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E32643-F8A6-465A-922B-2359E98AA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EA91-298B-4DC2-BA8A-339FF847713D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DA7383-1094-419C-8076-88316B09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DCF15C-D418-4DB0-B585-60FC354B8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C050-F42A-4057-81AE-10617F8C0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11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E43FF-52CF-43A0-BE90-BF6ED2C95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660F40-641B-42D0-AA89-228C0CA73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CA4ECB-2C0F-4B6E-AD2C-6CA79A219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EA91-298B-4DC2-BA8A-339FF847713D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4C786E-BEA4-42B2-82CE-737D65122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2BEE45-2D9E-492C-8527-C1F13332B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C050-F42A-4057-81AE-10617F8C0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6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E21448-1138-497B-B2DE-2ECB73B89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ED8FEE-1BB5-4097-9E2B-2F8478A90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E49F0C-1832-496D-B315-9894CC2B7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EA91-298B-4DC2-BA8A-339FF847713D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2A20C0-2BE5-4863-938F-E1189A50D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855C9D-28AF-4F12-B6BA-40503B6BC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C050-F42A-4057-81AE-10617F8C0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369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27FF3-61F3-40E8-8039-EBAF07FDC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39955D-762D-4A80-B5B1-23BDC9549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4C64B-52E8-41B2-9976-BC29F9EAC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EA91-298B-4DC2-BA8A-339FF847713D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57331C-F982-4D1D-B432-DF601785B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25720-14FE-4FB5-B175-CE8F20B70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C050-F42A-4057-81AE-10617F8C0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36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E6BBA-CD8A-4C1B-BF56-C30A36BC1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5CBB6C-6899-4CDF-B347-527A84E7D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2A337A-05D7-43D3-8F68-F58E0FA3B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EA91-298B-4DC2-BA8A-339FF847713D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C2F3E1-ED93-4111-96B9-004D1F9B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ABB02D-5D8C-459A-92D0-A61F0C15E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C050-F42A-4057-81AE-10617F8C0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25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82C23-CCF1-4CB4-8792-6BB19BFF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28D91A-37EB-418C-87DA-CCF858FEA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348D62-4593-4293-9481-E9FFB2B1C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1B548B-963E-4C3B-9782-94FF50E85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EA91-298B-4DC2-BA8A-339FF847713D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B14A88-D5A0-4BC9-B1D0-29DE5F8A0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1EDFBA-4E29-4961-93FA-2E229AF83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C050-F42A-4057-81AE-10617F8C0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73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9191A-FEDA-4704-ABE2-2906BF9C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A7435C-7A29-4CD6-8A32-FB2686F01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14B3B4-CDFE-4583-9955-A7F9BA505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B9D230-C977-4075-B9F1-56FA8469E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61D8E4-3B57-499D-BF7B-B296F4642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E0920C-1AAE-41DE-9310-45F4B8B07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EA91-298B-4DC2-BA8A-339FF847713D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C5DAA3-7328-45A7-8460-ECAF38708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E5D29E-0A56-43CE-BD18-DD001B9E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C050-F42A-4057-81AE-10617F8C0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13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DD588-4A57-4647-B0BB-4C0B14B5D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AB7109-A254-4018-9D1D-6DA82772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EA91-298B-4DC2-BA8A-339FF847713D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F6FB50-B897-45E5-BA03-05DE2C235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7D7134-9D8E-493A-BE1D-92801F7B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C050-F42A-4057-81AE-10617F8C0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112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85BC67-3C3B-4740-89D8-91127CE2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EA91-298B-4DC2-BA8A-339FF847713D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0FE61B-DE2D-4BF9-A9A2-7D13B0929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E531CC-FD8F-4D12-9C02-B4F5DA0D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C050-F42A-4057-81AE-10617F8C0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30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D96E4-F4FC-497B-AF2C-D3E912C9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0874AE-733D-4596-8C87-EED922A1B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5DCB0C-E99C-4FBB-B172-440F45800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A675CE-8E07-4EF6-B8C0-BEB2C7F36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EA91-298B-4DC2-BA8A-339FF847713D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6DDA1C-964B-4E5B-ABB9-A8826A5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F04B84-1A89-45FC-A12C-FF45B15B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C050-F42A-4057-81AE-10617F8C0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83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D78DF-CBA0-4D53-8E1D-4B018460F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7A9473-6F66-439C-8D26-BF1573ACC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2478CD-A4CF-4C83-B8B9-28A9E1F1C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442D04-FEFE-4A21-87D2-EFD3207B6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EA91-298B-4DC2-BA8A-339FF847713D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D450FB-0C4F-404D-B03A-A3B72DF33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892177-8A32-4785-A7E8-D9BA35948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C050-F42A-4057-81AE-10617F8C0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78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981C1D-0E55-4D56-8442-042012168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EB2109-FF53-4DD9-92B3-E7508E772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270DE5-48E7-434C-9526-CDD95FDBA3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1EA91-298B-4DC2-BA8A-339FF847713D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52DACB-02FA-480A-83AC-F08C2AE2F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F7A64E-0921-4B30-AE5E-BCD5994F7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5C050-F42A-4057-81AE-10617F8C0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00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89EF6-524B-4C18-9B45-F3FE1A7842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Decision Tree &amp; Document Clustering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806FD7-B974-4E18-B444-02209DE3F0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陆林鹏</a:t>
            </a:r>
          </a:p>
        </p:txBody>
      </p:sp>
    </p:spTree>
    <p:extLst>
      <p:ext uri="{BB962C8B-B14F-4D97-AF65-F5344CB8AC3E}">
        <p14:creationId xmlns:p14="http://schemas.microsoft.com/office/powerpoint/2010/main" val="71198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FD720B-9158-463D-986D-288687C61A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问题一解决方案：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zh-CN" altLang="en-US" dirty="0"/>
                  <a:t>最为直接不考虑后果的就是将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d>
                          <m:dPr>
                            <m:begChr m:val="‖"/>
                            <m:endChr m:val="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𝑙𝑜𝑔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nary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zh-CN" altLang="en-US" dirty="0"/>
                  <a:t>更改为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d>
                          <m:dPr>
                            <m:begChr m:val="‖"/>
                            <m:endChr m:val="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𝑙𝑜𝑔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nary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FD720B-9158-463D-986D-288687C61A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>
            <a:extLst>
              <a:ext uri="{FF2B5EF4-FFF2-40B4-BE49-F238E27FC236}">
                <a16:creationId xmlns:a16="http://schemas.microsoft.com/office/drawing/2014/main" id="{0CDDD25C-CD90-41D3-B1A4-075278E5E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562" y="205734"/>
            <a:ext cx="5352875" cy="1325563"/>
          </a:xfrm>
        </p:spPr>
        <p:txBody>
          <a:bodyPr/>
          <a:lstStyle/>
          <a:p>
            <a:r>
              <a:rPr lang="en-US" altLang="zh-CN" dirty="0"/>
              <a:t>Document Clustering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0306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D6F65C-9771-4A7A-9435-D0992634C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聚类结果不好，我指定了 </a:t>
            </a:r>
            <a:r>
              <a:rPr lang="en-US" altLang="zh-CN" dirty="0"/>
              <a:t>k=5</a:t>
            </a:r>
            <a:r>
              <a:rPr lang="zh-CN" altLang="en-US" dirty="0"/>
              <a:t>，即希望分为</a:t>
            </a:r>
            <a:r>
              <a:rPr lang="en-US" altLang="zh-CN" dirty="0"/>
              <a:t>5</a:t>
            </a:r>
            <a:r>
              <a:rPr lang="zh-CN" altLang="en-US" dirty="0"/>
              <a:t>个类，观察结果发现大多数文档被归属为了同一个类别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可能是使用 </a:t>
            </a:r>
            <a:r>
              <a:rPr lang="en-US" altLang="zh-CN" dirty="0"/>
              <a:t>average KL Divergence </a:t>
            </a:r>
            <a:r>
              <a:rPr lang="zh-CN" altLang="en-US" dirty="0"/>
              <a:t>作为距离导致区分不开来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CBD9839-088B-4FE5-B23F-24288FCEB6BC}"/>
              </a:ext>
            </a:extLst>
          </p:cNvPr>
          <p:cNvSpPr txBox="1"/>
          <p:nvPr/>
        </p:nvSpPr>
        <p:spPr>
          <a:xfrm>
            <a:off x="729842" y="868515"/>
            <a:ext cx="2550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问题二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E497512-8D53-45E4-A326-D2A7AA7C1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562" y="205734"/>
            <a:ext cx="5352875" cy="1325563"/>
          </a:xfrm>
        </p:spPr>
        <p:txBody>
          <a:bodyPr/>
          <a:lstStyle/>
          <a:p>
            <a:r>
              <a:rPr lang="en-US" altLang="zh-CN" dirty="0"/>
              <a:t>Document Clustering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0202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CB9384B-8BDB-4D0C-956F-ECCEFD9A5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771416"/>
              </p:ext>
            </p:extLst>
          </p:nvPr>
        </p:nvGraphicFramePr>
        <p:xfrm>
          <a:off x="2712720" y="1965623"/>
          <a:ext cx="81280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667446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799690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038523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33694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74500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Income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Credit rating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 motorbike?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713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&lt;20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360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&lt;20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19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21…50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336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&gt;50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969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&gt;50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CHINA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7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&gt;50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CHINA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279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21…50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CHINA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783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&lt;20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2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&lt;20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CHINA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090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&gt;50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CHINA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365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560BE821-56E1-4821-AC62-3449368EEBF5}"/>
              </a:ext>
            </a:extLst>
          </p:cNvPr>
          <p:cNvSpPr txBox="1"/>
          <p:nvPr/>
        </p:nvSpPr>
        <p:spPr>
          <a:xfrm>
            <a:off x="730308" y="929005"/>
            <a:ext cx="2465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原始数据集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60B23D8-3120-428D-ABA8-CC52FD47DCE0}"/>
              </a:ext>
            </a:extLst>
          </p:cNvPr>
          <p:cNvSpPr txBox="1">
            <a:spLocks/>
          </p:cNvSpPr>
          <p:nvPr/>
        </p:nvSpPr>
        <p:spPr>
          <a:xfrm>
            <a:off x="3809798" y="188217"/>
            <a:ext cx="46314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/>
              <a:t>Decision Tree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17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2926BD7-2403-4D73-98C6-B22550FA8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563" y="2311474"/>
            <a:ext cx="3213028" cy="2770145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E8AD697C-47AE-44E5-9E47-5DCB05462336}"/>
              </a:ext>
            </a:extLst>
          </p:cNvPr>
          <p:cNvSpPr txBox="1">
            <a:spLocks/>
          </p:cNvSpPr>
          <p:nvPr/>
        </p:nvSpPr>
        <p:spPr>
          <a:xfrm>
            <a:off x="3809798" y="188217"/>
            <a:ext cx="46314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/>
              <a:t>Decision Tree 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F8C3A1-3076-43E2-AFBD-2D7BCAF057C7}"/>
              </a:ext>
            </a:extLst>
          </p:cNvPr>
          <p:cNvSpPr txBox="1"/>
          <p:nvPr/>
        </p:nvSpPr>
        <p:spPr>
          <a:xfrm>
            <a:off x="880844" y="1513780"/>
            <a:ext cx="6350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程序设计中对决策树采用字典结构</a:t>
            </a:r>
          </a:p>
        </p:txBody>
      </p:sp>
    </p:spTree>
    <p:extLst>
      <p:ext uri="{BB962C8B-B14F-4D97-AF65-F5344CB8AC3E}">
        <p14:creationId xmlns:p14="http://schemas.microsoft.com/office/powerpoint/2010/main" val="2361495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5C0D24EC-045C-4FCC-9429-D6737D903B7F}"/>
              </a:ext>
            </a:extLst>
          </p:cNvPr>
          <p:cNvGrpSpPr/>
          <p:nvPr/>
        </p:nvGrpSpPr>
        <p:grpSpPr>
          <a:xfrm>
            <a:off x="1454552" y="1820704"/>
            <a:ext cx="4641448" cy="2716980"/>
            <a:chOff x="2187443" y="2005262"/>
            <a:chExt cx="4641448" cy="271698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67A98A7B-39F2-4DB3-81E9-558745FE46E8}"/>
                </a:ext>
              </a:extLst>
            </p:cNvPr>
            <p:cNvSpPr/>
            <p:nvPr/>
          </p:nvSpPr>
          <p:spPr>
            <a:xfrm>
              <a:off x="3994485" y="2005262"/>
              <a:ext cx="1090862" cy="5454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Weather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CEB46F2-0D54-4ACA-876D-8B209A906A60}"/>
                </a:ext>
              </a:extLst>
            </p:cNvPr>
            <p:cNvSpPr/>
            <p:nvPr/>
          </p:nvSpPr>
          <p:spPr>
            <a:xfrm>
              <a:off x="2903623" y="2695073"/>
              <a:ext cx="1090862" cy="5454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Mood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12332CE-2173-448C-B29A-4F65C770C36E}"/>
                </a:ext>
              </a:extLst>
            </p:cNvPr>
            <p:cNvSpPr/>
            <p:nvPr/>
          </p:nvSpPr>
          <p:spPr>
            <a:xfrm>
              <a:off x="5005138" y="2695073"/>
              <a:ext cx="1090862" cy="5454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Mood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EC05CC43-2920-4BF1-94CB-F673295DAADD}"/>
                </a:ext>
              </a:extLst>
            </p:cNvPr>
            <p:cNvCxnSpPr>
              <a:stCxn id="4" idx="3"/>
              <a:endCxn id="6" idx="7"/>
            </p:cNvCxnSpPr>
            <p:nvPr/>
          </p:nvCxnSpPr>
          <p:spPr>
            <a:xfrm flipH="1">
              <a:off x="3834732" y="2470817"/>
              <a:ext cx="319506" cy="304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AE3518B5-B893-493D-8A92-6BBEFADF5C04}"/>
                </a:ext>
              </a:extLst>
            </p:cNvPr>
            <p:cNvCxnSpPr>
              <a:stCxn id="4" idx="5"/>
              <a:endCxn id="7" idx="1"/>
            </p:cNvCxnSpPr>
            <p:nvPr/>
          </p:nvCxnSpPr>
          <p:spPr>
            <a:xfrm>
              <a:off x="4925594" y="2470817"/>
              <a:ext cx="239297" cy="304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8D55E73-B5BA-4C7D-B1C6-61384E06182F}"/>
                </a:ext>
              </a:extLst>
            </p:cNvPr>
            <p:cNvSpPr txBox="1"/>
            <p:nvPr/>
          </p:nvSpPr>
          <p:spPr>
            <a:xfrm>
              <a:off x="3369178" y="2403338"/>
              <a:ext cx="109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cloudy</a:t>
              </a:r>
              <a:endParaRPr lang="zh-CN" altLang="en-US" sz="1400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50B93A3-3CDF-4396-B1AD-55260A65A8C4}"/>
                </a:ext>
              </a:extLst>
            </p:cNvPr>
            <p:cNvSpPr txBox="1"/>
            <p:nvPr/>
          </p:nvSpPr>
          <p:spPr>
            <a:xfrm>
              <a:off x="4917741" y="2403338"/>
              <a:ext cx="109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sunny</a:t>
              </a:r>
              <a:endParaRPr lang="zh-CN" altLang="en-US" sz="1400" dirty="0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F004768D-D9DF-4FBD-ADC1-C7803D40066F}"/>
                </a:ext>
              </a:extLst>
            </p:cNvPr>
            <p:cNvCxnSpPr>
              <a:stCxn id="6" idx="3"/>
            </p:cNvCxnSpPr>
            <p:nvPr/>
          </p:nvCxnSpPr>
          <p:spPr>
            <a:xfrm flipH="1">
              <a:off x="2727158" y="3160628"/>
              <a:ext cx="336218" cy="448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461D507-3F7B-4FB3-A729-1167199BCD13}"/>
                </a:ext>
              </a:extLst>
            </p:cNvPr>
            <p:cNvSpPr txBox="1"/>
            <p:nvPr/>
          </p:nvSpPr>
          <p:spPr>
            <a:xfrm>
              <a:off x="2349836" y="3561611"/>
              <a:ext cx="109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maybe</a:t>
              </a:r>
              <a:endParaRPr lang="zh-CN" altLang="en-US" sz="1400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5EC6509-625C-4DF5-8D61-E69975F7249D}"/>
                </a:ext>
              </a:extLst>
            </p:cNvPr>
            <p:cNvSpPr txBox="1"/>
            <p:nvPr/>
          </p:nvSpPr>
          <p:spPr>
            <a:xfrm>
              <a:off x="3962736" y="3561611"/>
              <a:ext cx="109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yes</a:t>
              </a:r>
              <a:endParaRPr lang="zh-CN" altLang="en-US" sz="1400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ABA8314F-ACED-4481-8222-1A01714D7386}"/>
                </a:ext>
              </a:extLst>
            </p:cNvPr>
            <p:cNvCxnSpPr>
              <a:stCxn id="6" idx="5"/>
            </p:cNvCxnSpPr>
            <p:nvPr/>
          </p:nvCxnSpPr>
          <p:spPr>
            <a:xfrm>
              <a:off x="3834732" y="3160628"/>
              <a:ext cx="319506" cy="4009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68D364A-AEB1-4C73-A6D4-BAE64E16AFE2}"/>
                </a:ext>
              </a:extLst>
            </p:cNvPr>
            <p:cNvSpPr txBox="1"/>
            <p:nvPr/>
          </p:nvSpPr>
          <p:spPr>
            <a:xfrm>
              <a:off x="5286210" y="3532240"/>
              <a:ext cx="109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no</a:t>
              </a:r>
              <a:endParaRPr lang="zh-CN" altLang="en-US" sz="1400" dirty="0"/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12FBBBD7-4A03-41F5-9450-75D2E2420C4B}"/>
                </a:ext>
              </a:extLst>
            </p:cNvPr>
            <p:cNvCxnSpPr>
              <a:cxnSpLocks/>
              <a:stCxn id="7" idx="4"/>
            </p:cNvCxnSpPr>
            <p:nvPr/>
          </p:nvCxnSpPr>
          <p:spPr>
            <a:xfrm>
              <a:off x="5550569" y="3240505"/>
              <a:ext cx="0" cy="291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50E0319-6049-4926-ACD2-7821C7E534A2}"/>
                </a:ext>
              </a:extLst>
            </p:cNvPr>
            <p:cNvSpPr txBox="1"/>
            <p:nvPr/>
          </p:nvSpPr>
          <p:spPr>
            <a:xfrm>
              <a:off x="2278648" y="3142500"/>
              <a:ext cx="109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good</a:t>
              </a:r>
              <a:endParaRPr lang="zh-CN" altLang="en-US" sz="140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D86FFDF-3497-4D04-8AAF-F2E074D5B7BB}"/>
                </a:ext>
              </a:extLst>
            </p:cNvPr>
            <p:cNvSpPr txBox="1"/>
            <p:nvPr/>
          </p:nvSpPr>
          <p:spPr>
            <a:xfrm>
              <a:off x="3560095" y="3183466"/>
              <a:ext cx="109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sad</a:t>
              </a:r>
              <a:endParaRPr lang="zh-CN" altLang="en-US" sz="1400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B2F78DB-7228-4E8F-AEBB-B11AA9212379}"/>
                </a:ext>
              </a:extLst>
            </p:cNvPr>
            <p:cNvSpPr txBox="1"/>
            <p:nvPr/>
          </p:nvSpPr>
          <p:spPr>
            <a:xfrm>
              <a:off x="5630113" y="3187209"/>
              <a:ext cx="109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good</a:t>
              </a:r>
              <a:endParaRPr lang="zh-CN" altLang="en-US" sz="14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B2AA8B2-635B-4D8F-8A31-E7130A16CCCD}"/>
                </a:ext>
              </a:extLst>
            </p:cNvPr>
            <p:cNvSpPr txBox="1"/>
            <p:nvPr/>
          </p:nvSpPr>
          <p:spPr>
            <a:xfrm>
              <a:off x="2187443" y="4352910"/>
              <a:ext cx="464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遇到“完全新”的样本</a:t>
              </a:r>
              <a:r>
                <a:rPr lang="en-US" altLang="zh-CN" dirty="0"/>
                <a:t>[“</a:t>
              </a:r>
              <a:r>
                <a:rPr lang="en-US" altLang="zh-CN" dirty="0" err="1"/>
                <a:t>sunny”,”sad</a:t>
              </a:r>
              <a:r>
                <a:rPr lang="en-US" altLang="zh-CN" dirty="0"/>
                <a:t>”],</a:t>
              </a:r>
              <a:r>
                <a:rPr lang="zh-CN" altLang="en-US" dirty="0"/>
                <a:t>如何判定？</a:t>
              </a:r>
              <a:endParaRPr lang="en-US" altLang="zh-CN" dirty="0"/>
            </a:p>
          </p:txBody>
        </p:sp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id="{D63184E6-7AE1-41BD-889C-E804809AEC1A}"/>
              </a:ext>
            </a:extLst>
          </p:cNvPr>
          <p:cNvSpPr/>
          <p:nvPr/>
        </p:nvSpPr>
        <p:spPr>
          <a:xfrm>
            <a:off x="5988084" y="200591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{('Weather',</a:t>
            </a:r>
          </a:p>
          <a:p>
            <a:r>
              <a:rPr lang="zh-CN" altLang="en-US" dirty="0"/>
              <a:t>  'maybe'): {'cloudy': {('Mood', 'maybe'): {'sad': 'yes',</a:t>
            </a:r>
          </a:p>
          <a:p>
            <a:r>
              <a:rPr lang="zh-CN" altLang="en-US" dirty="0"/>
              <a:t>    'good': 'maybe'}}, 'sunny': {('Mood', 'no'): {'good': 'no'}}}}</a:t>
            </a:r>
          </a:p>
        </p:txBody>
      </p:sp>
      <p:sp>
        <p:nvSpPr>
          <p:cNvPr id="25" name="标题 1">
            <a:extLst>
              <a:ext uri="{FF2B5EF4-FFF2-40B4-BE49-F238E27FC236}">
                <a16:creationId xmlns:a16="http://schemas.microsoft.com/office/drawing/2014/main" id="{0AFF913A-8CBF-4FC5-B456-8FEF91492414}"/>
              </a:ext>
            </a:extLst>
          </p:cNvPr>
          <p:cNvSpPr txBox="1">
            <a:spLocks/>
          </p:cNvSpPr>
          <p:nvPr/>
        </p:nvSpPr>
        <p:spPr>
          <a:xfrm>
            <a:off x="3809798" y="188217"/>
            <a:ext cx="46314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/>
              <a:t>Decision Tree 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ECEE36-7E8C-4913-9F0F-557DB35BF7DB}"/>
              </a:ext>
            </a:extLst>
          </p:cNvPr>
          <p:cNvSpPr txBox="1"/>
          <p:nvPr/>
        </p:nvSpPr>
        <p:spPr>
          <a:xfrm>
            <a:off x="1050953" y="931433"/>
            <a:ext cx="2080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问题一</a:t>
            </a:r>
          </a:p>
        </p:txBody>
      </p:sp>
    </p:spTree>
    <p:extLst>
      <p:ext uri="{BB962C8B-B14F-4D97-AF65-F5344CB8AC3E}">
        <p14:creationId xmlns:p14="http://schemas.microsoft.com/office/powerpoint/2010/main" val="325523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987DC3-7A30-4034-B22C-313E20091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26886"/>
            <a:ext cx="10515600" cy="217566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new = ['21…50','High','USA’]</a:t>
            </a:r>
          </a:p>
          <a:p>
            <a:endParaRPr lang="en-US" altLang="zh-CN" sz="2400" dirty="0"/>
          </a:p>
          <a:p>
            <a:r>
              <a:rPr lang="zh-CN" altLang="en-US" sz="2400" dirty="0"/>
              <a:t>完整的待测试的样本的特征应该为</a:t>
            </a:r>
            <a:r>
              <a:rPr lang="en-US" altLang="zh-CN" sz="2400" dirty="0"/>
              <a:t>[</a:t>
            </a:r>
            <a:r>
              <a:rPr lang="en-US" altLang="zh-CN" sz="2400" dirty="0" err="1"/>
              <a:t>Age,Income,Region,Credit</a:t>
            </a:r>
            <a:r>
              <a:rPr lang="en-US" altLang="zh-CN" sz="2400" dirty="0"/>
              <a:t> rating] </a:t>
            </a:r>
            <a:r>
              <a:rPr lang="zh-CN" altLang="en-US" sz="2400" dirty="0"/>
              <a:t>这</a:t>
            </a:r>
            <a:r>
              <a:rPr lang="en-US" altLang="zh-CN" sz="2400" dirty="0"/>
              <a:t>4</a:t>
            </a:r>
            <a:r>
              <a:rPr lang="zh-CN" altLang="en-US" sz="2400" dirty="0"/>
              <a:t>个属性，而上述</a:t>
            </a:r>
            <a:r>
              <a:rPr lang="en-US" altLang="zh-CN" sz="2400" dirty="0"/>
              <a:t>new </a:t>
            </a:r>
            <a:r>
              <a:rPr lang="zh-CN" altLang="en-US" sz="2400" dirty="0"/>
              <a:t>样本只提供了</a:t>
            </a:r>
            <a:r>
              <a:rPr lang="en-US" altLang="zh-CN" sz="2400" dirty="0"/>
              <a:t>3</a:t>
            </a:r>
            <a:r>
              <a:rPr lang="zh-CN" altLang="en-US" sz="2400" dirty="0"/>
              <a:t>个特征值</a:t>
            </a:r>
            <a:endParaRPr lang="en-US" altLang="zh-CN" sz="2400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1CD62F72-26F3-483A-98FD-2B009BA131BC}"/>
              </a:ext>
            </a:extLst>
          </p:cNvPr>
          <p:cNvSpPr txBox="1">
            <a:spLocks/>
          </p:cNvSpPr>
          <p:nvPr/>
        </p:nvSpPr>
        <p:spPr>
          <a:xfrm>
            <a:off x="3809798" y="188217"/>
            <a:ext cx="46314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/>
              <a:t>Decision Tree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086663-4581-44DC-A9D9-7FFB5A660626}"/>
              </a:ext>
            </a:extLst>
          </p:cNvPr>
          <p:cNvSpPr txBox="1"/>
          <p:nvPr/>
        </p:nvSpPr>
        <p:spPr>
          <a:xfrm>
            <a:off x="1050953" y="931433"/>
            <a:ext cx="2080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问题二</a:t>
            </a:r>
          </a:p>
        </p:txBody>
      </p:sp>
    </p:spTree>
    <p:extLst>
      <p:ext uri="{BB962C8B-B14F-4D97-AF65-F5344CB8AC3E}">
        <p14:creationId xmlns:p14="http://schemas.microsoft.com/office/powerpoint/2010/main" val="239441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45D7239-BFF6-44B8-A785-5C61709E677F}"/>
              </a:ext>
            </a:extLst>
          </p:cNvPr>
          <p:cNvGrpSpPr/>
          <p:nvPr/>
        </p:nvGrpSpPr>
        <p:grpSpPr>
          <a:xfrm>
            <a:off x="6462856" y="1714835"/>
            <a:ext cx="5179255" cy="3910422"/>
            <a:chOff x="2187442" y="1919816"/>
            <a:chExt cx="4910807" cy="391042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A3217AD8-FF32-4658-982F-DF59A99F677E}"/>
                </a:ext>
              </a:extLst>
            </p:cNvPr>
            <p:cNvSpPr/>
            <p:nvPr/>
          </p:nvSpPr>
          <p:spPr>
            <a:xfrm>
              <a:off x="3720601" y="1919816"/>
              <a:ext cx="2111040" cy="5454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（</a:t>
              </a:r>
              <a:r>
                <a:rPr lang="en-US" altLang="zh-CN" sz="1200" dirty="0">
                  <a:solidFill>
                    <a:schemeClr val="tx1"/>
                  </a:solidFill>
                </a:rPr>
                <a:t>Weather</a:t>
              </a:r>
              <a:r>
                <a:rPr lang="zh-CN" altLang="en-US" sz="1200" dirty="0">
                  <a:solidFill>
                    <a:schemeClr val="tx1"/>
                  </a:solidFill>
                </a:rPr>
                <a:t>，</a:t>
              </a:r>
              <a:r>
                <a:rPr lang="en-US" altLang="zh-CN" sz="1200" dirty="0">
                  <a:solidFill>
                    <a:schemeClr val="tx1"/>
                  </a:solidFill>
                </a:rPr>
                <a:t>maybe</a:t>
              </a:r>
              <a:r>
                <a:rPr lang="zh-CN" altLang="en-US" sz="1200" dirty="0">
                  <a:solidFill>
                    <a:schemeClr val="tx1"/>
                  </a:solidFill>
                </a:rPr>
                <a:t>）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FEC6916-3923-4849-8784-998A66AA2921}"/>
                </a:ext>
              </a:extLst>
            </p:cNvPr>
            <p:cNvSpPr/>
            <p:nvPr/>
          </p:nvSpPr>
          <p:spPr>
            <a:xfrm>
              <a:off x="2806702" y="2695073"/>
              <a:ext cx="1371934" cy="5454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(</a:t>
              </a:r>
              <a:r>
                <a:rPr lang="en-US" altLang="zh-CN" sz="1200" dirty="0" err="1">
                  <a:solidFill>
                    <a:schemeClr val="tx1"/>
                  </a:solidFill>
                </a:rPr>
                <a:t>Mood,maybe</a:t>
              </a:r>
              <a:r>
                <a:rPr lang="en-US" altLang="zh-CN" sz="1200" dirty="0">
                  <a:solidFill>
                    <a:schemeClr val="tx1"/>
                  </a:solidFill>
                </a:rPr>
                <a:t>)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DF4A246-7085-4D16-BF8F-DF9B16EA9A94}"/>
                </a:ext>
              </a:extLst>
            </p:cNvPr>
            <p:cNvSpPr/>
            <p:nvPr/>
          </p:nvSpPr>
          <p:spPr>
            <a:xfrm>
              <a:off x="5005138" y="2695073"/>
              <a:ext cx="1371934" cy="5454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(</a:t>
              </a:r>
              <a:r>
                <a:rPr lang="en-US" altLang="zh-CN" sz="1200" dirty="0" err="1">
                  <a:solidFill>
                    <a:schemeClr val="tx1"/>
                  </a:solidFill>
                </a:rPr>
                <a:t>Mood,no</a:t>
              </a:r>
              <a:r>
                <a:rPr lang="en-US" altLang="zh-CN" sz="1200" dirty="0">
                  <a:solidFill>
                    <a:schemeClr val="tx1"/>
                  </a:solidFill>
                </a:rPr>
                <a:t>)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4AECD0DF-2B42-4F76-ABFB-B9ABF8776D11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3492669" y="2385371"/>
              <a:ext cx="537087" cy="309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434A0993-62A3-465B-905A-A3F5F8E28824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5522486" y="2385371"/>
              <a:ext cx="168619" cy="309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6741E0E-6471-463C-A8AF-DE6117B1E50F}"/>
                </a:ext>
              </a:extLst>
            </p:cNvPr>
            <p:cNvSpPr txBox="1"/>
            <p:nvPr/>
          </p:nvSpPr>
          <p:spPr>
            <a:xfrm>
              <a:off x="3224138" y="2341176"/>
              <a:ext cx="109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cloudy</a:t>
              </a:r>
              <a:endParaRPr lang="zh-CN" altLang="en-US" sz="14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48A26AD-4114-45B1-BD17-2CB611BCAB7D}"/>
                </a:ext>
              </a:extLst>
            </p:cNvPr>
            <p:cNvSpPr txBox="1"/>
            <p:nvPr/>
          </p:nvSpPr>
          <p:spPr>
            <a:xfrm>
              <a:off x="5465100" y="2354984"/>
              <a:ext cx="109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sunny</a:t>
              </a:r>
              <a:endParaRPr lang="zh-CN" altLang="en-US" sz="1400" dirty="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2587F4AC-E9DA-42FD-AF81-E7098FEEE64C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H="1">
              <a:off x="2727159" y="3160628"/>
              <a:ext cx="280458" cy="448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99BE660-0818-4280-9FF1-CE5335C404A2}"/>
                </a:ext>
              </a:extLst>
            </p:cNvPr>
            <p:cNvSpPr txBox="1"/>
            <p:nvPr/>
          </p:nvSpPr>
          <p:spPr>
            <a:xfrm>
              <a:off x="2349836" y="3561611"/>
              <a:ext cx="109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maybe</a:t>
              </a:r>
              <a:endParaRPr lang="zh-CN" altLang="en-US" sz="1400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9B59EC2-F700-4BEB-9FFC-53001BE574D2}"/>
                </a:ext>
              </a:extLst>
            </p:cNvPr>
            <p:cNvSpPr txBox="1"/>
            <p:nvPr/>
          </p:nvSpPr>
          <p:spPr>
            <a:xfrm>
              <a:off x="3962736" y="3561611"/>
              <a:ext cx="109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yes</a:t>
              </a:r>
              <a:endParaRPr lang="zh-CN" altLang="en-US" sz="1400" dirty="0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228B959B-BF9D-40B6-A724-EF937FFA4E19}"/>
                </a:ext>
              </a:extLst>
            </p:cNvPr>
            <p:cNvCxnSpPr>
              <a:cxnSpLocks/>
              <a:stCxn id="6" idx="5"/>
            </p:cNvCxnSpPr>
            <p:nvPr/>
          </p:nvCxnSpPr>
          <p:spPr>
            <a:xfrm>
              <a:off x="3977721" y="3160628"/>
              <a:ext cx="176517" cy="4009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BE7C1B1-7721-4E71-B28C-17FEFCFACA3A}"/>
                </a:ext>
              </a:extLst>
            </p:cNvPr>
            <p:cNvSpPr txBox="1"/>
            <p:nvPr/>
          </p:nvSpPr>
          <p:spPr>
            <a:xfrm>
              <a:off x="5485417" y="3548282"/>
              <a:ext cx="109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no</a:t>
              </a:r>
              <a:endParaRPr lang="zh-CN" altLang="en-US" sz="1400" dirty="0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3281C36F-1864-4D79-BF54-0A339E5CAAA2}"/>
                </a:ext>
              </a:extLst>
            </p:cNvPr>
            <p:cNvCxnSpPr>
              <a:cxnSpLocks/>
              <a:stCxn id="7" idx="4"/>
            </p:cNvCxnSpPr>
            <p:nvPr/>
          </p:nvCxnSpPr>
          <p:spPr>
            <a:xfrm>
              <a:off x="5691105" y="3240505"/>
              <a:ext cx="0" cy="312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001D49B-4E26-44F0-9742-9645949A543B}"/>
                </a:ext>
              </a:extLst>
            </p:cNvPr>
            <p:cNvSpPr txBox="1"/>
            <p:nvPr/>
          </p:nvSpPr>
          <p:spPr>
            <a:xfrm>
              <a:off x="2278648" y="3142500"/>
              <a:ext cx="109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good</a:t>
              </a:r>
              <a:endParaRPr lang="zh-CN" altLang="en-US" sz="1400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98E28EE-30FB-4FA7-A132-F4FC563A1388}"/>
                </a:ext>
              </a:extLst>
            </p:cNvPr>
            <p:cNvSpPr txBox="1"/>
            <p:nvPr/>
          </p:nvSpPr>
          <p:spPr>
            <a:xfrm>
              <a:off x="3560095" y="3183466"/>
              <a:ext cx="109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sad</a:t>
              </a:r>
              <a:endParaRPr lang="zh-CN" altLang="en-US" sz="1400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6B6D442-6621-4F27-8E6D-0CEFF6866A7C}"/>
                </a:ext>
              </a:extLst>
            </p:cNvPr>
            <p:cNvSpPr txBox="1"/>
            <p:nvPr/>
          </p:nvSpPr>
          <p:spPr>
            <a:xfrm>
              <a:off x="5630113" y="3187209"/>
              <a:ext cx="109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good</a:t>
              </a:r>
              <a:endParaRPr lang="zh-CN" altLang="en-US" sz="140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EEB66D5-5DC5-4E9E-9680-DC54D9E17E91}"/>
                </a:ext>
              </a:extLst>
            </p:cNvPr>
            <p:cNvSpPr txBox="1"/>
            <p:nvPr/>
          </p:nvSpPr>
          <p:spPr>
            <a:xfrm>
              <a:off x="2187442" y="4352910"/>
              <a:ext cx="491080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/>
            </a:p>
            <a:p>
              <a:r>
                <a:rPr lang="zh-CN" altLang="en-US" dirty="0"/>
                <a:t>每一个节点，更改为</a:t>
              </a:r>
              <a:r>
                <a:rPr lang="en-US" altLang="zh-CN" dirty="0"/>
                <a:t>(</a:t>
              </a:r>
              <a:r>
                <a:rPr lang="en-US" altLang="zh-CN" dirty="0" err="1"/>
                <a:t>attriName,label</a:t>
              </a:r>
              <a:r>
                <a:rPr lang="en-US" altLang="zh-CN" dirty="0"/>
                <a:t>) </a:t>
              </a:r>
            </a:p>
            <a:p>
              <a:r>
                <a:rPr lang="en-US" altLang="zh-CN" dirty="0" err="1"/>
                <a:t>attriName</a:t>
              </a:r>
              <a:r>
                <a:rPr lang="en-US" altLang="zh-CN" dirty="0"/>
                <a:t> </a:t>
              </a:r>
              <a:r>
                <a:rPr lang="zh-CN" altLang="en-US" dirty="0"/>
                <a:t>还是该节点原来的属性名称</a:t>
              </a:r>
              <a:endParaRPr lang="en-US" altLang="zh-CN" dirty="0"/>
            </a:p>
            <a:p>
              <a:r>
                <a:rPr lang="en-US" altLang="zh-CN" dirty="0"/>
                <a:t>label </a:t>
              </a:r>
              <a:r>
                <a:rPr lang="zh-CN" altLang="en-US" dirty="0"/>
                <a:t>是该节点之下对应的子数据集中出现频率最高的那个 </a:t>
              </a:r>
              <a:r>
                <a:rPr lang="en-US" altLang="zh-CN" dirty="0"/>
                <a:t>label</a:t>
              </a:r>
              <a:endParaRPr lang="zh-CN" altLang="en-US" dirty="0"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9339DD1C-9427-418E-8B9A-81A3C0DFDCE2}"/>
              </a:ext>
            </a:extLst>
          </p:cNvPr>
          <p:cNvSpPr/>
          <p:nvPr/>
        </p:nvSpPr>
        <p:spPr>
          <a:xfrm>
            <a:off x="549889" y="396136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{</a:t>
            </a:r>
            <a:endParaRPr lang="en-US" altLang="zh-CN" dirty="0"/>
          </a:p>
          <a:p>
            <a:r>
              <a:rPr lang="zh-CN" altLang="en-US" dirty="0"/>
              <a:t>   ('Weather‘,  'maybe’):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	</a:t>
            </a:r>
            <a:r>
              <a:rPr lang="zh-CN" altLang="en-US" dirty="0"/>
              <a:t>{'cloudy’: 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{('Mood', 'maybe’): 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zh-CN" altLang="en-US" dirty="0"/>
              <a:t>{'sad': 'yes‘, 'good': 'maybe’}},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 'sunny': {('Mood', 'no'): {'good': 'no’}}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}</a:t>
            </a:r>
            <a:endParaRPr lang="en-US" altLang="zh-CN" dirty="0"/>
          </a:p>
          <a:p>
            <a:r>
              <a:rPr lang="zh-CN" altLang="en-US" dirty="0"/>
              <a:t>}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4540FD7-DB22-4577-B176-F055723453AE}"/>
              </a:ext>
            </a:extLst>
          </p:cNvPr>
          <p:cNvSpPr txBox="1"/>
          <p:nvPr/>
        </p:nvSpPr>
        <p:spPr>
          <a:xfrm>
            <a:off x="854184" y="2046005"/>
            <a:ext cx="4841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dataSet</a:t>
            </a:r>
            <a:r>
              <a:rPr lang="en-US" altLang="zh-CN" dirty="0"/>
              <a:t> = [['</a:t>
            </a:r>
            <a:r>
              <a:rPr lang="en-US" altLang="zh-CN" dirty="0" err="1"/>
              <a:t>cloudy','good','maybe</a:t>
            </a:r>
            <a:r>
              <a:rPr lang="en-US" altLang="zh-CN" dirty="0"/>
              <a:t>'],</a:t>
            </a:r>
          </a:p>
          <a:p>
            <a:r>
              <a:rPr lang="en-US" altLang="zh-CN" dirty="0"/>
              <a:t>               ['</a:t>
            </a:r>
            <a:r>
              <a:rPr lang="en-US" altLang="zh-CN" dirty="0" err="1"/>
              <a:t>cloudy','sad','yes</a:t>
            </a:r>
            <a:r>
              <a:rPr lang="en-US" altLang="zh-CN" dirty="0"/>
              <a:t>'],</a:t>
            </a:r>
          </a:p>
          <a:p>
            <a:r>
              <a:rPr lang="en-US" altLang="zh-CN" dirty="0"/>
              <a:t>               ['</a:t>
            </a:r>
            <a:r>
              <a:rPr lang="en-US" altLang="zh-CN" dirty="0" err="1"/>
              <a:t>cloudy','sad','maybe</a:t>
            </a:r>
            <a:r>
              <a:rPr lang="en-US" altLang="zh-CN" dirty="0"/>
              <a:t>'],</a:t>
            </a:r>
          </a:p>
          <a:p>
            <a:r>
              <a:rPr lang="en-US" altLang="zh-CN" dirty="0"/>
              <a:t>               ['</a:t>
            </a:r>
            <a:r>
              <a:rPr lang="en-US" altLang="zh-CN" dirty="0" err="1"/>
              <a:t>sunny','good','no</a:t>
            </a:r>
            <a:r>
              <a:rPr lang="en-US" altLang="zh-CN" dirty="0"/>
              <a:t>'],</a:t>
            </a:r>
          </a:p>
          <a:p>
            <a:r>
              <a:rPr lang="en-US" altLang="zh-CN" dirty="0"/>
              <a:t>               ['</a:t>
            </a:r>
            <a:r>
              <a:rPr lang="en-US" altLang="zh-CN" dirty="0" err="1"/>
              <a:t>sunny','good','no</a:t>
            </a:r>
            <a:r>
              <a:rPr lang="en-US" altLang="zh-CN" dirty="0"/>
              <a:t>']]</a:t>
            </a:r>
            <a:endParaRPr lang="zh-CN" altLang="en-US" dirty="0"/>
          </a:p>
        </p:txBody>
      </p:sp>
      <p:sp>
        <p:nvSpPr>
          <p:cNvPr id="26" name="标题 1">
            <a:extLst>
              <a:ext uri="{FF2B5EF4-FFF2-40B4-BE49-F238E27FC236}">
                <a16:creationId xmlns:a16="http://schemas.microsoft.com/office/drawing/2014/main" id="{5AC92889-AEC2-4CE2-B16A-FCE36B374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798" y="188217"/>
            <a:ext cx="4631422" cy="1325563"/>
          </a:xfrm>
        </p:spPr>
        <p:txBody>
          <a:bodyPr/>
          <a:lstStyle/>
          <a:p>
            <a:pPr algn="ctr"/>
            <a:r>
              <a:rPr lang="en-US" altLang="zh-CN" dirty="0"/>
              <a:t>Decision Tree 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EE12F69-D140-4DE8-81D5-3C525CA9A290}"/>
              </a:ext>
            </a:extLst>
          </p:cNvPr>
          <p:cNvSpPr txBox="1"/>
          <p:nvPr/>
        </p:nvSpPr>
        <p:spPr>
          <a:xfrm>
            <a:off x="755009" y="1090569"/>
            <a:ext cx="437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改进决策树</a:t>
            </a:r>
            <a:r>
              <a:rPr lang="en-US" altLang="zh-CN" sz="3200" dirty="0"/>
              <a:t>-</a:t>
            </a:r>
            <a:r>
              <a:rPr lang="zh-CN" altLang="en-US" sz="3200" dirty="0"/>
              <a:t>实例示范</a:t>
            </a:r>
          </a:p>
        </p:txBody>
      </p:sp>
    </p:spTree>
    <p:extLst>
      <p:ext uri="{BB962C8B-B14F-4D97-AF65-F5344CB8AC3E}">
        <p14:creationId xmlns:p14="http://schemas.microsoft.com/office/powerpoint/2010/main" val="2708268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F0B4FCF-C7C8-44D0-9854-576111CB36C3}"/>
              </a:ext>
            </a:extLst>
          </p:cNvPr>
          <p:cNvSpPr/>
          <p:nvPr/>
        </p:nvSpPr>
        <p:spPr>
          <a:xfrm>
            <a:off x="1371330" y="3443579"/>
            <a:ext cx="966858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以上两个问题解决方案</a:t>
            </a:r>
            <a:endParaRPr lang="en-US" altLang="zh-CN" sz="2400" dirty="0"/>
          </a:p>
          <a:p>
            <a:r>
              <a:rPr lang="zh-CN" altLang="en-US" sz="2400" dirty="0"/>
              <a:t>解决第一个问题：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如果是“完全新”的样本，则决策树中会出现分支缺少，</a:t>
            </a:r>
            <a:r>
              <a:rPr lang="en-US" altLang="zh-CN" sz="2400" dirty="0"/>
              <a:t>python </a:t>
            </a:r>
            <a:r>
              <a:rPr lang="zh-CN" altLang="en-US" sz="2400" dirty="0"/>
              <a:t>判定相应的键值</a:t>
            </a:r>
            <a:r>
              <a:rPr lang="en-US" altLang="zh-CN" sz="2400" dirty="0"/>
              <a:t>”sunny”</a:t>
            </a:r>
            <a:r>
              <a:rPr lang="zh-CN" altLang="en-US" sz="2400" dirty="0"/>
              <a:t>是否存在，如果不存在，则返回上面属性节点内的 </a:t>
            </a:r>
            <a:r>
              <a:rPr lang="en-US" altLang="zh-CN" sz="2400" dirty="0"/>
              <a:t>label.</a:t>
            </a:r>
          </a:p>
          <a:p>
            <a:r>
              <a:rPr lang="zh-CN" altLang="en-US" sz="2400" dirty="0"/>
              <a:t>解决第二个问题：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在决策树判定向下走的过程中，如果还未遇到叶子就走不下去，则返回当前节点对应的 </a:t>
            </a:r>
            <a:r>
              <a:rPr lang="en-US" altLang="zh-CN" sz="2400" dirty="0"/>
              <a:t>label.</a:t>
            </a:r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81DAD83-8B0E-4C64-BC0A-58E2BDF2F585}"/>
              </a:ext>
            </a:extLst>
          </p:cNvPr>
          <p:cNvSpPr/>
          <p:nvPr/>
        </p:nvSpPr>
        <p:spPr>
          <a:xfrm>
            <a:off x="1371330" y="1281336"/>
            <a:ext cx="92909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输入要求：</a:t>
            </a:r>
            <a:endParaRPr lang="en-US" altLang="zh-CN" sz="2400" dirty="0"/>
          </a:p>
          <a:p>
            <a:r>
              <a:rPr lang="zh-CN" altLang="en-US" sz="2400" dirty="0"/>
              <a:t>提交给</a:t>
            </a:r>
            <a:r>
              <a:rPr lang="en-US" altLang="zh-CN" sz="2400" dirty="0"/>
              <a:t>decision</a:t>
            </a:r>
            <a:r>
              <a:rPr lang="zh-CN" altLang="en-US" sz="2400" dirty="0"/>
              <a:t>函数判定的样本必须严格填写所有特征，</a:t>
            </a:r>
            <a:endParaRPr lang="en-US" altLang="zh-CN" sz="2400" dirty="0"/>
          </a:p>
          <a:p>
            <a:r>
              <a:rPr lang="zh-CN" altLang="en-US" sz="2400" dirty="0"/>
              <a:t>如果特征缺失，则填入空字符串</a:t>
            </a:r>
            <a:endParaRPr lang="en-US" altLang="zh-CN" sz="2400" dirty="0"/>
          </a:p>
          <a:p>
            <a:r>
              <a:rPr lang="zh-CN" altLang="en-US" sz="2400" dirty="0"/>
              <a:t>如下：</a:t>
            </a:r>
            <a:endParaRPr lang="en-US" altLang="zh-CN" sz="2400" dirty="0"/>
          </a:p>
          <a:p>
            <a:r>
              <a:rPr lang="en-US" altLang="zh-CN" sz="2400" dirty="0"/>
              <a:t>new = [‘21…50’,‘High’,‘USA’,’’]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DB020313-CC8A-4505-961E-D2AB05593190}"/>
              </a:ext>
            </a:extLst>
          </p:cNvPr>
          <p:cNvSpPr txBox="1">
            <a:spLocks/>
          </p:cNvSpPr>
          <p:nvPr/>
        </p:nvSpPr>
        <p:spPr>
          <a:xfrm>
            <a:off x="3809798" y="188217"/>
            <a:ext cx="46314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/>
              <a:t>Decision Tree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8665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18771E-A844-409D-BC9B-35A717FD9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以两个向量之间的散度作为两个向量之间的距离的度量，基于这种距离度量方式，对所有的向量实施</a:t>
            </a:r>
            <a:r>
              <a:rPr lang="en-US" altLang="zh-CN" dirty="0"/>
              <a:t>k-means </a:t>
            </a:r>
            <a:r>
              <a:rPr lang="zh-CN" altLang="en-US" dirty="0"/>
              <a:t>聚类，即把相近的向量聚为同一类，进而得到 </a:t>
            </a:r>
            <a:r>
              <a:rPr lang="en-US" altLang="zh-CN" dirty="0"/>
              <a:t>k </a:t>
            </a:r>
            <a:r>
              <a:rPr lang="zh-CN" altLang="en-US" dirty="0"/>
              <a:t>各类，即实现了文本聚类，作业结束。</a:t>
            </a:r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79C9B0E-CE70-44B7-8323-D3575AE4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562" y="205734"/>
            <a:ext cx="5352875" cy="1325563"/>
          </a:xfrm>
        </p:spPr>
        <p:txBody>
          <a:bodyPr/>
          <a:lstStyle/>
          <a:p>
            <a:r>
              <a:rPr lang="en-US" altLang="zh-CN" dirty="0"/>
              <a:t>Document Clustering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6553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6D003-29B0-4F4F-9A19-985822775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562" y="205734"/>
            <a:ext cx="5352875" cy="1325563"/>
          </a:xfrm>
        </p:spPr>
        <p:txBody>
          <a:bodyPr/>
          <a:lstStyle/>
          <a:p>
            <a:r>
              <a:rPr lang="en-US" altLang="zh-CN" dirty="0"/>
              <a:t>Document Clustering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8419300-C5D6-4835-9AB7-CCC1D8E8FF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d>
                          <m:dPr>
                            <m:begChr m:val="‖"/>
                            <m:endChr m:val="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𝑙𝑜𝑔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nary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endParaRPr lang="en-US" altLang="zh-CN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zh-CN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dirty="0"/>
                  <a:t> 表示单词 </a:t>
                </a:r>
                <a:r>
                  <a:rPr lang="en-US" altLang="zh-CN" dirty="0"/>
                  <a:t>t </a:t>
                </a:r>
                <a:r>
                  <a:rPr lang="zh-CN" altLang="en-US" dirty="0"/>
                  <a:t>对于文档 </a:t>
                </a:r>
                <a:r>
                  <a:rPr lang="en-US" altLang="zh-CN" dirty="0"/>
                  <a:t>b </a:t>
                </a:r>
                <a:r>
                  <a:rPr lang="zh-CN" altLang="en-US" dirty="0"/>
                  <a:t>的重要性，其计算公式为：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 err="1"/>
                  <a:t>tf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b,t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表示单词 </a:t>
                </a:r>
                <a:r>
                  <a:rPr lang="en-US" altLang="zh-CN" dirty="0"/>
                  <a:t>t </a:t>
                </a:r>
                <a:r>
                  <a:rPr lang="zh-CN" altLang="en-US" dirty="0"/>
                  <a:t>在文档 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中出现的次数，显然 </a:t>
                </a:r>
                <a:r>
                  <a:rPr lang="en-US" altLang="zh-CN" dirty="0" err="1"/>
                  <a:t>tf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b,t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有可能为 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，进而导致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dirty="0"/>
                  <a:t> 为零，进而导致分母为零，如何处理？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8419300-C5D6-4835-9AB7-CCC1D8E8FF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28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7A2BA3C1-B86A-45D3-9A29-F94C976A8129}"/>
              </a:ext>
            </a:extLst>
          </p:cNvPr>
          <p:cNvSpPr txBox="1"/>
          <p:nvPr/>
        </p:nvSpPr>
        <p:spPr>
          <a:xfrm>
            <a:off x="729842" y="868515"/>
            <a:ext cx="2550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问题一</a:t>
            </a:r>
          </a:p>
        </p:txBody>
      </p:sp>
    </p:spTree>
    <p:extLst>
      <p:ext uri="{BB962C8B-B14F-4D97-AF65-F5344CB8AC3E}">
        <p14:creationId xmlns:p14="http://schemas.microsoft.com/office/powerpoint/2010/main" val="2502445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572</Words>
  <Application>Microsoft Office PowerPoint</Application>
  <PresentationFormat>宽屏</PresentationFormat>
  <Paragraphs>143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Times New Roman</vt:lpstr>
      <vt:lpstr>Office 主题​​</vt:lpstr>
      <vt:lpstr>Decision Tree &amp; Document Clustering</vt:lpstr>
      <vt:lpstr>PowerPoint 演示文稿</vt:lpstr>
      <vt:lpstr>PowerPoint 演示文稿</vt:lpstr>
      <vt:lpstr>PowerPoint 演示文稿</vt:lpstr>
      <vt:lpstr>PowerPoint 演示文稿</vt:lpstr>
      <vt:lpstr>Decision Tree </vt:lpstr>
      <vt:lpstr>PowerPoint 演示文稿</vt:lpstr>
      <vt:lpstr>Document Clustering</vt:lpstr>
      <vt:lpstr>Document Clustering</vt:lpstr>
      <vt:lpstr>Document Clustering</vt:lpstr>
      <vt:lpstr>Document Clustering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jack</dc:creator>
  <cp:lastModifiedBy>lujack</cp:lastModifiedBy>
  <cp:revision>33</cp:revision>
  <dcterms:created xsi:type="dcterms:W3CDTF">2019-11-01T07:12:02Z</dcterms:created>
  <dcterms:modified xsi:type="dcterms:W3CDTF">2019-11-09T07:22:07Z</dcterms:modified>
</cp:coreProperties>
</file>