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308" r:id="rId4"/>
    <p:sldId id="290" r:id="rId5"/>
    <p:sldId id="291" r:id="rId6"/>
    <p:sldId id="307" r:id="rId7"/>
    <p:sldId id="293" r:id="rId8"/>
    <p:sldId id="294" r:id="rId9"/>
    <p:sldId id="295" r:id="rId10"/>
    <p:sldId id="297" r:id="rId11"/>
    <p:sldId id="299" r:id="rId12"/>
    <p:sldId id="296" r:id="rId13"/>
    <p:sldId id="298" r:id="rId14"/>
    <p:sldId id="300" r:id="rId15"/>
    <p:sldId id="301" r:id="rId16"/>
    <p:sldId id="302" r:id="rId17"/>
    <p:sldId id="304" r:id="rId18"/>
    <p:sldId id="305" r:id="rId19"/>
    <p:sldId id="306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5982" autoAdjust="0"/>
  </p:normalViewPr>
  <p:slideViewPr>
    <p:cSldViewPr snapToGrid="0">
      <p:cViewPr varScale="1">
        <p:scale>
          <a:sx n="91" d="100"/>
          <a:sy n="91" d="100"/>
        </p:scale>
        <p:origin x="102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2E45A-ABA7-46F3-84D5-79B4C63E12AD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A2AF3-6651-41B2-89D7-E11AAA181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8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、服务注册：向注册中心注册服务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、服务发现：向注册中心查询可用服务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、健康检查：检查服务注册中心的服务是否可用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API</a:t>
            </a:r>
            <a:r>
              <a:rPr lang="zh-CN" altLang="en-US" dirty="0"/>
              <a:t>网关：作统一请求的集合地，可以作统一验证，统一监控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A2AF3-6651-41B2-89D7-E11AAA18141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346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、服务注册：向注册中心注册服务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、服务发现：向注册中心查询可用服务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、健康检查：检查服务注册中心的服务是否可用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API</a:t>
            </a:r>
            <a:r>
              <a:rPr lang="zh-CN" altLang="en-US" dirty="0"/>
              <a:t>网关：作统一请求的集合地，可以作统一验证，统一监控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A2AF3-6651-41B2-89D7-E11AAA18141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40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307019"/>
            <a:ext cx="7772400" cy="210207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938" y="4734910"/>
            <a:ext cx="6858000" cy="12691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0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3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9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8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7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8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99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3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84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6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0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40069"/>
            <a:ext cx="7886700" cy="4836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C031-4754-44EF-9D23-89C47356BD9B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1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7663" y="1594021"/>
            <a:ext cx="4245804" cy="606225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dirty="0"/>
              <a:t>基于</a:t>
            </a:r>
            <a:r>
              <a:rPr lang="en-US" altLang="zh-CN" sz="2800" dirty="0" err="1"/>
              <a:t>.net</a:t>
            </a:r>
            <a:r>
              <a:rPr lang="en-US" altLang="zh-CN" sz="2800" dirty="0"/>
              <a:t> core</a:t>
            </a:r>
            <a:r>
              <a:rPr lang="zh-CN" altLang="en-US" sz="2800" dirty="0"/>
              <a:t>构建微服务</a:t>
            </a:r>
            <a:endParaRPr lang="en-US" altLang="zh-CN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2248" y="4759995"/>
            <a:ext cx="1534958" cy="416028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b="1"/>
              <a:t>桂素伟</a:t>
            </a:r>
            <a:endParaRPr lang="en-US" altLang="zh-CN" b="1"/>
          </a:p>
          <a:p>
            <a:pPr algn="l"/>
            <a:endParaRPr lang="en-US" altLang="zh-CN" b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A40FE5-1339-4118-BE76-DB39DDEE8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227" y="5176023"/>
            <a:ext cx="1550709" cy="1554427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0823599A-211A-461B-85F2-EB99B5C63A76}"/>
              </a:ext>
            </a:extLst>
          </p:cNvPr>
          <p:cNvSpPr txBox="1">
            <a:spLocks/>
          </p:cNvSpPr>
          <p:nvPr/>
        </p:nvSpPr>
        <p:spPr>
          <a:xfrm>
            <a:off x="856454" y="2569356"/>
            <a:ext cx="2970480" cy="10292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800" dirty="0"/>
              <a:t>Consul</a:t>
            </a:r>
            <a:r>
              <a:rPr lang="zh-CN" altLang="en-US" sz="4800" dirty="0"/>
              <a:t>篇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335220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B2B2-0030-4F3B-9B42-4DCC333C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Consul </a:t>
            </a:r>
            <a:r>
              <a:rPr lang="zh-CN" altLang="en-US" dirty="0"/>
              <a:t>配置文件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4BB262-189F-4F50-8805-56ECB0170BCF}"/>
              </a:ext>
            </a:extLst>
          </p:cNvPr>
          <p:cNvSpPr/>
          <p:nvPr/>
        </p:nvSpPr>
        <p:spPr>
          <a:xfrm>
            <a:off x="762000" y="1204602"/>
            <a:ext cx="64008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配置文件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Config.json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   "encrypt": "7TnJPB4lKtjEcCWWjN6jSA==",</a:t>
            </a: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   "services": [</a:t>
            </a: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 {</a:t>
            </a: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     "id": "service001",</a:t>
            </a: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     "name" : “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service5000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",</a:t>
            </a: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     "tags": [</a:t>
            </a: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"service5000"</a:t>
            </a: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     ],</a:t>
            </a: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     "address": "192.168.1.101",</a:t>
            </a: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     "port": 5000,</a:t>
            </a: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     "checks": [</a:t>
            </a: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{</a:t>
            </a: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"name": "dotnetcoresample_check",</a:t>
            </a: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"http": "http://192.168.1.101:5000/",</a:t>
            </a: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"interval": "10s"</a:t>
            </a: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}</a:t>
            </a: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     ]</a:t>
            </a: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   ]</a:t>
            </a: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976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B2B2-0030-4F3B-9B42-4DCC333C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Consul </a:t>
            </a:r>
            <a:r>
              <a:rPr lang="zh-CN" altLang="en-US" dirty="0"/>
              <a:t>实例结构</a:t>
            </a:r>
          </a:p>
        </p:txBody>
      </p:sp>
      <p:pic>
        <p:nvPicPr>
          <p:cNvPr id="1025" name="Picture 1" descr="C:\Users\gsw\Documents\Tencent Files\285130205\Image\C2C\)(}[59@IE1I$YN9R`5)[)6Y.png">
            <a:extLst>
              <a:ext uri="{FF2B5EF4-FFF2-40B4-BE49-F238E27FC236}">
                <a16:creationId xmlns:a16="http://schemas.microsoft.com/office/drawing/2014/main" id="{CCF05676-F389-4B1B-94DD-C0A3ADE50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76" y="2014374"/>
            <a:ext cx="1045779" cy="126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sw\Documents\Tencent Files\285130205\Image\C2C\L7E0PU4${MSS5%)6Q4NQ(E4.png">
            <a:extLst>
              <a:ext uri="{FF2B5EF4-FFF2-40B4-BE49-F238E27FC236}">
                <a16:creationId xmlns:a16="http://schemas.microsoft.com/office/drawing/2014/main" id="{8ADFA5F3-2FD0-41E7-BE92-D3BCA2AF8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743" y="2014374"/>
            <a:ext cx="9144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818810F-1625-40AF-9174-3FD763988295}"/>
              </a:ext>
            </a:extLst>
          </p:cNvPr>
          <p:cNvSpPr txBox="1"/>
          <p:nvPr/>
        </p:nvSpPr>
        <p:spPr>
          <a:xfrm>
            <a:off x="1111468" y="3596954"/>
            <a:ext cx="18905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Consul server</a:t>
            </a:r>
          </a:p>
          <a:p>
            <a:r>
              <a:rPr lang="en-US" altLang="zh-CN" dirty="0" err="1"/>
              <a:t>OcelotGateway</a:t>
            </a:r>
            <a:endParaRPr lang="en-US" altLang="zh-CN" dirty="0"/>
          </a:p>
          <a:p>
            <a:r>
              <a:rPr lang="en-US" altLang="zh-CN" dirty="0" err="1"/>
              <a:t>AuthenticationAPI</a:t>
            </a:r>
            <a:endParaRPr lang="en-US" altLang="zh-CN" dirty="0"/>
          </a:p>
          <a:p>
            <a:r>
              <a:rPr lang="en-US" altLang="zh-CN" dirty="0" err="1"/>
              <a:t>LisAPI</a:t>
            </a:r>
            <a:endParaRPr lang="en-US" altLang="zh-CN" dirty="0"/>
          </a:p>
          <a:p>
            <a:r>
              <a:rPr lang="en-US" altLang="zh-CN" dirty="0" err="1"/>
              <a:t>HisAPI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B00AD0-9F3D-4E12-B6A1-833BE2551C12}"/>
              </a:ext>
            </a:extLst>
          </p:cNvPr>
          <p:cNvSpPr txBox="1"/>
          <p:nvPr/>
        </p:nvSpPr>
        <p:spPr>
          <a:xfrm>
            <a:off x="3605278" y="3538215"/>
            <a:ext cx="1454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Consul server</a:t>
            </a:r>
          </a:p>
          <a:p>
            <a:r>
              <a:rPr lang="en-US" altLang="zh-CN" dirty="0" err="1"/>
              <a:t>LisAPI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1CF671-82F1-4266-911C-DC6963CFB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974" y="1867674"/>
            <a:ext cx="2339988" cy="141034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E8241B4-5CE7-4D49-9790-847B13B83772}"/>
              </a:ext>
            </a:extLst>
          </p:cNvPr>
          <p:cNvSpPr txBox="1"/>
          <p:nvPr/>
        </p:nvSpPr>
        <p:spPr>
          <a:xfrm>
            <a:off x="6090910" y="3538215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LisAPI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318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B2B2-0030-4F3B-9B42-4DCC333C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Consul cli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CB6463-9E39-467C-B559-2F1957B0F8A8}"/>
              </a:ext>
            </a:extLst>
          </p:cNvPr>
          <p:cNvSpPr/>
          <p:nvPr/>
        </p:nvSpPr>
        <p:spPr>
          <a:xfrm>
            <a:off x="745067" y="1591819"/>
            <a:ext cx="83227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Windwos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service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consul agent -server -datacenter=dc1 -bootstrap -data-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dir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/consul -config-file ./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conf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ui-dir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./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dist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-node=n1 -bind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本机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IP 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DFF23E-4833-4257-9F40-3AEE30C30AFD}"/>
              </a:ext>
            </a:extLst>
          </p:cNvPr>
          <p:cNvSpPr/>
          <p:nvPr/>
        </p:nvSpPr>
        <p:spPr>
          <a:xfrm>
            <a:off x="745067" y="2836419"/>
            <a:ext cx="83227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Mac OS service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consul agent -server -datacenter=dc1 -data-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dir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/consul -config-file ./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conf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ui-dir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./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dist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-node=n2 -bind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本机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C2F195-8561-42F9-8D64-1887C5098DC1}"/>
              </a:ext>
            </a:extLst>
          </p:cNvPr>
          <p:cNvSpPr/>
          <p:nvPr/>
        </p:nvSpPr>
        <p:spPr>
          <a:xfrm>
            <a:off x="745067" y="4265052"/>
            <a:ext cx="7357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client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consul agent -datacenter=dc1 -data-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dir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/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tmp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/consul -node cn1</a:t>
            </a:r>
            <a:endParaRPr lang="zh-CN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3EB640-A4EF-4034-8EF3-68E0A7AAC1A3}"/>
              </a:ext>
            </a:extLst>
          </p:cNvPr>
          <p:cNvSpPr/>
          <p:nvPr/>
        </p:nvSpPr>
        <p:spPr>
          <a:xfrm>
            <a:off x="745067" y="5416686"/>
            <a:ext cx="7357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Mac OX</a:t>
            </a:r>
            <a:r>
              <a:rPr lang="zh-CN" altLang="en-US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系统，进入</a:t>
            </a: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consul</a:t>
            </a:r>
            <a:r>
              <a:rPr lang="zh-CN" altLang="en-US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所在目录执行：</a:t>
            </a:r>
            <a:endParaRPr lang="en-US" altLang="zh-CN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scp</a:t>
            </a: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consul /</a:t>
            </a:r>
            <a:r>
              <a:rPr lang="en-US" altLang="zh-CN" kern="1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usr</a:t>
            </a: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/local/bin/</a:t>
            </a:r>
            <a:endParaRPr lang="zh-CN" altLang="zh-CN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467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B2B2-0030-4F3B-9B42-4DCC333C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Consul cli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CB6463-9E39-467C-B559-2F1957B0F8A8}"/>
              </a:ext>
            </a:extLst>
          </p:cNvPr>
          <p:cNvSpPr/>
          <p:nvPr/>
        </p:nvSpPr>
        <p:spPr>
          <a:xfrm>
            <a:off x="740518" y="1573622"/>
            <a:ext cx="83227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查看集群成员：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consul members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192.168.1.126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加入集群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consul join 192.168.1.126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查看节点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raft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consul operator raft list-peers</a:t>
            </a:r>
          </a:p>
          <a:p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010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B2B2-0030-4F3B-9B42-4DCC333C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Consul http 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CB6463-9E39-467C-B559-2F1957B0F8A8}"/>
              </a:ext>
            </a:extLst>
          </p:cNvPr>
          <p:cNvSpPr/>
          <p:nvPr/>
        </p:nvSpPr>
        <p:spPr>
          <a:xfrm>
            <a:off x="745067" y="1591819"/>
            <a:ext cx="83227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http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官方文档地址：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https://www.consul.io/api/index.html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本地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url: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http://localhost:8500/v1/agent/services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497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B2B2-0030-4F3B-9B42-4DCC333C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Consul http 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611E22-9EE4-4962-9F18-DDEFBF3FC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47" y="2335369"/>
            <a:ext cx="8572839" cy="301157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B52C47B-A603-4059-9B20-5A5358C20E19}"/>
              </a:ext>
            </a:extLst>
          </p:cNvPr>
          <p:cNvSpPr/>
          <p:nvPr/>
        </p:nvSpPr>
        <p:spPr>
          <a:xfrm>
            <a:off x="694267" y="126895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Consul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提供一个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访问地址：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http://localhost:8500/</a:t>
            </a:r>
          </a:p>
        </p:txBody>
      </p:sp>
    </p:spTree>
    <p:extLst>
      <p:ext uri="{BB962C8B-B14F-4D97-AF65-F5344CB8AC3E}">
        <p14:creationId xmlns:p14="http://schemas.microsoft.com/office/powerpoint/2010/main" val="4257340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B2B2-0030-4F3B-9B42-4DCC333C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Consul http 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BD9E21-EC66-4DC1-BB74-FF1540F2C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" y="1579584"/>
            <a:ext cx="8720667" cy="354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81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B2B2-0030-4F3B-9B42-4DCC333C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Consul http 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6429F1-8A71-4BCE-B6A1-1E2F99209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233" y="1211719"/>
            <a:ext cx="6087534" cy="39086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28B404-7490-4CD2-9A31-2F5DFD328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862" y="4368799"/>
            <a:ext cx="1794537" cy="251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48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B2B2-0030-4F3B-9B42-4DCC333C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Consul http 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37A821-9D52-4BB7-938B-AB328E169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6" y="1935824"/>
            <a:ext cx="8060267" cy="284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58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B2B2-0030-4F3B-9B42-4DCC333C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Consul DNS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E4BF1-D560-4B0E-95A0-BC8EA436274B}"/>
              </a:ext>
            </a:extLst>
          </p:cNvPr>
          <p:cNvSpPr/>
          <p:nvPr/>
        </p:nvSpPr>
        <p:spPr>
          <a:xfrm>
            <a:off x="745066" y="1518246"/>
            <a:ext cx="8322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DnsAgent.exe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作为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DNS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工具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C3542B-65FB-41F5-A24D-F025A5EA91E4}"/>
              </a:ext>
            </a:extLst>
          </p:cNvPr>
          <p:cNvSpPr/>
          <p:nvPr/>
        </p:nvSpPr>
        <p:spPr>
          <a:xfrm>
            <a:off x="745066" y="206575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[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"Pattern": "^.*\\.consul$",</a:t>
            </a:r>
          </a:p>
          <a:p>
            <a:r>
              <a:rPr lang="zh-CN" altLang="en-US" dirty="0"/>
              <a:t>  "NameServer": "127.0.0.1:8600",</a:t>
            </a:r>
          </a:p>
          <a:p>
            <a:r>
              <a:rPr lang="zh-CN" altLang="en-US" dirty="0"/>
              <a:t>  "QueryTimeout": 1000,</a:t>
            </a:r>
          </a:p>
          <a:p>
            <a:r>
              <a:rPr lang="zh-CN" altLang="en-US" dirty="0"/>
              <a:t>  "CompressionMutation": false</a:t>
            </a:r>
          </a:p>
          <a:p>
            <a:r>
              <a:rPr lang="zh-CN" altLang="en-US" dirty="0"/>
              <a:t>  }</a:t>
            </a:r>
          </a:p>
          <a:p>
            <a:r>
              <a:rPr lang="zh-CN" altLang="en-US" dirty="0"/>
              <a:t>]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7A7E43-CA84-4E06-9B1B-8494D6CEFF84}"/>
              </a:ext>
            </a:extLst>
          </p:cNvPr>
          <p:cNvSpPr/>
          <p:nvPr/>
        </p:nvSpPr>
        <p:spPr>
          <a:xfrm>
            <a:off x="745066" y="4674617"/>
            <a:ext cx="8322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访问地址：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http://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服务名称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service.consul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53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大纲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558AEE1-CF4C-4B65-B319-E73F713B1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0069"/>
            <a:ext cx="7886700" cy="25608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何为微服务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Consul cli</a:t>
            </a:r>
            <a:r>
              <a:rPr lang="zh-CN" altLang="en-US" dirty="0"/>
              <a:t>和</a:t>
            </a:r>
            <a:r>
              <a:rPr lang="en-US" altLang="zh-CN" dirty="0"/>
              <a:t>config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Consul UI&amp; http </a:t>
            </a:r>
            <a:r>
              <a:rPr lang="en-US" altLang="zh-CN" dirty="0" err="1"/>
              <a:t>api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Consul DNS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ConsulSharp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5305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E7797D6-A91E-442B-8D86-182B6BAA8DB8}"/>
              </a:ext>
            </a:extLst>
          </p:cNvPr>
          <p:cNvSpPr txBox="1"/>
          <p:nvPr/>
        </p:nvSpPr>
        <p:spPr>
          <a:xfrm>
            <a:off x="1276354" y="2564937"/>
            <a:ext cx="3295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/>
              <a:t>Thank You!</a:t>
            </a:r>
            <a:endParaRPr lang="zh-CN" altLang="en-US" sz="5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6A27D1-0FA5-43DC-907C-AF3C434F5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955" y="2870200"/>
            <a:ext cx="2873822" cy="38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2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4316B-92C6-40FD-8556-BEF4061E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传统架构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005844-2F5B-47D2-9540-C743FD10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05" y="1445329"/>
            <a:ext cx="7536390" cy="482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7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B2B2-0030-4F3B-9B42-4DCC333C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微服务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BF26-62AC-499E-90F4-FAA5A225D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691" y="1704135"/>
            <a:ext cx="8303683" cy="5317066"/>
          </a:xfrm>
        </p:spPr>
        <p:txBody>
          <a:bodyPr>
            <a:noAutofit/>
          </a:bodyPr>
          <a:lstStyle/>
          <a:p>
            <a:pPr marL="0" indent="457200">
              <a:buNone/>
            </a:pPr>
            <a:r>
              <a:rPr lang="zh-CN" altLang="en-US" sz="2400" dirty="0"/>
              <a:t>一种架构模式，提倡将单一应用程序划分成一组小的服务，服务之间互相协调、互相配合，为用户提供最终价值。</a:t>
            </a:r>
            <a:endParaRPr lang="en-US" altLang="zh-CN" sz="2400" dirty="0"/>
          </a:p>
          <a:p>
            <a:pPr marL="0" indent="457200">
              <a:buNone/>
            </a:pPr>
            <a:r>
              <a:rPr lang="zh-CN" altLang="en-US" sz="2400" dirty="0"/>
              <a:t>每个服务运行在其独立的进程中，服务与服务间采用轻量级的通信机制互相沟通（</a:t>
            </a:r>
            <a:r>
              <a:rPr lang="en-US" altLang="zh-CN" sz="2400" dirty="0"/>
              <a:t>RESTful API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 marL="0" indent="457200">
              <a:buNone/>
            </a:pPr>
            <a:r>
              <a:rPr lang="zh-CN" altLang="en-US" sz="2400" dirty="0"/>
              <a:t>每个服务都围绕着具体的业务进行构建，并且能够被独立地部署到生产环境、类生产环境等。</a:t>
            </a:r>
            <a:endParaRPr lang="en-US" altLang="zh-CN" sz="2400" dirty="0"/>
          </a:p>
          <a:p>
            <a:pPr marL="0" indent="457200">
              <a:buNone/>
            </a:pPr>
            <a:r>
              <a:rPr lang="zh-CN" altLang="en-US" sz="2400" dirty="0"/>
              <a:t>应尽量避免统一的、集中式的服管理机制，对具体的一个服务而言，应根据业务上下文，选择合适的语言、工具对其进行构建。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                                    ——</a:t>
            </a:r>
            <a:r>
              <a:rPr lang="zh-CN" altLang="en-US" sz="2400" dirty="0"/>
              <a:t>马丁</a:t>
            </a:r>
            <a:r>
              <a:rPr lang="en-US" altLang="zh-CN" sz="2400" dirty="0"/>
              <a:t>•</a:t>
            </a:r>
            <a:r>
              <a:rPr lang="zh-CN" altLang="en-US" sz="2400" dirty="0"/>
              <a:t>福勒</a:t>
            </a:r>
          </a:p>
        </p:txBody>
      </p:sp>
    </p:spTree>
    <p:extLst>
      <p:ext uri="{BB962C8B-B14F-4D97-AF65-F5344CB8AC3E}">
        <p14:creationId xmlns:p14="http://schemas.microsoft.com/office/powerpoint/2010/main" val="243614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B2B2-0030-4F3B-9B42-4DCC333C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微服务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FE7C2B3-C11C-4802-B4CD-C6DF6F96AA4B}"/>
              </a:ext>
            </a:extLst>
          </p:cNvPr>
          <p:cNvGrpSpPr/>
          <p:nvPr/>
        </p:nvGrpSpPr>
        <p:grpSpPr>
          <a:xfrm>
            <a:off x="2369309" y="1994067"/>
            <a:ext cx="1185636" cy="1362800"/>
            <a:chOff x="1145736" y="0"/>
            <a:chExt cx="1185636" cy="1362800"/>
          </a:xfrm>
        </p:grpSpPr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FB7A7FED-A57F-4BD2-BF7D-29CE741367ED}"/>
                </a:ext>
              </a:extLst>
            </p:cNvPr>
            <p:cNvSpPr/>
            <p:nvPr/>
          </p:nvSpPr>
          <p:spPr>
            <a:xfrm rot="5400000">
              <a:off x="1057154" y="88582"/>
              <a:ext cx="1362800" cy="1185636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83565"/>
                <a:satOff val="2239"/>
                <a:lumOff val="9863"/>
                <a:alphaOff val="0"/>
              </a:schemeClr>
            </a:fillRef>
            <a:effectRef idx="0">
              <a:schemeClr val="accent5">
                <a:shade val="50000"/>
                <a:hueOff val="83565"/>
                <a:satOff val="2239"/>
                <a:lumOff val="986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六边形 4">
              <a:extLst>
                <a:ext uri="{FF2B5EF4-FFF2-40B4-BE49-F238E27FC236}">
                  <a16:creationId xmlns:a16="http://schemas.microsoft.com/office/drawing/2014/main" id="{20B18D24-5247-446D-91D7-6F630FAECC00}"/>
                </a:ext>
              </a:extLst>
            </p:cNvPr>
            <p:cNvSpPr txBox="1"/>
            <p:nvPr/>
          </p:nvSpPr>
          <p:spPr>
            <a:xfrm>
              <a:off x="1330498" y="212370"/>
              <a:ext cx="816112" cy="9380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kern="1200" dirty="0"/>
                <a:t>监控</a:t>
              </a:r>
              <a:endParaRPr lang="en-US" altLang="zh-CN" kern="1200" dirty="0"/>
            </a:p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dirty="0"/>
                <a:t>告警</a:t>
              </a:r>
              <a:endParaRPr lang="zh-CN" altLang="en-US" kern="1200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E16578C-677D-4E2A-A6D7-4427E7CD00B1}"/>
              </a:ext>
            </a:extLst>
          </p:cNvPr>
          <p:cNvGrpSpPr/>
          <p:nvPr/>
        </p:nvGrpSpPr>
        <p:grpSpPr>
          <a:xfrm>
            <a:off x="3648078" y="1994067"/>
            <a:ext cx="1185636" cy="1362800"/>
            <a:chOff x="3653891" y="2038"/>
            <a:chExt cx="1185636" cy="1362800"/>
          </a:xfrm>
        </p:grpSpPr>
        <p:sp>
          <p:nvSpPr>
            <p:cNvPr id="15" name="六边形 14">
              <a:extLst>
                <a:ext uri="{FF2B5EF4-FFF2-40B4-BE49-F238E27FC236}">
                  <a16:creationId xmlns:a16="http://schemas.microsoft.com/office/drawing/2014/main" id="{0064302A-7D08-4E79-8F2D-7FD83DEAD1BD}"/>
                </a:ext>
              </a:extLst>
            </p:cNvPr>
            <p:cNvSpPr/>
            <p:nvPr/>
          </p:nvSpPr>
          <p:spPr>
            <a:xfrm rot="5400000">
              <a:off x="3565309" y="90620"/>
              <a:ext cx="1362800" cy="1185636"/>
            </a:xfrm>
            <a:prstGeom prst="hexagon">
              <a:avLst>
                <a:gd name="adj" fmla="val 25000"/>
                <a:gd name="vf" fmla="val 115470"/>
              </a:avLst>
            </a:prstGeom>
            <a:ln w="57150">
              <a:solidFill>
                <a:srgbClr val="FFC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六边形 4">
              <a:extLst>
                <a:ext uri="{FF2B5EF4-FFF2-40B4-BE49-F238E27FC236}">
                  <a16:creationId xmlns:a16="http://schemas.microsoft.com/office/drawing/2014/main" id="{1F39C936-1763-4DA0-938E-B8E126E71FF4}"/>
                </a:ext>
              </a:extLst>
            </p:cNvPr>
            <p:cNvSpPr txBox="1"/>
            <p:nvPr/>
          </p:nvSpPr>
          <p:spPr>
            <a:xfrm>
              <a:off x="3838653" y="214408"/>
              <a:ext cx="816112" cy="9380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kern="1200" dirty="0"/>
                <a:t>服务注册，发现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FB1BE16-4670-485F-A19F-7F20DE320920}"/>
              </a:ext>
            </a:extLst>
          </p:cNvPr>
          <p:cNvGrpSpPr/>
          <p:nvPr/>
        </p:nvGrpSpPr>
        <p:grpSpPr>
          <a:xfrm>
            <a:off x="3004609" y="3114698"/>
            <a:ext cx="1185636" cy="1362800"/>
            <a:chOff x="3011194" y="1158783"/>
            <a:chExt cx="1185636" cy="1362800"/>
          </a:xfrm>
        </p:grpSpPr>
        <p:sp>
          <p:nvSpPr>
            <p:cNvPr id="18" name="六边形 17">
              <a:extLst>
                <a:ext uri="{FF2B5EF4-FFF2-40B4-BE49-F238E27FC236}">
                  <a16:creationId xmlns:a16="http://schemas.microsoft.com/office/drawing/2014/main" id="{7E80AB9C-AE38-46AB-B6BD-83ACA61E16E0}"/>
                </a:ext>
              </a:extLst>
            </p:cNvPr>
            <p:cNvSpPr/>
            <p:nvPr/>
          </p:nvSpPr>
          <p:spPr>
            <a:xfrm rot="5400000">
              <a:off x="2922612" y="1247365"/>
              <a:ext cx="1362800" cy="1185636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167129"/>
                <a:satOff val="4478"/>
                <a:lumOff val="19726"/>
                <a:alphaOff val="0"/>
              </a:schemeClr>
            </a:fillRef>
            <a:effectRef idx="0">
              <a:schemeClr val="accent5">
                <a:shade val="50000"/>
                <a:hueOff val="167129"/>
                <a:satOff val="4478"/>
                <a:lumOff val="1972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六边形 4">
              <a:extLst>
                <a:ext uri="{FF2B5EF4-FFF2-40B4-BE49-F238E27FC236}">
                  <a16:creationId xmlns:a16="http://schemas.microsoft.com/office/drawing/2014/main" id="{587857E2-18EE-44E7-90D6-E158016F4D12}"/>
                </a:ext>
              </a:extLst>
            </p:cNvPr>
            <p:cNvSpPr txBox="1"/>
            <p:nvPr/>
          </p:nvSpPr>
          <p:spPr>
            <a:xfrm>
              <a:off x="3195956" y="1371153"/>
              <a:ext cx="816112" cy="9380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kern="1200" dirty="0"/>
                <a:t>负载</a:t>
              </a:r>
              <a:endParaRPr lang="en-US" altLang="zh-CN" kern="1200" dirty="0"/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kern="1200" dirty="0"/>
                <a:t>均衡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7F73CD7-49C1-4B3F-9CD6-A120E7259C75}"/>
              </a:ext>
            </a:extLst>
          </p:cNvPr>
          <p:cNvGrpSpPr/>
          <p:nvPr/>
        </p:nvGrpSpPr>
        <p:grpSpPr>
          <a:xfrm>
            <a:off x="4283379" y="3157548"/>
            <a:ext cx="1185636" cy="1362800"/>
            <a:chOff x="4947693" y="1438"/>
            <a:chExt cx="1185636" cy="1362800"/>
          </a:xfrm>
          <a:solidFill>
            <a:schemeClr val="accent1">
              <a:lumMod val="50000"/>
            </a:schemeClr>
          </a:solidFill>
        </p:grpSpPr>
        <p:sp>
          <p:nvSpPr>
            <p:cNvPr id="21" name="六边形 20">
              <a:extLst>
                <a:ext uri="{FF2B5EF4-FFF2-40B4-BE49-F238E27FC236}">
                  <a16:creationId xmlns:a16="http://schemas.microsoft.com/office/drawing/2014/main" id="{CCD40268-8090-4504-8E86-54C482FEAFFD}"/>
                </a:ext>
              </a:extLst>
            </p:cNvPr>
            <p:cNvSpPr/>
            <p:nvPr/>
          </p:nvSpPr>
          <p:spPr>
            <a:xfrm rot="5400000">
              <a:off x="4859111" y="90020"/>
              <a:ext cx="1362800" cy="1185636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334258"/>
                <a:satOff val="8955"/>
                <a:lumOff val="39453"/>
                <a:alphaOff val="0"/>
              </a:schemeClr>
            </a:fillRef>
            <a:effectRef idx="0">
              <a:schemeClr val="accent5">
                <a:shade val="50000"/>
                <a:hueOff val="334258"/>
                <a:satOff val="8955"/>
                <a:lumOff val="3945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六边形 4">
              <a:extLst>
                <a:ext uri="{FF2B5EF4-FFF2-40B4-BE49-F238E27FC236}">
                  <a16:creationId xmlns:a16="http://schemas.microsoft.com/office/drawing/2014/main" id="{2CD284FA-733A-445A-98E9-96D218B65FCB}"/>
                </a:ext>
              </a:extLst>
            </p:cNvPr>
            <p:cNvSpPr txBox="1"/>
            <p:nvPr/>
          </p:nvSpPr>
          <p:spPr>
            <a:xfrm>
              <a:off x="5132455" y="213808"/>
              <a:ext cx="816112" cy="93806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kern="1200" dirty="0"/>
                <a:t>API</a:t>
              </a:r>
              <a:r>
                <a:rPr lang="zh-CN" altLang="en-US" kern="1200" dirty="0"/>
                <a:t>网关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8836ECF-7C0C-4FA5-B5CB-B8B5C642502F}"/>
              </a:ext>
            </a:extLst>
          </p:cNvPr>
          <p:cNvGrpSpPr/>
          <p:nvPr/>
        </p:nvGrpSpPr>
        <p:grpSpPr>
          <a:xfrm>
            <a:off x="4926847" y="2007118"/>
            <a:ext cx="1185636" cy="1362800"/>
            <a:chOff x="3657698" y="2302773"/>
            <a:chExt cx="1185636" cy="1362800"/>
          </a:xfrm>
        </p:grpSpPr>
        <p:sp>
          <p:nvSpPr>
            <p:cNvPr id="24" name="六边形 23">
              <a:extLst>
                <a:ext uri="{FF2B5EF4-FFF2-40B4-BE49-F238E27FC236}">
                  <a16:creationId xmlns:a16="http://schemas.microsoft.com/office/drawing/2014/main" id="{D5EB6BB5-E358-4F6B-BE59-258C2191E858}"/>
                </a:ext>
              </a:extLst>
            </p:cNvPr>
            <p:cNvSpPr/>
            <p:nvPr/>
          </p:nvSpPr>
          <p:spPr>
            <a:xfrm rot="5400000">
              <a:off x="3569116" y="2391355"/>
              <a:ext cx="1362800" cy="1185636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167129"/>
                <a:satOff val="4478"/>
                <a:lumOff val="19726"/>
                <a:alphaOff val="0"/>
              </a:schemeClr>
            </a:fillRef>
            <a:effectRef idx="0">
              <a:schemeClr val="accent5">
                <a:shade val="50000"/>
                <a:hueOff val="167129"/>
                <a:satOff val="4478"/>
                <a:lumOff val="1972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六边形 4">
              <a:extLst>
                <a:ext uri="{FF2B5EF4-FFF2-40B4-BE49-F238E27FC236}">
                  <a16:creationId xmlns:a16="http://schemas.microsoft.com/office/drawing/2014/main" id="{2F1B2258-7E2A-444A-80E3-74A4F2BE69BA}"/>
                </a:ext>
              </a:extLst>
            </p:cNvPr>
            <p:cNvSpPr txBox="1"/>
            <p:nvPr/>
          </p:nvSpPr>
          <p:spPr>
            <a:xfrm>
              <a:off x="3842460" y="2515143"/>
              <a:ext cx="816112" cy="9380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kern="1200" dirty="0"/>
                <a:t>消息总线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EF35CAD-7D32-43BB-BCFA-98461FA6CF0C}"/>
              </a:ext>
            </a:extLst>
          </p:cNvPr>
          <p:cNvGrpSpPr/>
          <p:nvPr/>
        </p:nvGrpSpPr>
        <p:grpSpPr>
          <a:xfrm>
            <a:off x="1732652" y="3129598"/>
            <a:ext cx="1185636" cy="1362800"/>
            <a:chOff x="3653891" y="2038"/>
            <a:chExt cx="1185636" cy="1362800"/>
          </a:xfrm>
        </p:grpSpPr>
        <p:sp>
          <p:nvSpPr>
            <p:cNvPr id="28" name="六边形 27">
              <a:extLst>
                <a:ext uri="{FF2B5EF4-FFF2-40B4-BE49-F238E27FC236}">
                  <a16:creationId xmlns:a16="http://schemas.microsoft.com/office/drawing/2014/main" id="{60AB1DA0-636D-4481-99A7-F516A50FDD06}"/>
                </a:ext>
              </a:extLst>
            </p:cNvPr>
            <p:cNvSpPr/>
            <p:nvPr/>
          </p:nvSpPr>
          <p:spPr>
            <a:xfrm rot="5400000">
              <a:off x="3565309" y="90620"/>
              <a:ext cx="1362800" cy="1185636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六边形 4">
              <a:extLst>
                <a:ext uri="{FF2B5EF4-FFF2-40B4-BE49-F238E27FC236}">
                  <a16:creationId xmlns:a16="http://schemas.microsoft.com/office/drawing/2014/main" id="{B44BEF2F-0D8C-469D-B883-EA67907CC686}"/>
                </a:ext>
              </a:extLst>
            </p:cNvPr>
            <p:cNvSpPr txBox="1"/>
            <p:nvPr/>
          </p:nvSpPr>
          <p:spPr>
            <a:xfrm>
              <a:off x="3838653" y="214408"/>
              <a:ext cx="816112" cy="9380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kern="1200" dirty="0"/>
                <a:t>日志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E72FFD6-5761-4872-930D-EBDC4E996325}"/>
              </a:ext>
            </a:extLst>
          </p:cNvPr>
          <p:cNvGrpSpPr/>
          <p:nvPr/>
        </p:nvGrpSpPr>
        <p:grpSpPr>
          <a:xfrm>
            <a:off x="2369309" y="4280028"/>
            <a:ext cx="1185636" cy="1362800"/>
            <a:chOff x="1145736" y="0"/>
            <a:chExt cx="1185636" cy="1362800"/>
          </a:xfrm>
        </p:grpSpPr>
        <p:sp>
          <p:nvSpPr>
            <p:cNvPr id="34" name="六边形 33">
              <a:extLst>
                <a:ext uri="{FF2B5EF4-FFF2-40B4-BE49-F238E27FC236}">
                  <a16:creationId xmlns:a16="http://schemas.microsoft.com/office/drawing/2014/main" id="{AAD46B50-95A2-4541-AB03-D34CB20506AF}"/>
                </a:ext>
              </a:extLst>
            </p:cNvPr>
            <p:cNvSpPr/>
            <p:nvPr/>
          </p:nvSpPr>
          <p:spPr>
            <a:xfrm rot="5400000">
              <a:off x="1057154" y="88582"/>
              <a:ext cx="1362800" cy="1185636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83565"/>
                <a:satOff val="2239"/>
                <a:lumOff val="9863"/>
                <a:alphaOff val="0"/>
              </a:schemeClr>
            </a:fillRef>
            <a:effectRef idx="0">
              <a:schemeClr val="accent5">
                <a:shade val="50000"/>
                <a:hueOff val="83565"/>
                <a:satOff val="2239"/>
                <a:lumOff val="986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六边形 4">
              <a:extLst>
                <a:ext uri="{FF2B5EF4-FFF2-40B4-BE49-F238E27FC236}">
                  <a16:creationId xmlns:a16="http://schemas.microsoft.com/office/drawing/2014/main" id="{A36CD769-EF48-40F6-B9B4-2B3BAB90254D}"/>
                </a:ext>
              </a:extLst>
            </p:cNvPr>
            <p:cNvSpPr txBox="1"/>
            <p:nvPr/>
          </p:nvSpPr>
          <p:spPr>
            <a:xfrm>
              <a:off x="1330498" y="212370"/>
              <a:ext cx="816112" cy="9380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dirty="0"/>
                <a:t>容错</a:t>
              </a:r>
              <a:endParaRPr lang="en-US" altLang="zh-CN" dirty="0"/>
            </a:p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dirty="0"/>
                <a:t>保护</a:t>
              </a:r>
              <a:endParaRPr lang="zh-CN" altLang="en-US" kern="1200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CE46326-A1F7-46E1-876B-7CB408915867}"/>
              </a:ext>
            </a:extLst>
          </p:cNvPr>
          <p:cNvGrpSpPr/>
          <p:nvPr/>
        </p:nvGrpSpPr>
        <p:grpSpPr>
          <a:xfrm>
            <a:off x="6220885" y="4254242"/>
            <a:ext cx="1185636" cy="1362800"/>
            <a:chOff x="3657698" y="2302773"/>
            <a:chExt cx="1185636" cy="1362800"/>
          </a:xfrm>
        </p:grpSpPr>
        <p:sp>
          <p:nvSpPr>
            <p:cNvPr id="37" name="六边形 36">
              <a:extLst>
                <a:ext uri="{FF2B5EF4-FFF2-40B4-BE49-F238E27FC236}">
                  <a16:creationId xmlns:a16="http://schemas.microsoft.com/office/drawing/2014/main" id="{900314E9-A634-4A9B-B962-525AA863AC0E}"/>
                </a:ext>
              </a:extLst>
            </p:cNvPr>
            <p:cNvSpPr/>
            <p:nvPr/>
          </p:nvSpPr>
          <p:spPr>
            <a:xfrm rot="5400000">
              <a:off x="3569116" y="2391355"/>
              <a:ext cx="1362800" cy="1185636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167129"/>
                <a:satOff val="4478"/>
                <a:lumOff val="19726"/>
                <a:alphaOff val="0"/>
              </a:schemeClr>
            </a:fillRef>
            <a:effectRef idx="0">
              <a:schemeClr val="accent5">
                <a:shade val="50000"/>
                <a:hueOff val="167129"/>
                <a:satOff val="4478"/>
                <a:lumOff val="1972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六边形 4">
              <a:extLst>
                <a:ext uri="{FF2B5EF4-FFF2-40B4-BE49-F238E27FC236}">
                  <a16:creationId xmlns:a16="http://schemas.microsoft.com/office/drawing/2014/main" id="{AE6CA5B7-4428-4E2C-A044-1E017CD401D9}"/>
                </a:ext>
              </a:extLst>
            </p:cNvPr>
            <p:cNvSpPr txBox="1"/>
            <p:nvPr/>
          </p:nvSpPr>
          <p:spPr>
            <a:xfrm>
              <a:off x="3842460" y="2515143"/>
              <a:ext cx="816112" cy="9380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kern="1200" dirty="0"/>
                <a:t>……</a:t>
              </a:r>
              <a:endParaRPr lang="zh-CN" altLang="en-US" kern="1200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FBDD0E3-4F13-4C43-BEAB-E753F93018BC}"/>
              </a:ext>
            </a:extLst>
          </p:cNvPr>
          <p:cNvGrpSpPr/>
          <p:nvPr/>
        </p:nvGrpSpPr>
        <p:grpSpPr>
          <a:xfrm>
            <a:off x="5562148" y="3144497"/>
            <a:ext cx="1185636" cy="1362800"/>
            <a:chOff x="3657698" y="2302773"/>
            <a:chExt cx="1185636" cy="1362800"/>
          </a:xfrm>
        </p:grpSpPr>
        <p:sp>
          <p:nvSpPr>
            <p:cNvPr id="40" name="六边形 39">
              <a:extLst>
                <a:ext uri="{FF2B5EF4-FFF2-40B4-BE49-F238E27FC236}">
                  <a16:creationId xmlns:a16="http://schemas.microsoft.com/office/drawing/2014/main" id="{37123BC0-287E-4D9A-A642-C03ACEE990DA}"/>
                </a:ext>
              </a:extLst>
            </p:cNvPr>
            <p:cNvSpPr/>
            <p:nvPr/>
          </p:nvSpPr>
          <p:spPr>
            <a:xfrm rot="5400000">
              <a:off x="3569116" y="2391355"/>
              <a:ext cx="1362800" cy="1185636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167129"/>
                <a:satOff val="4478"/>
                <a:lumOff val="19726"/>
                <a:alphaOff val="0"/>
              </a:schemeClr>
            </a:fillRef>
            <a:effectRef idx="0">
              <a:schemeClr val="accent5">
                <a:shade val="50000"/>
                <a:hueOff val="167129"/>
                <a:satOff val="4478"/>
                <a:lumOff val="1972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六边形 4">
              <a:extLst>
                <a:ext uri="{FF2B5EF4-FFF2-40B4-BE49-F238E27FC236}">
                  <a16:creationId xmlns:a16="http://schemas.microsoft.com/office/drawing/2014/main" id="{947926EE-A487-42AB-AB0B-36636487EE3A}"/>
                </a:ext>
              </a:extLst>
            </p:cNvPr>
            <p:cNvSpPr txBox="1"/>
            <p:nvPr/>
          </p:nvSpPr>
          <p:spPr>
            <a:xfrm>
              <a:off x="3842460" y="2515143"/>
              <a:ext cx="816112" cy="9380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b="1" kern="1200" dirty="0"/>
                <a:t>？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DDEA2D5-DF32-4EF4-B4A6-ACD60F693E90}"/>
              </a:ext>
            </a:extLst>
          </p:cNvPr>
          <p:cNvGrpSpPr/>
          <p:nvPr/>
        </p:nvGrpSpPr>
        <p:grpSpPr>
          <a:xfrm>
            <a:off x="3614362" y="4274110"/>
            <a:ext cx="1185636" cy="1362800"/>
            <a:chOff x="3653891" y="2038"/>
            <a:chExt cx="1185636" cy="1362800"/>
          </a:xfrm>
        </p:grpSpPr>
        <p:sp>
          <p:nvSpPr>
            <p:cNvPr id="43" name="六边形 42">
              <a:extLst>
                <a:ext uri="{FF2B5EF4-FFF2-40B4-BE49-F238E27FC236}">
                  <a16:creationId xmlns:a16="http://schemas.microsoft.com/office/drawing/2014/main" id="{CF5C836C-36D8-4011-9178-A9CF52D3E5F1}"/>
                </a:ext>
              </a:extLst>
            </p:cNvPr>
            <p:cNvSpPr/>
            <p:nvPr/>
          </p:nvSpPr>
          <p:spPr>
            <a:xfrm rot="5400000">
              <a:off x="3565309" y="90620"/>
              <a:ext cx="1362800" cy="1185636"/>
            </a:xfrm>
            <a:prstGeom prst="hexagon">
              <a:avLst>
                <a:gd name="adj" fmla="val 25000"/>
                <a:gd name="vf" fmla="val 115470"/>
              </a:avLst>
            </a:prstGeom>
            <a:ln w="57150">
              <a:solidFill>
                <a:srgbClr val="FFC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六边形 4">
              <a:extLst>
                <a:ext uri="{FF2B5EF4-FFF2-40B4-BE49-F238E27FC236}">
                  <a16:creationId xmlns:a16="http://schemas.microsoft.com/office/drawing/2014/main" id="{7EBB5D71-F786-482A-BDFD-EB365F19B490}"/>
                </a:ext>
              </a:extLst>
            </p:cNvPr>
            <p:cNvSpPr txBox="1"/>
            <p:nvPr/>
          </p:nvSpPr>
          <p:spPr>
            <a:xfrm>
              <a:off x="3838653" y="214408"/>
              <a:ext cx="816112" cy="9380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kern="1200" dirty="0"/>
                <a:t>分布式配置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2D691DD-0AD7-44B0-9EBA-64B29104EBB7}"/>
              </a:ext>
            </a:extLst>
          </p:cNvPr>
          <p:cNvGrpSpPr/>
          <p:nvPr/>
        </p:nvGrpSpPr>
        <p:grpSpPr>
          <a:xfrm>
            <a:off x="4931230" y="4281876"/>
            <a:ext cx="1185636" cy="1362800"/>
            <a:chOff x="3653891" y="2038"/>
            <a:chExt cx="1185636" cy="1362800"/>
          </a:xfrm>
        </p:grpSpPr>
        <p:sp>
          <p:nvSpPr>
            <p:cNvPr id="46" name="六边形 45">
              <a:extLst>
                <a:ext uri="{FF2B5EF4-FFF2-40B4-BE49-F238E27FC236}">
                  <a16:creationId xmlns:a16="http://schemas.microsoft.com/office/drawing/2014/main" id="{AA8A5D44-09E4-4C64-A50E-4C43A5EA3C39}"/>
                </a:ext>
              </a:extLst>
            </p:cNvPr>
            <p:cNvSpPr/>
            <p:nvPr/>
          </p:nvSpPr>
          <p:spPr>
            <a:xfrm rot="5400000">
              <a:off x="3565309" y="90620"/>
              <a:ext cx="1362800" cy="1185636"/>
            </a:xfrm>
            <a:prstGeom prst="hexagon">
              <a:avLst>
                <a:gd name="adj" fmla="val 25000"/>
                <a:gd name="vf" fmla="val 115470"/>
              </a:avLst>
            </a:prstGeom>
            <a:ln w="57150">
              <a:solidFill>
                <a:srgbClr val="FFC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六边形 4">
              <a:extLst>
                <a:ext uri="{FF2B5EF4-FFF2-40B4-BE49-F238E27FC236}">
                  <a16:creationId xmlns:a16="http://schemas.microsoft.com/office/drawing/2014/main" id="{EFF84669-7547-4BE0-9AFC-B5E70B244693}"/>
                </a:ext>
              </a:extLst>
            </p:cNvPr>
            <p:cNvSpPr txBox="1"/>
            <p:nvPr/>
          </p:nvSpPr>
          <p:spPr>
            <a:xfrm>
              <a:off x="3838653" y="214408"/>
              <a:ext cx="816112" cy="9380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dirty="0"/>
                <a:t>健康</a:t>
              </a:r>
              <a:endParaRPr lang="en-US" altLang="zh-CN" dirty="0"/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dirty="0"/>
                <a:t>检查</a:t>
              </a:r>
              <a:endParaRPr lang="zh-CN" alt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678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B2B2-0030-4F3B-9B42-4DCC333C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微服务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852D30C0-401F-4E2F-B139-7A0E6C89B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63" y="1223856"/>
            <a:ext cx="6995353" cy="56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9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B2B2-0030-4F3B-9B42-4DCC333C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consul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0BCE97-2BD6-4D03-B351-4917CA89F2D1}"/>
              </a:ext>
            </a:extLst>
          </p:cNvPr>
          <p:cNvSpPr txBox="1"/>
          <p:nvPr/>
        </p:nvSpPr>
        <p:spPr>
          <a:xfrm>
            <a:off x="4572001" y="852597"/>
            <a:ext cx="457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下载：</a:t>
            </a:r>
            <a:r>
              <a:rPr lang="en-US" altLang="zh-CN" dirty="0"/>
              <a:t>https://www.consul.io/downloads.html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639915-16CD-481E-A7AB-D66F7D2BDC64}"/>
              </a:ext>
            </a:extLst>
          </p:cNvPr>
          <p:cNvSpPr/>
          <p:nvPr/>
        </p:nvSpPr>
        <p:spPr>
          <a:xfrm>
            <a:off x="736600" y="1827540"/>
            <a:ext cx="7886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454545"/>
                </a:solidFill>
                <a:latin typeface="&amp;quot"/>
              </a:rPr>
              <a:t>Consul</a:t>
            </a:r>
            <a:r>
              <a:rPr lang="zh-CN" altLang="en-US" sz="2400" b="1" dirty="0">
                <a:solidFill>
                  <a:srgbClr val="454545"/>
                </a:solidFill>
                <a:latin typeface="&amp;quot"/>
              </a:rPr>
              <a:t>是什么？</a:t>
            </a:r>
            <a:endParaRPr lang="en-US" altLang="zh-CN" sz="2400" b="1" dirty="0">
              <a:solidFill>
                <a:srgbClr val="454545"/>
              </a:solidFill>
              <a:latin typeface="&amp;quot"/>
            </a:endParaRPr>
          </a:p>
          <a:p>
            <a:pPr indent="457200"/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HashiCorp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公司开发的产品</a:t>
            </a:r>
            <a:endParaRPr lang="en-US" altLang="zh-CN" sz="2400" dirty="0">
              <a:solidFill>
                <a:srgbClr val="45454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/>
            <a:r>
              <a:rPr lang="zh-CN" altLang="en-US" sz="2400" dirty="0">
                <a:solidFill>
                  <a:srgbClr val="45454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是一个服务管理软件。</a:t>
            </a:r>
          </a:p>
          <a:p>
            <a:pPr indent="457200"/>
            <a:r>
              <a:rPr lang="zh-CN" altLang="en-US" sz="2400" dirty="0">
                <a:solidFill>
                  <a:srgbClr val="45454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支持多数据中心下，分布式高可用的，服务发现和配置共享，支持健康检查，允许分布式存储键值对。</a:t>
            </a:r>
          </a:p>
          <a:p>
            <a:pPr indent="457200"/>
            <a:r>
              <a:rPr lang="zh-CN" altLang="en-US" sz="2400" dirty="0">
                <a:solidFill>
                  <a:srgbClr val="45454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一致性协议采用 </a:t>
            </a:r>
            <a:r>
              <a:rPr lang="en-US" altLang="zh-CN" sz="2400" dirty="0">
                <a:solidFill>
                  <a:srgbClr val="45454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Raft </a:t>
            </a:r>
            <a:r>
              <a:rPr lang="zh-CN" altLang="en-US" sz="2400" dirty="0">
                <a:solidFill>
                  <a:srgbClr val="45454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en-US" altLang="zh-CN" sz="2400" dirty="0">
                <a:solidFill>
                  <a:srgbClr val="45454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45454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用来保证服务的高可用，成员管理和消息广播 采用</a:t>
            </a:r>
            <a:r>
              <a:rPr lang="en-US" altLang="zh-CN" sz="2400" dirty="0">
                <a:solidFill>
                  <a:srgbClr val="45454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GOSSIP</a:t>
            </a:r>
            <a:r>
              <a:rPr lang="zh-CN" altLang="en-US" sz="2400" dirty="0">
                <a:solidFill>
                  <a:srgbClr val="45454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协议，支持</a:t>
            </a:r>
            <a:r>
              <a:rPr lang="en-US" altLang="zh-CN" sz="2400" dirty="0">
                <a:solidFill>
                  <a:srgbClr val="45454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ACL</a:t>
            </a:r>
            <a:r>
              <a:rPr lang="zh-CN" altLang="en-US" sz="2400" dirty="0">
                <a:solidFill>
                  <a:srgbClr val="45454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访问控制。</a:t>
            </a:r>
            <a:endParaRPr lang="zh-CN" altLang="en-US" sz="2400" b="0" i="0" u="none" strike="noStrike" dirty="0">
              <a:solidFill>
                <a:srgbClr val="454545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86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B2B2-0030-4F3B-9B42-4DCC333C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Consul cli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CB6463-9E39-467C-B559-2F1957B0F8A8}"/>
              </a:ext>
            </a:extLst>
          </p:cNvPr>
          <p:cNvSpPr/>
          <p:nvPr/>
        </p:nvSpPr>
        <p:spPr>
          <a:xfrm>
            <a:off x="736600" y="1236219"/>
            <a:ext cx="832273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$ consul</a:t>
            </a:r>
          </a:p>
          <a:p>
            <a:r>
              <a:rPr lang="zh-CN" altLang="en-US" sz="1400" dirty="0"/>
              <a:t>usage: consul [--version] [--help] &lt;command&gt; [&lt;args&gt;]</a:t>
            </a:r>
          </a:p>
          <a:p>
            <a:endParaRPr lang="zh-CN" altLang="en-US" sz="1400" dirty="0"/>
          </a:p>
          <a:p>
            <a:r>
              <a:rPr lang="zh-CN" altLang="en-US" sz="1400" dirty="0"/>
              <a:t>Available commands are:</a:t>
            </a:r>
          </a:p>
          <a:p>
            <a:r>
              <a:rPr lang="zh-CN" altLang="en-US" sz="1400" dirty="0"/>
              <a:t>    agent              Runs a Consul agent</a:t>
            </a:r>
          </a:p>
          <a:p>
            <a:r>
              <a:rPr lang="zh-CN" altLang="en-US" sz="1400" dirty="0"/>
              <a:t>    configtest       Validate config file</a:t>
            </a:r>
          </a:p>
          <a:p>
            <a:r>
              <a:rPr lang="zh-CN" altLang="en-US" sz="1400" dirty="0"/>
              <a:t>    event              Fire a new event</a:t>
            </a:r>
          </a:p>
          <a:p>
            <a:r>
              <a:rPr lang="zh-CN" altLang="en-US" sz="1400" dirty="0"/>
              <a:t>    exec                Executes a command on Consul nodes</a:t>
            </a:r>
          </a:p>
          <a:p>
            <a:r>
              <a:rPr lang="zh-CN" altLang="en-US" sz="1400" dirty="0"/>
              <a:t>    force-leave    Forces a member of the cluster to enter the "left" state</a:t>
            </a:r>
          </a:p>
          <a:p>
            <a:r>
              <a:rPr lang="zh-CN" altLang="en-US" sz="1400" dirty="0"/>
              <a:t>    info                 Provides debugging information for operators</a:t>
            </a:r>
          </a:p>
          <a:p>
            <a:r>
              <a:rPr lang="zh-CN" altLang="en-US" sz="1400" dirty="0"/>
              <a:t>    join                 Tell Consul agent to join cluster</a:t>
            </a:r>
          </a:p>
          <a:p>
            <a:r>
              <a:rPr lang="zh-CN" altLang="en-US" sz="1400" dirty="0"/>
              <a:t>    keygen           Generates a new encryption key</a:t>
            </a:r>
          </a:p>
          <a:p>
            <a:r>
              <a:rPr lang="zh-CN" altLang="en-US" sz="1400" dirty="0"/>
              <a:t>    keyring           Manages gossip layer encryption keys</a:t>
            </a:r>
          </a:p>
          <a:p>
            <a:r>
              <a:rPr lang="zh-CN" altLang="en-US" sz="1400" dirty="0"/>
              <a:t>    kv                    Interact with the KV store</a:t>
            </a:r>
          </a:p>
          <a:p>
            <a:r>
              <a:rPr lang="zh-CN" altLang="en-US" sz="1400" dirty="0"/>
              <a:t>    leave              Gracefully leaves the Consul cluster and shuts down</a:t>
            </a:r>
          </a:p>
          <a:p>
            <a:r>
              <a:rPr lang="zh-CN" altLang="en-US" sz="1400" dirty="0"/>
              <a:t>    lock                Execute a command holding a lock</a:t>
            </a:r>
          </a:p>
          <a:p>
            <a:r>
              <a:rPr lang="zh-CN" altLang="en-US" sz="1400" dirty="0"/>
              <a:t>    maint             Controls node or service maintenance mode</a:t>
            </a:r>
          </a:p>
          <a:p>
            <a:r>
              <a:rPr lang="zh-CN" altLang="en-US" sz="1400" dirty="0"/>
              <a:t>    members      Lists the members of a Consul cluster</a:t>
            </a:r>
          </a:p>
          <a:p>
            <a:r>
              <a:rPr lang="zh-CN" altLang="en-US" sz="1400" dirty="0"/>
              <a:t>    monitor        Stream logs from a Consul agent</a:t>
            </a:r>
          </a:p>
          <a:p>
            <a:r>
              <a:rPr lang="zh-CN" altLang="en-US" sz="1400" dirty="0"/>
              <a:t>    operator       Provides cluster-level tools for Consul operators</a:t>
            </a:r>
          </a:p>
          <a:p>
            <a:r>
              <a:rPr lang="zh-CN" altLang="en-US" sz="1400" dirty="0"/>
              <a:t>    reload           Triggers the agent to reload configuration files</a:t>
            </a:r>
          </a:p>
          <a:p>
            <a:r>
              <a:rPr lang="zh-CN" altLang="en-US" sz="1400" dirty="0"/>
              <a:t>    rtt                  Estimates network round trip time between nodes</a:t>
            </a:r>
          </a:p>
          <a:p>
            <a:r>
              <a:rPr lang="zh-CN" altLang="en-US" sz="1400" dirty="0"/>
              <a:t>    version         Prints the Consul version</a:t>
            </a:r>
          </a:p>
          <a:p>
            <a:r>
              <a:rPr lang="zh-CN" altLang="en-US" sz="1400" dirty="0"/>
              <a:t>    watch           Watch for changes in Consul</a:t>
            </a:r>
          </a:p>
        </p:txBody>
      </p:sp>
    </p:spTree>
    <p:extLst>
      <p:ext uri="{BB962C8B-B14F-4D97-AF65-F5344CB8AC3E}">
        <p14:creationId xmlns:p14="http://schemas.microsoft.com/office/powerpoint/2010/main" val="127972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B2B2-0030-4F3B-9B42-4DCC333C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Consul </a:t>
            </a:r>
            <a:r>
              <a:rPr lang="zh-CN" altLang="en-US" dirty="0"/>
              <a:t>架构图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FE0024-D008-4C40-BE88-7EEA13A25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350" y="1184527"/>
            <a:ext cx="5597079" cy="555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3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9117</TotalTime>
  <Words>971</Words>
  <Application>Microsoft Office PowerPoint</Application>
  <PresentationFormat>全屏显示(4:3)</PresentationFormat>
  <Paragraphs>151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&amp;quot</vt:lpstr>
      <vt:lpstr>等线</vt:lpstr>
      <vt:lpstr>等线 Light</vt:lpstr>
      <vt:lpstr>宋体</vt:lpstr>
      <vt:lpstr>Arial</vt:lpstr>
      <vt:lpstr>Calibri</vt:lpstr>
      <vt:lpstr>Calibri Light</vt:lpstr>
      <vt:lpstr>Times New Roman</vt:lpstr>
      <vt:lpstr>Office 主题​​</vt:lpstr>
      <vt:lpstr>基于.net core构建微服务</vt:lpstr>
      <vt:lpstr>大纲</vt:lpstr>
      <vt:lpstr>传统架构</vt:lpstr>
      <vt:lpstr>微服务</vt:lpstr>
      <vt:lpstr>微服务</vt:lpstr>
      <vt:lpstr>微服务</vt:lpstr>
      <vt:lpstr>consul</vt:lpstr>
      <vt:lpstr>Consul cli</vt:lpstr>
      <vt:lpstr>Consul 架构图</vt:lpstr>
      <vt:lpstr>Consul 配置文件</vt:lpstr>
      <vt:lpstr>Consul 实例结构</vt:lpstr>
      <vt:lpstr>Consul cli</vt:lpstr>
      <vt:lpstr>Consul cli</vt:lpstr>
      <vt:lpstr>Consul http api</vt:lpstr>
      <vt:lpstr>Consul http api</vt:lpstr>
      <vt:lpstr>Consul http api</vt:lpstr>
      <vt:lpstr>Consul http api</vt:lpstr>
      <vt:lpstr>Consul http api</vt:lpstr>
      <vt:lpstr>Consul DNS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桂素伟</dc:creator>
  <cp:lastModifiedBy>桂素伟</cp:lastModifiedBy>
  <cp:revision>133</cp:revision>
  <dcterms:created xsi:type="dcterms:W3CDTF">2017-02-04T03:03:56Z</dcterms:created>
  <dcterms:modified xsi:type="dcterms:W3CDTF">2018-01-04T04:47:20Z</dcterms:modified>
</cp:coreProperties>
</file>