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91" r:id="rId4"/>
    <p:sldId id="292" r:id="rId5"/>
    <p:sldId id="294" r:id="rId6"/>
    <p:sldId id="295" r:id="rId7"/>
    <p:sldId id="296" r:id="rId8"/>
    <p:sldId id="293" r:id="rId9"/>
    <p:sldId id="297" r:id="rId10"/>
    <p:sldId id="298" r:id="rId11"/>
    <p:sldId id="299" r:id="rId12"/>
    <p:sldId id="300" r:id="rId13"/>
    <p:sldId id="301" r:id="rId14"/>
    <p:sldId id="302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3" autoAdjust="0"/>
    <p:restoredTop sz="95982" autoAdjust="0"/>
  </p:normalViewPr>
  <p:slideViewPr>
    <p:cSldViewPr snapToGrid="0">
      <p:cViewPr varScale="1">
        <p:scale>
          <a:sx n="92" d="100"/>
          <a:sy n="92" d="100"/>
        </p:scale>
        <p:origin x="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2E45A-ABA7-46F3-84D5-79B4C63E12AD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A2AF3-6651-41B2-89D7-E11AAA181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8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07019"/>
            <a:ext cx="7772400" cy="21020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938" y="4734910"/>
            <a:ext cx="6858000" cy="1269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0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3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9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8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9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3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4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6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0069"/>
            <a:ext cx="7886700" cy="483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C031-4754-44EF-9D23-89C47356BD9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1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get" TargetMode="External"/><Relationship Id="rId2" Type="http://schemas.openxmlformats.org/officeDocument/2006/relationships/hyperlink" Target="https://portal.influxdata.com/downloa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663" y="1594021"/>
            <a:ext cx="4245804" cy="606225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/>
              <a:t>基于</a:t>
            </a:r>
            <a:r>
              <a:rPr lang="en-US" altLang="zh-CN" sz="2800" dirty="0" err="1"/>
              <a:t>.net</a:t>
            </a:r>
            <a:r>
              <a:rPr lang="en-US" altLang="zh-CN" sz="2800" dirty="0"/>
              <a:t> core</a:t>
            </a:r>
            <a:r>
              <a:rPr lang="zh-CN" altLang="en-US" sz="2800" dirty="0"/>
              <a:t>构建微服务</a:t>
            </a:r>
            <a:endParaRPr lang="en-US" altLang="zh-CN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2248" y="4759995"/>
            <a:ext cx="1534958" cy="41602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b="1"/>
              <a:t>桂素伟</a:t>
            </a:r>
            <a:endParaRPr lang="en-US" altLang="zh-CN" b="1"/>
          </a:p>
          <a:p>
            <a:pPr algn="l"/>
            <a:endParaRPr lang="en-US" altLang="zh-CN" b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40FE5-1339-4118-BE76-DB39DDEE8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227" y="5176023"/>
            <a:ext cx="1550709" cy="155442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823599A-211A-461B-85F2-EB99B5C63A76}"/>
              </a:ext>
            </a:extLst>
          </p:cNvPr>
          <p:cNvSpPr txBox="1">
            <a:spLocks/>
          </p:cNvSpPr>
          <p:nvPr/>
        </p:nvSpPr>
        <p:spPr>
          <a:xfrm>
            <a:off x="856454" y="2569356"/>
            <a:ext cx="2970480" cy="1029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800" dirty="0"/>
              <a:t>Ocelot</a:t>
            </a:r>
            <a:r>
              <a:rPr lang="zh-CN" altLang="en-US" sz="4800" dirty="0"/>
              <a:t>篇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335220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66BBC21-41BD-4D30-BBB1-DDD396D7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943"/>
          </a:xfrm>
        </p:spPr>
        <p:txBody>
          <a:bodyPr>
            <a:normAutofit/>
          </a:bodyPr>
          <a:lstStyle/>
          <a:p>
            <a:r>
              <a:rPr lang="en-US" altLang="zh-CN" dirty="0"/>
              <a:t>Ocelot</a:t>
            </a:r>
            <a:r>
              <a:rPr lang="zh-CN" altLang="en-US" dirty="0"/>
              <a:t>监控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D0D883-0186-4056-84D2-27C2CD5BBAFB}"/>
              </a:ext>
            </a:extLst>
          </p:cNvPr>
          <p:cNvSpPr/>
          <p:nvPr/>
        </p:nvSpPr>
        <p:spPr>
          <a:xfrm>
            <a:off x="880534" y="172576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InfluxDB</a:t>
            </a:r>
            <a:endParaRPr lang="en-US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  <a:hlinkClick r:id="rId2"/>
              </a:rPr>
              <a:t>https://portal.influxdata.com/downloads</a:t>
            </a:r>
            <a:endParaRPr lang="en-US" altLang="zh-CN" dirty="0">
              <a:cs typeface="Times New Roman" panose="02020603050405020304" pitchFamily="18" charset="0"/>
            </a:endParaRPr>
          </a:p>
          <a:p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Grafana</a:t>
            </a:r>
            <a:endParaRPr lang="en-US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u="sng" dirty="0">
                <a:hlinkClick r:id="rId3"/>
              </a:rPr>
              <a:t>https://grafana.com/get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79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66BBC21-41BD-4D30-BBB1-DDD396D7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943"/>
          </a:xfrm>
        </p:spPr>
        <p:txBody>
          <a:bodyPr>
            <a:normAutofit/>
          </a:bodyPr>
          <a:lstStyle/>
          <a:p>
            <a:r>
              <a:rPr lang="en-US" altLang="zh-CN" dirty="0"/>
              <a:t>Ocelot</a:t>
            </a:r>
            <a:r>
              <a:rPr lang="zh-CN" altLang="en-US" dirty="0"/>
              <a:t>监控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D0D883-0186-4056-84D2-27C2CD5BBAFB}"/>
              </a:ext>
            </a:extLst>
          </p:cNvPr>
          <p:cNvSpPr/>
          <p:nvPr/>
        </p:nvSpPr>
        <p:spPr>
          <a:xfrm>
            <a:off x="880534" y="1340069"/>
            <a:ext cx="6561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等线" panose="02010600030101010101" pitchFamily="2" charset="-122"/>
                <a:cs typeface="Times New Roman" panose="02020603050405020304" pitchFamily="18" charset="0"/>
              </a:rPr>
              <a:t>、创建</a:t>
            </a:r>
            <a:r>
              <a:rPr lang="en-US" altLang="zh-CN" sz="16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InfluxDB</a:t>
            </a:r>
            <a:r>
              <a:rPr lang="zh-CN" altLang="en-US" sz="1600" dirty="0">
                <a:latin typeface="等线" panose="02010600030101010101" pitchFamily="2" charset="-122"/>
                <a:cs typeface="Times New Roman" panose="02020603050405020304" pitchFamily="18" charset="0"/>
              </a:rPr>
              <a:t>数据库</a:t>
            </a:r>
            <a:endParaRPr lang="en-US" altLang="zh-CN" sz="16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cs typeface="Times New Roman" panose="02020603050405020304" pitchFamily="18" charset="0"/>
              </a:rPr>
              <a:t>、配置</a:t>
            </a:r>
            <a:r>
              <a:rPr lang="en-US" altLang="zh-CN" sz="16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Grafana</a:t>
            </a:r>
            <a:r>
              <a:rPr lang="zh-CN" altLang="en-US" sz="1600" dirty="0">
                <a:latin typeface="等线" panose="02010600030101010101" pitchFamily="2" charset="-122"/>
                <a:cs typeface="Times New Roman" panose="02020603050405020304" pitchFamily="18" charset="0"/>
              </a:rPr>
              <a:t>，然后启动网关程序，登录</a:t>
            </a:r>
            <a:r>
              <a:rPr lang="en-US" altLang="zh-CN" sz="1600" dirty="0">
                <a:latin typeface="等线" panose="02010600030101010101" pitchFamily="2" charset="-122"/>
                <a:cs typeface="Times New Roman" panose="02020603050405020304" pitchFamily="18" charset="0"/>
              </a:rPr>
              <a:t>localhost:3000</a:t>
            </a:r>
            <a:r>
              <a:rPr lang="zh-CN" altLang="en-US" sz="1600" dirty="0">
                <a:latin typeface="等线" panose="02010600030101010101" pitchFamily="2" charset="-122"/>
                <a:cs typeface="Times New Roman" panose="02020603050405020304" pitchFamily="18" charset="0"/>
              </a:rPr>
              <a:t>查看监控信息，用户名密码是：</a:t>
            </a:r>
            <a:r>
              <a:rPr lang="en-US" altLang="zh-CN" sz="1600" dirty="0">
                <a:latin typeface="等线" panose="02010600030101010101" pitchFamily="2" charset="-122"/>
                <a:cs typeface="Times New Roman" panose="02020603050405020304" pitchFamily="18" charset="0"/>
              </a:rPr>
              <a:t>admin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FF0D99-296E-46EB-83F0-E76C8B3ED5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5311" y="2334464"/>
            <a:ext cx="3018155" cy="41584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4A3FB2-C2C2-424B-96C4-BEE0CC65A5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73402" y="2334464"/>
            <a:ext cx="3195955" cy="20614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F4D292-8A19-4875-96CD-9D35472D487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73402" y="4570724"/>
            <a:ext cx="3195955" cy="19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5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66BBC21-41BD-4D30-BBB1-DDD396D7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943"/>
          </a:xfrm>
        </p:spPr>
        <p:txBody>
          <a:bodyPr>
            <a:normAutofit/>
          </a:bodyPr>
          <a:lstStyle/>
          <a:p>
            <a:r>
              <a:rPr lang="en-US" altLang="zh-CN" dirty="0"/>
              <a:t>Ocelot</a:t>
            </a:r>
            <a:r>
              <a:rPr lang="zh-CN" altLang="en-US" dirty="0"/>
              <a:t>负载均衡和容错保护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F10FFE-ABFF-4DB1-94E2-952C425921E2}"/>
              </a:ext>
            </a:extLst>
          </p:cNvPr>
          <p:cNvSpPr/>
          <p:nvPr/>
        </p:nvSpPr>
        <p:spPr>
          <a:xfrm>
            <a:off x="736601" y="1412250"/>
            <a:ext cx="40131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DownstreamPathTemplate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lisapi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lisuser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DownstreamScheme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"http"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DownstreamHost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"localhost"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DownstreamPort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5002,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UpstreamPathTemplate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lisapi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lisuser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UpstreamHttpMethod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[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"Get"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"Post"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],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ServiceName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lisapi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LoadBalancer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LeastConnection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UseServiceDiscovery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ReRouteIsCaseSensitive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QoSOptions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ExceptionsAllowedBeforeBreaking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3,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DurationOfBreak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10,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TimeoutValue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5000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HttpHandlerOptions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AllowAutoRedirect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UseCookieContainer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AuthenticationOptions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AuthenticationProviderKey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GSWBearer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AllowedScopes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[]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},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EB93A5-D8BD-40E1-A585-9C6C44D92C79}"/>
              </a:ext>
            </a:extLst>
          </p:cNvPr>
          <p:cNvSpPr/>
          <p:nvPr/>
        </p:nvSpPr>
        <p:spPr>
          <a:xfrm>
            <a:off x="5458885" y="1602011"/>
            <a:ext cx="2948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GlobalConfiguration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ServiceDiscoveryProvider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"Host"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"localhost"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"Port"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8500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384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66BBC21-41BD-4D30-BBB1-DDD396D7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943"/>
          </a:xfrm>
        </p:spPr>
        <p:txBody>
          <a:bodyPr>
            <a:normAutofit/>
          </a:bodyPr>
          <a:lstStyle/>
          <a:p>
            <a:r>
              <a:rPr lang="zh-CN" altLang="en-US" dirty="0"/>
              <a:t>架构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EEB960-3A4A-4BFF-9AC2-8F191E44E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14" y="1223856"/>
            <a:ext cx="6995353" cy="56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8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0F552-64D1-4433-8C9B-E79910FE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生成镜像和运行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E28E81-EF8A-4490-ACEF-52AEFBBB0730}"/>
              </a:ext>
            </a:extLst>
          </p:cNvPr>
          <p:cNvSpPr/>
          <p:nvPr/>
        </p:nvSpPr>
        <p:spPr>
          <a:xfrm>
            <a:off x="839296" y="1628646"/>
            <a:ext cx="72128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业务服务生成镜像</a:t>
            </a:r>
            <a:endParaRPr lang="en-US" altLang="zh-CN" sz="2400" dirty="0"/>
          </a:p>
          <a:p>
            <a:r>
              <a:rPr lang="en-US" altLang="zh-CN" sz="2400" dirty="0"/>
              <a:t>docker build -t </a:t>
            </a:r>
            <a:r>
              <a:rPr lang="en-US" altLang="zh-CN" sz="2400" dirty="0" err="1"/>
              <a:t>lisapi:latest</a:t>
            </a:r>
            <a:r>
              <a:rPr lang="en-US" altLang="zh-CN" sz="2400" dirty="0"/>
              <a:t> .</a:t>
            </a:r>
          </a:p>
          <a:p>
            <a:br>
              <a:rPr lang="en-US" altLang="zh-CN" sz="2400" dirty="0"/>
            </a:br>
            <a:r>
              <a:rPr lang="zh-CN" altLang="en-US" sz="2400" dirty="0"/>
              <a:t>业务服务镜像运行</a:t>
            </a:r>
            <a:br>
              <a:rPr lang="en-US" altLang="zh-CN" sz="2400" dirty="0"/>
            </a:br>
            <a:r>
              <a:rPr lang="en-US" altLang="zh-CN" sz="2400" dirty="0"/>
              <a:t>docker run -it -p 5002:5002 </a:t>
            </a:r>
            <a:r>
              <a:rPr lang="en-US" altLang="zh-CN" sz="2400" dirty="0" err="1"/>
              <a:t>lisapi:latest</a:t>
            </a:r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E73FF7-41A5-4DB4-9455-A4B65DBD572C}"/>
              </a:ext>
            </a:extLst>
          </p:cNvPr>
          <p:cNvSpPr txBox="1"/>
          <p:nvPr/>
        </p:nvSpPr>
        <p:spPr>
          <a:xfrm>
            <a:off x="5340586" y="1163028"/>
            <a:ext cx="361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代理地址：</a:t>
            </a:r>
            <a:r>
              <a:rPr lang="en-US" altLang="zh-CN" dirty="0"/>
              <a:t>http://</a:t>
            </a:r>
            <a:r>
              <a:rPr lang="en-US" altLang="zh-CN" dirty="0" err="1"/>
              <a:t>0522f34d.m.daoc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E6A901-10BD-4C24-BE63-F969D7EED4F0}"/>
              </a:ext>
            </a:extLst>
          </p:cNvPr>
          <p:cNvSpPr/>
          <p:nvPr/>
        </p:nvSpPr>
        <p:spPr>
          <a:xfrm>
            <a:off x="839296" y="3936970"/>
            <a:ext cx="75746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build consul</a:t>
            </a:r>
            <a:r>
              <a:rPr lang="zh-CN" altLang="en-US" sz="2400" dirty="0"/>
              <a:t>镜像</a:t>
            </a:r>
            <a:br>
              <a:rPr lang="zh-CN" altLang="en-US" sz="2400" dirty="0"/>
            </a:br>
            <a:r>
              <a:rPr lang="en-US" altLang="zh-CN" sz="2400" dirty="0"/>
              <a:t>docker build -t </a:t>
            </a:r>
            <a:r>
              <a:rPr lang="en-US" altLang="zh-CN" sz="2400" dirty="0" err="1"/>
              <a:t>gliderlabs</a:t>
            </a:r>
            <a:r>
              <a:rPr lang="en-US" altLang="zh-CN" sz="2400" dirty="0"/>
              <a:t>/consul-server:$('1.0.2') .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zh-CN" altLang="en-US" sz="2400" dirty="0"/>
              <a:t>运行</a:t>
            </a:r>
            <a:r>
              <a:rPr lang="en-US" altLang="zh-CN" sz="2400" dirty="0"/>
              <a:t>consul</a:t>
            </a:r>
            <a:r>
              <a:rPr lang="zh-CN" altLang="en-US" sz="2400" dirty="0"/>
              <a:t>镜像</a:t>
            </a:r>
            <a:br>
              <a:rPr lang="zh-CN" altLang="en-US" sz="2400" dirty="0"/>
            </a:br>
            <a:r>
              <a:rPr lang="en-US" altLang="zh-CN" sz="2400" dirty="0"/>
              <a:t>docker run -p 8500:8500 --name </a:t>
            </a:r>
            <a:r>
              <a:rPr lang="en-US" altLang="zh-CN" sz="2400" dirty="0" err="1"/>
              <a:t>hisconsul</a:t>
            </a:r>
            <a:r>
              <a:rPr lang="en-US" altLang="zh-CN" sz="2400" dirty="0"/>
              <a:t> -d </a:t>
            </a:r>
            <a:r>
              <a:rPr lang="en-US" altLang="zh-CN" sz="2400" dirty="0" err="1"/>
              <a:t>gliderlabs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consul-server:1.0.2</a:t>
            </a: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069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E7797D6-A91E-442B-8D86-182B6BAA8DB8}"/>
              </a:ext>
            </a:extLst>
          </p:cNvPr>
          <p:cNvSpPr txBox="1"/>
          <p:nvPr/>
        </p:nvSpPr>
        <p:spPr>
          <a:xfrm>
            <a:off x="1276354" y="2564937"/>
            <a:ext cx="3295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Thank You!</a:t>
            </a:r>
            <a:endParaRPr lang="zh-CN" altLang="en-US" sz="5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6A27D1-0FA5-43DC-907C-AF3C434F5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955" y="2870200"/>
            <a:ext cx="2873822" cy="38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2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558AEE1-CF4C-4B65-B319-E73F713B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069"/>
            <a:ext cx="7886700" cy="25608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何为微服务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Ocelot</a:t>
            </a:r>
            <a:r>
              <a:rPr lang="zh-CN" altLang="en-US" dirty="0"/>
              <a:t>网关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Ocelot</a:t>
            </a:r>
            <a:r>
              <a:rPr lang="zh-CN" altLang="en-US" dirty="0"/>
              <a:t>统一验证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Ocelot</a:t>
            </a:r>
            <a:r>
              <a:rPr lang="zh-CN" altLang="en-US" dirty="0"/>
              <a:t>监控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Ocelot+Consul</a:t>
            </a:r>
            <a:r>
              <a:rPr lang="zh-CN" altLang="en-US" dirty="0"/>
              <a:t>负载均衡和容错保护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530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微服务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FE7C2B3-C11C-4802-B4CD-C6DF6F96AA4B}"/>
              </a:ext>
            </a:extLst>
          </p:cNvPr>
          <p:cNvGrpSpPr/>
          <p:nvPr/>
        </p:nvGrpSpPr>
        <p:grpSpPr>
          <a:xfrm>
            <a:off x="2369309" y="1994067"/>
            <a:ext cx="1185636" cy="1362800"/>
            <a:chOff x="1145736" y="0"/>
            <a:chExt cx="1185636" cy="1362800"/>
          </a:xfrm>
        </p:grpSpPr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FB7A7FED-A57F-4BD2-BF7D-29CE741367ED}"/>
                </a:ext>
              </a:extLst>
            </p:cNvPr>
            <p:cNvSpPr/>
            <p:nvPr/>
          </p:nvSpPr>
          <p:spPr>
            <a:xfrm rot="5400000">
              <a:off x="1057154" y="88582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  <a:ln w="57150">
              <a:solidFill>
                <a:srgbClr val="FFC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83565"/>
                <a:satOff val="2239"/>
                <a:lumOff val="9863"/>
                <a:alphaOff val="0"/>
              </a:schemeClr>
            </a:fillRef>
            <a:effectRef idx="0">
              <a:schemeClr val="accent5">
                <a:shade val="50000"/>
                <a:hueOff val="83565"/>
                <a:satOff val="2239"/>
                <a:lumOff val="986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六边形 4">
              <a:extLst>
                <a:ext uri="{FF2B5EF4-FFF2-40B4-BE49-F238E27FC236}">
                  <a16:creationId xmlns:a16="http://schemas.microsoft.com/office/drawing/2014/main" id="{20B18D24-5247-446D-91D7-6F630FAECC00}"/>
                </a:ext>
              </a:extLst>
            </p:cNvPr>
            <p:cNvSpPr txBox="1"/>
            <p:nvPr/>
          </p:nvSpPr>
          <p:spPr>
            <a:xfrm>
              <a:off x="1330498" y="212370"/>
              <a:ext cx="816112" cy="9380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/>
                <a:t>监控</a:t>
              </a:r>
              <a:endParaRPr lang="en-US" altLang="zh-CN" kern="1200" dirty="0"/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dirty="0"/>
                <a:t>告警</a:t>
              </a:r>
              <a:endParaRPr lang="zh-CN" altLang="en-US" kern="12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E16578C-677D-4E2A-A6D7-4427E7CD00B1}"/>
              </a:ext>
            </a:extLst>
          </p:cNvPr>
          <p:cNvGrpSpPr/>
          <p:nvPr/>
        </p:nvGrpSpPr>
        <p:grpSpPr>
          <a:xfrm>
            <a:off x="3648078" y="1994067"/>
            <a:ext cx="1185636" cy="1362800"/>
            <a:chOff x="3653891" y="2038"/>
            <a:chExt cx="1185636" cy="1362800"/>
          </a:xfrm>
        </p:grpSpPr>
        <p:sp>
          <p:nvSpPr>
            <p:cNvPr id="15" name="六边形 14">
              <a:extLst>
                <a:ext uri="{FF2B5EF4-FFF2-40B4-BE49-F238E27FC236}">
                  <a16:creationId xmlns:a16="http://schemas.microsoft.com/office/drawing/2014/main" id="{0064302A-7D08-4E79-8F2D-7FD83DEAD1BD}"/>
                </a:ext>
              </a:extLst>
            </p:cNvPr>
            <p:cNvSpPr/>
            <p:nvPr/>
          </p:nvSpPr>
          <p:spPr>
            <a:xfrm rot="5400000">
              <a:off x="3565309" y="90620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  <a:ln w="5715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六边形 4">
              <a:extLst>
                <a:ext uri="{FF2B5EF4-FFF2-40B4-BE49-F238E27FC236}">
                  <a16:creationId xmlns:a16="http://schemas.microsoft.com/office/drawing/2014/main" id="{1F39C936-1763-4DA0-938E-B8E126E71FF4}"/>
                </a:ext>
              </a:extLst>
            </p:cNvPr>
            <p:cNvSpPr txBox="1"/>
            <p:nvPr/>
          </p:nvSpPr>
          <p:spPr>
            <a:xfrm>
              <a:off x="3838653" y="214408"/>
              <a:ext cx="816112" cy="93806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/>
                <a:t>服务注册，发现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FB1BE16-4670-485F-A19F-7F20DE320920}"/>
              </a:ext>
            </a:extLst>
          </p:cNvPr>
          <p:cNvGrpSpPr/>
          <p:nvPr/>
        </p:nvGrpSpPr>
        <p:grpSpPr>
          <a:xfrm>
            <a:off x="3004609" y="3114698"/>
            <a:ext cx="1185636" cy="1362800"/>
            <a:chOff x="3011194" y="1158783"/>
            <a:chExt cx="1185636" cy="1362800"/>
          </a:xfrm>
        </p:grpSpPr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7E80AB9C-AE38-46AB-B6BD-83ACA61E16E0}"/>
                </a:ext>
              </a:extLst>
            </p:cNvPr>
            <p:cNvSpPr/>
            <p:nvPr/>
          </p:nvSpPr>
          <p:spPr>
            <a:xfrm rot="5400000">
              <a:off x="2922612" y="1247365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  <a:ln w="57150">
              <a:solidFill>
                <a:srgbClr val="FFC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167129"/>
                <a:satOff val="4478"/>
                <a:lumOff val="19726"/>
                <a:alphaOff val="0"/>
              </a:schemeClr>
            </a:fillRef>
            <a:effectRef idx="0">
              <a:schemeClr val="accent5">
                <a:shade val="50000"/>
                <a:hueOff val="167129"/>
                <a:satOff val="4478"/>
                <a:lumOff val="1972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六边形 4">
              <a:extLst>
                <a:ext uri="{FF2B5EF4-FFF2-40B4-BE49-F238E27FC236}">
                  <a16:creationId xmlns:a16="http://schemas.microsoft.com/office/drawing/2014/main" id="{587857E2-18EE-44E7-90D6-E158016F4D12}"/>
                </a:ext>
              </a:extLst>
            </p:cNvPr>
            <p:cNvSpPr txBox="1"/>
            <p:nvPr/>
          </p:nvSpPr>
          <p:spPr>
            <a:xfrm>
              <a:off x="3195956" y="1371153"/>
              <a:ext cx="816112" cy="9380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/>
                <a:t>负载</a:t>
              </a:r>
              <a:endParaRPr lang="en-US" altLang="zh-CN" kern="1200" dirty="0"/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/>
                <a:t>均衡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F73CD7-49C1-4B3F-9CD6-A120E7259C75}"/>
              </a:ext>
            </a:extLst>
          </p:cNvPr>
          <p:cNvGrpSpPr/>
          <p:nvPr/>
        </p:nvGrpSpPr>
        <p:grpSpPr>
          <a:xfrm>
            <a:off x="4283379" y="3157548"/>
            <a:ext cx="1185636" cy="1362800"/>
            <a:chOff x="4947693" y="1438"/>
            <a:chExt cx="1185636" cy="1362800"/>
          </a:xfrm>
          <a:solidFill>
            <a:schemeClr val="accent1">
              <a:lumMod val="50000"/>
            </a:schemeClr>
          </a:solidFill>
        </p:grpSpPr>
        <p:sp>
          <p:nvSpPr>
            <p:cNvPr id="21" name="六边形 20">
              <a:extLst>
                <a:ext uri="{FF2B5EF4-FFF2-40B4-BE49-F238E27FC236}">
                  <a16:creationId xmlns:a16="http://schemas.microsoft.com/office/drawing/2014/main" id="{CCD40268-8090-4504-8E86-54C482FEAFFD}"/>
                </a:ext>
              </a:extLst>
            </p:cNvPr>
            <p:cNvSpPr/>
            <p:nvPr/>
          </p:nvSpPr>
          <p:spPr>
            <a:xfrm rot="5400000">
              <a:off x="4859111" y="90020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334258"/>
                <a:satOff val="8955"/>
                <a:lumOff val="39453"/>
                <a:alphaOff val="0"/>
              </a:schemeClr>
            </a:fillRef>
            <a:effectRef idx="0">
              <a:schemeClr val="accent5">
                <a:shade val="50000"/>
                <a:hueOff val="334258"/>
                <a:satOff val="8955"/>
                <a:lumOff val="394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六边形 4">
              <a:extLst>
                <a:ext uri="{FF2B5EF4-FFF2-40B4-BE49-F238E27FC236}">
                  <a16:creationId xmlns:a16="http://schemas.microsoft.com/office/drawing/2014/main" id="{2CD284FA-733A-445A-98E9-96D218B65FCB}"/>
                </a:ext>
              </a:extLst>
            </p:cNvPr>
            <p:cNvSpPr txBox="1"/>
            <p:nvPr/>
          </p:nvSpPr>
          <p:spPr>
            <a:xfrm>
              <a:off x="5132455" y="345024"/>
              <a:ext cx="782396" cy="80684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kern="1200" dirty="0"/>
                <a:t>API</a:t>
              </a:r>
              <a:r>
                <a:rPr lang="zh-CN" altLang="en-US" kern="1200" dirty="0"/>
                <a:t>网关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8836ECF-7C0C-4FA5-B5CB-B8B5C642502F}"/>
              </a:ext>
            </a:extLst>
          </p:cNvPr>
          <p:cNvGrpSpPr/>
          <p:nvPr/>
        </p:nvGrpSpPr>
        <p:grpSpPr>
          <a:xfrm>
            <a:off x="4926847" y="2007118"/>
            <a:ext cx="1185636" cy="1362800"/>
            <a:chOff x="3657698" y="2302773"/>
            <a:chExt cx="1185636" cy="1362800"/>
          </a:xfrm>
        </p:grpSpPr>
        <p:sp>
          <p:nvSpPr>
            <p:cNvPr id="24" name="六边形 23">
              <a:extLst>
                <a:ext uri="{FF2B5EF4-FFF2-40B4-BE49-F238E27FC236}">
                  <a16:creationId xmlns:a16="http://schemas.microsoft.com/office/drawing/2014/main" id="{D5EB6BB5-E358-4F6B-BE59-258C2191E858}"/>
                </a:ext>
              </a:extLst>
            </p:cNvPr>
            <p:cNvSpPr/>
            <p:nvPr/>
          </p:nvSpPr>
          <p:spPr>
            <a:xfrm rot="5400000">
              <a:off x="3569116" y="2391355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167129"/>
                <a:satOff val="4478"/>
                <a:lumOff val="19726"/>
                <a:alphaOff val="0"/>
              </a:schemeClr>
            </a:fillRef>
            <a:effectRef idx="0">
              <a:schemeClr val="accent5">
                <a:shade val="50000"/>
                <a:hueOff val="167129"/>
                <a:satOff val="4478"/>
                <a:lumOff val="1972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六边形 4">
              <a:extLst>
                <a:ext uri="{FF2B5EF4-FFF2-40B4-BE49-F238E27FC236}">
                  <a16:creationId xmlns:a16="http://schemas.microsoft.com/office/drawing/2014/main" id="{2F1B2258-7E2A-444A-80E3-74A4F2BE69BA}"/>
                </a:ext>
              </a:extLst>
            </p:cNvPr>
            <p:cNvSpPr txBox="1"/>
            <p:nvPr/>
          </p:nvSpPr>
          <p:spPr>
            <a:xfrm>
              <a:off x="3842460" y="2515143"/>
              <a:ext cx="816112" cy="9380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/>
                <a:t>消息总线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EF35CAD-7D32-43BB-BCFA-98461FA6CF0C}"/>
              </a:ext>
            </a:extLst>
          </p:cNvPr>
          <p:cNvGrpSpPr/>
          <p:nvPr/>
        </p:nvGrpSpPr>
        <p:grpSpPr>
          <a:xfrm>
            <a:off x="1732652" y="3129598"/>
            <a:ext cx="1185636" cy="1362800"/>
            <a:chOff x="3653891" y="2038"/>
            <a:chExt cx="1185636" cy="1362800"/>
          </a:xfrm>
        </p:grpSpPr>
        <p:sp>
          <p:nvSpPr>
            <p:cNvPr id="28" name="六边形 27">
              <a:extLst>
                <a:ext uri="{FF2B5EF4-FFF2-40B4-BE49-F238E27FC236}">
                  <a16:creationId xmlns:a16="http://schemas.microsoft.com/office/drawing/2014/main" id="{60AB1DA0-636D-4481-99A7-F516A50FDD06}"/>
                </a:ext>
              </a:extLst>
            </p:cNvPr>
            <p:cNvSpPr/>
            <p:nvPr/>
          </p:nvSpPr>
          <p:spPr>
            <a:xfrm rot="5400000">
              <a:off x="3565309" y="90620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  <a:ln w="57150">
              <a:solidFill>
                <a:srgbClr val="FFC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六边形 4">
              <a:extLst>
                <a:ext uri="{FF2B5EF4-FFF2-40B4-BE49-F238E27FC236}">
                  <a16:creationId xmlns:a16="http://schemas.microsoft.com/office/drawing/2014/main" id="{B44BEF2F-0D8C-469D-B883-EA67907CC686}"/>
                </a:ext>
              </a:extLst>
            </p:cNvPr>
            <p:cNvSpPr txBox="1"/>
            <p:nvPr/>
          </p:nvSpPr>
          <p:spPr>
            <a:xfrm>
              <a:off x="3838653" y="214408"/>
              <a:ext cx="816112" cy="938060"/>
            </a:xfrm>
            <a:prstGeom prst="rect">
              <a:avLst/>
            </a:prstGeom>
            <a:noFill/>
            <a:ln w="571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/>
                <a:t>日志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E72FFD6-5761-4872-930D-EBDC4E996325}"/>
              </a:ext>
            </a:extLst>
          </p:cNvPr>
          <p:cNvGrpSpPr/>
          <p:nvPr/>
        </p:nvGrpSpPr>
        <p:grpSpPr>
          <a:xfrm>
            <a:off x="2369309" y="4280028"/>
            <a:ext cx="1185636" cy="1362800"/>
            <a:chOff x="1145736" y="0"/>
            <a:chExt cx="1185636" cy="1362800"/>
          </a:xfrm>
        </p:grpSpPr>
        <p:sp>
          <p:nvSpPr>
            <p:cNvPr id="34" name="六边形 33">
              <a:extLst>
                <a:ext uri="{FF2B5EF4-FFF2-40B4-BE49-F238E27FC236}">
                  <a16:creationId xmlns:a16="http://schemas.microsoft.com/office/drawing/2014/main" id="{AAD46B50-95A2-4541-AB03-D34CB20506AF}"/>
                </a:ext>
              </a:extLst>
            </p:cNvPr>
            <p:cNvSpPr/>
            <p:nvPr/>
          </p:nvSpPr>
          <p:spPr>
            <a:xfrm rot="5400000">
              <a:off x="1057154" y="88582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  <a:ln w="57150">
              <a:solidFill>
                <a:srgbClr val="FFC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83565"/>
                <a:satOff val="2239"/>
                <a:lumOff val="9863"/>
                <a:alphaOff val="0"/>
              </a:schemeClr>
            </a:fillRef>
            <a:effectRef idx="0">
              <a:schemeClr val="accent5">
                <a:shade val="50000"/>
                <a:hueOff val="83565"/>
                <a:satOff val="2239"/>
                <a:lumOff val="986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六边形 4">
              <a:extLst>
                <a:ext uri="{FF2B5EF4-FFF2-40B4-BE49-F238E27FC236}">
                  <a16:creationId xmlns:a16="http://schemas.microsoft.com/office/drawing/2014/main" id="{A36CD769-EF48-40F6-B9B4-2B3BAB90254D}"/>
                </a:ext>
              </a:extLst>
            </p:cNvPr>
            <p:cNvSpPr txBox="1"/>
            <p:nvPr/>
          </p:nvSpPr>
          <p:spPr>
            <a:xfrm>
              <a:off x="1330498" y="212370"/>
              <a:ext cx="816112" cy="938060"/>
            </a:xfrm>
            <a:prstGeom prst="rect">
              <a:avLst/>
            </a:prstGeom>
            <a:ln w="571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dirty="0"/>
                <a:t>容错</a:t>
              </a:r>
              <a:endParaRPr lang="en-US" altLang="zh-CN" dirty="0"/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dirty="0"/>
                <a:t>保护</a:t>
              </a:r>
              <a:endParaRPr lang="zh-CN" altLang="en-US" kern="1200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CE46326-A1F7-46E1-876B-7CB408915867}"/>
              </a:ext>
            </a:extLst>
          </p:cNvPr>
          <p:cNvGrpSpPr/>
          <p:nvPr/>
        </p:nvGrpSpPr>
        <p:grpSpPr>
          <a:xfrm>
            <a:off x="4918680" y="4321029"/>
            <a:ext cx="1185636" cy="1362800"/>
            <a:chOff x="3657698" y="2302773"/>
            <a:chExt cx="1185636" cy="1362800"/>
          </a:xfrm>
        </p:grpSpPr>
        <p:sp>
          <p:nvSpPr>
            <p:cNvPr id="37" name="六边形 36">
              <a:extLst>
                <a:ext uri="{FF2B5EF4-FFF2-40B4-BE49-F238E27FC236}">
                  <a16:creationId xmlns:a16="http://schemas.microsoft.com/office/drawing/2014/main" id="{900314E9-A634-4A9B-B962-525AA863AC0E}"/>
                </a:ext>
              </a:extLst>
            </p:cNvPr>
            <p:cNvSpPr/>
            <p:nvPr/>
          </p:nvSpPr>
          <p:spPr>
            <a:xfrm rot="5400000">
              <a:off x="3569116" y="2391355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167129"/>
                <a:satOff val="4478"/>
                <a:lumOff val="19726"/>
                <a:alphaOff val="0"/>
              </a:schemeClr>
            </a:fillRef>
            <a:effectRef idx="0">
              <a:schemeClr val="accent5">
                <a:shade val="50000"/>
                <a:hueOff val="167129"/>
                <a:satOff val="4478"/>
                <a:lumOff val="1972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六边形 4">
              <a:extLst>
                <a:ext uri="{FF2B5EF4-FFF2-40B4-BE49-F238E27FC236}">
                  <a16:creationId xmlns:a16="http://schemas.microsoft.com/office/drawing/2014/main" id="{AE6CA5B7-4428-4E2C-A044-1E017CD401D9}"/>
                </a:ext>
              </a:extLst>
            </p:cNvPr>
            <p:cNvSpPr txBox="1"/>
            <p:nvPr/>
          </p:nvSpPr>
          <p:spPr>
            <a:xfrm>
              <a:off x="3842460" y="2515143"/>
              <a:ext cx="816112" cy="9380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kern="1200" dirty="0"/>
                <a:t>……</a:t>
              </a:r>
              <a:endParaRPr lang="zh-CN" altLang="en-US" kern="1200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FBDD0E3-4F13-4C43-BEAB-E753F93018BC}"/>
              </a:ext>
            </a:extLst>
          </p:cNvPr>
          <p:cNvGrpSpPr/>
          <p:nvPr/>
        </p:nvGrpSpPr>
        <p:grpSpPr>
          <a:xfrm>
            <a:off x="5562148" y="3144497"/>
            <a:ext cx="1185636" cy="1362800"/>
            <a:chOff x="3657698" y="2302773"/>
            <a:chExt cx="1185636" cy="1362800"/>
          </a:xfrm>
        </p:grpSpPr>
        <p:sp>
          <p:nvSpPr>
            <p:cNvPr id="40" name="六边形 39">
              <a:extLst>
                <a:ext uri="{FF2B5EF4-FFF2-40B4-BE49-F238E27FC236}">
                  <a16:creationId xmlns:a16="http://schemas.microsoft.com/office/drawing/2014/main" id="{37123BC0-287E-4D9A-A642-C03ACEE990DA}"/>
                </a:ext>
              </a:extLst>
            </p:cNvPr>
            <p:cNvSpPr/>
            <p:nvPr/>
          </p:nvSpPr>
          <p:spPr>
            <a:xfrm rot="5400000">
              <a:off x="3569116" y="2391355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167129"/>
                <a:satOff val="4478"/>
                <a:lumOff val="19726"/>
                <a:alphaOff val="0"/>
              </a:schemeClr>
            </a:fillRef>
            <a:effectRef idx="0">
              <a:schemeClr val="accent5">
                <a:shade val="50000"/>
                <a:hueOff val="167129"/>
                <a:satOff val="4478"/>
                <a:lumOff val="1972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六边形 4">
              <a:extLst>
                <a:ext uri="{FF2B5EF4-FFF2-40B4-BE49-F238E27FC236}">
                  <a16:creationId xmlns:a16="http://schemas.microsoft.com/office/drawing/2014/main" id="{947926EE-A487-42AB-AB0B-36636487EE3A}"/>
                </a:ext>
              </a:extLst>
            </p:cNvPr>
            <p:cNvSpPr txBox="1"/>
            <p:nvPr/>
          </p:nvSpPr>
          <p:spPr>
            <a:xfrm>
              <a:off x="3842460" y="2515143"/>
              <a:ext cx="816112" cy="9380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b="1" kern="1200" dirty="0"/>
                <a:t>？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DDEA2D5-DF32-4EF4-B4A6-ACD60F693E90}"/>
              </a:ext>
            </a:extLst>
          </p:cNvPr>
          <p:cNvGrpSpPr/>
          <p:nvPr/>
        </p:nvGrpSpPr>
        <p:grpSpPr>
          <a:xfrm>
            <a:off x="3614362" y="4274110"/>
            <a:ext cx="1185636" cy="1362800"/>
            <a:chOff x="3653891" y="2038"/>
            <a:chExt cx="1185636" cy="1362800"/>
          </a:xfrm>
        </p:grpSpPr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CF5C836C-36D8-4011-9178-A9CF52D3E5F1}"/>
                </a:ext>
              </a:extLst>
            </p:cNvPr>
            <p:cNvSpPr/>
            <p:nvPr/>
          </p:nvSpPr>
          <p:spPr>
            <a:xfrm rot="5400000">
              <a:off x="3565309" y="90620"/>
              <a:ext cx="1362800" cy="1185636"/>
            </a:xfrm>
            <a:prstGeom prst="hexagon">
              <a:avLst>
                <a:gd name="adj" fmla="val 25000"/>
                <a:gd name="vf" fmla="val 115470"/>
              </a:avLst>
            </a:prstGeom>
            <a:ln w="5715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六边形 4">
              <a:extLst>
                <a:ext uri="{FF2B5EF4-FFF2-40B4-BE49-F238E27FC236}">
                  <a16:creationId xmlns:a16="http://schemas.microsoft.com/office/drawing/2014/main" id="{7EBB5D71-F786-482A-BDFD-EB365F19B490}"/>
                </a:ext>
              </a:extLst>
            </p:cNvPr>
            <p:cNvSpPr txBox="1"/>
            <p:nvPr/>
          </p:nvSpPr>
          <p:spPr>
            <a:xfrm>
              <a:off x="3838653" y="214408"/>
              <a:ext cx="816112" cy="93806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/>
                <a:t>分布式配置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678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ocelot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E8D190-255D-4202-B06D-469F8A259B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3700" y="2765400"/>
            <a:ext cx="5816600" cy="279304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A170AFB-53BA-4DEE-AFC4-13EC239175A1}"/>
              </a:ext>
            </a:extLst>
          </p:cNvPr>
          <p:cNvSpPr/>
          <p:nvPr/>
        </p:nvSpPr>
        <p:spPr>
          <a:xfrm>
            <a:off x="5194692" y="848270"/>
            <a:ext cx="390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https://github.com/TomPallister/Ocelot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A1B7961-203C-4FDF-933B-807BFFBF7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50" y="1709401"/>
            <a:ext cx="7886700" cy="674998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en-US" altLang="zh-CN" sz="2000" dirty="0" err="1"/>
              <a:t>Api</a:t>
            </a:r>
            <a:r>
              <a:rPr lang="zh-CN" altLang="en-US" sz="2000" dirty="0"/>
              <a:t>网关，可以完成统一验证，监控等工作。</a:t>
            </a:r>
          </a:p>
        </p:txBody>
      </p:sp>
    </p:spTree>
    <p:extLst>
      <p:ext uri="{BB962C8B-B14F-4D97-AF65-F5344CB8AC3E}">
        <p14:creationId xmlns:p14="http://schemas.microsoft.com/office/powerpoint/2010/main" val="269424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ocelot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3948CE-1337-4152-A147-C9E683AF050D}"/>
              </a:ext>
            </a:extLst>
          </p:cNvPr>
          <p:cNvSpPr/>
          <p:nvPr/>
        </p:nvSpPr>
        <p:spPr>
          <a:xfrm>
            <a:off x="970314" y="1415534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Install-Package Ocelot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19959F-84F3-4BBE-AD6D-D84B4D89DD4D}"/>
              </a:ext>
            </a:extLst>
          </p:cNvPr>
          <p:cNvSpPr/>
          <p:nvPr/>
        </p:nvSpPr>
        <p:spPr>
          <a:xfrm>
            <a:off x="1219200" y="2276483"/>
            <a:ext cx="58843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200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public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200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static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IWebHost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BuildWebHost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</a:t>
            </a:r>
            <a:r>
              <a:rPr lang="en-US" altLang="zh-CN" sz="1200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string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[] 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args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)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{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    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IWebHostBuilder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builder = </a:t>
            </a:r>
            <a:r>
              <a:rPr lang="en-US" altLang="zh-CN" sz="1200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new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WebHostBuilder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();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    </a:t>
            </a:r>
            <a:r>
              <a:rPr lang="en-US" altLang="zh-CN" sz="1200" kern="0" dirty="0">
                <a:solidFill>
                  <a:srgbClr val="008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//</a:t>
            </a:r>
            <a:r>
              <a:rPr lang="zh-CN" altLang="zh-CN" sz="1200" kern="0" dirty="0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注入</a:t>
            </a:r>
            <a:r>
              <a:rPr lang="en-US" altLang="zh-CN" sz="1200" kern="0" dirty="0" err="1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WebHostBuilder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    </a:t>
            </a:r>
            <a:r>
              <a:rPr lang="en-US" altLang="zh-CN" sz="1200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return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builder.ConfigureServices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(service =&gt;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        {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            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service.AddSingleton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(builder);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        })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        </a:t>
            </a:r>
            <a:r>
              <a:rPr lang="en-US" altLang="zh-CN" sz="1200" kern="0" dirty="0">
                <a:solidFill>
                  <a:srgbClr val="008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//</a:t>
            </a:r>
            <a:r>
              <a:rPr lang="zh-CN" altLang="zh-CN" sz="1200" kern="0" dirty="0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加载</a:t>
            </a:r>
            <a:r>
              <a:rPr lang="en-US" altLang="zh-CN" sz="1200" kern="0" dirty="0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configuration</a:t>
            </a:r>
            <a:r>
              <a:rPr lang="zh-CN" altLang="zh-CN" sz="1200" kern="0" dirty="0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配置文人年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        .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ConfigureAppConfiguration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conbuilder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=&gt;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        {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            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conbuilder.AddJsonFile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</a:t>
            </a:r>
            <a:r>
              <a:rPr lang="en-US" altLang="zh-CN" sz="12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configuration.json</a:t>
            </a:r>
            <a:r>
              <a:rPr lang="en-US" altLang="zh-CN" sz="12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);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        })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        .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UseKestrel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()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        .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UseUrls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</a:t>
            </a:r>
            <a:r>
              <a:rPr lang="en-US" altLang="zh-CN" sz="12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"http://*:5000"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)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        .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UseStartup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&lt;Startup&gt;()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        .Build();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148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ocelot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6E9FCC-0CA1-4711-AAD3-22CAC740C517}"/>
              </a:ext>
            </a:extLst>
          </p:cNvPr>
          <p:cNvSpPr/>
          <p:nvPr/>
        </p:nvSpPr>
        <p:spPr>
          <a:xfrm>
            <a:off x="855133" y="2459504"/>
            <a:ext cx="66632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kern="0" dirty="0">
                <a:solidFill>
                  <a:srgbClr val="000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</a:t>
            </a:r>
            <a:r>
              <a:rPr lang="en-US" altLang="zh-CN" sz="1200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public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200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void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ConfigureServices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IServiceCollection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services)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{       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    </a:t>
            </a:r>
            <a:r>
              <a:rPr lang="en-US" altLang="zh-CN" sz="1200" kern="0" dirty="0">
                <a:solidFill>
                  <a:srgbClr val="008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//</a:t>
            </a:r>
            <a:r>
              <a:rPr lang="zh-CN" altLang="zh-CN" sz="1200" kern="0" dirty="0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注入配置文件，</a:t>
            </a:r>
            <a:r>
              <a:rPr lang="en-US" altLang="zh-CN" sz="1200" kern="0" dirty="0" err="1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AddOcelot</a:t>
            </a:r>
            <a:r>
              <a:rPr lang="zh-CN" altLang="zh-CN" sz="1200" kern="0" dirty="0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要求参数是</a:t>
            </a:r>
            <a:r>
              <a:rPr lang="en-US" altLang="zh-CN" sz="1200" kern="0" dirty="0" err="1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IConfigurationRoot</a:t>
            </a:r>
            <a:r>
              <a:rPr lang="zh-CN" altLang="zh-CN" sz="1200" kern="0" dirty="0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类型，所以要作个转换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    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services.AddOcelot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(Configuration </a:t>
            </a:r>
            <a:r>
              <a:rPr lang="en-US" altLang="zh-CN" sz="1200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as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ConfigurationRoot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);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}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</a:t>
            </a:r>
            <a:r>
              <a:rPr lang="en-US" altLang="zh-CN" sz="1200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public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</a:t>
            </a:r>
            <a:r>
              <a:rPr lang="en-US" altLang="zh-CN" sz="1200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void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Configure(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IApplicationBuilder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app, 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IHostingEnvironment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env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)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{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    </a:t>
            </a:r>
            <a:r>
              <a:rPr lang="en-US" altLang="zh-CN" sz="1200" kern="0" dirty="0">
                <a:solidFill>
                  <a:srgbClr val="008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//</a:t>
            </a:r>
            <a:r>
              <a:rPr lang="zh-CN" altLang="zh-CN" sz="1200" kern="0" dirty="0">
                <a:solidFill>
                  <a:srgbClr val="00800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添加中间件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    </a:t>
            </a:r>
            <a:r>
              <a:rPr lang="en-US" altLang="zh-CN" sz="12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app.UseOcelot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().Wait();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}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77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ocelot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6631D5-C552-48D8-9FE2-A21CFB41C28B}"/>
              </a:ext>
            </a:extLst>
          </p:cNvPr>
          <p:cNvSpPr/>
          <p:nvPr/>
        </p:nvSpPr>
        <p:spPr>
          <a:xfrm>
            <a:off x="1346200" y="1340069"/>
            <a:ext cx="6604000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{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ReRoutes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[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{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DownstreamPathTemplate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</a:t>
            </a:r>
            <a:r>
              <a:rPr lang="en-US" altLang="zh-CN" sz="12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"/</a:t>
            </a:r>
            <a:r>
              <a:rPr lang="en-US" altLang="zh-CN" sz="1200" kern="0" dirty="0" err="1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demoaapi</a:t>
            </a:r>
            <a:r>
              <a:rPr lang="en-US" altLang="zh-CN" sz="12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/values"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DownstreamScheme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</a:t>
            </a:r>
            <a:r>
              <a:rPr lang="en-US" altLang="zh-CN" sz="12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"http"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DownstreamPort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5001,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DownstreamHost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</a:t>
            </a:r>
            <a:r>
              <a:rPr lang="en-US" altLang="zh-CN" sz="12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"localhost"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UpstreamPathTemplate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</a:t>
            </a:r>
            <a:r>
              <a:rPr lang="en-US" altLang="zh-CN" sz="12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"/</a:t>
            </a:r>
            <a:r>
              <a:rPr lang="en-US" altLang="zh-CN" sz="1200" kern="0" dirty="0" err="1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demoaapi</a:t>
            </a:r>
            <a:r>
              <a:rPr lang="en-US" altLang="zh-CN" sz="12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/values"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UpstreamHttpMethod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[ </a:t>
            </a:r>
            <a:r>
              <a:rPr lang="en-US" altLang="zh-CN" sz="12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"Get"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],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QoSOptions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{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ExceptionsAllowedBeforeBreaking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3,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DurationOfBreak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10,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TimeoutValue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5000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},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HttpHandlerOptions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{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AllowAutoRedirect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</a:t>
            </a:r>
            <a:r>
              <a:rPr lang="en-US" altLang="zh-CN" sz="1200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false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UseCookieContainer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</a:t>
            </a:r>
            <a:r>
              <a:rPr lang="en-US" altLang="zh-CN" sz="1200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false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},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AuthenticationOptions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{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AuthenticationProviderKey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</a:t>
            </a:r>
            <a:r>
              <a:rPr lang="en-US" altLang="zh-CN" sz="12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AllowedScopes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[]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}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},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{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DownstreamPathTemplate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</a:t>
            </a:r>
            <a:r>
              <a:rPr lang="en-US" altLang="zh-CN" sz="12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"/</a:t>
            </a:r>
            <a:r>
              <a:rPr lang="en-US" altLang="zh-CN" sz="1200" kern="0" dirty="0" err="1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demobapi</a:t>
            </a:r>
            <a:r>
              <a:rPr lang="en-US" altLang="zh-CN" sz="12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/values"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DownstreamScheme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</a:t>
            </a:r>
            <a:r>
              <a:rPr lang="en-US" altLang="zh-CN" sz="12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"http"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DownstreamPort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5002,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DownstreamHost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</a:t>
            </a:r>
            <a:r>
              <a:rPr lang="en-US" altLang="zh-CN" sz="12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"localhost"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UpstreamPathTemplate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</a:t>
            </a:r>
            <a:r>
              <a:rPr lang="en-US" altLang="zh-CN" sz="12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"/</a:t>
            </a:r>
            <a:r>
              <a:rPr lang="en-US" altLang="zh-CN" sz="1200" kern="0" dirty="0" err="1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demobapi</a:t>
            </a:r>
            <a:r>
              <a:rPr lang="en-US" altLang="zh-CN" sz="12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/values"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UpstreamHttpMethod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[ </a:t>
            </a:r>
            <a:r>
              <a:rPr lang="en-US" altLang="zh-CN" sz="12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"Get"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],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QoSOptions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{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ExceptionsAllowedBeforeBreaking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3,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DurationOfBreak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10,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TimeoutValue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5000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},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HttpHandlerOptions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{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AllowAutoRedirect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</a:t>
            </a:r>
            <a:r>
              <a:rPr lang="en-US" altLang="zh-CN" sz="1200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false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UseCookieContainer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</a:t>
            </a:r>
            <a:r>
              <a:rPr lang="en-US" altLang="zh-CN" sz="1200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false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},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AuthenticationOptions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{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AuthenticationProviderKey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</a:t>
            </a:r>
            <a:r>
              <a:rPr lang="en-US" altLang="zh-CN" sz="12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,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  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 err="1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AllowedScopes</a:t>
            </a:r>
            <a:r>
              <a:rPr lang="en-US" altLang="zh-CN" sz="1200" kern="0" dirty="0">
                <a:solidFill>
                  <a:srgbClr val="2E75B6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 []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  }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}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]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}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87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3.33333E-6 -0.453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ocelot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9E728F-3D2F-4A24-8912-4F2D4B754B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2532" y="1862668"/>
            <a:ext cx="5977467" cy="33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6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E7797D6-A91E-442B-8D86-182B6BAA8DB8}"/>
              </a:ext>
            </a:extLst>
          </p:cNvPr>
          <p:cNvSpPr txBox="1"/>
          <p:nvPr/>
        </p:nvSpPr>
        <p:spPr>
          <a:xfrm>
            <a:off x="1234020" y="3167390"/>
            <a:ext cx="249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统一验证</a:t>
            </a:r>
            <a:r>
              <a:rPr lang="en-US" altLang="zh-CN" sz="2800" dirty="0"/>
              <a:t>Demo</a:t>
            </a:r>
            <a:endParaRPr lang="zh-CN" altLang="en-US" sz="2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66BBC21-41BD-4D30-BBB1-DDD396D7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943"/>
          </a:xfrm>
        </p:spPr>
        <p:txBody>
          <a:bodyPr>
            <a:normAutofit/>
          </a:bodyPr>
          <a:lstStyle/>
          <a:p>
            <a:r>
              <a:rPr lang="en-US" altLang="zh-CN" dirty="0"/>
              <a:t>Ocelot</a:t>
            </a:r>
            <a:r>
              <a:rPr lang="zh-CN" altLang="en-US" dirty="0"/>
              <a:t>统一验证</a:t>
            </a:r>
          </a:p>
        </p:txBody>
      </p:sp>
    </p:spTree>
    <p:extLst>
      <p:ext uri="{BB962C8B-B14F-4D97-AF65-F5344CB8AC3E}">
        <p14:creationId xmlns:p14="http://schemas.microsoft.com/office/powerpoint/2010/main" val="322394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10207</TotalTime>
  <Words>720</Words>
  <Application>Microsoft Office PowerPoint</Application>
  <PresentationFormat>全屏显示(4:3)</PresentationFormat>
  <Paragraphs>155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新宋体</vt:lpstr>
      <vt:lpstr>Arial</vt:lpstr>
      <vt:lpstr>Calibri</vt:lpstr>
      <vt:lpstr>Calibri Light</vt:lpstr>
      <vt:lpstr>Times New Roman</vt:lpstr>
      <vt:lpstr>Office 主题​​</vt:lpstr>
      <vt:lpstr>基于.net core构建微服务</vt:lpstr>
      <vt:lpstr>大纲</vt:lpstr>
      <vt:lpstr>微服务</vt:lpstr>
      <vt:lpstr>ocelot</vt:lpstr>
      <vt:lpstr>ocelot</vt:lpstr>
      <vt:lpstr>ocelot</vt:lpstr>
      <vt:lpstr>ocelot</vt:lpstr>
      <vt:lpstr>ocelot</vt:lpstr>
      <vt:lpstr>Ocelot统一验证</vt:lpstr>
      <vt:lpstr>Ocelot监控</vt:lpstr>
      <vt:lpstr>Ocelot监控</vt:lpstr>
      <vt:lpstr>Ocelot负载均衡和容错保护</vt:lpstr>
      <vt:lpstr>架构</vt:lpstr>
      <vt:lpstr>Docker生成镜像和运行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桂素伟</dc:creator>
  <cp:lastModifiedBy>桂素伟</cp:lastModifiedBy>
  <cp:revision>118</cp:revision>
  <dcterms:created xsi:type="dcterms:W3CDTF">2017-02-04T03:03:56Z</dcterms:created>
  <dcterms:modified xsi:type="dcterms:W3CDTF">2018-01-06T08:11:52Z</dcterms:modified>
</cp:coreProperties>
</file>