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yrhaPCrGuxggrr9TrYqdviwb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97196-9879-412D-8C6E-43F914BFD1C8}">
  <a:tblStyle styleId="{E1C97196-9879-412D-8C6E-43F914BFD1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6b4cce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a6b4cceb2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ba6b4cceb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a6b4cceb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a6b4cceb2_0_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ba6b4cceb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c3023bc1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c3023bc16_2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bc3023bc1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c8af6b7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c8af6b790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bc8af6b7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www.youtube.com/watch?v=Jej-r1I5Od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mazon.com/FEETECH-Continuous-Rotation-Matching-Helicopter/dp/B0B42KLJ9G?th=1" TargetMode="External"/><Relationship Id="rId4" Type="http://schemas.openxmlformats.org/officeDocument/2006/relationships/hyperlink" Target="https://www.amazon.com/Microphone-Calling-Conferencing-Streaming-Computer/dp/B09TKCBWZ2" TargetMode="External"/><Relationship Id="rId5" Type="http://schemas.openxmlformats.org/officeDocument/2006/relationships/hyperlink" Target="https://www.adafruit.com/product/1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</a:t>
            </a:r>
            <a:r>
              <a:rPr lang="en-US" sz="6000"/>
              <a:t>G</a:t>
            </a:r>
            <a:r>
              <a:rPr lang="en-US" sz="6000"/>
              <a:t>I 301</a:t>
            </a:r>
            <a:br>
              <a:rPr lang="en-US" sz="6000"/>
            </a:br>
            <a:br>
              <a:rPr lang="en-US"/>
            </a:br>
            <a:r>
              <a:rPr lang="en-US" sz="6000"/>
              <a:t>Wheel </a:t>
            </a:r>
            <a:r>
              <a:rPr lang="en-US" sz="6000"/>
              <a:t>Auto-Shuffler</a:t>
            </a:r>
            <a:r>
              <a:rPr lang="en-US" sz="6000"/>
              <a:t>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Jack Maurry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524000"/>
            <a:ext cx="109728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Motivation</a:t>
            </a:r>
            <a:endParaRPr b="1"/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 Run a weekly poker </a:t>
            </a:r>
            <a:r>
              <a:rPr lang="en-US" sz="2000"/>
              <a:t>night</a:t>
            </a:r>
            <a:r>
              <a:rPr lang="en-US" sz="2000"/>
              <a:t> with friends and it can be tedious to complete a full shuffle after </a:t>
            </a:r>
            <a:r>
              <a:rPr lang="en-US" sz="2000"/>
              <a:t>every</a:t>
            </a:r>
            <a:r>
              <a:rPr lang="en-US" sz="2000"/>
              <a:t> hand. Using 2 decks and a handy shuffler device, we could play uninterrupted while our cards </a:t>
            </a:r>
            <a:r>
              <a:rPr lang="en-US" sz="2000"/>
              <a:t>receive</a:t>
            </a:r>
            <a:r>
              <a:rPr lang="en-US" sz="2000"/>
              <a:t> a perfect shuffle every time (plus it would look super cool)!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Overview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52 card </a:t>
            </a:r>
            <a:r>
              <a:rPr lang="en-US" sz="2000"/>
              <a:t>auto shuffler</a:t>
            </a:r>
            <a:r>
              <a:rPr lang="en-US" sz="2000"/>
              <a:t> able to complete a pseudorandom 52! shuffle after 1 </a:t>
            </a:r>
            <a:r>
              <a:rPr lang="en-US" sz="2000"/>
              <a:t>iteration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</a:t>
            </a:r>
            <a:r>
              <a:rPr b="1" lang="en-US"/>
              <a:t>Subassemblies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Single card ejection system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52-slotted wheel able to rotate to each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Consistent deck recollection method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Computer</a:t>
            </a:r>
            <a:r>
              <a:rPr lang="en-US"/>
              <a:t> a</a:t>
            </a:r>
            <a:r>
              <a:rPr lang="en-US"/>
              <a:t>lgorithm </a:t>
            </a:r>
            <a:r>
              <a:rPr lang="en-US"/>
              <a:t>to ensure unique slot order for </a:t>
            </a:r>
            <a:r>
              <a:rPr lang="en-US"/>
              <a:t>every</a:t>
            </a:r>
            <a:r>
              <a:rPr lang="en-US"/>
              <a:t> shuffle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Separate</a:t>
            </a:r>
            <a:r>
              <a:rPr lang="en-US"/>
              <a:t> algorithm utilizing camera input and </a:t>
            </a:r>
            <a:r>
              <a:rPr lang="en-US"/>
              <a:t>computer</a:t>
            </a:r>
            <a:r>
              <a:rPr lang="en-US"/>
              <a:t> </a:t>
            </a:r>
            <a:r>
              <a:rPr lang="en-US" sz="2000"/>
              <a:t>vision to modify outcome of shuffle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a6b4cceb2_0_0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/ Inspirational Projects</a:t>
            </a:r>
            <a:endParaRPr/>
          </a:p>
        </p:txBody>
      </p:sp>
      <p:sp>
        <p:nvSpPr>
          <p:cNvPr id="406" name="Google Shape;406;g2ba6b4cceb2_0_0"/>
          <p:cNvSpPr txBox="1"/>
          <p:nvPr>
            <p:ph idx="1" type="body"/>
          </p:nvPr>
        </p:nvSpPr>
        <p:spPr>
          <a:xfrm>
            <a:off x="84175" y="1224350"/>
            <a:ext cx="6124200" cy="18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Blackjack </a:t>
            </a:r>
            <a:r>
              <a:rPr b="1" lang="en-US"/>
              <a:t>Auto Shuffler (Common in Casinos):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Function as computer-shuffled blackjack shoe.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Fills slotted wheel with cards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Individual card ejection method not fully known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Releases 1 card at a time after dealer pulls card out (cannot release full shuffled deck at once)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07" name="Google Shape;407;g2ba6b4cce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78" y="3831925"/>
            <a:ext cx="2523173" cy="20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ba6b4cceb2_0_0"/>
          <p:cNvPicPr preferRelativeResize="0"/>
          <p:nvPr/>
        </p:nvPicPr>
        <p:blipFill rotWithShape="1">
          <a:blip r:embed="rId4">
            <a:alphaModFix/>
          </a:blip>
          <a:srcRect b="0" l="9896" r="7287" t="0"/>
          <a:stretch/>
        </p:blipFill>
        <p:spPr>
          <a:xfrm>
            <a:off x="465175" y="3831925"/>
            <a:ext cx="2841050" cy="2042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ba6b4cceb2_0_0"/>
          <p:cNvSpPr txBox="1"/>
          <p:nvPr>
            <p:ph idx="1" type="body"/>
          </p:nvPr>
        </p:nvSpPr>
        <p:spPr>
          <a:xfrm>
            <a:off x="6096000" y="1224350"/>
            <a:ext cx="5824200" cy="17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Full Deck </a:t>
            </a:r>
            <a:r>
              <a:rPr b="1" lang="en-US"/>
              <a:t>Auto Shuffler (personal project)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Fill wheel with entire deck then capture cards from each slot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This particular version uses a thin slot with a card </a:t>
            </a:r>
            <a:r>
              <a:rPr lang="en-US" sz="2000"/>
              <a:t>attached</a:t>
            </a:r>
            <a:r>
              <a:rPr lang="en-US" sz="2000"/>
              <a:t> to a pusher to force </a:t>
            </a:r>
            <a:r>
              <a:rPr lang="en-US" sz="2000"/>
              <a:t>individual</a:t>
            </a:r>
            <a:r>
              <a:rPr lang="en-US" sz="2000"/>
              <a:t> cards out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10" name="Google Shape;410;g2ba6b4cceb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575" y="3046750"/>
            <a:ext cx="4543050" cy="347515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6b4cceb2_0_0"/>
          <p:cNvSpPr txBox="1"/>
          <p:nvPr/>
        </p:nvSpPr>
        <p:spPr>
          <a:xfrm>
            <a:off x="6736575" y="6410725"/>
            <a:ext cx="445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6"/>
              </a:rPr>
              <a:t>https://www.youtube.com/watch?v=Jej-r1I5Odc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a6b4cceb2_0_14"/>
          <p:cNvSpPr txBox="1"/>
          <p:nvPr>
            <p:ph type="title"/>
          </p:nvPr>
        </p:nvSpPr>
        <p:spPr>
          <a:xfrm>
            <a:off x="0" y="-39450"/>
            <a:ext cx="109728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 / Additions / Differences</a:t>
            </a:r>
            <a:endParaRPr/>
          </a:p>
        </p:txBody>
      </p:sp>
      <p:sp>
        <p:nvSpPr>
          <p:cNvPr id="418" name="Google Shape;418;g2ba6b4cceb2_0_14"/>
          <p:cNvSpPr txBox="1"/>
          <p:nvPr>
            <p:ph idx="1" type="body"/>
          </p:nvPr>
        </p:nvSpPr>
        <p:spPr>
          <a:xfrm>
            <a:off x="0" y="528900"/>
            <a:ext cx="10240200" cy="5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Single card ejection system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Instead of card pushing design (like from personal project shown), I am working on designing a card ejection system that utilizes a rack and pinion card pushing mechanism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Utilizes 1 servo motor to actuate rack forward and back</a:t>
            </a:r>
            <a:endParaRPr sz="1600"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i="1" lang="en-US"/>
              <a:t>Mechanical difference / improvement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52-slotted wheel able to rotate to each position </a:t>
            </a:r>
            <a:r>
              <a:rPr b="1" lang="en-US" sz="1600"/>
              <a:t>(</a:t>
            </a:r>
            <a:r>
              <a:rPr b="1" i="1" lang="en-US" sz="1600"/>
              <a:t>Mechanical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3D printed wheel design instead of wood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Full gear implemented into sides of wheel to allow smoother rotation to various slots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Consistent deck recollection method </a:t>
            </a:r>
            <a:r>
              <a:rPr b="1" lang="en-US" sz="1600"/>
              <a:t>(</a:t>
            </a:r>
            <a:r>
              <a:rPr b="1" i="1" lang="en-US" sz="1600"/>
              <a:t>Mechanical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Gravity-based collection method of deck from loaded wheel to decrease complexity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Algorithm to ensure unique slot order for every shuffle </a:t>
            </a:r>
            <a:r>
              <a:rPr b="1" lang="en-US" sz="1600"/>
              <a:t>(</a:t>
            </a:r>
            <a:r>
              <a:rPr b="1" i="1" lang="en-US" sz="1600"/>
              <a:t>Software &amp; Electrical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Pseudorandom card load input into wheel, followed by linear card output through gravity-based deck collector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Algorithm utilizing camera input and computer vision to modify outcome of shuffle </a:t>
            </a:r>
            <a:r>
              <a:rPr b="1" lang="en-US" sz="1600"/>
              <a:t>(</a:t>
            </a:r>
            <a:r>
              <a:rPr b="1" i="1" lang="en-US" sz="1600"/>
              <a:t>Software improvement)</a:t>
            </a:r>
            <a:endParaRPr b="1" sz="1600"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Camera system mounted next to card ejection system 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Image processing software to clean data to determine value and suit of card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User interface to determine desired output of deck from user input (Aces at 5th and 10th position from top of deck, etc.)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Software to create modified shuffle to ensure final deck output is identical to user desire</a:t>
            </a:r>
            <a:endParaRPr/>
          </a:p>
        </p:txBody>
      </p:sp>
      <p:pic>
        <p:nvPicPr>
          <p:cNvPr id="419" name="Google Shape;419;g2ba6b4cceb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850" y="970275"/>
            <a:ext cx="2636166" cy="245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ba6b4cceb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8275" y="3460675"/>
            <a:ext cx="2263725" cy="267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pic>
        <p:nvPicPr>
          <p:cNvPr id="426" name="Google Shape;426;p3"/>
          <p:cNvPicPr preferRelativeResize="0"/>
          <p:nvPr/>
        </p:nvPicPr>
        <p:blipFill rotWithShape="1">
          <a:blip r:embed="rId3">
            <a:alphaModFix/>
          </a:blip>
          <a:srcRect b="0" l="0" r="0" t="18785"/>
          <a:stretch/>
        </p:blipFill>
        <p:spPr>
          <a:xfrm>
            <a:off x="195638" y="1902375"/>
            <a:ext cx="11737724" cy="43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pic>
        <p:nvPicPr>
          <p:cNvPr id="432" name="Google Shape;432;p4"/>
          <p:cNvPicPr preferRelativeResize="0"/>
          <p:nvPr/>
        </p:nvPicPr>
        <p:blipFill rotWithShape="1">
          <a:blip r:embed="rId3">
            <a:alphaModFix/>
          </a:blip>
          <a:srcRect b="0" l="0" r="0" t="15697"/>
          <a:stretch/>
        </p:blipFill>
        <p:spPr>
          <a:xfrm>
            <a:off x="152400" y="1941725"/>
            <a:ext cx="11887199" cy="45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c3023bc16_2_0"/>
          <p:cNvSpPr txBox="1"/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Coding </a:t>
            </a:r>
            <a:r>
              <a:rPr lang="en-US"/>
              <a:t>Block Diagram</a:t>
            </a:r>
            <a:endParaRPr/>
          </a:p>
        </p:txBody>
      </p:sp>
      <p:pic>
        <p:nvPicPr>
          <p:cNvPr id="439" name="Google Shape;439;g2bc3023bc16_2_0"/>
          <p:cNvPicPr preferRelativeResize="0"/>
          <p:nvPr/>
        </p:nvPicPr>
        <p:blipFill rotWithShape="1">
          <a:blip r:embed="rId3">
            <a:alphaModFix/>
          </a:blip>
          <a:srcRect b="78471" l="0" r="0" t="0"/>
          <a:stretch/>
        </p:blipFill>
        <p:spPr>
          <a:xfrm>
            <a:off x="609600" y="1098300"/>
            <a:ext cx="10972802" cy="14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bc3023bc16_2_0"/>
          <p:cNvPicPr preferRelativeResize="0"/>
          <p:nvPr/>
        </p:nvPicPr>
        <p:blipFill rotWithShape="1">
          <a:blip r:embed="rId3">
            <a:alphaModFix/>
          </a:blip>
          <a:srcRect b="0" l="0" r="0" t="38469"/>
          <a:stretch/>
        </p:blipFill>
        <p:spPr>
          <a:xfrm>
            <a:off x="609600" y="2564781"/>
            <a:ext cx="10972802" cy="424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c8af6b790_0_0"/>
          <p:cNvSpPr txBox="1"/>
          <p:nvPr>
            <p:ph type="title"/>
          </p:nvPr>
        </p:nvSpPr>
        <p:spPr>
          <a:xfrm>
            <a:off x="609600" y="228600"/>
            <a:ext cx="31443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447" name="Google Shape;447;g2bc8af6b790_0_0"/>
          <p:cNvSpPr txBox="1"/>
          <p:nvPr/>
        </p:nvSpPr>
        <p:spPr>
          <a:xfrm>
            <a:off x="107850" y="1048275"/>
            <a:ext cx="7560300" cy="5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</a:rPr>
              <a:t>7 segment display and button to scroll through various menus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1) Shuffling Method: 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Random Shuffle or User-Defined Shuffle</a:t>
            </a:r>
            <a:endParaRPr sz="2000">
              <a:solidFill>
                <a:schemeClr val="dk1"/>
              </a:solidFill>
            </a:endParaRPr>
          </a:p>
          <a:p>
            <a:pPr indent="-192087" lvl="2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If Random Shuffle Chosen → Skip to menu 5 [START]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2) Small Blind Position: 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# of slots you are from the small blind (from your left)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3) Players In Hand: 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# of players in the hand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4) Hand Selection: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AA = Aces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COOL = “Cooler” [aka: AA vs. KK]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5) Start:</a:t>
            </a:r>
            <a:endParaRPr sz="2000">
              <a:solidFill>
                <a:schemeClr val="dk1"/>
              </a:solidFill>
            </a:endParaRPr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Next press will begin shuffle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48" name="Google Shape;448;g2bc8af6b7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50" y="152400"/>
            <a:ext cx="4219050" cy="646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54" name="Google Shape;454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{E1C97196-9879-412D-8C6E-43F914BFD1C8}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continuous servo motor</a:t>
                      </a:r>
                      <a:r>
                        <a:rPr lang="en-US" sz="1800"/>
                        <a:t> (2)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$10.80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Image recognition Camera </a:t>
                      </a:r>
                      <a:r>
                        <a:rPr lang="en-US" sz="1800"/>
                        <a:t>(1)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USB Breakout Board</a:t>
                      </a:r>
                      <a:r>
                        <a:rPr lang="en-US" sz="1800"/>
                        <a:t> (1) [Adapters Required Too]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$1.95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Menu </a:t>
                      </a:r>
                      <a:r>
                        <a:rPr lang="en-US" sz="1800"/>
                        <a:t>Button (1)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 Segment Display </a:t>
                      </a:r>
                      <a:r>
                        <a:rPr lang="en-US" sz="1800"/>
                        <a:t>(1)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PocketBeagle (1)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