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hdOPaq4wHCH+htjxkJe0IdRigi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E763DB-A365-402A-A576-BA16ADF6E760}">
  <a:tblStyle styleId="{39E763DB-A365-402A-A576-BA16ADF6E76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fill>
          <a:solidFill>
            <a:schemeClr val="accent1">
              <a:alpha val="20000"/>
            </a:schemeClr>
          </a:solidFill>
        </a:fill>
      </a:tcStyle>
    </a:band1H>
    <a:band2H>
      <a:tcTxStyle/>
    </a:band2H>
    <a:band1V>
      <a:tcTxStyle/>
      <a:tcStyle>
        <a:fill>
          <a:solidFill>
            <a:schemeClr val="accent1">
              <a:alpha val="20000"/>
            </a:schemeClr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/>
      <a:tcStyle>
        <a:tcBdr>
          <a:bottom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a6b4cceb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ba6b4cceb2_0_0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g2ba6b4cceb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ba6b4cceb2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ba6b4cceb2_0_1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2ba6b4cceb2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hyperlink" Target="https://www.youtube.com/watch?v=Jej-r1I5Od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amazon.com/gp/product/B004Y0R7OE/ref=ppx_yo_dt_b_search_asin_image?ie=UTF8&amp;psc=1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amazon.com/gp/product/B004Y0R7OE/ref=ppx_yo_dt_b_search_asin_image?ie=UTF8&amp;psc=1" TargetMode="External"/><Relationship Id="rId4" Type="http://schemas.openxmlformats.org/officeDocument/2006/relationships/hyperlink" Target="https://www.amazon.com/FEETECH-Continuous-Rotation-Matching-Helicopter/dp/B0B42KLJ9G?th=1" TargetMode="External"/><Relationship Id="rId5" Type="http://schemas.openxmlformats.org/officeDocument/2006/relationships/hyperlink" Target="https://www.amazon.com/Microphone-Calling-Conferencing-Streaming-Computer/dp/B09TKCBWZ2" TargetMode="External"/><Relationship Id="rId6" Type="http://schemas.openxmlformats.org/officeDocument/2006/relationships/hyperlink" Target="https://www.adafruit.com/product/1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EN</a:t>
            </a:r>
            <a:r>
              <a:rPr lang="en-US" sz="6000"/>
              <a:t>G</a:t>
            </a:r>
            <a:r>
              <a:rPr lang="en-US" sz="6000"/>
              <a:t>I 301</a:t>
            </a:r>
            <a:br>
              <a:rPr lang="en-US" sz="6000"/>
            </a:br>
            <a:br>
              <a:rPr lang="en-US"/>
            </a:br>
            <a:r>
              <a:rPr lang="en-US" sz="6000"/>
              <a:t>Wheel </a:t>
            </a:r>
            <a:r>
              <a:rPr lang="en-US" sz="6000"/>
              <a:t>Auto-Shuffler</a:t>
            </a:r>
            <a:r>
              <a:rPr lang="en-US" sz="6000"/>
              <a:t> </a:t>
            </a:r>
            <a:r>
              <a:rPr lang="en-US" sz="6000"/>
              <a:t>Proposal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2/19/2024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Jack Maurry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524000"/>
            <a:ext cx="10972800" cy="3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Motivation</a:t>
            </a:r>
            <a:endParaRPr b="1"/>
          </a:p>
          <a:p>
            <a:pPr indent="-19558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 Run a weekly poker </a:t>
            </a:r>
            <a:r>
              <a:rPr lang="en-US" sz="2000"/>
              <a:t>night</a:t>
            </a:r>
            <a:r>
              <a:rPr lang="en-US" sz="2000"/>
              <a:t> with friends and it can be tedious to complete a full shuffle after </a:t>
            </a:r>
            <a:r>
              <a:rPr lang="en-US" sz="2000"/>
              <a:t>every</a:t>
            </a:r>
            <a:r>
              <a:rPr lang="en-US" sz="2000"/>
              <a:t> hand. Using 2 decks and a handy shuffler device, we could play uninterrupted while our cards </a:t>
            </a:r>
            <a:r>
              <a:rPr lang="en-US" sz="2000"/>
              <a:t>receive</a:t>
            </a:r>
            <a:r>
              <a:rPr lang="en-US" sz="2000"/>
              <a:t> a perfect shuffle every time (plus it would look super cool)!</a:t>
            </a:r>
            <a:endParaRPr sz="20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Overview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52 card </a:t>
            </a:r>
            <a:r>
              <a:rPr lang="en-US" sz="2000"/>
              <a:t>auto shuffler</a:t>
            </a:r>
            <a:r>
              <a:rPr lang="en-US" sz="2000"/>
              <a:t> able to complete a pseudorandom 52! shuffle after 1 </a:t>
            </a:r>
            <a:r>
              <a:rPr lang="en-US" sz="2000"/>
              <a:t>iteration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413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/>
              <a:t>Project </a:t>
            </a:r>
            <a:r>
              <a:rPr b="1" lang="en-US"/>
              <a:t>Subassemblies</a:t>
            </a:r>
            <a:endParaRPr b="1"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Single card ejection system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52-slotted wheel able to rotate to each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Consistent deck recollection method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-US"/>
              <a:t>Computer</a:t>
            </a:r>
            <a:r>
              <a:rPr lang="en-US"/>
              <a:t> a</a:t>
            </a:r>
            <a:r>
              <a:rPr lang="en-US"/>
              <a:t>lgorithm </a:t>
            </a:r>
            <a:r>
              <a:rPr lang="en-US"/>
              <a:t>to ensure unique slot order for </a:t>
            </a:r>
            <a:r>
              <a:rPr lang="en-US"/>
              <a:t>every</a:t>
            </a:r>
            <a:r>
              <a:rPr lang="en-US"/>
              <a:t> shuffle</a:t>
            </a:r>
            <a:endParaRPr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en-US"/>
              <a:t>Separate</a:t>
            </a:r>
            <a:r>
              <a:rPr lang="en-US"/>
              <a:t> algorithm utilizing camera input and </a:t>
            </a:r>
            <a:r>
              <a:rPr lang="en-US"/>
              <a:t>computer</a:t>
            </a:r>
            <a:r>
              <a:rPr lang="en-US"/>
              <a:t> </a:t>
            </a:r>
            <a:r>
              <a:rPr lang="en-US" sz="2000"/>
              <a:t>vision to modify outcome of shuffle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a6b4cceb2_0_0"/>
          <p:cNvSpPr txBox="1"/>
          <p:nvPr>
            <p:ph type="title"/>
          </p:nvPr>
        </p:nvSpPr>
        <p:spPr>
          <a:xfrm>
            <a:off x="609600" y="228600"/>
            <a:ext cx="10972800" cy="91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Existing / Inspirational Projects</a:t>
            </a:r>
            <a:endParaRPr/>
          </a:p>
        </p:txBody>
      </p:sp>
      <p:sp>
        <p:nvSpPr>
          <p:cNvPr id="406" name="Google Shape;406;g2ba6b4cceb2_0_0"/>
          <p:cNvSpPr txBox="1"/>
          <p:nvPr>
            <p:ph idx="1" type="body"/>
          </p:nvPr>
        </p:nvSpPr>
        <p:spPr>
          <a:xfrm>
            <a:off x="84175" y="1224350"/>
            <a:ext cx="6124200" cy="187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Blackjack </a:t>
            </a:r>
            <a:r>
              <a:rPr b="1" lang="en-US"/>
              <a:t>Auto Shuffler (Common in Casinos):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Function as computer-shuffled blackjack shoe.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Fills slotted wheel with cards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Individual card ejection method not fully known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Releases 1 card at a time after dealer pulls card out (cannot release full shuffled deck at once)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07" name="Google Shape;407;g2ba6b4cceb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0278" y="3831925"/>
            <a:ext cx="2523173" cy="204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g2ba6b4cceb2_0_0"/>
          <p:cNvPicPr preferRelativeResize="0"/>
          <p:nvPr/>
        </p:nvPicPr>
        <p:blipFill rotWithShape="1">
          <a:blip r:embed="rId4">
            <a:alphaModFix/>
          </a:blip>
          <a:srcRect b="0" l="9896" r="7287" t="0"/>
          <a:stretch/>
        </p:blipFill>
        <p:spPr>
          <a:xfrm>
            <a:off x="465175" y="3831925"/>
            <a:ext cx="2841050" cy="2042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g2ba6b4cceb2_0_0"/>
          <p:cNvSpPr txBox="1"/>
          <p:nvPr>
            <p:ph idx="1" type="body"/>
          </p:nvPr>
        </p:nvSpPr>
        <p:spPr>
          <a:xfrm>
            <a:off x="6096000" y="1224350"/>
            <a:ext cx="5824200" cy="174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/>
              <a:t>Full Deck </a:t>
            </a:r>
            <a:r>
              <a:rPr b="1" lang="en-US"/>
              <a:t>Auto Shuffler (personal project)</a:t>
            </a:r>
            <a:endParaRPr b="1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Fill wheel with entire deck then capture cards from each slot</a:t>
            </a:r>
            <a:endParaRPr sz="2000"/>
          </a:p>
          <a:p>
            <a:pPr indent="-195580" lvl="1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This particular version uses a thin slot with a card </a:t>
            </a:r>
            <a:r>
              <a:rPr lang="en-US" sz="2000"/>
              <a:t>attached</a:t>
            </a:r>
            <a:r>
              <a:rPr lang="en-US" sz="2000"/>
              <a:t> to a pusher to force </a:t>
            </a:r>
            <a:r>
              <a:rPr lang="en-US" sz="2000"/>
              <a:t>individual</a:t>
            </a:r>
            <a:r>
              <a:rPr lang="en-US" sz="2000"/>
              <a:t> cards out</a:t>
            </a:r>
            <a:endParaRPr sz="20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410" name="Google Shape;410;g2ba6b4cceb2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36575" y="3046750"/>
            <a:ext cx="4543050" cy="347515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ba6b4cceb2_0_0"/>
          <p:cNvSpPr txBox="1"/>
          <p:nvPr/>
        </p:nvSpPr>
        <p:spPr>
          <a:xfrm>
            <a:off x="6736575" y="6410725"/>
            <a:ext cx="44589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hlinkClick r:id="rId6"/>
              </a:rPr>
              <a:t>https://www.youtube.com/watch?v=Jej-r1I5Odc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ba6b4cceb2_0_14"/>
          <p:cNvSpPr txBox="1"/>
          <p:nvPr>
            <p:ph type="title"/>
          </p:nvPr>
        </p:nvSpPr>
        <p:spPr>
          <a:xfrm>
            <a:off x="0" y="-39450"/>
            <a:ext cx="109728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Improvement / Additions / Differences</a:t>
            </a:r>
            <a:endParaRPr/>
          </a:p>
        </p:txBody>
      </p:sp>
      <p:sp>
        <p:nvSpPr>
          <p:cNvPr id="418" name="Google Shape;418;g2ba6b4cceb2_0_14"/>
          <p:cNvSpPr txBox="1"/>
          <p:nvPr>
            <p:ph idx="1" type="body"/>
          </p:nvPr>
        </p:nvSpPr>
        <p:spPr>
          <a:xfrm>
            <a:off x="0" y="528900"/>
            <a:ext cx="10240200" cy="5800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Single card ejection system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Instead of card pushing design (like from personal project shown), I am working on designing a card ejection system that utilizes a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store-bought blackjack shoe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Utilizes 2 servo motors (1 to remove individual card from blackjack shoe, 1 to eject card into slotted wheel) </a:t>
            </a:r>
            <a:endParaRPr sz="1600"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i="1" lang="en-US"/>
              <a:t>Mechanical difference / improvement 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52-slotted wheel able to rotate to each position </a:t>
            </a:r>
            <a:r>
              <a:rPr b="1" lang="en-US" sz="1600"/>
              <a:t>(</a:t>
            </a:r>
            <a:r>
              <a:rPr b="1" i="1" lang="en-US" sz="1600"/>
              <a:t>Mechanical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3D printed wheel design instead of wood</a:t>
            </a:r>
            <a:endParaRPr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Full gear implemented into sides of wheel to allow smoother rotation to various slots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Consistent deck recollection method </a:t>
            </a:r>
            <a:r>
              <a:rPr b="1" lang="en-US" sz="1600"/>
              <a:t>(</a:t>
            </a:r>
            <a:r>
              <a:rPr b="1" i="1" lang="en-US" sz="1600"/>
              <a:t>Mechanical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Gravity-based collection method of deck from loaded wheel to decrease complexity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Algorithm to ensure unique slot order for every shuffle </a:t>
            </a:r>
            <a:r>
              <a:rPr b="1" lang="en-US" sz="1600"/>
              <a:t>(</a:t>
            </a:r>
            <a:r>
              <a:rPr b="1" i="1" lang="en-US" sz="1600"/>
              <a:t>Software &amp; Electrical improvement)</a:t>
            </a:r>
            <a:endParaRPr b="1" sz="1600"/>
          </a:p>
          <a:p>
            <a:pPr indent="-170180" lvl="1" marL="4572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Pseudorandom card load input into wheel, followed by linear card output through gravity-based deck collector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-US" sz="1600"/>
              <a:t>Algorithm utilizing camera input and computer vision to modify outcome of shuffle </a:t>
            </a:r>
            <a:r>
              <a:rPr b="1" lang="en-US" sz="1600"/>
              <a:t>(</a:t>
            </a:r>
            <a:r>
              <a:rPr b="1" i="1" lang="en-US" sz="1600"/>
              <a:t>Software improvement)</a:t>
            </a:r>
            <a:endParaRPr b="1" sz="1600"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Camera system mounted next to card ejection system 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Image processing software to clean data to determine value and suit of card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User interface to determine desired output of deck from user input (Aces at 5th and 10th position from top of deck, etc.)</a:t>
            </a:r>
            <a:endParaRPr/>
          </a:p>
          <a:p>
            <a:pPr indent="-166687" lvl="2" marL="6858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Software to create modified shuffle to ensure final deck output is identical to user desire</a:t>
            </a:r>
            <a:endParaRPr/>
          </a:p>
        </p:txBody>
      </p:sp>
      <p:pic>
        <p:nvPicPr>
          <p:cNvPr id="419" name="Google Shape;419;g2ba6b4cceb2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62775" y="2210150"/>
            <a:ext cx="2229229" cy="207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g2ba6b4cceb2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38752" y="4289325"/>
            <a:ext cx="2077261" cy="245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g2ba6b4cceb2_0_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36325" y="0"/>
            <a:ext cx="2055674" cy="22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</a:t>
            </a:r>
            <a:endParaRPr/>
          </a:p>
        </p:txBody>
      </p:sp>
      <p:pic>
        <p:nvPicPr>
          <p:cNvPr id="427" name="Google Shape;4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399"/>
            <a:ext cx="12039600" cy="5613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Power Block Diagram</a:t>
            </a:r>
            <a:endParaRPr/>
          </a:p>
        </p:txBody>
      </p:sp>
      <p:pic>
        <p:nvPicPr>
          <p:cNvPr id="433" name="Google Shape;43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5399"/>
            <a:ext cx="11873685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Components / Budget</a:t>
            </a:r>
            <a:endParaRPr/>
          </a:p>
        </p:txBody>
      </p:sp>
      <p:graphicFrame>
        <p:nvGraphicFramePr>
          <p:cNvPr id="439" name="Google Shape;439;p5"/>
          <p:cNvGraphicFramePr/>
          <p:nvPr/>
        </p:nvGraphicFramePr>
        <p:xfrm>
          <a:off x="6096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{39E763DB-A365-402A-A576-BA16ADF6E760}</a:tableStyleId>
              </a:tblPr>
              <a:tblGrid>
                <a:gridCol w="7837725"/>
                <a:gridCol w="1567550"/>
                <a:gridCol w="1567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ENGI301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to Buy?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Cost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3"/>
                        </a:rPr>
                        <a:t>blackjack shoe</a:t>
                      </a:r>
                      <a:r>
                        <a:rPr lang="en-US" sz="1800"/>
                        <a:t> 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4"/>
                        </a:rPr>
                        <a:t>continuous servo motor</a:t>
                      </a:r>
                      <a:r>
                        <a:rPr lang="en-US" sz="1800"/>
                        <a:t> (3)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$16.20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5"/>
                        </a:rPr>
                        <a:t>Image recognition Camera </a:t>
                      </a:r>
                      <a:r>
                        <a:rPr lang="en-US" sz="1800"/>
                        <a:t>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>
                          <a:solidFill>
                            <a:schemeClr val="hlink"/>
                          </a:solidFill>
                          <a:hlinkClick r:id="rId6"/>
                        </a:rPr>
                        <a:t>USB Breakout Board</a:t>
                      </a:r>
                      <a:r>
                        <a:rPr lang="en-US" sz="1800"/>
                        <a:t> (1) [Adapters Required Too]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$1.95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Random Shuffle Button 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User-Defined Shuffle Button 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PocketBeagle (1)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