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3"/>
  </p:notesMasterIdLst>
  <p:sldIdLst>
    <p:sldId id="256" r:id="rId3"/>
    <p:sldId id="376" r:id="rId4"/>
    <p:sldId id="371" r:id="rId5"/>
    <p:sldId id="361" r:id="rId6"/>
    <p:sldId id="369" r:id="rId7"/>
    <p:sldId id="377" r:id="rId8"/>
    <p:sldId id="378" r:id="rId9"/>
    <p:sldId id="372" r:id="rId10"/>
    <p:sldId id="380" r:id="rId11"/>
    <p:sldId id="381" r:id="rId12"/>
    <p:sldId id="379" r:id="rId13"/>
    <p:sldId id="373" r:id="rId14"/>
    <p:sldId id="382" r:id="rId15"/>
    <p:sldId id="383" r:id="rId16"/>
    <p:sldId id="386" r:id="rId17"/>
    <p:sldId id="387" r:id="rId18"/>
    <p:sldId id="388" r:id="rId19"/>
    <p:sldId id="389" r:id="rId20"/>
    <p:sldId id="390" r:id="rId21"/>
    <p:sldId id="391" r:id="rId22"/>
    <p:sldId id="392" r:id="rId23"/>
    <p:sldId id="393" r:id="rId24"/>
    <p:sldId id="395" r:id="rId25"/>
    <p:sldId id="400" r:id="rId26"/>
    <p:sldId id="402" r:id="rId27"/>
    <p:sldId id="403" r:id="rId28"/>
    <p:sldId id="404" r:id="rId29"/>
    <p:sldId id="401" r:id="rId30"/>
    <p:sldId id="922" r:id="rId31"/>
    <p:sldId id="923" r:id="rId32"/>
  </p:sldIdLst>
  <p:sldSz cx="9144000" cy="6858000" type="screen4x3"/>
  <p:notesSz cx="7008813" cy="9294813"/>
  <p:defaultTextStyle>
    <a:defPPr>
      <a:defRPr lang="en-GB"/>
    </a:defPPr>
    <a:lvl1pPr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061F"/>
    <a:srgbClr val="0000CC"/>
    <a:srgbClr val="3333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4660"/>
  </p:normalViewPr>
  <p:slideViewPr>
    <p:cSldViewPr>
      <p:cViewPr varScale="1">
        <p:scale>
          <a:sx n="75" d="100"/>
          <a:sy n="75" d="100"/>
        </p:scale>
        <p:origin x="1728" y="4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5" name="AutoShape 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6" name="AutoShape 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7" name="AutoShape 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8" name="AutoShape 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9" name="AutoShape 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0" name="AutoShape 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1" name="AutoShape 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2" name="AutoShape 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3" name="AutoShape 1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4" name="AutoShape 1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5" name="AutoShape 1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6" name="AutoShape 1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7" name="AutoShape 1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8" name="AutoShape 1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9" name="AutoShape 1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0" name="AutoShape 1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1" name="AutoShape 1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2" name="AutoShape 1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3" name="AutoShape 2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4" name="Text Box 21"/>
          <p:cNvSpPr txBox="1">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5" name="Text Box 22"/>
          <p:cNvSpPr txBox="1">
            <a:spLocks noChangeArrowheads="1"/>
          </p:cNvSpPr>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6" name="Rectangle 23"/>
          <p:cNvSpPr>
            <a:spLocks noGrp="1" noRot="1" noChangeAspect="1" noChangeArrowheads="1"/>
          </p:cNvSpPr>
          <p:nvPr>
            <p:ph type="sldImg"/>
          </p:nvPr>
        </p:nvSpPr>
        <p:spPr bwMode="auto">
          <a:xfrm>
            <a:off x="1181100" y="696913"/>
            <a:ext cx="46164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01675" y="4416425"/>
            <a:ext cx="5575300" cy="4171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8" name="Text Box 25"/>
          <p:cNvSpPr txBox="1">
            <a:spLocks noChangeArrowheads="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 name="Rectangle 26"/>
          <p:cNvSpPr>
            <a:spLocks noGrp="1" noChangeArrowheads="1"/>
          </p:cNvSpPr>
          <p:nvPr>
            <p:ph type="sldNum"/>
          </p:nvPr>
        </p:nvSpPr>
        <p:spPr bwMode="auto">
          <a:xfrm>
            <a:off x="3970338" y="8829675"/>
            <a:ext cx="3006725" cy="463550"/>
          </a:xfrm>
          <a:prstGeom prst="rect">
            <a:avLst/>
          </a:prstGeom>
          <a:noFill/>
          <a:ln w="9525">
            <a:noFill/>
            <a:round/>
            <a:headEnd/>
            <a:tailEnd/>
          </a:ln>
          <a:effectLst/>
        </p:spPr>
        <p:txBody>
          <a:bodyPr vert="horz" wrap="square" lIns="93240" tIns="46440" rIns="93240" bIns="46440" numCol="1" anchor="b" anchorCtr="0" compatLnSpc="1">
            <a:prstTxWarp prst="textNoShape">
              <a:avLst/>
            </a:prstTxWarp>
          </a:bodyPr>
          <a:lstStyle>
            <a:lvl1pPr algn="r" eaLnBrk="1" hangingPunct="1">
              <a:lnSpc>
                <a:spcPct val="98000"/>
              </a:lnSpc>
              <a:buClr>
                <a:srgbClr val="000000"/>
              </a:buClr>
              <a:buSzPct val="100000"/>
              <a:buFont typeface="Wingdings" panose="05000000000000000000" pitchFamily="2" charset="2"/>
              <a:buNone/>
              <a:tabLst>
                <a:tab pos="723900" algn="l"/>
                <a:tab pos="1447800" algn="l"/>
                <a:tab pos="2171700" algn="l"/>
                <a:tab pos="2895600" algn="l"/>
              </a:tabLst>
              <a:defRPr sz="1200">
                <a:solidFill>
                  <a:srgbClr val="000000"/>
                </a:solidFill>
                <a:latin typeface="DejaVu Sans" charset="0"/>
              </a:defRPr>
            </a:lvl1pPr>
          </a:lstStyle>
          <a:p>
            <a:pPr>
              <a:defRPr/>
            </a:pPr>
            <a:fld id="{7EE47ED2-2C69-4554-804F-DAA95149FB1C}" type="slidenum">
              <a:rPr lang="en-GB" altLang="es-ES_tradnl"/>
              <a:pPr>
                <a:defRPr/>
              </a:pPr>
              <a:t>‹Nº›</a:t>
            </a:fld>
            <a:endParaRPr lang="en-GB" altLang="es-ES_tradnl"/>
          </a:p>
        </p:txBody>
      </p:sp>
    </p:spTree>
    <p:extLst>
      <p:ext uri="{BB962C8B-B14F-4D97-AF65-F5344CB8AC3E}">
        <p14:creationId xmlns:p14="http://schemas.microsoft.com/office/powerpoint/2010/main" val="12312647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1</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chemeClr val="bg1"/>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142001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11E2D2C-7121-457F-9A75-B2C6B8FF668C}" type="slidenum">
              <a:rPr lang="es-GT"/>
              <a:pPr/>
              <a:t>23</a:t>
            </a:fld>
            <a:endParaRPr lang="es-GT"/>
          </a:p>
        </p:txBody>
      </p:sp>
      <p:sp>
        <p:nvSpPr>
          <p:cNvPr id="114689"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6673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11E2D2C-7121-457F-9A75-B2C6B8FF668C}" type="slidenum">
              <a:rPr lang="es-GT"/>
              <a:pPr/>
              <a:t>24</a:t>
            </a:fld>
            <a:endParaRPr lang="es-GT"/>
          </a:p>
        </p:txBody>
      </p:sp>
      <p:sp>
        <p:nvSpPr>
          <p:cNvPr id="114689"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92734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11E2D2C-7121-457F-9A75-B2C6B8FF668C}" type="slidenum">
              <a:rPr lang="es-GT"/>
              <a:pPr/>
              <a:t>25</a:t>
            </a:fld>
            <a:endParaRPr lang="es-GT"/>
          </a:p>
        </p:txBody>
      </p:sp>
      <p:sp>
        <p:nvSpPr>
          <p:cNvPr id="114689"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28495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Wingdings" panose="05000000000000000000" pitchFamily="2" charset="2"/>
              <a:buNone/>
              <a:tabLst>
                <a:tab pos="723900" algn="l"/>
                <a:tab pos="1447800" algn="l"/>
                <a:tab pos="2171700" algn="l"/>
                <a:tab pos="2895600" algn="l"/>
              </a:tabLst>
              <a:defRPr/>
            </a:pPr>
            <a:fld id="{078958B6-7307-4AE8-AA9D-BE1F8F697A84}" type="slidenum">
              <a:rPr kumimoji="0" lang="en-GB" altLang="es-ES_tradnl" sz="1200" b="0" i="0" u="none" strike="noStrike" kern="1200" cap="none" spc="0" normalizeH="0" baseline="0" noProof="0" smtClean="0">
                <a:ln>
                  <a:noFill/>
                </a:ln>
                <a:solidFill>
                  <a:srgbClr val="000000"/>
                </a:solidFill>
                <a:effectLst/>
                <a:uLnTx/>
                <a:uFillTx/>
                <a:latin typeface="DejaVu Sans"/>
                <a:ea typeface="+mn-ea"/>
                <a:cs typeface="Arial" panose="020B0604020202020204" pitchFamily="34" charset="0"/>
              </a:rPr>
              <a:pPr marL="0" marR="0" lvl="0" indent="0" algn="r" defTabSz="457200" rtl="0" eaLnBrk="1" fontAlgn="base" latinLnBrk="0" hangingPunct="1">
                <a:lnSpc>
                  <a:spcPct val="98000"/>
                </a:lnSpc>
                <a:spcBef>
                  <a:spcPct val="0"/>
                </a:spcBef>
                <a:spcAft>
                  <a:spcPct val="0"/>
                </a:spcAft>
                <a:buClr>
                  <a:srgbClr val="000000"/>
                </a:buClr>
                <a:buSzPct val="100000"/>
                <a:buFont typeface="Wingdings" panose="05000000000000000000" pitchFamily="2" charset="2"/>
                <a:buNone/>
                <a:tabLst>
                  <a:tab pos="723900" algn="l"/>
                  <a:tab pos="1447800" algn="l"/>
                  <a:tab pos="2171700" algn="l"/>
                  <a:tab pos="2895600" algn="l"/>
                </a:tabLst>
                <a:defRPr/>
              </a:pPr>
              <a:t>30</a:t>
            </a:fld>
            <a:endParaRPr kumimoji="0" lang="en-GB" altLang="es-ES_tradnl" sz="1200" b="0" i="0" u="none" strike="noStrike" kern="1200" cap="none" spc="0" normalizeH="0" baseline="0" noProof="0">
              <a:ln>
                <a:noFill/>
              </a:ln>
              <a:solidFill>
                <a:srgbClr val="000000"/>
              </a:solidFill>
              <a:effectLst/>
              <a:uLnTx/>
              <a:uFillTx/>
              <a:latin typeface="DejaVu Sans"/>
              <a:ea typeface="+mn-ea"/>
              <a:cs typeface="Arial" panose="020B0604020202020204" pitchFamily="34" charset="0"/>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marL="0" marR="0" lvl="0" indent="0" algn="l" defTabSz="457200" rtl="0" eaLnBrk="1" fontAlgn="base" latinLnBrk="0" hangingPunct="1">
              <a:lnSpc>
                <a:spcPct val="59000"/>
              </a:lnSpc>
              <a:spcBef>
                <a:spcPct val="0"/>
              </a:spcBef>
              <a:spcAft>
                <a:spcPct val="0"/>
              </a:spcAft>
              <a:buClr>
                <a:srgbClr val="000000"/>
              </a:buClr>
              <a:buSzPct val="100000"/>
              <a:buFont typeface="Arial" panose="020B0604020202020204" pitchFamily="34" charset="0"/>
              <a:buNone/>
              <a:tabLst/>
              <a:defRPr/>
            </a:pPr>
            <a:endParaRPr kumimoji="0" lang="en-US" altLang="es-ES_tradnl" sz="20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3700861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8C744896-46B7-4206-8640-44CFA2CC511E}" type="slidenum">
              <a:rPr lang="en-GB" altLang="es-ES_tradnl"/>
              <a:pPr>
                <a:defRPr/>
              </a:pPr>
              <a:t>‹Nº›</a:t>
            </a:fld>
            <a:endParaRPr lang="en-GB" altLang="es-ES_tradnl"/>
          </a:p>
        </p:txBody>
      </p:sp>
    </p:spTree>
    <p:extLst>
      <p:ext uri="{BB962C8B-B14F-4D97-AF65-F5344CB8AC3E}">
        <p14:creationId xmlns:p14="http://schemas.microsoft.com/office/powerpoint/2010/main" val="20286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C94883CF-2BB7-4AA3-84D6-8C4CA16B3B3E}" type="slidenum">
              <a:rPr lang="en-GB" altLang="es-ES_tradnl"/>
              <a:pPr>
                <a:defRPr/>
              </a:pPr>
              <a:t>‹Nº›</a:t>
            </a:fld>
            <a:endParaRPr lang="en-GB" altLang="es-ES_tradnl"/>
          </a:p>
        </p:txBody>
      </p:sp>
    </p:spTree>
    <p:extLst>
      <p:ext uri="{BB962C8B-B14F-4D97-AF65-F5344CB8AC3E}">
        <p14:creationId xmlns:p14="http://schemas.microsoft.com/office/powerpoint/2010/main" val="130081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9B97D837-2A26-4124-B127-EE3CEE298B97}" type="slidenum">
              <a:rPr lang="en-GB" altLang="es-ES_tradnl"/>
              <a:pPr>
                <a:defRPr/>
              </a:pPr>
              <a:t>‹Nº›</a:t>
            </a:fld>
            <a:endParaRPr lang="en-GB" altLang="es-ES_tradnl"/>
          </a:p>
        </p:txBody>
      </p:sp>
    </p:spTree>
    <p:extLst>
      <p:ext uri="{BB962C8B-B14F-4D97-AF65-F5344CB8AC3E}">
        <p14:creationId xmlns:p14="http://schemas.microsoft.com/office/powerpoint/2010/main" val="95548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B631CC34-BA3F-4080-AE49-CD23A92622C1}" type="slidenum">
              <a:rPr lang="en-GB" altLang="es-ES_tradnl"/>
              <a:pPr>
                <a:defRPr/>
              </a:pPr>
              <a:t>‹Nº›</a:t>
            </a:fld>
            <a:endParaRPr lang="en-GB" altLang="es-ES_tradnl"/>
          </a:p>
        </p:txBody>
      </p:sp>
    </p:spTree>
    <p:extLst>
      <p:ext uri="{BB962C8B-B14F-4D97-AF65-F5344CB8AC3E}">
        <p14:creationId xmlns:p14="http://schemas.microsoft.com/office/powerpoint/2010/main" val="1842308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2AAB9582-ADD2-4486-8F5E-6A113CC84F54}" type="slidenum">
              <a:rPr lang="en-GB" altLang="es-ES_tradnl"/>
              <a:pPr>
                <a:defRPr/>
              </a:pPr>
              <a:t>‹Nº›</a:t>
            </a:fld>
            <a:endParaRPr lang="en-GB" altLang="es-ES_tradnl"/>
          </a:p>
        </p:txBody>
      </p:sp>
    </p:spTree>
    <p:extLst>
      <p:ext uri="{BB962C8B-B14F-4D97-AF65-F5344CB8AC3E}">
        <p14:creationId xmlns:p14="http://schemas.microsoft.com/office/powerpoint/2010/main" val="182939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6C3DD77-75D0-42E0-8077-2D529901140E}" type="slidenum">
              <a:rPr lang="en-GB" altLang="es-ES_tradnl"/>
              <a:pPr>
                <a:defRPr/>
              </a:pPr>
              <a:t>‹Nº›</a:t>
            </a:fld>
            <a:endParaRPr lang="en-GB" altLang="es-ES_tradnl"/>
          </a:p>
        </p:txBody>
      </p:sp>
    </p:spTree>
    <p:extLst>
      <p:ext uri="{BB962C8B-B14F-4D97-AF65-F5344CB8AC3E}">
        <p14:creationId xmlns:p14="http://schemas.microsoft.com/office/powerpoint/2010/main" val="327895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E30E8D8D-042D-4AA6-996F-8C6D2C201A5C}" type="slidenum">
              <a:rPr lang="en-GB" altLang="es-ES_tradnl"/>
              <a:pPr>
                <a:defRPr/>
              </a:pPr>
              <a:t>‹Nº›</a:t>
            </a:fld>
            <a:endParaRPr lang="en-GB" altLang="es-ES_tradnl"/>
          </a:p>
        </p:txBody>
      </p:sp>
    </p:spTree>
    <p:extLst>
      <p:ext uri="{BB962C8B-B14F-4D97-AF65-F5344CB8AC3E}">
        <p14:creationId xmlns:p14="http://schemas.microsoft.com/office/powerpoint/2010/main" val="422607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2E20324-4013-40BF-B2B6-99DB97933C10}" type="slidenum">
              <a:rPr lang="en-GB" altLang="es-ES_tradnl"/>
              <a:pPr>
                <a:defRPr/>
              </a:pPr>
              <a:t>‹Nº›</a:t>
            </a:fld>
            <a:endParaRPr lang="en-GB" altLang="es-ES_tradnl"/>
          </a:p>
        </p:txBody>
      </p:sp>
    </p:spTree>
    <p:extLst>
      <p:ext uri="{BB962C8B-B14F-4D97-AF65-F5344CB8AC3E}">
        <p14:creationId xmlns:p14="http://schemas.microsoft.com/office/powerpoint/2010/main" val="4288050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5BF26C37-12BD-4C66-8D99-D73CF47F8C64}" type="slidenum">
              <a:rPr lang="en-GB" altLang="es-ES_tradnl"/>
              <a:pPr>
                <a:defRPr/>
              </a:pPr>
              <a:t>‹Nº›</a:t>
            </a:fld>
            <a:endParaRPr lang="en-GB" altLang="es-ES_tradnl"/>
          </a:p>
        </p:txBody>
      </p:sp>
    </p:spTree>
    <p:extLst>
      <p:ext uri="{BB962C8B-B14F-4D97-AF65-F5344CB8AC3E}">
        <p14:creationId xmlns:p14="http://schemas.microsoft.com/office/powerpoint/2010/main" val="1723317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1F2747BF-F536-4863-BFC4-A0C17F3AD397}" type="slidenum">
              <a:rPr lang="en-GB" altLang="es-ES_tradnl"/>
              <a:pPr>
                <a:defRPr/>
              </a:pPr>
              <a:t>‹Nº›</a:t>
            </a:fld>
            <a:endParaRPr lang="en-GB" altLang="es-ES_tradnl"/>
          </a:p>
        </p:txBody>
      </p:sp>
    </p:spTree>
    <p:extLst>
      <p:ext uri="{BB962C8B-B14F-4D97-AF65-F5344CB8AC3E}">
        <p14:creationId xmlns:p14="http://schemas.microsoft.com/office/powerpoint/2010/main" val="6965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0C8F9E0-3A43-484D-B16F-6285106BD1E6}" type="slidenum">
              <a:rPr lang="en-GB" altLang="es-ES_tradnl"/>
              <a:pPr>
                <a:defRPr/>
              </a:pPr>
              <a:t>‹Nº›</a:t>
            </a:fld>
            <a:endParaRPr lang="en-GB" altLang="es-ES_tradnl"/>
          </a:p>
        </p:txBody>
      </p:sp>
    </p:spTree>
    <p:extLst>
      <p:ext uri="{BB962C8B-B14F-4D97-AF65-F5344CB8AC3E}">
        <p14:creationId xmlns:p14="http://schemas.microsoft.com/office/powerpoint/2010/main" val="37972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25FD620-094A-408E-8F69-CF47B226CF1F}" type="slidenum">
              <a:rPr lang="en-GB" altLang="es-ES_tradnl"/>
              <a:pPr>
                <a:defRPr/>
              </a:pPr>
              <a:t>‹Nº›</a:t>
            </a:fld>
            <a:endParaRPr lang="en-GB" altLang="es-ES_tradnl"/>
          </a:p>
        </p:txBody>
      </p:sp>
    </p:spTree>
    <p:extLst>
      <p:ext uri="{BB962C8B-B14F-4D97-AF65-F5344CB8AC3E}">
        <p14:creationId xmlns:p14="http://schemas.microsoft.com/office/powerpoint/2010/main" val="859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C79353F-FF7F-4A84-A77E-5C49D8EEE128}" type="slidenum">
              <a:rPr lang="en-GB" altLang="es-ES_tradnl"/>
              <a:pPr>
                <a:defRPr/>
              </a:pPr>
              <a:t>‹Nº›</a:t>
            </a:fld>
            <a:endParaRPr lang="en-GB" altLang="es-ES_tradnl"/>
          </a:p>
        </p:txBody>
      </p:sp>
    </p:spTree>
    <p:extLst>
      <p:ext uri="{BB962C8B-B14F-4D97-AF65-F5344CB8AC3E}">
        <p14:creationId xmlns:p14="http://schemas.microsoft.com/office/powerpoint/2010/main" val="3208202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5A65325-01AA-4CA1-B41B-4A1940C42D0D}" type="slidenum">
              <a:rPr lang="en-GB" altLang="es-ES_tradnl"/>
              <a:pPr>
                <a:defRPr/>
              </a:pPr>
              <a:t>‹Nº›</a:t>
            </a:fld>
            <a:endParaRPr lang="en-GB" altLang="es-ES_tradnl"/>
          </a:p>
        </p:txBody>
      </p:sp>
    </p:spTree>
    <p:extLst>
      <p:ext uri="{BB962C8B-B14F-4D97-AF65-F5344CB8AC3E}">
        <p14:creationId xmlns:p14="http://schemas.microsoft.com/office/powerpoint/2010/main" val="1459864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D442E0E0-39AA-4F2B-A68B-F8687F41FC16}" type="slidenum">
              <a:rPr lang="en-GB" altLang="es-ES_tradnl"/>
              <a:pPr>
                <a:defRPr/>
              </a:pPr>
              <a:t>‹Nº›</a:t>
            </a:fld>
            <a:endParaRPr lang="en-GB" altLang="es-ES_tradnl"/>
          </a:p>
        </p:txBody>
      </p:sp>
    </p:spTree>
    <p:extLst>
      <p:ext uri="{BB962C8B-B14F-4D97-AF65-F5344CB8AC3E}">
        <p14:creationId xmlns:p14="http://schemas.microsoft.com/office/powerpoint/2010/main" val="2242364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7039EACE-ECB8-43D6-AFB7-A54A1E4474F3}" type="slidenum">
              <a:rPr lang="en-GB" altLang="es-ES_tradnl"/>
              <a:pPr>
                <a:defRPr/>
              </a:pPr>
              <a:t>‹Nº›</a:t>
            </a:fld>
            <a:endParaRPr lang="en-GB" altLang="es-ES_tradnl"/>
          </a:p>
        </p:txBody>
      </p:sp>
    </p:spTree>
    <p:extLst>
      <p:ext uri="{BB962C8B-B14F-4D97-AF65-F5344CB8AC3E}">
        <p14:creationId xmlns:p14="http://schemas.microsoft.com/office/powerpoint/2010/main" val="640675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7DBAD60-6985-48E2-94DE-BB5BE147580B}" type="slidenum">
              <a:rPr lang="en-GB" altLang="es-ES_tradnl"/>
              <a:pPr>
                <a:defRPr/>
              </a:pPr>
              <a:t>‹Nº›</a:t>
            </a:fld>
            <a:endParaRPr lang="en-GB" altLang="es-ES_tradnl"/>
          </a:p>
        </p:txBody>
      </p:sp>
    </p:spTree>
    <p:extLst>
      <p:ext uri="{BB962C8B-B14F-4D97-AF65-F5344CB8AC3E}">
        <p14:creationId xmlns:p14="http://schemas.microsoft.com/office/powerpoint/2010/main" val="42169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22F5922-44CF-4A76-ABC9-D4276E31F6AE}" type="slidenum">
              <a:rPr lang="en-GB" altLang="es-ES_tradnl"/>
              <a:pPr>
                <a:defRPr/>
              </a:pPr>
              <a:t>‹Nº›</a:t>
            </a:fld>
            <a:endParaRPr lang="en-GB" altLang="es-ES_tradnl"/>
          </a:p>
        </p:txBody>
      </p:sp>
    </p:spTree>
    <p:extLst>
      <p:ext uri="{BB962C8B-B14F-4D97-AF65-F5344CB8AC3E}">
        <p14:creationId xmlns:p14="http://schemas.microsoft.com/office/powerpoint/2010/main" val="31505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7DF22CB-9A8D-4594-887D-2DE10D1B4632}" type="slidenum">
              <a:rPr lang="en-GB" altLang="es-ES_tradnl"/>
              <a:pPr>
                <a:defRPr/>
              </a:pPr>
              <a:t>‹Nº›</a:t>
            </a:fld>
            <a:endParaRPr lang="en-GB" altLang="es-ES_tradnl"/>
          </a:p>
        </p:txBody>
      </p:sp>
    </p:spTree>
    <p:extLst>
      <p:ext uri="{BB962C8B-B14F-4D97-AF65-F5344CB8AC3E}">
        <p14:creationId xmlns:p14="http://schemas.microsoft.com/office/powerpoint/2010/main" val="244541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A1E56A73-9AA6-488B-BB7F-DF0706507286}" type="slidenum">
              <a:rPr lang="en-GB" altLang="es-ES_tradnl"/>
              <a:pPr>
                <a:defRPr/>
              </a:pPr>
              <a:t>‹Nº›</a:t>
            </a:fld>
            <a:endParaRPr lang="en-GB" altLang="es-ES_tradnl"/>
          </a:p>
        </p:txBody>
      </p:sp>
    </p:spTree>
    <p:extLst>
      <p:ext uri="{BB962C8B-B14F-4D97-AF65-F5344CB8AC3E}">
        <p14:creationId xmlns:p14="http://schemas.microsoft.com/office/powerpoint/2010/main" val="999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E38F4F6E-0AEF-4C48-8EB7-37535E4314F1}" type="slidenum">
              <a:rPr lang="en-GB" altLang="es-ES_tradnl"/>
              <a:pPr>
                <a:defRPr/>
              </a:pPr>
              <a:t>‹Nº›</a:t>
            </a:fld>
            <a:endParaRPr lang="en-GB" altLang="es-ES_tradnl"/>
          </a:p>
        </p:txBody>
      </p:sp>
    </p:spTree>
    <p:extLst>
      <p:ext uri="{BB962C8B-B14F-4D97-AF65-F5344CB8AC3E}">
        <p14:creationId xmlns:p14="http://schemas.microsoft.com/office/powerpoint/2010/main" val="216791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7F4553-721A-41A7-A7DC-F990A6B253E1}" type="slidenum">
              <a:rPr lang="en-GB" altLang="es-ES_tradnl"/>
              <a:pPr>
                <a:defRPr/>
              </a:pPr>
              <a:t>‹Nº›</a:t>
            </a:fld>
            <a:endParaRPr lang="en-GB" altLang="es-ES_tradnl"/>
          </a:p>
        </p:txBody>
      </p:sp>
    </p:spTree>
    <p:extLst>
      <p:ext uri="{BB962C8B-B14F-4D97-AF65-F5344CB8AC3E}">
        <p14:creationId xmlns:p14="http://schemas.microsoft.com/office/powerpoint/2010/main" val="349849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DA4CC81-BA0E-44D2-BFB8-A5D68DC9EDA7}" type="slidenum">
              <a:rPr lang="en-GB" altLang="es-ES_tradnl"/>
              <a:pPr>
                <a:defRPr/>
              </a:pPr>
              <a:t>‹Nº›</a:t>
            </a:fld>
            <a:endParaRPr lang="en-GB" altLang="es-ES_tradnl"/>
          </a:p>
        </p:txBody>
      </p:sp>
    </p:spTree>
    <p:extLst>
      <p:ext uri="{BB962C8B-B14F-4D97-AF65-F5344CB8AC3E}">
        <p14:creationId xmlns:p14="http://schemas.microsoft.com/office/powerpoint/2010/main" val="57884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A7FDA6B-8E43-436C-86BD-B20E0319E4DB}" type="slidenum">
              <a:rPr lang="en-GB" altLang="es-ES_tradnl"/>
              <a:pPr>
                <a:defRPr/>
              </a:pPr>
              <a:t>‹Nº›</a:t>
            </a:fld>
            <a:endParaRPr lang="en-GB" altLang="es-ES_tradnl"/>
          </a:p>
        </p:txBody>
      </p:sp>
    </p:spTree>
    <p:extLst>
      <p:ext uri="{BB962C8B-B14F-4D97-AF65-F5344CB8AC3E}">
        <p14:creationId xmlns:p14="http://schemas.microsoft.com/office/powerpoint/2010/main" val="428735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8B1A730-6C1A-43EF-A921-6D95BEC7B731}"/>
              </a:ext>
            </a:extLst>
          </p:cNvPr>
          <p:cNvSpPr>
            <a:spLocks noChangeArrowheads="1"/>
          </p:cNvSpPr>
          <p:nvPr userDrawn="1"/>
        </p:nvSpPr>
        <p:spPr bwMode="auto">
          <a:xfrm>
            <a:off x="-2309" y="6628247"/>
            <a:ext cx="9146309" cy="242887"/>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sp>
        <p:nvSpPr>
          <p:cNvPr id="8" name="Rectangle 2">
            <a:extLst>
              <a:ext uri="{FF2B5EF4-FFF2-40B4-BE49-F238E27FC236}">
                <a16:creationId xmlns:a16="http://schemas.microsoft.com/office/drawing/2014/main" id="{04F0AE3C-EC54-43A0-9000-C299F7DB6330}"/>
              </a:ext>
            </a:extLst>
          </p:cNvPr>
          <p:cNvSpPr>
            <a:spLocks noChangeArrowheads="1"/>
          </p:cNvSpPr>
          <p:nvPr userDrawn="1"/>
        </p:nvSpPr>
        <p:spPr bwMode="auto">
          <a:xfrm>
            <a:off x="0" y="0"/>
            <a:ext cx="9144000" cy="692150"/>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pic>
        <p:nvPicPr>
          <p:cNvPr id="9" name="Picture 7" descr="Instituto Nexus Arequipa - Purdue University/UNSA">
            <a:extLst>
              <a:ext uri="{FF2B5EF4-FFF2-40B4-BE49-F238E27FC236}">
                <a16:creationId xmlns:a16="http://schemas.microsoft.com/office/drawing/2014/main" id="{10481290-009D-4EC1-BCAF-EC4F2E78B6A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43800" y="82550"/>
            <a:ext cx="1558925" cy="56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1027"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1028" name="Text Box 3"/>
          <p:cNvSpPr txBox="1">
            <a:spLocks noChangeArrowheads="1"/>
          </p:cNvSpPr>
          <p:nvPr/>
        </p:nvSpPr>
        <p:spPr bwMode="auto">
          <a:xfrm>
            <a:off x="0" y="6669088"/>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1029" name="Text Box 4"/>
          <p:cNvSpPr txBox="1">
            <a:spLocks noChangeArrowheads="1"/>
          </p:cNvSpPr>
          <p:nvPr/>
        </p:nvSpPr>
        <p:spPr bwMode="auto">
          <a:xfrm>
            <a:off x="2195513" y="6669088"/>
            <a:ext cx="5976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8316913" y="6669088"/>
            <a:ext cx="795337" cy="2428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defRPr>
            </a:lvl1pPr>
          </a:lstStyle>
          <a:p>
            <a:pPr>
              <a:defRPr/>
            </a:pPr>
            <a:fld id="{152D52D6-D69B-4610-97A3-439774911C3F}" type="slidenum">
              <a:rPr lang="en-GB" altLang="es-ES_tradnl"/>
              <a:pPr>
                <a:defRPr/>
              </a:pPr>
              <a:t>‹Nº›</a:t>
            </a:fld>
            <a:endParaRPr lang="en-GB" altLang="es-ES_tradnl"/>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3061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2051"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2052" name="Text Box 3"/>
          <p:cNvSpPr txBox="1">
            <a:spLocks noChangeArrowheads="1"/>
          </p:cNvSpPr>
          <p:nvPr/>
        </p:nvSpPr>
        <p:spPr bwMode="auto">
          <a:xfrm>
            <a:off x="179388" y="602138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053" name="Text Box 4"/>
          <p:cNvSpPr txBox="1">
            <a:spLocks noChangeArrowheads="1"/>
          </p:cNvSpPr>
          <p:nvPr/>
        </p:nvSpPr>
        <p:spPr bwMode="auto">
          <a:xfrm>
            <a:off x="3132138" y="6021388"/>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6804025" y="6021388"/>
            <a:ext cx="2101850" cy="4746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latin typeface="DejaVu Sans" charset="0"/>
              </a:defRPr>
            </a:lvl1pPr>
          </a:lstStyle>
          <a:p>
            <a:pPr>
              <a:defRPr/>
            </a:pPr>
            <a:fld id="{3BC531B4-AAC5-4C93-B266-438BFC7FD983}" type="slidenum">
              <a:rPr lang="en-GB" altLang="es-ES_tradnl"/>
              <a:pPr>
                <a:defRPr/>
              </a:pPr>
              <a:t>‹Nº›</a:t>
            </a:fld>
            <a:endParaRPr lang="en-GB" altLang="es-ES_tradnl"/>
          </a:p>
        </p:txBody>
      </p:sp>
      <p:pic>
        <p:nvPicPr>
          <p:cNvPr id="7" name="Picture 7" descr="Instituto Nexus Arequipa - Purdue University/UNSA">
            <a:extLst>
              <a:ext uri="{FF2B5EF4-FFF2-40B4-BE49-F238E27FC236}">
                <a16:creationId xmlns:a16="http://schemas.microsoft.com/office/drawing/2014/main" id="{C6D1834A-CD0B-48F9-A00B-EE9538F07438}"/>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9388" y="357188"/>
            <a:ext cx="26638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 Dr</a:t>
            </a:r>
            <a:r>
              <a:rPr lang="es-ES" kern="0" dirty="0">
                <a:effectLst>
                  <a:outerShdw blurRad="38100" dist="38100" dir="2700000" algn="tl">
                    <a:srgbClr val="000000">
                      <a:alpha val="43137"/>
                    </a:srgbClr>
                  </a:outerShdw>
                </a:effectLst>
              </a:rPr>
              <a:t>. 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sp>
        <p:nvSpPr>
          <p:cNvPr id="5"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algn="ctr" eaLnBrk="1" hangingPunct="1">
              <a:lnSpc>
                <a:spcPct val="135000"/>
              </a:lnSpc>
              <a:spcBef>
                <a:spcPct val="0"/>
              </a:spcBef>
              <a:buFont typeface="Arial" panose="020B0604020202020204" pitchFamily="34" charset="0"/>
              <a:buNone/>
            </a:pPr>
            <a:endParaRPr lang="es-ES" altLang="es-ES_tradnl" sz="3200" b="1" dirty="0">
              <a:solidFill>
                <a:srgbClr val="FFFFFF"/>
              </a:solidFill>
            </a:endParaRPr>
          </a:p>
          <a:p>
            <a:pPr eaLnBrk="1" hangingPunct="1">
              <a:lnSpc>
                <a:spcPct val="135000"/>
              </a:lnSpc>
              <a:spcBef>
                <a:spcPct val="0"/>
              </a:spcBef>
              <a:buNone/>
            </a:pPr>
            <a:r>
              <a:rPr lang="es-ES" altLang="es-ES_tradnl" sz="2800" b="1" dirty="0">
                <a:solidFill>
                  <a:srgbClr val="FFFFFF"/>
                </a:solidFill>
              </a:rPr>
              <a:t>Conferencia # 1: Introducción a las RNA.</a:t>
            </a:r>
            <a:endParaRPr lang="en-GB" altLang="es-ES_tradnl" sz="2800" b="1" dirty="0">
              <a:solidFill>
                <a:srgbClr val="FFFFFF"/>
              </a:solidFill>
            </a:endParaRPr>
          </a:p>
        </p:txBody>
      </p:sp>
      <p:pic>
        <p:nvPicPr>
          <p:cNvPr id="7" name="Picture 8" descr="Inteligencia artificial para la Industria 4.0 La 4ª revolución ...">
            <a:extLst>
              <a:ext uri="{FF2B5EF4-FFF2-40B4-BE49-F238E27FC236}">
                <a16:creationId xmlns:a16="http://schemas.microsoft.com/office/drawing/2014/main" id="{8D1710C6-E413-42BC-BEB9-F252710E8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Surgimiento</a:t>
            </a:r>
          </a:p>
        </p:txBody>
      </p:sp>
      <p:pic>
        <p:nvPicPr>
          <p:cNvPr id="4" name="Imagen 3"/>
          <p:cNvPicPr>
            <a:picLocks noChangeAspect="1"/>
          </p:cNvPicPr>
          <p:nvPr/>
        </p:nvPicPr>
        <p:blipFill>
          <a:blip r:embed="rId2"/>
          <a:stretch>
            <a:fillRect/>
          </a:stretch>
        </p:blipFill>
        <p:spPr>
          <a:xfrm>
            <a:off x="0" y="838200"/>
            <a:ext cx="8915400" cy="5539274"/>
          </a:xfrm>
          <a:prstGeom prst="rect">
            <a:avLst/>
          </a:prstGeom>
        </p:spPr>
      </p:pic>
    </p:spTree>
    <p:extLst>
      <p:ext uri="{BB962C8B-B14F-4D97-AF65-F5344CB8AC3E}">
        <p14:creationId xmlns:p14="http://schemas.microsoft.com/office/powerpoint/2010/main" val="385632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Algunas aplicaciones</a:t>
            </a:r>
          </a:p>
        </p:txBody>
      </p:sp>
      <p:sp>
        <p:nvSpPr>
          <p:cNvPr id="3" name="Marcador de contenido 2"/>
          <p:cNvSpPr>
            <a:spLocks noGrp="1"/>
          </p:cNvSpPr>
          <p:nvPr>
            <p:ph idx="1"/>
          </p:nvPr>
        </p:nvSpPr>
        <p:spPr>
          <a:xfrm>
            <a:off x="152400" y="1019175"/>
            <a:ext cx="8991600" cy="5686425"/>
          </a:xfrm>
        </p:spPr>
        <p:txBody>
          <a:bodyPr/>
          <a:lstStyle/>
          <a:p>
            <a:pPr algn="just">
              <a:lnSpc>
                <a:spcPct val="100000"/>
              </a:lnSpc>
              <a:spcAft>
                <a:spcPts val="500"/>
              </a:spcAft>
            </a:pPr>
            <a:r>
              <a:rPr lang="es-ES" sz="2400" b="1" dirty="0"/>
              <a:t>Clasificación</a:t>
            </a:r>
            <a:r>
              <a:rPr lang="es-ES" sz="2400" dirty="0"/>
              <a:t>:</a:t>
            </a:r>
          </a:p>
          <a:p>
            <a:pPr lvl="1" algn="just">
              <a:lnSpc>
                <a:spcPct val="100000"/>
              </a:lnSpc>
              <a:spcAft>
                <a:spcPts val="500"/>
              </a:spcAft>
            </a:pPr>
            <a:r>
              <a:rPr lang="es-ES" sz="2400" dirty="0"/>
              <a:t>Imágenes.</a:t>
            </a:r>
          </a:p>
          <a:p>
            <a:pPr lvl="1" algn="just">
              <a:lnSpc>
                <a:spcPct val="100000"/>
              </a:lnSpc>
              <a:spcAft>
                <a:spcPts val="500"/>
              </a:spcAft>
            </a:pPr>
            <a:r>
              <a:rPr lang="es-ES" sz="2400" dirty="0"/>
              <a:t>Ecos de sonar.</a:t>
            </a:r>
          </a:p>
          <a:p>
            <a:pPr lvl="1" algn="just">
              <a:lnSpc>
                <a:spcPct val="100000"/>
              </a:lnSpc>
              <a:spcAft>
                <a:spcPts val="500"/>
              </a:spcAft>
            </a:pPr>
            <a:r>
              <a:rPr lang="es-ES" sz="2400" dirty="0"/>
              <a:t>Síntesis de voz.</a:t>
            </a:r>
          </a:p>
          <a:p>
            <a:pPr lvl="1" algn="just">
              <a:lnSpc>
                <a:spcPct val="100000"/>
              </a:lnSpc>
              <a:spcAft>
                <a:spcPts val="500"/>
              </a:spcAft>
            </a:pPr>
            <a:r>
              <a:rPr lang="es-ES" sz="2400" dirty="0"/>
              <a:t>Codificación de información.</a:t>
            </a:r>
          </a:p>
          <a:p>
            <a:pPr>
              <a:spcAft>
                <a:spcPts val="500"/>
              </a:spcAft>
            </a:pPr>
            <a:r>
              <a:rPr lang="es-ES_tradnl" sz="2400" b="1" dirty="0"/>
              <a:t>Problemas de asociación de memoria.</a:t>
            </a:r>
          </a:p>
          <a:p>
            <a:pPr lvl="1">
              <a:spcBef>
                <a:spcPts val="500"/>
              </a:spcBef>
              <a:spcAft>
                <a:spcPts val="500"/>
              </a:spcAft>
            </a:pPr>
            <a:r>
              <a:rPr lang="es-ES_tradnl" sz="2400" dirty="0"/>
              <a:t>Memoria humana.</a:t>
            </a:r>
          </a:p>
          <a:p>
            <a:pPr>
              <a:spcAft>
                <a:spcPts val="500"/>
              </a:spcAft>
            </a:pPr>
            <a:r>
              <a:rPr lang="es-ES_tradnl" sz="2400" b="1" dirty="0"/>
              <a:t>Problemas de optimización (</a:t>
            </a:r>
            <a:r>
              <a:rPr lang="es-ES_tradnl" sz="2400" b="1" dirty="0" err="1"/>
              <a:t>Ej</a:t>
            </a:r>
            <a:r>
              <a:rPr lang="es-ES_tradnl" sz="2400" b="1" dirty="0"/>
              <a:t>: vendedor ambulante).</a:t>
            </a:r>
          </a:p>
          <a:p>
            <a:pPr>
              <a:lnSpc>
                <a:spcPct val="100000"/>
              </a:lnSpc>
            </a:pPr>
            <a:r>
              <a:rPr lang="es-ES_tradnl" sz="2400" b="1" dirty="0"/>
              <a:t>Análisis Financiero.</a:t>
            </a:r>
          </a:p>
          <a:p>
            <a:pPr>
              <a:lnSpc>
                <a:spcPct val="100000"/>
              </a:lnSpc>
            </a:pPr>
            <a:r>
              <a:rPr lang="es-ES_tradnl" sz="2400" b="1" dirty="0"/>
              <a:t>Procesado de Imágenes en el ámbito de la Medicina. Industria y Defensa.</a:t>
            </a:r>
          </a:p>
          <a:p>
            <a:pPr>
              <a:lnSpc>
                <a:spcPct val="100000"/>
              </a:lnSpc>
            </a:pPr>
            <a:r>
              <a:rPr lang="es-ES_tradnl" sz="2400" b="1" dirty="0"/>
              <a:t>Robótica y Control.</a:t>
            </a:r>
          </a:p>
          <a:p>
            <a:pPr>
              <a:lnSpc>
                <a:spcPct val="100000"/>
              </a:lnSpc>
            </a:pPr>
            <a:r>
              <a:rPr lang="es-ES_tradnl" sz="2400" b="1" dirty="0"/>
              <a:t>Reconocimiento de Patrones.</a:t>
            </a:r>
          </a:p>
          <a:p>
            <a:pPr>
              <a:spcAft>
                <a:spcPts val="500"/>
              </a:spcAft>
            </a:pPr>
            <a:endParaRPr lang="es-ES_tradnl" sz="2400" b="1" dirty="0"/>
          </a:p>
          <a:p>
            <a:pPr algn="just">
              <a:lnSpc>
                <a:spcPct val="100000"/>
              </a:lnSpc>
              <a:spcAft>
                <a:spcPts val="500"/>
              </a:spcAft>
            </a:pPr>
            <a:endParaRPr lang="es-ES" sz="1600" dirty="0"/>
          </a:p>
        </p:txBody>
      </p:sp>
    </p:spTree>
    <p:extLst>
      <p:ext uri="{BB962C8B-B14F-4D97-AF65-F5344CB8AC3E}">
        <p14:creationId xmlns:p14="http://schemas.microsoft.com/office/powerpoint/2010/main" val="370532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Trabajo Independiente</a:t>
            </a:r>
            <a:endParaRPr lang="es-ES" sz="3200" dirty="0"/>
          </a:p>
        </p:txBody>
      </p:sp>
      <p:sp>
        <p:nvSpPr>
          <p:cNvPr id="144387" name="2 Marcador de contenido"/>
          <p:cNvSpPr>
            <a:spLocks noGrp="1"/>
          </p:cNvSpPr>
          <p:nvPr>
            <p:ph idx="1"/>
          </p:nvPr>
        </p:nvSpPr>
        <p:spPr>
          <a:xfrm>
            <a:off x="2801938" y="1219200"/>
            <a:ext cx="6113462" cy="3733800"/>
          </a:xfrm>
        </p:spPr>
        <p:txBody>
          <a:bodyPr/>
          <a:lstStyle/>
          <a:p>
            <a:pPr marL="0" indent="0" algn="just">
              <a:lnSpc>
                <a:spcPct val="100000"/>
              </a:lnSpc>
              <a:buNone/>
            </a:pPr>
            <a:r>
              <a:rPr lang="es-ES" sz="2400" dirty="0"/>
              <a:t>Entregar por escrito un resumen de 2 cuartillas donde exponga al menos 5 aplicaciones de las RNA en problemas de la vida cotidiana. Puede describir ejemplos sencillos de la aplicación de las RNA, su clasificación, su modelo matemático, si el modelo es implementado por software o hardware, principales ventajas y desventajas del modelo planteado. </a:t>
            </a:r>
          </a:p>
          <a:p>
            <a:pPr marL="0" indent="0" algn="just">
              <a:lnSpc>
                <a:spcPct val="100000"/>
              </a:lnSpc>
              <a:buFont typeface="Arial" pitchFamily="34" charset="0"/>
              <a:buNone/>
            </a:pPr>
            <a:r>
              <a:rPr lang="es-ES" sz="2400" b="1" dirty="0"/>
              <a:t>Entregar dentro de 2 encuentros.</a:t>
            </a:r>
            <a:endParaRPr lang="es-ES" sz="2800" b="1" dirty="0"/>
          </a:p>
        </p:txBody>
      </p:sp>
      <p:pic>
        <p:nvPicPr>
          <p:cNvPr id="144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68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Red Neuronal Biológica</a:t>
            </a:r>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43000"/>
            <a:ext cx="9168263" cy="5151534"/>
          </a:xfrm>
        </p:spPr>
      </p:pic>
    </p:spTree>
    <p:extLst>
      <p:ext uri="{BB962C8B-B14F-4D97-AF65-F5344CB8AC3E}">
        <p14:creationId xmlns:p14="http://schemas.microsoft.com/office/powerpoint/2010/main" val="344103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3200" dirty="0"/>
              <a:t>Red Neuronal Biológica</a:t>
            </a:r>
            <a:endParaRPr lang="es-ES_tradnl"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00000"/>
                  </a:lnSpc>
                </a:pPr>
                <a:r>
                  <a:rPr lang="es-ES_tradnl" sz="2400" dirty="0"/>
                  <a:t>Aprendizaje en los sistemas biológicos basado en redes muy complejas de neuronas interconectadas</a:t>
                </a:r>
              </a:p>
              <a:p>
                <a:pPr algn="just">
                  <a:lnSpc>
                    <a:spcPct val="100000"/>
                  </a:lnSpc>
                </a:pPr>
                <a:r>
                  <a:rPr lang="en-US" sz="2400" dirty="0" err="1"/>
                  <a:t>Neurona</a:t>
                </a:r>
                <a:r>
                  <a:rPr lang="en-US" sz="2400" dirty="0"/>
                  <a:t>: </a:t>
                </a:r>
              </a:p>
              <a:p>
                <a:pPr lvl="1" algn="just">
                  <a:lnSpc>
                    <a:spcPct val="100000"/>
                  </a:lnSpc>
                </a:pPr>
                <a:r>
                  <a:rPr lang="en-US" sz="2400" dirty="0" err="1">
                    <a:ea typeface="+mn-ea"/>
                  </a:rPr>
                  <a:t>Recibe</a:t>
                </a:r>
                <a:r>
                  <a:rPr lang="en-US" sz="2400" dirty="0">
                    <a:ea typeface="+mn-ea"/>
                  </a:rPr>
                  <a:t> </a:t>
                </a:r>
                <a:r>
                  <a:rPr lang="en-US" sz="2400" dirty="0" err="1">
                    <a:ea typeface="+mn-ea"/>
                  </a:rPr>
                  <a:t>señales</a:t>
                </a:r>
                <a:r>
                  <a:rPr lang="en-US" sz="2400" dirty="0">
                    <a:ea typeface="+mn-ea"/>
                  </a:rPr>
                  <a:t> </a:t>
                </a:r>
                <a:r>
                  <a:rPr lang="en-US" sz="2400" dirty="0" err="1">
                    <a:ea typeface="+mn-ea"/>
                  </a:rPr>
                  <a:t>electromagnéticas</a:t>
                </a:r>
                <a:r>
                  <a:rPr lang="en-US" sz="2400" dirty="0">
                    <a:ea typeface="+mn-ea"/>
                  </a:rPr>
                  <a:t> 10% - exterior, 90% - </a:t>
                </a:r>
                <a:r>
                  <a:rPr lang="en-US" sz="2400" dirty="0" err="1">
                    <a:ea typeface="+mn-ea"/>
                  </a:rPr>
                  <a:t>otras</a:t>
                </a:r>
                <a:r>
                  <a:rPr lang="en-US" sz="2400" dirty="0">
                    <a:ea typeface="+mn-ea"/>
                  </a:rPr>
                  <a:t> </a:t>
                </a:r>
                <a:r>
                  <a:rPr lang="en-US" sz="2400" dirty="0" err="1">
                    <a:ea typeface="+mn-ea"/>
                  </a:rPr>
                  <a:t>neuronas</a:t>
                </a:r>
                <a:r>
                  <a:rPr lang="en-US" sz="2400" dirty="0">
                    <a:ea typeface="+mn-ea"/>
                  </a:rPr>
                  <a:t>.</a:t>
                </a:r>
                <a:endParaRPr lang="es-ES_tradnl" sz="2400" dirty="0">
                  <a:ea typeface="+mn-ea"/>
                </a:endParaRPr>
              </a:p>
              <a:p>
                <a:pPr algn="just">
                  <a:lnSpc>
                    <a:spcPct val="100000"/>
                  </a:lnSpc>
                </a:pPr>
                <a:r>
                  <a:rPr lang="es-ES_tradnl" sz="2400" dirty="0"/>
                  <a:t>Si la acumulación de estímulos recibidos supera un cierto umbral, la neurona se dispara (axón).</a:t>
                </a:r>
              </a:p>
              <a:p>
                <a:pPr algn="just">
                  <a:lnSpc>
                    <a:spcPct val="100000"/>
                  </a:lnSpc>
                </a:pPr>
                <a:r>
                  <a:rPr lang="es-ES_tradnl" sz="2400" dirty="0"/>
                  <a:t>El área de la conexión sináptica puede potenciar o debilitar la señal recibida.</a:t>
                </a:r>
              </a:p>
              <a:p>
                <a:pPr algn="just">
                  <a:lnSpc>
                    <a:spcPct val="100000"/>
                  </a:lnSpc>
                </a:pPr>
                <a:r>
                  <a:rPr lang="es-ES_tradnl" sz="2400" dirty="0"/>
                  <a:t>Cerebro humano aproximadamente </a:t>
                </a:r>
                <a14:m>
                  <m:oMath xmlns:m="http://schemas.openxmlformats.org/officeDocument/2006/math">
                    <m:sSup>
                      <m:sSupPr>
                        <m:ctrlPr>
                          <a:rPr lang="es-ES_tradnl"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11</m:t>
                        </m:r>
                      </m:sup>
                    </m:sSup>
                  </m:oMath>
                </a14:m>
                <a:r>
                  <a:rPr lang="es-ES_tradnl" sz="2400" dirty="0"/>
                  <a:t> neuronas con </a:t>
                </a:r>
                <a14:m>
                  <m:oMath xmlns:m="http://schemas.openxmlformats.org/officeDocument/2006/math">
                    <m:sSup>
                      <m:sSupPr>
                        <m:ctrlPr>
                          <a:rPr lang="es-ES_tradnl"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4</m:t>
                        </m:r>
                      </m:sup>
                    </m:sSup>
                  </m:oMath>
                </a14:m>
                <a:r>
                  <a:rPr lang="es-ES_tradnl" sz="2400" dirty="0"/>
                  <a:t> conexiones cada una.</a:t>
                </a:r>
              </a:p>
              <a:p>
                <a:pPr algn="just">
                  <a:lnSpc>
                    <a:spcPct val="100000"/>
                  </a:lnSpc>
                </a:pPr>
                <a:r>
                  <a:rPr lang="es-ES_tradnl" sz="2400" dirty="0"/>
                  <a:t>Neuronas tardan </a:t>
                </a:r>
                <a14:m>
                  <m:oMath xmlns:m="http://schemas.openxmlformats.org/officeDocument/2006/math">
                    <m:sSup>
                      <m:sSupPr>
                        <m:ctrlPr>
                          <a:rPr lang="es-ES_tradnl"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−3</m:t>
                        </m:r>
                      </m:sup>
                    </m:sSup>
                  </m:oMath>
                </a14:m>
                <a:r>
                  <a:rPr lang="es-ES_tradnl" sz="2400" dirty="0"/>
                  <a:t>s en activarse o desactivarse (lento).</a:t>
                </a:r>
              </a:p>
              <a:p>
                <a:pPr algn="just">
                  <a:lnSpc>
                    <a:spcPct val="100000"/>
                  </a:lnSpc>
                </a:pPr>
                <a:r>
                  <a:rPr lang="es-ES_tradnl" sz="2400" dirty="0"/>
                  <a:t>Una persona tarda </a:t>
                </a:r>
                <a14:m>
                  <m:oMath xmlns:m="http://schemas.openxmlformats.org/officeDocument/2006/math">
                    <m:sSup>
                      <m:sSupPr>
                        <m:ctrlPr>
                          <a:rPr lang="es-ES_tradnl"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−1</m:t>
                        </m:r>
                      </m:sup>
                    </m:sSup>
                  </m:oMath>
                </a14:m>
                <a:r>
                  <a:rPr lang="es-ES_tradnl" sz="2400" dirty="0"/>
                  <a:t>s en reconocer a su madre.</a:t>
                </a:r>
              </a:p>
              <a:p>
                <a:pPr algn="just">
                  <a:lnSpc>
                    <a:spcPct val="100000"/>
                  </a:lnSpc>
                </a:pPr>
                <a:endParaRPr lang="es-ES_tradnl" sz="2400" dirty="0"/>
              </a:p>
              <a:p>
                <a:pPr algn="just">
                  <a:lnSpc>
                    <a:spcPct val="100000"/>
                  </a:lnSpc>
                </a:pPr>
                <a:endParaRPr lang="en-US" sz="1600" dirty="0">
                  <a:ea typeface="+mn-ea"/>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30" t="-1501" r="-2175"/>
                </a:stretch>
              </a:blipFill>
            </p:spPr>
            <p:txBody>
              <a:bodyPr/>
              <a:lstStyle/>
              <a:p>
                <a:r>
                  <a:rPr lang="es-ES">
                    <a:noFill/>
                  </a:rPr>
                  <a:t> </a:t>
                </a:r>
              </a:p>
            </p:txBody>
          </p:sp>
        </mc:Fallback>
      </mc:AlternateContent>
      <p:sp>
        <p:nvSpPr>
          <p:cNvPr id="5" name="Slide Number Placeholder 4"/>
          <p:cNvSpPr>
            <a:spLocks noGrp="1"/>
          </p:cNvSpPr>
          <p:nvPr>
            <p:ph type="sldNum" sz="quarter" idx="4294967295"/>
          </p:nvPr>
        </p:nvSpPr>
        <p:spPr>
          <a:xfrm>
            <a:off x="398860" y="1448087"/>
            <a:ext cx="584825" cy="273844"/>
          </a:xfrm>
          <a:prstGeom prst="rect">
            <a:avLst/>
          </a:prstGeom>
        </p:spPr>
        <p:txBody>
          <a:bodyPr/>
          <a:lstStyle/>
          <a:p>
            <a:fld id="{FC1EC819-5758-42F6-8DF0-849BA5632F30}" type="slidenum">
              <a:rPr lang="es-ES_tradnl" smtClean="0"/>
              <a:t>14</a:t>
            </a:fld>
            <a:endParaRPr lang="es-ES_tradnl" dirty="0"/>
          </a:p>
        </p:txBody>
      </p:sp>
    </p:spTree>
    <p:extLst>
      <p:ext uri="{BB962C8B-B14F-4D97-AF65-F5344CB8AC3E}">
        <p14:creationId xmlns:p14="http://schemas.microsoft.com/office/powerpoint/2010/main" val="339099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z="3200" dirty="0"/>
              <a:t>Redes Neuronales Artificiales</a:t>
            </a:r>
          </a:p>
        </p:txBody>
      </p:sp>
      <p:sp>
        <p:nvSpPr>
          <p:cNvPr id="5" name="Slide Number Placeholder 4"/>
          <p:cNvSpPr>
            <a:spLocks noGrp="1"/>
          </p:cNvSpPr>
          <p:nvPr>
            <p:ph type="sldNum" sz="quarter" idx="4294967295"/>
          </p:nvPr>
        </p:nvSpPr>
        <p:spPr>
          <a:xfrm>
            <a:off x="398860" y="1448087"/>
            <a:ext cx="584825" cy="273844"/>
          </a:xfrm>
          <a:prstGeom prst="rect">
            <a:avLst/>
          </a:prstGeom>
        </p:spPr>
        <p:txBody>
          <a:bodyPr/>
          <a:lstStyle/>
          <a:p>
            <a:fld id="{FC1EC819-5758-42F6-8DF0-849BA5632F30}" type="slidenum">
              <a:rPr lang="es-ES_tradnl" smtClean="0"/>
              <a:t>15</a:t>
            </a:fld>
            <a:endParaRPr lang="es-ES_tradnl" dirty="0"/>
          </a:p>
        </p:txBody>
      </p:sp>
      <p:pic>
        <p:nvPicPr>
          <p:cNvPr id="4" name="Imagen 3"/>
          <p:cNvPicPr>
            <a:picLocks noChangeAspect="1"/>
          </p:cNvPicPr>
          <p:nvPr/>
        </p:nvPicPr>
        <p:blipFill>
          <a:blip r:embed="rId2"/>
          <a:stretch>
            <a:fillRect/>
          </a:stretch>
        </p:blipFill>
        <p:spPr>
          <a:xfrm>
            <a:off x="251871" y="879868"/>
            <a:ext cx="8675073" cy="5444731"/>
          </a:xfrm>
          <a:prstGeom prst="rect">
            <a:avLst/>
          </a:prstGeom>
        </p:spPr>
      </p:pic>
    </p:spTree>
    <p:extLst>
      <p:ext uri="{BB962C8B-B14F-4D97-AF65-F5344CB8AC3E}">
        <p14:creationId xmlns:p14="http://schemas.microsoft.com/office/powerpoint/2010/main" val="152540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z="3200" dirty="0"/>
              <a:t>Redes Neuronales Artificiales</a:t>
            </a:r>
          </a:p>
        </p:txBody>
      </p:sp>
      <p:sp>
        <p:nvSpPr>
          <p:cNvPr id="5" name="Slide Number Placeholder 4"/>
          <p:cNvSpPr>
            <a:spLocks noGrp="1"/>
          </p:cNvSpPr>
          <p:nvPr>
            <p:ph type="sldNum" sz="quarter" idx="4294967295"/>
          </p:nvPr>
        </p:nvSpPr>
        <p:spPr>
          <a:xfrm>
            <a:off x="398860" y="1448087"/>
            <a:ext cx="584825" cy="273844"/>
          </a:xfrm>
          <a:prstGeom prst="rect">
            <a:avLst/>
          </a:prstGeom>
        </p:spPr>
        <p:txBody>
          <a:bodyPr/>
          <a:lstStyle/>
          <a:p>
            <a:fld id="{FC1EC819-5758-42F6-8DF0-849BA5632F30}" type="slidenum">
              <a:rPr lang="es-ES_tradnl" smtClean="0"/>
              <a:t>16</a:t>
            </a:fld>
            <a:endParaRPr lang="es-ES_tradnl" dirty="0"/>
          </a:p>
        </p:txBody>
      </p:sp>
      <p:pic>
        <p:nvPicPr>
          <p:cNvPr id="3" name="Imagen 2"/>
          <p:cNvPicPr>
            <a:picLocks noChangeAspect="1"/>
          </p:cNvPicPr>
          <p:nvPr/>
        </p:nvPicPr>
        <p:blipFill>
          <a:blip r:embed="rId2"/>
          <a:stretch>
            <a:fillRect/>
          </a:stretch>
        </p:blipFill>
        <p:spPr>
          <a:xfrm>
            <a:off x="186274" y="838200"/>
            <a:ext cx="8805326" cy="5562600"/>
          </a:xfrm>
          <a:prstGeom prst="rect">
            <a:avLst/>
          </a:prstGeom>
        </p:spPr>
      </p:pic>
    </p:spTree>
    <p:extLst>
      <p:ext uri="{BB962C8B-B14F-4D97-AF65-F5344CB8AC3E}">
        <p14:creationId xmlns:p14="http://schemas.microsoft.com/office/powerpoint/2010/main" val="143070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z="3200" dirty="0"/>
              <a:t>Redes Neuronales Artificiales</a:t>
            </a:r>
          </a:p>
        </p:txBody>
      </p:sp>
      <p:sp>
        <p:nvSpPr>
          <p:cNvPr id="5" name="Slide Number Placeholder 4"/>
          <p:cNvSpPr>
            <a:spLocks noGrp="1"/>
          </p:cNvSpPr>
          <p:nvPr>
            <p:ph type="sldNum" sz="quarter" idx="4294967295"/>
          </p:nvPr>
        </p:nvSpPr>
        <p:spPr>
          <a:xfrm>
            <a:off x="398860" y="1448087"/>
            <a:ext cx="584825" cy="273844"/>
          </a:xfrm>
          <a:prstGeom prst="rect">
            <a:avLst/>
          </a:prstGeom>
        </p:spPr>
        <p:txBody>
          <a:bodyPr/>
          <a:lstStyle/>
          <a:p>
            <a:fld id="{FC1EC819-5758-42F6-8DF0-849BA5632F30}" type="slidenum">
              <a:rPr lang="es-ES_tradnl" smtClean="0"/>
              <a:t>17</a:t>
            </a:fld>
            <a:endParaRPr lang="es-ES_tradnl" dirty="0"/>
          </a:p>
        </p:txBody>
      </p:sp>
      <p:pic>
        <p:nvPicPr>
          <p:cNvPr id="4" name="Imagen 3"/>
          <p:cNvPicPr>
            <a:picLocks noChangeAspect="1"/>
          </p:cNvPicPr>
          <p:nvPr/>
        </p:nvPicPr>
        <p:blipFill>
          <a:blip r:embed="rId2"/>
          <a:stretch>
            <a:fillRect/>
          </a:stretch>
        </p:blipFill>
        <p:spPr>
          <a:xfrm>
            <a:off x="152400" y="914400"/>
            <a:ext cx="8915400" cy="5606826"/>
          </a:xfrm>
          <a:prstGeom prst="rect">
            <a:avLst/>
          </a:prstGeom>
        </p:spPr>
      </p:pic>
    </p:spTree>
    <p:extLst>
      <p:ext uri="{BB962C8B-B14F-4D97-AF65-F5344CB8AC3E}">
        <p14:creationId xmlns:p14="http://schemas.microsoft.com/office/powerpoint/2010/main" val="2613721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z="3200" dirty="0"/>
              <a:t>Redes Neuronales Artificiales</a:t>
            </a:r>
          </a:p>
        </p:txBody>
      </p:sp>
      <p:sp>
        <p:nvSpPr>
          <p:cNvPr id="5" name="Slide Number Placeholder 4"/>
          <p:cNvSpPr>
            <a:spLocks noGrp="1"/>
          </p:cNvSpPr>
          <p:nvPr>
            <p:ph type="sldNum" sz="quarter" idx="4294967295"/>
          </p:nvPr>
        </p:nvSpPr>
        <p:spPr>
          <a:xfrm>
            <a:off x="398860" y="1448087"/>
            <a:ext cx="584825" cy="273844"/>
          </a:xfrm>
          <a:prstGeom prst="rect">
            <a:avLst/>
          </a:prstGeom>
        </p:spPr>
        <p:txBody>
          <a:bodyPr/>
          <a:lstStyle/>
          <a:p>
            <a:fld id="{FC1EC819-5758-42F6-8DF0-849BA5632F30}" type="slidenum">
              <a:rPr lang="es-ES_tradnl" smtClean="0"/>
              <a:t>18</a:t>
            </a:fld>
            <a:endParaRPr lang="es-ES_tradnl" dirty="0"/>
          </a:p>
        </p:txBody>
      </p:sp>
      <p:pic>
        <p:nvPicPr>
          <p:cNvPr id="3" name="Imagen 2"/>
          <p:cNvPicPr>
            <a:picLocks noChangeAspect="1"/>
          </p:cNvPicPr>
          <p:nvPr/>
        </p:nvPicPr>
        <p:blipFill>
          <a:blip r:embed="rId2"/>
          <a:stretch>
            <a:fillRect/>
          </a:stretch>
        </p:blipFill>
        <p:spPr>
          <a:xfrm>
            <a:off x="250824" y="914400"/>
            <a:ext cx="8782769" cy="5562600"/>
          </a:xfrm>
          <a:prstGeom prst="rect">
            <a:avLst/>
          </a:prstGeom>
        </p:spPr>
      </p:pic>
    </p:spTree>
    <p:extLst>
      <p:ext uri="{BB962C8B-B14F-4D97-AF65-F5344CB8AC3E}">
        <p14:creationId xmlns:p14="http://schemas.microsoft.com/office/powerpoint/2010/main" val="403557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z="3200" dirty="0"/>
              <a:t>Modelo Matemático</a:t>
            </a:r>
          </a:p>
        </p:txBody>
      </p:sp>
      <p:sp>
        <p:nvSpPr>
          <p:cNvPr id="5" name="Slide Number Placeholder 4"/>
          <p:cNvSpPr>
            <a:spLocks noGrp="1"/>
          </p:cNvSpPr>
          <p:nvPr>
            <p:ph type="sldNum" sz="quarter" idx="4294967295"/>
          </p:nvPr>
        </p:nvSpPr>
        <p:spPr>
          <a:xfrm>
            <a:off x="398860" y="1448087"/>
            <a:ext cx="584825" cy="273844"/>
          </a:xfrm>
          <a:prstGeom prst="rect">
            <a:avLst/>
          </a:prstGeom>
        </p:spPr>
        <p:txBody>
          <a:bodyPr/>
          <a:lstStyle/>
          <a:p>
            <a:fld id="{FC1EC819-5758-42F6-8DF0-849BA5632F30}" type="slidenum">
              <a:rPr lang="es-ES_tradnl" smtClean="0"/>
              <a:t>19</a:t>
            </a:fld>
            <a:endParaRPr lang="es-ES_tradnl" dirty="0"/>
          </a:p>
        </p:txBody>
      </p:sp>
      <p:pic>
        <p:nvPicPr>
          <p:cNvPr id="4" name="Imagen 3"/>
          <p:cNvPicPr>
            <a:picLocks noChangeAspect="1"/>
          </p:cNvPicPr>
          <p:nvPr/>
        </p:nvPicPr>
        <p:blipFill>
          <a:blip r:embed="rId2"/>
          <a:stretch>
            <a:fillRect/>
          </a:stretch>
        </p:blipFill>
        <p:spPr>
          <a:xfrm>
            <a:off x="248550" y="1066800"/>
            <a:ext cx="8666850" cy="5495076"/>
          </a:xfrm>
          <a:prstGeom prst="rect">
            <a:avLst/>
          </a:prstGeom>
        </p:spPr>
      </p:pic>
    </p:spTree>
    <p:extLst>
      <p:ext uri="{BB962C8B-B14F-4D97-AF65-F5344CB8AC3E}">
        <p14:creationId xmlns:p14="http://schemas.microsoft.com/office/powerpoint/2010/main" val="26270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Objetivo</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r>
              <a:rPr lang="es-ES" sz="3200" dirty="0"/>
              <a:t>Caracterizar las Redes Neuronales Artificiales.</a:t>
            </a:r>
          </a:p>
        </p:txBody>
      </p:sp>
    </p:spTree>
    <p:extLst>
      <p:ext uri="{BB962C8B-B14F-4D97-AF65-F5344CB8AC3E}">
        <p14:creationId xmlns:p14="http://schemas.microsoft.com/office/powerpoint/2010/main" val="3559152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z="3200" dirty="0"/>
              <a:t>Definición de RNA</a:t>
            </a:r>
          </a:p>
        </p:txBody>
      </p:sp>
      <p:sp>
        <p:nvSpPr>
          <p:cNvPr id="5" name="Slide Number Placeholder 4"/>
          <p:cNvSpPr>
            <a:spLocks noGrp="1"/>
          </p:cNvSpPr>
          <p:nvPr>
            <p:ph type="sldNum" sz="quarter" idx="4294967295"/>
          </p:nvPr>
        </p:nvSpPr>
        <p:spPr>
          <a:xfrm>
            <a:off x="398860" y="1448087"/>
            <a:ext cx="584825" cy="273844"/>
          </a:xfrm>
          <a:prstGeom prst="rect">
            <a:avLst/>
          </a:prstGeom>
        </p:spPr>
        <p:txBody>
          <a:bodyPr/>
          <a:lstStyle/>
          <a:p>
            <a:fld id="{FC1EC819-5758-42F6-8DF0-849BA5632F30}" type="slidenum">
              <a:rPr lang="es-ES_tradnl" smtClean="0"/>
              <a:t>20</a:t>
            </a:fld>
            <a:endParaRPr lang="es-ES_tradnl" dirty="0"/>
          </a:p>
        </p:txBody>
      </p:sp>
      <p:sp>
        <p:nvSpPr>
          <p:cNvPr id="3" name="Rectángulo 2"/>
          <p:cNvSpPr/>
          <p:nvPr/>
        </p:nvSpPr>
        <p:spPr>
          <a:xfrm>
            <a:off x="377251" y="1143000"/>
            <a:ext cx="8508579" cy="2677656"/>
          </a:xfrm>
          <a:prstGeom prst="rect">
            <a:avLst/>
          </a:prstGeom>
        </p:spPr>
        <p:txBody>
          <a:bodyPr wrap="square">
            <a:spAutoFit/>
          </a:bodyPr>
          <a:lstStyle/>
          <a:p>
            <a:pPr algn="just"/>
            <a:r>
              <a:rPr lang="es-ES" sz="2400" dirty="0">
                <a:solidFill>
                  <a:srgbClr val="000000"/>
                </a:solidFill>
                <a:latin typeface="+mn-lt"/>
                <a:cs typeface="+mn-cs"/>
              </a:rPr>
              <a:t>Una red neuronal artificial es básicamente un </a:t>
            </a:r>
            <a:r>
              <a:rPr lang="es-ES" sz="2400" b="1" dirty="0">
                <a:solidFill>
                  <a:srgbClr val="000000"/>
                </a:solidFill>
                <a:latin typeface="+mn-lt"/>
                <a:cs typeface="+mn-cs"/>
              </a:rPr>
              <a:t>modelo matemático</a:t>
            </a:r>
            <a:r>
              <a:rPr lang="es-ES" sz="2400" dirty="0">
                <a:solidFill>
                  <a:srgbClr val="000000"/>
                </a:solidFill>
                <a:latin typeface="+mn-lt"/>
                <a:cs typeface="+mn-cs"/>
              </a:rPr>
              <a:t> para procesamiento de información, </a:t>
            </a:r>
            <a:r>
              <a:rPr lang="es-ES" sz="2400" b="1" dirty="0">
                <a:solidFill>
                  <a:srgbClr val="000000"/>
                </a:solidFill>
                <a:latin typeface="+mn-lt"/>
                <a:cs typeface="+mn-cs"/>
              </a:rPr>
              <a:t>implementado</a:t>
            </a:r>
            <a:r>
              <a:rPr lang="es-ES" sz="2400" dirty="0">
                <a:solidFill>
                  <a:srgbClr val="000000"/>
                </a:solidFill>
                <a:latin typeface="+mn-lt"/>
                <a:cs typeface="+mn-cs"/>
              </a:rPr>
              <a:t> por </a:t>
            </a:r>
            <a:r>
              <a:rPr lang="es-ES" sz="2400" b="1" dirty="0">
                <a:solidFill>
                  <a:srgbClr val="000000"/>
                </a:solidFill>
                <a:latin typeface="+mn-lt"/>
                <a:cs typeface="+mn-cs"/>
              </a:rPr>
              <a:t>hardware</a:t>
            </a:r>
            <a:r>
              <a:rPr lang="es-ES" sz="2400" dirty="0">
                <a:solidFill>
                  <a:srgbClr val="000000"/>
                </a:solidFill>
                <a:latin typeface="+mn-lt"/>
                <a:cs typeface="+mn-cs"/>
              </a:rPr>
              <a:t> o por </a:t>
            </a:r>
            <a:r>
              <a:rPr lang="es-ES" sz="2400" b="1" dirty="0">
                <a:solidFill>
                  <a:srgbClr val="000000"/>
                </a:solidFill>
                <a:latin typeface="+mn-lt"/>
                <a:cs typeface="+mn-cs"/>
              </a:rPr>
              <a:t>software</a:t>
            </a:r>
            <a:r>
              <a:rPr lang="es-ES" sz="2400" dirty="0">
                <a:solidFill>
                  <a:srgbClr val="000000"/>
                </a:solidFill>
                <a:latin typeface="+mn-lt"/>
                <a:cs typeface="+mn-cs"/>
              </a:rPr>
              <a:t> y que tiene una entidad propia expresada en un conjunto de </a:t>
            </a:r>
            <a:r>
              <a:rPr lang="es-ES" sz="2400" b="1" dirty="0">
                <a:solidFill>
                  <a:srgbClr val="000000"/>
                </a:solidFill>
                <a:latin typeface="+mn-lt"/>
                <a:cs typeface="+mn-cs"/>
              </a:rPr>
              <a:t>parámetros</a:t>
            </a:r>
            <a:r>
              <a:rPr lang="es-ES" sz="2400" dirty="0">
                <a:solidFill>
                  <a:srgbClr val="000000"/>
                </a:solidFill>
                <a:latin typeface="+mn-lt"/>
                <a:cs typeface="+mn-cs"/>
              </a:rPr>
              <a:t> internos, arquitecturas y modelos que la diferencian de otras técnicas y que reúne algunas </a:t>
            </a:r>
            <a:r>
              <a:rPr lang="es-ES" sz="2400" b="1" dirty="0">
                <a:solidFill>
                  <a:srgbClr val="000000"/>
                </a:solidFill>
                <a:latin typeface="+mn-lt"/>
                <a:cs typeface="+mn-cs"/>
              </a:rPr>
              <a:t>características comunes</a:t>
            </a:r>
            <a:r>
              <a:rPr lang="es-ES" sz="2400" dirty="0">
                <a:solidFill>
                  <a:srgbClr val="000000"/>
                </a:solidFill>
                <a:latin typeface="+mn-lt"/>
                <a:cs typeface="+mn-cs"/>
              </a:rPr>
              <a:t> con las </a:t>
            </a:r>
            <a:r>
              <a:rPr lang="es-ES" sz="2400" b="1" dirty="0">
                <a:solidFill>
                  <a:srgbClr val="000000"/>
                </a:solidFill>
                <a:latin typeface="+mn-lt"/>
                <a:cs typeface="+mn-cs"/>
              </a:rPr>
              <a:t>redes neuronales biológicas</a:t>
            </a:r>
            <a:r>
              <a:rPr lang="es-ES" dirty="0">
                <a:solidFill>
                  <a:srgbClr val="000000"/>
                </a:solidFill>
              </a:rPr>
              <a:t>.</a:t>
            </a:r>
            <a:endParaRPr lang="es-ES" dirty="0"/>
          </a:p>
        </p:txBody>
      </p:sp>
    </p:spTree>
    <p:extLst>
      <p:ext uri="{BB962C8B-B14F-4D97-AF65-F5344CB8AC3E}">
        <p14:creationId xmlns:p14="http://schemas.microsoft.com/office/powerpoint/2010/main" val="386347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z="3200" dirty="0"/>
              <a:t>Redes Neuronales Artificiales</a:t>
            </a:r>
            <a:endParaRPr lang="es-ES_tradnl" dirty="0"/>
          </a:p>
        </p:txBody>
      </p:sp>
      <p:sp>
        <p:nvSpPr>
          <p:cNvPr id="3" name="Content Placeholder 2"/>
          <p:cNvSpPr>
            <a:spLocks noGrp="1"/>
          </p:cNvSpPr>
          <p:nvPr>
            <p:ph idx="1"/>
          </p:nvPr>
        </p:nvSpPr>
        <p:spPr/>
        <p:txBody>
          <a:bodyPr/>
          <a:lstStyle/>
          <a:p>
            <a:pPr algn="just">
              <a:lnSpc>
                <a:spcPct val="100000"/>
              </a:lnSpc>
            </a:pPr>
            <a:r>
              <a:rPr lang="es-ES_tradnl" sz="2400" kern="1200" dirty="0"/>
              <a:t>Cada nodo o unidad (neurona artificial), se conecta a otras unidades a través de arcos dirigidos (modelando la conexión axón → dendritas).</a:t>
            </a:r>
          </a:p>
          <a:p>
            <a:pPr algn="just">
              <a:lnSpc>
                <a:spcPct val="100000"/>
              </a:lnSpc>
            </a:pPr>
            <a:r>
              <a:rPr lang="es-ES_tradnl" sz="2400" kern="1200" dirty="0"/>
              <a:t>Cada arco sirve para propagar la salida de una unidad hasta la entrada de la siguiente. Los valores son numéricos.</a:t>
            </a:r>
          </a:p>
          <a:p>
            <a:pPr algn="just">
              <a:lnSpc>
                <a:spcPct val="100000"/>
              </a:lnSpc>
            </a:pPr>
            <a:r>
              <a:rPr lang="es-ES_tradnl" sz="2400" dirty="0"/>
              <a:t>Cada arco tiene asociado un peso numérico que determina la fuerza y el signo de la conexión (simulando la sinapsis).</a:t>
            </a:r>
          </a:p>
          <a:p>
            <a:pPr algn="just">
              <a:lnSpc>
                <a:spcPct val="100000"/>
              </a:lnSpc>
            </a:pPr>
            <a:endParaRPr lang="es-ES_tradnl" sz="2400" kern="1200" dirty="0"/>
          </a:p>
        </p:txBody>
      </p:sp>
      <p:sp>
        <p:nvSpPr>
          <p:cNvPr id="5" name="Slide Number Placeholder 4"/>
          <p:cNvSpPr>
            <a:spLocks noGrp="1"/>
          </p:cNvSpPr>
          <p:nvPr>
            <p:ph type="sldNum" sz="quarter" idx="4294967295"/>
          </p:nvPr>
        </p:nvSpPr>
        <p:spPr>
          <a:xfrm>
            <a:off x="398860" y="1448087"/>
            <a:ext cx="584825" cy="273844"/>
          </a:xfrm>
          <a:prstGeom prst="rect">
            <a:avLst/>
          </a:prstGeom>
        </p:spPr>
        <p:txBody>
          <a:bodyPr/>
          <a:lstStyle/>
          <a:p>
            <a:fld id="{FC1EC819-5758-42F6-8DF0-849BA5632F30}" type="slidenum">
              <a:rPr lang="es-ES_tradnl" smtClean="0"/>
              <a:t>21</a:t>
            </a:fld>
            <a:endParaRPr lang="es-ES_tradnl" dirty="0"/>
          </a:p>
        </p:txBody>
      </p:sp>
    </p:spTree>
    <p:extLst>
      <p:ext uri="{BB962C8B-B14F-4D97-AF65-F5344CB8AC3E}">
        <p14:creationId xmlns:p14="http://schemas.microsoft.com/office/powerpoint/2010/main" val="1961349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sz="3200" dirty="0"/>
              <a:t>De la definición…</a:t>
            </a:r>
          </a:p>
        </p:txBody>
      </p:sp>
      <p:sp>
        <p:nvSpPr>
          <p:cNvPr id="94211" name="Rectangle 3"/>
          <p:cNvSpPr>
            <a:spLocks noGrp="1" noChangeArrowheads="1"/>
          </p:cNvSpPr>
          <p:nvPr>
            <p:ph type="body" idx="1"/>
          </p:nvPr>
        </p:nvSpPr>
        <p:spPr bwMode="black">
          <a:xfrm>
            <a:off x="254236" y="914400"/>
            <a:ext cx="8737363" cy="5638800"/>
          </a:xfrm>
        </p:spPr>
        <p:txBody>
          <a:bodyPr/>
          <a:lstStyle/>
          <a:p>
            <a:pPr marL="0" lvl="0" indent="0" algn="just">
              <a:lnSpc>
                <a:spcPct val="100000"/>
              </a:lnSpc>
              <a:spcBef>
                <a:spcPts val="800"/>
              </a:spcBef>
              <a:buClr>
                <a:srgbClr val="0066CC"/>
              </a:buClr>
              <a:buSzPct val="45000"/>
              <a:buNone/>
            </a:pPr>
            <a:r>
              <a:rPr lang="es-ES" sz="2400" kern="1200" dirty="0"/>
              <a:t>Las redes neuronales como una generalización de los modelos matemáticos existentes del conocimiento humano o de la neurona biológica tienen las siguientes características: </a:t>
            </a:r>
          </a:p>
          <a:p>
            <a:pPr marL="0" lvl="0" indent="0" algn="just">
              <a:lnSpc>
                <a:spcPct val="100000"/>
              </a:lnSpc>
              <a:spcBef>
                <a:spcPts val="800"/>
              </a:spcBef>
              <a:buClr>
                <a:srgbClr val="0066CC"/>
              </a:buClr>
              <a:buSzPct val="45000"/>
              <a:buNone/>
            </a:pPr>
            <a:endParaRPr lang="es-ES" sz="2400" kern="1200" dirty="0"/>
          </a:p>
          <a:p>
            <a:pPr algn="just">
              <a:lnSpc>
                <a:spcPct val="100000"/>
              </a:lnSpc>
              <a:spcBef>
                <a:spcPts val="800"/>
              </a:spcBef>
              <a:buClrTx/>
            </a:pPr>
            <a:r>
              <a:rPr lang="es-ES" sz="2400" kern="1200" dirty="0"/>
              <a:t>La información se procesa en muchos elementos simples llamados neuronas.</a:t>
            </a:r>
          </a:p>
          <a:p>
            <a:pPr algn="just">
              <a:lnSpc>
                <a:spcPct val="100000"/>
              </a:lnSpc>
              <a:spcBef>
                <a:spcPts val="800"/>
              </a:spcBef>
              <a:buClrTx/>
            </a:pPr>
            <a:r>
              <a:rPr lang="es-ES" sz="2400" kern="1200" dirty="0"/>
              <a:t>Las señales (estímulos o inhibidores) se propagan entre neuronas a través de enlaces o conexiones.</a:t>
            </a:r>
          </a:p>
          <a:p>
            <a:pPr algn="just">
              <a:lnSpc>
                <a:spcPct val="100000"/>
              </a:lnSpc>
              <a:spcBef>
                <a:spcPts val="800"/>
              </a:spcBef>
              <a:buClrTx/>
            </a:pPr>
            <a:r>
              <a:rPr lang="es-ES" sz="2400" kern="1200" dirty="0"/>
              <a:t>Cada enlace o conexión entre neuronas tiene un peso asociado, que constituye un parámetro interno de la conexión.</a:t>
            </a:r>
          </a:p>
          <a:p>
            <a:pPr algn="just">
              <a:lnSpc>
                <a:spcPct val="100000"/>
              </a:lnSpc>
              <a:spcBef>
                <a:spcPts val="800"/>
              </a:spcBef>
              <a:buClrTx/>
            </a:pPr>
            <a:r>
              <a:rPr lang="es-ES" sz="2400" kern="1200" dirty="0"/>
              <a:t>Cada neurona genera su salida aplicándole una función de activación que normalmente es no lineal.</a:t>
            </a:r>
          </a:p>
          <a:p>
            <a:pPr algn="just">
              <a:lnSpc>
                <a:spcPct val="100000"/>
              </a:lnSpc>
              <a:spcBef>
                <a:spcPts val="800"/>
              </a:spcBef>
              <a:buClrTx/>
            </a:pPr>
            <a:endParaRPr lang="es-ES" sz="2400" kern="1200" dirty="0"/>
          </a:p>
          <a:p>
            <a:pPr marL="457200" lvl="1" indent="0" algn="just">
              <a:lnSpc>
                <a:spcPct val="100000"/>
              </a:lnSpc>
              <a:spcBef>
                <a:spcPts val="700"/>
              </a:spcBef>
              <a:buClr>
                <a:srgbClr val="0066CC"/>
              </a:buClr>
              <a:buSzPct val="45000"/>
              <a:buNone/>
            </a:pPr>
            <a:endParaRPr lang="es-ES" sz="2400" dirty="0">
              <a:cs typeface="Times New Roman" pitchFamily="16" charset="0"/>
            </a:endParaRPr>
          </a:p>
        </p:txBody>
      </p:sp>
    </p:spTree>
    <p:extLst>
      <p:ext uri="{BB962C8B-B14F-4D97-AF65-F5344CB8AC3E}">
        <p14:creationId xmlns:p14="http://schemas.microsoft.com/office/powerpoint/2010/main" val="2843619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1066800"/>
            <a:ext cx="89916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algn="just">
              <a:spcBef>
                <a:spcPts val="900"/>
              </a:spcBef>
              <a:buClrTx/>
              <a:buFontTx/>
              <a:buNone/>
            </a:pPr>
            <a:r>
              <a:rPr lang="es-ES" dirty="0">
                <a:latin typeface="+mn-lt"/>
                <a:ea typeface="+mn-ea"/>
                <a:cs typeface="+mn-cs"/>
              </a:rPr>
              <a:t>1. Los elementos de procesamiento reciben muchas señales.</a:t>
            </a:r>
          </a:p>
          <a:p>
            <a:pPr algn="just">
              <a:spcBef>
                <a:spcPts val="900"/>
              </a:spcBef>
              <a:buClrTx/>
              <a:buFontTx/>
              <a:buNone/>
            </a:pPr>
            <a:r>
              <a:rPr lang="es-ES" dirty="0">
                <a:latin typeface="+mn-lt"/>
                <a:ea typeface="+mn-ea"/>
                <a:cs typeface="+mn-cs"/>
              </a:rPr>
              <a:t>2. Las señales pueden modificarse por los pesos de las sinapsis receptoras.</a:t>
            </a:r>
          </a:p>
          <a:p>
            <a:pPr algn="just">
              <a:spcBef>
                <a:spcPts val="900"/>
              </a:spcBef>
              <a:buClrTx/>
              <a:buFontTx/>
              <a:buNone/>
            </a:pPr>
            <a:r>
              <a:rPr lang="es-ES" dirty="0">
                <a:latin typeface="+mn-lt"/>
                <a:ea typeface="+mn-ea"/>
                <a:cs typeface="+mn-cs"/>
              </a:rPr>
              <a:t>3. Los elementos de procesamiento suman las entradas pesadas.</a:t>
            </a:r>
          </a:p>
          <a:p>
            <a:pPr algn="just">
              <a:spcBef>
                <a:spcPts val="900"/>
              </a:spcBef>
              <a:buClrTx/>
              <a:buFontTx/>
              <a:buNone/>
            </a:pPr>
            <a:r>
              <a:rPr lang="es-ES" dirty="0">
                <a:latin typeface="+mn-lt"/>
                <a:ea typeface="+mn-ea"/>
                <a:cs typeface="+mn-cs"/>
              </a:rPr>
              <a:t>4. Bajo circunstancias apropiadas (entradas suficientes), la neurona trasmite una salida simple.</a:t>
            </a:r>
          </a:p>
          <a:p>
            <a:pPr algn="just">
              <a:spcBef>
                <a:spcPts val="900"/>
              </a:spcBef>
              <a:buClrTx/>
              <a:buFontTx/>
              <a:buNone/>
            </a:pPr>
            <a:r>
              <a:rPr lang="es-ES" dirty="0">
                <a:latin typeface="+mn-lt"/>
                <a:ea typeface="+mn-ea"/>
                <a:cs typeface="+mn-cs"/>
              </a:rPr>
              <a:t>5. La salida de una neurona particular puede ir hacia otras neuronas (a través del axón).</a:t>
            </a:r>
          </a:p>
          <a:p>
            <a:pPr algn="just">
              <a:spcBef>
                <a:spcPts val="900"/>
              </a:spcBef>
            </a:pPr>
            <a:r>
              <a:rPr lang="es-ES" dirty="0">
                <a:solidFill>
                  <a:schemeClr val="tx1"/>
                </a:solidFill>
                <a:latin typeface="Arial" charset="0"/>
                <a:cs typeface="Times New Roman" pitchFamily="16" charset="0"/>
              </a:rPr>
              <a:t>6.  La información se procesa de forma local.</a:t>
            </a:r>
          </a:p>
          <a:p>
            <a:pPr algn="just">
              <a:spcBef>
                <a:spcPts val="900"/>
              </a:spcBef>
            </a:pPr>
            <a:r>
              <a:rPr lang="es-ES" dirty="0">
                <a:solidFill>
                  <a:schemeClr val="tx1"/>
                </a:solidFill>
                <a:latin typeface="Arial" charset="0"/>
                <a:cs typeface="Times New Roman" pitchFamily="16" charset="0"/>
              </a:rPr>
              <a:t>7. La fuerza o peso relativo de la conexión puede modificarse con la experiencia.</a:t>
            </a:r>
          </a:p>
          <a:p>
            <a:pPr algn="just">
              <a:spcBef>
                <a:spcPts val="900"/>
              </a:spcBef>
            </a:pPr>
            <a:r>
              <a:rPr lang="es-ES" dirty="0">
                <a:solidFill>
                  <a:schemeClr val="tx1"/>
                </a:solidFill>
                <a:latin typeface="Arial" charset="0"/>
                <a:cs typeface="Times New Roman" pitchFamily="16" charset="0"/>
              </a:rPr>
              <a:t>8. Una neurona puede excitar o inhibir la respuesta de otra.</a:t>
            </a:r>
            <a:endParaRPr lang="es-ES" dirty="0">
              <a:latin typeface="+mn-lt"/>
              <a:ea typeface="+mn-ea"/>
              <a:cs typeface="+mn-cs"/>
            </a:endParaRPr>
          </a:p>
          <a:p>
            <a:pPr algn="just">
              <a:spcBef>
                <a:spcPts val="900"/>
              </a:spcBef>
              <a:buClrTx/>
              <a:buFontTx/>
              <a:buNone/>
            </a:pPr>
            <a:endParaRPr lang="es-ES" dirty="0">
              <a:latin typeface="+mn-lt"/>
              <a:ea typeface="+mn-ea"/>
              <a:cs typeface="+mn-cs"/>
            </a:endParaRPr>
          </a:p>
        </p:txBody>
      </p:sp>
      <p:sp>
        <p:nvSpPr>
          <p:cNvPr id="4" name="Rectangle 2"/>
          <p:cNvSpPr txBox="1">
            <a:spLocks noChangeArrowheads="1"/>
          </p:cNvSpPr>
          <p:nvPr/>
        </p:nvSpPr>
        <p:spPr>
          <a:xfrm>
            <a:off x="152400" y="228600"/>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a:t>Rasgos principales</a:t>
            </a:r>
          </a:p>
        </p:txBody>
      </p:sp>
    </p:spTree>
    <p:extLst>
      <p:ext uri="{BB962C8B-B14F-4D97-AF65-F5344CB8AC3E}">
        <p14:creationId xmlns:p14="http://schemas.microsoft.com/office/powerpoint/2010/main" val="42326136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1066800"/>
            <a:ext cx="89916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458787" indent="-457200" algn="just">
              <a:spcBef>
                <a:spcPts val="900"/>
              </a:spcBef>
              <a:buClrTx/>
              <a:buFont typeface="+mj-lt"/>
              <a:buAutoNum type="arabicPeriod"/>
            </a:pPr>
            <a:r>
              <a:rPr lang="es-ES" b="1" dirty="0">
                <a:latin typeface="+mn-lt"/>
                <a:ea typeface="+mn-ea"/>
                <a:cs typeface="+mn-cs"/>
              </a:rPr>
              <a:t>Tolerancia a fallos. </a:t>
            </a:r>
            <a:r>
              <a:rPr lang="es-ES" dirty="0">
                <a:latin typeface="+mn-lt"/>
                <a:ea typeface="+mn-ea"/>
                <a:cs typeface="+mn-cs"/>
              </a:rPr>
              <a:t>Las RNA al igual que las RNB son muy tolerantes a fallos (conocimiento distribuido). </a:t>
            </a:r>
          </a:p>
          <a:p>
            <a:pPr marL="458787" lvl="1" indent="-342900" algn="just">
              <a:spcBef>
                <a:spcPts val="900"/>
              </a:spcBef>
              <a:buFont typeface="Arial" panose="020B0604020202020204" pitchFamily="34" charset="0"/>
              <a:buChar char="•"/>
            </a:pPr>
            <a:r>
              <a:rPr lang="es-ES" dirty="0">
                <a:latin typeface="+mn-lt"/>
                <a:ea typeface="+mn-ea"/>
                <a:cs typeface="+mn-cs"/>
              </a:rPr>
              <a:t>Después de entrenadas son capaces de reconocer muchas señales de entrada que tienen ciertas diferencias con las señales con que fueron entrenadas anteriormente. </a:t>
            </a:r>
          </a:p>
          <a:p>
            <a:pPr marL="458787" lvl="1" indent="-342900" algn="just">
              <a:spcBef>
                <a:spcPts val="900"/>
              </a:spcBef>
              <a:buFont typeface="Arial" panose="020B0604020202020204" pitchFamily="34" charset="0"/>
              <a:buChar char="•"/>
            </a:pPr>
            <a:r>
              <a:rPr lang="es-ES" dirty="0">
                <a:latin typeface="+mn-lt"/>
                <a:ea typeface="+mn-ea"/>
                <a:cs typeface="+mn-cs"/>
              </a:rPr>
              <a:t>Una RNA puede ser capaz de dar una respuesta correcta aún en casos en que su estructura haya sido dañada de alguna manera. </a:t>
            </a:r>
          </a:p>
          <a:p>
            <a:pPr marL="1587" indent="0" algn="just">
              <a:spcBef>
                <a:spcPts val="900"/>
              </a:spcBef>
            </a:pPr>
            <a:r>
              <a:rPr lang="es-ES" b="1" dirty="0">
                <a:latin typeface="+mn-lt"/>
                <a:ea typeface="+mn-ea"/>
                <a:cs typeface="+mn-cs"/>
              </a:rPr>
              <a:t>2. Rápida respuesta computacional.</a:t>
            </a:r>
          </a:p>
          <a:p>
            <a:pPr marL="1587" indent="0" algn="just">
              <a:lnSpc>
                <a:spcPct val="90000"/>
              </a:lnSpc>
              <a:spcBef>
                <a:spcPts val="800"/>
              </a:spcBef>
            </a:pPr>
            <a:r>
              <a:rPr lang="es-ES" b="1" dirty="0">
                <a:latin typeface="+mn-lt"/>
                <a:ea typeface="+mn-ea"/>
                <a:cs typeface="+mn-cs"/>
              </a:rPr>
              <a:t>3. Extracción de características “de forma empírica” de los ejemplos de entrenamiento.</a:t>
            </a:r>
          </a:p>
          <a:p>
            <a:pPr marL="1587" indent="0" algn="just">
              <a:lnSpc>
                <a:spcPct val="90000"/>
              </a:lnSpc>
              <a:spcBef>
                <a:spcPts val="800"/>
              </a:spcBef>
            </a:pPr>
            <a:r>
              <a:rPr lang="es-ES" b="1" dirty="0">
                <a:latin typeface="+mn-lt"/>
                <a:ea typeface="+mn-ea"/>
                <a:cs typeface="+mn-cs"/>
              </a:rPr>
              <a:t>4. Requieren poco espacio de almacenamiento.</a:t>
            </a:r>
          </a:p>
          <a:p>
            <a:pPr marL="1587" indent="0" algn="just">
              <a:lnSpc>
                <a:spcPct val="90000"/>
              </a:lnSpc>
              <a:spcBef>
                <a:spcPts val="800"/>
              </a:spcBef>
            </a:pPr>
            <a:r>
              <a:rPr lang="es-ES" b="1" dirty="0">
                <a:latin typeface="+mn-lt"/>
                <a:ea typeface="+mn-ea"/>
                <a:cs typeface="+mn-cs"/>
              </a:rPr>
              <a:t>5. Paralelismo masivo. </a:t>
            </a:r>
            <a:r>
              <a:rPr lang="es-ES" dirty="0">
                <a:latin typeface="+mn-lt"/>
                <a:ea typeface="+mn-ea"/>
                <a:cs typeface="+mn-cs"/>
              </a:rPr>
              <a:t>Se procesan las entradas a la vez, o sea no son secuenciales.</a:t>
            </a:r>
          </a:p>
          <a:p>
            <a:pPr marL="1587" indent="0" algn="just">
              <a:lnSpc>
                <a:spcPct val="90000"/>
              </a:lnSpc>
              <a:spcBef>
                <a:spcPts val="800"/>
              </a:spcBef>
            </a:pPr>
            <a:endParaRPr lang="es-ES" b="1" dirty="0">
              <a:latin typeface="+mn-lt"/>
              <a:ea typeface="+mn-ea"/>
              <a:cs typeface="+mn-cs"/>
            </a:endParaRPr>
          </a:p>
          <a:p>
            <a:pPr marL="1587" indent="0" algn="just">
              <a:spcBef>
                <a:spcPts val="900"/>
              </a:spcBef>
            </a:pPr>
            <a:endParaRPr lang="es-ES" b="1" dirty="0">
              <a:latin typeface="+mn-lt"/>
              <a:ea typeface="+mn-ea"/>
              <a:cs typeface="+mn-cs"/>
            </a:endParaRPr>
          </a:p>
          <a:p>
            <a:pPr marL="1587" indent="0" algn="just">
              <a:spcBef>
                <a:spcPts val="900"/>
              </a:spcBef>
            </a:pPr>
            <a:endParaRPr lang="es-ES" b="1" dirty="0">
              <a:latin typeface="+mn-lt"/>
              <a:ea typeface="+mn-ea"/>
              <a:cs typeface="+mn-cs"/>
            </a:endParaRPr>
          </a:p>
          <a:p>
            <a:pPr marL="1587" indent="0" algn="just">
              <a:spcBef>
                <a:spcPts val="900"/>
              </a:spcBef>
            </a:pPr>
            <a:endParaRPr lang="es-ES" dirty="0">
              <a:latin typeface="+mn-lt"/>
              <a:ea typeface="+mn-ea"/>
              <a:cs typeface="+mn-cs"/>
            </a:endParaRPr>
          </a:p>
        </p:txBody>
      </p:sp>
      <p:sp>
        <p:nvSpPr>
          <p:cNvPr id="4" name="Rectangle 2"/>
          <p:cNvSpPr txBox="1">
            <a:spLocks noChangeArrowheads="1"/>
          </p:cNvSpPr>
          <p:nvPr/>
        </p:nvSpPr>
        <p:spPr>
          <a:xfrm>
            <a:off x="152400" y="228600"/>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a:t>Rasgos típicos  de una RNA </a:t>
            </a:r>
          </a:p>
        </p:txBody>
      </p:sp>
    </p:spTree>
    <p:extLst>
      <p:ext uri="{BB962C8B-B14F-4D97-AF65-F5344CB8AC3E}">
        <p14:creationId xmlns:p14="http://schemas.microsoft.com/office/powerpoint/2010/main" val="25524692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1066800"/>
            <a:ext cx="89916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algn="just"/>
            <a:r>
              <a:rPr lang="es-ES" b="1" dirty="0">
                <a:latin typeface="+mn-lt"/>
                <a:ea typeface="+mn-ea"/>
                <a:cs typeface="+mn-cs"/>
              </a:rPr>
              <a:t>6. No son elaboradas a partir de una unidad central de procesos de gran complejidad, </a:t>
            </a:r>
            <a:r>
              <a:rPr lang="es-ES" dirty="0">
                <a:latin typeface="+mn-lt"/>
                <a:ea typeface="+mn-ea"/>
                <a:cs typeface="+mn-cs"/>
              </a:rPr>
              <a:t>sino que se elabora a partir de elementos simples que ejecutan la acción.</a:t>
            </a:r>
          </a:p>
          <a:p>
            <a:pPr algn="just"/>
            <a:r>
              <a:rPr lang="es-ES" b="1" dirty="0">
                <a:latin typeface="+mn-lt"/>
                <a:ea typeface="+mn-ea"/>
                <a:cs typeface="+mn-cs"/>
              </a:rPr>
              <a:t>7. El conocimiento es una función de la arquitectura de la red.</a:t>
            </a:r>
          </a:p>
          <a:p>
            <a:pPr algn="just"/>
            <a:r>
              <a:rPr lang="es-ES" b="1" dirty="0">
                <a:latin typeface="+mn-lt"/>
                <a:ea typeface="+mn-ea"/>
                <a:cs typeface="+mn-cs"/>
              </a:rPr>
              <a:t>8. Tienen gran número de conexiones entre los elementos.</a:t>
            </a:r>
          </a:p>
          <a:p>
            <a:pPr algn="just"/>
            <a:r>
              <a:rPr lang="es-ES" b="1" dirty="0">
                <a:latin typeface="+mn-lt"/>
                <a:ea typeface="+mn-ea"/>
                <a:cs typeface="+mn-cs"/>
              </a:rPr>
              <a:t>9. Paralelismo masivo. </a:t>
            </a:r>
            <a:r>
              <a:rPr lang="es-ES" dirty="0">
                <a:latin typeface="+mn-lt"/>
                <a:ea typeface="+mn-ea"/>
                <a:cs typeface="+mn-cs"/>
              </a:rPr>
              <a:t>Se procesan las entradas a la vez, o sea no son secuenciales.</a:t>
            </a:r>
          </a:p>
          <a:p>
            <a:pPr algn="just"/>
            <a:r>
              <a:rPr lang="es-ES" b="1" dirty="0">
                <a:latin typeface="+mn-lt"/>
                <a:ea typeface="+mn-ea"/>
                <a:cs typeface="+mn-cs"/>
              </a:rPr>
              <a:t>10. No son necesariamente determinísticas, </a:t>
            </a:r>
            <a:r>
              <a:rPr lang="es-ES" dirty="0">
                <a:latin typeface="+mn-lt"/>
                <a:ea typeface="+mn-ea"/>
                <a:cs typeface="+mn-cs"/>
              </a:rPr>
              <a:t>o sea, no siguen un conjunto de reglas para determinar las diferentes arquitecturas de red con sus características.</a:t>
            </a:r>
          </a:p>
          <a:p>
            <a:pPr marL="1587" indent="0" algn="just">
              <a:spcBef>
                <a:spcPts val="900"/>
              </a:spcBef>
            </a:pPr>
            <a:endParaRPr lang="es-ES" b="1" dirty="0">
              <a:latin typeface="+mn-lt"/>
              <a:ea typeface="+mn-ea"/>
              <a:cs typeface="+mn-cs"/>
            </a:endParaRPr>
          </a:p>
          <a:p>
            <a:pPr marL="1587" indent="0" algn="just">
              <a:spcBef>
                <a:spcPts val="900"/>
              </a:spcBef>
            </a:pPr>
            <a:endParaRPr lang="es-ES" b="1" dirty="0">
              <a:latin typeface="+mn-lt"/>
              <a:ea typeface="+mn-ea"/>
              <a:cs typeface="+mn-cs"/>
            </a:endParaRPr>
          </a:p>
          <a:p>
            <a:pPr marL="1587" indent="0" algn="just">
              <a:spcBef>
                <a:spcPts val="900"/>
              </a:spcBef>
            </a:pPr>
            <a:endParaRPr lang="es-ES" dirty="0">
              <a:latin typeface="+mn-lt"/>
              <a:ea typeface="+mn-ea"/>
              <a:cs typeface="+mn-cs"/>
            </a:endParaRPr>
          </a:p>
        </p:txBody>
      </p:sp>
      <p:sp>
        <p:nvSpPr>
          <p:cNvPr id="4" name="Rectangle 2"/>
          <p:cNvSpPr txBox="1">
            <a:spLocks noChangeArrowheads="1"/>
          </p:cNvSpPr>
          <p:nvPr/>
        </p:nvSpPr>
        <p:spPr>
          <a:xfrm>
            <a:off x="152400" y="228600"/>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a:t>Rasgos típicos  de una RNA </a:t>
            </a:r>
          </a:p>
        </p:txBody>
      </p:sp>
    </p:spTree>
    <p:extLst>
      <p:ext uri="{BB962C8B-B14F-4D97-AF65-F5344CB8AC3E}">
        <p14:creationId xmlns:p14="http://schemas.microsoft.com/office/powerpoint/2010/main" val="18043015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Resumen</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spcAft>
                <a:spcPts val="500"/>
              </a:spcAft>
            </a:pPr>
            <a:r>
              <a:rPr lang="es-ES" sz="3200" dirty="0"/>
              <a:t>Introducción a las RNA. </a:t>
            </a:r>
          </a:p>
          <a:p>
            <a:pPr>
              <a:lnSpc>
                <a:spcPct val="100000"/>
              </a:lnSpc>
              <a:spcAft>
                <a:spcPts val="500"/>
              </a:spcAft>
            </a:pPr>
            <a:r>
              <a:rPr lang="es-ES" sz="3200" dirty="0"/>
              <a:t>Aplicación y uso como técnica de IA. </a:t>
            </a:r>
          </a:p>
          <a:p>
            <a:pPr>
              <a:lnSpc>
                <a:spcPct val="100000"/>
              </a:lnSpc>
              <a:spcAft>
                <a:spcPts val="500"/>
              </a:spcAft>
            </a:pPr>
            <a:r>
              <a:rPr lang="es-ES" sz="3200" dirty="0"/>
              <a:t>Modelo de Neurona Artificial. </a:t>
            </a:r>
          </a:p>
          <a:p>
            <a:pPr>
              <a:lnSpc>
                <a:spcPct val="100000"/>
              </a:lnSpc>
              <a:spcAft>
                <a:spcPts val="500"/>
              </a:spcAft>
            </a:pPr>
            <a:r>
              <a:rPr lang="es-ES" sz="3200" dirty="0"/>
              <a:t>Definición de una RNA.</a:t>
            </a:r>
          </a:p>
        </p:txBody>
      </p:sp>
    </p:spTree>
    <p:extLst>
      <p:ext uri="{BB962C8B-B14F-4D97-AF65-F5344CB8AC3E}">
        <p14:creationId xmlns:p14="http://schemas.microsoft.com/office/powerpoint/2010/main" val="1129202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Conclusiones</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endParaRPr lang="es-ES" sz="32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71600"/>
            <a:ext cx="2362200" cy="23622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429000"/>
            <a:ext cx="2133600" cy="2133600"/>
          </a:xfrm>
          <a:prstGeom prst="rect">
            <a:avLst/>
          </a:prstGeom>
        </p:spPr>
      </p:pic>
    </p:spTree>
    <p:extLst>
      <p:ext uri="{BB962C8B-B14F-4D97-AF65-F5344CB8AC3E}">
        <p14:creationId xmlns:p14="http://schemas.microsoft.com/office/powerpoint/2010/main" val="1947779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Trabajo Independiente</a:t>
            </a:r>
            <a:endParaRPr lang="es-ES" sz="3200" dirty="0"/>
          </a:p>
        </p:txBody>
      </p:sp>
      <p:sp>
        <p:nvSpPr>
          <p:cNvPr id="144387" name="2 Marcador de contenido"/>
          <p:cNvSpPr>
            <a:spLocks noGrp="1"/>
          </p:cNvSpPr>
          <p:nvPr>
            <p:ph idx="1"/>
          </p:nvPr>
        </p:nvSpPr>
        <p:spPr>
          <a:xfrm>
            <a:off x="2801938" y="1219200"/>
            <a:ext cx="6113462" cy="3733800"/>
          </a:xfrm>
        </p:spPr>
        <p:txBody>
          <a:bodyPr/>
          <a:lstStyle/>
          <a:p>
            <a:pPr marL="0" indent="0" algn="just">
              <a:lnSpc>
                <a:spcPct val="100000"/>
              </a:lnSpc>
              <a:buNone/>
            </a:pPr>
            <a:r>
              <a:rPr lang="es-ES" sz="2400" dirty="0"/>
              <a:t>Investigue qué clasificaciones se le han dado a los modelo de  Redes Neuronales Artificiales y qué criterio se sigue para establecer dichas clasificaciones.</a:t>
            </a:r>
          </a:p>
          <a:p>
            <a:pPr marL="0" indent="0" algn="just">
              <a:lnSpc>
                <a:spcPct val="100000"/>
              </a:lnSpc>
              <a:buFont typeface="Arial" pitchFamily="34" charset="0"/>
              <a:buNone/>
            </a:pPr>
            <a:r>
              <a:rPr lang="es-ES" sz="2400" b="1" dirty="0"/>
              <a:t>Para la próxima clase.</a:t>
            </a:r>
            <a:endParaRPr lang="es-ES" sz="2800" b="1" dirty="0"/>
          </a:p>
        </p:txBody>
      </p:sp>
      <p:pic>
        <p:nvPicPr>
          <p:cNvPr id="144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845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5">
            <a:extLst>
              <a:ext uri="{FF2B5EF4-FFF2-40B4-BE49-F238E27FC236}">
                <a16:creationId xmlns:a16="http://schemas.microsoft.com/office/drawing/2014/main" id="{05466739-71D4-4D16-B593-6DA1BFF5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1" y="981001"/>
            <a:ext cx="7993440" cy="6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79" name="Text Box 1">
            <a:extLst>
              <a:ext uri="{FF2B5EF4-FFF2-40B4-BE49-F238E27FC236}">
                <a16:creationId xmlns:a16="http://schemas.microsoft.com/office/drawing/2014/main" id="{AA3846C9-E5C2-420D-A408-3D8F7344894B}"/>
              </a:ext>
            </a:extLst>
          </p:cNvPr>
          <p:cNvSpPr txBox="1">
            <a:spLocks noChangeArrowheads="1"/>
          </p:cNvSpPr>
          <p:nvPr/>
        </p:nvSpPr>
        <p:spPr bwMode="auto">
          <a:xfrm>
            <a:off x="365761" y="-57239"/>
            <a:ext cx="6886080" cy="612338"/>
          </a:xfrm>
          <a:prstGeom prst="rect">
            <a:avLst/>
          </a:prstGeom>
          <a:noFill/>
          <a:ln>
            <a:noFill/>
          </a:ln>
          <a:effectLst/>
        </p:spPr>
        <p:txBody>
          <a:bodyPr lIns="89990" tIns="46795" rIns="89990" bIns="46795">
            <a:spAutoFit/>
          </a:bodyPr>
          <a:lstStyle>
            <a:lvl1pPr>
              <a:lnSpc>
                <a:spcPct val="63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a:lnSpc>
                <a:spcPct val="63000"/>
              </a:lnSpc>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lnSpc>
                <a:spcPct val="63000"/>
              </a:lnSpc>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eaLnBrk="1" hangingPunct="1">
              <a:lnSpc>
                <a:spcPct val="135000"/>
              </a:lnSpc>
              <a:spcBef>
                <a:spcPct val="0"/>
              </a:spcBef>
              <a:buClrTx/>
              <a:buFontTx/>
              <a:buNone/>
              <a:defRPr/>
            </a:pPr>
            <a:r>
              <a:rPr lang="es-ES" altLang="en-US" sz="2799">
                <a:solidFill>
                  <a:srgbClr val="FFFFFF"/>
                </a:solidFill>
              </a:rPr>
              <a:t>Preguntas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Sumario</a:t>
            </a:r>
          </a:p>
        </p:txBody>
      </p:sp>
      <p:sp>
        <p:nvSpPr>
          <p:cNvPr id="3" name="Marcador de contenido 2"/>
          <p:cNvSpPr>
            <a:spLocks noGrp="1"/>
          </p:cNvSpPr>
          <p:nvPr>
            <p:ph idx="1"/>
          </p:nvPr>
        </p:nvSpPr>
        <p:spPr>
          <a:xfrm>
            <a:off x="152400" y="762000"/>
            <a:ext cx="8991600" cy="5686425"/>
          </a:xfrm>
        </p:spPr>
        <p:txBody>
          <a:bodyPr/>
          <a:lstStyle/>
          <a:p>
            <a:pPr>
              <a:lnSpc>
                <a:spcPct val="100000"/>
              </a:lnSpc>
              <a:spcAft>
                <a:spcPts val="500"/>
              </a:spcAft>
            </a:pPr>
            <a:r>
              <a:rPr lang="es-ES" sz="2400" dirty="0"/>
              <a:t>Introducción a la Asignatura. </a:t>
            </a:r>
          </a:p>
          <a:p>
            <a:pPr>
              <a:lnSpc>
                <a:spcPct val="100000"/>
              </a:lnSpc>
              <a:spcAft>
                <a:spcPts val="500"/>
              </a:spcAft>
            </a:pPr>
            <a:r>
              <a:rPr lang="es-ES" sz="2400" dirty="0"/>
              <a:t>Introducción a las RNA. </a:t>
            </a:r>
          </a:p>
          <a:p>
            <a:pPr>
              <a:lnSpc>
                <a:spcPct val="100000"/>
              </a:lnSpc>
              <a:spcAft>
                <a:spcPts val="500"/>
              </a:spcAft>
            </a:pPr>
            <a:r>
              <a:rPr lang="es-ES" sz="2400" dirty="0"/>
              <a:t>Aplicación y uso como técnica de IA. </a:t>
            </a:r>
          </a:p>
          <a:p>
            <a:pPr>
              <a:lnSpc>
                <a:spcPct val="100000"/>
              </a:lnSpc>
              <a:spcAft>
                <a:spcPts val="500"/>
              </a:spcAft>
            </a:pPr>
            <a:r>
              <a:rPr lang="es-ES" sz="2400" dirty="0"/>
              <a:t>Modelo de Neurona Artificial. </a:t>
            </a:r>
          </a:p>
          <a:p>
            <a:pPr>
              <a:lnSpc>
                <a:spcPct val="100000"/>
              </a:lnSpc>
              <a:spcAft>
                <a:spcPts val="500"/>
              </a:spcAft>
            </a:pPr>
            <a:r>
              <a:rPr lang="es-ES" sz="2400" dirty="0"/>
              <a:t>Definición de una RNA. 	</a:t>
            </a:r>
          </a:p>
        </p:txBody>
      </p:sp>
    </p:spTree>
    <p:extLst>
      <p:ext uri="{BB962C8B-B14F-4D97-AF65-F5344CB8AC3E}">
        <p14:creationId xmlns:p14="http://schemas.microsoft.com/office/powerpoint/2010/main" val="3759845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marL="0" marR="0" lvl="0" indent="0" algn="l" defTabSz="457200" rtl="0" eaLnBrk="0" fontAlgn="base" latinLnBrk="0" hangingPunct="0">
              <a:lnSpc>
                <a:spcPct val="100000"/>
              </a:lnSpc>
              <a:spcBef>
                <a:spcPct val="0"/>
              </a:spcBef>
              <a:spcAft>
                <a:spcPct val="0"/>
              </a:spcAft>
              <a:buClr>
                <a:srgbClr val="FFFFFF"/>
              </a:buClr>
              <a:buSzPct val="100000"/>
              <a:buFont typeface="Arial" charset="0"/>
              <a:buNone/>
              <a:tabLst/>
              <a:defRPr/>
            </a:pPr>
            <a:r>
              <a:rPr kumimoji="0" lang="es-ES" sz="24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j-ea"/>
                <a:cs typeface="Arial"/>
              </a:rPr>
              <a:t>Profesor: </a:t>
            </a:r>
            <a:r>
              <a:rPr lang="es-ES" kern="0">
                <a:effectLst>
                  <a:outerShdw blurRad="38100" dist="38100" dir="2700000" algn="tl">
                    <a:srgbClr val="000000">
                      <a:alpha val="43137"/>
                    </a:srgbClr>
                  </a:outerShdw>
                </a:effectLst>
                <a:latin typeface="Arial"/>
                <a:cs typeface="Arial"/>
              </a:rPr>
              <a:t>Dr</a:t>
            </a:r>
            <a:r>
              <a:rPr kumimoji="0" lang="es-E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a:ea typeface="+mj-ea"/>
                <a:cs typeface="Arial"/>
              </a:rPr>
              <a:t>. </a:t>
            </a:r>
            <a:r>
              <a:rPr kumimoji="0" lang="es-ES" sz="2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j-ea"/>
                <a:cs typeface="Arial"/>
              </a:rPr>
              <a:t>Yasiel Pérez Vera</a:t>
            </a:r>
          </a:p>
          <a:p>
            <a:pPr marL="0" marR="0" lvl="0" indent="0" algn="l" defTabSz="457200" rtl="0" eaLnBrk="0" fontAlgn="base" latinLnBrk="0" hangingPunct="0">
              <a:lnSpc>
                <a:spcPct val="100000"/>
              </a:lnSpc>
              <a:spcBef>
                <a:spcPct val="0"/>
              </a:spcBef>
              <a:spcAft>
                <a:spcPct val="0"/>
              </a:spcAft>
              <a:buClr>
                <a:srgbClr val="FFFFFF"/>
              </a:buClr>
              <a:buSzPct val="100000"/>
              <a:buFont typeface="Arial" charset="0"/>
              <a:buNone/>
              <a:tabLst/>
              <a:defRPr/>
            </a:pPr>
            <a:r>
              <a:rPr kumimoji="0" lang="es-ES" sz="2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j-ea"/>
                <a:cs typeface="Arial"/>
              </a:rPr>
              <a:t>Email: </a:t>
            </a:r>
            <a:r>
              <a:rPr kumimoji="0" lang="es-ES" sz="2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j-ea"/>
                <a:cs typeface="Arial"/>
                <a:hlinkClick r:id="rId3">
                  <a:extLst>
                    <a:ext uri="{A12FA001-AC4F-418D-AE19-62706E023703}">
                      <ahyp:hlinkClr xmlns:ahyp="http://schemas.microsoft.com/office/drawing/2018/hyperlinkcolor" val="tx"/>
                    </a:ext>
                  </a:extLst>
                </a:hlinkClick>
              </a:rPr>
              <a:t>yperezv@unsa.edu.pe</a:t>
            </a:r>
            <a:r>
              <a:rPr kumimoji="0" lang="es-ES" sz="2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a:ea typeface="+mj-ea"/>
                <a:cs typeface="Arial"/>
              </a:rPr>
              <a:t> </a:t>
            </a:r>
          </a:p>
        </p:txBody>
      </p:sp>
      <p:sp>
        <p:nvSpPr>
          <p:cNvPr id="5"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marL="0" marR="0" lvl="0" indent="0" algn="ctr" defTabSz="457200" rtl="0" eaLnBrk="1" fontAlgn="base" latinLnBrk="0" hangingPunct="1">
              <a:lnSpc>
                <a:spcPct val="135000"/>
              </a:lnSpc>
              <a:spcBef>
                <a:spcPct val="0"/>
              </a:spcBef>
              <a:spcAft>
                <a:spcPct val="0"/>
              </a:spcAft>
              <a:buClr>
                <a:srgbClr val="000000"/>
              </a:buClr>
              <a:buSzPct val="100000"/>
              <a:buFont typeface="Arial" panose="020B060402020202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s-ES" altLang="es-ES_tradnl" sz="3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Redes Neuronales Artificiales</a:t>
            </a:r>
          </a:p>
          <a:p>
            <a:pPr marL="0" marR="0" lvl="0" indent="0" algn="ctr" defTabSz="457200" rtl="0" eaLnBrk="1" fontAlgn="base" latinLnBrk="0" hangingPunct="1">
              <a:lnSpc>
                <a:spcPct val="135000"/>
              </a:lnSpc>
              <a:spcBef>
                <a:spcPct val="0"/>
              </a:spcBef>
              <a:spcAft>
                <a:spcPct val="0"/>
              </a:spcAft>
              <a:buClr>
                <a:srgbClr val="000000"/>
              </a:buClr>
              <a:buSzPct val="100000"/>
              <a:buFont typeface="Arial" panose="020B060402020202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s-ES" altLang="es-ES_tradnl" sz="3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base" latinLnBrk="0" hangingPunct="1">
              <a:lnSpc>
                <a:spcPct val="135000"/>
              </a:lnSpc>
              <a:spcBef>
                <a:spcPct val="0"/>
              </a:spcBef>
              <a:spcAft>
                <a:spcPct val="0"/>
              </a:spcAft>
              <a:buClr>
                <a:srgbClr val="000000"/>
              </a:buClr>
              <a:buSzPct val="100000"/>
              <a:buFont typeface="Arial" panose="020B060402020202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s-ES" altLang="es-ES_tradnl" sz="28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Conferencia # 1: Introducción a las RNA.</a:t>
            </a:r>
            <a:endParaRPr kumimoji="0" lang="en-GB" altLang="es-ES_tradnl" sz="28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1032" name="Picture 8" descr="Inteligencia artificial para la Industria 4.0 La 4ª revolución ...">
            <a:extLst>
              <a:ext uri="{FF2B5EF4-FFF2-40B4-BE49-F238E27FC236}">
                <a16:creationId xmlns:a16="http://schemas.microsoft.com/office/drawing/2014/main" id="{11AEAC87-0C7F-4C73-9C36-6E8F77ECC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9641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r="1515"/>
          <a:stretch/>
        </p:blipFill>
        <p:spPr>
          <a:xfrm>
            <a:off x="0" y="1066800"/>
            <a:ext cx="9067799" cy="1981200"/>
          </a:xfrm>
          <a:prstGeom prst="rect">
            <a:avLst/>
          </a:prstGeom>
        </p:spPr>
      </p:pic>
      <p:pic>
        <p:nvPicPr>
          <p:cNvPr id="4" name="Imagen 3"/>
          <p:cNvPicPr>
            <a:picLocks noChangeAspect="1"/>
          </p:cNvPicPr>
          <p:nvPr/>
        </p:nvPicPr>
        <p:blipFill>
          <a:blip r:embed="rId3"/>
          <a:stretch>
            <a:fillRect/>
          </a:stretch>
        </p:blipFill>
        <p:spPr>
          <a:xfrm>
            <a:off x="364806" y="3048000"/>
            <a:ext cx="8435976" cy="2716836"/>
          </a:xfrm>
          <a:prstGeom prst="rect">
            <a:avLst/>
          </a:prstGeom>
        </p:spPr>
      </p:pic>
      <p:sp>
        <p:nvSpPr>
          <p:cNvPr id="5" name="Título 4"/>
          <p:cNvSpPr>
            <a:spLocks noGrp="1"/>
          </p:cNvSpPr>
          <p:nvPr>
            <p:ph type="title"/>
          </p:nvPr>
        </p:nvSpPr>
        <p:spPr/>
        <p:txBody>
          <a:bodyPr/>
          <a:lstStyle/>
          <a:p>
            <a:r>
              <a:rPr lang="es-ES" sz="3200" dirty="0"/>
              <a:t>Estructura del curso</a:t>
            </a:r>
          </a:p>
        </p:txBody>
      </p:sp>
      <p:sp>
        <p:nvSpPr>
          <p:cNvPr id="7" name="Marcador de contenido 2"/>
          <p:cNvSpPr txBox="1">
            <a:spLocks/>
          </p:cNvSpPr>
          <p:nvPr/>
        </p:nvSpPr>
        <p:spPr>
          <a:xfrm>
            <a:off x="0" y="5764836"/>
            <a:ext cx="9144000" cy="2309884"/>
          </a:xfrm>
          <a:prstGeom prst="rect">
            <a:avLst/>
          </a:prstGeom>
        </p:spPr>
        <p:txBody>
          <a:bodyPr/>
          <a:lst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a:lstStyle>
          <a:p>
            <a:pPr marL="0" indent="0">
              <a:lnSpc>
                <a:spcPct val="100000"/>
              </a:lnSpc>
              <a:spcAft>
                <a:spcPts val="500"/>
              </a:spcAft>
              <a:buNone/>
            </a:pPr>
            <a:r>
              <a:rPr lang="es-ES" sz="2400" b="1" kern="0">
                <a:solidFill>
                  <a:srgbClr val="FF0000"/>
                </a:solidFill>
              </a:rPr>
              <a:t>5 </a:t>
            </a:r>
            <a:r>
              <a:rPr lang="es-ES" sz="2400" b="1" kern="0" dirty="0">
                <a:solidFill>
                  <a:srgbClr val="FF0000"/>
                </a:solidFill>
              </a:rPr>
              <a:t>Ausencias &gt;= 20% = Examen Extraordinario de Fin de Curso (Mundial)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Bibliografía del curso</a:t>
            </a:r>
          </a:p>
        </p:txBody>
      </p:sp>
      <p:sp>
        <p:nvSpPr>
          <p:cNvPr id="3" name="Marcador de contenido 2"/>
          <p:cNvSpPr>
            <a:spLocks noGrp="1"/>
          </p:cNvSpPr>
          <p:nvPr>
            <p:ph idx="1"/>
          </p:nvPr>
        </p:nvSpPr>
        <p:spPr>
          <a:xfrm>
            <a:off x="152400" y="762000"/>
            <a:ext cx="8991600" cy="5686425"/>
          </a:xfrm>
        </p:spPr>
        <p:txBody>
          <a:bodyPr/>
          <a:lstStyle/>
          <a:p>
            <a:pPr algn="just">
              <a:lnSpc>
                <a:spcPct val="100000"/>
              </a:lnSpc>
              <a:spcAft>
                <a:spcPts val="500"/>
              </a:spcAft>
            </a:pPr>
            <a:r>
              <a:rPr lang="es-ES" sz="2400" dirty="0"/>
              <a:t>Bonifacio Martín del Brío y Alfredo Sanz Molina, “Redes neuronales y sistemas difusos”, Editorial </a:t>
            </a:r>
            <a:r>
              <a:rPr lang="es-ES" sz="2400" dirty="0" err="1"/>
              <a:t>Alfaomega</a:t>
            </a:r>
            <a:r>
              <a:rPr lang="es-ES" sz="2400" dirty="0"/>
              <a:t>, 2001 (2da edición ampliada y revisada). </a:t>
            </a:r>
          </a:p>
          <a:p>
            <a:pPr algn="just">
              <a:lnSpc>
                <a:spcPct val="100000"/>
              </a:lnSpc>
            </a:pPr>
            <a:r>
              <a:rPr lang="es-ES" sz="2400" dirty="0"/>
              <a:t>Ben </a:t>
            </a:r>
            <a:r>
              <a:rPr lang="es-ES" sz="2400" dirty="0" err="1"/>
              <a:t>Kröse</a:t>
            </a:r>
            <a:r>
              <a:rPr lang="es-ES" sz="2400" dirty="0"/>
              <a:t>, Patrick van der </a:t>
            </a:r>
            <a:r>
              <a:rPr lang="es-ES" sz="2400" dirty="0" err="1"/>
              <a:t>Smagt</a:t>
            </a:r>
            <a:r>
              <a:rPr lang="es-ES" sz="2400" dirty="0"/>
              <a:t>, “</a:t>
            </a:r>
            <a:r>
              <a:rPr lang="es-ES" sz="2400" dirty="0" err="1"/>
              <a:t>An</a:t>
            </a:r>
            <a:r>
              <a:rPr lang="es-ES" sz="2400" dirty="0"/>
              <a:t> </a:t>
            </a:r>
            <a:r>
              <a:rPr lang="es-ES" sz="2400" dirty="0" err="1"/>
              <a:t>introduction</a:t>
            </a:r>
            <a:r>
              <a:rPr lang="es-ES" sz="2400" dirty="0"/>
              <a:t> </a:t>
            </a:r>
            <a:r>
              <a:rPr lang="es-ES" sz="2400" dirty="0" err="1"/>
              <a:t>to</a:t>
            </a:r>
            <a:r>
              <a:rPr lang="es-ES" sz="2400" dirty="0"/>
              <a:t> neural </a:t>
            </a:r>
            <a:r>
              <a:rPr lang="es-ES" sz="2400" dirty="0" err="1"/>
              <a:t>networks</a:t>
            </a:r>
            <a:r>
              <a:rPr lang="es-ES" sz="2400" dirty="0"/>
              <a:t>”, 1996, 8va. edición. </a:t>
            </a:r>
          </a:p>
          <a:p>
            <a:pPr algn="just">
              <a:lnSpc>
                <a:spcPct val="100000"/>
              </a:lnSpc>
            </a:pPr>
            <a:r>
              <a:rPr lang="es-ES" sz="2400" dirty="0"/>
              <a:t>Rafael Bello Pérez, “Curso introductorio a las redes neuronales artificiales”, 1993. </a:t>
            </a:r>
          </a:p>
          <a:p>
            <a:pPr algn="just">
              <a:lnSpc>
                <a:spcPct val="100000"/>
              </a:lnSpc>
            </a:pPr>
            <a:r>
              <a:rPr lang="en-US" sz="2400" dirty="0" err="1"/>
              <a:t>Laurene</a:t>
            </a:r>
            <a:r>
              <a:rPr lang="en-US" sz="2400" dirty="0"/>
              <a:t> </a:t>
            </a:r>
            <a:r>
              <a:rPr lang="en-US" sz="2400" dirty="0" err="1"/>
              <a:t>Fausset</a:t>
            </a:r>
            <a:r>
              <a:rPr lang="en-US" sz="2400" dirty="0"/>
              <a:t>, “Fundamentals of Neural Networks: architectures, algorithms and applications”, Prentice-Hall </a:t>
            </a:r>
            <a:r>
              <a:rPr lang="en-US" sz="2400" dirty="0" err="1"/>
              <a:t>Inc</a:t>
            </a:r>
            <a:r>
              <a:rPr lang="en-US" sz="2400" dirty="0"/>
              <a:t>, 1994. </a:t>
            </a:r>
          </a:p>
          <a:p>
            <a:pPr algn="just">
              <a:lnSpc>
                <a:spcPct val="100000"/>
              </a:lnSpc>
            </a:pPr>
            <a:r>
              <a:rPr lang="en-US" sz="2400" dirty="0"/>
              <a:t>Tom M. Mitchell, “Machine Learning”, McGraw-Hill, 1997.</a:t>
            </a:r>
          </a:p>
          <a:p>
            <a:pPr algn="just">
              <a:lnSpc>
                <a:spcPct val="100000"/>
              </a:lnSpc>
            </a:pPr>
            <a:r>
              <a:rPr lang="en-US" sz="2400" dirty="0"/>
              <a:t>Nikola K. </a:t>
            </a:r>
            <a:r>
              <a:rPr lang="en-US" sz="2400" dirty="0" err="1"/>
              <a:t>Kasabov</a:t>
            </a:r>
            <a:r>
              <a:rPr lang="en-US" sz="2400" dirty="0"/>
              <a:t>, “Foundations of Neural Networks, Fuzzy Systems and Knowledge Engineering”, Editorial MIT, 1998 (2da </a:t>
            </a:r>
            <a:r>
              <a:rPr lang="en-US" sz="2400" dirty="0" err="1"/>
              <a:t>edición</a:t>
            </a:r>
            <a:r>
              <a:rPr lang="en-US" sz="2400" dirty="0"/>
              <a:t>). </a:t>
            </a:r>
          </a:p>
          <a:p>
            <a:pPr algn="just">
              <a:lnSpc>
                <a:spcPct val="100000"/>
              </a:lnSpc>
            </a:pPr>
            <a:r>
              <a:rPr lang="es-ES" sz="2400" dirty="0"/>
              <a:t>Artículos de revistas especializadas en el tema de RNA</a:t>
            </a:r>
            <a:endParaRPr lang="en-US" sz="2400" dirty="0"/>
          </a:p>
        </p:txBody>
      </p:sp>
    </p:spTree>
    <p:extLst>
      <p:ext uri="{BB962C8B-B14F-4D97-AF65-F5344CB8AC3E}">
        <p14:creationId xmlns:p14="http://schemas.microsoft.com/office/powerpoint/2010/main" val="428182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Introducción</a:t>
            </a:r>
          </a:p>
        </p:txBody>
      </p:sp>
      <p:pic>
        <p:nvPicPr>
          <p:cNvPr id="4" name="Marcador de contenido 3"/>
          <p:cNvPicPr>
            <a:picLocks noGrp="1" noChangeAspect="1"/>
          </p:cNvPicPr>
          <p:nvPr>
            <p:ph idx="1"/>
          </p:nvPr>
        </p:nvPicPr>
        <p:blipFill>
          <a:blip r:embed="rId2"/>
          <a:stretch>
            <a:fillRect/>
          </a:stretch>
        </p:blipFill>
        <p:spPr>
          <a:xfrm>
            <a:off x="164448" y="914400"/>
            <a:ext cx="8903352" cy="5413200"/>
          </a:xfrm>
          <a:prstGeom prst="rect">
            <a:avLst/>
          </a:prstGeom>
        </p:spPr>
      </p:pic>
    </p:spTree>
    <p:extLst>
      <p:ext uri="{BB962C8B-B14F-4D97-AF65-F5344CB8AC3E}">
        <p14:creationId xmlns:p14="http://schemas.microsoft.com/office/powerpoint/2010/main" val="64460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Introducción</a:t>
            </a:r>
          </a:p>
        </p:txBody>
      </p:sp>
      <p:pic>
        <p:nvPicPr>
          <p:cNvPr id="5" name="Imagen 4"/>
          <p:cNvPicPr>
            <a:picLocks noChangeAspect="1"/>
          </p:cNvPicPr>
          <p:nvPr/>
        </p:nvPicPr>
        <p:blipFill>
          <a:blip r:embed="rId2"/>
          <a:stretch>
            <a:fillRect/>
          </a:stretch>
        </p:blipFill>
        <p:spPr>
          <a:xfrm>
            <a:off x="101221" y="838200"/>
            <a:ext cx="8966579" cy="5789088"/>
          </a:xfrm>
          <a:prstGeom prst="rect">
            <a:avLst/>
          </a:prstGeom>
        </p:spPr>
      </p:pic>
    </p:spTree>
    <p:extLst>
      <p:ext uri="{BB962C8B-B14F-4D97-AF65-F5344CB8AC3E}">
        <p14:creationId xmlns:p14="http://schemas.microsoft.com/office/powerpoint/2010/main" val="24466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Introducción</a:t>
            </a:r>
          </a:p>
        </p:txBody>
      </p:sp>
      <p:sp>
        <p:nvSpPr>
          <p:cNvPr id="3" name="Marcador de contenido 2"/>
          <p:cNvSpPr>
            <a:spLocks noGrp="1"/>
          </p:cNvSpPr>
          <p:nvPr>
            <p:ph idx="1"/>
          </p:nvPr>
        </p:nvSpPr>
        <p:spPr>
          <a:xfrm>
            <a:off x="152400" y="1019175"/>
            <a:ext cx="8854017" cy="5686425"/>
          </a:xfrm>
        </p:spPr>
        <p:txBody>
          <a:bodyPr/>
          <a:lstStyle/>
          <a:p>
            <a:pPr algn="just">
              <a:lnSpc>
                <a:spcPct val="100000"/>
              </a:lnSpc>
              <a:spcAft>
                <a:spcPts val="500"/>
              </a:spcAft>
            </a:pPr>
            <a:r>
              <a:rPr lang="es-ES" sz="2400" dirty="0"/>
              <a:t>La capacidad del cerebro humano de pensar, recordar y resolver problemas ha inspirado a muchos científicos intentar o procurar modelar en el ordenador el funcionamiento del cerebro humano.</a:t>
            </a:r>
          </a:p>
          <a:p>
            <a:pPr algn="just">
              <a:lnSpc>
                <a:spcPct val="100000"/>
              </a:lnSpc>
              <a:spcAft>
                <a:spcPts val="500"/>
              </a:spcAft>
            </a:pPr>
            <a:endParaRPr lang="es-ES" sz="2400" dirty="0"/>
          </a:p>
          <a:p>
            <a:pPr>
              <a:lnSpc>
                <a:spcPct val="100000"/>
              </a:lnSpc>
            </a:pPr>
            <a:r>
              <a:rPr lang="es-ES" sz="2400" b="1" dirty="0"/>
              <a:t>Aprender: </a:t>
            </a:r>
            <a:r>
              <a:rPr lang="es-ES" sz="2400" dirty="0"/>
              <a:t>adquirir el conocimiento de una cosa por medio del estudio, ejercicio o experiencia.</a:t>
            </a:r>
          </a:p>
          <a:p>
            <a:pPr>
              <a:lnSpc>
                <a:spcPct val="100000"/>
              </a:lnSpc>
            </a:pPr>
            <a:r>
              <a:rPr lang="es-ES" sz="2400" b="1" dirty="0"/>
              <a:t>Generalizar:</a:t>
            </a:r>
            <a:r>
              <a:rPr lang="es-ES" sz="2400" dirty="0"/>
              <a:t> extender o ampliar una cosa.</a:t>
            </a:r>
          </a:p>
          <a:p>
            <a:pPr>
              <a:lnSpc>
                <a:spcPct val="100000"/>
              </a:lnSpc>
            </a:pPr>
            <a:r>
              <a:rPr lang="pt-BR" sz="2400" b="1" dirty="0" err="1"/>
              <a:t>Abstraer</a:t>
            </a:r>
            <a:r>
              <a:rPr lang="pt-BR" sz="2400" b="1" dirty="0"/>
              <a:t>:</a:t>
            </a:r>
            <a:r>
              <a:rPr lang="pt-BR" sz="2400" dirty="0"/>
              <a:t> </a:t>
            </a:r>
            <a:r>
              <a:rPr lang="pt-BR" sz="2400" dirty="0" err="1"/>
              <a:t>aislar</a:t>
            </a:r>
            <a:r>
              <a:rPr lang="pt-BR" sz="2400" dirty="0"/>
              <a:t> mentalmente o considerar por </a:t>
            </a:r>
            <a:r>
              <a:rPr lang="es-ES" sz="2400" dirty="0"/>
              <a:t>separado las cualidades de un objeto</a:t>
            </a:r>
            <a:endParaRPr lang="es-ES_tradnl" sz="2400" dirty="0"/>
          </a:p>
          <a:p>
            <a:pPr>
              <a:spcAft>
                <a:spcPts val="500"/>
              </a:spcAft>
            </a:pPr>
            <a:endParaRPr lang="es-ES_tradnl" sz="2400" b="1" dirty="0"/>
          </a:p>
          <a:p>
            <a:pPr algn="just">
              <a:lnSpc>
                <a:spcPct val="100000"/>
              </a:lnSpc>
              <a:spcAft>
                <a:spcPts val="500"/>
              </a:spcAft>
            </a:pPr>
            <a:endParaRPr lang="es-ES" sz="1600" dirty="0"/>
          </a:p>
        </p:txBody>
      </p:sp>
      <p:pic>
        <p:nvPicPr>
          <p:cNvPr id="4" name="Picture 5"/>
          <p:cNvPicPr>
            <a:picLocks noChangeAspect="1"/>
          </p:cNvPicPr>
          <p:nvPr/>
        </p:nvPicPr>
        <p:blipFill rotWithShape="1">
          <a:blip r:embed="rId2">
            <a:extLst>
              <a:ext uri="{28A0092B-C50C-407E-A947-70E740481C1C}">
                <a14:useLocalDpi xmlns:a14="http://schemas.microsoft.com/office/drawing/2010/main" val="0"/>
              </a:ext>
            </a:extLst>
          </a:blip>
          <a:srcRect b="7149"/>
          <a:stretch/>
        </p:blipFill>
        <p:spPr>
          <a:xfrm>
            <a:off x="6705600" y="4953000"/>
            <a:ext cx="2300817" cy="15221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966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Surgimiento</a:t>
            </a:r>
          </a:p>
        </p:txBody>
      </p:sp>
      <p:sp>
        <p:nvSpPr>
          <p:cNvPr id="3" name="Marcador de contenido 2"/>
          <p:cNvSpPr>
            <a:spLocks noGrp="1"/>
          </p:cNvSpPr>
          <p:nvPr>
            <p:ph idx="1"/>
          </p:nvPr>
        </p:nvSpPr>
        <p:spPr>
          <a:xfrm>
            <a:off x="152400" y="1019175"/>
            <a:ext cx="8839200" cy="5686425"/>
          </a:xfrm>
        </p:spPr>
        <p:txBody>
          <a:bodyPr/>
          <a:lstStyle/>
          <a:p>
            <a:pPr algn="just">
              <a:lnSpc>
                <a:spcPct val="100000"/>
              </a:lnSpc>
              <a:spcAft>
                <a:spcPts val="500"/>
              </a:spcAft>
            </a:pPr>
            <a:r>
              <a:rPr lang="es-ES" sz="2400" dirty="0"/>
              <a:t>El desarrollo de las redes neuronales artificiales comenzó aproximadamente 70 años atrás, motivado por el deseo de entender la capacidad de razonamiento y entendimiento del cerebro humano y emular algunas de sus fortalezas y capacidades.</a:t>
            </a:r>
          </a:p>
          <a:p>
            <a:pPr algn="just">
              <a:lnSpc>
                <a:spcPct val="100000"/>
              </a:lnSpc>
              <a:spcAft>
                <a:spcPts val="500"/>
              </a:spcAft>
            </a:pPr>
            <a:endParaRPr lang="es-ES" sz="2400" dirty="0"/>
          </a:p>
          <a:p>
            <a:pPr>
              <a:spcAft>
                <a:spcPts val="500"/>
              </a:spcAft>
            </a:pPr>
            <a:r>
              <a:rPr lang="es-ES_tradnl" sz="2400" b="1" dirty="0"/>
              <a:t>Etapa 1</a:t>
            </a:r>
          </a:p>
          <a:p>
            <a:pPr lvl="1">
              <a:spcAft>
                <a:spcPts val="500"/>
              </a:spcAft>
            </a:pPr>
            <a:r>
              <a:rPr lang="es-ES_tradnl" sz="2400" dirty="0"/>
              <a:t>1943 Warren </a:t>
            </a:r>
            <a:r>
              <a:rPr lang="es-ES_tradnl" sz="2400" dirty="0" err="1"/>
              <a:t>McCulloch</a:t>
            </a:r>
            <a:r>
              <a:rPr lang="es-ES_tradnl" sz="2400" dirty="0"/>
              <a:t> y Walter </a:t>
            </a:r>
            <a:r>
              <a:rPr lang="es-ES_tradnl" sz="2400" dirty="0" err="1"/>
              <a:t>Pitss</a:t>
            </a:r>
            <a:r>
              <a:rPr lang="es-ES_tradnl" sz="2400" dirty="0"/>
              <a:t>.</a:t>
            </a:r>
          </a:p>
          <a:p>
            <a:pPr lvl="1">
              <a:spcAft>
                <a:spcPts val="500"/>
              </a:spcAft>
            </a:pPr>
            <a:r>
              <a:rPr lang="es-ES_tradnl" sz="2400" dirty="0"/>
              <a:t>1957 Frank </a:t>
            </a:r>
            <a:r>
              <a:rPr lang="es-ES_tradnl" sz="2400" dirty="0" err="1"/>
              <a:t>Rossenblatt</a:t>
            </a:r>
            <a:r>
              <a:rPr lang="es-ES_tradnl" sz="2400" dirty="0"/>
              <a:t>: </a:t>
            </a:r>
            <a:r>
              <a:rPr lang="es-ES_tradnl" sz="2400" dirty="0" err="1"/>
              <a:t>Perceptrón</a:t>
            </a:r>
            <a:r>
              <a:rPr lang="es-ES_tradnl" sz="2400" dirty="0"/>
              <a:t>.</a:t>
            </a:r>
          </a:p>
          <a:p>
            <a:pPr lvl="1">
              <a:spcAft>
                <a:spcPts val="500"/>
              </a:spcAft>
            </a:pPr>
            <a:r>
              <a:rPr lang="es-ES_tradnl" sz="2400" dirty="0"/>
              <a:t>1959 Bernard </a:t>
            </a:r>
            <a:r>
              <a:rPr lang="es-ES_tradnl" sz="2400" dirty="0" err="1"/>
              <a:t>Widrow</a:t>
            </a:r>
            <a:r>
              <a:rPr lang="es-ES_tradnl" sz="2400" dirty="0"/>
              <a:t>: </a:t>
            </a:r>
            <a:r>
              <a:rPr lang="es-ES_tradnl" sz="2400" dirty="0" err="1"/>
              <a:t>Adaline</a:t>
            </a:r>
            <a:endParaRPr lang="es-ES_tradnl" sz="2400" dirty="0"/>
          </a:p>
          <a:p>
            <a:pPr>
              <a:spcAft>
                <a:spcPts val="500"/>
              </a:spcAft>
            </a:pPr>
            <a:r>
              <a:rPr lang="es-ES_tradnl" sz="2400" b="1" dirty="0"/>
              <a:t>Etapa 2</a:t>
            </a:r>
          </a:p>
          <a:p>
            <a:pPr lvl="1">
              <a:spcAft>
                <a:spcPts val="500"/>
              </a:spcAft>
            </a:pPr>
            <a:r>
              <a:rPr lang="es-ES_tradnl" sz="2400" dirty="0"/>
              <a:t>Mediados de los 60. profunda crítica al </a:t>
            </a:r>
            <a:r>
              <a:rPr lang="es-ES_tradnl" sz="2400" dirty="0" err="1"/>
              <a:t>perceptron</a:t>
            </a:r>
            <a:r>
              <a:rPr lang="es-ES_tradnl" sz="2400" dirty="0"/>
              <a:t>.</a:t>
            </a:r>
          </a:p>
          <a:p>
            <a:r>
              <a:rPr lang="en-US" sz="2400" b="1" dirty="0" err="1"/>
              <a:t>Etapa</a:t>
            </a:r>
            <a:r>
              <a:rPr lang="en-US" sz="2400" b="1" dirty="0"/>
              <a:t> 3</a:t>
            </a:r>
          </a:p>
          <a:p>
            <a:pPr lvl="1">
              <a:lnSpc>
                <a:spcPct val="100000"/>
              </a:lnSpc>
            </a:pPr>
            <a:r>
              <a:rPr lang="es-ES_tradnl" sz="2400" dirty="0"/>
              <a:t>Principio de los 80: Modelo de </a:t>
            </a:r>
            <a:r>
              <a:rPr lang="es-ES_tradnl" sz="2400" dirty="0" err="1"/>
              <a:t>Hopfield</a:t>
            </a:r>
            <a:r>
              <a:rPr lang="es-ES_tradnl" sz="2400" dirty="0"/>
              <a:t> y la invención del algoritmo </a:t>
            </a:r>
            <a:r>
              <a:rPr lang="es-ES_tradnl" sz="2400" dirty="0" err="1"/>
              <a:t>Backpropagation</a:t>
            </a:r>
            <a:r>
              <a:rPr lang="es-ES_tradnl" sz="2400" dirty="0"/>
              <a:t> </a:t>
            </a:r>
          </a:p>
          <a:p>
            <a:pPr lvl="1">
              <a:spcAft>
                <a:spcPts val="500"/>
              </a:spcAft>
            </a:pPr>
            <a:endParaRPr lang="es-ES_tradnl" sz="2400" dirty="0"/>
          </a:p>
          <a:p>
            <a:pPr>
              <a:spcAft>
                <a:spcPts val="500"/>
              </a:spcAft>
            </a:pPr>
            <a:endParaRPr lang="es-ES_tradnl" sz="2400" b="1" dirty="0"/>
          </a:p>
          <a:p>
            <a:pPr algn="just">
              <a:lnSpc>
                <a:spcPct val="100000"/>
              </a:lnSpc>
              <a:spcAft>
                <a:spcPts val="500"/>
              </a:spcAft>
            </a:pPr>
            <a:endParaRPr lang="es-ES" sz="1600" dirty="0"/>
          </a:p>
        </p:txBody>
      </p:sp>
    </p:spTree>
    <p:extLst>
      <p:ext uri="{BB962C8B-B14F-4D97-AF65-F5344CB8AC3E}">
        <p14:creationId xmlns:p14="http://schemas.microsoft.com/office/powerpoint/2010/main" val="41584267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1872</TotalTime>
  <Words>1279</Words>
  <Application>Microsoft Office PowerPoint</Application>
  <PresentationFormat>Presentación en pantalla (4:3)</PresentationFormat>
  <Paragraphs>144</Paragraphs>
  <Slides>30</Slides>
  <Notes>5</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30</vt:i4>
      </vt:variant>
    </vt:vector>
  </HeadingPairs>
  <TitlesOfParts>
    <vt:vector size="38" baseType="lpstr">
      <vt:lpstr>Arial</vt:lpstr>
      <vt:lpstr>Cambria Math</vt:lpstr>
      <vt:lpstr>DejaVu Sans</vt:lpstr>
      <vt:lpstr>Tahoma</vt:lpstr>
      <vt:lpstr>Times New Roman</vt:lpstr>
      <vt:lpstr>Wingdings</vt:lpstr>
      <vt:lpstr>Default Design</vt:lpstr>
      <vt:lpstr>1_Default Design</vt:lpstr>
      <vt:lpstr>Presentación de PowerPoint</vt:lpstr>
      <vt:lpstr>Objetivo</vt:lpstr>
      <vt:lpstr>Sumario</vt:lpstr>
      <vt:lpstr>Estructura del curso</vt:lpstr>
      <vt:lpstr>Bibliografía del curso</vt:lpstr>
      <vt:lpstr>Introducción</vt:lpstr>
      <vt:lpstr>Introducción</vt:lpstr>
      <vt:lpstr>Introducción</vt:lpstr>
      <vt:lpstr>Surgimiento</vt:lpstr>
      <vt:lpstr>Surgimiento</vt:lpstr>
      <vt:lpstr>Algunas aplicaciones</vt:lpstr>
      <vt:lpstr>Trabajo Independiente</vt:lpstr>
      <vt:lpstr>Red Neuronal Biológica</vt:lpstr>
      <vt:lpstr>Red Neuronal Biológica</vt:lpstr>
      <vt:lpstr>Redes Neuronales Artificiales</vt:lpstr>
      <vt:lpstr>Redes Neuronales Artificiales</vt:lpstr>
      <vt:lpstr>Redes Neuronales Artificiales</vt:lpstr>
      <vt:lpstr>Redes Neuronales Artificiales</vt:lpstr>
      <vt:lpstr>Modelo Matemático</vt:lpstr>
      <vt:lpstr>Definición de RNA</vt:lpstr>
      <vt:lpstr>Redes Neuronales Artificiales</vt:lpstr>
      <vt:lpstr>De la definición…</vt:lpstr>
      <vt:lpstr>Presentación de PowerPoint</vt:lpstr>
      <vt:lpstr>Presentación de PowerPoint</vt:lpstr>
      <vt:lpstr>Presentación de PowerPoint</vt:lpstr>
      <vt:lpstr>Resumen</vt:lpstr>
      <vt:lpstr>Conclusiones</vt:lpstr>
      <vt:lpstr>Trabajo Independiente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yvera@uci.cu</dc:creator>
  <cp:lastModifiedBy>YASIEL  PEREZ VERA</cp:lastModifiedBy>
  <cp:revision>203</cp:revision>
  <dcterms:modified xsi:type="dcterms:W3CDTF">2023-04-17T04:03:23Z</dcterms:modified>
</cp:coreProperties>
</file>