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6"/>
  </p:notesMasterIdLst>
  <p:sldIdLst>
    <p:sldId id="256" r:id="rId3"/>
    <p:sldId id="376" r:id="rId4"/>
    <p:sldId id="421" r:id="rId5"/>
    <p:sldId id="423" r:id="rId6"/>
    <p:sldId id="435" r:id="rId7"/>
    <p:sldId id="434" r:id="rId8"/>
    <p:sldId id="424" r:id="rId9"/>
    <p:sldId id="425" r:id="rId10"/>
    <p:sldId id="426" r:id="rId11"/>
    <p:sldId id="427" r:id="rId12"/>
    <p:sldId id="428" r:id="rId13"/>
    <p:sldId id="429" r:id="rId14"/>
    <p:sldId id="430" r:id="rId15"/>
    <p:sldId id="431" r:id="rId16"/>
    <p:sldId id="432" r:id="rId17"/>
    <p:sldId id="433" r:id="rId18"/>
    <p:sldId id="436" r:id="rId19"/>
    <p:sldId id="437" r:id="rId20"/>
    <p:sldId id="438" r:id="rId21"/>
    <p:sldId id="440" r:id="rId22"/>
    <p:sldId id="439" r:id="rId23"/>
    <p:sldId id="922" r:id="rId24"/>
    <p:sldId id="422" r:id="rId25"/>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80969" autoAdjust="0"/>
  </p:normalViewPr>
  <p:slideViewPr>
    <p:cSldViewPr>
      <p:cViewPr varScale="1">
        <p:scale>
          <a:sx n="63" d="100"/>
          <a:sy n="63" d="100"/>
        </p:scale>
        <p:origin x="2088" y="62"/>
      </p:cViewPr>
      <p:guideLst>
        <p:guide orient="horz" pos="2160"/>
        <p:guide pos="2880"/>
      </p:guideLst>
    </p:cSldViewPr>
  </p:slideViewPr>
  <p:outlineViewPr>
    <p:cViewPr varScale="1">
      <p:scale>
        <a:sx n="170" d="200"/>
        <a:sy n="170" d="200"/>
      </p:scale>
      <p:origin x="-780" y="-84"/>
    </p:cViewPr>
  </p:outlineViewPr>
  <p:notesTextViewPr>
    <p:cViewPr>
      <p:scale>
        <a:sx n="75" d="100"/>
        <a:sy n="75"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10</a:t>
            </a:fld>
            <a:endParaRPr lang="en-GB" altLang="es-ES_tradnl"/>
          </a:p>
        </p:txBody>
      </p:sp>
    </p:spTree>
    <p:extLst>
      <p:ext uri="{BB962C8B-B14F-4D97-AF65-F5344CB8AC3E}">
        <p14:creationId xmlns:p14="http://schemas.microsoft.com/office/powerpoint/2010/main" val="259521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indent="-171450">
              <a:spcBef>
                <a:spcPts val="0"/>
              </a:spcBef>
              <a:buClr>
                <a:srgbClr val="0066CC"/>
              </a:buClr>
              <a:buSzPct val="45000"/>
              <a:buFont typeface="Wingdings" pitchFamily="2" charset="2"/>
              <a:buChar char="Ø"/>
            </a:pPr>
            <a:r>
              <a:rPr lang="es-ES" sz="1200" dirty="0">
                <a:solidFill>
                  <a:schemeClr val="tx1"/>
                </a:solidFill>
                <a:latin typeface="Arial" charset="0"/>
              </a:rPr>
              <a:t>Durante el entrenamiento, cada neurona de salida compara la señal de salida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con el valor deseado </a:t>
            </a:r>
            <a:r>
              <a:rPr lang="es-ES" sz="1200" b="1" dirty="0" err="1">
                <a:solidFill>
                  <a:schemeClr val="tx1"/>
                </a:solidFill>
                <a:latin typeface="Arial" charset="0"/>
              </a:rPr>
              <a:t>t</a:t>
            </a:r>
            <a:r>
              <a:rPr lang="es-ES" sz="1200" b="1" baseline="-25000" dirty="0" err="1">
                <a:solidFill>
                  <a:schemeClr val="tx1"/>
                </a:solidFill>
                <a:latin typeface="Arial" charset="0"/>
              </a:rPr>
              <a:t>k</a:t>
            </a:r>
            <a:r>
              <a:rPr lang="es-ES" sz="1200" dirty="0">
                <a:solidFill>
                  <a:schemeClr val="tx1"/>
                </a:solidFill>
                <a:latin typeface="Arial" charset="0"/>
              </a:rPr>
              <a:t> para determinar el error asociado para el patrón en cada unidad.</a:t>
            </a:r>
          </a:p>
          <a:p>
            <a:pPr marL="279400" indent="-171450">
              <a:spcBef>
                <a:spcPts val="0"/>
              </a:spcBef>
              <a:buClr>
                <a:srgbClr val="0066CC"/>
              </a:buClr>
              <a:buSzPct val="45000"/>
              <a:buFont typeface="Wingdings" pitchFamily="2" charset="2"/>
              <a:buChar char="Ø"/>
            </a:pPr>
            <a:r>
              <a:rPr lang="es-ES" sz="1200" dirty="0">
                <a:solidFill>
                  <a:schemeClr val="tx1"/>
                </a:solidFill>
                <a:latin typeface="Arial" charset="0"/>
              </a:rPr>
              <a:t>Basado en este error, el factor </a:t>
            </a:r>
            <a:r>
              <a:rPr lang="es-ES" sz="1200" b="1" dirty="0" err="1">
                <a:solidFill>
                  <a:schemeClr val="tx1"/>
                </a:solidFill>
                <a:latin typeface="Arial" charset="0"/>
              </a:rPr>
              <a:t>δ</a:t>
            </a:r>
            <a:r>
              <a:rPr lang="es-ES" sz="1200" b="1" baseline="-25000" dirty="0" err="1">
                <a:solidFill>
                  <a:schemeClr val="tx1"/>
                </a:solidFill>
                <a:latin typeface="Arial" charset="0"/>
              </a:rPr>
              <a:t>k</a:t>
            </a:r>
            <a:r>
              <a:rPr lang="es-ES" sz="1200" dirty="0">
                <a:solidFill>
                  <a:schemeClr val="tx1"/>
                </a:solidFill>
                <a:latin typeface="Arial" charset="0"/>
              </a:rPr>
              <a:t> (k=1,…,m) se calcula. Este factor se utiliza para distribuir el error de la unidad de salida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en todas la unidades de la capa previa. También se utiliza posteriormente para actualizar los pesos entre la capa de salida y la oculta.</a:t>
            </a:r>
          </a:p>
          <a:p>
            <a:pPr marL="107950" indent="0">
              <a:spcBef>
                <a:spcPts val="800"/>
              </a:spcBef>
              <a:buClr>
                <a:srgbClr val="0066CC"/>
              </a:buClr>
              <a:buSzPct val="45000"/>
            </a:pPr>
            <a:endParaRPr lang="es-ES" dirty="0"/>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11</a:t>
            </a:fld>
            <a:endParaRPr lang="en-GB" altLang="es-ES_tradnl"/>
          </a:p>
        </p:txBody>
      </p:sp>
    </p:spTree>
    <p:extLst>
      <p:ext uri="{BB962C8B-B14F-4D97-AF65-F5344CB8AC3E}">
        <p14:creationId xmlns:p14="http://schemas.microsoft.com/office/powerpoint/2010/main" val="4101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12</a:t>
            </a:fld>
            <a:endParaRPr lang="en-GB" altLang="es-ES_tradnl"/>
          </a:p>
        </p:txBody>
      </p:sp>
    </p:spTree>
    <p:extLst>
      <p:ext uri="{BB962C8B-B14F-4D97-AF65-F5344CB8AC3E}">
        <p14:creationId xmlns:p14="http://schemas.microsoft.com/office/powerpoint/2010/main" val="187000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marR="0" indent="-171450" algn="l" defTabSz="914400" rtl="0" eaLnBrk="1" fontAlgn="auto" latinLnBrk="0" hangingPunct="1">
              <a:lnSpc>
                <a:spcPct val="100000"/>
              </a:lnSpc>
              <a:spcBef>
                <a:spcPts val="800"/>
              </a:spcBef>
              <a:spcAft>
                <a:spcPts val="0"/>
              </a:spcAft>
              <a:buClr>
                <a:srgbClr val="0066CC"/>
              </a:buClr>
              <a:buSzPct val="45000"/>
              <a:buFont typeface="Wingdings" pitchFamily="2" charset="2"/>
              <a:buChar char="Ø"/>
              <a:tabLst/>
              <a:defRPr/>
            </a:pPr>
            <a:r>
              <a:rPr lang="es-ES" sz="1200" dirty="0">
                <a:solidFill>
                  <a:schemeClr val="tx1"/>
                </a:solidFill>
                <a:latin typeface="Arial" charset="0"/>
              </a:rPr>
              <a:t>De manera similar, se calcula otro factor </a:t>
            </a:r>
            <a:r>
              <a:rPr lang="es-ES" sz="1200" b="1" dirty="0" err="1">
                <a:solidFill>
                  <a:schemeClr val="tx1"/>
                </a:solidFill>
                <a:latin typeface="Arial" charset="0"/>
              </a:rPr>
              <a:t>δ</a:t>
            </a:r>
            <a:r>
              <a:rPr lang="es-ES" sz="1200" b="1" baseline="-25000" dirty="0" err="1">
                <a:solidFill>
                  <a:schemeClr val="tx1"/>
                </a:solidFill>
                <a:latin typeface="Arial" charset="0"/>
              </a:rPr>
              <a:t>j</a:t>
            </a:r>
            <a:r>
              <a:rPr lang="es-ES" sz="1200" dirty="0">
                <a:solidFill>
                  <a:schemeClr val="tx1"/>
                </a:solidFill>
                <a:latin typeface="Arial" charset="0"/>
              </a:rPr>
              <a:t> para cada unidad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No es necesario en este caso volver a propagar el error hacia la unidad de entrada, pero si es necesario calcularlo pues se utiliza para actualizar los pesos entre la capa oculta y la de entrada. Después que todos los elementos </a:t>
            </a:r>
            <a:r>
              <a:rPr lang="es-ES" sz="1200" b="1" dirty="0">
                <a:solidFill>
                  <a:schemeClr val="tx1"/>
                </a:solidFill>
                <a:latin typeface="Arial" charset="0"/>
              </a:rPr>
              <a:t>δ</a:t>
            </a:r>
            <a:r>
              <a:rPr lang="es-ES" sz="1200" dirty="0">
                <a:solidFill>
                  <a:schemeClr val="tx1"/>
                </a:solidFill>
                <a:latin typeface="Arial" charset="0"/>
              </a:rPr>
              <a:t> son calculados, se ajustan simultáneamente los pesos de todas las capas.</a:t>
            </a:r>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13</a:t>
            </a:fld>
            <a:endParaRPr lang="en-GB" altLang="es-ES_tradnl"/>
          </a:p>
        </p:txBody>
      </p:sp>
    </p:spTree>
    <p:extLst>
      <p:ext uri="{BB962C8B-B14F-4D97-AF65-F5344CB8AC3E}">
        <p14:creationId xmlns:p14="http://schemas.microsoft.com/office/powerpoint/2010/main" val="3156167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marR="0" indent="-171450" algn="l" defTabSz="914400" rtl="0" eaLnBrk="1" fontAlgn="auto" latinLnBrk="0" hangingPunct="1">
              <a:lnSpc>
                <a:spcPct val="100000"/>
              </a:lnSpc>
              <a:spcBef>
                <a:spcPts val="800"/>
              </a:spcBef>
              <a:spcAft>
                <a:spcPts val="0"/>
              </a:spcAft>
              <a:buClr>
                <a:srgbClr val="0066CC"/>
              </a:buClr>
              <a:buSzPct val="45000"/>
              <a:buFont typeface="Wingdings" pitchFamily="2" charset="2"/>
              <a:buChar char="Ø"/>
              <a:tabLst/>
              <a:defRPr/>
            </a:pPr>
            <a:endParaRPr lang="es-ES" sz="1200" dirty="0">
              <a:solidFill>
                <a:schemeClr val="tx1"/>
              </a:solidFill>
              <a:latin typeface="Arial" charset="0"/>
            </a:endParaRPr>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14</a:t>
            </a:fld>
            <a:endParaRPr lang="en-GB" altLang="es-ES_tradnl"/>
          </a:p>
        </p:txBody>
      </p:sp>
    </p:spTree>
    <p:extLst>
      <p:ext uri="{BB962C8B-B14F-4D97-AF65-F5344CB8AC3E}">
        <p14:creationId xmlns:p14="http://schemas.microsoft.com/office/powerpoint/2010/main" val="229289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indent="-171450">
              <a:spcBef>
                <a:spcPts val="800"/>
              </a:spcBef>
              <a:buClr>
                <a:srgbClr val="0066CC"/>
              </a:buClr>
              <a:buSzPct val="45000"/>
              <a:buFont typeface="Wingdings" pitchFamily="2" charset="2"/>
              <a:buChar char="Ø"/>
            </a:pPr>
            <a:r>
              <a:rPr lang="es-ES" sz="1200" dirty="0">
                <a:solidFill>
                  <a:schemeClr val="tx1"/>
                </a:solidFill>
                <a:latin typeface="Arial" charset="0"/>
              </a:rPr>
              <a:t>Este ajuste se realiza en dos pasos, uno para cada peso entre capas.</a:t>
            </a:r>
          </a:p>
          <a:p>
            <a:pPr marL="279400" indent="-171450">
              <a:spcBef>
                <a:spcPts val="800"/>
              </a:spcBef>
              <a:buClr>
                <a:srgbClr val="0066CC"/>
              </a:buClr>
              <a:buSzPct val="45000"/>
              <a:buFont typeface="Wingdings" pitchFamily="2" charset="2"/>
              <a:buChar char="Ø"/>
            </a:pPr>
            <a:r>
              <a:rPr lang="es-ES" sz="1200" dirty="0">
                <a:solidFill>
                  <a:schemeClr val="tx1"/>
                </a:solidFill>
                <a:latin typeface="Arial" charset="0"/>
              </a:rPr>
              <a:t>El ajuste de los pesos </a:t>
            </a:r>
            <a:r>
              <a:rPr lang="es-ES" sz="1200" b="1" dirty="0" err="1">
                <a:solidFill>
                  <a:schemeClr val="tx1"/>
                </a:solidFill>
                <a:latin typeface="Arial" charset="0"/>
              </a:rPr>
              <a:t>W</a:t>
            </a:r>
            <a:r>
              <a:rPr lang="es-ES" sz="1200" b="1" baseline="-25000" dirty="0" err="1">
                <a:solidFill>
                  <a:schemeClr val="tx1"/>
                </a:solidFill>
                <a:latin typeface="Arial" charset="0"/>
              </a:rPr>
              <a:t>jk</a:t>
            </a:r>
            <a:r>
              <a:rPr lang="es-ES" sz="1200" dirty="0">
                <a:solidFill>
                  <a:schemeClr val="tx1"/>
                </a:solidFill>
                <a:latin typeface="Arial" charset="0"/>
              </a:rPr>
              <a:t> (de la unidad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a la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de salida) se basa en el factor </a:t>
            </a:r>
            <a:r>
              <a:rPr lang="es-ES" sz="1200" b="1" dirty="0" err="1">
                <a:solidFill>
                  <a:schemeClr val="tx1"/>
                </a:solidFill>
                <a:latin typeface="Arial" charset="0"/>
              </a:rPr>
              <a:t>δ</a:t>
            </a:r>
            <a:r>
              <a:rPr lang="es-ES" sz="1200" b="1" baseline="-25000" dirty="0" err="1">
                <a:solidFill>
                  <a:schemeClr val="tx1"/>
                </a:solidFill>
                <a:latin typeface="Arial" charset="0"/>
              </a:rPr>
              <a:t>k</a:t>
            </a:r>
            <a:r>
              <a:rPr lang="es-ES" sz="1200" dirty="0">
                <a:solidFill>
                  <a:schemeClr val="tx1"/>
                </a:solidFill>
                <a:latin typeface="Arial" charset="0"/>
              </a:rPr>
              <a:t> calculado en la activación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de la unidad oculta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a:t>
            </a:r>
          </a:p>
          <a:p>
            <a:pPr marL="279400" indent="-171450">
              <a:spcBef>
                <a:spcPts val="800"/>
              </a:spcBef>
              <a:buClr>
                <a:srgbClr val="0066CC"/>
              </a:buClr>
              <a:buSzPct val="45000"/>
              <a:buFont typeface="Wingdings" pitchFamily="2" charset="2"/>
              <a:buChar char="Ø"/>
            </a:pPr>
            <a:r>
              <a:rPr lang="es-ES" sz="1200" dirty="0">
                <a:solidFill>
                  <a:schemeClr val="tx1"/>
                </a:solidFill>
                <a:latin typeface="Arial" charset="0"/>
              </a:rPr>
              <a:t>El ajuste de los pesos </a:t>
            </a:r>
            <a:r>
              <a:rPr lang="es-ES" sz="1200" b="1" dirty="0" err="1">
                <a:solidFill>
                  <a:schemeClr val="tx1"/>
                </a:solidFill>
                <a:latin typeface="Arial" charset="0"/>
              </a:rPr>
              <a:t>w</a:t>
            </a:r>
            <a:r>
              <a:rPr lang="es-ES" sz="1200" b="1" baseline="-25000" dirty="0" err="1">
                <a:solidFill>
                  <a:schemeClr val="tx1"/>
                </a:solidFill>
                <a:latin typeface="Arial" charset="0"/>
              </a:rPr>
              <a:t>ij</a:t>
            </a:r>
            <a:r>
              <a:rPr lang="es-ES" sz="1200" dirty="0">
                <a:solidFill>
                  <a:schemeClr val="tx1"/>
                </a:solidFill>
                <a:latin typeface="Arial" charset="0"/>
              </a:rPr>
              <a:t> (de las unidades de entrada </a:t>
            </a:r>
            <a:r>
              <a:rPr lang="es-ES" sz="1200" b="1" dirty="0">
                <a:solidFill>
                  <a:schemeClr val="tx1"/>
                </a:solidFill>
                <a:latin typeface="Arial" charset="0"/>
              </a:rPr>
              <a:t>X</a:t>
            </a:r>
            <a:r>
              <a:rPr lang="es-ES" sz="1200" b="1" baseline="-25000" dirty="0">
                <a:solidFill>
                  <a:schemeClr val="tx1"/>
                </a:solidFill>
                <a:latin typeface="Arial" charset="0"/>
              </a:rPr>
              <a:t>i</a:t>
            </a:r>
            <a:r>
              <a:rPr lang="es-ES" sz="1200" dirty="0">
                <a:solidFill>
                  <a:schemeClr val="tx1"/>
                </a:solidFill>
                <a:latin typeface="Arial" charset="0"/>
              </a:rPr>
              <a:t> a las de la capa oculta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se basa en el factor </a:t>
            </a:r>
            <a:r>
              <a:rPr lang="es-ES" sz="1200" b="1" dirty="0" err="1">
                <a:solidFill>
                  <a:schemeClr val="tx1"/>
                </a:solidFill>
                <a:latin typeface="Arial" charset="0"/>
              </a:rPr>
              <a:t>δ</a:t>
            </a:r>
            <a:r>
              <a:rPr lang="es-ES" sz="1200" b="1" baseline="-25000" dirty="0" err="1">
                <a:solidFill>
                  <a:schemeClr val="tx1"/>
                </a:solidFill>
                <a:latin typeface="Arial" charset="0"/>
              </a:rPr>
              <a:t>j</a:t>
            </a:r>
            <a:r>
              <a:rPr lang="es-ES" sz="1200" dirty="0">
                <a:solidFill>
                  <a:schemeClr val="tx1"/>
                </a:solidFill>
                <a:latin typeface="Arial" charset="0"/>
              </a:rPr>
              <a:t> calculado en la activación </a:t>
            </a:r>
            <a:r>
              <a:rPr lang="es-ES" sz="1200" b="1" dirty="0">
                <a:solidFill>
                  <a:schemeClr val="tx1"/>
                </a:solidFill>
                <a:latin typeface="Arial" charset="0"/>
              </a:rPr>
              <a:t>xi </a:t>
            </a:r>
            <a:r>
              <a:rPr lang="es-ES" sz="1200" dirty="0">
                <a:solidFill>
                  <a:schemeClr val="tx1"/>
                </a:solidFill>
                <a:latin typeface="Arial" charset="0"/>
              </a:rPr>
              <a:t>de la unidad de entrada.</a:t>
            </a:r>
          </a:p>
          <a:p>
            <a:pPr marL="107950" indent="0">
              <a:spcBef>
                <a:spcPts val="800"/>
              </a:spcBef>
              <a:buClr>
                <a:srgbClr val="0066CC"/>
              </a:buClr>
              <a:buSzPct val="45000"/>
            </a:pPr>
            <a:endParaRPr lang="es-ES" dirty="0"/>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15</a:t>
            </a:fld>
            <a:endParaRPr lang="en-GB" altLang="es-ES_tradnl"/>
          </a:p>
        </p:txBody>
      </p:sp>
    </p:spTree>
    <p:extLst>
      <p:ext uri="{BB962C8B-B14F-4D97-AF65-F5344CB8AC3E}">
        <p14:creationId xmlns:p14="http://schemas.microsoft.com/office/powerpoint/2010/main" val="2035849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16</a:t>
            </a:fld>
            <a:endParaRPr lang="en-GB" altLang="es-ES_tradnl"/>
          </a:p>
        </p:txBody>
      </p:sp>
    </p:spTree>
    <p:extLst>
      <p:ext uri="{BB962C8B-B14F-4D97-AF65-F5344CB8AC3E}">
        <p14:creationId xmlns:p14="http://schemas.microsoft.com/office/powerpoint/2010/main" val="4240775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17</a:t>
            </a:fld>
            <a:endParaRPr lang="en-GB" altLang="es-ES_tradnl"/>
          </a:p>
        </p:txBody>
      </p:sp>
    </p:spTree>
    <p:extLst>
      <p:ext uri="{BB962C8B-B14F-4D97-AF65-F5344CB8AC3E}">
        <p14:creationId xmlns:p14="http://schemas.microsoft.com/office/powerpoint/2010/main" val="3615012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18</a:t>
            </a:fld>
            <a:endParaRPr lang="en-GB" altLang="es-ES_tradnl"/>
          </a:p>
        </p:txBody>
      </p:sp>
    </p:spTree>
    <p:extLst>
      <p:ext uri="{BB962C8B-B14F-4D97-AF65-F5344CB8AC3E}">
        <p14:creationId xmlns:p14="http://schemas.microsoft.com/office/powerpoint/2010/main" val="3409718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19</a:t>
            </a:fld>
            <a:endParaRPr lang="en-GB" altLang="es-ES_tradnl"/>
          </a:p>
        </p:txBody>
      </p:sp>
    </p:spTree>
    <p:extLst>
      <p:ext uri="{BB962C8B-B14F-4D97-AF65-F5344CB8AC3E}">
        <p14:creationId xmlns:p14="http://schemas.microsoft.com/office/powerpoint/2010/main" val="344123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a:t>
            </a:fld>
            <a:endParaRPr lang="en-GB" altLang="es-ES_tradnl"/>
          </a:p>
        </p:txBody>
      </p:sp>
    </p:spTree>
    <p:extLst>
      <p:ext uri="{BB962C8B-B14F-4D97-AF65-F5344CB8AC3E}">
        <p14:creationId xmlns:p14="http://schemas.microsoft.com/office/powerpoint/2010/main" val="7304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r>
              <a:rPr lang="es-ES" sz="1200" b="0" i="0" u="none" strike="noStrike" kern="1200" baseline="0" dirty="0">
                <a:solidFill>
                  <a:srgbClr val="000000"/>
                </a:solidFill>
                <a:latin typeface="Times New Roman" pitchFamily="18" charset="0"/>
                <a:ea typeface="+mn-ea"/>
                <a:cs typeface="+mn-cs"/>
              </a:rPr>
              <a:t>Distancia de Distancia de </a:t>
            </a:r>
            <a:r>
              <a:rPr lang="es-ES" sz="1200" b="1" i="0" u="none" strike="noStrike" kern="1200" baseline="0" dirty="0" err="1">
                <a:solidFill>
                  <a:srgbClr val="000000"/>
                </a:solidFill>
                <a:latin typeface="Times New Roman" pitchFamily="18" charset="0"/>
                <a:ea typeface="+mn-ea"/>
                <a:cs typeface="+mn-cs"/>
              </a:rPr>
              <a:t>Minkowski</a:t>
            </a:r>
            <a:r>
              <a:rPr lang="es-ES" sz="1200" b="0" i="0" u="none" strike="noStrike" kern="1200" baseline="0" dirty="0">
                <a:solidFill>
                  <a:srgbClr val="000000"/>
                </a:solidFill>
                <a:latin typeface="Times New Roman" pitchFamily="18" charset="0"/>
                <a:ea typeface="+mn-ea"/>
                <a:cs typeface="+mn-cs"/>
              </a:rPr>
              <a:t>:</a:t>
            </a:r>
          </a:p>
          <a:p>
            <a:r>
              <a:rPr lang="es-ES" sz="1200" b="0" i="0" u="none" strike="noStrike" kern="1200" baseline="0" dirty="0">
                <a:solidFill>
                  <a:srgbClr val="000000"/>
                </a:solidFill>
                <a:latin typeface="Times New Roman" pitchFamily="18" charset="0"/>
                <a:ea typeface="+mn-ea"/>
                <a:cs typeface="+mn-cs"/>
              </a:rPr>
              <a:t>𝑑𝑟 = ( 𝑥𝑗 − 𝑦𝑗</a:t>
            </a:r>
          </a:p>
          <a:p>
            <a:r>
              <a:rPr lang="es-ES" sz="1200" b="0" i="0" u="none" strike="noStrike" kern="1200" baseline="0" dirty="0">
                <a:solidFill>
                  <a:srgbClr val="000000"/>
                </a:solidFill>
                <a:latin typeface="Times New Roman" pitchFamily="18" charset="0"/>
                <a:ea typeface="+mn-ea"/>
                <a:cs typeface="+mn-cs"/>
              </a:rPr>
              <a:t>𝐽 𝑟</a:t>
            </a:r>
          </a:p>
          <a:p>
            <a:r>
              <a:rPr lang="es-ES" sz="1200" b="0" i="0" u="none" strike="noStrike" kern="1200" baseline="0" dirty="0">
                <a:solidFill>
                  <a:srgbClr val="000000"/>
                </a:solidFill>
                <a:latin typeface="Times New Roman" pitchFamily="18" charset="0"/>
                <a:ea typeface="+mn-ea"/>
                <a:cs typeface="+mn-cs"/>
              </a:rPr>
              <a:t>𝑗=1 )</a:t>
            </a:r>
          </a:p>
          <a:p>
            <a:r>
              <a:rPr lang="es-ES" sz="1200" b="0" i="0" u="none" strike="noStrike" kern="1200" baseline="0" dirty="0">
                <a:solidFill>
                  <a:srgbClr val="000000"/>
                </a:solidFill>
                <a:latin typeface="Times New Roman" pitchFamily="18" charset="0"/>
                <a:ea typeface="+mn-ea"/>
                <a:cs typeface="+mn-cs"/>
              </a:rPr>
              <a:t>1</a:t>
            </a:r>
          </a:p>
          <a:p>
            <a:r>
              <a:rPr lang="es-ES" sz="1200" b="0" i="0" u="none" strike="noStrike" kern="1200" baseline="0" dirty="0">
                <a:solidFill>
                  <a:srgbClr val="000000"/>
                </a:solidFill>
                <a:latin typeface="Times New Roman" pitchFamily="18" charset="0"/>
                <a:ea typeface="+mn-ea"/>
                <a:cs typeface="+mn-cs"/>
              </a:rPr>
              <a:t>𝑟, 𝑟 ≥ 1</a:t>
            </a:r>
          </a:p>
          <a:p>
            <a:r>
              <a:rPr lang="pt-BR" sz="1200" b="0" i="0" u="none" strike="noStrike" kern="1200" baseline="0" dirty="0">
                <a:solidFill>
                  <a:srgbClr val="000000"/>
                </a:solidFill>
                <a:latin typeface="Times New Roman" pitchFamily="18" charset="0"/>
                <a:ea typeface="+mn-ea"/>
                <a:cs typeface="+mn-cs"/>
              </a:rPr>
              <a:t>• Distancia de Manhattan (r=1) / </a:t>
            </a:r>
            <a:r>
              <a:rPr lang="pt-BR" sz="1200" b="0" i="0" u="none" strike="noStrike" kern="1200" baseline="0" dirty="0" err="1">
                <a:solidFill>
                  <a:srgbClr val="000000"/>
                </a:solidFill>
                <a:latin typeface="Times New Roman" pitchFamily="18" charset="0"/>
                <a:ea typeface="+mn-ea"/>
                <a:cs typeface="+mn-cs"/>
              </a:rPr>
              <a:t>city</a:t>
            </a:r>
            <a:r>
              <a:rPr lang="pt-BR" sz="1200" b="0" i="0" u="none" strike="noStrike" kern="1200" baseline="0" dirty="0">
                <a:solidFill>
                  <a:srgbClr val="000000"/>
                </a:solidFill>
                <a:latin typeface="Times New Roman" pitchFamily="18" charset="0"/>
                <a:ea typeface="+mn-ea"/>
                <a:cs typeface="+mn-cs"/>
              </a:rPr>
              <a:t> </a:t>
            </a:r>
            <a:r>
              <a:rPr lang="pt-BR" sz="1200" b="0" i="0" u="none" strike="noStrike" kern="1200" baseline="0" dirty="0" err="1">
                <a:solidFill>
                  <a:srgbClr val="000000"/>
                </a:solidFill>
                <a:latin typeface="Times New Roman" pitchFamily="18" charset="0"/>
                <a:ea typeface="+mn-ea"/>
                <a:cs typeface="+mn-cs"/>
              </a:rPr>
              <a:t>block</a:t>
            </a:r>
            <a:r>
              <a:rPr lang="pt-BR" sz="1200" b="0" i="0" u="none" strike="noStrike" kern="1200" baseline="0" dirty="0">
                <a:solidFill>
                  <a:srgbClr val="000000"/>
                </a:solidFill>
                <a:latin typeface="Times New Roman" pitchFamily="18" charset="0"/>
                <a:ea typeface="+mn-ea"/>
                <a:cs typeface="+mn-cs"/>
              </a:rPr>
              <a:t> / </a:t>
            </a:r>
            <a:r>
              <a:rPr lang="pt-BR" sz="1200" b="0" i="0" u="none" strike="noStrike" kern="1200" baseline="0" dirty="0" err="1">
                <a:solidFill>
                  <a:srgbClr val="000000"/>
                </a:solidFill>
                <a:latin typeface="Times New Roman" pitchFamily="18" charset="0"/>
                <a:ea typeface="+mn-ea"/>
                <a:cs typeface="+mn-cs"/>
              </a:rPr>
              <a:t>taxicab</a:t>
            </a:r>
            <a:endParaRPr lang="pt-BR" sz="1200" b="0" i="0" u="none" strike="noStrike" kern="1200" baseline="0" dirty="0">
              <a:solidFill>
                <a:srgbClr val="000000"/>
              </a:solidFill>
              <a:latin typeface="Times New Roman" pitchFamily="18" charset="0"/>
              <a:ea typeface="+mn-ea"/>
              <a:cs typeface="+mn-cs"/>
            </a:endParaRPr>
          </a:p>
          <a:p>
            <a:r>
              <a:rPr lang="es-ES" sz="1200" b="0" i="0" u="none" strike="noStrike" kern="1200" baseline="0" dirty="0">
                <a:solidFill>
                  <a:srgbClr val="000000"/>
                </a:solidFill>
                <a:latin typeface="Times New Roman" pitchFamily="18" charset="0"/>
                <a:ea typeface="+mn-ea"/>
                <a:cs typeface="+mn-cs"/>
              </a:rPr>
              <a:t>𝑑1 𝑥, 𝑦 = 𝑥𝑗 − 𝑦𝑗</a:t>
            </a:r>
          </a:p>
          <a:p>
            <a:r>
              <a:rPr lang="es-ES" sz="1200" b="0" i="0" u="none" strike="noStrike" kern="1200" baseline="0" dirty="0">
                <a:solidFill>
                  <a:srgbClr val="000000"/>
                </a:solidFill>
                <a:latin typeface="Times New Roman" pitchFamily="18" charset="0"/>
                <a:ea typeface="+mn-ea"/>
                <a:cs typeface="+mn-cs"/>
              </a:rPr>
              <a:t>𝐽</a:t>
            </a:r>
          </a:p>
          <a:p>
            <a:r>
              <a:rPr lang="es-ES" sz="1200" b="0" i="0" u="none" strike="noStrike" kern="1200" baseline="0" dirty="0">
                <a:solidFill>
                  <a:srgbClr val="000000"/>
                </a:solidFill>
                <a:latin typeface="Times New Roman" pitchFamily="18" charset="0"/>
                <a:ea typeface="+mn-ea"/>
                <a:cs typeface="+mn-cs"/>
              </a:rPr>
              <a:t>𝑗=1</a:t>
            </a:r>
          </a:p>
          <a:p>
            <a:r>
              <a:rPr lang="es-ES" sz="1200" b="0" i="0" u="none" strike="noStrike" kern="1200" baseline="0" dirty="0">
                <a:solidFill>
                  <a:srgbClr val="000000"/>
                </a:solidFill>
                <a:latin typeface="Times New Roman" pitchFamily="18" charset="0"/>
                <a:ea typeface="+mn-ea"/>
                <a:cs typeface="+mn-cs"/>
              </a:rPr>
              <a:t>• Distancia </a:t>
            </a:r>
            <a:r>
              <a:rPr lang="es-ES" sz="1200" b="0" i="0" u="none" strike="noStrike" kern="1200" baseline="0" dirty="0" err="1">
                <a:solidFill>
                  <a:srgbClr val="000000"/>
                </a:solidFill>
                <a:latin typeface="Times New Roman" pitchFamily="18" charset="0"/>
                <a:ea typeface="+mn-ea"/>
                <a:cs typeface="+mn-cs"/>
              </a:rPr>
              <a:t>Distancia</a:t>
            </a:r>
            <a:r>
              <a:rPr lang="es-ES" sz="1200" b="0" i="0" u="none" strike="noStrike" kern="1200" baseline="0" dirty="0">
                <a:solidFill>
                  <a:srgbClr val="000000"/>
                </a:solidFill>
                <a:latin typeface="Times New Roman" pitchFamily="18" charset="0"/>
                <a:ea typeface="+mn-ea"/>
                <a:cs typeface="+mn-cs"/>
              </a:rPr>
              <a:t> </a:t>
            </a:r>
            <a:r>
              <a:rPr lang="es-ES" sz="1200" b="0" i="0" u="none" strike="noStrike" kern="1200" baseline="0" dirty="0" err="1">
                <a:solidFill>
                  <a:srgbClr val="000000"/>
                </a:solidFill>
                <a:latin typeface="Times New Roman" pitchFamily="18" charset="0"/>
                <a:ea typeface="+mn-ea"/>
                <a:cs typeface="+mn-cs"/>
              </a:rPr>
              <a:t>Euclídea</a:t>
            </a:r>
            <a:r>
              <a:rPr lang="es-ES" sz="1200" b="0" i="0" u="none" strike="noStrike" kern="1200" baseline="0" dirty="0">
                <a:solidFill>
                  <a:srgbClr val="000000"/>
                </a:solidFill>
                <a:latin typeface="Times New Roman" pitchFamily="18" charset="0"/>
                <a:ea typeface="+mn-ea"/>
                <a:cs typeface="+mn-cs"/>
              </a:rPr>
              <a:t> (r=2):</a:t>
            </a:r>
          </a:p>
          <a:p>
            <a:r>
              <a:rPr lang="es-ES" sz="1200" b="0" i="0" u="none" strike="noStrike" kern="1200" baseline="0" dirty="0">
                <a:solidFill>
                  <a:srgbClr val="000000"/>
                </a:solidFill>
                <a:latin typeface="Times New Roman" pitchFamily="18" charset="0"/>
                <a:ea typeface="+mn-ea"/>
                <a:cs typeface="+mn-cs"/>
              </a:rPr>
              <a:t>𝑑2 𝑥, 𝑦 = (𝑥𝑗 − 𝑦𝑗 )2</a:t>
            </a:r>
          </a:p>
          <a:p>
            <a:r>
              <a:rPr lang="es-ES" sz="1200" b="0" i="0" u="none" strike="noStrike" kern="1200" baseline="0" dirty="0">
                <a:solidFill>
                  <a:srgbClr val="000000"/>
                </a:solidFill>
                <a:latin typeface="Times New Roman" pitchFamily="18" charset="0"/>
                <a:ea typeface="+mn-ea"/>
                <a:cs typeface="+mn-cs"/>
              </a:rPr>
              <a:t>𝐽</a:t>
            </a:r>
          </a:p>
          <a:p>
            <a:r>
              <a:rPr lang="es-ES" sz="1200" b="0" i="0" u="none" strike="noStrike" kern="1200" baseline="0" dirty="0">
                <a:solidFill>
                  <a:srgbClr val="000000"/>
                </a:solidFill>
                <a:latin typeface="Times New Roman" pitchFamily="18" charset="0"/>
                <a:ea typeface="+mn-ea"/>
                <a:cs typeface="+mn-cs"/>
              </a:rPr>
              <a:t>𝑗=1</a:t>
            </a:r>
          </a:p>
          <a:p>
            <a:r>
              <a:rPr lang="es-ES" sz="1200" b="0" i="0" u="none" strike="noStrike" kern="1200" baseline="0" dirty="0">
                <a:solidFill>
                  <a:srgbClr val="000000"/>
                </a:solidFill>
                <a:latin typeface="Times New Roman" pitchFamily="18" charset="0"/>
                <a:ea typeface="+mn-ea"/>
                <a:cs typeface="+mn-cs"/>
              </a:rPr>
              <a:t>• Distancia de Distancia de </a:t>
            </a:r>
            <a:r>
              <a:rPr lang="es-ES" sz="1200" b="0" i="0" u="none" strike="noStrike" kern="1200" baseline="0" dirty="0" err="1">
                <a:solidFill>
                  <a:srgbClr val="000000"/>
                </a:solidFill>
                <a:latin typeface="Times New Roman" pitchFamily="18" charset="0"/>
                <a:ea typeface="+mn-ea"/>
                <a:cs typeface="+mn-cs"/>
              </a:rPr>
              <a:t>Chebyshev</a:t>
            </a:r>
            <a:r>
              <a:rPr lang="es-ES" sz="1200" b="0" i="0" u="none" strike="noStrike" kern="1200" baseline="0" dirty="0">
                <a:solidFill>
                  <a:srgbClr val="000000"/>
                </a:solidFill>
                <a:latin typeface="Times New Roman" pitchFamily="18" charset="0"/>
                <a:ea typeface="+mn-ea"/>
                <a:cs typeface="+mn-cs"/>
              </a:rPr>
              <a:t> (𝑟 → ∞) /</a:t>
            </a:r>
          </a:p>
          <a:p>
            <a:r>
              <a:rPr lang="es-ES" sz="1200" b="0" i="0" u="none" strike="noStrike" kern="1200" baseline="0" dirty="0">
                <a:solidFill>
                  <a:srgbClr val="000000"/>
                </a:solidFill>
                <a:latin typeface="Times New Roman" pitchFamily="18" charset="0"/>
                <a:ea typeface="+mn-ea"/>
                <a:cs typeface="+mn-cs"/>
              </a:rPr>
              <a:t>dominio / </a:t>
            </a:r>
            <a:r>
              <a:rPr lang="es-ES" sz="1200" b="0" i="0" u="none" strike="noStrike" kern="1200" baseline="0" dirty="0" err="1">
                <a:solidFill>
                  <a:srgbClr val="000000"/>
                </a:solidFill>
                <a:latin typeface="Times New Roman" pitchFamily="18" charset="0"/>
                <a:ea typeface="+mn-ea"/>
                <a:cs typeface="+mn-cs"/>
              </a:rPr>
              <a:t>chessboard</a:t>
            </a:r>
            <a:endParaRPr lang="es-ES" sz="1200" b="0" i="0" u="none" strike="noStrike" kern="1200" baseline="0" dirty="0">
              <a:solidFill>
                <a:srgbClr val="000000"/>
              </a:solidFill>
              <a:latin typeface="Times New Roman" pitchFamily="18" charset="0"/>
              <a:ea typeface="+mn-ea"/>
              <a:cs typeface="+mn-cs"/>
            </a:endParaRPr>
          </a:p>
          <a:p>
            <a:r>
              <a:rPr lang="es-ES" sz="1200" b="0" i="0" u="none" strike="noStrike" kern="1200" baseline="0" dirty="0">
                <a:solidFill>
                  <a:srgbClr val="000000"/>
                </a:solidFill>
                <a:latin typeface="Times New Roman" pitchFamily="18" charset="0"/>
                <a:ea typeface="+mn-ea"/>
                <a:cs typeface="+mn-cs"/>
              </a:rPr>
              <a:t>𝑑∞ 𝑥, 𝑦 = 𝑚á𝑥𝑗=1..𝐽 𝑥𝑗 − 𝑦𝑗</a:t>
            </a:r>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20</a:t>
            </a:fld>
            <a:endParaRPr lang="en-GB" altLang="es-ES_tradnl"/>
          </a:p>
        </p:txBody>
      </p:sp>
    </p:spTree>
    <p:extLst>
      <p:ext uri="{BB962C8B-B14F-4D97-AF65-F5344CB8AC3E}">
        <p14:creationId xmlns:p14="http://schemas.microsoft.com/office/powerpoint/2010/main" val="9692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21</a:t>
            </a:fld>
            <a:endParaRPr lang="en-GB" altLang="es-ES_tradnl"/>
          </a:p>
        </p:txBody>
      </p:sp>
    </p:spTree>
    <p:extLst>
      <p:ext uri="{BB962C8B-B14F-4D97-AF65-F5344CB8AC3E}">
        <p14:creationId xmlns:p14="http://schemas.microsoft.com/office/powerpoint/2010/main" val="3364279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23</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rgbClr val="FFFFFF"/>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55355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a:t>
            </a:fld>
            <a:endParaRPr lang="en-GB" altLang="es-ES_tradnl"/>
          </a:p>
        </p:txBody>
      </p:sp>
    </p:spTree>
    <p:extLst>
      <p:ext uri="{BB962C8B-B14F-4D97-AF65-F5344CB8AC3E}">
        <p14:creationId xmlns:p14="http://schemas.microsoft.com/office/powerpoint/2010/main" val="91378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a:t>
            </a:fld>
            <a:endParaRPr lang="en-GB" altLang="es-ES_tradnl"/>
          </a:p>
        </p:txBody>
      </p:sp>
    </p:spTree>
    <p:extLst>
      <p:ext uri="{BB962C8B-B14F-4D97-AF65-F5344CB8AC3E}">
        <p14:creationId xmlns:p14="http://schemas.microsoft.com/office/powerpoint/2010/main" val="171726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a:t>
            </a:fld>
            <a:endParaRPr lang="en-GB" altLang="es-ES_tradnl"/>
          </a:p>
        </p:txBody>
      </p:sp>
    </p:spTree>
    <p:extLst>
      <p:ext uri="{BB962C8B-B14F-4D97-AF65-F5344CB8AC3E}">
        <p14:creationId xmlns:p14="http://schemas.microsoft.com/office/powerpoint/2010/main" val="171726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B90F6-70C0-4563-9115-191ABA3600FE}" type="slidenum">
              <a:rPr lang="es-GT"/>
              <a:pPr/>
              <a:t>6</a:t>
            </a:fld>
            <a:endParaRPr lang="es-GT" dirty="0"/>
          </a:p>
        </p:txBody>
      </p:sp>
      <p:sp>
        <p:nvSpPr>
          <p:cNvPr id="179201"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tx1"/>
                </a:solidFill>
                <a:latin typeface="Arial" pitchFamily="34" charset="0"/>
                <a:cs typeface="Arial" pitchFamily="34" charset="0"/>
              </a:rPr>
              <a:t>Backpropagation (retropropagación) o BP se aplica en el modelo Perceptrón Multicapa o MLP (Multilayer Perceptrón).</a:t>
            </a:r>
          </a:p>
          <a:p>
            <a:r>
              <a:rPr lang="es-ES" sz="1200" b="0" i="0" u="none" strike="noStrike" kern="1200" baseline="0" dirty="0">
                <a:solidFill>
                  <a:schemeClr val="tx1"/>
                </a:solidFill>
                <a:latin typeface="+mn-lt"/>
                <a:ea typeface="+mn-ea"/>
                <a:cs typeface="+mn-cs"/>
              </a:rPr>
              <a:t>Ésta es la arquitectura más común de MLP, aunque existen numerosas variantes, como incluir neuronas no lineales en la capa de salida (solución que se adopta especialmente en problemas de clasificación), introducir más capas ocultas, emplear otras funciones de activación, limitar el número de conexiones entre una neurona y las de la capa siguiente, introducir dependencias </a:t>
            </a:r>
            <a:r>
              <a:rPr lang="pt-BR" sz="1200" b="0" i="0" u="none" strike="noStrike" kern="1200" baseline="0" dirty="0">
                <a:solidFill>
                  <a:schemeClr val="tx1"/>
                </a:solidFill>
                <a:latin typeface="+mn-lt"/>
                <a:ea typeface="+mn-ea"/>
                <a:cs typeface="+mn-cs"/>
              </a:rPr>
              <a:t>temporales o arquitecturas recurrentes, etc.</a:t>
            </a:r>
            <a:endParaRPr lang="pt-BR" sz="12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66610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7</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218812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8</a:t>
            </a:fld>
            <a:endParaRPr lang="en-GB" altLang="es-ES_tradnl"/>
          </a:p>
        </p:txBody>
      </p:sp>
    </p:spTree>
    <p:extLst>
      <p:ext uri="{BB962C8B-B14F-4D97-AF65-F5344CB8AC3E}">
        <p14:creationId xmlns:p14="http://schemas.microsoft.com/office/powerpoint/2010/main" val="4212667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565150" indent="-457200">
              <a:spcBef>
                <a:spcPts val="0"/>
              </a:spcBef>
              <a:buClr>
                <a:srgbClr val="0066CC"/>
              </a:buClr>
              <a:buSzPct val="45000"/>
              <a:buFont typeface="Wingdings" pitchFamily="2" charset="2"/>
              <a:buChar char="Ø"/>
            </a:pPr>
            <a:r>
              <a:rPr lang="es-ES" sz="1200" dirty="0">
                <a:solidFill>
                  <a:schemeClr val="tx1"/>
                </a:solidFill>
                <a:latin typeface="Arial" charset="0"/>
              </a:rPr>
              <a:t>Durante la primera etapa (propagación), cada unidad de entrada (</a:t>
            </a:r>
            <a:r>
              <a:rPr lang="es-ES" sz="1200" b="1" dirty="0">
                <a:solidFill>
                  <a:schemeClr val="tx1"/>
                </a:solidFill>
                <a:latin typeface="Arial" charset="0"/>
              </a:rPr>
              <a:t>X</a:t>
            </a:r>
            <a:r>
              <a:rPr lang="es-ES" sz="1200" b="1" baseline="-25000" dirty="0">
                <a:solidFill>
                  <a:schemeClr val="tx1"/>
                </a:solidFill>
                <a:latin typeface="Arial" charset="0"/>
              </a:rPr>
              <a:t>i</a:t>
            </a:r>
            <a:r>
              <a:rPr lang="es-ES" sz="1200" dirty="0">
                <a:solidFill>
                  <a:schemeClr val="tx1"/>
                </a:solidFill>
                <a:latin typeface="Arial" charset="0"/>
              </a:rPr>
              <a:t>) recibe una señal o estímulo y la transmite para cada unidad de la capa oculta </a:t>
            </a:r>
            <a:r>
              <a:rPr lang="es-ES" sz="1200" b="1" dirty="0">
                <a:solidFill>
                  <a:schemeClr val="tx1"/>
                </a:solidFill>
                <a:latin typeface="Arial" charset="0"/>
              </a:rPr>
              <a:t>Z</a:t>
            </a:r>
            <a:r>
              <a:rPr lang="es-ES" sz="1200" b="1" baseline="-25000" dirty="0">
                <a:solidFill>
                  <a:schemeClr val="tx1"/>
                </a:solidFill>
                <a:latin typeface="Arial" charset="0"/>
              </a:rPr>
              <a:t>1</a:t>
            </a:r>
            <a:r>
              <a:rPr lang="es-ES" sz="1200" dirty="0">
                <a:solidFill>
                  <a:schemeClr val="tx1"/>
                </a:solidFill>
                <a:latin typeface="Arial" charset="0"/>
              </a:rPr>
              <a:t>…</a:t>
            </a:r>
            <a:r>
              <a:rPr lang="es-ES" sz="1200" b="1" dirty="0" err="1">
                <a:solidFill>
                  <a:schemeClr val="tx1"/>
                </a:solidFill>
                <a:latin typeface="Arial" charset="0"/>
              </a:rPr>
              <a:t>Z</a:t>
            </a:r>
            <a:r>
              <a:rPr lang="es-ES" sz="1200" b="1" baseline="-25000" dirty="0" err="1">
                <a:solidFill>
                  <a:schemeClr val="tx1"/>
                </a:solidFill>
                <a:latin typeface="Arial" charset="0"/>
              </a:rPr>
              <a:t>p</a:t>
            </a:r>
            <a:r>
              <a:rPr lang="es-ES" sz="1200" dirty="0">
                <a:solidFill>
                  <a:schemeClr val="tx1"/>
                </a:solidFill>
                <a:latin typeface="Arial" charset="0"/>
              </a:rPr>
              <a:t>.</a:t>
            </a:r>
          </a:p>
          <a:p>
            <a:pPr marL="565150" indent="-457200">
              <a:spcBef>
                <a:spcPts val="0"/>
              </a:spcBef>
              <a:buClr>
                <a:srgbClr val="0066CC"/>
              </a:buClr>
              <a:buSzPct val="45000"/>
              <a:buFont typeface="Wingdings" pitchFamily="2" charset="2"/>
              <a:buChar char="Ø"/>
            </a:pPr>
            <a:r>
              <a:rPr lang="es-ES" sz="1200" dirty="0">
                <a:solidFill>
                  <a:schemeClr val="tx1"/>
                </a:solidFill>
                <a:latin typeface="Arial" charset="0"/>
              </a:rPr>
              <a:t>Cada neurona oculta, cuando recibe el estímulo, calcula su salida y envía su señal (</a:t>
            </a:r>
            <a:r>
              <a:rPr lang="es-ES" sz="1400" b="1" dirty="0" err="1">
                <a:solidFill>
                  <a:schemeClr val="tx1"/>
                </a:solidFill>
                <a:latin typeface="Arial" charset="0"/>
              </a:rPr>
              <a:t>z</a:t>
            </a:r>
            <a:r>
              <a:rPr lang="es-ES" sz="1600" b="1" baseline="-25000" dirty="0" err="1">
                <a:solidFill>
                  <a:schemeClr val="tx1"/>
                </a:solidFill>
                <a:latin typeface="Arial" charset="0"/>
              </a:rPr>
              <a:t>j</a:t>
            </a:r>
            <a:r>
              <a:rPr lang="es-ES" sz="1200" dirty="0">
                <a:solidFill>
                  <a:schemeClr val="tx1"/>
                </a:solidFill>
                <a:latin typeface="Arial" charset="0"/>
              </a:rPr>
              <a:t>) a cada unidad de salida.</a:t>
            </a:r>
          </a:p>
          <a:p>
            <a:pPr marL="565150" indent="-457200">
              <a:spcBef>
                <a:spcPts val="0"/>
              </a:spcBef>
              <a:buClr>
                <a:srgbClr val="0066CC"/>
              </a:buClr>
              <a:buSzPct val="45000"/>
              <a:buFont typeface="Wingdings" pitchFamily="2" charset="2"/>
              <a:buChar char="Ø"/>
            </a:pPr>
            <a:r>
              <a:rPr lang="es-ES" sz="1200" dirty="0">
                <a:solidFill>
                  <a:schemeClr val="tx1"/>
                </a:solidFill>
                <a:latin typeface="Arial" charset="0"/>
              </a:rPr>
              <a:t>Cada unidad de salida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calcula su activación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para dar la respuesta de la red al patrón de entrada presentado.</a:t>
            </a:r>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9</a:t>
            </a:fld>
            <a:endParaRPr lang="en-GB" altLang="es-ES_tradnl"/>
          </a:p>
        </p:txBody>
      </p:sp>
    </p:spTree>
    <p:extLst>
      <p:ext uri="{BB962C8B-B14F-4D97-AF65-F5344CB8AC3E}">
        <p14:creationId xmlns:p14="http://schemas.microsoft.com/office/powerpoint/2010/main" val="239567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A18CC24-E23B-4549-985F-242CEC9C09FF}"/>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B8700195-7073-4D64-B539-F2B27B15CB1F}"/>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B91F8307-8DD7-49E0-B98D-EDE0E97015DA}"/>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9BEEDE4E-5598-408A-9015-6A7FAB77EDB3}"/>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52400" y="1685925"/>
            <a:ext cx="9105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eaLnBrk="1" hangingPunct="1">
              <a:lnSpc>
                <a:spcPct val="135000"/>
              </a:lnSpc>
              <a:spcBef>
                <a:spcPct val="0"/>
              </a:spcBef>
              <a:buNone/>
            </a:pPr>
            <a:endParaRPr lang="es-ES" altLang="es-ES_tradnl" sz="1200" b="1" dirty="0">
              <a:solidFill>
                <a:srgbClr val="FFFFFF"/>
              </a:solidFill>
            </a:endParaRPr>
          </a:p>
          <a:p>
            <a:pPr eaLnBrk="1" hangingPunct="1">
              <a:lnSpc>
                <a:spcPct val="135000"/>
              </a:lnSpc>
              <a:spcBef>
                <a:spcPct val="0"/>
              </a:spcBef>
              <a:buNone/>
            </a:pPr>
            <a:r>
              <a:rPr lang="es-ES" altLang="es-ES_tradnl" sz="2400" b="1" dirty="0">
                <a:solidFill>
                  <a:srgbClr val="FFFFFF"/>
                </a:solidFill>
              </a:rPr>
              <a:t>Clase Práctica # 4: Redes neuronales multicapa</a:t>
            </a:r>
            <a:endParaRPr lang="en-GB" altLang="es-ES_tradnl" sz="2400" b="1" dirty="0">
              <a:solidFill>
                <a:srgbClr val="FFFFFF"/>
              </a:solidFill>
            </a:endParaRPr>
          </a:p>
        </p:txBody>
      </p:sp>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yperez@unsa.edu.pe</a:t>
            </a:r>
            <a:r>
              <a:rPr lang="es-ES" kern="0" dirty="0">
                <a:solidFill>
                  <a:schemeClr val="bg1"/>
                </a:solidFill>
                <a:effectLst>
                  <a:outerShdw blurRad="38100" dist="38100" dir="2700000" algn="tl">
                    <a:srgbClr val="000000">
                      <a:alpha val="43137"/>
                    </a:srgbClr>
                  </a:outerShdw>
                </a:effectLst>
              </a:rPr>
              <a:t> </a:t>
            </a:r>
          </a:p>
        </p:txBody>
      </p:sp>
      <p:pic>
        <p:nvPicPr>
          <p:cNvPr id="7" name="Picture 8" descr="Inteligencia artificial para la Industria 4.0 La 4ª revolución ...">
            <a:extLst>
              <a:ext uri="{FF2B5EF4-FFF2-40B4-BE49-F238E27FC236}">
                <a16:creationId xmlns:a16="http://schemas.microsoft.com/office/drawing/2014/main" id="{937F0491-CC42-4E1D-A764-4936A442C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nSpc>
                    <a:spcPct val="100000"/>
                  </a:lnSpc>
                  <a:spcBef>
                    <a:spcPts val="800"/>
                  </a:spcBef>
                  <a:buClr>
                    <a:srgbClr val="0066CC"/>
                  </a:buClr>
                  <a:buSzPct val="45000"/>
                  <a:buNone/>
                </a:pPr>
                <a:r>
                  <a:rPr lang="es-ES" sz="2800" b="1" dirty="0">
                    <a:solidFill>
                      <a:schemeClr val="tx1"/>
                    </a:solidFill>
                    <a:latin typeface="Arial" charset="0"/>
                  </a:rPr>
                  <a:t>6. </a:t>
                </a:r>
                <a:r>
                  <a:rPr lang="es-ES" sz="2800" dirty="0">
                    <a:solidFill>
                      <a:schemeClr val="tx1"/>
                    </a:solidFill>
                    <a:latin typeface="Arial" charset="0"/>
                  </a:rPr>
                  <a:t>Cada neurona de salida (</a:t>
                </a:r>
                <a:r>
                  <a:rPr lang="es-ES" sz="2800" dirty="0" err="1">
                    <a:solidFill>
                      <a:schemeClr val="tx1"/>
                    </a:solidFill>
                    <a:latin typeface="Arial" charset="0"/>
                  </a:rPr>
                  <a:t>Y</a:t>
                </a:r>
                <a:r>
                  <a:rPr lang="es-ES" sz="2800" baseline="-25000" dirty="0" err="1">
                    <a:solidFill>
                      <a:schemeClr val="tx1"/>
                    </a:solidFill>
                    <a:latin typeface="Arial" charset="0"/>
                  </a:rPr>
                  <a:t>k</a:t>
                </a:r>
                <a:r>
                  <a:rPr lang="es-ES" sz="2800" dirty="0">
                    <a:solidFill>
                      <a:schemeClr val="tx1"/>
                    </a:solidFill>
                    <a:latin typeface="Arial" charset="0"/>
                  </a:rPr>
                  <a:t>, k=1,…,m) suma sus entradas pesadas:</a:t>
                </a:r>
              </a:p>
              <a:p>
                <a:pPr marL="107950" indent="0">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𝑌</m:t>
                          </m:r>
                          <m:r>
                            <a:rPr lang="es-ES" sz="4000" b="0" i="1" smtClean="0">
                              <a:solidFill>
                                <a:schemeClr val="tx1"/>
                              </a:solidFill>
                              <a:latin typeface="Cambria Math" panose="02040503050406030204" pitchFamily="18" charset="0"/>
                            </a:rPr>
                            <m:t>_</m:t>
                          </m:r>
                          <m:r>
                            <a:rPr lang="es-ES" sz="4000" b="0" i="1" smtClean="0">
                              <a:solidFill>
                                <a:schemeClr val="tx1"/>
                              </a:solidFill>
                              <a:latin typeface="Cambria Math" panose="02040503050406030204" pitchFamily="18" charset="0"/>
                            </a:rPr>
                            <m:t>𝑖𝑛</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0</m:t>
                          </m:r>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nary>
                        <m:naryPr>
                          <m:chr m:val="∑"/>
                          <m:ctrlPr>
                            <a:rPr lang="es-ES" sz="4000" b="0" i="1" smtClean="0">
                              <a:solidFill>
                                <a:schemeClr val="tx1"/>
                              </a:solidFill>
                              <a:latin typeface="Cambria Math" panose="02040503050406030204" pitchFamily="18" charset="0"/>
                            </a:rPr>
                          </m:ctrlPr>
                        </m:naryPr>
                        <m:sub>
                          <m:r>
                            <m:rPr>
                              <m:brk m:alnAt="23"/>
                            </m:rPr>
                            <a:rPr lang="es-ES" sz="4000" b="0" i="1" smtClean="0">
                              <a:solidFill>
                                <a:schemeClr val="tx1"/>
                              </a:solidFill>
                              <a:latin typeface="Cambria Math" panose="02040503050406030204" pitchFamily="18" charset="0"/>
                            </a:rPr>
                            <m:t>𝑗</m:t>
                          </m:r>
                          <m:r>
                            <a:rPr lang="es-ES" sz="4000" b="0" i="1" smtClean="0">
                              <a:solidFill>
                                <a:schemeClr val="tx1"/>
                              </a:solidFill>
                              <a:latin typeface="Cambria Math" panose="02040503050406030204" pitchFamily="18" charset="0"/>
                            </a:rPr>
                            <m:t>=1</m:t>
                          </m:r>
                        </m:sub>
                        <m:sup>
                          <m:r>
                            <a:rPr lang="es-ES" sz="4000" b="0" i="1" smtClean="0">
                              <a:solidFill>
                                <a:schemeClr val="tx1"/>
                              </a:solidFill>
                              <a:latin typeface="Cambria Math" panose="02040503050406030204" pitchFamily="18" charset="0"/>
                            </a:rPr>
                            <m:t>𝑃</m:t>
                          </m:r>
                        </m:sup>
                        <m:e>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e>
                            <m:sub>
                              <m:r>
                                <a:rPr lang="es-ES" sz="4000" b="0" i="1" smtClean="0">
                                  <a:solidFill>
                                    <a:schemeClr val="tx1"/>
                                  </a:solidFill>
                                  <a:latin typeface="Cambria Math" panose="02040503050406030204" pitchFamily="18" charset="0"/>
                                </a:rPr>
                                <m:t>𝑗</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𝑗𝑘</m:t>
                              </m:r>
                            </m:sub>
                          </m:sSub>
                        </m:e>
                      </m:nary>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r>
                  <a:rPr lang="es-ES" sz="2800" dirty="0">
                    <a:solidFill>
                      <a:schemeClr val="tx1"/>
                    </a:solidFill>
                    <a:latin typeface="Arial" charset="0"/>
                  </a:rPr>
                  <a:t>y aplicar su función de activación para calcular la señal de salida: </a:t>
                </a:r>
                <a:endParaRPr lang="es-ES" sz="4000" i="1" dirty="0">
                  <a:solidFill>
                    <a:schemeClr val="tx1"/>
                  </a:solidFill>
                  <a:latin typeface="Cambria Math" panose="02040503050406030204" pitchFamily="18" charset="0"/>
                </a:endParaRPr>
              </a:p>
              <a:p>
                <a:pPr marL="107950" indent="0">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𝑌</m:t>
                          </m:r>
                        </m:e>
                        <m:sub>
                          <m:r>
                            <a:rPr lang="es-ES" sz="4000" i="1">
                              <a:solidFill>
                                <a:schemeClr val="tx1"/>
                              </a:solidFill>
                              <a:latin typeface="Cambria Math" panose="02040503050406030204" pitchFamily="18" charset="0"/>
                            </a:rPr>
                            <m:t>𝑘</m:t>
                          </m:r>
                        </m:sub>
                      </m:sSub>
                      <m:r>
                        <a:rPr lang="es-ES" sz="4000" i="1">
                          <a:solidFill>
                            <a:schemeClr val="tx1"/>
                          </a:solidFill>
                          <a:latin typeface="Cambria Math" panose="02040503050406030204" pitchFamily="18" charset="0"/>
                        </a:rPr>
                        <m:t>=</m:t>
                      </m:r>
                      <m:r>
                        <a:rPr lang="es-ES" sz="4000" b="0" i="1" smtClean="0">
                          <a:solidFill>
                            <a:schemeClr val="tx1"/>
                          </a:solidFill>
                          <a:latin typeface="Cambria Math" panose="02040503050406030204" pitchFamily="18" charset="0"/>
                        </a:rPr>
                        <m:t>𝑓</m:t>
                      </m:r>
                      <m:r>
                        <a:rPr lang="es-ES" sz="4000" b="0" i="1" smtClean="0">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𝑌</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i="1">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oMath>
                  </m:oMathPara>
                </a14:m>
                <a:endParaRPr lang="es-ES" sz="4000" b="1" dirty="0">
                  <a:solidFill>
                    <a:srgbClr val="FF0000"/>
                  </a:solidFill>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gn="ctr">
                  <a:lnSpc>
                    <a:spcPct val="100000"/>
                  </a:lnSpc>
                  <a:spcBef>
                    <a:spcPts val="800"/>
                  </a:spcBef>
                  <a:buClr>
                    <a:srgbClr val="0066CC"/>
                  </a:buClr>
                  <a:buSzPct val="45000"/>
                  <a:buNone/>
                </a:pPr>
                <a:endParaRPr lang="es-ES" sz="18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a:stretch>
              </a:blipFill>
            </p:spPr>
            <p:txBody>
              <a:bodyPr/>
              <a:lstStyle/>
              <a:p>
                <a:r>
                  <a:rPr lang="es-ES">
                    <a:noFill/>
                  </a:rPr>
                  <a:t> </a:t>
                </a:r>
              </a:p>
            </p:txBody>
          </p:sp>
        </mc:Fallback>
      </mc:AlternateContent>
      <p:sp>
        <p:nvSpPr>
          <p:cNvPr id="4" name="CuadroTexto 3"/>
          <p:cNvSpPr txBox="1"/>
          <p:nvPr/>
        </p:nvSpPr>
        <p:spPr>
          <a:xfrm>
            <a:off x="5526889" y="6248370"/>
            <a:ext cx="3576620" cy="400110"/>
          </a:xfrm>
          <a:prstGeom prst="rect">
            <a:avLst/>
          </a:prstGeom>
          <a:noFill/>
        </p:spPr>
        <p:txBody>
          <a:bodyPr wrap="none" rtlCol="0">
            <a:spAutoFit/>
          </a:bodyPr>
          <a:lstStyle/>
          <a:p>
            <a:r>
              <a:rPr lang="es-ES" b="1" dirty="0">
                <a:solidFill>
                  <a:schemeClr val="tx1"/>
                </a:solidFill>
              </a:rPr>
              <a:t>Propagación hacia adelante</a:t>
            </a:r>
          </a:p>
        </p:txBody>
      </p:sp>
    </p:spTree>
    <p:extLst>
      <p:ext uri="{BB962C8B-B14F-4D97-AF65-F5344CB8AC3E}">
        <p14:creationId xmlns:p14="http://schemas.microsoft.com/office/powerpoint/2010/main" val="425208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7. </a:t>
                </a:r>
                <a:r>
                  <a:rPr lang="es-ES" sz="2800" dirty="0">
                    <a:solidFill>
                      <a:schemeClr val="tx1"/>
                    </a:solidFill>
                    <a:latin typeface="Arial" charset="0"/>
                  </a:rPr>
                  <a:t>Cada neurona de salida (</a:t>
                </a:r>
                <a:r>
                  <a:rPr lang="es-ES" sz="2800" dirty="0" err="1">
                    <a:solidFill>
                      <a:schemeClr val="tx1"/>
                    </a:solidFill>
                    <a:latin typeface="Arial" charset="0"/>
                  </a:rPr>
                  <a:t>Yk</a:t>
                </a:r>
                <a:r>
                  <a:rPr lang="es-ES" sz="2800" dirty="0">
                    <a:solidFill>
                      <a:schemeClr val="tx1"/>
                    </a:solidFill>
                    <a:latin typeface="Arial" charset="0"/>
                  </a:rPr>
                  <a:t>, k=1,…,m) calcula el factor de información de error:</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smtClean="0">
                              <a:solidFill>
                                <a:schemeClr val="tx1"/>
                              </a:solidFill>
                              <a:latin typeface="Cambria Math" panose="02040503050406030204" pitchFamily="18" charset="0"/>
                              <a:ea typeface="Cambria Math" panose="02040503050406030204" pitchFamily="18" charset="0"/>
                            </a:rPr>
                            <m:t>𝛿</m:t>
                          </m:r>
                        </m:e>
                        <m:sub>
                          <m:r>
                            <a:rPr lang="es-ES" sz="4000" i="1">
                              <a:solidFill>
                                <a:schemeClr val="tx1"/>
                              </a:solidFill>
                              <a:latin typeface="Cambria Math" panose="02040503050406030204" pitchFamily="18" charset="0"/>
                            </a:rPr>
                            <m:t>𝑘</m:t>
                          </m:r>
                        </m:sub>
                      </m:sSub>
                      <m:r>
                        <a:rPr lang="es-ES" sz="4000" i="1">
                          <a:solidFill>
                            <a:schemeClr val="tx1"/>
                          </a:solidFill>
                          <a:latin typeface="Cambria Math" panose="02040503050406030204" pitchFamily="18" charset="0"/>
                        </a:rPr>
                        <m:t>=</m:t>
                      </m:r>
                      <m:d>
                        <m:dPr>
                          <m:ctrlPr>
                            <a:rPr lang="es-ES" sz="4000" b="0" i="1" smtClean="0">
                              <a:solidFill>
                                <a:schemeClr val="tx1"/>
                              </a:solidFill>
                              <a:latin typeface="Cambria Math" panose="02040503050406030204" pitchFamily="18" charset="0"/>
                            </a:rPr>
                          </m:ctrlPr>
                        </m:dPr>
                        <m:e>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𝑡</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𝑦</m:t>
                              </m:r>
                            </m:e>
                            <m:sub>
                              <m:r>
                                <a:rPr lang="es-ES" sz="4000" b="0" i="1" smtClean="0">
                                  <a:solidFill>
                                    <a:schemeClr val="tx1"/>
                                  </a:solidFill>
                                  <a:latin typeface="Cambria Math" panose="02040503050406030204" pitchFamily="18" charset="0"/>
                                </a:rPr>
                                <m:t>𝑘</m:t>
                              </m:r>
                            </m:sub>
                          </m:sSub>
                        </m:e>
                      </m:d>
                      <m:r>
                        <a:rPr lang="es-ES" sz="4000" b="0" i="1" smtClean="0">
                          <a:solidFill>
                            <a:schemeClr val="tx1"/>
                          </a:solidFill>
                          <a:latin typeface="Cambria Math" panose="02040503050406030204" pitchFamily="18" charset="0"/>
                        </a:rPr>
                        <m:t>∗</m:t>
                      </m:r>
                      <m:sSup>
                        <m:sSupPr>
                          <m:ctrlPr>
                            <a:rPr lang="es-ES" sz="4000" b="0" i="1" smtClean="0">
                              <a:solidFill>
                                <a:schemeClr val="tx1"/>
                              </a:solidFill>
                              <a:latin typeface="Cambria Math" panose="02040503050406030204" pitchFamily="18" charset="0"/>
                            </a:rPr>
                          </m:ctrlPr>
                        </m:sSupPr>
                        <m:e>
                          <m:r>
                            <a:rPr lang="es-ES" sz="4000" b="0" i="1" smtClean="0">
                              <a:solidFill>
                                <a:schemeClr val="tx1"/>
                              </a:solidFill>
                              <a:latin typeface="Cambria Math" panose="02040503050406030204" pitchFamily="18" charset="0"/>
                            </a:rPr>
                            <m:t>𝑓</m:t>
                          </m:r>
                        </m:e>
                        <m:sup>
                          <m:r>
                            <a:rPr lang="es-ES" sz="4000" b="0" i="1" smtClean="0">
                              <a:solidFill>
                                <a:schemeClr val="tx1"/>
                              </a:solidFill>
                              <a:latin typeface="Cambria Math" panose="02040503050406030204" pitchFamily="18" charset="0"/>
                            </a:rPr>
                            <m:t>′</m:t>
                          </m:r>
                        </m:sup>
                      </m:sSup>
                      <m:r>
                        <a:rPr lang="es-ES" sz="4000" b="0" i="1" smtClean="0">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𝑌</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i="1">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calcula el ajuste de variación de los pesos:</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4000" i="1">
                          <a:solidFill>
                            <a:schemeClr val="tx1"/>
                          </a:solidFill>
                          <a:latin typeface="Cambria Math" panose="02040503050406030204" pitchFamily="18" charset="0"/>
                          <a:ea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i="1">
                              <a:solidFill>
                                <a:schemeClr val="tx1"/>
                              </a:solidFill>
                              <a:latin typeface="Cambria Math" panose="02040503050406030204" pitchFamily="18" charset="0"/>
                            </a:rPr>
                            <m:t>𝑗𝑘</m:t>
                          </m:r>
                        </m:sub>
                      </m:sSub>
                      <m:r>
                        <a:rPr lang="es-ES" sz="4000" b="0" i="1" smtClean="0">
                          <a:solidFill>
                            <a:schemeClr val="tx1"/>
                          </a:solidFill>
                          <a:latin typeface="Cambria Math" panose="02040503050406030204" pitchFamily="18" charset="0"/>
                        </a:rPr>
                        <m:t>=</m:t>
                      </m:r>
                      <m:r>
                        <a:rPr lang="es-ES" sz="4000" b="0" i="1" smtClean="0">
                          <a:solidFill>
                            <a:schemeClr val="tx1"/>
                          </a:solidFill>
                          <a:latin typeface="Cambria Math" panose="02040503050406030204" pitchFamily="18" charset="0"/>
                        </a:rPr>
                        <m:t>𝑎</m:t>
                      </m:r>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e>
                        <m:sub>
                          <m:r>
                            <a:rPr lang="es-ES" sz="4000" b="0" i="1" smtClean="0">
                              <a:solidFill>
                                <a:schemeClr val="tx1"/>
                              </a:solidFill>
                              <a:latin typeface="Cambria Math" panose="02040503050406030204" pitchFamily="18" charset="0"/>
                            </a:rPr>
                            <m:t>𝑗</m:t>
                          </m:r>
                        </m:sub>
                      </m:sSub>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calcula el ajuste del </a:t>
                </a:r>
                <a:r>
                  <a:rPr lang="es-ES" sz="2800" dirty="0" err="1">
                    <a:solidFill>
                      <a:schemeClr val="tx1"/>
                    </a:solidFill>
                    <a:latin typeface="Arial" charset="0"/>
                  </a:rPr>
                  <a:t>bias</a:t>
                </a:r>
                <a:r>
                  <a:rPr lang="es-ES" sz="2800" dirty="0">
                    <a:solidFill>
                      <a:schemeClr val="tx1"/>
                    </a:solidFill>
                    <a:latin typeface="Arial" charset="0"/>
                  </a:rPr>
                  <a:t>:</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4000" i="1">
                          <a:solidFill>
                            <a:schemeClr val="tx1"/>
                          </a:solidFill>
                          <a:latin typeface="Cambria Math" panose="02040503050406030204" pitchFamily="18" charset="0"/>
                          <a:ea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0</m:t>
                          </m:r>
                          <m:r>
                            <a:rPr lang="es-ES" sz="4000" i="1">
                              <a:solidFill>
                                <a:schemeClr val="tx1"/>
                              </a:solidFill>
                              <a:latin typeface="Cambria Math" panose="02040503050406030204" pitchFamily="18" charset="0"/>
                            </a:rPr>
                            <m:t>𝑘</m:t>
                          </m:r>
                        </m:sub>
                      </m:sSub>
                      <m:r>
                        <a:rPr lang="es-ES" sz="4000" i="1">
                          <a:solidFill>
                            <a:schemeClr val="tx1"/>
                          </a:solidFill>
                          <a:latin typeface="Cambria Math" panose="02040503050406030204" pitchFamily="18" charset="0"/>
                        </a:rPr>
                        <m:t>=</m:t>
                      </m:r>
                      <m:r>
                        <a:rPr lang="es-ES" sz="4000" i="1">
                          <a:solidFill>
                            <a:schemeClr val="tx1"/>
                          </a:solidFill>
                          <a:latin typeface="Cambria Math" panose="02040503050406030204" pitchFamily="18" charset="0"/>
                        </a:rPr>
                        <m:t>𝑎</m:t>
                      </m:r>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e>
                        <m:sub>
                          <m:r>
                            <a:rPr lang="es-ES" sz="4000" i="1">
                              <a:solidFill>
                                <a:schemeClr val="tx1"/>
                              </a:solidFill>
                              <a:latin typeface="Cambria Math" panose="02040503050406030204" pitchFamily="18" charset="0"/>
                            </a:rPr>
                            <m:t>𝑘</m:t>
                          </m:r>
                        </m:sub>
                      </m:sSub>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y envía </a:t>
                </a:r>
                <a:r>
                  <a:rPr lang="es-ES" sz="2800" dirty="0" err="1">
                    <a:solidFill>
                      <a:schemeClr val="tx1"/>
                    </a:solidFill>
                    <a:latin typeface="Arial" charset="0"/>
                  </a:rPr>
                  <a:t>δk</a:t>
                </a:r>
                <a:r>
                  <a:rPr lang="es-ES" sz="2800" dirty="0">
                    <a:solidFill>
                      <a:schemeClr val="tx1"/>
                    </a:solidFill>
                    <a:latin typeface="Arial" charset="0"/>
                  </a:rPr>
                  <a:t> hacia la capa precedente.</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4" name="CuadroTexto 3"/>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234690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dirty="0">
                    <a:solidFill>
                      <a:schemeClr val="tx1"/>
                    </a:solidFill>
                    <a:latin typeface="Arial" charset="0"/>
                  </a:rPr>
                  <a:t>Funciones de activaciones continuas y derivables:</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𝑙𝑜𝑔𝑠𝑖𝑔</m:t>
                      </m:r>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𝑓</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r>
                        <a:rPr lang="es-ES" sz="2800" b="0" i="1" smtClean="0">
                          <a:solidFill>
                            <a:schemeClr val="tx1"/>
                          </a:solidFill>
                          <a:latin typeface="Cambria Math" panose="02040503050406030204" pitchFamily="18" charset="0"/>
                        </a:rPr>
                        <m:t>= </m:t>
                      </m:r>
                      <m:f>
                        <m:fPr>
                          <m:ctrlPr>
                            <a:rPr lang="es-ES" sz="2800" b="0" i="1" smtClean="0">
                              <a:solidFill>
                                <a:schemeClr val="tx1"/>
                              </a:solidFill>
                              <a:latin typeface="Cambria Math" panose="02040503050406030204" pitchFamily="18" charset="0"/>
                            </a:rPr>
                          </m:ctrlPr>
                        </m:fPr>
                        <m:num>
                          <m:r>
                            <a:rPr lang="es-ES" sz="2800" b="0" i="1" smtClean="0">
                              <a:solidFill>
                                <a:schemeClr val="tx1"/>
                              </a:solidFill>
                              <a:latin typeface="Cambria Math" panose="02040503050406030204" pitchFamily="18" charset="0"/>
                            </a:rPr>
                            <m:t>1</m:t>
                          </m:r>
                        </m:num>
                        <m:den>
                          <m:r>
                            <a:rPr lang="es-ES" sz="2800" b="0" i="1" smtClean="0">
                              <a:solidFill>
                                <a:schemeClr val="tx1"/>
                              </a:solidFill>
                              <a:latin typeface="Cambria Math" panose="02040503050406030204" pitchFamily="18" charset="0"/>
                            </a:rPr>
                            <m:t>1+</m:t>
                          </m:r>
                          <m:sSup>
                            <m:sSupPr>
                              <m:ctrlPr>
                                <a:rPr lang="es-ES" sz="2800" b="0" i="1" smtClean="0">
                                  <a:solidFill>
                                    <a:schemeClr val="tx1"/>
                                  </a:solidFill>
                                  <a:latin typeface="Cambria Math" panose="02040503050406030204" pitchFamily="18" charset="0"/>
                                </a:rPr>
                              </m:ctrlPr>
                            </m:sSupPr>
                            <m:e>
                              <m:r>
                                <a:rPr lang="es-ES" sz="2800" b="0" i="1" smtClean="0">
                                  <a:solidFill>
                                    <a:schemeClr val="tx1"/>
                                  </a:solidFill>
                                  <a:latin typeface="Cambria Math" panose="02040503050406030204" pitchFamily="18" charset="0"/>
                                </a:rPr>
                                <m:t>𝑒</m:t>
                              </m:r>
                            </m:e>
                            <m:sup>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𝑛</m:t>
                              </m:r>
                            </m:sup>
                          </m:sSup>
                        </m:den>
                      </m:f>
                      <m:r>
                        <a:rPr lang="es-ES" sz="2800" b="0" i="1" smtClean="0">
                          <a:solidFill>
                            <a:schemeClr val="tx1"/>
                          </a:solidFill>
                          <a:latin typeface="Cambria Math" panose="02040503050406030204" pitchFamily="18" charset="0"/>
                        </a:rPr>
                        <m:t>           </m:t>
                      </m:r>
                      <m:sSup>
                        <m:sSupPr>
                          <m:ctrlPr>
                            <a:rPr lang="es-ES" sz="2800" b="0" i="1" smtClean="0">
                              <a:solidFill>
                                <a:schemeClr val="tx1"/>
                              </a:solidFill>
                              <a:latin typeface="Cambria Math" panose="02040503050406030204" pitchFamily="18" charset="0"/>
                            </a:rPr>
                          </m:ctrlPr>
                        </m:sSupPr>
                        <m:e>
                          <m:r>
                            <a:rPr lang="es-ES" sz="2800" b="0" i="1" smtClean="0">
                              <a:solidFill>
                                <a:schemeClr val="tx1"/>
                              </a:solidFill>
                              <a:latin typeface="Cambria Math" panose="02040503050406030204" pitchFamily="18" charset="0"/>
                            </a:rPr>
                            <m:t>𝑓</m:t>
                          </m:r>
                        </m:e>
                        <m:sup>
                          <m:r>
                            <a:rPr lang="es-ES" sz="2800" b="0" i="1" smtClean="0">
                              <a:solidFill>
                                <a:schemeClr val="tx1"/>
                              </a:solidFill>
                              <a:latin typeface="Cambria Math" panose="02040503050406030204" pitchFamily="18" charset="0"/>
                            </a:rPr>
                            <m:t>′</m:t>
                          </m:r>
                        </m:sup>
                      </m:sSup>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𝑓</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r>
                        <a:rPr lang="es-ES" sz="2800" b="0" i="1" smtClean="0">
                          <a:solidFill>
                            <a:schemeClr val="tx1"/>
                          </a:solidFill>
                          <a:latin typeface="Cambria Math" panose="02040503050406030204" pitchFamily="18" charset="0"/>
                        </a:rPr>
                        <m:t>∗</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1−</m:t>
                          </m:r>
                          <m:r>
                            <a:rPr lang="es-ES" sz="2800" b="0" i="1" smtClean="0">
                              <a:solidFill>
                                <a:schemeClr val="tx1"/>
                              </a:solidFill>
                              <a:latin typeface="Cambria Math" panose="02040503050406030204" pitchFamily="18" charset="0"/>
                            </a:rPr>
                            <m:t>𝑓</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e>
                      </m:d>
                    </m:oMath>
                  </m:oMathPara>
                </a14:m>
                <a:endParaRPr lang="es-ES" sz="2800" b="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b="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𝑡𝑎𝑛</m:t>
                      </m:r>
                      <m:r>
                        <a:rPr lang="es-ES" sz="2800" i="1">
                          <a:solidFill>
                            <a:schemeClr val="tx1"/>
                          </a:solidFill>
                          <a:latin typeface="Cambria Math" panose="02040503050406030204" pitchFamily="18" charset="0"/>
                        </a:rPr>
                        <m:t>𝑠𝑖𝑔</m:t>
                      </m:r>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 </m:t>
                      </m:r>
                      <m:f>
                        <m:fPr>
                          <m:ctrlPr>
                            <a:rPr lang="es-ES" sz="2800" i="1">
                              <a:solidFill>
                                <a:schemeClr val="tx1"/>
                              </a:solidFill>
                              <a:latin typeface="Cambria Math" panose="02040503050406030204" pitchFamily="18" charset="0"/>
                            </a:rPr>
                          </m:ctrlPr>
                        </m:fPr>
                        <m:num>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𝑛</m:t>
                              </m:r>
                            </m:sup>
                          </m:sSup>
                          <m:r>
                            <a:rPr lang="es-ES" sz="2800" b="0" i="1" smtClean="0">
                              <a:solidFill>
                                <a:schemeClr val="tx1"/>
                              </a:solidFill>
                              <a:latin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𝑛</m:t>
                              </m:r>
                            </m:sup>
                          </m:sSup>
                        </m:num>
                        <m:den>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𝑛</m:t>
                              </m:r>
                            </m:sup>
                          </m:sSup>
                          <m:r>
                            <a:rPr lang="es-ES" sz="2800" i="1">
                              <a:solidFill>
                                <a:schemeClr val="tx1"/>
                              </a:solidFill>
                              <a:latin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𝑛</m:t>
                              </m:r>
                            </m:sup>
                          </m:sSup>
                        </m:den>
                      </m:f>
                      <m:r>
                        <a:rPr lang="es-ES" sz="2800" i="1">
                          <a:solidFill>
                            <a:schemeClr val="tx1"/>
                          </a:solidFill>
                          <a:latin typeface="Cambria Math" panose="02040503050406030204" pitchFamily="18" charset="0"/>
                        </a:rPr>
                        <m:t>  </m:t>
                      </m:r>
                      <m:r>
                        <a:rPr lang="es-ES" sz="2800" b="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rPr>
                        <m:t>   </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=1−</m:t>
                      </m:r>
                      <m:sSup>
                        <m:sSupPr>
                          <m:ctrlPr>
                            <a:rPr lang="es-ES" sz="2800" i="1" smtClean="0">
                              <a:solidFill>
                                <a:schemeClr val="tx1"/>
                              </a:solidFill>
                              <a:latin typeface="Cambria Math" panose="02040503050406030204" pitchFamily="18" charset="0"/>
                            </a:rPr>
                          </m:ctrlPr>
                        </m:sSupPr>
                        <m:e>
                          <m:d>
                            <m:dPr>
                              <m:ctrlPr>
                                <a:rPr lang="es-ES" sz="2800" b="0" i="1" smtClean="0">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e>
                          </m:d>
                        </m:e>
                        <m:sup>
                          <m:r>
                            <a:rPr lang="es-ES" sz="2800" b="0" i="1" smtClean="0">
                              <a:solidFill>
                                <a:schemeClr val="tx1"/>
                              </a:solidFill>
                              <a:latin typeface="Cambria Math" panose="02040503050406030204" pitchFamily="18" charset="0"/>
                            </a:rPr>
                            <m:t>2</m:t>
                          </m:r>
                        </m:sup>
                      </m:sSup>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𝑝𝑢𝑟𝑒𝑙𝑖𝑛</m:t>
                      </m:r>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𝑛</m:t>
                      </m:r>
                      <m:r>
                        <a:rPr lang="es-ES" sz="2800" i="1">
                          <a:solidFill>
                            <a:schemeClr val="tx1"/>
                          </a:solidFill>
                          <a:latin typeface="Cambria Math" panose="02040503050406030204" pitchFamily="18" charset="0"/>
                        </a:rPr>
                        <m:t>           </m:t>
                      </m:r>
                      <m:r>
                        <a:rPr lang="es-ES" sz="2800" b="0" i="1" smtClean="0">
                          <a:solidFill>
                            <a:schemeClr val="tx1"/>
                          </a:solidFill>
                          <a:latin typeface="Cambria Math" panose="02040503050406030204" pitchFamily="18" charset="0"/>
                        </a:rPr>
                        <m:t>                                   </m:t>
                      </m:r>
                      <m:r>
                        <a:rPr lang="es-ES" sz="2800" i="1">
                          <a:solidFill>
                            <a:schemeClr val="tx1"/>
                          </a:solidFill>
                          <a:latin typeface="Cambria Math" panose="02040503050406030204" pitchFamily="18" charset="0"/>
                        </a:rPr>
                        <m:t>         </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=1</m:t>
                      </m:r>
                    </m:oMath>
                  </m:oMathPara>
                </a14:m>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a:stretch>
              </a:blipFill>
            </p:spPr>
            <p:txBody>
              <a:bodyPr/>
              <a:lstStyle/>
              <a:p>
                <a:r>
                  <a:rPr lang="es-ES">
                    <a:noFill/>
                  </a:rPr>
                  <a:t> </a:t>
                </a:r>
              </a:p>
            </p:txBody>
          </p:sp>
        </mc:Fallback>
      </mc:AlternateContent>
    </p:spTree>
    <p:extLst>
      <p:ext uri="{BB962C8B-B14F-4D97-AF65-F5344CB8AC3E}">
        <p14:creationId xmlns:p14="http://schemas.microsoft.com/office/powerpoint/2010/main" val="357386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8. </a:t>
                </a:r>
                <a:r>
                  <a:rPr lang="es-ES" sz="2800" dirty="0">
                    <a:solidFill>
                      <a:schemeClr val="tx1"/>
                    </a:solidFill>
                    <a:latin typeface="Arial" charset="0"/>
                  </a:rPr>
                  <a:t>Cada neurona oculta (</a:t>
                </a:r>
                <a:r>
                  <a:rPr lang="es-ES" sz="2800" dirty="0" err="1">
                    <a:solidFill>
                      <a:schemeClr val="tx1"/>
                    </a:solidFill>
                    <a:latin typeface="Arial" charset="0"/>
                  </a:rPr>
                  <a:t>Zj,j</a:t>
                </a:r>
                <a:r>
                  <a:rPr lang="es-ES" sz="2800" dirty="0">
                    <a:solidFill>
                      <a:schemeClr val="tx1"/>
                    </a:solidFill>
                    <a:latin typeface="Arial" charset="0"/>
                  </a:rPr>
                  <a:t>=1,…,p) suma la entrada delta (procedente de la capa superior):</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r>
                            <a:rPr lang="es-ES" sz="4000" b="0" i="1" smtClean="0">
                              <a:solidFill>
                                <a:schemeClr val="tx1"/>
                              </a:solidFill>
                              <a:latin typeface="Cambria Math" panose="02040503050406030204" pitchFamily="18" charset="0"/>
                              <a:ea typeface="Cambria Math" panose="02040503050406030204" pitchFamily="18" charset="0"/>
                            </a:rPr>
                            <m:t>_</m:t>
                          </m:r>
                          <m:r>
                            <a:rPr lang="es-ES" sz="4000" b="0" i="1" smtClean="0">
                              <a:solidFill>
                                <a:schemeClr val="tx1"/>
                              </a:solidFill>
                              <a:latin typeface="Cambria Math" panose="02040503050406030204" pitchFamily="18" charset="0"/>
                              <a:ea typeface="Cambria Math" panose="02040503050406030204" pitchFamily="18" charset="0"/>
                            </a:rPr>
                            <m:t>𝑖𝑛</m:t>
                          </m:r>
                        </m:e>
                        <m:sub>
                          <m:r>
                            <a:rPr lang="es-ES" sz="4000" b="0" i="1" smtClean="0">
                              <a:solidFill>
                                <a:schemeClr val="tx1"/>
                              </a:solidFill>
                              <a:latin typeface="Cambria Math" panose="02040503050406030204" pitchFamily="18" charset="0"/>
                              <a:ea typeface="Cambria Math" panose="02040503050406030204" pitchFamily="18" charset="0"/>
                            </a:rPr>
                            <m:t>𝑗</m:t>
                          </m:r>
                        </m:sub>
                      </m:sSub>
                      <m:r>
                        <a:rPr lang="es-ES" sz="4000" i="1">
                          <a:solidFill>
                            <a:schemeClr val="tx1"/>
                          </a:solidFill>
                          <a:latin typeface="Cambria Math" panose="02040503050406030204" pitchFamily="18" charset="0"/>
                        </a:rPr>
                        <m:t>=</m:t>
                      </m:r>
                      <m:nary>
                        <m:naryPr>
                          <m:chr m:val="∑"/>
                          <m:ctrlPr>
                            <a:rPr lang="es-ES" sz="4000" i="1" smtClean="0">
                              <a:solidFill>
                                <a:schemeClr val="tx1"/>
                              </a:solidFill>
                              <a:latin typeface="Cambria Math" panose="02040503050406030204" pitchFamily="18" charset="0"/>
                            </a:rPr>
                          </m:ctrlPr>
                        </m:naryPr>
                        <m:sub>
                          <m:r>
                            <m:rPr>
                              <m:brk m:alnAt="23"/>
                            </m:rPr>
                            <a:rPr lang="es-ES" sz="4000" b="0" i="1" smtClean="0">
                              <a:solidFill>
                                <a:schemeClr val="tx1"/>
                              </a:solidFill>
                              <a:latin typeface="Cambria Math" panose="02040503050406030204" pitchFamily="18" charset="0"/>
                            </a:rPr>
                            <m:t>𝑘</m:t>
                          </m:r>
                          <m:r>
                            <a:rPr lang="es-ES" sz="4000" b="0" i="1" smtClean="0">
                              <a:solidFill>
                                <a:schemeClr val="tx1"/>
                              </a:solidFill>
                              <a:latin typeface="Cambria Math" panose="02040503050406030204" pitchFamily="18" charset="0"/>
                            </a:rPr>
                            <m:t>=1</m:t>
                          </m:r>
                        </m:sub>
                        <m:sup>
                          <m:r>
                            <a:rPr lang="es-ES" sz="4000" b="0" i="1" smtClean="0">
                              <a:solidFill>
                                <a:schemeClr val="tx1"/>
                              </a:solidFill>
                              <a:latin typeface="Cambria Math" panose="02040503050406030204" pitchFamily="18" charset="0"/>
                            </a:rPr>
                            <m:t>𝑀</m:t>
                          </m:r>
                        </m:sup>
                        <m:e>
                          <m:sSub>
                            <m:sSubPr>
                              <m:ctrlPr>
                                <a:rPr lang="es-ES" sz="4000" i="1" smtClean="0">
                                  <a:solidFill>
                                    <a:schemeClr val="tx1"/>
                                  </a:solidFill>
                                  <a:latin typeface="Cambria Math" panose="02040503050406030204" pitchFamily="18" charset="0"/>
                                </a:rPr>
                              </m:ctrlPr>
                            </m:sSubPr>
                            <m:e>
                              <m:r>
                                <a:rPr lang="es-ES" sz="4000" i="1" smtClean="0">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𝑗𝑘</m:t>
                              </m:r>
                            </m:sub>
                          </m:sSub>
                        </m:e>
                      </m:nary>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Y la multiplica por la derivada de la función de activación para calcular el término:</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smtClean="0">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e>
                        <m:sub>
                          <m:r>
                            <a:rPr lang="es-ES" sz="4000" i="1">
                              <a:solidFill>
                                <a:schemeClr val="tx1"/>
                              </a:solidFill>
                              <a:latin typeface="Cambria Math" panose="02040503050406030204" pitchFamily="18" charset="0"/>
                              <a:ea typeface="Cambria Math" panose="02040503050406030204" pitchFamily="18" charset="0"/>
                            </a:rPr>
                            <m:t>𝑗</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r>
                            <a:rPr lang="es-ES" sz="4000" i="1">
                              <a:solidFill>
                                <a:schemeClr val="tx1"/>
                              </a:solidFill>
                              <a:latin typeface="Cambria Math" panose="02040503050406030204" pitchFamily="18" charset="0"/>
                              <a:ea typeface="Cambria Math" panose="02040503050406030204" pitchFamily="18" charset="0"/>
                            </a:rPr>
                            <m:t>_</m:t>
                          </m:r>
                          <m:r>
                            <a:rPr lang="es-ES" sz="4000" i="1">
                              <a:solidFill>
                                <a:schemeClr val="tx1"/>
                              </a:solidFill>
                              <a:latin typeface="Cambria Math" panose="02040503050406030204" pitchFamily="18" charset="0"/>
                              <a:ea typeface="Cambria Math" panose="02040503050406030204" pitchFamily="18" charset="0"/>
                            </a:rPr>
                            <m:t>𝑖𝑛</m:t>
                          </m:r>
                        </m:e>
                        <m:sub>
                          <m:r>
                            <a:rPr lang="es-ES" sz="4000" i="1">
                              <a:solidFill>
                                <a:schemeClr val="tx1"/>
                              </a:solidFill>
                              <a:latin typeface="Cambria Math" panose="02040503050406030204" pitchFamily="18" charset="0"/>
                              <a:ea typeface="Cambria Math" panose="02040503050406030204" pitchFamily="18" charset="0"/>
                            </a:rPr>
                            <m:t>𝑗</m:t>
                          </m:r>
                        </m:sub>
                      </m:sSub>
                      <m:r>
                        <a:rPr lang="es-ES" sz="4000" b="0" i="1" smtClean="0">
                          <a:solidFill>
                            <a:schemeClr val="tx1"/>
                          </a:solidFill>
                          <a:latin typeface="Cambria Math" panose="02040503050406030204" pitchFamily="18" charset="0"/>
                          <a:ea typeface="Cambria Math" panose="02040503050406030204" pitchFamily="18" charset="0"/>
                        </a:rPr>
                        <m:t>∗</m:t>
                      </m:r>
                      <m:sSup>
                        <m:sSupPr>
                          <m:ctrlPr>
                            <a:rPr lang="es-ES" sz="4000" i="1">
                              <a:solidFill>
                                <a:schemeClr val="tx1"/>
                              </a:solidFill>
                              <a:latin typeface="Cambria Math" panose="02040503050406030204" pitchFamily="18" charset="0"/>
                            </a:rPr>
                          </m:ctrlPr>
                        </m:sSupPr>
                        <m:e>
                          <m:r>
                            <a:rPr lang="es-ES" sz="4000" i="1">
                              <a:solidFill>
                                <a:schemeClr val="tx1"/>
                              </a:solidFill>
                              <a:latin typeface="Cambria Math" panose="02040503050406030204" pitchFamily="18" charset="0"/>
                            </a:rPr>
                            <m:t>𝑓</m:t>
                          </m:r>
                        </m:e>
                        <m:sup>
                          <m:r>
                            <a:rPr lang="es-ES" sz="4000" i="1">
                              <a:solidFill>
                                <a:schemeClr val="tx1"/>
                              </a:solidFill>
                              <a:latin typeface="Cambria Math" panose="02040503050406030204" pitchFamily="18" charset="0"/>
                            </a:rPr>
                            <m:t>′</m:t>
                          </m:r>
                        </m:sup>
                      </m:sSup>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6" name="CuadroTexto 5"/>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14475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dirty="0">
                    <a:solidFill>
                      <a:schemeClr val="tx1"/>
                    </a:solidFill>
                    <a:latin typeface="Arial" charset="0"/>
                  </a:rPr>
                  <a:t>y calcula su término de variación o corrección de los pesos (utilizado posteriormente para actualizar </a:t>
                </a:r>
                <a:r>
                  <a:rPr lang="es-ES" sz="2800" dirty="0" err="1">
                    <a:solidFill>
                      <a:schemeClr val="tx1"/>
                    </a:solidFill>
                    <a:latin typeface="Arial" charset="0"/>
                  </a:rPr>
                  <a:t>wij</a:t>
                </a:r>
                <a:r>
                  <a:rPr lang="es-ES" sz="2800" dirty="0">
                    <a:solidFill>
                      <a:schemeClr val="tx1"/>
                    </a:solidFill>
                    <a:latin typeface="Arial" charset="0"/>
                  </a:rPr>
                  <a:t>):</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lvl="0" indent="0" algn="ctr">
                  <a:lnSpc>
                    <a:spcPct val="100000"/>
                  </a:lnSpc>
                  <a:spcBef>
                    <a:spcPts val="800"/>
                  </a:spcBef>
                  <a:buClr>
                    <a:srgbClr val="0066CC"/>
                  </a:buClr>
                  <a:buSzPct val="45000"/>
                  <a:buNone/>
                  <a:tabLst/>
                </a:pPr>
                <a:r>
                  <a:rPr lang="es-ES" sz="4000" b="1" dirty="0">
                    <a:solidFill>
                      <a:srgbClr val="003366"/>
                    </a:solidFill>
                    <a:latin typeface="Arial" charset="0"/>
                  </a:rPr>
                  <a:t>	</a:t>
                </a:r>
                <a14:m>
                  <m:oMath xmlns:m="http://schemas.openxmlformats.org/officeDocument/2006/math">
                    <m:r>
                      <a:rPr lang="es-ES" sz="4000" i="1">
                        <a:solidFill>
                          <a:schemeClr val="tx1"/>
                        </a:solidFill>
                        <a:latin typeface="Cambria Math" panose="02040503050406030204" pitchFamily="18" charset="0"/>
                        <a:ea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𝑖𝑗</m:t>
                        </m:r>
                      </m:sub>
                    </m:sSub>
                    <m:r>
                      <a:rPr lang="es-ES" sz="4000" i="1">
                        <a:solidFill>
                          <a:schemeClr val="tx1"/>
                        </a:solidFill>
                        <a:latin typeface="Cambria Math" panose="02040503050406030204" pitchFamily="18" charset="0"/>
                      </a:rPr>
                      <m:t>=</m:t>
                    </m:r>
                    <m:r>
                      <a:rPr lang="es-ES" sz="4000" i="1">
                        <a:solidFill>
                          <a:schemeClr val="tx1"/>
                        </a:solidFill>
                        <a:latin typeface="Cambria Math" panose="02040503050406030204" pitchFamily="18" charset="0"/>
                      </a:rPr>
                      <m:t>𝑎</m:t>
                    </m:r>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ea typeface="Cambria Math" panose="02040503050406030204" pitchFamily="18" charset="0"/>
                          </a:rPr>
                          <m:t>𝑗</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𝑋</m:t>
                        </m:r>
                      </m:e>
                      <m:sub>
                        <m:r>
                          <a:rPr lang="es-ES" sz="4000" b="0" i="1" smtClean="0">
                            <a:solidFill>
                              <a:schemeClr val="tx1"/>
                            </a:solidFill>
                            <a:latin typeface="Cambria Math" panose="02040503050406030204" pitchFamily="18" charset="0"/>
                          </a:rPr>
                          <m:t>𝑖</m:t>
                        </m:r>
                      </m:sub>
                    </m:sSub>
                  </m:oMath>
                </a14:m>
                <a:endParaRPr lang="es-ES" sz="4000" dirty="0">
                  <a:solidFill>
                    <a:schemeClr val="tx1"/>
                  </a:solidFill>
                  <a:latin typeface="Arial" charset="0"/>
                </a:endParaRPr>
              </a:p>
              <a:p>
                <a:pPr marL="107950" lvl="0" indent="0" algn="ctr">
                  <a:lnSpc>
                    <a:spcPct val="100000"/>
                  </a:lnSpc>
                  <a:spcBef>
                    <a:spcPts val="800"/>
                  </a:spcBef>
                  <a:buClr>
                    <a:srgbClr val="0066CC"/>
                  </a:buClr>
                  <a:buSzPct val="45000"/>
                  <a:buNone/>
                  <a:tabLst/>
                </a:pPr>
                <a:endParaRPr lang="es-ES" sz="4000" dirty="0">
                  <a:solidFill>
                    <a:schemeClr val="tx1"/>
                  </a:solidFill>
                  <a:latin typeface="Arial" charset="0"/>
                </a:endParaRPr>
              </a:p>
              <a:p>
                <a:pPr marL="107950" lvl="0" indent="0" algn="just">
                  <a:lnSpc>
                    <a:spcPct val="100000"/>
                  </a:lnSpc>
                  <a:spcBef>
                    <a:spcPts val="800"/>
                  </a:spcBef>
                  <a:buClr>
                    <a:srgbClr val="0066CC"/>
                  </a:buClr>
                  <a:buSzPct val="45000"/>
                  <a:buNone/>
                  <a:tabLst/>
                </a:pPr>
                <a:r>
                  <a:rPr lang="es-ES" sz="2800" dirty="0">
                    <a:solidFill>
                      <a:schemeClr val="tx1"/>
                    </a:solidFill>
                    <a:latin typeface="Arial" charset="0"/>
                  </a:rPr>
                  <a:t>y calcular variación del </a:t>
                </a:r>
                <a:r>
                  <a:rPr lang="es-ES" sz="2800" dirty="0" err="1">
                    <a:solidFill>
                      <a:schemeClr val="tx1"/>
                    </a:solidFill>
                    <a:latin typeface="Arial" charset="0"/>
                  </a:rPr>
                  <a:t>bias</a:t>
                </a:r>
                <a:r>
                  <a:rPr lang="es-ES" sz="2800" dirty="0">
                    <a:solidFill>
                      <a:schemeClr val="tx1"/>
                    </a:solidFill>
                    <a:latin typeface="Arial" charset="0"/>
                  </a:rPr>
                  <a:t>:</a:t>
                </a:r>
              </a:p>
              <a:p>
                <a:pPr marL="107950" lvl="0" indent="0" algn="just">
                  <a:lnSpc>
                    <a:spcPct val="100000"/>
                  </a:lnSpc>
                  <a:spcBef>
                    <a:spcPts val="800"/>
                  </a:spcBef>
                  <a:buClr>
                    <a:srgbClr val="0066CC"/>
                  </a:buClr>
                  <a:buSzPct val="45000"/>
                  <a:buNone/>
                  <a:tabLst/>
                </a:pPr>
                <a:endParaRPr lang="es-ES" sz="2800" dirty="0">
                  <a:solidFill>
                    <a:schemeClr val="tx1"/>
                  </a:solidFill>
                  <a:latin typeface="Arial" charset="0"/>
                </a:endParaRPr>
              </a:p>
              <a:p>
                <a:pPr marL="107950" lvl="0" indent="0" algn="ctr">
                  <a:lnSpc>
                    <a:spcPct val="100000"/>
                  </a:lnSpc>
                  <a:spcBef>
                    <a:spcPts val="800"/>
                  </a:spcBef>
                  <a:buClr>
                    <a:srgbClr val="0066CC"/>
                  </a:buClr>
                  <a:buSzPct val="45000"/>
                  <a:buNone/>
                  <a:tabLst/>
                </a:pPr>
                <a:r>
                  <a:rPr lang="es-ES" sz="3600" b="1" dirty="0">
                    <a:solidFill>
                      <a:srgbClr val="003366"/>
                    </a:solidFill>
                    <a:latin typeface="Arial" charset="0"/>
                  </a:rPr>
                  <a:t>	</a:t>
                </a:r>
                <a14:m>
                  <m:oMath xmlns:m="http://schemas.openxmlformats.org/officeDocument/2006/math">
                    <m:r>
                      <a:rPr lang="es-ES" sz="3600" i="1">
                        <a:solidFill>
                          <a:schemeClr val="tx1"/>
                        </a:solidFill>
                        <a:latin typeface="Cambria Math" panose="02040503050406030204" pitchFamily="18" charset="0"/>
                        <a:ea typeface="Cambria Math" panose="02040503050406030204" pitchFamily="18" charset="0"/>
                      </a:rPr>
                      <m:t>∆</m:t>
                    </m:r>
                    <m:sSub>
                      <m:sSubPr>
                        <m:ctrlPr>
                          <a:rPr lang="es-ES" sz="3600" i="1">
                            <a:solidFill>
                              <a:schemeClr val="tx1"/>
                            </a:solidFill>
                            <a:latin typeface="Cambria Math" panose="02040503050406030204" pitchFamily="18" charset="0"/>
                          </a:rPr>
                        </m:ctrlPr>
                      </m:sSubPr>
                      <m:e>
                        <m:r>
                          <a:rPr lang="es-ES" sz="3600" i="1">
                            <a:solidFill>
                              <a:schemeClr val="tx1"/>
                            </a:solidFill>
                            <a:latin typeface="Cambria Math" panose="02040503050406030204" pitchFamily="18" charset="0"/>
                          </a:rPr>
                          <m:t>𝑊</m:t>
                        </m:r>
                      </m:e>
                      <m:sub>
                        <m:r>
                          <a:rPr lang="es-ES" sz="3600" b="0" i="1" smtClean="0">
                            <a:solidFill>
                              <a:schemeClr val="tx1"/>
                            </a:solidFill>
                            <a:latin typeface="Cambria Math" panose="02040503050406030204" pitchFamily="18" charset="0"/>
                          </a:rPr>
                          <m:t>0</m:t>
                        </m:r>
                        <m:r>
                          <a:rPr lang="es-ES" sz="3600" i="1">
                            <a:solidFill>
                              <a:schemeClr val="tx1"/>
                            </a:solidFill>
                            <a:latin typeface="Cambria Math" panose="02040503050406030204" pitchFamily="18" charset="0"/>
                          </a:rPr>
                          <m:t>𝑗</m:t>
                        </m:r>
                      </m:sub>
                    </m:sSub>
                    <m:r>
                      <a:rPr lang="es-ES" sz="3600" i="1">
                        <a:solidFill>
                          <a:schemeClr val="tx1"/>
                        </a:solidFill>
                        <a:latin typeface="Cambria Math" panose="02040503050406030204" pitchFamily="18" charset="0"/>
                      </a:rPr>
                      <m:t>=</m:t>
                    </m:r>
                    <m:r>
                      <a:rPr lang="es-ES" sz="3600" i="1">
                        <a:solidFill>
                          <a:schemeClr val="tx1"/>
                        </a:solidFill>
                        <a:latin typeface="Cambria Math" panose="02040503050406030204" pitchFamily="18" charset="0"/>
                      </a:rPr>
                      <m:t>𝑎</m:t>
                    </m:r>
                    <m:r>
                      <a:rPr lang="es-ES" sz="3600" i="1">
                        <a:solidFill>
                          <a:schemeClr val="tx1"/>
                        </a:solidFill>
                        <a:latin typeface="Cambria Math" panose="02040503050406030204" pitchFamily="18" charset="0"/>
                      </a:rPr>
                      <m:t>∗</m:t>
                    </m:r>
                    <m:sSub>
                      <m:sSubPr>
                        <m:ctrlPr>
                          <a:rPr lang="es-ES" sz="3600" i="1">
                            <a:solidFill>
                              <a:schemeClr val="tx1"/>
                            </a:solidFill>
                            <a:latin typeface="Cambria Math" panose="02040503050406030204" pitchFamily="18" charset="0"/>
                          </a:rPr>
                        </m:ctrlPr>
                      </m:sSubPr>
                      <m:e>
                        <m:r>
                          <a:rPr lang="es-ES" sz="3600" i="1">
                            <a:solidFill>
                              <a:schemeClr val="tx1"/>
                            </a:solidFill>
                            <a:latin typeface="Cambria Math" panose="02040503050406030204" pitchFamily="18" charset="0"/>
                            <a:ea typeface="Cambria Math" panose="02040503050406030204" pitchFamily="18" charset="0"/>
                          </a:rPr>
                          <m:t>𝛿</m:t>
                        </m:r>
                      </m:e>
                      <m:sub>
                        <m:r>
                          <a:rPr lang="es-ES" sz="3600" i="1">
                            <a:solidFill>
                              <a:schemeClr val="tx1"/>
                            </a:solidFill>
                            <a:latin typeface="Cambria Math" panose="02040503050406030204" pitchFamily="18" charset="0"/>
                            <a:ea typeface="Cambria Math" panose="02040503050406030204" pitchFamily="18" charset="0"/>
                          </a:rPr>
                          <m:t>𝑗</m:t>
                        </m:r>
                      </m:sub>
                    </m:sSub>
                  </m:oMath>
                </a14:m>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4" name="CuadroTexto 3"/>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40575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marL="107950" indent="0">
              <a:spcBef>
                <a:spcPts val="800"/>
              </a:spcBef>
              <a:buClr>
                <a:srgbClr val="0066CC"/>
              </a:buClr>
              <a:buSzPct val="45000"/>
              <a:buNone/>
            </a:pPr>
            <a:endParaRPr lang="es-ES" sz="2800" b="1" dirty="0">
              <a:solidFill>
                <a:schemeClr val="tx1"/>
              </a:solidFill>
              <a:latin typeface="Arial" charset="0"/>
            </a:endParaRPr>
          </a:p>
          <a:p>
            <a:pPr marL="107950" indent="0">
              <a:spcBef>
                <a:spcPts val="800"/>
              </a:spcBef>
              <a:buClr>
                <a:srgbClr val="0066CC"/>
              </a:buClr>
              <a:buSzPct val="45000"/>
              <a:buNone/>
            </a:pPr>
            <a:r>
              <a:rPr lang="es-ES" sz="2800" b="1" dirty="0">
                <a:solidFill>
                  <a:schemeClr val="tx1"/>
                </a:solidFill>
                <a:latin typeface="Arial" charset="0"/>
              </a:rPr>
              <a:t>9. Actualizar Pesos y </a:t>
            </a:r>
            <a:r>
              <a:rPr lang="es-ES" sz="2800" b="1" dirty="0" err="1">
                <a:solidFill>
                  <a:schemeClr val="tx1"/>
                </a:solidFill>
                <a:latin typeface="Arial" charset="0"/>
              </a:rPr>
              <a:t>Bias</a:t>
            </a:r>
            <a:r>
              <a:rPr lang="es-ES" sz="2800" b="1" dirty="0">
                <a:solidFill>
                  <a:schemeClr val="tx1"/>
                </a:solidFill>
                <a:latin typeface="Arial" charset="0"/>
              </a:rPr>
              <a:t>:</a:t>
            </a:r>
          </a:p>
          <a:p>
            <a:pPr marL="0" indent="0" algn="just">
              <a:lnSpc>
                <a:spcPct val="100000"/>
              </a:lnSpc>
              <a:spcBef>
                <a:spcPts val="800"/>
              </a:spcBef>
              <a:buClr>
                <a:srgbClr val="0066CC"/>
              </a:buClr>
              <a:buSzPct val="45000"/>
              <a:buNone/>
            </a:pPr>
            <a:r>
              <a:rPr lang="es-ES" sz="2800" dirty="0">
                <a:solidFill>
                  <a:schemeClr val="tx1"/>
                </a:solidFill>
                <a:latin typeface="Arial" charset="0"/>
              </a:rPr>
              <a:t>Cada neurona de salida actualiza su </a:t>
            </a:r>
            <a:r>
              <a:rPr lang="es-ES" sz="2800" dirty="0" err="1">
                <a:solidFill>
                  <a:schemeClr val="tx1"/>
                </a:solidFill>
                <a:latin typeface="Arial" charset="0"/>
              </a:rPr>
              <a:t>bias</a:t>
            </a:r>
            <a:r>
              <a:rPr lang="es-ES" sz="2800" dirty="0">
                <a:solidFill>
                  <a:schemeClr val="tx1"/>
                </a:solidFill>
                <a:latin typeface="Arial" charset="0"/>
              </a:rPr>
              <a:t> y pesos (</a:t>
            </a:r>
            <a:r>
              <a:rPr lang="es-ES" sz="2800" dirty="0" err="1">
                <a:solidFill>
                  <a:schemeClr val="tx1"/>
                </a:solidFill>
                <a:latin typeface="Arial" charset="0"/>
              </a:rPr>
              <a:t>Yk</a:t>
            </a:r>
            <a:r>
              <a:rPr lang="es-ES" sz="2800" dirty="0">
                <a:solidFill>
                  <a:schemeClr val="tx1"/>
                </a:solidFill>
                <a:latin typeface="Arial" charset="0"/>
              </a:rPr>
              <a:t>, k=1,…,m), (j=0,…,p)</a:t>
            </a: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lnSpc>
                <a:spcPct val="100000"/>
              </a:lnSpc>
              <a:spcBef>
                <a:spcPts val="800"/>
              </a:spcBef>
              <a:buClr>
                <a:srgbClr val="0066CC"/>
              </a:buClr>
              <a:buSzPct val="45000"/>
              <a:buNone/>
            </a:pPr>
            <a:r>
              <a:rPr lang="es-ES" sz="2800" dirty="0">
                <a:solidFill>
                  <a:schemeClr val="tx1"/>
                </a:solidFill>
                <a:latin typeface="Arial" charset="0"/>
              </a:rPr>
              <a:t>Cada neurona oculta (</a:t>
            </a:r>
            <a:r>
              <a:rPr lang="es-ES" sz="2800" dirty="0" err="1">
                <a:solidFill>
                  <a:schemeClr val="tx1"/>
                </a:solidFill>
                <a:latin typeface="Arial" charset="0"/>
              </a:rPr>
              <a:t>Zj</a:t>
            </a:r>
            <a:r>
              <a:rPr lang="es-ES" sz="2800" dirty="0">
                <a:solidFill>
                  <a:schemeClr val="tx1"/>
                </a:solidFill>
                <a:latin typeface="Arial" charset="0"/>
              </a:rPr>
              <a:t>, j=1,…,p) actualiza sus </a:t>
            </a:r>
            <a:r>
              <a:rPr lang="es-ES" sz="2800" dirty="0" err="1">
                <a:solidFill>
                  <a:schemeClr val="tx1"/>
                </a:solidFill>
                <a:latin typeface="Arial" charset="0"/>
              </a:rPr>
              <a:t>bias</a:t>
            </a:r>
            <a:r>
              <a:rPr lang="es-ES" sz="2800" dirty="0">
                <a:solidFill>
                  <a:schemeClr val="tx1"/>
                </a:solidFill>
                <a:latin typeface="Arial" charset="0"/>
              </a:rPr>
              <a:t> y pesos (i=0,…,n) </a:t>
            </a:r>
          </a:p>
          <a:p>
            <a:pPr marL="107950" indent="0">
              <a:spcBef>
                <a:spcPts val="800"/>
              </a:spcBef>
              <a:buClr>
                <a:srgbClr val="0066CC"/>
              </a:buClr>
              <a:buSzPct val="45000"/>
              <a:buNone/>
            </a:pPr>
            <a:endParaRPr lang="es-ES" sz="3200" b="1" dirty="0">
              <a:solidFill>
                <a:schemeClr val="tx1"/>
              </a:solidFill>
              <a:latin typeface="Arial" charset="0"/>
            </a:endParaRPr>
          </a:p>
        </p:txBody>
      </p:sp>
      <mc:AlternateContent xmlns:mc="http://schemas.openxmlformats.org/markup-compatibility/2006" xmlns:a14="http://schemas.microsoft.com/office/drawing/2010/main">
        <mc:Choice Requires="a14">
          <p:sp>
            <p:nvSpPr>
              <p:cNvPr id="4" name="CuadroTexto 3"/>
              <p:cNvSpPr txBox="1"/>
              <p:nvPr/>
            </p:nvSpPr>
            <p:spPr>
              <a:xfrm>
                <a:off x="152400" y="2720295"/>
                <a:ext cx="8686800" cy="7316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𝑗𝑘</m:t>
                          </m:r>
                        </m:sub>
                      </m:sSub>
                      <m:d>
                        <m:dPr>
                          <m:ctrlPr>
                            <a:rPr lang="es-ES" sz="4400" b="0" i="1" smtClean="0">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𝑛𝑢𝑒𝑣𝑜</m:t>
                          </m:r>
                        </m:e>
                      </m:d>
                      <m:r>
                        <a:rPr lang="es-ES" sz="4400" b="0" i="1" smtClean="0">
                          <a:solidFill>
                            <a:schemeClr val="tx1"/>
                          </a:solidFill>
                          <a:latin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i="1">
                              <a:solidFill>
                                <a:schemeClr val="tx1"/>
                              </a:solidFill>
                              <a:latin typeface="Cambria Math" panose="02040503050406030204" pitchFamily="18" charset="0"/>
                            </a:rPr>
                            <m:t>𝑗𝑘</m:t>
                          </m:r>
                        </m:sub>
                      </m:sSub>
                      <m:d>
                        <m:dPr>
                          <m:ctrlPr>
                            <a:rPr lang="es-ES" sz="4400" i="1">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𝑣𝑖𝑒𝑗𝑜</m:t>
                          </m:r>
                        </m:e>
                      </m:d>
                      <m:r>
                        <a:rPr lang="es-ES" sz="4400" b="0" i="1" smtClean="0">
                          <a:solidFill>
                            <a:schemeClr val="tx1"/>
                          </a:solidFill>
                          <a:latin typeface="Cambria Math" panose="02040503050406030204" pitchFamily="18" charset="0"/>
                        </a:rPr>
                        <m:t>+ </m:t>
                      </m:r>
                      <m:r>
                        <a:rPr lang="es-ES" sz="4400" b="0" i="1" smtClean="0">
                          <a:solidFill>
                            <a:schemeClr val="tx1"/>
                          </a:solidFill>
                          <a:latin typeface="Cambria Math" panose="02040503050406030204" pitchFamily="18" charset="0"/>
                          <a:ea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i="1">
                              <a:solidFill>
                                <a:schemeClr val="tx1"/>
                              </a:solidFill>
                              <a:latin typeface="Cambria Math" panose="02040503050406030204" pitchFamily="18" charset="0"/>
                            </a:rPr>
                            <m:t>𝑗𝑘</m:t>
                          </m:r>
                        </m:sub>
                      </m:sSub>
                    </m:oMath>
                  </m:oMathPara>
                </a14:m>
                <a:endParaRPr lang="es-ES" sz="4400" dirty="0">
                  <a:solidFill>
                    <a:schemeClr val="tx1"/>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152400" y="2720295"/>
                <a:ext cx="8686800" cy="731611"/>
              </a:xfrm>
              <a:prstGeom prst="rect">
                <a:avLst/>
              </a:prstGeom>
              <a:blipFill rotWithShape="0">
                <a:blip r:embed="rId3"/>
                <a:stretch>
                  <a:fillRect b="-8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166914" y="5334000"/>
                <a:ext cx="8686800" cy="7316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𝑖𝑗</m:t>
                          </m:r>
                        </m:sub>
                      </m:sSub>
                      <m:d>
                        <m:dPr>
                          <m:ctrlPr>
                            <a:rPr lang="es-ES" sz="4400" b="0" i="1" smtClean="0">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𝑛𝑢𝑒𝑣𝑜</m:t>
                          </m:r>
                        </m:e>
                      </m:d>
                      <m:r>
                        <a:rPr lang="es-ES" sz="4400" b="0" i="1" smtClean="0">
                          <a:solidFill>
                            <a:schemeClr val="tx1"/>
                          </a:solidFill>
                          <a:latin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𝑖</m:t>
                          </m:r>
                          <m:r>
                            <a:rPr lang="es-ES" sz="4400" i="1">
                              <a:solidFill>
                                <a:schemeClr val="tx1"/>
                              </a:solidFill>
                              <a:latin typeface="Cambria Math" panose="02040503050406030204" pitchFamily="18" charset="0"/>
                            </a:rPr>
                            <m:t>𝑗</m:t>
                          </m:r>
                        </m:sub>
                      </m:sSub>
                      <m:d>
                        <m:dPr>
                          <m:ctrlPr>
                            <a:rPr lang="es-ES" sz="4400" i="1">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𝑣𝑖𝑒𝑗𝑜</m:t>
                          </m:r>
                        </m:e>
                      </m:d>
                      <m:r>
                        <a:rPr lang="es-ES" sz="4400" b="0" i="1" smtClean="0">
                          <a:solidFill>
                            <a:schemeClr val="tx1"/>
                          </a:solidFill>
                          <a:latin typeface="Cambria Math" panose="02040503050406030204" pitchFamily="18" charset="0"/>
                        </a:rPr>
                        <m:t>+ </m:t>
                      </m:r>
                      <m:r>
                        <a:rPr lang="es-ES" sz="4400" b="0" i="1" smtClean="0">
                          <a:solidFill>
                            <a:schemeClr val="tx1"/>
                          </a:solidFill>
                          <a:latin typeface="Cambria Math" panose="02040503050406030204" pitchFamily="18" charset="0"/>
                          <a:ea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𝑖</m:t>
                          </m:r>
                          <m:r>
                            <a:rPr lang="es-ES" sz="4400" i="1">
                              <a:solidFill>
                                <a:schemeClr val="tx1"/>
                              </a:solidFill>
                              <a:latin typeface="Cambria Math" panose="02040503050406030204" pitchFamily="18" charset="0"/>
                            </a:rPr>
                            <m:t>𝑗</m:t>
                          </m:r>
                        </m:sub>
                      </m:sSub>
                    </m:oMath>
                  </m:oMathPara>
                </a14:m>
                <a:endParaRPr lang="es-ES" sz="4400" dirty="0">
                  <a:solidFill>
                    <a:schemeClr val="tx1"/>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166914" y="5334000"/>
                <a:ext cx="8686800" cy="731611"/>
              </a:xfrm>
              <a:prstGeom prst="rect">
                <a:avLst/>
              </a:prstGeom>
              <a:blipFill rotWithShape="0">
                <a:blip r:embed="rId4"/>
                <a:stretch>
                  <a:fillRect b="-833"/>
                </a:stretch>
              </a:blipFill>
            </p:spPr>
            <p:txBody>
              <a:bodyPr/>
              <a:lstStyle/>
              <a:p>
                <a:r>
                  <a:rPr lang="es-ES">
                    <a:noFill/>
                  </a:rPr>
                  <a:t> </a:t>
                </a:r>
              </a:p>
            </p:txBody>
          </p:sp>
        </mc:Fallback>
      </mc:AlternateContent>
      <p:sp>
        <p:nvSpPr>
          <p:cNvPr id="6" name="CuadroTexto 5"/>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406295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10. Probar </a:t>
            </a:r>
            <a:r>
              <a:rPr lang="es-ES" sz="2800" b="1" dirty="0">
                <a:solidFill>
                  <a:schemeClr val="tx1"/>
                </a:solidFill>
                <a:latin typeface="Arial" charset="0"/>
                <a:cs typeface="Times New Roman" pitchFamily="16" charset="0"/>
              </a:rPr>
              <a:t>CONDICIÓN DE PARADA </a:t>
            </a:r>
            <a:r>
              <a:rPr lang="es-ES" sz="2800" dirty="0">
                <a:solidFill>
                  <a:schemeClr val="tx1"/>
                </a:solidFill>
                <a:latin typeface="Arial" charset="0"/>
                <a:cs typeface="Times New Roman" pitchFamily="16" charset="0"/>
              </a:rPr>
              <a:t>(error cuadrático medio)</a:t>
            </a:r>
          </a:p>
        </p:txBody>
      </p:sp>
      <mc:AlternateContent xmlns:mc="http://schemas.openxmlformats.org/markup-compatibility/2006" xmlns:a14="http://schemas.microsoft.com/office/drawing/2010/main">
        <mc:Choice Requires="a14">
          <p:sp>
            <p:nvSpPr>
              <p:cNvPr id="4" name="CuadroTexto 3"/>
              <p:cNvSpPr txBox="1"/>
              <p:nvPr/>
            </p:nvSpPr>
            <p:spPr>
              <a:xfrm>
                <a:off x="1676400" y="2057400"/>
                <a:ext cx="5257800" cy="52362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𝐸</m:t>
                          </m:r>
                        </m:e>
                        <m:sub>
                          <m:r>
                            <a:rPr lang="es-ES" sz="4400" b="0" i="1" smtClean="0">
                              <a:solidFill>
                                <a:schemeClr val="tx1"/>
                              </a:solidFill>
                              <a:latin typeface="Cambria Math" panose="02040503050406030204" pitchFamily="18" charset="0"/>
                            </a:rPr>
                            <m:t>𝑝</m:t>
                          </m:r>
                        </m:sub>
                      </m:sSub>
                      <m:r>
                        <a:rPr lang="es-ES" sz="4400" b="0" i="1" smtClean="0">
                          <a:solidFill>
                            <a:schemeClr val="tx1"/>
                          </a:solidFill>
                          <a:latin typeface="Cambria Math" panose="02040503050406030204" pitchFamily="18" charset="0"/>
                        </a:rPr>
                        <m:t>=</m:t>
                      </m:r>
                      <m:f>
                        <m:fPr>
                          <m:ctrlPr>
                            <a:rPr lang="es-ES" sz="4400" b="0" i="1" smtClean="0">
                              <a:solidFill>
                                <a:schemeClr val="tx1"/>
                              </a:solidFill>
                              <a:latin typeface="Cambria Math" panose="02040503050406030204" pitchFamily="18" charset="0"/>
                            </a:rPr>
                          </m:ctrlPr>
                        </m:fPr>
                        <m:num>
                          <m:r>
                            <a:rPr lang="es-ES" sz="4400" b="0" i="1" smtClean="0">
                              <a:solidFill>
                                <a:schemeClr val="tx1"/>
                              </a:solidFill>
                              <a:latin typeface="Cambria Math" panose="02040503050406030204" pitchFamily="18" charset="0"/>
                            </a:rPr>
                            <m:t>1</m:t>
                          </m:r>
                        </m:num>
                        <m:den>
                          <m:r>
                            <a:rPr lang="es-ES" sz="4400" b="0" i="1" smtClean="0">
                              <a:solidFill>
                                <a:schemeClr val="tx1"/>
                              </a:solidFill>
                              <a:latin typeface="Cambria Math" panose="02040503050406030204" pitchFamily="18" charset="0"/>
                            </a:rPr>
                            <m:t>2</m:t>
                          </m:r>
                        </m:den>
                      </m:f>
                      <m:nary>
                        <m:naryPr>
                          <m:chr m:val="∑"/>
                          <m:ctrlPr>
                            <a:rPr lang="es-ES" sz="4400" b="0" i="1" smtClean="0">
                              <a:solidFill>
                                <a:schemeClr val="tx1"/>
                              </a:solidFill>
                              <a:latin typeface="Cambria Math" panose="02040503050406030204" pitchFamily="18" charset="0"/>
                            </a:rPr>
                          </m:ctrlPr>
                        </m:naryPr>
                        <m:sub>
                          <m:r>
                            <m:rPr>
                              <m:brk m:alnAt="23"/>
                            </m:rPr>
                            <a:rPr lang="es-ES" sz="4400" b="0" i="1" smtClean="0">
                              <a:solidFill>
                                <a:schemeClr val="tx1"/>
                              </a:solidFill>
                              <a:latin typeface="Cambria Math" panose="02040503050406030204" pitchFamily="18" charset="0"/>
                            </a:rPr>
                            <m:t>𝑘</m:t>
                          </m:r>
                          <m:r>
                            <a:rPr lang="es-ES" sz="4400" b="0" i="1" smtClean="0">
                              <a:solidFill>
                                <a:schemeClr val="tx1"/>
                              </a:solidFill>
                              <a:latin typeface="Cambria Math" panose="02040503050406030204" pitchFamily="18" charset="0"/>
                            </a:rPr>
                            <m:t>=1</m:t>
                          </m:r>
                        </m:sub>
                        <m:sup>
                          <m:r>
                            <a:rPr lang="es-ES" sz="4400" b="0" i="1" smtClean="0">
                              <a:solidFill>
                                <a:schemeClr val="tx1"/>
                              </a:solidFill>
                              <a:latin typeface="Cambria Math" panose="02040503050406030204" pitchFamily="18" charset="0"/>
                            </a:rPr>
                            <m:t>𝑀</m:t>
                          </m:r>
                        </m:sup>
                        <m:e>
                          <m:sSubSup>
                            <m:sSubSupPr>
                              <m:ctrlPr>
                                <a:rPr lang="es-ES" sz="4400" b="0" i="1" smtClean="0">
                                  <a:solidFill>
                                    <a:schemeClr val="tx1"/>
                                  </a:solidFill>
                                  <a:latin typeface="Cambria Math" panose="02040503050406030204" pitchFamily="18" charset="0"/>
                                </a:rPr>
                              </m:ctrlPr>
                            </m:sSubSupPr>
                            <m:e>
                              <m:r>
                                <a:rPr lang="es-ES" sz="4400" b="0" i="1" smtClean="0">
                                  <a:solidFill>
                                    <a:schemeClr val="tx1"/>
                                  </a:solidFill>
                                  <a:latin typeface="Cambria Math" panose="02040503050406030204" pitchFamily="18" charset="0"/>
                                  <a:ea typeface="Cambria Math" panose="02040503050406030204" pitchFamily="18" charset="0"/>
                                </a:rPr>
                                <m:t>𝛿</m:t>
                              </m:r>
                            </m:e>
                            <m:sub>
                              <m:r>
                                <a:rPr lang="es-ES" sz="4400" b="0" i="1" smtClean="0">
                                  <a:solidFill>
                                    <a:schemeClr val="tx1"/>
                                  </a:solidFill>
                                  <a:latin typeface="Cambria Math" panose="02040503050406030204" pitchFamily="18" charset="0"/>
                                </a:rPr>
                                <m:t>𝑝𝑘</m:t>
                              </m:r>
                            </m:sub>
                            <m:sup>
                              <m:r>
                                <a:rPr lang="es-ES" sz="4400" b="0" i="1" smtClean="0">
                                  <a:solidFill>
                                    <a:schemeClr val="tx1"/>
                                  </a:solidFill>
                                  <a:latin typeface="Cambria Math" panose="02040503050406030204" pitchFamily="18" charset="0"/>
                                </a:rPr>
                                <m:t>2</m:t>
                              </m:r>
                            </m:sup>
                          </m:sSubSup>
                        </m:e>
                      </m:nary>
                    </m:oMath>
                  </m:oMathPara>
                </a14:m>
                <a:endParaRPr lang="es-ES" sz="4400" b="0" dirty="0">
                  <a:solidFill>
                    <a:schemeClr val="tx1"/>
                  </a:solidFill>
                </a:endParaRPr>
              </a:p>
              <a:p>
                <a:endParaRPr lang="es-ES" sz="4400" b="0" dirty="0">
                  <a:solidFill>
                    <a:schemeClr val="tx1"/>
                  </a:solidFill>
                </a:endParaRPr>
              </a:p>
              <a:p>
                <a:pPr/>
                <a14:m>
                  <m:oMathPara xmlns:m="http://schemas.openxmlformats.org/officeDocument/2006/math">
                    <m:oMathParaPr>
                      <m:jc m:val="centerGroup"/>
                    </m:oMathParaPr>
                    <m:oMath xmlns:m="http://schemas.openxmlformats.org/officeDocument/2006/math">
                      <m:r>
                        <a:rPr lang="es-ES" sz="4400" b="0" i="1" smtClean="0">
                          <a:solidFill>
                            <a:schemeClr val="tx1"/>
                          </a:solidFill>
                          <a:latin typeface="Cambria Math" panose="02040503050406030204" pitchFamily="18" charset="0"/>
                        </a:rPr>
                        <m:t>𝐸</m:t>
                      </m:r>
                      <m:r>
                        <a:rPr lang="es-ES" sz="4400" i="1">
                          <a:solidFill>
                            <a:schemeClr val="tx1"/>
                          </a:solidFill>
                          <a:latin typeface="Cambria Math" panose="02040503050406030204" pitchFamily="18" charset="0"/>
                        </a:rPr>
                        <m:t>=</m:t>
                      </m:r>
                      <m:nary>
                        <m:naryPr>
                          <m:chr m:val="∑"/>
                          <m:ctrlPr>
                            <a:rPr lang="es-ES" sz="4400" i="1">
                              <a:solidFill>
                                <a:schemeClr val="tx1"/>
                              </a:solidFill>
                              <a:latin typeface="Cambria Math" panose="02040503050406030204" pitchFamily="18" charset="0"/>
                            </a:rPr>
                          </m:ctrlPr>
                        </m:naryPr>
                        <m:sub>
                          <m:r>
                            <a:rPr lang="es-ES" sz="4400" b="0" i="1" smtClean="0">
                              <a:solidFill>
                                <a:schemeClr val="tx1"/>
                              </a:solidFill>
                              <a:latin typeface="Cambria Math" panose="02040503050406030204" pitchFamily="18" charset="0"/>
                            </a:rPr>
                            <m:t>𝑝</m:t>
                          </m:r>
                          <m:r>
                            <a:rPr lang="es-ES" sz="4400" i="1">
                              <a:solidFill>
                                <a:schemeClr val="tx1"/>
                              </a:solidFill>
                              <a:latin typeface="Cambria Math" panose="02040503050406030204" pitchFamily="18" charset="0"/>
                            </a:rPr>
                            <m:t>=1</m:t>
                          </m:r>
                        </m:sub>
                        <m:sup>
                          <m:r>
                            <a:rPr lang="es-ES" sz="4400" b="0" i="1" smtClean="0">
                              <a:solidFill>
                                <a:schemeClr val="tx1"/>
                              </a:solidFill>
                              <a:latin typeface="Cambria Math" panose="02040503050406030204" pitchFamily="18" charset="0"/>
                            </a:rPr>
                            <m:t>𝑇</m:t>
                          </m:r>
                        </m:sup>
                        <m:e>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𝐸</m:t>
                              </m:r>
                            </m:e>
                            <m:sub>
                              <m:r>
                                <a:rPr lang="es-ES" sz="4400" b="0" i="1" smtClean="0">
                                  <a:solidFill>
                                    <a:schemeClr val="tx1"/>
                                  </a:solidFill>
                                  <a:latin typeface="Cambria Math" panose="02040503050406030204" pitchFamily="18" charset="0"/>
                                </a:rPr>
                                <m:t>𝑝</m:t>
                              </m:r>
                            </m:sub>
                          </m:sSub>
                        </m:e>
                      </m:nary>
                    </m:oMath>
                  </m:oMathPara>
                </a14:m>
                <a:endParaRPr lang="es-ES" sz="4400" dirty="0">
                  <a:solidFill>
                    <a:schemeClr val="tx1"/>
                  </a:solidFill>
                </a:endParaRPr>
              </a:p>
              <a:p>
                <a:endParaRPr lang="es-ES" sz="4400" dirty="0">
                  <a:solidFill>
                    <a:schemeClr val="tx1"/>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1676400" y="2057400"/>
                <a:ext cx="5257800" cy="5236242"/>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802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Revisión de estudio independiente</a:t>
            </a:r>
            <a:endParaRPr lang="es-ES" sz="3200" dirty="0"/>
          </a:p>
        </p:txBody>
      </p:sp>
      <p:sp>
        <p:nvSpPr>
          <p:cNvPr id="144387" name="2 Marcador de contenido"/>
          <p:cNvSpPr>
            <a:spLocks noGrp="1"/>
          </p:cNvSpPr>
          <p:nvPr>
            <p:ph idx="1"/>
          </p:nvPr>
        </p:nvSpPr>
        <p:spPr>
          <a:xfrm>
            <a:off x="2553821" y="838200"/>
            <a:ext cx="6343650" cy="5067300"/>
          </a:xfrm>
        </p:spPr>
        <p:txBody>
          <a:bodyPr/>
          <a:lstStyle/>
          <a:p>
            <a:pPr marL="457200" indent="-457200" algn="just">
              <a:lnSpc>
                <a:spcPct val="100000"/>
              </a:lnSpc>
              <a:buAutoNum type="arabicPeriod"/>
            </a:pPr>
            <a:r>
              <a:rPr lang="es-ES" sz="2400" dirty="0"/>
              <a:t>Termine la primera iteración y realice otra iteración del ejemplo resuelto por el profesor en la conferencia pasada utilizando el algoritmo de propagación hacia atrás.</a:t>
            </a:r>
          </a:p>
          <a:p>
            <a:pPr marL="457200" indent="-457200" algn="just">
              <a:lnSpc>
                <a:spcPct val="100000"/>
              </a:lnSpc>
              <a:buAutoNum type="arabicPeriod"/>
            </a:pPr>
            <a:endParaRPr lang="es-ES" sz="2400" dirty="0"/>
          </a:p>
          <a:p>
            <a:pPr marL="457200" indent="-457200" algn="just">
              <a:lnSpc>
                <a:spcPct val="100000"/>
              </a:lnSpc>
              <a:buAutoNum type="arabicPeriod"/>
            </a:pPr>
            <a:r>
              <a:rPr lang="es-ES" sz="2400" dirty="0"/>
              <a:t>Compare la convergencia a los resultados de las RBF y el </a:t>
            </a:r>
            <a:r>
              <a:rPr lang="es-ES" sz="2400" dirty="0" err="1"/>
              <a:t>Perceptrón</a:t>
            </a:r>
            <a:r>
              <a:rPr lang="es-ES" sz="2400" dirty="0"/>
              <a:t> Multicapa en la solución del problema del XOR.</a:t>
            </a:r>
          </a:p>
          <a:p>
            <a:pPr marL="457200" indent="-457200" algn="just">
              <a:lnSpc>
                <a:spcPct val="100000"/>
              </a:lnSpc>
              <a:buAutoNum type="arabicPeriod"/>
            </a:pPr>
            <a:endParaRPr lang="es-ES" sz="2400" dirty="0"/>
          </a:p>
          <a:p>
            <a:pPr marL="457200" indent="-457200" algn="just">
              <a:lnSpc>
                <a:spcPct val="100000"/>
              </a:lnSpc>
              <a:buAutoNum type="arabicPeriod"/>
            </a:pPr>
            <a:r>
              <a:rPr lang="es-ES" sz="2400" dirty="0"/>
              <a:t>Investigue cómo se utiliza la clase NET de </a:t>
            </a:r>
            <a:r>
              <a:rPr lang="es-ES" sz="2400" dirty="0" err="1"/>
              <a:t>MatLab</a:t>
            </a:r>
            <a:r>
              <a:rPr lang="es-ES" sz="2400" dirty="0"/>
              <a:t> para el diseño y entrenamiento de RBF.</a:t>
            </a:r>
          </a:p>
          <a:p>
            <a:pPr marL="457200" indent="-457200" algn="just">
              <a:lnSpc>
                <a:spcPct val="100000"/>
              </a:lnSpc>
              <a:buAutoNum type="arabicPeriod"/>
            </a:pPr>
            <a:endParaRPr lang="es-ES" sz="1600" dirty="0"/>
          </a:p>
          <a:p>
            <a:pPr marL="0" indent="0" algn="just">
              <a:lnSpc>
                <a:spcPct val="100000"/>
              </a:lnSpc>
              <a:buNone/>
            </a:pPr>
            <a:endParaRPr lang="es-ES" sz="2400" dirty="0"/>
          </a:p>
        </p:txBody>
      </p:sp>
      <p:pic>
        <p:nvPicPr>
          <p:cNvPr id="144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62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Ejercicio # 1</a:t>
            </a:r>
            <a:endParaRPr lang="es-ES" sz="3200" dirty="0"/>
          </a:p>
        </p:txBody>
      </p:sp>
      <p:sp>
        <p:nvSpPr>
          <p:cNvPr id="144387" name="2 Marcador de contenido"/>
          <p:cNvSpPr>
            <a:spLocks noGrp="1"/>
          </p:cNvSpPr>
          <p:nvPr>
            <p:ph idx="1"/>
          </p:nvPr>
        </p:nvSpPr>
        <p:spPr>
          <a:xfrm>
            <a:off x="250826" y="838200"/>
            <a:ext cx="8646646" cy="5067300"/>
          </a:xfrm>
        </p:spPr>
        <p:txBody>
          <a:bodyPr/>
          <a:lstStyle/>
          <a:p>
            <a:pPr marL="0" indent="0" algn="just">
              <a:lnSpc>
                <a:spcPct val="100000"/>
              </a:lnSpc>
              <a:buNone/>
            </a:pPr>
            <a:r>
              <a:rPr lang="es-ES" sz="2400" dirty="0"/>
              <a:t>Sea la red</a:t>
            </a:r>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r>
              <a:rPr lang="es-ES" sz="2400" dirty="0"/>
              <a:t>Con a = 1, todos los pesos iniciales en 1 y una función de activación </a:t>
            </a:r>
            <a:r>
              <a:rPr lang="es-ES" sz="2400" dirty="0" err="1"/>
              <a:t>sigmoide</a:t>
            </a:r>
            <a:r>
              <a:rPr lang="es-ES" sz="2400" dirty="0"/>
              <a:t> (</a:t>
            </a:r>
            <a:r>
              <a:rPr lang="es-ES" sz="2400" dirty="0" err="1"/>
              <a:t>logsig</a:t>
            </a:r>
            <a:r>
              <a:rPr lang="es-ES" sz="2400" dirty="0"/>
              <a:t>) en las neuronas 1, 2 y 3.</a:t>
            </a:r>
          </a:p>
        </p:txBody>
      </p:sp>
      <p:pic>
        <p:nvPicPr>
          <p:cNvPr id="2" name="Imagen 1"/>
          <p:cNvPicPr>
            <a:picLocks noChangeAspect="1"/>
          </p:cNvPicPr>
          <p:nvPr/>
        </p:nvPicPr>
        <p:blipFill>
          <a:blip r:embed="rId3"/>
          <a:stretch>
            <a:fillRect/>
          </a:stretch>
        </p:blipFill>
        <p:spPr>
          <a:xfrm>
            <a:off x="152400" y="1524000"/>
            <a:ext cx="7795847" cy="4080960"/>
          </a:xfrm>
          <a:prstGeom prst="rect">
            <a:avLst/>
          </a:prstGeom>
        </p:spPr>
      </p:pic>
    </p:spTree>
    <p:extLst>
      <p:ext uri="{BB962C8B-B14F-4D97-AF65-F5344CB8AC3E}">
        <p14:creationId xmlns:p14="http://schemas.microsoft.com/office/powerpoint/2010/main" val="1914471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Ejercicio # 1</a:t>
            </a:r>
            <a:endParaRPr lang="es-ES" sz="3200" dirty="0"/>
          </a:p>
        </p:txBody>
      </p:sp>
      <p:sp>
        <p:nvSpPr>
          <p:cNvPr id="144387" name="2 Marcador de contenido"/>
          <p:cNvSpPr>
            <a:spLocks noGrp="1"/>
          </p:cNvSpPr>
          <p:nvPr>
            <p:ph idx="1"/>
          </p:nvPr>
        </p:nvSpPr>
        <p:spPr>
          <a:xfrm>
            <a:off x="250826" y="762000"/>
            <a:ext cx="8646646" cy="6324600"/>
          </a:xfrm>
        </p:spPr>
        <p:txBody>
          <a:bodyPr/>
          <a:lstStyle/>
          <a:p>
            <a:pPr marL="0" indent="0" algn="just">
              <a:lnSpc>
                <a:spcPct val="100000"/>
              </a:lnSpc>
              <a:buNone/>
            </a:pPr>
            <a:r>
              <a:rPr lang="es-ES" sz="2400" dirty="0"/>
              <a:t>Conjunto de entrenamiento: </a:t>
            </a:r>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r>
              <a:rPr lang="es-ES" sz="2400" dirty="0"/>
              <a:t>Datos: 	</a:t>
            </a:r>
          </a:p>
          <a:p>
            <a:pPr marL="0" indent="0" algn="just">
              <a:lnSpc>
                <a:spcPct val="100000"/>
              </a:lnSpc>
              <a:buNone/>
            </a:pPr>
            <a:r>
              <a:rPr lang="es-ES" sz="2400" dirty="0"/>
              <a:t>f(1) = </a:t>
            </a:r>
            <a:r>
              <a:rPr lang="en-US" sz="2400" dirty="0"/>
              <a:t>0.73105858 </a:t>
            </a:r>
            <a:r>
              <a:rPr lang="es-ES" sz="2400" dirty="0"/>
              <a:t>  				 f(</a:t>
            </a:r>
            <a:r>
              <a:rPr lang="en-US" sz="2400" dirty="0"/>
              <a:t>2.00111801</a:t>
            </a:r>
            <a:r>
              <a:rPr lang="es-ES" sz="2400" dirty="0"/>
              <a:t>) = </a:t>
            </a:r>
            <a:r>
              <a:rPr lang="en-US" sz="2400" dirty="0"/>
              <a:t>0.88091441</a:t>
            </a:r>
            <a:endParaRPr lang="es-ES" sz="2400" dirty="0"/>
          </a:p>
          <a:p>
            <a:pPr marL="0" indent="0" algn="just">
              <a:lnSpc>
                <a:spcPct val="100000"/>
              </a:lnSpc>
              <a:buNone/>
            </a:pPr>
            <a:r>
              <a:rPr lang="es-ES" sz="2400" dirty="0"/>
              <a:t>f(</a:t>
            </a:r>
            <a:r>
              <a:rPr lang="en-US" sz="2400" dirty="0"/>
              <a:t>2.46211716 </a:t>
            </a:r>
            <a:r>
              <a:rPr lang="es-ES" sz="2400" dirty="0"/>
              <a:t>) = </a:t>
            </a:r>
            <a:r>
              <a:rPr lang="en-US" sz="2400" dirty="0"/>
              <a:t>0.92144305   f(2.77483932) = 0.94130095 </a:t>
            </a:r>
            <a:endParaRPr lang="es-ES" sz="2400" dirty="0"/>
          </a:p>
          <a:p>
            <a:pPr marL="0" indent="0" algn="just">
              <a:lnSpc>
                <a:spcPct val="100000"/>
              </a:lnSpc>
              <a:buNone/>
            </a:pPr>
            <a:endParaRPr lang="es-ES" dirty="0"/>
          </a:p>
          <a:p>
            <a:pPr marL="0" indent="0" algn="just">
              <a:lnSpc>
                <a:spcPct val="100000"/>
              </a:lnSpc>
              <a:buNone/>
            </a:pPr>
            <a:r>
              <a:rPr lang="es-ES" sz="2400" dirty="0"/>
              <a:t>Realice el algoritmo </a:t>
            </a:r>
            <a:r>
              <a:rPr lang="es-ES" sz="2400" dirty="0" err="1"/>
              <a:t>backprogation</a:t>
            </a:r>
            <a:r>
              <a:rPr lang="es-ES" sz="2400" dirty="0"/>
              <a:t> para los 2 primeros conjuntos de entrenamiento.</a:t>
            </a:r>
          </a:p>
        </p:txBody>
      </p:sp>
      <p:graphicFrame>
        <p:nvGraphicFramePr>
          <p:cNvPr id="3" name="Tabla 2"/>
          <p:cNvGraphicFramePr>
            <a:graphicFrameLocks noGrp="1"/>
          </p:cNvGraphicFramePr>
          <p:nvPr>
            <p:extLst>
              <p:ext uri="{D42A27DB-BD31-4B8C-83A1-F6EECF244321}">
                <p14:modId xmlns:p14="http://schemas.microsoft.com/office/powerpoint/2010/main" val="1989673307"/>
              </p:ext>
            </p:extLst>
          </p:nvPr>
        </p:nvGraphicFramePr>
        <p:xfrm>
          <a:off x="250825" y="1295400"/>
          <a:ext cx="1437640" cy="1854200"/>
        </p:xfrm>
        <a:graphic>
          <a:graphicData uri="http://schemas.openxmlformats.org/drawingml/2006/table">
            <a:tbl>
              <a:tblPr firstRow="1" bandRow="1">
                <a:tableStyleId>{2D5ABB26-0587-4C30-8999-92F81FD0307C}</a:tableStyleId>
              </a:tblPr>
              <a:tblGrid>
                <a:gridCol w="525780">
                  <a:extLst>
                    <a:ext uri="{9D8B030D-6E8A-4147-A177-3AD203B41FA5}">
                      <a16:colId xmlns:a16="http://schemas.microsoft.com/office/drawing/2014/main" val="20000"/>
                    </a:ext>
                  </a:extLst>
                </a:gridCol>
                <a:gridCol w="525780">
                  <a:extLst>
                    <a:ext uri="{9D8B030D-6E8A-4147-A177-3AD203B41FA5}">
                      <a16:colId xmlns:a16="http://schemas.microsoft.com/office/drawing/2014/main" val="20001"/>
                    </a:ext>
                  </a:extLst>
                </a:gridCol>
                <a:gridCol w="386080">
                  <a:extLst>
                    <a:ext uri="{9D8B030D-6E8A-4147-A177-3AD203B41FA5}">
                      <a16:colId xmlns:a16="http://schemas.microsoft.com/office/drawing/2014/main" val="20002"/>
                    </a:ext>
                  </a:extLst>
                </a:gridCol>
              </a:tblGrid>
              <a:tr h="370840">
                <a:tc>
                  <a:txBody>
                    <a:bodyPr/>
                    <a:lstStyle/>
                    <a:p>
                      <a:r>
                        <a:rPr lang="es-ES" b="1" dirty="0"/>
                        <a:t>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s-E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s-E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4" name="Rectángulo 3"/>
              <p:cNvSpPr/>
              <p:nvPr/>
            </p:nvSpPr>
            <p:spPr>
              <a:xfrm>
                <a:off x="0" y="3200400"/>
                <a:ext cx="9144000" cy="9089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2800" i="1">
                          <a:solidFill>
                            <a:schemeClr val="tx1"/>
                          </a:solidFill>
                          <a:latin typeface="Cambria Math" panose="02040503050406030204" pitchFamily="18" charset="0"/>
                        </a:rPr>
                        <m:t>𝑙𝑜𝑔𝑠𝑖𝑔</m:t>
                      </m:r>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 </m:t>
                      </m:r>
                      <m:f>
                        <m:fPr>
                          <m:ctrlPr>
                            <a:rPr lang="es-ES" sz="2800" i="1">
                              <a:solidFill>
                                <a:schemeClr val="tx1"/>
                              </a:solidFill>
                              <a:latin typeface="Cambria Math" panose="02040503050406030204" pitchFamily="18" charset="0"/>
                            </a:rPr>
                          </m:ctrlPr>
                        </m:fPr>
                        <m:num>
                          <m:r>
                            <a:rPr lang="es-ES" sz="2800" i="1">
                              <a:solidFill>
                                <a:schemeClr val="tx1"/>
                              </a:solidFill>
                              <a:latin typeface="Cambria Math" panose="02040503050406030204" pitchFamily="18" charset="0"/>
                            </a:rPr>
                            <m:t>1</m:t>
                          </m:r>
                        </m:num>
                        <m:den>
                          <m:r>
                            <a:rPr lang="es-ES" sz="2800" i="1">
                              <a:solidFill>
                                <a:schemeClr val="tx1"/>
                              </a:solidFill>
                              <a:latin typeface="Cambria Math" panose="02040503050406030204" pitchFamily="18" charset="0"/>
                            </a:rPr>
                            <m:t>1+</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𝑛</m:t>
                              </m:r>
                            </m:sup>
                          </m:sSup>
                        </m:den>
                      </m:f>
                      <m:r>
                        <a:rPr lang="es-ES" sz="2800" i="1">
                          <a:solidFill>
                            <a:schemeClr val="tx1"/>
                          </a:solidFill>
                          <a:latin typeface="Cambria Math" panose="02040503050406030204" pitchFamily="18" charset="0"/>
                        </a:rPr>
                        <m:t>           </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e>
                      </m:d>
                    </m:oMath>
                  </m:oMathPara>
                </a14:m>
                <a:endParaRPr lang="es-ES" sz="2800" dirty="0"/>
              </a:p>
            </p:txBody>
          </p:sp>
        </mc:Choice>
        <mc:Fallback xmlns="">
          <p:sp>
            <p:nvSpPr>
              <p:cNvPr id="4" name="Rectángulo 3"/>
              <p:cNvSpPr>
                <a:spLocks noRot="1" noChangeAspect="1" noMove="1" noResize="1" noEditPoints="1" noAdjustHandles="1" noChangeArrowheads="1" noChangeShapeType="1" noTextEdit="1"/>
              </p:cNvSpPr>
              <p:nvPr/>
            </p:nvSpPr>
            <p:spPr>
              <a:xfrm>
                <a:off x="0" y="3200400"/>
                <a:ext cx="9144000" cy="908967"/>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6341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r>
              <a:rPr lang="es-ES" sz="3200" dirty="0"/>
              <a:t>Ejercitar los modelos de redes neuronales multicapa.</a:t>
            </a:r>
          </a:p>
        </p:txBody>
      </p:sp>
    </p:spTree>
    <p:extLst>
      <p:ext uri="{BB962C8B-B14F-4D97-AF65-F5344CB8AC3E}">
        <p14:creationId xmlns:p14="http://schemas.microsoft.com/office/powerpoint/2010/main" val="355915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 2</a:t>
            </a:r>
          </a:p>
        </p:txBody>
      </p:sp>
      <p:sp>
        <p:nvSpPr>
          <p:cNvPr id="3" name="Marcador de contenido 2"/>
          <p:cNvSpPr>
            <a:spLocks noGrp="1"/>
          </p:cNvSpPr>
          <p:nvPr>
            <p:ph idx="1"/>
          </p:nvPr>
        </p:nvSpPr>
        <p:spPr>
          <a:xfrm>
            <a:off x="250826" y="836613"/>
            <a:ext cx="8610600" cy="5686425"/>
          </a:xfrm>
        </p:spPr>
        <p:txBody>
          <a:bodyPr/>
          <a:lstStyle/>
          <a:p>
            <a:pPr marL="457200" indent="-457200" algn="just">
              <a:lnSpc>
                <a:spcPct val="100000"/>
              </a:lnSpc>
              <a:buFont typeface="+mj-lt"/>
              <a:buAutoNum type="arabicPeriod"/>
            </a:pPr>
            <a:r>
              <a:rPr lang="es-ES" sz="2800" dirty="0"/>
              <a:t>¿Qué tipo de aprendizaje tienen las redes neuronales de base radial?</a:t>
            </a:r>
          </a:p>
          <a:p>
            <a:pPr marL="457200" indent="-457200" algn="just">
              <a:lnSpc>
                <a:spcPct val="100000"/>
              </a:lnSpc>
              <a:buFont typeface="+mj-lt"/>
              <a:buAutoNum type="arabicPeriod"/>
            </a:pPr>
            <a:endParaRPr lang="es-ES" sz="1600" dirty="0"/>
          </a:p>
          <a:p>
            <a:pPr marL="457200" indent="-457200" algn="just">
              <a:lnSpc>
                <a:spcPct val="100000"/>
              </a:lnSpc>
              <a:buFont typeface="+mj-lt"/>
              <a:buAutoNum type="arabicPeriod"/>
            </a:pPr>
            <a:r>
              <a:rPr lang="es-ES" sz="2800" dirty="0"/>
              <a:t>¿Qué es el proceso de interpolación en las redes neuronales de base radial?</a:t>
            </a:r>
          </a:p>
          <a:p>
            <a:pPr marL="457200" indent="-457200" algn="just">
              <a:lnSpc>
                <a:spcPct val="100000"/>
              </a:lnSpc>
              <a:buFont typeface="+mj-lt"/>
              <a:buAutoNum type="arabicPeriod"/>
            </a:pPr>
            <a:endParaRPr lang="es-ES" sz="1400" dirty="0"/>
          </a:p>
          <a:p>
            <a:pPr marL="457200" indent="-457200" algn="just">
              <a:lnSpc>
                <a:spcPct val="100000"/>
              </a:lnSpc>
              <a:buFont typeface="+mj-lt"/>
              <a:buAutoNum type="arabicPeriod"/>
            </a:pPr>
            <a:r>
              <a:rPr lang="es-ES" sz="2800" dirty="0"/>
              <a:t>¿Qué se debe asegurar en la fase no supervisada del aprendizaje de las redes neuronales de base radial? Mencione algún algoritmo para la selección de los centros y las desviaciones.</a:t>
            </a:r>
          </a:p>
          <a:p>
            <a:pPr marL="457200" indent="-457200" algn="just">
              <a:lnSpc>
                <a:spcPct val="100000"/>
              </a:lnSpc>
              <a:buFont typeface="+mj-lt"/>
              <a:buAutoNum type="arabicPeriod"/>
            </a:pPr>
            <a:endParaRPr lang="es-ES" sz="1600" dirty="0"/>
          </a:p>
          <a:p>
            <a:pPr marL="457200" indent="-457200" algn="just">
              <a:lnSpc>
                <a:spcPct val="100000"/>
              </a:lnSpc>
              <a:buFont typeface="+mj-lt"/>
              <a:buAutoNum type="arabicPeriod"/>
            </a:pPr>
            <a:r>
              <a:rPr lang="es-ES" sz="2800" dirty="0"/>
              <a:t>¿Qué otras funciones de distancias conoce que se puedan aplicar a este tipo de red neuronal?</a:t>
            </a:r>
          </a:p>
          <a:p>
            <a:pPr marL="457200" indent="-457200" algn="just">
              <a:lnSpc>
                <a:spcPct val="100000"/>
              </a:lnSpc>
              <a:buFont typeface="+mj-lt"/>
              <a:buAutoNum type="arabicPeriod"/>
            </a:pPr>
            <a:endParaRPr lang="es-ES" sz="2800" dirty="0"/>
          </a:p>
          <a:p>
            <a:pPr marL="457200" indent="-457200" algn="just">
              <a:lnSpc>
                <a:spcPct val="100000"/>
              </a:lnSpc>
              <a:buFont typeface="+mj-lt"/>
              <a:buAutoNum type="arabicPeriod"/>
            </a:pPr>
            <a:endParaRPr lang="es-ES" sz="2800" dirty="0"/>
          </a:p>
          <a:p>
            <a:pPr marL="457200" indent="-457200" algn="just">
              <a:lnSpc>
                <a:spcPct val="100000"/>
              </a:lnSpc>
              <a:buFont typeface="+mj-lt"/>
              <a:buAutoNum type="arabicPeriod"/>
            </a:pPr>
            <a:endParaRPr lang="es-ES" sz="2800" dirty="0"/>
          </a:p>
          <a:p>
            <a:pPr algn="just">
              <a:lnSpc>
                <a:spcPct val="100000"/>
              </a:lnSpc>
            </a:pPr>
            <a:endParaRPr lang="es-ES" sz="2800" dirty="0"/>
          </a:p>
        </p:txBody>
      </p:sp>
    </p:spTree>
    <p:extLst>
      <p:ext uri="{BB962C8B-B14F-4D97-AF65-F5344CB8AC3E}">
        <p14:creationId xmlns:p14="http://schemas.microsoft.com/office/powerpoint/2010/main" val="338715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Revisión de estudio independiente</a:t>
            </a:r>
            <a:endParaRPr lang="es-ES" sz="3200" dirty="0"/>
          </a:p>
        </p:txBody>
      </p:sp>
      <p:sp>
        <p:nvSpPr>
          <p:cNvPr id="144387" name="2 Marcador de contenido"/>
          <p:cNvSpPr>
            <a:spLocks noGrp="1"/>
          </p:cNvSpPr>
          <p:nvPr>
            <p:ph idx="1"/>
          </p:nvPr>
        </p:nvSpPr>
        <p:spPr>
          <a:xfrm>
            <a:off x="2553821" y="838200"/>
            <a:ext cx="6343650" cy="5067300"/>
          </a:xfrm>
        </p:spPr>
        <p:txBody>
          <a:bodyPr/>
          <a:lstStyle/>
          <a:p>
            <a:pPr marL="457200" indent="-457200" algn="just">
              <a:lnSpc>
                <a:spcPct val="100000"/>
              </a:lnSpc>
              <a:buAutoNum type="arabicPeriod"/>
            </a:pPr>
            <a:r>
              <a:rPr lang="es-ES" sz="2400" dirty="0"/>
              <a:t>Termine la primera iteración de los 2 conjuntos de entrenamientos faltante y realice otra iteración del ejercicio 1 de la clase práctica utilizando el algoritmo de propagación hacia atrás.</a:t>
            </a:r>
          </a:p>
          <a:p>
            <a:pPr marL="457200" indent="-457200" algn="just">
              <a:lnSpc>
                <a:spcPct val="100000"/>
              </a:lnSpc>
              <a:buAutoNum type="arabicPeriod"/>
            </a:pPr>
            <a:endParaRPr lang="es-ES" sz="2400" dirty="0"/>
          </a:p>
          <a:p>
            <a:pPr marL="457200" indent="-457200" algn="just">
              <a:lnSpc>
                <a:spcPct val="100000"/>
              </a:lnSpc>
              <a:buAutoNum type="arabicPeriod"/>
            </a:pPr>
            <a:r>
              <a:rPr lang="es-ES" sz="2400" dirty="0"/>
              <a:t>Investigue cómo se utiliza la clase NET de </a:t>
            </a:r>
            <a:r>
              <a:rPr lang="es-ES" sz="2400" dirty="0" err="1"/>
              <a:t>MatLab</a:t>
            </a:r>
            <a:r>
              <a:rPr lang="es-ES" sz="2400" dirty="0"/>
              <a:t> para el diseño y entrenamiento de RBF y </a:t>
            </a:r>
            <a:r>
              <a:rPr lang="es-ES" sz="2400" dirty="0" err="1"/>
              <a:t>Perceptrón</a:t>
            </a:r>
            <a:r>
              <a:rPr lang="es-ES" sz="2400" dirty="0"/>
              <a:t> multicapa.</a:t>
            </a:r>
          </a:p>
          <a:p>
            <a:pPr marL="457200" indent="-457200" algn="just">
              <a:lnSpc>
                <a:spcPct val="100000"/>
              </a:lnSpc>
              <a:buAutoNum type="arabicPeriod"/>
            </a:pPr>
            <a:endParaRPr lang="es-ES" sz="1600" dirty="0"/>
          </a:p>
          <a:p>
            <a:pPr marL="0" indent="0" algn="just">
              <a:lnSpc>
                <a:spcPct val="100000"/>
              </a:lnSpc>
              <a:buNone/>
            </a:pPr>
            <a:r>
              <a:rPr lang="es-ES" sz="2400" b="1" dirty="0"/>
              <a:t>Para la próxima clase.</a:t>
            </a:r>
            <a:endParaRPr lang="es-ES" sz="2800" b="1" dirty="0"/>
          </a:p>
          <a:p>
            <a:pPr marL="0" indent="0" algn="just">
              <a:lnSpc>
                <a:spcPct val="100000"/>
              </a:lnSpc>
              <a:buNone/>
            </a:pPr>
            <a:endParaRPr lang="es-ES" sz="2400" dirty="0"/>
          </a:p>
        </p:txBody>
      </p:sp>
      <p:pic>
        <p:nvPicPr>
          <p:cNvPr id="144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8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52400" y="1685925"/>
            <a:ext cx="9105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eaLnBrk="1" hangingPunct="1">
              <a:lnSpc>
                <a:spcPct val="135000"/>
              </a:lnSpc>
              <a:spcBef>
                <a:spcPct val="0"/>
              </a:spcBef>
              <a:buFont typeface="Arial" panose="020B0604020202020204" pitchFamily="34" charset="0"/>
              <a:buNone/>
            </a:pPr>
            <a:endParaRPr lang="es-ES" altLang="es-ES_tradnl" sz="1200" b="1" dirty="0">
              <a:solidFill>
                <a:srgbClr val="FFFFFF"/>
              </a:solidFill>
            </a:endParaRPr>
          </a:p>
          <a:p>
            <a:pPr eaLnBrk="1" hangingPunct="1">
              <a:lnSpc>
                <a:spcPct val="135000"/>
              </a:lnSpc>
              <a:spcBef>
                <a:spcPct val="0"/>
              </a:spcBef>
              <a:buFont typeface="Arial" panose="020B0604020202020204" pitchFamily="34" charset="0"/>
              <a:buNone/>
            </a:pPr>
            <a:r>
              <a:rPr lang="es-ES" altLang="es-ES_tradnl" sz="2400" b="1" dirty="0">
                <a:solidFill>
                  <a:srgbClr val="FFFFFF"/>
                </a:solidFill>
              </a:rPr>
              <a:t>Clase Práctica # 4: Redes neuronales multicapa</a:t>
            </a:r>
            <a:endParaRPr lang="en-GB" altLang="es-ES_tradnl" sz="2400" b="1" dirty="0">
              <a:solidFill>
                <a:srgbClr val="FFFFFF"/>
              </a:solidFill>
            </a:endParaRPr>
          </a:p>
        </p:txBody>
      </p:sp>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a:t>
            </a:r>
            <a:r>
              <a:rPr lang="es-ES" b="1" kern="0">
                <a:effectLst>
                  <a:outerShdw blurRad="38100" dist="38100" dir="2700000" algn="tl">
                    <a:srgbClr val="000000">
                      <a:alpha val="43137"/>
                    </a:srgbClr>
                  </a:outerShdw>
                </a:effectLst>
              </a:rPr>
              <a:t>: Dr</a:t>
            </a:r>
            <a:r>
              <a:rPr lang="es-ES" kern="0">
                <a:effectLst>
                  <a:outerShdw blurRad="38100" dist="38100" dir="2700000" algn="tl">
                    <a:srgbClr val="000000">
                      <a:alpha val="43137"/>
                    </a:srgbClr>
                  </a:outerShdw>
                </a:effectLst>
              </a:rPr>
              <a:t>. </a:t>
            </a:r>
            <a:r>
              <a:rPr lang="es-ES" kern="0" dirty="0">
                <a:effectLst>
                  <a:outerShdw blurRad="38100" dist="38100" dir="2700000" algn="tl">
                    <a:srgbClr val="000000">
                      <a:alpha val="43137"/>
                    </a:srgbClr>
                  </a:outerShdw>
                </a:effectLst>
              </a:rPr>
              <a:t>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yperez@unsa.edu.pe</a:t>
            </a:r>
            <a:r>
              <a:rPr lang="es-ES" kern="0" dirty="0">
                <a:solidFill>
                  <a:schemeClr val="bg1"/>
                </a:solidFill>
                <a:effectLst>
                  <a:outerShdw blurRad="38100" dist="38100" dir="2700000" algn="tl">
                    <a:srgbClr val="000000">
                      <a:alpha val="43137"/>
                    </a:srgbClr>
                  </a:outerShdw>
                </a:effectLst>
              </a:rPr>
              <a:t> </a:t>
            </a:r>
          </a:p>
        </p:txBody>
      </p:sp>
      <p:pic>
        <p:nvPicPr>
          <p:cNvPr id="7" name="Picture 8" descr="Inteligencia artificial para la Industria 4.0 La 4ª revolución ...">
            <a:extLst>
              <a:ext uri="{FF2B5EF4-FFF2-40B4-BE49-F238E27FC236}">
                <a16:creationId xmlns:a16="http://schemas.microsoft.com/office/drawing/2014/main" id="{C75FDD2B-BCDD-4E4D-9D01-67DC41C41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2510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1524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295736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Recordando</a:t>
            </a:r>
          </a:p>
        </p:txBody>
      </p:sp>
      <p:sp>
        <p:nvSpPr>
          <p:cNvPr id="3" name="Marcador de contenido 2"/>
          <p:cNvSpPr>
            <a:spLocks noGrp="1"/>
          </p:cNvSpPr>
          <p:nvPr>
            <p:ph idx="1"/>
          </p:nvPr>
        </p:nvSpPr>
        <p:spPr>
          <a:xfrm>
            <a:off x="152400" y="838200"/>
            <a:ext cx="8991600" cy="5610225"/>
          </a:xfrm>
        </p:spPr>
        <p:txBody>
          <a:bodyPr/>
          <a:lstStyle/>
          <a:p>
            <a:pPr marL="565150" indent="-457200" algn="just">
              <a:lnSpc>
                <a:spcPct val="100000"/>
              </a:lnSpc>
            </a:pPr>
            <a:r>
              <a:rPr lang="es-ES" sz="3200" dirty="0">
                <a:solidFill>
                  <a:schemeClr val="tx1"/>
                </a:solidFill>
                <a:latin typeface="Arial" pitchFamily="34" charset="0"/>
                <a:cs typeface="Arial" pitchFamily="34" charset="0"/>
              </a:rPr>
              <a:t>Se aplica un </a:t>
            </a:r>
            <a:r>
              <a:rPr lang="es-ES" sz="3200" b="1" dirty="0">
                <a:solidFill>
                  <a:schemeClr val="tx1"/>
                </a:solidFill>
                <a:latin typeface="Arial" pitchFamily="34" charset="0"/>
                <a:cs typeface="Arial" pitchFamily="34" charset="0"/>
              </a:rPr>
              <a:t>patrón a la entrada </a:t>
            </a:r>
            <a:r>
              <a:rPr lang="es-ES" sz="3200" dirty="0">
                <a:solidFill>
                  <a:schemeClr val="tx1"/>
                </a:solidFill>
                <a:latin typeface="Arial" pitchFamily="34" charset="0"/>
                <a:cs typeface="Arial" pitchFamily="34" charset="0"/>
              </a:rPr>
              <a:t>de la red como estímulo, se propaga desde la primera capa a las siguientes, hasta </a:t>
            </a:r>
            <a:r>
              <a:rPr lang="es-ES" sz="3200" b="1" dirty="0">
                <a:solidFill>
                  <a:schemeClr val="tx1"/>
                </a:solidFill>
                <a:latin typeface="Arial" pitchFamily="34" charset="0"/>
                <a:cs typeface="Arial" pitchFamily="34" charset="0"/>
              </a:rPr>
              <a:t>generar una salida</a:t>
            </a:r>
            <a:r>
              <a:rPr lang="es-ES" sz="3200" dirty="0">
                <a:solidFill>
                  <a:schemeClr val="tx1"/>
                </a:solidFill>
                <a:latin typeface="Arial" pitchFamily="34" charset="0"/>
                <a:cs typeface="Arial" pitchFamily="34" charset="0"/>
              </a:rPr>
              <a:t>.</a:t>
            </a:r>
          </a:p>
          <a:p>
            <a:pPr marL="565150" indent="-457200" algn="just">
              <a:lnSpc>
                <a:spcPct val="100000"/>
              </a:lnSpc>
            </a:pPr>
            <a:r>
              <a:rPr lang="es-ES" sz="3200" dirty="0">
                <a:solidFill>
                  <a:schemeClr val="tx1"/>
                </a:solidFill>
                <a:latin typeface="Arial" pitchFamily="34" charset="0"/>
                <a:cs typeface="Arial" pitchFamily="34" charset="0"/>
              </a:rPr>
              <a:t>La señal de salida se compara con la salida deseada y se calcula una </a:t>
            </a:r>
            <a:r>
              <a:rPr lang="es-ES" sz="3200" b="1" dirty="0">
                <a:solidFill>
                  <a:schemeClr val="tx1"/>
                </a:solidFill>
                <a:latin typeface="Arial" pitchFamily="34" charset="0"/>
                <a:cs typeface="Arial" pitchFamily="34" charset="0"/>
              </a:rPr>
              <a:t>señal de error</a:t>
            </a:r>
            <a:r>
              <a:rPr lang="es-ES" sz="32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27114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Recordando</a:t>
            </a:r>
          </a:p>
        </p:txBody>
      </p:sp>
      <p:sp>
        <p:nvSpPr>
          <p:cNvPr id="3" name="Marcador de contenido 2"/>
          <p:cNvSpPr>
            <a:spLocks noGrp="1"/>
          </p:cNvSpPr>
          <p:nvPr>
            <p:ph idx="1"/>
          </p:nvPr>
        </p:nvSpPr>
        <p:spPr>
          <a:xfrm>
            <a:off x="152400" y="838200"/>
            <a:ext cx="8991600" cy="5610225"/>
          </a:xfrm>
        </p:spPr>
        <p:txBody>
          <a:bodyPr/>
          <a:lstStyle/>
          <a:p>
            <a:pPr marL="107950" indent="0" algn="just">
              <a:lnSpc>
                <a:spcPct val="100000"/>
              </a:lnSpc>
            </a:pPr>
            <a:endParaRPr lang="es-ES" sz="3200" dirty="0">
              <a:solidFill>
                <a:schemeClr val="tx1"/>
              </a:solidFill>
              <a:latin typeface="Arial" pitchFamily="34" charset="0"/>
              <a:cs typeface="Arial" pitchFamily="34" charset="0"/>
            </a:endParaRPr>
          </a:p>
          <a:p>
            <a:pPr marL="565150" indent="-457200" algn="just">
              <a:lnSpc>
                <a:spcPct val="100000"/>
              </a:lnSpc>
            </a:pPr>
            <a:r>
              <a:rPr lang="es-ES" sz="3200" dirty="0">
                <a:solidFill>
                  <a:schemeClr val="tx1"/>
                </a:solidFill>
                <a:latin typeface="Arial" pitchFamily="34" charset="0"/>
                <a:cs typeface="Arial" pitchFamily="34" charset="0"/>
              </a:rPr>
              <a:t>Los errores se propagan hacia atrás capa por capa, hasta que todas las neuronas de la red hayan recibido una señal de error </a:t>
            </a:r>
            <a:r>
              <a:rPr lang="es-ES" sz="3200" b="1" dirty="0">
                <a:solidFill>
                  <a:schemeClr val="tx1"/>
                </a:solidFill>
                <a:latin typeface="Arial" pitchFamily="34" charset="0"/>
                <a:cs typeface="Arial" pitchFamily="34" charset="0"/>
              </a:rPr>
              <a:t>según su contribución al error total</a:t>
            </a:r>
            <a:r>
              <a:rPr lang="es-ES" sz="3200" dirty="0">
                <a:solidFill>
                  <a:schemeClr val="tx1"/>
                </a:solidFill>
                <a:latin typeface="Arial" pitchFamily="34" charset="0"/>
                <a:cs typeface="Arial" pitchFamily="34" charset="0"/>
              </a:rPr>
              <a:t>.</a:t>
            </a:r>
          </a:p>
          <a:p>
            <a:pPr marL="565150" indent="-457200" algn="just">
              <a:lnSpc>
                <a:spcPct val="100000"/>
              </a:lnSpc>
            </a:pPr>
            <a:r>
              <a:rPr lang="es-ES" sz="3200" dirty="0">
                <a:solidFill>
                  <a:schemeClr val="tx1"/>
                </a:solidFill>
                <a:latin typeface="Arial" pitchFamily="34" charset="0"/>
                <a:cs typeface="Arial" pitchFamily="34" charset="0"/>
              </a:rPr>
              <a:t>Según el error percibido, se </a:t>
            </a:r>
            <a:r>
              <a:rPr lang="es-ES" sz="3200" b="1" dirty="0">
                <a:solidFill>
                  <a:schemeClr val="tx1"/>
                </a:solidFill>
                <a:latin typeface="Arial" pitchFamily="34" charset="0"/>
                <a:cs typeface="Arial" pitchFamily="34" charset="0"/>
              </a:rPr>
              <a:t>actualizan los pesos </a:t>
            </a:r>
            <a:r>
              <a:rPr lang="es-ES" sz="3200" dirty="0">
                <a:solidFill>
                  <a:schemeClr val="tx1"/>
                </a:solidFill>
                <a:latin typeface="Arial" pitchFamily="34" charset="0"/>
                <a:cs typeface="Arial" pitchFamily="34" charset="0"/>
              </a:rPr>
              <a:t>de cada neurona, para hacer que la red converja hacia un estado que permita clasificar bien todos los patrones de entrenamiento.</a:t>
            </a:r>
          </a:p>
          <a:p>
            <a:pPr marL="565150" indent="-457200" algn="just">
              <a:lnSpc>
                <a:spcPct val="100000"/>
              </a:lnSpc>
            </a:pPr>
            <a:endParaRPr lang="es-ES" sz="3200" dirty="0">
              <a:solidFill>
                <a:schemeClr val="tx1"/>
              </a:solidFill>
              <a:latin typeface="Arial" pitchFamily="34" charset="0"/>
              <a:cs typeface="Arial" pitchFamily="34" charset="0"/>
            </a:endParaRPr>
          </a:p>
          <a:p>
            <a:pPr>
              <a:lnSpc>
                <a:spcPct val="100000"/>
              </a:lnSpc>
            </a:pPr>
            <a:endParaRPr lang="es-ES" sz="3200" dirty="0"/>
          </a:p>
        </p:txBody>
      </p:sp>
    </p:spTree>
    <p:extLst>
      <p:ext uri="{BB962C8B-B14F-4D97-AF65-F5344CB8AC3E}">
        <p14:creationId xmlns:p14="http://schemas.microsoft.com/office/powerpoint/2010/main" val="227114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44" y="1219200"/>
            <a:ext cx="8538746" cy="544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Perceptrón</a:t>
            </a:r>
            <a:r>
              <a:rPr lang="es-ES" sz="3200" kern="0" dirty="0"/>
              <a:t> Multicapa</a:t>
            </a:r>
          </a:p>
        </p:txBody>
      </p:sp>
    </p:spTree>
    <p:extLst>
      <p:ext uri="{BB962C8B-B14F-4D97-AF65-F5344CB8AC3E}">
        <p14:creationId xmlns:p14="http://schemas.microsoft.com/office/powerpoint/2010/main" val="16866441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1"/>
          <p:cNvSpPr txBox="1">
            <a:spLocks noChangeArrowheads="1"/>
          </p:cNvSpPr>
          <p:nvPr/>
        </p:nvSpPr>
        <p:spPr bwMode="auto">
          <a:xfrm>
            <a:off x="875184" y="2492896"/>
            <a:ext cx="762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algn="ctr">
              <a:buSzPct val="45000"/>
              <a:buFont typeface="Wingdings" charset="2"/>
              <a:buNone/>
            </a:pPr>
            <a:r>
              <a:rPr lang="es-ES" sz="5400" b="1" dirty="0">
                <a:solidFill>
                  <a:schemeClr val="tx2"/>
                </a:solidFill>
                <a:latin typeface="+mj-lt"/>
                <a:ea typeface="+mj-ea"/>
                <a:cs typeface="+mj-cs"/>
              </a:rPr>
              <a:t>Algoritmo Backpropagation </a:t>
            </a:r>
          </a:p>
        </p:txBody>
      </p:sp>
    </p:spTree>
    <p:extLst>
      <p:ext uri="{BB962C8B-B14F-4D97-AF65-F5344CB8AC3E}">
        <p14:creationId xmlns:p14="http://schemas.microsoft.com/office/powerpoint/2010/main" val="2073990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1. </a:t>
            </a:r>
            <a:r>
              <a:rPr lang="es-ES" sz="2800" dirty="0">
                <a:solidFill>
                  <a:schemeClr val="tx1"/>
                </a:solidFill>
                <a:latin typeface="Arial" charset="0"/>
              </a:rPr>
              <a:t>Inicializar los pesos (fijar pequeños valores que se generen aleatoriamente). Fijar la razón de aprendizaje.</a:t>
            </a:r>
          </a:p>
          <a:p>
            <a:pPr marL="107950" indent="0" algn="just">
              <a:lnSpc>
                <a:spcPct val="100000"/>
              </a:lnSpc>
              <a:spcBef>
                <a:spcPts val="800"/>
              </a:spcBef>
              <a:buClr>
                <a:srgbClr val="0066CC"/>
              </a:buClr>
              <a:buSzPct val="45000"/>
              <a:buNone/>
            </a:pPr>
            <a:endParaRPr lang="es-ES" sz="14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b="1" dirty="0">
                <a:solidFill>
                  <a:schemeClr val="tx1"/>
                </a:solidFill>
                <a:latin typeface="Arial" charset="0"/>
              </a:rPr>
              <a:t>2. </a:t>
            </a:r>
            <a:r>
              <a:rPr lang="es-ES" sz="2800" dirty="0">
                <a:solidFill>
                  <a:schemeClr val="tx1"/>
                </a:solidFill>
                <a:latin typeface="Arial" charset="0"/>
              </a:rPr>
              <a:t>Mientras condición PARADA es FALSO realizar PASOS 3 al 10.</a:t>
            </a:r>
          </a:p>
          <a:p>
            <a:pPr marL="107950" indent="0" algn="just">
              <a:lnSpc>
                <a:spcPct val="100000"/>
              </a:lnSpc>
              <a:spcBef>
                <a:spcPts val="800"/>
              </a:spcBef>
              <a:buClr>
                <a:srgbClr val="0066CC"/>
              </a:buClr>
              <a:buSzPct val="45000"/>
              <a:buNone/>
            </a:pPr>
            <a:endParaRPr lang="es-ES" sz="16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b="1" dirty="0">
                <a:solidFill>
                  <a:schemeClr val="tx1"/>
                </a:solidFill>
                <a:latin typeface="Arial" charset="0"/>
              </a:rPr>
              <a:t>3. </a:t>
            </a:r>
            <a:r>
              <a:rPr lang="es-ES" sz="2800" dirty="0">
                <a:solidFill>
                  <a:schemeClr val="tx1"/>
                </a:solidFill>
                <a:latin typeface="Arial" charset="0"/>
              </a:rPr>
              <a:t>Para cada par de entrenamiento realizar PASOS 4 al 9 </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b="1" dirty="0">
                <a:solidFill>
                  <a:schemeClr val="tx1"/>
                </a:solidFill>
                <a:latin typeface="Arial" charset="0"/>
              </a:rPr>
              <a:t>4. </a:t>
            </a:r>
            <a:r>
              <a:rPr lang="es-ES" sz="2800" dirty="0">
                <a:solidFill>
                  <a:schemeClr val="tx1"/>
                </a:solidFill>
                <a:latin typeface="Arial" charset="0"/>
              </a:rPr>
              <a:t>Cada neurona de entrada (Xi, i=1,…,n) recibe señales y las transmite hacia todas las neuronas de la capa siguiente (capa oculta).</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p:sp>
        <p:nvSpPr>
          <p:cNvPr id="6" name="CuadroTexto 5"/>
          <p:cNvSpPr txBox="1"/>
          <p:nvPr/>
        </p:nvSpPr>
        <p:spPr>
          <a:xfrm>
            <a:off x="5526889" y="6248370"/>
            <a:ext cx="3576620" cy="400110"/>
          </a:xfrm>
          <a:prstGeom prst="rect">
            <a:avLst/>
          </a:prstGeom>
          <a:noFill/>
        </p:spPr>
        <p:txBody>
          <a:bodyPr wrap="none" rtlCol="0">
            <a:spAutoFit/>
          </a:bodyPr>
          <a:lstStyle/>
          <a:p>
            <a:r>
              <a:rPr lang="es-ES" b="1" dirty="0">
                <a:solidFill>
                  <a:schemeClr val="tx1"/>
                </a:solidFill>
              </a:rPr>
              <a:t>Propagación hacia adelante</a:t>
            </a:r>
          </a:p>
        </p:txBody>
      </p:sp>
    </p:spTree>
    <p:extLst>
      <p:ext uri="{BB962C8B-B14F-4D97-AF65-F5344CB8AC3E}">
        <p14:creationId xmlns:p14="http://schemas.microsoft.com/office/powerpoint/2010/main" val="134696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5. </a:t>
                </a:r>
                <a:r>
                  <a:rPr lang="es-ES" sz="2800" dirty="0">
                    <a:solidFill>
                      <a:schemeClr val="tx1"/>
                    </a:solidFill>
                    <a:latin typeface="Arial" charset="0"/>
                  </a:rPr>
                  <a:t>Cada neurona oculta (</a:t>
                </a:r>
                <a:r>
                  <a:rPr lang="es-ES" sz="2800" dirty="0" err="1">
                    <a:solidFill>
                      <a:schemeClr val="tx1"/>
                    </a:solidFill>
                    <a:latin typeface="Arial" charset="0"/>
                  </a:rPr>
                  <a:t>Zj</a:t>
                </a:r>
                <a:r>
                  <a:rPr lang="es-ES" sz="2800" dirty="0">
                    <a:solidFill>
                      <a:schemeClr val="tx1"/>
                    </a:solidFill>
                    <a:latin typeface="Arial" charset="0"/>
                  </a:rPr>
                  <a:t>, j=1,…,p) suma sus entradas pesadas: </a:t>
                </a:r>
                <a:endParaRPr lang="es-ES" sz="2800"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𝑍</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i="1">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i="1">
                              <a:solidFill>
                                <a:schemeClr val="tx1"/>
                              </a:solidFill>
                              <a:latin typeface="Cambria Math" panose="02040503050406030204" pitchFamily="18" charset="0"/>
                            </a:rPr>
                            <m:t>0</m:t>
                          </m:r>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nary>
                        <m:naryPr>
                          <m:chr m:val="∑"/>
                          <m:ctrlPr>
                            <a:rPr lang="es-ES" sz="4000" i="1">
                              <a:solidFill>
                                <a:schemeClr val="tx1"/>
                              </a:solidFill>
                              <a:latin typeface="Cambria Math" panose="02040503050406030204" pitchFamily="18" charset="0"/>
                            </a:rPr>
                          </m:ctrlPr>
                        </m:naryPr>
                        <m:sub>
                          <m:r>
                            <a:rPr lang="es-ES" sz="4000" b="0" i="1" smtClean="0">
                              <a:solidFill>
                                <a:schemeClr val="tx1"/>
                              </a:solidFill>
                              <a:latin typeface="Cambria Math" panose="02040503050406030204" pitchFamily="18" charset="0"/>
                            </a:rPr>
                            <m:t>𝑖</m:t>
                          </m:r>
                          <m:r>
                            <a:rPr lang="es-ES" sz="4000" i="1">
                              <a:solidFill>
                                <a:schemeClr val="tx1"/>
                              </a:solidFill>
                              <a:latin typeface="Cambria Math" panose="02040503050406030204" pitchFamily="18" charset="0"/>
                            </a:rPr>
                            <m:t>=1</m:t>
                          </m:r>
                        </m:sub>
                        <m:sup>
                          <m:r>
                            <a:rPr lang="es-ES" sz="4000" b="0" i="1" smtClean="0">
                              <a:solidFill>
                                <a:schemeClr val="tx1"/>
                              </a:solidFill>
                              <a:latin typeface="Cambria Math" panose="02040503050406030204" pitchFamily="18" charset="0"/>
                            </a:rPr>
                            <m:t>𝑁</m:t>
                          </m:r>
                        </m:sup>
                        <m:e>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𝑋</m:t>
                              </m:r>
                            </m:e>
                            <m:sub>
                              <m:r>
                                <a:rPr lang="es-ES" sz="4000" b="0" i="1" smtClean="0">
                                  <a:solidFill>
                                    <a:schemeClr val="tx1"/>
                                  </a:solidFill>
                                  <a:latin typeface="Cambria Math" panose="02040503050406030204" pitchFamily="18" charset="0"/>
                                </a:rPr>
                                <m:t>𝑖</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𝑖</m:t>
                              </m:r>
                              <m:r>
                                <a:rPr lang="es-ES" sz="4000" i="1">
                                  <a:solidFill>
                                    <a:schemeClr val="tx1"/>
                                  </a:solidFill>
                                  <a:latin typeface="Cambria Math" panose="02040503050406030204" pitchFamily="18" charset="0"/>
                                </a:rPr>
                                <m:t>𝑗</m:t>
                              </m:r>
                            </m:sub>
                          </m:sSub>
                        </m:e>
                      </m:nary>
                    </m:oMath>
                  </m:oMathPara>
                </a14:m>
                <a:endParaRPr lang="es-ES" sz="2800" b="1" dirty="0">
                  <a:solidFill>
                    <a:srgbClr val="003366"/>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Aplicar su función de activación para calcular su salida: </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e>
                        <m:sub>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r>
                        <a:rPr lang="es-ES" sz="4000" i="1">
                          <a:solidFill>
                            <a:schemeClr val="tx1"/>
                          </a:solidFill>
                          <a:latin typeface="Cambria Math" panose="02040503050406030204" pitchFamily="18" charset="0"/>
                        </a:rPr>
                        <m:t>𝑓</m:t>
                      </m:r>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y enviar esta señal a la capa de salida.</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4" name="CuadroTexto 3"/>
          <p:cNvSpPr txBox="1"/>
          <p:nvPr/>
        </p:nvSpPr>
        <p:spPr>
          <a:xfrm>
            <a:off x="5526889" y="6248370"/>
            <a:ext cx="3576620" cy="400110"/>
          </a:xfrm>
          <a:prstGeom prst="rect">
            <a:avLst/>
          </a:prstGeom>
          <a:noFill/>
        </p:spPr>
        <p:txBody>
          <a:bodyPr wrap="none" rtlCol="0">
            <a:spAutoFit/>
          </a:bodyPr>
          <a:lstStyle/>
          <a:p>
            <a:r>
              <a:rPr lang="es-ES" b="1" dirty="0">
                <a:solidFill>
                  <a:schemeClr val="tx1"/>
                </a:solidFill>
              </a:rPr>
              <a:t>Propagación hacia adelante</a:t>
            </a:r>
          </a:p>
        </p:txBody>
      </p:sp>
    </p:spTree>
    <p:extLst>
      <p:ext uri="{BB962C8B-B14F-4D97-AF65-F5344CB8AC3E}">
        <p14:creationId xmlns:p14="http://schemas.microsoft.com/office/powerpoint/2010/main" val="225368851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3080</TotalTime>
  <Words>1686</Words>
  <Application>Microsoft Office PowerPoint</Application>
  <PresentationFormat>Presentación en pantalla (4:3)</PresentationFormat>
  <Paragraphs>224</Paragraphs>
  <Slides>23</Slides>
  <Notes>22</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23</vt:i4>
      </vt:variant>
    </vt:vector>
  </HeadingPairs>
  <TitlesOfParts>
    <vt:vector size="32" baseType="lpstr">
      <vt:lpstr>Arial</vt:lpstr>
      <vt:lpstr>Calibri</vt:lpstr>
      <vt:lpstr>Cambria Math</vt:lpstr>
      <vt:lpstr>DejaVu Sans</vt:lpstr>
      <vt:lpstr>Tahoma</vt:lpstr>
      <vt:lpstr>Times New Roman</vt:lpstr>
      <vt:lpstr>Wingdings</vt:lpstr>
      <vt:lpstr>Default Design</vt:lpstr>
      <vt:lpstr>1_Default Design</vt:lpstr>
      <vt:lpstr>Presentación de PowerPoint</vt:lpstr>
      <vt:lpstr>Objetivo</vt:lpstr>
      <vt:lpstr>Bibliografía del curso</vt:lpstr>
      <vt:lpstr>Recordando</vt:lpstr>
      <vt:lpstr>Recordando</vt:lpstr>
      <vt:lpstr>Presentación de PowerPoint</vt:lpstr>
      <vt:lpstr>Presentación de PowerPoint</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Revisión de estudio independiente</vt:lpstr>
      <vt:lpstr>Ejercicio # 1</vt:lpstr>
      <vt:lpstr>Ejercicio # 1</vt:lpstr>
      <vt:lpstr>Ejercicio # 2</vt:lpstr>
      <vt:lpstr>Revisión de estudio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234</cp:revision>
  <dcterms:modified xsi:type="dcterms:W3CDTF">2023-04-17T04:07:13Z</dcterms:modified>
</cp:coreProperties>
</file>