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376" r:id="rId4"/>
    <p:sldId id="421" r:id="rId5"/>
    <p:sldId id="451" r:id="rId6"/>
    <p:sldId id="452" r:id="rId7"/>
    <p:sldId id="453" r:id="rId8"/>
    <p:sldId id="401" r:id="rId9"/>
    <p:sldId id="450" r:id="rId10"/>
    <p:sldId id="922" r:id="rId11"/>
    <p:sldId id="447" r:id="rId12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1F"/>
    <a:srgbClr val="0000CC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 varScale="1">
        <p:scale>
          <a:sx n="75" d="100"/>
          <a:sy n="75" d="100"/>
        </p:scale>
        <p:origin x="1728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5" name="AutoShape 1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6" name="AutoShape 1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7" name="AutoShape 1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8" name="AutoShape 1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9" name="AutoShape 1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0" name="AutoShape 1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1" name="AutoShape 1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2" name="AutoShape 1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3" name="AutoShape 2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16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75300" cy="417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067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</a:defRPr>
            </a:lvl1pPr>
          </a:lstStyle>
          <a:p>
            <a:pPr>
              <a:defRPr/>
            </a:pPr>
            <a:fld id="{7EE47ED2-2C69-4554-804F-DAA95149FB1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12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es-ES_tradnl" dirty="0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 dirty="0"/>
          </a:p>
        </p:txBody>
      </p:sp>
    </p:spTree>
    <p:extLst>
      <p:ext uri="{BB962C8B-B14F-4D97-AF65-F5344CB8AC3E}">
        <p14:creationId xmlns:p14="http://schemas.microsoft.com/office/powerpoint/2010/main" val="14200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</a:t>
            </a:fld>
            <a:endParaRPr lang="en-GB" altLang="es-ES_tradnl" dirty="0"/>
          </a:p>
        </p:txBody>
      </p:sp>
    </p:spTree>
    <p:extLst>
      <p:ext uri="{BB962C8B-B14F-4D97-AF65-F5344CB8AC3E}">
        <p14:creationId xmlns:p14="http://schemas.microsoft.com/office/powerpoint/2010/main" val="730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137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3968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995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Distancia de Distancia de </a:t>
            </a:r>
            <a:r>
              <a:rPr lang="es-ES" sz="1200" b="1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Minkowski</a:t>
            </a:r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𝑑𝑟 = ( 𝑥𝑗 − 𝑦𝑗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𝐽 𝑟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𝑗=1 )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𝑟, 𝑟 ≥ 1</a:t>
            </a:r>
          </a:p>
          <a:p>
            <a:r>
              <a:rPr lang="pt-BR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• Distancia de Manhattan (r=1) / city block / taxicab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𝑑1 𝑥, 𝑦 = 𝑥𝑗 − 𝑦𝑗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𝐽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𝑗=1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• Distancia </a:t>
            </a:r>
            <a:r>
              <a:rPr lang="es-ES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Distancia</a:t>
            </a:r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Euclídea</a:t>
            </a:r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(r=2):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𝑑2 𝑥, 𝑦 = (𝑥𝑗 − 𝑦𝑗 )2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𝐽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𝑗=1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• Distancia de Distancia de </a:t>
            </a:r>
            <a:r>
              <a:rPr lang="es-ES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Chebyshev</a:t>
            </a:r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(𝑟 → ∞) /</a:t>
            </a: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dominio / </a:t>
            </a:r>
            <a:r>
              <a:rPr lang="es-ES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chessboard</a:t>
            </a:r>
            <a:endParaRPr lang="es-ES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𝑑∞ 𝑥, 𝑦 = 𝑚á𝑥𝑗=1..𝐽 𝑥𝑗 − 𝑦𝑗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3807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7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73968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8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73968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10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8049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4896-46B7-4206-8640-44CFA2CC511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8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83CF-2BB7-4AA3-84D6-8C4CA16B3B3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08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D837-2A26-4124-B127-EE3CEE298B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5548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CC34-BA3F-4080-AE49-CD23A92622C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423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9582-ADD2-4486-8F5E-6A113CC84F5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2939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DD77-75D0-42E0-8077-2D529901140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7895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E8D8D-042D-4AA6-996F-8C6D2C201A5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260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0324-4013-40BF-B2B6-99DB97933C10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805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6C37-12BD-4C66-8D99-D73CF47F8C6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3317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47BF-F536-4863-BFC4-A0C17F3AD3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965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8F9E0-3A43-484D-B16F-6285106BD1E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972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D620-094A-408E-8F69-CF47B226CF1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59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353F-FF7F-4A84-A77E-5C49D8EEE12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0820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5325-01AA-4CA1-B41B-4A1940C42D0D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59864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2E0E0-39AA-4F2B-A68B-F8687F41FC1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242364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EACE-ECB8-43D6-AFB7-A54A1E4474F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40675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AD60-6985-48E2-94DE-BB5BE147580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169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5922-44CF-4A76-ABC9-D4276E31F6A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1505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22CB-9A8D-4594-887D-2DE10D1B4632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454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A73-9AA6-488B-BB7F-DF070650728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9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F4F6E-0AEF-4C48-8EB7-37535E4314F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679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4553-721A-41A7-A7DC-F990A6B253E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84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CC81-BA0E-44D2-BFB8-A5D68DC9EDA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788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FDA6B-8E43-436C-86BD-B20E0319E4D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7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8FB507-08D0-49B1-B538-2FF0CF5EB2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309" y="6628247"/>
            <a:ext cx="9146309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FB11D1-0E9B-471D-8926-D7D96CC0F0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9" name="Picture 7" descr="Instituto Nexus Arequipa - Purdue University/UNSA">
            <a:extLst>
              <a:ext uri="{FF2B5EF4-FFF2-40B4-BE49-F238E27FC236}">
                <a16:creationId xmlns:a16="http://schemas.microsoft.com/office/drawing/2014/main" id="{BC1910B9-FFE4-4587-84BA-E5601FBE8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2550"/>
            <a:ext cx="1558925" cy="5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666908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195513" y="6669088"/>
            <a:ext cx="5976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16913" y="6669088"/>
            <a:ext cx="795337" cy="24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2D52D6-D69B-4610-97A3-439774911C3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9388" y="60213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32138" y="6021388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021388"/>
            <a:ext cx="210185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DejaVu Sans" charset="0"/>
              </a:defRPr>
            </a:lvl1pPr>
          </a:lstStyle>
          <a:p>
            <a:pPr>
              <a:defRPr/>
            </a:pPr>
            <a:fld id="{3BC531B4-AAC5-4C93-B266-438BFC7FD98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50C03176-3D5B-4F13-92B4-172DA56FCD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endParaRPr lang="es-ES" altLang="es-ES_tradnl" sz="1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5: Ejercicios del tema 2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96D135D1-06BD-465F-B8A3-DEB5BB32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1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5: Ejercicios del tema 2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427B00DC-A8F6-4BBB-A1B0-D174E229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91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</a:pPr>
            <a:r>
              <a:rPr lang="es-ES" sz="3200" dirty="0"/>
              <a:t>Ejercitar los modelos de redes neuronales artificiales multicapa.</a:t>
            </a:r>
          </a:p>
        </p:txBody>
      </p:sp>
    </p:spTree>
    <p:extLst>
      <p:ext uri="{BB962C8B-B14F-4D97-AF65-F5344CB8AC3E}">
        <p14:creationId xmlns:p14="http://schemas.microsoft.com/office/powerpoint/2010/main" val="35591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Bibliografía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6864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Bonifacio Martín del Brío y Alfredo Sanz Molina, “Redes neuronales y sistemas difusos”, Editorial </a:t>
            </a:r>
            <a:r>
              <a:rPr lang="es-ES" sz="2400" dirty="0" err="1"/>
              <a:t>Alfaomega</a:t>
            </a:r>
            <a:r>
              <a:rPr lang="es-ES" sz="2400" dirty="0"/>
              <a:t>, 2001 (2da edición ampliada y revisada).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Ben </a:t>
            </a:r>
            <a:r>
              <a:rPr lang="es-ES" sz="2400" dirty="0" err="1"/>
              <a:t>Kröse</a:t>
            </a:r>
            <a:r>
              <a:rPr lang="es-ES" sz="2400" dirty="0"/>
              <a:t>, Patrick van der </a:t>
            </a:r>
            <a:r>
              <a:rPr lang="es-ES" sz="2400" dirty="0" err="1"/>
              <a:t>Smagt</a:t>
            </a:r>
            <a:r>
              <a:rPr lang="es-ES" sz="2400" dirty="0"/>
              <a:t>, “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introduction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neural </a:t>
            </a:r>
            <a:r>
              <a:rPr lang="es-ES" sz="2400" dirty="0" err="1"/>
              <a:t>networks</a:t>
            </a:r>
            <a:r>
              <a:rPr lang="es-ES" sz="2400" dirty="0"/>
              <a:t>”, 1996, 8va. edición.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Rafael Bello Pérez, “Curso introductorio a las redes neuronales artificiales”, 1993.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/>
              <a:t>Laurene</a:t>
            </a:r>
            <a:r>
              <a:rPr lang="en-US" sz="2400" dirty="0"/>
              <a:t> </a:t>
            </a:r>
            <a:r>
              <a:rPr lang="en-US" sz="2400" dirty="0" err="1"/>
              <a:t>Fausset</a:t>
            </a:r>
            <a:r>
              <a:rPr lang="en-US" sz="2400" dirty="0"/>
              <a:t>, “Fundamentals of Neural Networks: architectures, algorithms and applications”, Prentice-Hall </a:t>
            </a:r>
            <a:r>
              <a:rPr lang="en-US" sz="2400" dirty="0" err="1"/>
              <a:t>Inc</a:t>
            </a:r>
            <a:r>
              <a:rPr lang="en-US" sz="2400" dirty="0"/>
              <a:t>, 1994.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Tom M. Mitchell, “Machine Learning”, McGraw-Hill, 1997.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Nikola K. </a:t>
            </a:r>
            <a:r>
              <a:rPr lang="en-US" sz="2400" dirty="0" err="1"/>
              <a:t>Kasabov</a:t>
            </a:r>
            <a:r>
              <a:rPr lang="en-US" sz="2400" dirty="0"/>
              <a:t>, “Foundations of Neural Networks, Fuzzy Systems and Knowledge Engineering”, Editorial MIT, 1998 (2da </a:t>
            </a:r>
            <a:r>
              <a:rPr lang="en-US" sz="2400" dirty="0" err="1"/>
              <a:t>edición</a:t>
            </a:r>
            <a:r>
              <a:rPr lang="en-US" sz="2400" dirty="0"/>
              <a:t>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Artículos de revistas especializadas en el tema de 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3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Ejercicio # 1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250826" y="838200"/>
            <a:ext cx="8740774" cy="50673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Sea la red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Con a = 1, todos los pesos iniciales en 1 y una función de activación tangente hiperbólica (</a:t>
            </a:r>
            <a:r>
              <a:rPr lang="es-ES" sz="2400" dirty="0" err="1"/>
              <a:t>tansig</a:t>
            </a:r>
            <a:r>
              <a:rPr lang="es-ES" sz="2400" dirty="0"/>
              <a:t>) en las neuronas 1, 2 y 3.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7795847" cy="40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Ejercicio # 1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250826" y="762000"/>
            <a:ext cx="8646646" cy="63246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Conjunto de entrenamiento: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Realice el algoritmo </a:t>
            </a:r>
            <a:r>
              <a:rPr lang="es-ES" sz="2400" dirty="0" err="1"/>
              <a:t>backprogation</a:t>
            </a:r>
            <a:r>
              <a:rPr lang="es-ES" sz="2400" dirty="0"/>
              <a:t> para todo el conjunto de entrenamiento y calcule el error para esa iteración.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50825" y="1295400"/>
          <a:ext cx="14376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0" y="4146571"/>
                <a:ext cx="9144000" cy="929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𝑡𝑎𝑛𝑠𝑖𝑔</m:t>
                      </m:r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p>
                        <m:sSupPr>
                          <m:ctrlP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6571"/>
                <a:ext cx="9144000" cy="929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5410200" y="762000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400" dirty="0">
                <a:solidFill>
                  <a:schemeClr val="tx1"/>
                </a:solidFill>
              </a:rPr>
              <a:t>Datos: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f(1) = </a:t>
            </a:r>
            <a:r>
              <a:rPr lang="en-US" dirty="0">
                <a:solidFill>
                  <a:schemeClr val="tx1"/>
                </a:solidFill>
              </a:rPr>
              <a:t>0.76159416                                                 f(2.00013637) = 0.96403721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f(</a:t>
            </a:r>
            <a:r>
              <a:rPr lang="en-US" dirty="0">
                <a:solidFill>
                  <a:schemeClr val="tx1"/>
                </a:solidFill>
              </a:rPr>
              <a:t>2.52318831</a:t>
            </a:r>
            <a:r>
              <a:rPr lang="es-ES" dirty="0">
                <a:solidFill>
                  <a:schemeClr val="tx1"/>
                </a:solidFill>
              </a:rPr>
              <a:t>) = </a:t>
            </a:r>
            <a:r>
              <a:rPr lang="en-US" dirty="0">
                <a:solidFill>
                  <a:schemeClr val="tx1"/>
                </a:solidFill>
              </a:rPr>
              <a:t>0.98721703                               f(2.92887597) = 0.99430096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f(</a:t>
            </a:r>
            <a:r>
              <a:rPr lang="en-US" dirty="0">
                <a:solidFill>
                  <a:schemeClr val="tx1"/>
                </a:solidFill>
              </a:rPr>
              <a:t>1.99933797) = 0.96398078                               f(2.89763153) = 0.99393459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f(2.99685697) = 0.99502365                               f(2.99685664) = 0.99502364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f(2.92537224) = 0.994261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#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6" y="836613"/>
            <a:ext cx="8610600" cy="5686425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800" dirty="0"/>
              <a:t>¿Cómo es la arquitectura de las redes de base radial?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16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800" dirty="0"/>
              <a:t>¿Qué es el centro y la anchura de las redes neuronales de base radial?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1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800" dirty="0"/>
              <a:t>¿Qué técnica se usa en la fase de entrenamiento supervisado para ajustar la red?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16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800" dirty="0"/>
              <a:t>¿Qué tipos de funciones de activación hay en cada capa de las redes neuronales artificiales?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28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28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2800" dirty="0"/>
          </a:p>
          <a:p>
            <a:pPr algn="just">
              <a:lnSpc>
                <a:spcPct val="100000"/>
              </a:lnSpc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4979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Orientación del Seminario # 1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1447800" y="914400"/>
            <a:ext cx="7562850" cy="52578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Seminario # 1: Otros modelos de redes neuronales </a:t>
            </a:r>
            <a:r>
              <a:rPr lang="es-ES" sz="2400" dirty="0" err="1"/>
              <a:t>feedforward</a:t>
            </a:r>
            <a:r>
              <a:rPr lang="es-ES" sz="2400" dirty="0"/>
              <a:t> con aprendizaje supervisado.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- 15 minutos para la presentación</a:t>
            </a:r>
          </a:p>
          <a:p>
            <a:pPr marL="0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b="1" dirty="0"/>
              <a:t>Elementos principales a abordar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Antecedentes.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Clasificación según estructura, flujo de información, tipo de aprendizaje, etc.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Arquitectura.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Características.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Reglas de aprendizaje.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Ventajas y desventajas.</a:t>
            </a:r>
          </a:p>
          <a:p>
            <a:pPr marL="400050" lvl="1" indent="0" algn="just">
              <a:lnSpc>
                <a:spcPct val="100000"/>
              </a:lnSpc>
              <a:spcAft>
                <a:spcPts val="500"/>
              </a:spcAft>
              <a:buNone/>
            </a:pPr>
            <a:r>
              <a:rPr lang="es-ES" sz="2400" dirty="0"/>
              <a:t>- Aplicaciones.</a:t>
            </a:r>
          </a:p>
          <a:p>
            <a:pPr marL="0" indent="0" algn="just">
              <a:lnSpc>
                <a:spcPct val="100000"/>
              </a:lnSpc>
              <a:spcAft>
                <a:spcPts val="500"/>
              </a:spcAft>
              <a:buNone/>
            </a:pPr>
            <a:endParaRPr lang="es-ES" sz="2400" dirty="0"/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3" y="3810000"/>
            <a:ext cx="1362857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8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Orientación del Seminario # 1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2438400" y="838200"/>
            <a:ext cx="6343650" cy="5257800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Equipo # 1: </a:t>
            </a:r>
            <a:r>
              <a:rPr lang="es-ES" sz="2400" dirty="0"/>
              <a:t>Redes de Cuantificación del Vector de Aprendizaje (Learning Vector </a:t>
            </a:r>
            <a:r>
              <a:rPr lang="es-ES" sz="2400" dirty="0" err="1"/>
              <a:t>Quantization</a:t>
            </a:r>
            <a:r>
              <a:rPr lang="es-ES" sz="2400" dirty="0"/>
              <a:t>, LVQ)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Equipo # 2: </a:t>
            </a:r>
            <a:r>
              <a:rPr lang="es-ES" sz="2400" dirty="0"/>
              <a:t>Red Neuronal Probabilística (</a:t>
            </a:r>
            <a:r>
              <a:rPr lang="es-ES" sz="2400" dirty="0" err="1"/>
              <a:t>Probabilistic</a:t>
            </a:r>
            <a:r>
              <a:rPr lang="es-ES" sz="2400" dirty="0"/>
              <a:t> Neural Network, PNN)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Equipo # 3: </a:t>
            </a:r>
            <a:r>
              <a:rPr lang="es-ES" sz="2400" dirty="0"/>
              <a:t>Redes de Regresión Generalizada (General </a:t>
            </a:r>
            <a:r>
              <a:rPr lang="es-ES" sz="2400" dirty="0" err="1"/>
              <a:t>Regression</a:t>
            </a:r>
            <a:r>
              <a:rPr lang="es-ES" sz="2400" dirty="0"/>
              <a:t> Neural Network, GRNN)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Equipo # 4: </a:t>
            </a:r>
            <a:r>
              <a:rPr lang="es-ES" sz="2400" dirty="0"/>
              <a:t>Controladores de Articulación Cerebral (</a:t>
            </a:r>
            <a:r>
              <a:rPr lang="es-ES" sz="2400" dirty="0" err="1"/>
              <a:t>Cerebellar</a:t>
            </a:r>
            <a:r>
              <a:rPr lang="es-ES" sz="2400" dirty="0"/>
              <a:t> </a:t>
            </a:r>
            <a:r>
              <a:rPr lang="es-ES" sz="2400" dirty="0" err="1"/>
              <a:t>Articulation</a:t>
            </a:r>
            <a:r>
              <a:rPr lang="es-ES" sz="2400" dirty="0"/>
              <a:t> </a:t>
            </a:r>
            <a:r>
              <a:rPr lang="es-ES" sz="2400" dirty="0" err="1"/>
              <a:t>Controller</a:t>
            </a:r>
            <a:r>
              <a:rPr lang="es-ES" sz="2400" dirty="0"/>
              <a:t>, CMAC)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Equipo # 5: </a:t>
            </a:r>
            <a:r>
              <a:rPr lang="es-ES" sz="2400" dirty="0"/>
              <a:t>Redes de Correlación en cascada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8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5">
            <a:extLst>
              <a:ext uri="{FF2B5EF4-FFF2-40B4-BE49-F238E27FC236}">
                <a16:creationId xmlns:a16="http://schemas.microsoft.com/office/drawing/2014/main" id="{05466739-71D4-4D16-B593-6DA1BFF5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1" y="981001"/>
            <a:ext cx="7993440" cy="6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AA3846C9-E5C2-420D-A408-3D8F7344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1" y="-57239"/>
            <a:ext cx="6886080" cy="61233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2799">
                <a:solidFill>
                  <a:srgbClr val="FFFFFF"/>
                </a:solidFill>
              </a:rPr>
              <a:t>Preguntas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668</Words>
  <Application>Microsoft Office PowerPoint</Application>
  <PresentationFormat>Presentación en pantalla (4:3)</PresentationFormat>
  <Paragraphs>128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DejaVu Sans</vt:lpstr>
      <vt:lpstr>Tahoma</vt:lpstr>
      <vt:lpstr>Times New Roman</vt:lpstr>
      <vt:lpstr>Wingdings</vt:lpstr>
      <vt:lpstr>Default Design</vt:lpstr>
      <vt:lpstr>1_Default Design</vt:lpstr>
      <vt:lpstr>Presentación de PowerPoint</vt:lpstr>
      <vt:lpstr>Objetivo</vt:lpstr>
      <vt:lpstr>Bibliografía del curso</vt:lpstr>
      <vt:lpstr>Ejercicio # 1</vt:lpstr>
      <vt:lpstr>Ejercicio # 1</vt:lpstr>
      <vt:lpstr>Ejercicio # 2</vt:lpstr>
      <vt:lpstr>Orientación del Seminario # 1</vt:lpstr>
      <vt:lpstr>Orientación del Seminario # 1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yvera@uci.cu</dc:creator>
  <cp:lastModifiedBy>YASIEL  PEREZ VERA</cp:lastModifiedBy>
  <cp:revision>232</cp:revision>
  <dcterms:modified xsi:type="dcterms:W3CDTF">2023-04-17T04:07:31Z</dcterms:modified>
</cp:coreProperties>
</file>