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sldIdLst>
    <p:sldId id="256" r:id="rId3"/>
    <p:sldId id="376" r:id="rId4"/>
    <p:sldId id="371" r:id="rId5"/>
    <p:sldId id="421" r:id="rId6"/>
    <p:sldId id="402" r:id="rId7"/>
    <p:sldId id="404" r:id="rId8"/>
    <p:sldId id="403" r:id="rId9"/>
    <p:sldId id="405" r:id="rId10"/>
    <p:sldId id="406" r:id="rId11"/>
    <p:sldId id="407" r:id="rId12"/>
    <p:sldId id="410" r:id="rId13"/>
    <p:sldId id="411" r:id="rId14"/>
    <p:sldId id="413" r:id="rId15"/>
    <p:sldId id="416" r:id="rId16"/>
    <p:sldId id="417" r:id="rId17"/>
    <p:sldId id="418" r:id="rId18"/>
    <p:sldId id="419" r:id="rId19"/>
    <p:sldId id="420" r:id="rId20"/>
    <p:sldId id="422" r:id="rId21"/>
    <p:sldId id="435" r:id="rId22"/>
    <p:sldId id="436" r:id="rId23"/>
    <p:sldId id="437" r:id="rId24"/>
    <p:sldId id="438" r:id="rId25"/>
    <p:sldId id="439" r:id="rId26"/>
    <p:sldId id="440" r:id="rId27"/>
    <p:sldId id="428" r:id="rId28"/>
    <p:sldId id="429" r:id="rId29"/>
    <p:sldId id="430" r:id="rId30"/>
    <p:sldId id="408" r:id="rId31"/>
    <p:sldId id="409" r:id="rId32"/>
    <p:sldId id="442" r:id="rId33"/>
    <p:sldId id="922" r:id="rId34"/>
    <p:sldId id="441" r:id="rId35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1F"/>
    <a:srgbClr val="0000CC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 varScale="1">
        <p:scale>
          <a:sx n="75" d="100"/>
          <a:sy n="75" d="100"/>
        </p:scale>
        <p:origin x="1728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1" name="AutoShape 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5" name="AutoShape 1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6" name="AutoShape 1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7" name="AutoShape 1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8" name="AutoShape 15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89" name="AutoShape 16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0" name="AutoShape 17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1" name="AutoShape 18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2" name="AutoShape 19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3" name="AutoShape 20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4" name="Text Box 21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9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16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75300" cy="417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067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</a:defRPr>
            </a:lvl1pPr>
          </a:lstStyle>
          <a:p>
            <a:pPr>
              <a:defRPr/>
            </a:pPr>
            <a:fld id="{7EE47ED2-2C69-4554-804F-DAA95149FB1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12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2001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10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6970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11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362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12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06842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3608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0033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6978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3973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17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09445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18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807475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19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3889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304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20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17277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21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1503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22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77324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3958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91791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965929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055879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27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124234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28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76472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29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56496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40522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30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76316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31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12988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078958B6-7307-4AE8-AA9D-BE1F8F697A84}" type="slidenum">
              <a:rPr lang="en-GB" altLang="es-ES_tradnl" smtClean="0">
                <a:latin typeface="DejaVu Sans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33</a:t>
            </a:fld>
            <a:endParaRPr lang="en-GB" altLang="es-ES_tradnl">
              <a:latin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96528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4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1378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5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2956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6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39976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7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5991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8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23894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696913"/>
            <a:ext cx="46482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E47ED2-2C69-4554-804F-DAA95149FB1C}" type="slidenum">
              <a:rPr lang="en-GB" altLang="es-ES_tradnl" smtClean="0"/>
              <a:pPr>
                <a:defRPr/>
              </a:pPr>
              <a:t>9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5977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4896-46B7-4206-8640-44CFA2CC511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028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83CF-2BB7-4AA3-84D6-8C4CA16B3B3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3008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D837-2A26-4124-B127-EE3CEE298B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5548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CC34-BA3F-4080-AE49-CD23A92622C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423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9582-ADD2-4486-8F5E-6A113CC84F5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82939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DD77-75D0-42E0-8077-2D529901140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7895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E8D8D-042D-4AA6-996F-8C6D2C201A5C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260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0324-4013-40BF-B2B6-99DB97933C10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805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6C37-12BD-4C66-8D99-D73CF47F8C64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723317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47BF-F536-4863-BFC4-A0C17F3AD39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965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8F9E0-3A43-484D-B16F-6285106BD1E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7972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D620-094A-408E-8F69-CF47B226CF1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859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353F-FF7F-4A84-A77E-5C49D8EEE12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20820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5325-01AA-4CA1-B41B-4A1940C42D0D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59864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2E0E0-39AA-4F2B-A68B-F8687F41FC1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242364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15888"/>
            <a:ext cx="2152650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0555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EACE-ECB8-43D6-AFB7-A54A1E4474F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640675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AD60-6985-48E2-94DE-BB5BE147580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169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5922-44CF-4A76-ABC9-D4276E31F6AE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1505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125913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513" y="836613"/>
            <a:ext cx="4125912" cy="5686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22CB-9A8D-4594-887D-2DE10D1B4632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4454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A73-9AA6-488B-BB7F-DF0706507286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999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F4F6E-0AEF-4C48-8EB7-37535E4314F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21679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4553-721A-41A7-A7DC-F990A6B253E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4984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CC81-BA0E-44D2-BFB8-A5D68DC9EDA7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5788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FDA6B-8E43-436C-86BD-B20E0319E4DB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287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05FB7DC7-CA1A-4AF1-9493-1324888915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309" y="6628247"/>
            <a:ext cx="9146309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CE499D-2B48-4940-BC19-1BE9031F2A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9" name="Picture 7" descr="Instituto Nexus Arequipa - Purdue University/UNSA">
            <a:extLst>
              <a:ext uri="{FF2B5EF4-FFF2-40B4-BE49-F238E27FC236}">
                <a16:creationId xmlns:a16="http://schemas.microsoft.com/office/drawing/2014/main" id="{E92CF5A4-B490-45D7-8444-2CC1B50D3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2550"/>
            <a:ext cx="1558925" cy="5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666908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195513" y="6669088"/>
            <a:ext cx="5976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316913" y="6669088"/>
            <a:ext cx="795337" cy="24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2D52D6-D69B-4610-97A3-439774911C3F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73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4042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Click to edit the outline text format</a:t>
            </a:r>
          </a:p>
          <a:p>
            <a:pPr lvl="1"/>
            <a:r>
              <a:rPr lang="en-GB" altLang="es-ES_tradnl"/>
              <a:t>Second Outline Level</a:t>
            </a:r>
          </a:p>
          <a:p>
            <a:pPr lvl="2"/>
            <a:r>
              <a:rPr lang="en-GB" altLang="es-ES_tradnl"/>
              <a:t>Third Outline Level</a:t>
            </a:r>
          </a:p>
          <a:p>
            <a:pPr lvl="3"/>
            <a:r>
              <a:rPr lang="en-GB" altLang="es-ES_tradnl"/>
              <a:t>Fourth Outline Level</a:t>
            </a:r>
          </a:p>
          <a:p>
            <a:pPr lvl="4"/>
            <a:r>
              <a:rPr lang="en-GB" altLang="es-ES_tradnl"/>
              <a:t>Fifth Outline Level</a:t>
            </a:r>
          </a:p>
          <a:p>
            <a:pPr lvl="4"/>
            <a:r>
              <a:rPr lang="en-GB" altLang="es-ES_tradnl"/>
              <a:t>Sixth Outline Level</a:t>
            </a:r>
          </a:p>
          <a:p>
            <a:pPr lvl="4"/>
            <a:r>
              <a:rPr lang="en-GB" altLang="es-ES_tradnl"/>
              <a:t>Seventh Outline Level</a:t>
            </a:r>
          </a:p>
          <a:p>
            <a:pPr lvl="4"/>
            <a:r>
              <a:rPr lang="en-GB" altLang="es-ES_tradnl"/>
              <a:t>Eighth Outline Level</a:t>
            </a:r>
          </a:p>
          <a:p>
            <a:pPr lvl="4"/>
            <a:r>
              <a:rPr lang="en-GB" altLang="es-ES_tradnl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9388" y="60213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32138" y="6021388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021388"/>
            <a:ext cx="210185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DejaVu Sans" charset="0"/>
              </a:defRPr>
            </a:lvl1pPr>
          </a:lstStyle>
          <a:p>
            <a:pPr>
              <a:defRPr/>
            </a:pPr>
            <a:fld id="{3BC531B4-AAC5-4C93-B266-438BFC7FD983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4FBC2979-C59C-4AC3-97F7-20AE603608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2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lnSpc>
          <a:spcPct val="59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59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59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59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59000"/>
        </a:lnSpc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76238" y="198120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 # 2: Modelo de </a:t>
            </a:r>
            <a:r>
              <a:rPr lang="es-ES" altLang="es-ES_tradnl" sz="2800" b="1" dirty="0" err="1">
                <a:solidFill>
                  <a:srgbClr val="FFFFFF"/>
                </a:solidFill>
              </a:rPr>
              <a:t>McCulloch-Pitts</a:t>
            </a:r>
            <a:r>
              <a:rPr lang="es-ES" altLang="es-ES_tradnl" sz="2800" b="1" dirty="0">
                <a:solidFill>
                  <a:srgbClr val="FFFFFF"/>
                </a:solidFill>
              </a:rPr>
              <a:t>.</a:t>
            </a:r>
            <a:endParaRPr lang="en-GB" altLang="es-ES_tradnl" sz="2800" b="1" dirty="0">
              <a:solidFill>
                <a:srgbClr val="FFFFFF"/>
              </a:solidFill>
            </a:endParaRPr>
          </a:p>
        </p:txBody>
      </p:sp>
      <p:pic>
        <p:nvPicPr>
          <p:cNvPr id="8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F8EE7B3A-C8BF-45E1-BDA6-E207AAC5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Aprendizaje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Supervisado: </a:t>
            </a:r>
            <a:r>
              <a:rPr lang="es-ES" sz="2400" dirty="0"/>
              <a:t>Se suministra a la red pares de entrada/salida y la red modifica los pesos en función del error entre la salida presentada y la generada por la red de manera que se minimice este error.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No supervisado: </a:t>
            </a:r>
            <a:r>
              <a:rPr lang="es-ES" sz="2400" dirty="0"/>
              <a:t>No existe respuesta deseada, sino que la red debe descubrir por sí misma las regularidades presentes en los datos.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Reforzado: </a:t>
            </a:r>
            <a:r>
              <a:rPr lang="es-ES" sz="2400" dirty="0"/>
              <a:t>Criterio de buen o mal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32709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Aprendizaje Supervisado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149350"/>
            <a:ext cx="9007403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Aprendizaje No Supervisado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" y="990600"/>
            <a:ext cx="8787321" cy="55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8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Funciones de activación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umbral binaria: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umbral bipolar: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1898" t="-1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47800"/>
            <a:ext cx="2218507" cy="1855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46" y="4343400"/>
            <a:ext cx="904014" cy="8664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462" y="1537446"/>
            <a:ext cx="1047221" cy="8379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4602394"/>
            <a:ext cx="2363983" cy="18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Funciones de activación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sigmoidea: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tangente hiperbólica: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𝑡𝑎𝑛𝑠𝑖𝑔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1898" t="-1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29612"/>
            <a:ext cx="2473090" cy="1891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7" y="4602394"/>
            <a:ext cx="2254876" cy="18460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343400"/>
            <a:ext cx="998977" cy="8742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175" y="1600200"/>
            <a:ext cx="932379" cy="8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Funciones de activación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lineal positiva: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lineal: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1898" t="-1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371600"/>
            <a:ext cx="2145769" cy="18278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4276448"/>
            <a:ext cx="2363983" cy="18824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334" y="4648200"/>
            <a:ext cx="882367" cy="8089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1600200"/>
            <a:ext cx="994936" cy="9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Funciones de activación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lineal positiva saturada: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lineal saturada bipolar: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−1&lt;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1898" t="-1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5" y="1538287"/>
            <a:ext cx="2145769" cy="182784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538287"/>
            <a:ext cx="1052952" cy="10037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54" y="4343400"/>
            <a:ext cx="2473090" cy="195515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837" y="4191000"/>
            <a:ext cx="1067240" cy="9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Funciones de activación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triangular: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0&lt;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−1&lt;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endParaRPr lang="es-ES_tradnl" sz="2400" dirty="0"/>
              </a:p>
              <a:p>
                <a:pPr>
                  <a:lnSpc>
                    <a:spcPct val="100000"/>
                  </a:lnSpc>
                </a:pPr>
                <a:r>
                  <a:rPr lang="es-ES_tradnl" sz="2400" dirty="0"/>
                  <a:t>Función gaussiana: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534025"/>
              </a:xfrm>
              <a:blipFill rotWithShape="0">
                <a:blip r:embed="rId3"/>
                <a:stretch>
                  <a:fillRect l="-1898" t="-1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4548187"/>
            <a:ext cx="2436721" cy="17823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4572000"/>
            <a:ext cx="994936" cy="9072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0" y="1688128"/>
            <a:ext cx="2109400" cy="19005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898" y="1504761"/>
            <a:ext cx="1133475" cy="1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" sz="3200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4603478" cy="3778250"/>
          </a:xfr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9214" y="1828800"/>
            <a:ext cx="234251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836613"/>
            <a:ext cx="8610600" cy="568642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dirty="0"/>
              <a:t>La neurona de </a:t>
            </a:r>
            <a:r>
              <a:rPr lang="es-ES" sz="2400" dirty="0" err="1"/>
              <a:t>McCulloch-Pitts</a:t>
            </a:r>
            <a:r>
              <a:rPr lang="es-ES" sz="2400" dirty="0"/>
              <a:t> es una unidad de cálculo que intenta modelar el comportamiento de una neurona "natural", similares a las que constituyen del cerebro humano. Ella es la unidad esencial con la cual se construye una red neuronal artificial.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Desarrollado por Warren </a:t>
            </a:r>
            <a:r>
              <a:rPr lang="es-ES" sz="2400" dirty="0" err="1"/>
              <a:t>McCulloch</a:t>
            </a:r>
            <a:r>
              <a:rPr lang="es-ES" sz="2400" dirty="0"/>
              <a:t> y Walter </a:t>
            </a:r>
            <a:r>
              <a:rPr lang="es-ES" sz="2400" dirty="0" err="1"/>
              <a:t>Pitts</a:t>
            </a:r>
            <a:r>
              <a:rPr lang="es-ES" sz="2400" dirty="0"/>
              <a:t> en 1943.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Plantean un modelo de Neurona Artificial, muy parecido al actual, que se conectaba en una red de neuronas.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Los pesos de las neuronas de </a:t>
            </a:r>
            <a:r>
              <a:rPr lang="es-ES" sz="2400" dirty="0" err="1"/>
              <a:t>McCulloch-Pitts</a:t>
            </a:r>
            <a:r>
              <a:rPr lang="es-ES" sz="2400" dirty="0"/>
              <a:t> se fijan para que la neurona pueda implementar una función lógica sencilla.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Salida representa la combinación de varias funciones lógicas.</a:t>
            </a:r>
            <a:endParaRPr lang="es-ES_tradn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810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</a:pPr>
            <a:r>
              <a:rPr lang="es-ES" sz="3200" dirty="0"/>
              <a:t>Caracterizar las Redes Neuronales Artificiales y el modelo de </a:t>
            </a:r>
            <a:r>
              <a:rPr lang="es-ES" sz="3200" dirty="0" err="1"/>
              <a:t>McCulloch-Pitts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15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836613"/>
            <a:ext cx="8610600" cy="568642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dirty="0"/>
              <a:t>El flujo de información entre las neuronas consideraba una unidad de tiempo para que la señal viajara de una neurona a otra.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Se introduce un umbral de disparo de forma tal que si la entrada neta a una neurona es mayor que el umbral entonces la neurona responde (activa su salida).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El umbral se fija para que la inhibición sea absoluta, o sea, cualquier entrada inhibitoria diferente de cero, impedirá que la neurona se active.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La activación de la neurona </a:t>
            </a:r>
            <a:r>
              <a:rPr lang="es-ES" sz="2400" dirty="0" err="1"/>
              <a:t>McCulloch-Pitts</a:t>
            </a:r>
            <a:r>
              <a:rPr lang="es-ES" sz="2400" dirty="0"/>
              <a:t> es binaria, o sea, en un instante de tiempo la neurona “dispara” (“1”) o no “dispara” (“0”).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Las unidades de procesamiento se conectan directamente, a través de conexiones pesadas.</a:t>
            </a:r>
            <a:endParaRPr lang="es-ES_tradn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77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836613"/>
            <a:ext cx="8610600" cy="568642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dirty="0"/>
              <a:t>El enlace es </a:t>
            </a:r>
            <a:r>
              <a:rPr lang="es-ES" sz="2400" dirty="0" err="1"/>
              <a:t>excitatorio</a:t>
            </a:r>
            <a:r>
              <a:rPr lang="es-ES" sz="2400" dirty="0"/>
              <a:t> si el peso de la conexión es positivo, de lo contrario, es inhibitoria.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Todas las conexiones </a:t>
            </a:r>
            <a:r>
              <a:rPr lang="es-ES" sz="2400" dirty="0" err="1"/>
              <a:t>excitatorias</a:t>
            </a:r>
            <a:r>
              <a:rPr lang="es-ES" sz="2400" dirty="0"/>
              <a:t> tienen el mismo peso. (Para la misma neurona).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Cada neurona tiene un umbral de disparo fijo, de forma tal que si la neurona dispara es porque la entrada neta es mayor que ese umbral.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Cada camino o enlace de la conexión, es </a:t>
            </a:r>
            <a:r>
              <a:rPr lang="es-ES" sz="2400" dirty="0" err="1"/>
              <a:t>excitatorio</a:t>
            </a:r>
            <a:r>
              <a:rPr lang="es-ES" sz="2400" dirty="0"/>
              <a:t> si el peso es mayor que cero (positivo estricto) ( 𝒘 &gt; 𝟎 ) , o inhibitoria si tiene peso negativo ( 𝒘 &lt; 𝟎 ).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En el análisis que sigue se asume por conveniencia que hay 𝑵 unidades 𝑋1, 𝑋2, … , 𝑋𝑛 que envían señales </a:t>
            </a:r>
            <a:r>
              <a:rPr lang="es-ES" sz="2400" dirty="0" err="1"/>
              <a:t>excitatorias</a:t>
            </a:r>
            <a:r>
              <a:rPr lang="es-ES" sz="2400" dirty="0"/>
              <a:t> para la neurona 𝑌 y 𝑴 neuronas, 𝑋𝑛+1, … , 𝑋𝑛+𝑚 que envían señales inhibitorias.</a:t>
            </a:r>
            <a:endParaRPr lang="es-ES_tradn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399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75" y="990600"/>
            <a:ext cx="8762212" cy="55708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864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836613"/>
            <a:ext cx="8610601" cy="568642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dirty="0" err="1"/>
              <a:t>Y_in</a:t>
            </a:r>
            <a:r>
              <a:rPr lang="es-ES" sz="2400" dirty="0"/>
              <a:t> es la señal recibida en la entrada a la neurona Y (entrada neta) y 𝜃 es el umbral de disparo.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La condición planteada a la RED de que las entradas inhibitorias deben ser absolutas determina el valor que toma 𝜃 para nuestra neurona Y. Por tanto 𝜃 debe cumplir la desigualdad: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" sz="2400" dirty="0"/>
              <a:t>𝜃 &gt; 𝑛𝑤 − 𝑝    (1) (por otra parte 𝜃 ≤ 𝑛𝑤)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Si se quiere que la salida Y se active cuando se reciban K </a:t>
            </a:r>
            <a:r>
              <a:rPr lang="es-ES" sz="2400" dirty="0" err="1"/>
              <a:t>ó</a:t>
            </a:r>
            <a:r>
              <a:rPr lang="es-ES" sz="2400" dirty="0"/>
              <a:t> más entradas </a:t>
            </a:r>
            <a:r>
              <a:rPr lang="es-ES" sz="2400" dirty="0" err="1"/>
              <a:t>excitatorias</a:t>
            </a:r>
            <a:r>
              <a:rPr lang="es-ES" sz="2400" dirty="0"/>
              <a:t> y ninguna entrada inhibitoria: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ES" sz="2400" dirty="0"/>
              <a:t>𝑘𝑤 ≥ 𝜃 &gt; (𝑘 − 1) 𝑤       (2)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En este caso para seguir garantizando que una entrada inhibitoria pueda inhibir la salida debemos seguir garantizando 𝑛𝑤 − 𝑝 &lt; 𝜃 , pero, además, 𝜃 puede ser menor que (𝑛𝑤) pues pueden haber 𝑘 neuronas que activen la salida, por tanto:</a:t>
            </a:r>
            <a:endParaRPr lang="es-ES_tradn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214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836613"/>
            <a:ext cx="8610601" cy="5686425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/>
              <a:t>𝑛𝑤 − 𝑝 &lt; 𝜃</a:t>
            </a:r>
          </a:p>
          <a:p>
            <a:pPr marL="0" indent="0" algn="ctr">
              <a:buNone/>
            </a:pPr>
            <a:r>
              <a:rPr lang="es-ES" sz="2400" dirty="0"/>
              <a:t>𝑘𝑤 ≥ 𝜃 &gt; (𝑘 − 1) 𝑤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Solo se cumple simultáneamente para 𝑝 en el rango:</a:t>
            </a:r>
          </a:p>
          <a:p>
            <a:pPr marL="0" indent="0" algn="ctr">
              <a:buNone/>
            </a:pPr>
            <a:endParaRPr lang="es-ES" sz="3200" b="1" dirty="0"/>
          </a:p>
          <a:p>
            <a:pPr marL="0" indent="0" algn="ctr">
              <a:buNone/>
            </a:pPr>
            <a:r>
              <a:rPr lang="es-ES" sz="3200" b="1" dirty="0"/>
              <a:t>𝑘𝑤 &lt; 𝑝 ≤ 𝑛𝑤 (3)</a:t>
            </a:r>
          </a:p>
          <a:p>
            <a:pPr marL="0" indent="0" algn="ctr">
              <a:buNone/>
            </a:pPr>
            <a:endParaRPr lang="es-ES" sz="3200" b="1" dirty="0"/>
          </a:p>
          <a:p>
            <a:pPr marL="0" indent="0" algn="ctr">
              <a:buNone/>
            </a:pPr>
            <a:endParaRPr lang="es-ES" sz="3200" b="1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2800" i="1" dirty="0"/>
              <a:t>1. Selecciono </a:t>
            </a:r>
            <a:r>
              <a:rPr lang="es-ES" sz="2800" b="1" i="1" dirty="0"/>
              <a:t>W </a:t>
            </a:r>
            <a:r>
              <a:rPr lang="es-ES" sz="2800" i="1" dirty="0"/>
              <a:t>(&gt;0)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800" i="1" dirty="0"/>
              <a:t>2. Calculo </a:t>
            </a:r>
            <a:r>
              <a:rPr lang="es-ES" sz="2800" b="1" i="1" dirty="0"/>
              <a:t>p </a:t>
            </a:r>
            <a:r>
              <a:rPr lang="es-ES" sz="2800" i="1" dirty="0"/>
              <a:t>según ecuación </a:t>
            </a:r>
            <a:r>
              <a:rPr lang="es-ES" sz="2800" b="1" i="1" dirty="0"/>
              <a:t>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800" i="1" dirty="0"/>
              <a:t>3. Calculo </a:t>
            </a:r>
            <a:r>
              <a:rPr lang="es-ES" sz="2800" dirty="0"/>
              <a:t>𝜃 </a:t>
            </a:r>
            <a:r>
              <a:rPr lang="es-ES" sz="2800" i="1" dirty="0"/>
              <a:t>según ecuación </a:t>
            </a:r>
            <a:r>
              <a:rPr lang="es-ES" sz="2800" b="1" i="1" dirty="0"/>
              <a:t>(1)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46466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endParaRPr lang="es-ES_trad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836613"/>
            <a:ext cx="8610601" cy="568642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2400" dirty="0"/>
              <a:t>Los pesos en la neurona de </a:t>
            </a:r>
            <a:r>
              <a:rPr lang="es-ES" sz="2400" dirty="0" err="1"/>
              <a:t>McCulloch-Pitts</a:t>
            </a:r>
            <a:r>
              <a:rPr lang="es-ES" sz="2400" dirty="0"/>
              <a:t> se fijan, combinados con el umbral de la función de activación de forma tal que la neurona pueda realizar una función lógica sencilla. Este análisis se utiliza para </a:t>
            </a:r>
            <a:r>
              <a:rPr lang="es-ES" sz="2400" b="1" dirty="0"/>
              <a:t>determinar el valor de los pesos y el umbral</a:t>
            </a:r>
            <a:r>
              <a:rPr lang="es-ES" sz="2400" dirty="0"/>
              <a:t>.</a:t>
            </a:r>
          </a:p>
          <a:p>
            <a:pPr algn="just">
              <a:lnSpc>
                <a:spcPct val="100000"/>
              </a:lnSpc>
            </a:pPr>
            <a:endParaRPr lang="es-ES" sz="2400" dirty="0"/>
          </a:p>
          <a:p>
            <a:pPr algn="just">
              <a:lnSpc>
                <a:spcPct val="100000"/>
              </a:lnSpc>
            </a:pPr>
            <a:r>
              <a:rPr lang="es-ES" sz="2400" dirty="0"/>
              <a:t>La importancia radica en su simplicidad. A partir de estas neuronas se puede construir y modelar cualquier función o problema que se pueda representar como una función lógica.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253982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r>
              <a:rPr lang="es-ES_tradnl" sz="3200" dirty="0"/>
              <a:t>. AND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1941910" y="2457450"/>
          <a:ext cx="3513783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502857" y="31882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Y</a:t>
            </a:r>
          </a:p>
        </p:txBody>
      </p:sp>
      <p:sp>
        <p:nvSpPr>
          <p:cNvPr id="5" name="Oval 4"/>
          <p:cNvSpPr/>
          <p:nvPr/>
        </p:nvSpPr>
        <p:spPr>
          <a:xfrm>
            <a:off x="5962703" y="38740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X2</a:t>
            </a:r>
          </a:p>
        </p:txBody>
      </p:sp>
      <p:cxnSp>
        <p:nvCxnSpPr>
          <p:cNvPr id="9" name="Straight Arrow Connector 8"/>
          <p:cNvCxnSpPr>
            <a:stCxn id="12" idx="6"/>
            <a:endCxn id="4" idx="1"/>
          </p:cNvCxnSpPr>
          <p:nvPr/>
        </p:nvCxnSpPr>
        <p:spPr>
          <a:xfrm>
            <a:off x="6791805" y="2914650"/>
            <a:ext cx="832471" cy="39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3"/>
          </p:cNvCxnSpPr>
          <p:nvPr/>
        </p:nvCxnSpPr>
        <p:spPr>
          <a:xfrm flipV="1">
            <a:off x="6791804" y="3869731"/>
            <a:ext cx="832472" cy="40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62704" y="2515453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54151" y="3109916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4151" y="3757121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W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26</a:t>
            </a:fld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6791804" y="4351148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4" y="4351148"/>
                <a:ext cx="12575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7936458" y="2861458"/>
                <a:ext cx="884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58" y="2861458"/>
                <a:ext cx="88447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68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r>
              <a:rPr lang="es-ES_tradnl" sz="3200" dirty="0"/>
              <a:t>. OR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1941910" y="2457450"/>
          <a:ext cx="3513783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502857" y="31882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Y</a:t>
            </a:r>
          </a:p>
        </p:txBody>
      </p:sp>
      <p:sp>
        <p:nvSpPr>
          <p:cNvPr id="5" name="Oval 4"/>
          <p:cNvSpPr/>
          <p:nvPr/>
        </p:nvSpPr>
        <p:spPr>
          <a:xfrm>
            <a:off x="5962703" y="38740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X2</a:t>
            </a:r>
          </a:p>
        </p:txBody>
      </p:sp>
      <p:cxnSp>
        <p:nvCxnSpPr>
          <p:cNvPr id="9" name="Straight Arrow Connector 8"/>
          <p:cNvCxnSpPr>
            <a:stCxn id="12" idx="6"/>
            <a:endCxn id="4" idx="1"/>
          </p:cNvCxnSpPr>
          <p:nvPr/>
        </p:nvCxnSpPr>
        <p:spPr>
          <a:xfrm>
            <a:off x="6791805" y="2914650"/>
            <a:ext cx="832471" cy="39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3"/>
          </p:cNvCxnSpPr>
          <p:nvPr/>
        </p:nvCxnSpPr>
        <p:spPr>
          <a:xfrm flipV="1">
            <a:off x="6791804" y="3869731"/>
            <a:ext cx="832472" cy="40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62704" y="2515453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54151" y="3109916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4151" y="3757121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27</a:t>
            </a:fld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665847" y="4380546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7" y="4380546"/>
                <a:ext cx="12575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936458" y="2861458"/>
                <a:ext cx="1080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58" y="2861458"/>
                <a:ext cx="1080039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69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Modelo </a:t>
            </a:r>
            <a:r>
              <a:rPr lang="es-ES_tradnl" sz="3200" dirty="0" err="1"/>
              <a:t>McCulloch-Pitts</a:t>
            </a:r>
            <a:r>
              <a:rPr lang="es-ES_tradnl" sz="3200" dirty="0"/>
              <a:t>. AND NOT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199991"/>
              </p:ext>
            </p:extLst>
          </p:nvPr>
        </p:nvGraphicFramePr>
        <p:xfrm>
          <a:off x="1941910" y="2457450"/>
          <a:ext cx="3513783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502857" y="31882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Y</a:t>
            </a:r>
          </a:p>
        </p:txBody>
      </p:sp>
      <p:sp>
        <p:nvSpPr>
          <p:cNvPr id="5" name="Oval 4"/>
          <p:cNvSpPr/>
          <p:nvPr/>
        </p:nvSpPr>
        <p:spPr>
          <a:xfrm>
            <a:off x="5962703" y="3874059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X2</a:t>
            </a:r>
          </a:p>
        </p:txBody>
      </p:sp>
      <p:cxnSp>
        <p:nvCxnSpPr>
          <p:cNvPr id="9" name="Straight Arrow Connector 8"/>
          <p:cNvCxnSpPr>
            <a:stCxn id="12" idx="6"/>
            <a:endCxn id="4" idx="1"/>
          </p:cNvCxnSpPr>
          <p:nvPr/>
        </p:nvCxnSpPr>
        <p:spPr>
          <a:xfrm>
            <a:off x="6791805" y="2914650"/>
            <a:ext cx="832471" cy="39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3"/>
          </p:cNvCxnSpPr>
          <p:nvPr/>
        </p:nvCxnSpPr>
        <p:spPr>
          <a:xfrm flipV="1">
            <a:off x="6791804" y="3869731"/>
            <a:ext cx="832472" cy="40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962704" y="2515453"/>
            <a:ext cx="829102" cy="7983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 dirty="0"/>
              <a:t>X1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54151" y="3109916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4151" y="3757121"/>
            <a:ext cx="356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 dirty="0"/>
              <a:t>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/>
          <a:p>
            <a:fld id="{FC1EC819-5758-42F6-8DF0-849BA5632F30}" type="slidenum">
              <a:rPr lang="es-ES_tradnl" smtClean="0"/>
              <a:t>28</a:t>
            </a:fld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4" y="2441974"/>
                <a:ext cx="12515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665847" y="4380546"/>
                <a:ext cx="1371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7" y="4380546"/>
                <a:ext cx="137140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936458" y="2861458"/>
                <a:ext cx="1080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58" y="2861458"/>
                <a:ext cx="1080039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23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3200" dirty="0"/>
              <a:t>Tipos de RNA.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3200" dirty="0"/>
              <a:t>Arquitecturas.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3200" dirty="0"/>
              <a:t>Funciones de Activación.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3200" dirty="0"/>
              <a:t>Tipos de algoritmos de entrenamiento.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3200" dirty="0"/>
              <a:t>Red de </a:t>
            </a:r>
            <a:r>
              <a:rPr lang="es-ES" sz="3200" dirty="0" err="1"/>
              <a:t>McCulloch-Pitts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4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Sumario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Tipos de RNA.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Arquitecturas.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Funciones de Activación.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Tipos de algoritmos de entrenamiento. 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Red de </a:t>
            </a:r>
            <a:r>
              <a:rPr lang="es-ES" sz="2400" dirty="0" err="1"/>
              <a:t>McCulloch-Pitts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84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102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s-ES" sz="2800" dirty="0"/>
          </a:p>
          <a:p>
            <a:pPr>
              <a:lnSpc>
                <a:spcPct val="100000"/>
              </a:lnSpc>
            </a:pP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2362200" cy="236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29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5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Trabajo Independiente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7000" y="914400"/>
            <a:ext cx="6019800" cy="553402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s-E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2400" dirty="0"/>
              <a:t>Diseñe la arquitectura de la red, calcule y especifique en el diagrama los pesos de cada conexión y los umbrales de activación de cada neurona.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804156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27849"/>
            <a:ext cx="8222139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24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5">
            <a:extLst>
              <a:ext uri="{FF2B5EF4-FFF2-40B4-BE49-F238E27FC236}">
                <a16:creationId xmlns:a16="http://schemas.microsoft.com/office/drawing/2014/main" id="{05466739-71D4-4D16-B593-6DA1BFF5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1" y="981001"/>
            <a:ext cx="7993440" cy="6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AA3846C9-E5C2-420D-A408-3D8F7344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1" y="-57239"/>
            <a:ext cx="6886080" cy="61233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2799">
                <a:solidFill>
                  <a:srgbClr val="FFFFFF"/>
                </a:solidFill>
              </a:rPr>
              <a:t>Preguntas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76238" y="4121150"/>
            <a:ext cx="8283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76238" y="198120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3200" b="1" dirty="0">
                <a:solidFill>
                  <a:srgbClr val="FFFFFF"/>
                </a:solidFill>
              </a:rPr>
              <a:t>Redes Neuronales Artificiales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_tradnl" sz="32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 # 2: Modelo de </a:t>
            </a:r>
            <a:r>
              <a:rPr lang="es-ES" altLang="es-ES_tradnl" sz="2800" b="1" dirty="0" err="1">
                <a:solidFill>
                  <a:srgbClr val="FFFFFF"/>
                </a:solidFill>
              </a:rPr>
              <a:t>McCulloch-Pitts</a:t>
            </a:r>
            <a:r>
              <a:rPr lang="es-ES" altLang="es-ES_tradnl" sz="2800" b="1" dirty="0">
                <a:solidFill>
                  <a:srgbClr val="FFFFFF"/>
                </a:solidFill>
              </a:rPr>
              <a:t>.</a:t>
            </a:r>
            <a:endParaRPr lang="en-GB" altLang="es-ES_tradnl" sz="2800" b="1" dirty="0">
              <a:solidFill>
                <a:srgbClr val="FFFFFF"/>
              </a:solidFill>
            </a:endParaRPr>
          </a:p>
        </p:txBody>
      </p:sp>
      <p:pic>
        <p:nvPicPr>
          <p:cNvPr id="8" name="Picture 8" descr="Inteligencia artificial para la Industria 4.0 La 4ª revolución ...">
            <a:extLst>
              <a:ext uri="{FF2B5EF4-FFF2-40B4-BE49-F238E27FC236}">
                <a16:creationId xmlns:a16="http://schemas.microsoft.com/office/drawing/2014/main" id="{95174294-4939-46B6-9863-9CA3C777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350074"/>
            <a:ext cx="2630424" cy="2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25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Bibliografía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6864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Bonifacio Martín del Brío y Alfredo Sanz Molina, “Redes neuronales y sistemas difusos”, Editorial </a:t>
            </a:r>
            <a:r>
              <a:rPr lang="es-ES" sz="2400" dirty="0" err="1"/>
              <a:t>Alfaomega</a:t>
            </a:r>
            <a:r>
              <a:rPr lang="es-ES" sz="2400" dirty="0"/>
              <a:t>, 2001 (2da edición ampliada y revisada).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Ben </a:t>
            </a:r>
            <a:r>
              <a:rPr lang="es-ES" sz="2400" dirty="0" err="1"/>
              <a:t>Kröse</a:t>
            </a:r>
            <a:r>
              <a:rPr lang="es-ES" sz="2400" dirty="0"/>
              <a:t>, Patrick van der </a:t>
            </a:r>
            <a:r>
              <a:rPr lang="es-ES" sz="2400" dirty="0" err="1"/>
              <a:t>Smagt</a:t>
            </a:r>
            <a:r>
              <a:rPr lang="es-ES" sz="2400" dirty="0"/>
              <a:t>, “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introduction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neural </a:t>
            </a:r>
            <a:r>
              <a:rPr lang="es-ES" sz="2400" dirty="0" err="1"/>
              <a:t>networks</a:t>
            </a:r>
            <a:r>
              <a:rPr lang="es-ES" sz="2400" dirty="0"/>
              <a:t>”, 1996, 8va. edición.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Rafael Bello Pérez, “Curso introductorio a las redes neuronales artificiales”, 1993.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/>
              <a:t>Laurene</a:t>
            </a:r>
            <a:r>
              <a:rPr lang="en-US" sz="2400" dirty="0"/>
              <a:t> </a:t>
            </a:r>
            <a:r>
              <a:rPr lang="en-US" sz="2400" dirty="0" err="1"/>
              <a:t>Fausset</a:t>
            </a:r>
            <a:r>
              <a:rPr lang="en-US" sz="2400" dirty="0"/>
              <a:t>, “Fundamentals of Neural Networks: architectures, algorithms and applications”, Prentice-Hall </a:t>
            </a:r>
            <a:r>
              <a:rPr lang="en-US" sz="2400" dirty="0" err="1"/>
              <a:t>Inc</a:t>
            </a:r>
            <a:r>
              <a:rPr lang="en-US" sz="2400" dirty="0"/>
              <a:t>, 1994.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Tom M. Mitchell, “Machine Learning”, McGraw-Hill, 1997.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Nikola K. </a:t>
            </a:r>
            <a:r>
              <a:rPr lang="en-US" sz="2400" dirty="0" err="1"/>
              <a:t>Kasabov</a:t>
            </a:r>
            <a:r>
              <a:rPr lang="en-US" sz="2400" dirty="0"/>
              <a:t>, “Foundations of Neural Networks, Fuzzy Systems and Knowledge Engineering”, Editorial MIT, 1998 (2da </a:t>
            </a:r>
            <a:r>
              <a:rPr lang="en-US" sz="2400" dirty="0" err="1"/>
              <a:t>edición</a:t>
            </a:r>
            <a:r>
              <a:rPr lang="en-US" sz="2400" dirty="0"/>
              <a:t>).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Artículos de revistas especializadas en el tema de 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3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Revisión del Estudio Independiente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9400" y="914400"/>
            <a:ext cx="6096000" cy="55340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Investigue qué clasificaciones se le han dado a los modelo de  Redes Neuronales Artificiales y qué criterio se sigue para establecer dichas clasificaciones.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235743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9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Tipos de RNA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Estructura: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Redes </a:t>
            </a:r>
            <a:r>
              <a:rPr lang="es-ES" sz="2400" dirty="0" err="1"/>
              <a:t>monocapa</a:t>
            </a:r>
            <a:r>
              <a:rPr lang="es-ES" sz="2400" dirty="0"/>
              <a:t>. 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Redes multicapas.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s-ES" sz="2400" b="1" dirty="0"/>
              <a:t>Flujo de información: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s-ES" sz="2400" u="sng" dirty="0"/>
              <a:t>Unidireccionales o propagación hacia adelante (</a:t>
            </a:r>
            <a:r>
              <a:rPr lang="es-ES" sz="2400" u="sng" dirty="0" err="1"/>
              <a:t>feedforward</a:t>
            </a:r>
            <a:r>
              <a:rPr lang="es-ES" sz="2400" u="sng" dirty="0"/>
              <a:t>): </a:t>
            </a:r>
            <a:r>
              <a:rPr lang="es-ES" sz="2400" dirty="0"/>
              <a:t>No tienen lazos cerrados. Son menos memorísticas y responden a una entrada de forma independiente al estado anterior de la red.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s-ES" sz="2400" u="sng" dirty="0"/>
              <a:t>Recurrentes o propagación hacia atrás (</a:t>
            </a:r>
            <a:r>
              <a:rPr lang="es-ES" sz="2400" u="sng" dirty="0" err="1"/>
              <a:t>feedback</a:t>
            </a:r>
            <a:r>
              <a:rPr lang="es-ES" sz="2400" u="sng" dirty="0"/>
              <a:t>)</a:t>
            </a:r>
            <a:r>
              <a:rPr lang="es-ES" sz="2400" dirty="0"/>
              <a:t>: Tienen lazos cerrados. Tienen en cuenta el estado: para una misma entrada pueden dar valores diferentes a la salida.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589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Arquitectura de los modelos de RNA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0B767C-CF4D-4CA3-A1B2-29C06BA1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872301"/>
            <a:ext cx="8404225" cy="56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Arquitectura de los modelos de RNA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725"/>
          <a:stretch/>
        </p:blipFill>
        <p:spPr>
          <a:xfrm>
            <a:off x="0" y="730250"/>
            <a:ext cx="9105901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Aprendizaje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34025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¿Cómo hacer que la RNA puedan aprender y de esa forma comportarse como una RNB?</a:t>
            </a:r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endParaRPr lang="es-ES" sz="2400" dirty="0"/>
          </a:p>
          <a:p>
            <a:pPr algn="just">
              <a:lnSpc>
                <a:spcPct val="100000"/>
              </a:lnSpc>
              <a:spcAft>
                <a:spcPts val="500"/>
              </a:spcAft>
            </a:pPr>
            <a:r>
              <a:rPr lang="es-ES" sz="2400" dirty="0"/>
              <a:t>A este proceso se le llama proceso de aprendizaje (</a:t>
            </a:r>
            <a:r>
              <a:rPr lang="es-ES" sz="2400" dirty="0" err="1"/>
              <a:t>learning</a:t>
            </a:r>
            <a:r>
              <a:rPr lang="es-ES" sz="2400" dirty="0"/>
              <a:t> </a:t>
            </a:r>
            <a:r>
              <a:rPr lang="es-ES" sz="2400" dirty="0" err="1"/>
              <a:t>process</a:t>
            </a:r>
            <a:r>
              <a:rPr lang="es-ES" sz="2400" dirty="0"/>
              <a:t>) y constituye el elemento fundamental que determinará el comportamiento futuro de la red.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8964031" cy="22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6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5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1446</Words>
  <Application>Microsoft Office PowerPoint</Application>
  <PresentationFormat>Presentación en pantalla (4:3)</PresentationFormat>
  <Paragraphs>260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Cambria Math</vt:lpstr>
      <vt:lpstr>DejaVu Sans</vt:lpstr>
      <vt:lpstr>Tahoma</vt:lpstr>
      <vt:lpstr>Times New Roman</vt:lpstr>
      <vt:lpstr>Wingdings</vt:lpstr>
      <vt:lpstr>Default Design</vt:lpstr>
      <vt:lpstr>1_Default Design</vt:lpstr>
      <vt:lpstr>Presentación de PowerPoint</vt:lpstr>
      <vt:lpstr>Objetivo</vt:lpstr>
      <vt:lpstr>Sumario</vt:lpstr>
      <vt:lpstr>Bibliografía del curso</vt:lpstr>
      <vt:lpstr>Revisión del Estudio Independiente</vt:lpstr>
      <vt:lpstr>Tipos de RNA</vt:lpstr>
      <vt:lpstr>Arquitectura de los modelos de RNA</vt:lpstr>
      <vt:lpstr>Arquitectura de los modelos de RNA</vt:lpstr>
      <vt:lpstr>Aprendizaje</vt:lpstr>
      <vt:lpstr>Aprendizaje</vt:lpstr>
      <vt:lpstr>Aprendizaje Supervisado</vt:lpstr>
      <vt:lpstr>Aprendizaje No Supervisado</vt:lpstr>
      <vt:lpstr>Funciones de activación</vt:lpstr>
      <vt:lpstr>Funciones de activación</vt:lpstr>
      <vt:lpstr>Funciones de activación</vt:lpstr>
      <vt:lpstr>Funciones de activación</vt:lpstr>
      <vt:lpstr>Funciones de activación</vt:lpstr>
      <vt:lpstr>Modelo McCulloch-Pitts</vt:lpstr>
      <vt:lpstr>Modelo McCulloch-Pitts</vt:lpstr>
      <vt:lpstr>Modelo McCulloch-Pitts</vt:lpstr>
      <vt:lpstr>Modelo McCulloch-Pitts</vt:lpstr>
      <vt:lpstr>Modelo McCulloch-Pitts</vt:lpstr>
      <vt:lpstr>Modelo McCulloch-Pitts</vt:lpstr>
      <vt:lpstr>Modelo McCulloch-Pitts</vt:lpstr>
      <vt:lpstr>Modelo McCulloch-Pitts</vt:lpstr>
      <vt:lpstr>Modelo McCulloch-Pitts. AND</vt:lpstr>
      <vt:lpstr>Modelo McCulloch-Pitts. OR</vt:lpstr>
      <vt:lpstr>Modelo McCulloch-Pitts. AND NOT</vt:lpstr>
      <vt:lpstr>Resumen</vt:lpstr>
      <vt:lpstr>Conclusiones</vt:lpstr>
      <vt:lpstr>Trabajo Independiente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yvera@uci.cu</dc:creator>
  <cp:lastModifiedBy>YASIEL  PEREZ VERA</cp:lastModifiedBy>
  <cp:revision>218</cp:revision>
  <dcterms:modified xsi:type="dcterms:W3CDTF">2023-04-17T04:03:51Z</dcterms:modified>
</cp:coreProperties>
</file>