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376" r:id="rId4"/>
    <p:sldId id="421" r:id="rId5"/>
    <p:sldId id="448" r:id="rId6"/>
    <p:sldId id="404" r:id="rId7"/>
    <p:sldId id="445" r:id="rId8"/>
    <p:sldId id="446" r:id="rId9"/>
    <p:sldId id="444" r:id="rId10"/>
    <p:sldId id="449" r:id="rId11"/>
    <p:sldId id="401" r:id="rId12"/>
    <p:sldId id="922" r:id="rId13"/>
    <p:sldId id="447" r:id="rId14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1F"/>
    <a:srgbClr val="0000CC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 varScale="1">
        <p:scale>
          <a:sx n="75" d="100"/>
          <a:sy n="75" d="100"/>
        </p:scale>
        <p:origin x="1728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5" name="AutoShape 1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6" name="AutoShape 1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7" name="AutoShape 1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8" name="AutoShape 1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9" name="AutoShape 1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0" name="AutoShape 1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1" name="AutoShape 1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2" name="AutoShape 1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3" name="AutoShape 2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16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75300" cy="417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067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</a:defRPr>
            </a:lvl1pPr>
          </a:lstStyle>
          <a:p>
            <a:pPr>
              <a:defRPr/>
            </a:pPr>
            <a:fld id="{7EE47ED2-2C69-4554-804F-DAA95149FB1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12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2001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10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73968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12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83428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30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137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92015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9976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03105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7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03105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8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1130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9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1130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4896-46B7-4206-8640-44CFA2CC511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8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83CF-2BB7-4AA3-84D6-8C4CA16B3B3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08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D837-2A26-4124-B127-EE3CEE298B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5548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CC34-BA3F-4080-AE49-CD23A92622C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423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9582-ADD2-4486-8F5E-6A113CC84F5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2939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DD77-75D0-42E0-8077-2D529901140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7895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E8D8D-042D-4AA6-996F-8C6D2C201A5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260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0324-4013-40BF-B2B6-99DB97933C10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805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6C37-12BD-4C66-8D99-D73CF47F8C6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3317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47BF-F536-4863-BFC4-A0C17F3AD3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965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8F9E0-3A43-484D-B16F-6285106BD1E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972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D620-094A-408E-8F69-CF47B226CF1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59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353F-FF7F-4A84-A77E-5C49D8EEE12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0820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5325-01AA-4CA1-B41B-4A1940C42D0D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59864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2E0E0-39AA-4F2B-A68B-F8687F41FC1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242364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EACE-ECB8-43D6-AFB7-A54A1E4474F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40675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AD60-6985-48E2-94DE-BB5BE147580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169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5922-44CF-4A76-ABC9-D4276E31F6A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1505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22CB-9A8D-4594-887D-2DE10D1B4632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454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A73-9AA6-488B-BB7F-DF070650728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9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F4F6E-0AEF-4C48-8EB7-37535E4314F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679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4553-721A-41A7-A7DC-F990A6B253E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84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CC81-BA0E-44D2-BFB8-A5D68DC9EDA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788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FDA6B-8E43-436C-86BD-B20E0319E4D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7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0795E7C-968D-4BC4-9514-4F521451B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309" y="6628247"/>
            <a:ext cx="9146309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0E505F-53BF-4879-B28B-C565B71CB0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9" name="Picture 7" descr="Instituto Nexus Arequipa - Purdue University/UNSA">
            <a:extLst>
              <a:ext uri="{FF2B5EF4-FFF2-40B4-BE49-F238E27FC236}">
                <a16:creationId xmlns:a16="http://schemas.microsoft.com/office/drawing/2014/main" id="{87A05436-2F9A-4337-89F1-1CCFEC13E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2550"/>
            <a:ext cx="1558925" cy="5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666908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195513" y="6669088"/>
            <a:ext cx="5976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16913" y="6669088"/>
            <a:ext cx="795337" cy="24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2D52D6-D69B-4610-97A3-439774911C3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9388" y="60213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32138" y="6021388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021388"/>
            <a:ext cx="210185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DejaVu Sans" charset="0"/>
              </a:defRPr>
            </a:lvl1pPr>
          </a:lstStyle>
          <a:p>
            <a:pPr>
              <a:defRPr/>
            </a:pPr>
            <a:fld id="{3BC531B4-AAC5-4C93-B266-438BFC7FD98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B31CD9F1-C902-486E-A070-E0712281C6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1: Ejercicios con redes de </a:t>
            </a:r>
            <a:r>
              <a:rPr lang="es-ES" altLang="es-ES_tradnl" sz="2400" b="1" dirty="0" err="1">
                <a:solidFill>
                  <a:srgbClr val="FFFFFF"/>
                </a:solidFill>
              </a:rPr>
              <a:t>McCulloch-Pitts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50EA824C-CC54-4005-9D1F-F346B451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Trabajo Independiente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2571750" y="1219200"/>
            <a:ext cx="6343650" cy="52578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Investigue los comandos básicos que utiliza el asistente matemático </a:t>
            </a:r>
            <a:r>
              <a:rPr lang="es-ES" sz="2400" dirty="0" err="1"/>
              <a:t>MatLab</a:t>
            </a:r>
            <a:r>
              <a:rPr lang="es-ES" sz="2400" dirty="0"/>
              <a:t> para el trabajo con Redes Neuronales Artificiales. Debe buscar como: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Declarar una Red Neuronal Artificial.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Inicializar aleatoriamente los parámetros de la red.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Utilizar los parámetros </a:t>
            </a:r>
            <a:r>
              <a:rPr lang="es-ES" sz="2400" i="1" dirty="0" err="1"/>
              <a:t>epoch</a:t>
            </a:r>
            <a:r>
              <a:rPr lang="es-ES" sz="2400" dirty="0"/>
              <a:t> y </a:t>
            </a:r>
            <a:r>
              <a:rPr lang="es-ES" sz="2400" i="1" dirty="0" err="1"/>
              <a:t>goal</a:t>
            </a:r>
            <a:r>
              <a:rPr lang="es-ES" sz="2400" dirty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Entrenar una Red Neuronal Artificial.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Graficar el proceso de entrenamiento de la red.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b="1" dirty="0"/>
              <a:t>Para la próxima clase.</a:t>
            </a:r>
            <a:endParaRPr lang="es-ES" sz="28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84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5">
            <a:extLst>
              <a:ext uri="{FF2B5EF4-FFF2-40B4-BE49-F238E27FC236}">
                <a16:creationId xmlns:a16="http://schemas.microsoft.com/office/drawing/2014/main" id="{05466739-71D4-4D16-B593-6DA1BFF5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1" y="981001"/>
            <a:ext cx="7993440" cy="6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AA3846C9-E5C2-420D-A408-3D8F7344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1" y="-57239"/>
            <a:ext cx="6886080" cy="61233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2799">
                <a:solidFill>
                  <a:srgbClr val="FFFFFF"/>
                </a:solidFill>
              </a:rPr>
              <a:t>Preguntas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1: Ejercicios con redes de </a:t>
            </a:r>
            <a:r>
              <a:rPr lang="es-ES" altLang="es-ES_tradnl" sz="2400" b="1" dirty="0" err="1">
                <a:solidFill>
                  <a:srgbClr val="FFFFFF"/>
                </a:solidFill>
              </a:rPr>
              <a:t>McCulloch-Pitts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5B6A4E31-CDCD-4CA8-8290-16CAE8B8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64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</a:pPr>
            <a:r>
              <a:rPr lang="es-ES" sz="3200" dirty="0"/>
              <a:t>Ejercitar el modelo de </a:t>
            </a:r>
            <a:r>
              <a:rPr lang="es-ES" sz="3200" dirty="0" err="1"/>
              <a:t>McCulloch-Pitts</a:t>
            </a:r>
            <a:r>
              <a:rPr lang="es-ES" sz="3200" dirty="0"/>
              <a:t> de redes neuronales artificiales.</a:t>
            </a:r>
          </a:p>
        </p:txBody>
      </p:sp>
    </p:spTree>
    <p:extLst>
      <p:ext uri="{BB962C8B-B14F-4D97-AF65-F5344CB8AC3E}">
        <p14:creationId xmlns:p14="http://schemas.microsoft.com/office/powerpoint/2010/main" val="35591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Bibliografía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6864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Bonifacio Martín del Brío y Alfredo Sanz Molina, “Redes neuronales y sistemas difusos”, Editorial </a:t>
            </a:r>
            <a:r>
              <a:rPr lang="es-ES" sz="2400" dirty="0" err="1"/>
              <a:t>Alfaomega</a:t>
            </a:r>
            <a:r>
              <a:rPr lang="es-ES" sz="2400" dirty="0"/>
              <a:t>, 2001 (2da edición ampliada y revisada).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Ben </a:t>
            </a:r>
            <a:r>
              <a:rPr lang="es-ES" sz="2400" dirty="0" err="1"/>
              <a:t>Kröse</a:t>
            </a:r>
            <a:r>
              <a:rPr lang="es-ES" sz="2400" dirty="0"/>
              <a:t>, Patrick van der </a:t>
            </a:r>
            <a:r>
              <a:rPr lang="es-ES" sz="2400" dirty="0" err="1"/>
              <a:t>Smagt</a:t>
            </a:r>
            <a:r>
              <a:rPr lang="es-ES" sz="2400" dirty="0"/>
              <a:t>, “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introduction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neural </a:t>
            </a:r>
            <a:r>
              <a:rPr lang="es-ES" sz="2400" dirty="0" err="1"/>
              <a:t>networks</a:t>
            </a:r>
            <a:r>
              <a:rPr lang="es-ES" sz="2400" dirty="0"/>
              <a:t>”, 1996, 8va. edición.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Rafael Bello Pérez, “Curso introductorio a las redes neuronales artificiales”, 1993.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/>
              <a:t>Laurene</a:t>
            </a:r>
            <a:r>
              <a:rPr lang="en-US" sz="2400" dirty="0"/>
              <a:t> </a:t>
            </a:r>
            <a:r>
              <a:rPr lang="en-US" sz="2400" dirty="0" err="1"/>
              <a:t>Fausset</a:t>
            </a:r>
            <a:r>
              <a:rPr lang="en-US" sz="2400" dirty="0"/>
              <a:t>, “Fundamentals of Neural Networks: architectures, algorithms and applications”, Prentice-Hall </a:t>
            </a:r>
            <a:r>
              <a:rPr lang="en-US" sz="2400" dirty="0" err="1"/>
              <a:t>Inc</a:t>
            </a:r>
            <a:r>
              <a:rPr lang="en-US" sz="2400" dirty="0"/>
              <a:t>, 1994.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Tom M. Mitchell, “Machine Learning”, McGraw-Hill, 1997.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Nikola K. </a:t>
            </a:r>
            <a:r>
              <a:rPr lang="en-US" sz="2400" dirty="0" err="1"/>
              <a:t>Kasabov</a:t>
            </a:r>
            <a:r>
              <a:rPr lang="en-US" sz="2400" dirty="0"/>
              <a:t>, “Foundations of Neural Networks, Fuzzy Systems and Knowledge Engineering”, Editorial MIT, 1998 (2da </a:t>
            </a:r>
            <a:r>
              <a:rPr lang="en-US" sz="2400" dirty="0" err="1"/>
              <a:t>edición</a:t>
            </a:r>
            <a:r>
              <a:rPr lang="en-US" sz="2400" dirty="0"/>
              <a:t>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Artículos de revistas especializadas en el tema de 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3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Revisión del Estudio Independiente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7000" y="914400"/>
            <a:ext cx="6477000" cy="553402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Diseñe la arquitectura de la red, calcule y especifique en el diagrama los pesos de cada conexión y los umbrales de activación de cada neurona.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804156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27849"/>
            <a:ext cx="8222139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ES" sz="2400" dirty="0"/>
                  <a:t>Diseñe una RNA basada en la neurona de </a:t>
                </a:r>
                <a:r>
                  <a:rPr lang="es-ES" sz="2400" dirty="0" err="1"/>
                  <a:t>McCulloch-Pitts</a:t>
                </a:r>
                <a:r>
                  <a:rPr lang="es-ES" sz="2400" dirty="0"/>
                  <a:t> para modelar las siguientes expresiones lógicas: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−1)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−2) 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−1)  </m:t>
                      </m:r>
                    </m:oMath>
                  </m:oMathPara>
                </a14:m>
                <a:endParaRPr lang="en-US" sz="2800" dirty="0"/>
              </a:p>
              <a:p>
                <a:pPr lvl="0" algn="just">
                  <a:lnSpc>
                    <a:spcPct val="100000"/>
                  </a:lnSpc>
                </a:pPr>
                <a:endParaRPr lang="es-ES" sz="2400" dirty="0"/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ES" sz="2400" dirty="0"/>
                  <a:t>Diseñe la arquitectura que va a tener su RNA. Calcule los pesos de cada conexión y el umbral de activación de las neuronas según las restricciones planteadas por </a:t>
                </a:r>
                <a:r>
                  <a:rPr lang="es-ES" sz="2400" dirty="0" err="1"/>
                  <a:t>McCulloch</a:t>
                </a:r>
                <a:r>
                  <a:rPr lang="es-ES" sz="2400" dirty="0"/>
                  <a:t> y </a:t>
                </a:r>
                <a:r>
                  <a:rPr lang="es-ES" sz="2400" dirty="0" err="1"/>
                  <a:t>Pitts</a:t>
                </a:r>
                <a:r>
                  <a:rPr lang="es-ES" sz="2400" dirty="0"/>
                  <a:t> para sus neuronas. </a:t>
                </a:r>
                <a:r>
                  <a:rPr lang="en-US" sz="2400" dirty="0" err="1"/>
                  <a:t>Especifique</a:t>
                </a:r>
                <a:r>
                  <a:rPr lang="en-US" sz="2400" dirty="0"/>
                  <a:t> en el </a:t>
                </a:r>
                <a:r>
                  <a:rPr lang="en-US" sz="2400" dirty="0" err="1"/>
                  <a:t>diagrama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dichos</a:t>
                </a:r>
                <a:r>
                  <a:rPr lang="en-US" sz="2400" dirty="0"/>
                  <a:t> pesos y </a:t>
                </a:r>
                <a:r>
                  <a:rPr lang="en-US" sz="2400" dirty="0" err="1"/>
                  <a:t>umbrales</a:t>
                </a:r>
                <a:r>
                  <a:rPr lang="en-US" sz="2400" dirty="0"/>
                  <a:t>.</a:t>
                </a:r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ES" sz="2400" dirty="0"/>
                  <a:t>En cuanto al modelo de </a:t>
                </a:r>
                <a:r>
                  <a:rPr lang="es-ES" sz="2400" dirty="0" err="1"/>
                  <a:t>McCulloch-Pitts</a:t>
                </a:r>
                <a:r>
                  <a:rPr lang="es-ES" sz="2400" dirty="0"/>
                  <a:t>, diga las limitaciones que presenta y la función de activación que utiliza.</a:t>
                </a:r>
                <a:endParaRPr lang="en-US" sz="2400" dirty="0"/>
              </a:p>
              <a:p>
                <a:pPr lvl="1" algn="just">
                  <a:lnSpc>
                    <a:spcPct val="100000"/>
                  </a:lnSpc>
                  <a:spcAft>
                    <a:spcPts val="500"/>
                  </a:spcAft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2034" t="-1542" r="-20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9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Diseñe neuronas de </a:t>
            </a:r>
            <a:r>
              <a:rPr lang="es-ES" sz="2400" dirty="0" err="1"/>
              <a:t>McCulloch-Pitts</a:t>
            </a:r>
            <a:r>
              <a:rPr lang="es-ES" sz="2400" dirty="0"/>
              <a:t> para modelar el siguiente problema: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400" dirty="0"/>
              <a:t>Si se aplica un estímulo frío por un pequeño instante de tiempo, la persona percibirá calor. Si el mismo estímulo frío se mantiene mayor tiempo recibirá frío.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s-E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ES" sz="2400" dirty="0"/>
              <a:t>Hay 2 entradas a la red. Una el estímulo frío, y el otro, el estímulo caliente. Las salidas, a su vez también serán 2, una para indicar frío y otra para indicar calor. </a:t>
            </a:r>
          </a:p>
        </p:txBody>
      </p:sp>
    </p:spTree>
    <p:extLst>
      <p:ext uri="{BB962C8B-B14F-4D97-AF65-F5344CB8AC3E}">
        <p14:creationId xmlns:p14="http://schemas.microsoft.com/office/powerpoint/2010/main" val="30413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Una vez modelada la red, simule las siguientes situaciones para comprobar el modelo creado: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Aplicar un estímulo frío, 1 instante de tiempo.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Aplicar un estímulo frío, 2 instantes de tiempo.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LcParenR"/>
            </a:pPr>
            <a:r>
              <a:rPr lang="es-ES" sz="2400" dirty="0"/>
              <a:t>Aplicar un estímulo caliente, 1 instante de tiempo.</a:t>
            </a:r>
          </a:p>
        </p:txBody>
      </p:sp>
    </p:spTree>
    <p:extLst>
      <p:ext uri="{BB962C8B-B14F-4D97-AF65-F5344CB8AC3E}">
        <p14:creationId xmlns:p14="http://schemas.microsoft.com/office/powerpoint/2010/main" val="30413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Diseñe una red neuronal de </a:t>
            </a:r>
            <a:r>
              <a:rPr lang="es-ES" sz="2400" dirty="0" err="1"/>
              <a:t>McCulloch-Pitts</a:t>
            </a:r>
            <a:r>
              <a:rPr lang="es-ES" sz="2400" dirty="0"/>
              <a:t> para modelar la percepción de patrones musicales simples. Utilice 3 neuronas de entrada, una por cada nota musical (</a:t>
            </a:r>
            <a:r>
              <a:rPr lang="es-ES" sz="2400" dirty="0" err="1"/>
              <a:t>do,re,mi</a:t>
            </a:r>
            <a:r>
              <a:rPr lang="es-ES" sz="2400" dirty="0"/>
              <a:t>). Asuma que solo una nota musical está activa en cualquier instante de tiempo que se considere. Utilice 2 neuronas de salida para indicar la percepción de una “escala ascendente” (</a:t>
            </a:r>
            <a:r>
              <a:rPr lang="es-ES" sz="2400" dirty="0" err="1"/>
              <a:t>do→re→mi</a:t>
            </a:r>
            <a:r>
              <a:rPr lang="es-ES" sz="2400" dirty="0"/>
              <a:t>) y una “escala descendente” (mi → </a:t>
            </a:r>
            <a:r>
              <a:rPr lang="es-ES" sz="2400" dirty="0" err="1"/>
              <a:t>re→do</a:t>
            </a:r>
            <a:r>
              <a:rPr lang="es-E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624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sz="2400" dirty="0"/>
              <a:t>El patrón de entradas “do” en t=1, “re” en t=2 y “mi” en t=3 debe brindar una respuesta positiva en la neurona de “escala ascendente”.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El patrón de entradas “mi” en t=1, “re” en t=2 y “do” en t=3 debe brindar una respuesta positiva en la neurona de “escala descendente”.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Cualquier otro patrón de entradas debe generar respuestas negativas.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624523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745</Words>
  <Application>Microsoft Office PowerPoint</Application>
  <PresentationFormat>Presentación en pantalla (4:3)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DejaVu Sans</vt:lpstr>
      <vt:lpstr>Tahoma</vt:lpstr>
      <vt:lpstr>Times New Roman</vt:lpstr>
      <vt:lpstr>Wingdings</vt:lpstr>
      <vt:lpstr>Default Design</vt:lpstr>
      <vt:lpstr>1_Default Design</vt:lpstr>
      <vt:lpstr>Presentación de PowerPoint</vt:lpstr>
      <vt:lpstr>Objetivo</vt:lpstr>
      <vt:lpstr>Bibliografía del curso</vt:lpstr>
      <vt:lpstr>Revisión del Estudio Independiente</vt:lpstr>
      <vt:lpstr>Ejercicio 1</vt:lpstr>
      <vt:lpstr>Ejercicio 2</vt:lpstr>
      <vt:lpstr>Ejercicio 2</vt:lpstr>
      <vt:lpstr>Ejercicio 3</vt:lpstr>
      <vt:lpstr>Ejercicio 3</vt:lpstr>
      <vt:lpstr>Trabajo Independiente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yvera@uci.cu</dc:creator>
  <cp:lastModifiedBy>YASIEL  PEREZ VERA</cp:lastModifiedBy>
  <cp:revision>217</cp:revision>
  <dcterms:modified xsi:type="dcterms:W3CDTF">2023-04-17T04:04:45Z</dcterms:modified>
</cp:coreProperties>
</file>