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2"/>
  </p:notesMasterIdLst>
  <p:sldIdLst>
    <p:sldId id="256" r:id="rId3"/>
    <p:sldId id="376" r:id="rId4"/>
    <p:sldId id="371" r:id="rId5"/>
    <p:sldId id="421" r:id="rId6"/>
    <p:sldId id="402" r:id="rId7"/>
    <p:sldId id="408" r:id="rId8"/>
    <p:sldId id="443" r:id="rId9"/>
    <p:sldId id="472" r:id="rId10"/>
    <p:sldId id="473" r:id="rId11"/>
    <p:sldId id="474" r:id="rId12"/>
    <p:sldId id="475" r:id="rId13"/>
    <p:sldId id="476" r:id="rId14"/>
    <p:sldId id="477" r:id="rId15"/>
    <p:sldId id="478" r:id="rId16"/>
    <p:sldId id="479" r:id="rId17"/>
    <p:sldId id="480" r:id="rId18"/>
    <p:sldId id="481" r:id="rId19"/>
    <p:sldId id="482" r:id="rId20"/>
    <p:sldId id="483" r:id="rId21"/>
    <p:sldId id="466" r:id="rId22"/>
    <p:sldId id="484" r:id="rId23"/>
    <p:sldId id="444" r:id="rId24"/>
    <p:sldId id="445" r:id="rId25"/>
    <p:sldId id="446" r:id="rId26"/>
    <p:sldId id="442" r:id="rId27"/>
    <p:sldId id="409" r:id="rId28"/>
    <p:sldId id="401" r:id="rId29"/>
    <p:sldId id="922" r:id="rId30"/>
    <p:sldId id="441" r:id="rId31"/>
  </p:sldIdLst>
  <p:sldSz cx="9144000" cy="6858000" type="screen4x3"/>
  <p:notesSz cx="7008813" cy="9294813"/>
  <p:defaultTextStyle>
    <a:defPPr>
      <a:defRPr lang="en-GB"/>
    </a:defPPr>
    <a:lvl1pPr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3061F"/>
    <a:srgbClr val="0000CC"/>
    <a:srgbClr val="3333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88151" autoAdjust="0"/>
  </p:normalViewPr>
  <p:slideViewPr>
    <p:cSldViewPr>
      <p:cViewPr varScale="1">
        <p:scale>
          <a:sx n="69" d="100"/>
          <a:sy n="69" d="100"/>
        </p:scale>
        <p:origin x="1896" y="67"/>
      </p:cViewPr>
      <p:guideLst>
        <p:guide orient="horz" pos="2160"/>
        <p:guide pos="2880"/>
      </p:guideLst>
    </p:cSldViewPr>
  </p:slideViewPr>
  <p:outlineViewPr>
    <p:cViewPr varScale="1">
      <p:scale>
        <a:sx n="170" d="200"/>
        <a:sy n="170" d="200"/>
      </p:scale>
      <p:origin x="-780" y="-84"/>
    </p:cViewPr>
  </p:outlineViewPr>
  <p:notesTextViewPr>
    <p:cViewPr>
      <p:scale>
        <a:sx n="75" d="100"/>
        <a:sy n="75"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5" name="AutoShape 2"/>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6" name="AutoShape 3"/>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7" name="AutoShape 4"/>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8" name="AutoShape 5"/>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9" name="AutoShape 6"/>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0" name="AutoShape 7"/>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1" name="AutoShape 8"/>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2" name="AutoShape 9"/>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3" name="AutoShape 10"/>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4" name="AutoShape 11"/>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5" name="AutoShape 12"/>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6" name="AutoShape 13"/>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7" name="AutoShape 14"/>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8" name="AutoShape 15"/>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9" name="AutoShape 16"/>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0" name="AutoShape 17"/>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1" name="AutoShape 18"/>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2" name="AutoShape 19"/>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3" name="AutoShape 20"/>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4" name="Text Box 21"/>
          <p:cNvSpPr txBox="1">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5" name="Text Box 22"/>
          <p:cNvSpPr txBox="1">
            <a:spLocks noChangeArrowheads="1"/>
          </p:cNvSpPr>
          <p:nvPr/>
        </p:nvSpPr>
        <p:spPr bwMode="auto">
          <a:xfrm>
            <a:off x="3970338"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6" name="Rectangle 23"/>
          <p:cNvSpPr>
            <a:spLocks noGrp="1" noRot="1" noChangeAspect="1" noChangeArrowheads="1"/>
          </p:cNvSpPr>
          <p:nvPr>
            <p:ph type="sldImg"/>
          </p:nvPr>
        </p:nvSpPr>
        <p:spPr bwMode="auto">
          <a:xfrm>
            <a:off x="1181100" y="696913"/>
            <a:ext cx="46164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4"/>
          <p:cNvSpPr>
            <a:spLocks noGrp="1" noChangeArrowheads="1"/>
          </p:cNvSpPr>
          <p:nvPr>
            <p:ph type="body"/>
          </p:nvPr>
        </p:nvSpPr>
        <p:spPr bwMode="auto">
          <a:xfrm>
            <a:off x="701675" y="4416425"/>
            <a:ext cx="5575300" cy="41719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8" name="Text Box 25"/>
          <p:cNvSpPr txBox="1">
            <a:spLocks noChangeArrowheads="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 name="Rectangle 26"/>
          <p:cNvSpPr>
            <a:spLocks noGrp="1" noChangeArrowheads="1"/>
          </p:cNvSpPr>
          <p:nvPr>
            <p:ph type="sldNum"/>
          </p:nvPr>
        </p:nvSpPr>
        <p:spPr bwMode="auto">
          <a:xfrm>
            <a:off x="3970338" y="8829675"/>
            <a:ext cx="3006725" cy="463550"/>
          </a:xfrm>
          <a:prstGeom prst="rect">
            <a:avLst/>
          </a:prstGeom>
          <a:noFill/>
          <a:ln w="9525">
            <a:noFill/>
            <a:round/>
            <a:headEnd/>
            <a:tailEnd/>
          </a:ln>
          <a:effectLst/>
        </p:spPr>
        <p:txBody>
          <a:bodyPr vert="horz" wrap="square" lIns="93240" tIns="46440" rIns="93240" bIns="46440" numCol="1" anchor="b" anchorCtr="0" compatLnSpc="1">
            <a:prstTxWarp prst="textNoShape">
              <a:avLst/>
            </a:prstTxWarp>
          </a:bodyPr>
          <a:lstStyle>
            <a:lvl1pPr algn="r" eaLnBrk="1" hangingPunct="1">
              <a:lnSpc>
                <a:spcPct val="98000"/>
              </a:lnSpc>
              <a:buClr>
                <a:srgbClr val="000000"/>
              </a:buClr>
              <a:buSzPct val="100000"/>
              <a:buFont typeface="Wingdings" panose="05000000000000000000" pitchFamily="2" charset="2"/>
              <a:buNone/>
              <a:tabLst>
                <a:tab pos="723900" algn="l"/>
                <a:tab pos="1447800" algn="l"/>
                <a:tab pos="2171700" algn="l"/>
                <a:tab pos="2895600" algn="l"/>
              </a:tabLst>
              <a:defRPr sz="1200">
                <a:solidFill>
                  <a:srgbClr val="000000"/>
                </a:solidFill>
                <a:latin typeface="DejaVu Sans" charset="0"/>
              </a:defRPr>
            </a:lvl1pPr>
          </a:lstStyle>
          <a:p>
            <a:pPr>
              <a:defRPr/>
            </a:pPr>
            <a:fld id="{7EE47ED2-2C69-4554-804F-DAA95149FB1C}" type="slidenum">
              <a:rPr lang="en-GB" altLang="es-ES_tradnl"/>
              <a:pPr>
                <a:defRPr/>
              </a:pPr>
              <a:t>‹Nº›</a:t>
            </a:fld>
            <a:endParaRPr lang="en-GB" altLang="es-ES_tradnl"/>
          </a:p>
        </p:txBody>
      </p:sp>
    </p:spTree>
    <p:extLst>
      <p:ext uri="{BB962C8B-B14F-4D97-AF65-F5344CB8AC3E}">
        <p14:creationId xmlns:p14="http://schemas.microsoft.com/office/powerpoint/2010/main" val="123126478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Font typeface="Wingdings" panose="05000000000000000000" pitchFamily="2" charset="2"/>
              <a:buNone/>
            </a:pPr>
            <a:fld id="{078958B6-7307-4AE8-AA9D-BE1F8F697A84}" type="slidenum">
              <a:rPr lang="en-GB" altLang="es-ES_tradnl" smtClean="0">
                <a:latin typeface="DejaVu Sans"/>
              </a:rPr>
              <a:pPr>
                <a:spcBef>
                  <a:spcPct val="0"/>
                </a:spcBef>
                <a:buFont typeface="Wingdings" panose="05000000000000000000" pitchFamily="2" charset="2"/>
                <a:buNone/>
              </a:pPr>
              <a:t>1</a:t>
            </a:fld>
            <a:endParaRPr lang="en-GB" altLang="es-ES_tradnl">
              <a:latin typeface="DejaVu Sans"/>
            </a:endParaRPr>
          </a:p>
        </p:txBody>
      </p:sp>
      <p:sp>
        <p:nvSpPr>
          <p:cNvPr id="5123" name="Text Box 1"/>
          <p:cNvSpPr txBox="1">
            <a:spLocks noChangeArrowheads="1"/>
          </p:cNvSpPr>
          <p:nvPr/>
        </p:nvSpPr>
        <p:spPr bwMode="auto">
          <a:xfrm>
            <a:off x="1181100" y="696913"/>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9000"/>
              </a:lnSpc>
              <a:spcBef>
                <a:spcPct val="0"/>
              </a:spcBef>
              <a:buFont typeface="Arial" panose="020B0604020202020204" pitchFamily="34" charset="0"/>
              <a:buNone/>
            </a:pPr>
            <a:endParaRPr lang="en-US" altLang="es-ES_tradnl" sz="2000">
              <a:solidFill>
                <a:schemeClr val="bg1"/>
              </a:solidFill>
              <a:latin typeface="Arial" panose="020B0604020202020204" pitchFamily="34" charset="0"/>
            </a:endParaRPr>
          </a:p>
        </p:txBody>
      </p:sp>
      <p:sp>
        <p:nvSpPr>
          <p:cNvPr id="5124" name="Rectangle 2"/>
          <p:cNvSpPr>
            <a:spLocks noGrp="1" noChangeArrowheads="1"/>
          </p:cNvSpPr>
          <p:nvPr>
            <p:ph type="body"/>
          </p:nvPr>
        </p:nvSpPr>
        <p:spPr>
          <a:xfrm>
            <a:off x="701675" y="4416425"/>
            <a:ext cx="5576888"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ES_tradnl"/>
          </a:p>
        </p:txBody>
      </p:sp>
    </p:spTree>
    <p:extLst>
      <p:ext uri="{BB962C8B-B14F-4D97-AF65-F5344CB8AC3E}">
        <p14:creationId xmlns:p14="http://schemas.microsoft.com/office/powerpoint/2010/main" val="1420017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10</a:t>
            </a:fld>
            <a:endParaRPr lang="en-GB" altLang="es-ES_tradnl"/>
          </a:p>
        </p:txBody>
      </p:sp>
    </p:spTree>
    <p:extLst>
      <p:ext uri="{BB962C8B-B14F-4D97-AF65-F5344CB8AC3E}">
        <p14:creationId xmlns:p14="http://schemas.microsoft.com/office/powerpoint/2010/main" val="4274861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11</a:t>
            </a:fld>
            <a:endParaRPr lang="en-GB" altLang="es-ES_tradnl"/>
          </a:p>
        </p:txBody>
      </p:sp>
    </p:spTree>
    <p:extLst>
      <p:ext uri="{BB962C8B-B14F-4D97-AF65-F5344CB8AC3E}">
        <p14:creationId xmlns:p14="http://schemas.microsoft.com/office/powerpoint/2010/main" val="476926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12</a:t>
            </a:fld>
            <a:endParaRPr lang="en-GB" altLang="es-ES_tradnl"/>
          </a:p>
        </p:txBody>
      </p:sp>
    </p:spTree>
    <p:extLst>
      <p:ext uri="{BB962C8B-B14F-4D97-AF65-F5344CB8AC3E}">
        <p14:creationId xmlns:p14="http://schemas.microsoft.com/office/powerpoint/2010/main" val="3455557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13</a:t>
            </a:fld>
            <a:endParaRPr lang="en-GB" altLang="es-ES_tradnl"/>
          </a:p>
        </p:txBody>
      </p:sp>
    </p:spTree>
    <p:extLst>
      <p:ext uri="{BB962C8B-B14F-4D97-AF65-F5344CB8AC3E}">
        <p14:creationId xmlns:p14="http://schemas.microsoft.com/office/powerpoint/2010/main" val="2431913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14</a:t>
            </a:fld>
            <a:endParaRPr lang="en-GB" altLang="es-ES_tradnl"/>
          </a:p>
        </p:txBody>
      </p:sp>
    </p:spTree>
    <p:extLst>
      <p:ext uri="{BB962C8B-B14F-4D97-AF65-F5344CB8AC3E}">
        <p14:creationId xmlns:p14="http://schemas.microsoft.com/office/powerpoint/2010/main" val="4056674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15</a:t>
            </a:fld>
            <a:endParaRPr lang="en-GB" altLang="es-ES_tradnl"/>
          </a:p>
        </p:txBody>
      </p:sp>
    </p:spTree>
    <p:extLst>
      <p:ext uri="{BB962C8B-B14F-4D97-AF65-F5344CB8AC3E}">
        <p14:creationId xmlns:p14="http://schemas.microsoft.com/office/powerpoint/2010/main" val="4232665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16</a:t>
            </a:fld>
            <a:endParaRPr lang="en-GB" altLang="es-ES_tradnl"/>
          </a:p>
        </p:txBody>
      </p:sp>
    </p:spTree>
    <p:extLst>
      <p:ext uri="{BB962C8B-B14F-4D97-AF65-F5344CB8AC3E}">
        <p14:creationId xmlns:p14="http://schemas.microsoft.com/office/powerpoint/2010/main" val="1206739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17</a:t>
            </a:fld>
            <a:endParaRPr lang="en-GB" altLang="es-ES_tradnl"/>
          </a:p>
        </p:txBody>
      </p:sp>
    </p:spTree>
    <p:extLst>
      <p:ext uri="{BB962C8B-B14F-4D97-AF65-F5344CB8AC3E}">
        <p14:creationId xmlns:p14="http://schemas.microsoft.com/office/powerpoint/2010/main" val="3500959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18</a:t>
            </a:fld>
            <a:endParaRPr lang="en-GB" altLang="es-ES_tradnl"/>
          </a:p>
        </p:txBody>
      </p:sp>
    </p:spTree>
    <p:extLst>
      <p:ext uri="{BB962C8B-B14F-4D97-AF65-F5344CB8AC3E}">
        <p14:creationId xmlns:p14="http://schemas.microsoft.com/office/powerpoint/2010/main" val="1639251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19</a:t>
            </a:fld>
            <a:endParaRPr lang="en-GB" altLang="es-ES_tradnl"/>
          </a:p>
        </p:txBody>
      </p:sp>
    </p:spTree>
    <p:extLst>
      <p:ext uri="{BB962C8B-B14F-4D97-AF65-F5344CB8AC3E}">
        <p14:creationId xmlns:p14="http://schemas.microsoft.com/office/powerpoint/2010/main" val="3241485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a:t>
            </a:fld>
            <a:endParaRPr lang="en-GB" altLang="es-ES_tradnl"/>
          </a:p>
        </p:txBody>
      </p:sp>
    </p:spTree>
    <p:extLst>
      <p:ext uri="{BB962C8B-B14F-4D97-AF65-F5344CB8AC3E}">
        <p14:creationId xmlns:p14="http://schemas.microsoft.com/office/powerpoint/2010/main" val="73046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22</a:t>
            </a:fld>
            <a:endParaRPr lang="en-GB" altLang="es-ES_tradnl"/>
          </a:p>
        </p:txBody>
      </p:sp>
    </p:spTree>
    <p:extLst>
      <p:ext uri="{BB962C8B-B14F-4D97-AF65-F5344CB8AC3E}">
        <p14:creationId xmlns:p14="http://schemas.microsoft.com/office/powerpoint/2010/main" val="2747232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23</a:t>
            </a:fld>
            <a:endParaRPr lang="en-GB" altLang="es-ES_tradnl"/>
          </a:p>
        </p:txBody>
      </p:sp>
    </p:spTree>
    <p:extLst>
      <p:ext uri="{BB962C8B-B14F-4D97-AF65-F5344CB8AC3E}">
        <p14:creationId xmlns:p14="http://schemas.microsoft.com/office/powerpoint/2010/main" val="1108708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24</a:t>
            </a:fld>
            <a:endParaRPr lang="en-GB" altLang="es-ES_tradnl"/>
          </a:p>
        </p:txBody>
      </p:sp>
    </p:spTree>
    <p:extLst>
      <p:ext uri="{BB962C8B-B14F-4D97-AF65-F5344CB8AC3E}">
        <p14:creationId xmlns:p14="http://schemas.microsoft.com/office/powerpoint/2010/main" val="3143393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25</a:t>
            </a:fld>
            <a:endParaRPr lang="en-GB" altLang="es-ES_tradnl"/>
          </a:p>
        </p:txBody>
      </p:sp>
    </p:spTree>
    <p:extLst>
      <p:ext uri="{BB962C8B-B14F-4D97-AF65-F5344CB8AC3E}">
        <p14:creationId xmlns:p14="http://schemas.microsoft.com/office/powerpoint/2010/main" val="56042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26</a:t>
            </a:fld>
            <a:endParaRPr lang="en-GB" altLang="es-ES_tradnl"/>
          </a:p>
        </p:txBody>
      </p:sp>
    </p:spTree>
    <p:extLst>
      <p:ext uri="{BB962C8B-B14F-4D97-AF65-F5344CB8AC3E}">
        <p14:creationId xmlns:p14="http://schemas.microsoft.com/office/powerpoint/2010/main" val="2476316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27</a:t>
            </a:fld>
            <a:endParaRPr lang="en-GB" altLang="es-ES_tradnl"/>
          </a:p>
        </p:txBody>
      </p:sp>
    </p:spTree>
    <p:extLst>
      <p:ext uri="{BB962C8B-B14F-4D97-AF65-F5344CB8AC3E}">
        <p14:creationId xmlns:p14="http://schemas.microsoft.com/office/powerpoint/2010/main" val="2739680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Font typeface="Wingdings" panose="05000000000000000000" pitchFamily="2" charset="2"/>
              <a:buNone/>
            </a:pPr>
            <a:fld id="{078958B6-7307-4AE8-AA9D-BE1F8F697A84}" type="slidenum">
              <a:rPr lang="en-GB" altLang="es-ES_tradnl" smtClean="0">
                <a:latin typeface="DejaVu Sans"/>
              </a:rPr>
              <a:pPr>
                <a:spcBef>
                  <a:spcPct val="0"/>
                </a:spcBef>
                <a:buFont typeface="Wingdings" panose="05000000000000000000" pitchFamily="2" charset="2"/>
                <a:buNone/>
              </a:pPr>
              <a:t>29</a:t>
            </a:fld>
            <a:endParaRPr lang="en-GB" altLang="es-ES_tradnl">
              <a:latin typeface="DejaVu Sans"/>
            </a:endParaRPr>
          </a:p>
        </p:txBody>
      </p:sp>
      <p:sp>
        <p:nvSpPr>
          <p:cNvPr id="5123" name="Text Box 1"/>
          <p:cNvSpPr txBox="1">
            <a:spLocks noChangeArrowheads="1"/>
          </p:cNvSpPr>
          <p:nvPr/>
        </p:nvSpPr>
        <p:spPr bwMode="auto">
          <a:xfrm>
            <a:off x="1181100" y="696913"/>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9000"/>
              </a:lnSpc>
              <a:spcBef>
                <a:spcPct val="0"/>
              </a:spcBef>
              <a:buFont typeface="Arial" panose="020B0604020202020204" pitchFamily="34" charset="0"/>
              <a:buNone/>
            </a:pPr>
            <a:endParaRPr lang="en-US" altLang="es-ES_tradnl" sz="2000">
              <a:solidFill>
                <a:srgbClr val="FFFFFF"/>
              </a:solidFill>
              <a:latin typeface="Arial" panose="020B0604020202020204" pitchFamily="34" charset="0"/>
            </a:endParaRPr>
          </a:p>
        </p:txBody>
      </p:sp>
      <p:sp>
        <p:nvSpPr>
          <p:cNvPr id="5124" name="Rectangle 2"/>
          <p:cNvSpPr>
            <a:spLocks noGrp="1" noChangeArrowheads="1"/>
          </p:cNvSpPr>
          <p:nvPr>
            <p:ph type="body"/>
          </p:nvPr>
        </p:nvSpPr>
        <p:spPr>
          <a:xfrm>
            <a:off x="701675" y="4416425"/>
            <a:ext cx="5576888"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ES_tradnl"/>
          </a:p>
        </p:txBody>
      </p:sp>
    </p:spTree>
    <p:extLst>
      <p:ext uri="{BB962C8B-B14F-4D97-AF65-F5344CB8AC3E}">
        <p14:creationId xmlns:p14="http://schemas.microsoft.com/office/powerpoint/2010/main" val="2661197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a:t>
            </a:fld>
            <a:endParaRPr lang="en-GB" altLang="es-ES_tradnl"/>
          </a:p>
        </p:txBody>
      </p:sp>
    </p:spTree>
    <p:extLst>
      <p:ext uri="{BB962C8B-B14F-4D97-AF65-F5344CB8AC3E}">
        <p14:creationId xmlns:p14="http://schemas.microsoft.com/office/powerpoint/2010/main" val="1240522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4</a:t>
            </a:fld>
            <a:endParaRPr lang="en-GB" altLang="es-ES_tradnl"/>
          </a:p>
        </p:txBody>
      </p:sp>
    </p:spTree>
    <p:extLst>
      <p:ext uri="{BB962C8B-B14F-4D97-AF65-F5344CB8AC3E}">
        <p14:creationId xmlns:p14="http://schemas.microsoft.com/office/powerpoint/2010/main" val="913780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5</a:t>
            </a:fld>
            <a:endParaRPr lang="en-GB" altLang="es-ES_tradnl"/>
          </a:p>
        </p:txBody>
      </p:sp>
    </p:spTree>
    <p:extLst>
      <p:ext uri="{BB962C8B-B14F-4D97-AF65-F5344CB8AC3E}">
        <p14:creationId xmlns:p14="http://schemas.microsoft.com/office/powerpoint/2010/main" val="2429562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6</a:t>
            </a:fld>
            <a:endParaRPr lang="en-GB" altLang="es-ES_tradnl"/>
          </a:p>
        </p:txBody>
      </p:sp>
    </p:spTree>
    <p:extLst>
      <p:ext uri="{BB962C8B-B14F-4D97-AF65-F5344CB8AC3E}">
        <p14:creationId xmlns:p14="http://schemas.microsoft.com/office/powerpoint/2010/main" val="356496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s-ES" sz="1200" kern="1200" dirty="0">
                <a:solidFill>
                  <a:schemeClr val="tx1"/>
                </a:solidFill>
                <a:effectLst/>
                <a:latin typeface="Times New Roman" pitchFamily="18" charset="0"/>
                <a:ea typeface="+mn-ea"/>
                <a:cs typeface="+mn-cs"/>
              </a:rPr>
              <a:t>Por ejemplo, para enseñar a un niño lo que significa libro, se le enseña uno, se le pregunta después que cosa es el objeto, el niño </a:t>
            </a:r>
            <a:r>
              <a:rPr lang="es-ES" sz="1200" i="0" kern="1200" dirty="0">
                <a:solidFill>
                  <a:schemeClr val="tx1"/>
                </a:solidFill>
                <a:effectLst/>
                <a:latin typeface="Times New Roman" pitchFamily="18" charset="0"/>
                <a:ea typeface="+mn-ea"/>
                <a:cs typeface="+mn-cs"/>
              </a:rPr>
              <a:t>probablemente no identifique al libro en las primeras ocasiones, luego lo logra, el maestro le enseña otro modelo de libro (más grueso, largo, de diferente coloración y presentación), y repite el proceso, mezcla el libro con revistas, libretas, y repite el proceso, y así hasta que el niño logra </a:t>
            </a:r>
            <a:r>
              <a:rPr lang="es-ES" sz="1200" i="1" kern="1200" dirty="0">
                <a:solidFill>
                  <a:schemeClr val="tx1"/>
                </a:solidFill>
                <a:effectLst/>
                <a:latin typeface="Times New Roman" pitchFamily="18" charset="0"/>
                <a:ea typeface="+mn-ea"/>
                <a:cs typeface="+mn-cs"/>
              </a:rPr>
              <a:t>discriminar los rasgos esenciales </a:t>
            </a:r>
            <a:r>
              <a:rPr lang="es-ES" sz="1200" i="0" kern="1200" dirty="0">
                <a:solidFill>
                  <a:schemeClr val="tx1"/>
                </a:solidFill>
                <a:effectLst/>
                <a:latin typeface="Times New Roman" pitchFamily="18" charset="0"/>
                <a:ea typeface="+mn-ea"/>
                <a:cs typeface="+mn-cs"/>
              </a:rPr>
              <a:t>del concepto libro. En ese momento, se considera que el proceso de aprendizaje de ese concepto concluyó.</a:t>
            </a:r>
            <a:endParaRPr lang="es-ES" dirty="0"/>
          </a:p>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7</a:t>
            </a:fld>
            <a:endParaRPr lang="en-GB" altLang="es-ES_tradnl"/>
          </a:p>
        </p:txBody>
      </p:sp>
    </p:spTree>
    <p:extLst>
      <p:ext uri="{BB962C8B-B14F-4D97-AF65-F5344CB8AC3E}">
        <p14:creationId xmlns:p14="http://schemas.microsoft.com/office/powerpoint/2010/main" val="3613367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8</a:t>
            </a:fld>
            <a:endParaRPr lang="en-GB" altLang="es-ES_tradnl"/>
          </a:p>
        </p:txBody>
      </p:sp>
    </p:spTree>
    <p:extLst>
      <p:ext uri="{BB962C8B-B14F-4D97-AF65-F5344CB8AC3E}">
        <p14:creationId xmlns:p14="http://schemas.microsoft.com/office/powerpoint/2010/main" val="1884385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9</a:t>
            </a:fld>
            <a:endParaRPr lang="en-GB" altLang="es-ES_tradnl"/>
          </a:p>
        </p:txBody>
      </p:sp>
    </p:spTree>
    <p:extLst>
      <p:ext uri="{BB962C8B-B14F-4D97-AF65-F5344CB8AC3E}">
        <p14:creationId xmlns:p14="http://schemas.microsoft.com/office/powerpoint/2010/main" val="245076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8C744896-46B7-4206-8640-44CFA2CC511E}" type="slidenum">
              <a:rPr lang="en-GB" altLang="es-ES_tradnl"/>
              <a:pPr>
                <a:defRPr/>
              </a:pPr>
              <a:t>‹Nº›</a:t>
            </a:fld>
            <a:endParaRPr lang="en-GB" altLang="es-ES_tradnl"/>
          </a:p>
        </p:txBody>
      </p:sp>
    </p:spTree>
    <p:extLst>
      <p:ext uri="{BB962C8B-B14F-4D97-AF65-F5344CB8AC3E}">
        <p14:creationId xmlns:p14="http://schemas.microsoft.com/office/powerpoint/2010/main" val="202860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C94883CF-2BB7-4AA3-84D6-8C4CA16B3B3E}" type="slidenum">
              <a:rPr lang="en-GB" altLang="es-ES_tradnl"/>
              <a:pPr>
                <a:defRPr/>
              </a:pPr>
              <a:t>‹Nº›</a:t>
            </a:fld>
            <a:endParaRPr lang="en-GB" altLang="es-ES_tradnl"/>
          </a:p>
        </p:txBody>
      </p:sp>
    </p:spTree>
    <p:extLst>
      <p:ext uri="{BB962C8B-B14F-4D97-AF65-F5344CB8AC3E}">
        <p14:creationId xmlns:p14="http://schemas.microsoft.com/office/powerpoint/2010/main" val="130081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115888"/>
            <a:ext cx="2152650" cy="6407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115888"/>
            <a:ext cx="6305550" cy="6407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9B97D837-2A26-4124-B127-EE3CEE298B97}" type="slidenum">
              <a:rPr lang="en-GB" altLang="es-ES_tradnl"/>
              <a:pPr>
                <a:defRPr/>
              </a:pPr>
              <a:t>‹Nº›</a:t>
            </a:fld>
            <a:endParaRPr lang="en-GB" altLang="es-ES_tradnl"/>
          </a:p>
        </p:txBody>
      </p:sp>
    </p:spTree>
    <p:extLst>
      <p:ext uri="{BB962C8B-B14F-4D97-AF65-F5344CB8AC3E}">
        <p14:creationId xmlns:p14="http://schemas.microsoft.com/office/powerpoint/2010/main" val="955489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0825" y="115888"/>
            <a:ext cx="6737350" cy="576262"/>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B631CC34-BA3F-4080-AE49-CD23A92622C1}" type="slidenum">
              <a:rPr lang="en-GB" altLang="es-ES_tradnl"/>
              <a:pPr>
                <a:defRPr/>
              </a:pPr>
              <a:t>‹Nº›</a:t>
            </a:fld>
            <a:endParaRPr lang="en-GB" altLang="es-ES_tradnl"/>
          </a:p>
        </p:txBody>
      </p:sp>
    </p:spTree>
    <p:extLst>
      <p:ext uri="{BB962C8B-B14F-4D97-AF65-F5344CB8AC3E}">
        <p14:creationId xmlns:p14="http://schemas.microsoft.com/office/powerpoint/2010/main" val="1842308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2AAB9582-ADD2-4486-8F5E-6A113CC84F54}" type="slidenum">
              <a:rPr lang="en-GB" altLang="es-ES_tradnl"/>
              <a:pPr>
                <a:defRPr/>
              </a:pPr>
              <a:t>‹Nº›</a:t>
            </a:fld>
            <a:endParaRPr lang="en-GB" altLang="es-ES_tradnl"/>
          </a:p>
        </p:txBody>
      </p:sp>
    </p:spTree>
    <p:extLst>
      <p:ext uri="{BB962C8B-B14F-4D97-AF65-F5344CB8AC3E}">
        <p14:creationId xmlns:p14="http://schemas.microsoft.com/office/powerpoint/2010/main" val="182939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A6C3DD77-75D0-42E0-8077-2D529901140E}" type="slidenum">
              <a:rPr lang="en-GB" altLang="es-ES_tradnl"/>
              <a:pPr>
                <a:defRPr/>
              </a:pPr>
              <a:t>‹Nº›</a:t>
            </a:fld>
            <a:endParaRPr lang="en-GB" altLang="es-ES_tradnl"/>
          </a:p>
        </p:txBody>
      </p:sp>
    </p:spTree>
    <p:extLst>
      <p:ext uri="{BB962C8B-B14F-4D97-AF65-F5344CB8AC3E}">
        <p14:creationId xmlns:p14="http://schemas.microsoft.com/office/powerpoint/2010/main" val="3278956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E30E8D8D-042D-4AA6-996F-8C6D2C201A5C}" type="slidenum">
              <a:rPr lang="en-GB" altLang="es-ES_tradnl"/>
              <a:pPr>
                <a:defRPr/>
              </a:pPr>
              <a:t>‹Nº›</a:t>
            </a:fld>
            <a:endParaRPr lang="en-GB" altLang="es-ES_tradnl"/>
          </a:p>
        </p:txBody>
      </p:sp>
    </p:spTree>
    <p:extLst>
      <p:ext uri="{BB962C8B-B14F-4D97-AF65-F5344CB8AC3E}">
        <p14:creationId xmlns:p14="http://schemas.microsoft.com/office/powerpoint/2010/main" val="4226078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36613"/>
            <a:ext cx="4125913"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5513" y="836613"/>
            <a:ext cx="4125912"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42E20324-4013-40BF-B2B6-99DB97933C10}" type="slidenum">
              <a:rPr lang="en-GB" altLang="es-ES_tradnl"/>
              <a:pPr>
                <a:defRPr/>
              </a:pPr>
              <a:t>‹Nº›</a:t>
            </a:fld>
            <a:endParaRPr lang="en-GB" altLang="es-ES_tradnl"/>
          </a:p>
        </p:txBody>
      </p:sp>
    </p:spTree>
    <p:extLst>
      <p:ext uri="{BB962C8B-B14F-4D97-AF65-F5344CB8AC3E}">
        <p14:creationId xmlns:p14="http://schemas.microsoft.com/office/powerpoint/2010/main" val="4288050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5BF26C37-12BD-4C66-8D99-D73CF47F8C64}" type="slidenum">
              <a:rPr lang="en-GB" altLang="es-ES_tradnl"/>
              <a:pPr>
                <a:defRPr/>
              </a:pPr>
              <a:t>‹Nº›</a:t>
            </a:fld>
            <a:endParaRPr lang="en-GB" altLang="es-ES_tradnl"/>
          </a:p>
        </p:txBody>
      </p:sp>
    </p:spTree>
    <p:extLst>
      <p:ext uri="{BB962C8B-B14F-4D97-AF65-F5344CB8AC3E}">
        <p14:creationId xmlns:p14="http://schemas.microsoft.com/office/powerpoint/2010/main" val="1723317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1F2747BF-F536-4863-BFC4-A0C17F3AD397}" type="slidenum">
              <a:rPr lang="en-GB" altLang="es-ES_tradnl"/>
              <a:pPr>
                <a:defRPr/>
              </a:pPr>
              <a:t>‹Nº›</a:t>
            </a:fld>
            <a:endParaRPr lang="en-GB" altLang="es-ES_tradnl"/>
          </a:p>
        </p:txBody>
      </p:sp>
    </p:spTree>
    <p:extLst>
      <p:ext uri="{BB962C8B-B14F-4D97-AF65-F5344CB8AC3E}">
        <p14:creationId xmlns:p14="http://schemas.microsoft.com/office/powerpoint/2010/main" val="69657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F0C8F9E0-3A43-484D-B16F-6285106BD1E6}" type="slidenum">
              <a:rPr lang="en-GB" altLang="es-ES_tradnl"/>
              <a:pPr>
                <a:defRPr/>
              </a:pPr>
              <a:t>‹Nº›</a:t>
            </a:fld>
            <a:endParaRPr lang="en-GB" altLang="es-ES_tradnl"/>
          </a:p>
        </p:txBody>
      </p:sp>
    </p:spTree>
    <p:extLst>
      <p:ext uri="{BB962C8B-B14F-4D97-AF65-F5344CB8AC3E}">
        <p14:creationId xmlns:p14="http://schemas.microsoft.com/office/powerpoint/2010/main" val="379726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225FD620-094A-408E-8F69-CF47B226CF1F}" type="slidenum">
              <a:rPr lang="en-GB" altLang="es-ES_tradnl"/>
              <a:pPr>
                <a:defRPr/>
              </a:pPr>
              <a:t>‹Nº›</a:t>
            </a:fld>
            <a:endParaRPr lang="en-GB" altLang="es-ES_tradnl"/>
          </a:p>
        </p:txBody>
      </p:sp>
    </p:spTree>
    <p:extLst>
      <p:ext uri="{BB962C8B-B14F-4D97-AF65-F5344CB8AC3E}">
        <p14:creationId xmlns:p14="http://schemas.microsoft.com/office/powerpoint/2010/main" val="85900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3C79353F-FF7F-4A84-A77E-5C49D8EEE128}" type="slidenum">
              <a:rPr lang="en-GB" altLang="es-ES_tradnl"/>
              <a:pPr>
                <a:defRPr/>
              </a:pPr>
              <a:t>‹Nº›</a:t>
            </a:fld>
            <a:endParaRPr lang="en-GB" altLang="es-ES_tradnl"/>
          </a:p>
        </p:txBody>
      </p:sp>
    </p:spTree>
    <p:extLst>
      <p:ext uri="{BB962C8B-B14F-4D97-AF65-F5344CB8AC3E}">
        <p14:creationId xmlns:p14="http://schemas.microsoft.com/office/powerpoint/2010/main" val="3208202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5A65325-01AA-4CA1-B41B-4A1940C42D0D}" type="slidenum">
              <a:rPr lang="en-GB" altLang="es-ES_tradnl"/>
              <a:pPr>
                <a:defRPr/>
              </a:pPr>
              <a:t>‹Nº›</a:t>
            </a:fld>
            <a:endParaRPr lang="en-GB" altLang="es-ES_tradnl"/>
          </a:p>
        </p:txBody>
      </p:sp>
    </p:spTree>
    <p:extLst>
      <p:ext uri="{BB962C8B-B14F-4D97-AF65-F5344CB8AC3E}">
        <p14:creationId xmlns:p14="http://schemas.microsoft.com/office/powerpoint/2010/main" val="1459864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D442E0E0-39AA-4F2B-A68B-F8687F41FC16}" type="slidenum">
              <a:rPr lang="en-GB" altLang="es-ES_tradnl"/>
              <a:pPr>
                <a:defRPr/>
              </a:pPr>
              <a:t>‹Nº›</a:t>
            </a:fld>
            <a:endParaRPr lang="en-GB" altLang="es-ES_tradnl"/>
          </a:p>
        </p:txBody>
      </p:sp>
    </p:spTree>
    <p:extLst>
      <p:ext uri="{BB962C8B-B14F-4D97-AF65-F5344CB8AC3E}">
        <p14:creationId xmlns:p14="http://schemas.microsoft.com/office/powerpoint/2010/main" val="22423648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115888"/>
            <a:ext cx="2152650" cy="6407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115888"/>
            <a:ext cx="6305550" cy="6407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7039EACE-ECB8-43D6-AFB7-A54A1E4474F3}" type="slidenum">
              <a:rPr lang="en-GB" altLang="es-ES_tradnl"/>
              <a:pPr>
                <a:defRPr/>
              </a:pPr>
              <a:t>‹Nº›</a:t>
            </a:fld>
            <a:endParaRPr lang="en-GB" altLang="es-ES_tradnl"/>
          </a:p>
        </p:txBody>
      </p:sp>
    </p:spTree>
    <p:extLst>
      <p:ext uri="{BB962C8B-B14F-4D97-AF65-F5344CB8AC3E}">
        <p14:creationId xmlns:p14="http://schemas.microsoft.com/office/powerpoint/2010/main" val="6406750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0825" y="115888"/>
            <a:ext cx="6737350" cy="576262"/>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F7DBAD60-6985-48E2-94DE-BB5BE147580B}" type="slidenum">
              <a:rPr lang="en-GB" altLang="es-ES_tradnl"/>
              <a:pPr>
                <a:defRPr/>
              </a:pPr>
              <a:t>‹Nº›</a:t>
            </a:fld>
            <a:endParaRPr lang="en-GB" altLang="es-ES_tradnl"/>
          </a:p>
        </p:txBody>
      </p:sp>
    </p:spTree>
    <p:extLst>
      <p:ext uri="{BB962C8B-B14F-4D97-AF65-F5344CB8AC3E}">
        <p14:creationId xmlns:p14="http://schemas.microsoft.com/office/powerpoint/2010/main" val="421695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922F5922-44CF-4A76-ABC9-D4276E31F6AE}" type="slidenum">
              <a:rPr lang="en-GB" altLang="es-ES_tradnl"/>
              <a:pPr>
                <a:defRPr/>
              </a:pPr>
              <a:t>‹Nº›</a:t>
            </a:fld>
            <a:endParaRPr lang="en-GB" altLang="es-ES_tradnl"/>
          </a:p>
        </p:txBody>
      </p:sp>
    </p:spTree>
    <p:extLst>
      <p:ext uri="{BB962C8B-B14F-4D97-AF65-F5344CB8AC3E}">
        <p14:creationId xmlns:p14="http://schemas.microsoft.com/office/powerpoint/2010/main" val="315055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36613"/>
            <a:ext cx="4125913"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5513" y="836613"/>
            <a:ext cx="4125912"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47DF22CB-9A8D-4594-887D-2DE10D1B4632}" type="slidenum">
              <a:rPr lang="en-GB" altLang="es-ES_tradnl"/>
              <a:pPr>
                <a:defRPr/>
              </a:pPr>
              <a:t>‹Nº›</a:t>
            </a:fld>
            <a:endParaRPr lang="en-GB" altLang="es-ES_tradnl"/>
          </a:p>
        </p:txBody>
      </p:sp>
    </p:spTree>
    <p:extLst>
      <p:ext uri="{BB962C8B-B14F-4D97-AF65-F5344CB8AC3E}">
        <p14:creationId xmlns:p14="http://schemas.microsoft.com/office/powerpoint/2010/main" val="244541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A1E56A73-9AA6-488B-BB7F-DF0706507286}" type="slidenum">
              <a:rPr lang="en-GB" altLang="es-ES_tradnl"/>
              <a:pPr>
                <a:defRPr/>
              </a:pPr>
              <a:t>‹Nº›</a:t>
            </a:fld>
            <a:endParaRPr lang="en-GB" altLang="es-ES_tradnl"/>
          </a:p>
        </p:txBody>
      </p:sp>
    </p:spTree>
    <p:extLst>
      <p:ext uri="{BB962C8B-B14F-4D97-AF65-F5344CB8AC3E}">
        <p14:creationId xmlns:p14="http://schemas.microsoft.com/office/powerpoint/2010/main" val="99907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E38F4F6E-0AEF-4C48-8EB7-37535E4314F1}" type="slidenum">
              <a:rPr lang="en-GB" altLang="es-ES_tradnl"/>
              <a:pPr>
                <a:defRPr/>
              </a:pPr>
              <a:t>‹Nº›</a:t>
            </a:fld>
            <a:endParaRPr lang="en-GB" altLang="es-ES_tradnl"/>
          </a:p>
        </p:txBody>
      </p:sp>
    </p:spTree>
    <p:extLst>
      <p:ext uri="{BB962C8B-B14F-4D97-AF65-F5344CB8AC3E}">
        <p14:creationId xmlns:p14="http://schemas.microsoft.com/office/powerpoint/2010/main" val="216791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B7F4553-721A-41A7-A7DC-F990A6B253E1}" type="slidenum">
              <a:rPr lang="en-GB" altLang="es-ES_tradnl"/>
              <a:pPr>
                <a:defRPr/>
              </a:pPr>
              <a:t>‹Nº›</a:t>
            </a:fld>
            <a:endParaRPr lang="en-GB" altLang="es-ES_tradnl"/>
          </a:p>
        </p:txBody>
      </p:sp>
    </p:spTree>
    <p:extLst>
      <p:ext uri="{BB962C8B-B14F-4D97-AF65-F5344CB8AC3E}">
        <p14:creationId xmlns:p14="http://schemas.microsoft.com/office/powerpoint/2010/main" val="349849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DA4CC81-BA0E-44D2-BFB8-A5D68DC9EDA7}" type="slidenum">
              <a:rPr lang="en-GB" altLang="es-ES_tradnl"/>
              <a:pPr>
                <a:defRPr/>
              </a:pPr>
              <a:t>‹Nº›</a:t>
            </a:fld>
            <a:endParaRPr lang="en-GB" altLang="es-ES_tradnl"/>
          </a:p>
        </p:txBody>
      </p:sp>
    </p:spTree>
    <p:extLst>
      <p:ext uri="{BB962C8B-B14F-4D97-AF65-F5344CB8AC3E}">
        <p14:creationId xmlns:p14="http://schemas.microsoft.com/office/powerpoint/2010/main" val="57884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A7FDA6B-8E43-436C-86BD-B20E0319E4DB}" type="slidenum">
              <a:rPr lang="en-GB" altLang="es-ES_tradnl"/>
              <a:pPr>
                <a:defRPr/>
              </a:pPr>
              <a:t>‹Nº›</a:t>
            </a:fld>
            <a:endParaRPr lang="en-GB" altLang="es-ES_tradnl"/>
          </a:p>
        </p:txBody>
      </p:sp>
    </p:spTree>
    <p:extLst>
      <p:ext uri="{BB962C8B-B14F-4D97-AF65-F5344CB8AC3E}">
        <p14:creationId xmlns:p14="http://schemas.microsoft.com/office/powerpoint/2010/main" val="428735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F3F39123-5A8B-4001-83D8-774BD08A4C76}"/>
              </a:ext>
            </a:extLst>
          </p:cNvPr>
          <p:cNvSpPr>
            <a:spLocks noChangeArrowheads="1"/>
          </p:cNvSpPr>
          <p:nvPr userDrawn="1"/>
        </p:nvSpPr>
        <p:spPr bwMode="auto">
          <a:xfrm>
            <a:off x="-2309" y="6628247"/>
            <a:ext cx="9146309" cy="242887"/>
          </a:xfrm>
          <a:prstGeom prst="rect">
            <a:avLst/>
          </a:prstGeom>
          <a:solidFill>
            <a:srgbClr val="4A0315"/>
          </a:solidFill>
          <a:ln>
            <a:noFill/>
          </a:ln>
        </p:spPr>
        <p:txBody>
          <a:bodyPr wrap="none" anchor="ctr"/>
          <a:lstStyle>
            <a:lvl1pPr algn="ctr">
              <a:defRPr sz="1600">
                <a:solidFill>
                  <a:schemeClr val="tx1"/>
                </a:solidFill>
                <a:latin typeface="Tahoma" panose="020B0604030504040204" pitchFamily="34" charset="0"/>
              </a:defRPr>
            </a:lvl1pPr>
            <a:lvl2pPr marL="742950" indent="-285750" algn="ctr">
              <a:defRPr sz="1600">
                <a:solidFill>
                  <a:schemeClr val="tx1"/>
                </a:solidFill>
                <a:latin typeface="Tahoma" panose="020B0604030504040204" pitchFamily="34" charset="0"/>
              </a:defRPr>
            </a:lvl2pPr>
            <a:lvl3pPr marL="1143000" indent="-228600" algn="ctr">
              <a:defRPr sz="1600">
                <a:solidFill>
                  <a:schemeClr val="tx1"/>
                </a:solidFill>
                <a:latin typeface="Tahoma" panose="020B0604030504040204" pitchFamily="34" charset="0"/>
              </a:defRPr>
            </a:lvl3pPr>
            <a:lvl4pPr marL="1600200" indent="-228600" algn="ctr">
              <a:defRPr sz="1600">
                <a:solidFill>
                  <a:schemeClr val="tx1"/>
                </a:solidFill>
                <a:latin typeface="Tahoma" panose="020B0604030504040204" pitchFamily="34" charset="0"/>
              </a:defRPr>
            </a:lvl4pPr>
            <a:lvl5pPr marL="2057400" indent="-228600" algn="ctr">
              <a:defRPr sz="1600">
                <a:solidFill>
                  <a:schemeClr val="tx1"/>
                </a:solidFill>
                <a:latin typeface="Tahoma" panose="020B0604030504040204" pitchFamily="34" charset="0"/>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defRPr>
            </a:lvl9pPr>
          </a:lstStyle>
          <a:p>
            <a:pPr>
              <a:defRPr/>
            </a:pPr>
            <a:endParaRPr lang="en-US" altLang="en-US"/>
          </a:p>
        </p:txBody>
      </p:sp>
      <p:sp>
        <p:nvSpPr>
          <p:cNvPr id="8" name="Rectangle 2">
            <a:extLst>
              <a:ext uri="{FF2B5EF4-FFF2-40B4-BE49-F238E27FC236}">
                <a16:creationId xmlns:a16="http://schemas.microsoft.com/office/drawing/2014/main" id="{DCCC5252-6CBF-48B4-A1CD-02F4BCCF8437}"/>
              </a:ext>
            </a:extLst>
          </p:cNvPr>
          <p:cNvSpPr>
            <a:spLocks noChangeArrowheads="1"/>
          </p:cNvSpPr>
          <p:nvPr userDrawn="1"/>
        </p:nvSpPr>
        <p:spPr bwMode="auto">
          <a:xfrm>
            <a:off x="0" y="0"/>
            <a:ext cx="9144000" cy="692150"/>
          </a:xfrm>
          <a:prstGeom prst="rect">
            <a:avLst/>
          </a:prstGeom>
          <a:solidFill>
            <a:srgbClr val="4A0315"/>
          </a:solidFill>
          <a:ln>
            <a:noFill/>
          </a:ln>
        </p:spPr>
        <p:txBody>
          <a:bodyPr wrap="none" anchor="ctr"/>
          <a:lstStyle>
            <a:lvl1pPr algn="ctr">
              <a:defRPr sz="1600">
                <a:solidFill>
                  <a:schemeClr val="tx1"/>
                </a:solidFill>
                <a:latin typeface="Tahoma" panose="020B0604030504040204" pitchFamily="34" charset="0"/>
              </a:defRPr>
            </a:lvl1pPr>
            <a:lvl2pPr marL="742950" indent="-285750" algn="ctr">
              <a:defRPr sz="1600">
                <a:solidFill>
                  <a:schemeClr val="tx1"/>
                </a:solidFill>
                <a:latin typeface="Tahoma" panose="020B0604030504040204" pitchFamily="34" charset="0"/>
              </a:defRPr>
            </a:lvl2pPr>
            <a:lvl3pPr marL="1143000" indent="-228600" algn="ctr">
              <a:defRPr sz="1600">
                <a:solidFill>
                  <a:schemeClr val="tx1"/>
                </a:solidFill>
                <a:latin typeface="Tahoma" panose="020B0604030504040204" pitchFamily="34" charset="0"/>
              </a:defRPr>
            </a:lvl3pPr>
            <a:lvl4pPr marL="1600200" indent="-228600" algn="ctr">
              <a:defRPr sz="1600">
                <a:solidFill>
                  <a:schemeClr val="tx1"/>
                </a:solidFill>
                <a:latin typeface="Tahoma" panose="020B0604030504040204" pitchFamily="34" charset="0"/>
              </a:defRPr>
            </a:lvl4pPr>
            <a:lvl5pPr marL="2057400" indent="-228600" algn="ctr">
              <a:defRPr sz="1600">
                <a:solidFill>
                  <a:schemeClr val="tx1"/>
                </a:solidFill>
                <a:latin typeface="Tahoma" panose="020B0604030504040204" pitchFamily="34" charset="0"/>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defRPr>
            </a:lvl9pPr>
          </a:lstStyle>
          <a:p>
            <a:pPr>
              <a:defRPr/>
            </a:pPr>
            <a:endParaRPr lang="en-US" altLang="en-US"/>
          </a:p>
        </p:txBody>
      </p:sp>
      <p:pic>
        <p:nvPicPr>
          <p:cNvPr id="9" name="Picture 7" descr="Instituto Nexus Arequipa - Purdue University/UNSA">
            <a:extLst>
              <a:ext uri="{FF2B5EF4-FFF2-40B4-BE49-F238E27FC236}">
                <a16:creationId xmlns:a16="http://schemas.microsoft.com/office/drawing/2014/main" id="{79A822C2-BD95-4A9E-AB3F-6A6818EB4D98}"/>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43800" y="82550"/>
            <a:ext cx="1558925" cy="56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1"/>
          <p:cNvSpPr>
            <a:spLocks noGrp="1" noChangeArrowheads="1"/>
          </p:cNvSpPr>
          <p:nvPr>
            <p:ph type="title"/>
          </p:nvPr>
        </p:nvSpPr>
        <p:spPr bwMode="auto">
          <a:xfrm>
            <a:off x="250825" y="115888"/>
            <a:ext cx="6737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ES_tradnl"/>
              <a:t>Click to edit the title text format</a:t>
            </a:r>
          </a:p>
        </p:txBody>
      </p:sp>
      <p:sp>
        <p:nvSpPr>
          <p:cNvPr id="1027" name="Rectangle 2"/>
          <p:cNvSpPr>
            <a:spLocks noGrp="1" noChangeArrowheads="1"/>
          </p:cNvSpPr>
          <p:nvPr>
            <p:ph type="body" idx="1"/>
          </p:nvPr>
        </p:nvSpPr>
        <p:spPr bwMode="auto">
          <a:xfrm>
            <a:off x="457200" y="836613"/>
            <a:ext cx="8404225"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ES_tradnl"/>
              <a:t>Click to edit the outline text format</a:t>
            </a:r>
          </a:p>
          <a:p>
            <a:pPr lvl="1"/>
            <a:r>
              <a:rPr lang="en-GB" altLang="es-ES_tradnl"/>
              <a:t>Second Outline Level</a:t>
            </a:r>
          </a:p>
          <a:p>
            <a:pPr lvl="2"/>
            <a:r>
              <a:rPr lang="en-GB" altLang="es-ES_tradnl"/>
              <a:t>Third Outline Level</a:t>
            </a:r>
          </a:p>
          <a:p>
            <a:pPr lvl="3"/>
            <a:r>
              <a:rPr lang="en-GB" altLang="es-ES_tradnl"/>
              <a:t>Fourth Outline Level</a:t>
            </a:r>
          </a:p>
          <a:p>
            <a:pPr lvl="4"/>
            <a:r>
              <a:rPr lang="en-GB" altLang="es-ES_tradnl"/>
              <a:t>Fifth Outline Level</a:t>
            </a:r>
          </a:p>
          <a:p>
            <a:pPr lvl="4"/>
            <a:r>
              <a:rPr lang="en-GB" altLang="es-ES_tradnl"/>
              <a:t>Sixth Outline Level</a:t>
            </a:r>
          </a:p>
          <a:p>
            <a:pPr lvl="4"/>
            <a:r>
              <a:rPr lang="en-GB" altLang="es-ES_tradnl"/>
              <a:t>Seventh Outline Level</a:t>
            </a:r>
          </a:p>
          <a:p>
            <a:pPr lvl="4"/>
            <a:r>
              <a:rPr lang="en-GB" altLang="es-ES_tradnl"/>
              <a:t>Eighth Outline Level</a:t>
            </a:r>
          </a:p>
          <a:p>
            <a:pPr lvl="4"/>
            <a:r>
              <a:rPr lang="en-GB" altLang="es-ES_tradnl"/>
              <a:t>Ninth Outline Level</a:t>
            </a:r>
          </a:p>
        </p:txBody>
      </p:sp>
      <p:sp>
        <p:nvSpPr>
          <p:cNvPr id="1028" name="Text Box 3"/>
          <p:cNvSpPr txBox="1">
            <a:spLocks noChangeArrowheads="1"/>
          </p:cNvSpPr>
          <p:nvPr/>
        </p:nvSpPr>
        <p:spPr bwMode="auto">
          <a:xfrm>
            <a:off x="0" y="6669088"/>
            <a:ext cx="213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1029" name="Text Box 4"/>
          <p:cNvSpPr txBox="1">
            <a:spLocks noChangeArrowheads="1"/>
          </p:cNvSpPr>
          <p:nvPr/>
        </p:nvSpPr>
        <p:spPr bwMode="auto">
          <a:xfrm>
            <a:off x="2195513" y="6669088"/>
            <a:ext cx="59769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 name="Rectangle 5"/>
          <p:cNvSpPr>
            <a:spLocks noGrp="1" noChangeArrowheads="1"/>
          </p:cNvSpPr>
          <p:nvPr>
            <p:ph type="sldNum"/>
          </p:nvPr>
        </p:nvSpPr>
        <p:spPr bwMode="auto">
          <a:xfrm>
            <a:off x="8316913" y="6669088"/>
            <a:ext cx="795337" cy="24288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98000"/>
              </a:lnSpc>
              <a:buClr>
                <a:srgbClr val="FFFFFF"/>
              </a:buClr>
              <a:buSzPct val="100000"/>
              <a:buFont typeface="Arial" panose="020B0604020202020204" pitchFamily="34" charset="0"/>
              <a:buNone/>
              <a:defRPr sz="1000">
                <a:solidFill>
                  <a:srgbClr val="FFFFFF"/>
                </a:solidFill>
              </a:defRPr>
            </a:lvl1pPr>
          </a:lstStyle>
          <a:p>
            <a:pPr>
              <a:defRPr/>
            </a:pPr>
            <a:fld id="{152D52D6-D69B-4610-97A3-439774911C3F}" type="slidenum">
              <a:rPr lang="en-GB" altLang="es-ES_tradnl"/>
              <a:pPr>
                <a:defRPr/>
              </a:pPr>
              <a:t>‹Nº›</a:t>
            </a:fld>
            <a:endParaRPr lang="en-GB" altLang="es-ES_tradnl"/>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p:titleStyle>
    <p:bodyStyle>
      <a:lvl1pPr marL="311150" indent="-311150" algn="l" defTabSz="457200" rtl="0" eaLnBrk="0" fontAlgn="base" hangingPunct="0">
        <a:lnSpc>
          <a:spcPct val="59000"/>
        </a:lnSpc>
        <a:spcBef>
          <a:spcPts val="500"/>
        </a:spcBef>
        <a:spcAft>
          <a:spcPct val="0"/>
        </a:spcAft>
        <a:buClr>
          <a:srgbClr val="000000"/>
        </a:buClr>
        <a:buSzPct val="100000"/>
        <a:buFont typeface="Arial" pitchFamily="34" charset="0"/>
        <a:buChar char="•"/>
        <a:defRPr sz="2000">
          <a:solidFill>
            <a:srgbClr val="000000"/>
          </a:solidFill>
          <a:latin typeface="+mn-lt"/>
          <a:ea typeface="+mn-ea"/>
          <a:cs typeface="+mn-cs"/>
        </a:defRPr>
      </a:lvl1pPr>
      <a:lvl2pPr marL="711200" indent="-254000" algn="l" defTabSz="457200" rtl="0" eaLnBrk="0" fontAlgn="base" hangingPunct="0">
        <a:lnSpc>
          <a:spcPct val="59000"/>
        </a:lnSpc>
        <a:spcBef>
          <a:spcPts val="700"/>
        </a:spcBef>
        <a:spcAft>
          <a:spcPct val="0"/>
        </a:spcAft>
        <a:buClr>
          <a:srgbClr val="000000"/>
        </a:buClr>
        <a:buSzPct val="100000"/>
        <a:buFont typeface="Arial" pitchFamily="34" charset="0"/>
        <a:buChar char="–"/>
        <a:defRPr sz="2800">
          <a:solidFill>
            <a:srgbClr val="000000"/>
          </a:solidFill>
          <a:latin typeface="+mn-lt"/>
          <a:cs typeface="+mn-cs"/>
        </a:defRPr>
      </a:lvl2pPr>
      <a:lvl3pPr marL="1143000" indent="-228600" algn="l" defTabSz="457200" rtl="0" eaLnBrk="0" fontAlgn="base" hangingPunct="0">
        <a:lnSpc>
          <a:spcPct val="59000"/>
        </a:lnSpc>
        <a:spcBef>
          <a:spcPts val="400"/>
        </a:spcBef>
        <a:spcAft>
          <a:spcPct val="0"/>
        </a:spcAft>
        <a:buClr>
          <a:srgbClr val="000000"/>
        </a:buClr>
        <a:buSzPct val="100000"/>
        <a:buFont typeface="Arial" pitchFamily="34" charset="0"/>
        <a:buChar char="•"/>
        <a:defRPr sz="1600">
          <a:solidFill>
            <a:srgbClr val="000000"/>
          </a:solidFill>
          <a:latin typeface="+mn-lt"/>
          <a:cs typeface="+mn-cs"/>
        </a:defRPr>
      </a:lvl3pPr>
      <a:lvl4pPr marL="16002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4pPr>
      <a:lvl5pPr marL="20574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5pPr>
      <a:lvl6pPr marL="25146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9718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4290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8862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3061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250825" y="115888"/>
            <a:ext cx="6737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ES_tradnl"/>
              <a:t>Click to edit the title text format</a:t>
            </a:r>
          </a:p>
        </p:txBody>
      </p:sp>
      <p:sp>
        <p:nvSpPr>
          <p:cNvPr id="2051" name="Rectangle 2"/>
          <p:cNvSpPr>
            <a:spLocks noGrp="1" noChangeArrowheads="1"/>
          </p:cNvSpPr>
          <p:nvPr>
            <p:ph type="body" idx="1"/>
          </p:nvPr>
        </p:nvSpPr>
        <p:spPr bwMode="auto">
          <a:xfrm>
            <a:off x="457200" y="836613"/>
            <a:ext cx="8404225"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ES_tradnl"/>
              <a:t>Click to edit the outline text format</a:t>
            </a:r>
          </a:p>
          <a:p>
            <a:pPr lvl="1"/>
            <a:r>
              <a:rPr lang="en-GB" altLang="es-ES_tradnl"/>
              <a:t>Second Outline Level</a:t>
            </a:r>
          </a:p>
          <a:p>
            <a:pPr lvl="2"/>
            <a:r>
              <a:rPr lang="en-GB" altLang="es-ES_tradnl"/>
              <a:t>Third Outline Level</a:t>
            </a:r>
          </a:p>
          <a:p>
            <a:pPr lvl="3"/>
            <a:r>
              <a:rPr lang="en-GB" altLang="es-ES_tradnl"/>
              <a:t>Fourth Outline Level</a:t>
            </a:r>
          </a:p>
          <a:p>
            <a:pPr lvl="4"/>
            <a:r>
              <a:rPr lang="en-GB" altLang="es-ES_tradnl"/>
              <a:t>Fifth Outline Level</a:t>
            </a:r>
          </a:p>
          <a:p>
            <a:pPr lvl="4"/>
            <a:r>
              <a:rPr lang="en-GB" altLang="es-ES_tradnl"/>
              <a:t>Sixth Outline Level</a:t>
            </a:r>
          </a:p>
          <a:p>
            <a:pPr lvl="4"/>
            <a:r>
              <a:rPr lang="en-GB" altLang="es-ES_tradnl"/>
              <a:t>Seventh Outline Level</a:t>
            </a:r>
          </a:p>
          <a:p>
            <a:pPr lvl="4"/>
            <a:r>
              <a:rPr lang="en-GB" altLang="es-ES_tradnl"/>
              <a:t>Eighth Outline Level</a:t>
            </a:r>
          </a:p>
          <a:p>
            <a:pPr lvl="4"/>
            <a:r>
              <a:rPr lang="en-GB" altLang="es-ES_tradnl"/>
              <a:t>Ninth Outline Level</a:t>
            </a:r>
          </a:p>
        </p:txBody>
      </p:sp>
      <p:sp>
        <p:nvSpPr>
          <p:cNvPr id="2052" name="Text Box 3"/>
          <p:cNvSpPr txBox="1">
            <a:spLocks noChangeArrowheads="1"/>
          </p:cNvSpPr>
          <p:nvPr/>
        </p:nvSpPr>
        <p:spPr bwMode="auto">
          <a:xfrm>
            <a:off x="179388" y="602138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053" name="Text Box 4"/>
          <p:cNvSpPr txBox="1">
            <a:spLocks noChangeArrowheads="1"/>
          </p:cNvSpPr>
          <p:nvPr/>
        </p:nvSpPr>
        <p:spPr bwMode="auto">
          <a:xfrm>
            <a:off x="3132138" y="6021388"/>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 name="Rectangle 5"/>
          <p:cNvSpPr>
            <a:spLocks noGrp="1" noChangeArrowheads="1"/>
          </p:cNvSpPr>
          <p:nvPr>
            <p:ph type="sldNum"/>
          </p:nvPr>
        </p:nvSpPr>
        <p:spPr bwMode="auto">
          <a:xfrm>
            <a:off x="6804025" y="6021388"/>
            <a:ext cx="2101850" cy="47466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98000"/>
              </a:lnSpc>
              <a:buClr>
                <a:srgbClr val="FFFFFF"/>
              </a:buClr>
              <a:buSzPct val="100000"/>
              <a:buFont typeface="Arial" panose="020B0604020202020204" pitchFamily="34" charset="0"/>
              <a:buNone/>
              <a:defRPr sz="1000">
                <a:solidFill>
                  <a:srgbClr val="FFFFFF"/>
                </a:solidFill>
                <a:latin typeface="DejaVu Sans" charset="0"/>
              </a:defRPr>
            </a:lvl1pPr>
          </a:lstStyle>
          <a:p>
            <a:pPr>
              <a:defRPr/>
            </a:pPr>
            <a:fld id="{3BC531B4-AAC5-4C93-B266-438BFC7FD983}" type="slidenum">
              <a:rPr lang="en-GB" altLang="es-ES_tradnl"/>
              <a:pPr>
                <a:defRPr/>
              </a:pPr>
              <a:t>‹Nº›</a:t>
            </a:fld>
            <a:endParaRPr lang="en-GB" altLang="es-ES_tradnl"/>
          </a:p>
        </p:txBody>
      </p:sp>
      <p:pic>
        <p:nvPicPr>
          <p:cNvPr id="7" name="Picture 7" descr="Instituto Nexus Arequipa - Purdue University/UNSA">
            <a:extLst>
              <a:ext uri="{FF2B5EF4-FFF2-40B4-BE49-F238E27FC236}">
                <a16:creationId xmlns:a16="http://schemas.microsoft.com/office/drawing/2014/main" id="{2A9393F1-5B68-45D6-9B55-FC71D256E6E4}"/>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79388" y="357188"/>
            <a:ext cx="266382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p:titleStyle>
    <p:bodyStyle>
      <a:lvl1pPr marL="311150" indent="-311150" algn="l" defTabSz="457200" rtl="0" eaLnBrk="0" fontAlgn="base" hangingPunct="0">
        <a:lnSpc>
          <a:spcPct val="59000"/>
        </a:lnSpc>
        <a:spcBef>
          <a:spcPts val="500"/>
        </a:spcBef>
        <a:spcAft>
          <a:spcPct val="0"/>
        </a:spcAft>
        <a:buClr>
          <a:srgbClr val="000000"/>
        </a:buClr>
        <a:buSzPct val="100000"/>
        <a:buFont typeface="Arial" pitchFamily="34" charset="0"/>
        <a:buChar char="•"/>
        <a:defRPr sz="2000">
          <a:solidFill>
            <a:srgbClr val="000000"/>
          </a:solidFill>
          <a:latin typeface="+mn-lt"/>
          <a:ea typeface="+mn-ea"/>
          <a:cs typeface="+mn-cs"/>
        </a:defRPr>
      </a:lvl1pPr>
      <a:lvl2pPr marL="711200" indent="-254000" algn="l" defTabSz="457200" rtl="0" eaLnBrk="0" fontAlgn="base" hangingPunct="0">
        <a:lnSpc>
          <a:spcPct val="59000"/>
        </a:lnSpc>
        <a:spcBef>
          <a:spcPts val="700"/>
        </a:spcBef>
        <a:spcAft>
          <a:spcPct val="0"/>
        </a:spcAft>
        <a:buClr>
          <a:srgbClr val="000000"/>
        </a:buClr>
        <a:buSzPct val="100000"/>
        <a:buFont typeface="Arial" pitchFamily="34" charset="0"/>
        <a:buChar char="–"/>
        <a:defRPr sz="2800">
          <a:solidFill>
            <a:srgbClr val="000000"/>
          </a:solidFill>
          <a:latin typeface="+mn-lt"/>
          <a:cs typeface="+mn-cs"/>
        </a:defRPr>
      </a:lvl2pPr>
      <a:lvl3pPr marL="1143000" indent="-228600" algn="l" defTabSz="457200" rtl="0" eaLnBrk="0" fontAlgn="base" hangingPunct="0">
        <a:lnSpc>
          <a:spcPct val="59000"/>
        </a:lnSpc>
        <a:spcBef>
          <a:spcPts val="400"/>
        </a:spcBef>
        <a:spcAft>
          <a:spcPct val="0"/>
        </a:spcAft>
        <a:buClr>
          <a:srgbClr val="000000"/>
        </a:buClr>
        <a:buSzPct val="100000"/>
        <a:buFont typeface="Arial" pitchFamily="34" charset="0"/>
        <a:buChar char="•"/>
        <a:defRPr sz="1600">
          <a:solidFill>
            <a:srgbClr val="000000"/>
          </a:solidFill>
          <a:latin typeface="+mn-lt"/>
          <a:cs typeface="+mn-cs"/>
        </a:defRPr>
      </a:lvl3pPr>
      <a:lvl4pPr marL="16002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4pPr>
      <a:lvl5pPr marL="20574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5pPr>
      <a:lvl6pPr marL="25146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9718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4290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8862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perez@unsa.edu.pe"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mailto:yperez@unsa.edu.pe" TargetMode="External"/><Relationship Id="rId2" Type="http://schemas.openxmlformats.org/officeDocument/2006/relationships/notesSlide" Target="../notesSlides/notesSlide26.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6238" y="4121150"/>
            <a:ext cx="8283575"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pPr>
              <a:lnSpc>
                <a:spcPct val="100000"/>
              </a:lnSpc>
              <a:buFont typeface="Arial" charset="0"/>
              <a:buNone/>
              <a:defRPr/>
            </a:pPr>
            <a:r>
              <a:rPr lang="es-ES" b="1" kern="0" dirty="0">
                <a:effectLst>
                  <a:outerShdw blurRad="38100" dist="38100" dir="2700000" algn="tl">
                    <a:srgbClr val="000000">
                      <a:alpha val="43137"/>
                    </a:srgbClr>
                  </a:outerShdw>
                </a:effectLst>
              </a:rPr>
              <a:t>Profesor: Dr</a:t>
            </a:r>
            <a:r>
              <a:rPr lang="es-ES" kern="0" dirty="0">
                <a:effectLst>
                  <a:outerShdw blurRad="38100" dist="38100" dir="2700000" algn="tl">
                    <a:srgbClr val="000000">
                      <a:alpha val="43137"/>
                    </a:srgbClr>
                  </a:outerShdw>
                </a:effectLst>
              </a:rPr>
              <a:t>. Yasiel Pérez Vera</a:t>
            </a:r>
          </a:p>
          <a:p>
            <a:pPr>
              <a:lnSpc>
                <a:spcPct val="100000"/>
              </a:lnSpc>
              <a:buFont typeface="Arial" charset="0"/>
              <a:buNone/>
              <a:defRPr/>
            </a:pPr>
            <a:r>
              <a:rPr lang="es-ES" kern="0" dirty="0">
                <a:effectLst>
                  <a:outerShdw blurRad="38100" dist="38100" dir="2700000" algn="tl">
                    <a:srgbClr val="000000">
                      <a:alpha val="43137"/>
                    </a:srgbClr>
                  </a:outerShdw>
                </a:effectLst>
              </a:rPr>
              <a:t>Email: </a:t>
            </a:r>
            <a:r>
              <a:rPr lang="es-ES" kern="0" dirty="0">
                <a:solidFill>
                  <a:schemeClr val="bg1"/>
                </a:solidFill>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yperezv@unsa.edu.pe</a:t>
            </a:r>
            <a:r>
              <a:rPr lang="es-ES" kern="0" dirty="0">
                <a:solidFill>
                  <a:schemeClr val="bg1"/>
                </a:solidFill>
                <a:effectLst>
                  <a:outerShdw blurRad="38100" dist="38100" dir="2700000" algn="tl">
                    <a:srgbClr val="000000">
                      <a:alpha val="43137"/>
                    </a:srgbClr>
                  </a:outerShdw>
                </a:effectLst>
              </a:rPr>
              <a:t> </a:t>
            </a:r>
          </a:p>
        </p:txBody>
      </p:sp>
      <p:sp>
        <p:nvSpPr>
          <p:cNvPr id="7" name="Text Box 1"/>
          <p:cNvSpPr txBox="1">
            <a:spLocks noChangeArrowheads="1"/>
          </p:cNvSpPr>
          <p:nvPr/>
        </p:nvSpPr>
        <p:spPr bwMode="auto">
          <a:xfrm>
            <a:off x="376238" y="19812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59000"/>
              </a:lnSpc>
              <a:spcBef>
                <a:spcPts val="5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marL="742950" indent="-285750">
              <a:lnSpc>
                <a:spcPct val="59000"/>
              </a:lnSpc>
              <a:spcBef>
                <a:spcPts val="7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marL="1143000" indent="-228600">
              <a:lnSpc>
                <a:spcPct val="59000"/>
              </a:lnSpc>
              <a:spcBef>
                <a:spcPts val="4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marL="16002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marL="20574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algn="ctr" eaLnBrk="1" hangingPunct="1">
              <a:lnSpc>
                <a:spcPct val="135000"/>
              </a:lnSpc>
              <a:spcBef>
                <a:spcPct val="0"/>
              </a:spcBef>
              <a:buFont typeface="Arial" panose="020B0604020202020204" pitchFamily="34" charset="0"/>
              <a:buNone/>
            </a:pPr>
            <a:r>
              <a:rPr lang="es-ES" altLang="es-ES_tradnl" sz="3200" b="1" dirty="0">
                <a:solidFill>
                  <a:srgbClr val="FFFFFF"/>
                </a:solidFill>
              </a:rPr>
              <a:t>Redes Neuronales Artificiales</a:t>
            </a:r>
          </a:p>
          <a:p>
            <a:pPr algn="ctr" eaLnBrk="1" hangingPunct="1">
              <a:lnSpc>
                <a:spcPct val="135000"/>
              </a:lnSpc>
              <a:spcBef>
                <a:spcPct val="0"/>
              </a:spcBef>
              <a:buFont typeface="Arial" panose="020B0604020202020204" pitchFamily="34" charset="0"/>
              <a:buNone/>
            </a:pPr>
            <a:endParaRPr lang="es-ES" altLang="es-ES_tradnl" sz="3200" b="1" dirty="0">
              <a:solidFill>
                <a:srgbClr val="FFFFFF"/>
              </a:solidFill>
            </a:endParaRPr>
          </a:p>
          <a:p>
            <a:pPr eaLnBrk="1" hangingPunct="1">
              <a:lnSpc>
                <a:spcPct val="135000"/>
              </a:lnSpc>
              <a:spcBef>
                <a:spcPct val="0"/>
              </a:spcBef>
              <a:buNone/>
            </a:pPr>
            <a:r>
              <a:rPr lang="es-ES" altLang="es-ES_tradnl" sz="2800" b="1" dirty="0">
                <a:solidFill>
                  <a:srgbClr val="FFFFFF"/>
                </a:solidFill>
              </a:rPr>
              <a:t>Conferencia # 3: Redes simple capa.</a:t>
            </a:r>
            <a:endParaRPr lang="en-GB" altLang="es-ES_tradnl" sz="2800" b="1" dirty="0">
              <a:solidFill>
                <a:srgbClr val="FFFFFF"/>
              </a:solidFill>
            </a:endParaRPr>
          </a:p>
        </p:txBody>
      </p:sp>
      <p:pic>
        <p:nvPicPr>
          <p:cNvPr id="8" name="Picture 8" descr="Inteligencia artificial para la Industria 4.0 La 4ª revolución ...">
            <a:extLst>
              <a:ext uri="{FF2B5EF4-FFF2-40B4-BE49-F238E27FC236}">
                <a16:creationId xmlns:a16="http://schemas.microsoft.com/office/drawing/2014/main" id="{C7123B48-1F76-47DF-A50E-FCE6A5055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00800" y="4350074"/>
            <a:ext cx="2630424" cy="24000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Pre y Pos-procesamiento</a:t>
            </a:r>
          </a:p>
        </p:txBody>
      </p:sp>
      <p:sp>
        <p:nvSpPr>
          <p:cNvPr id="3" name="Marcador de contenido 2"/>
          <p:cNvSpPr>
            <a:spLocks noGrp="1"/>
          </p:cNvSpPr>
          <p:nvPr>
            <p:ph idx="1"/>
          </p:nvPr>
        </p:nvSpPr>
        <p:spPr>
          <a:xfrm>
            <a:off x="381000" y="836613"/>
            <a:ext cx="8480425" cy="5686425"/>
          </a:xfrm>
        </p:spPr>
        <p:txBody>
          <a:bodyPr/>
          <a:lstStyle/>
          <a:p>
            <a:pPr algn="just">
              <a:lnSpc>
                <a:spcPct val="100000"/>
              </a:lnSpc>
            </a:pPr>
            <a:r>
              <a:rPr lang="es-ES" sz="2400" dirty="0"/>
              <a:t>Para este caso, si una entrada vale 10, g(10) será ≈ igual a 1. Pero si una entrada vale 100 también g(100) será ≈ 1. Lo que producirá la misma salida en la red neuronal, a pesar de que la variación en los valores nominales sea grande (10 y 100).</a:t>
            </a:r>
          </a:p>
          <a:p>
            <a:pPr algn="just">
              <a:lnSpc>
                <a:spcPct val="100000"/>
              </a:lnSpc>
            </a:pPr>
            <a:endParaRPr lang="es-ES" sz="2400" dirty="0"/>
          </a:p>
          <a:p>
            <a:pPr algn="just">
              <a:lnSpc>
                <a:spcPct val="100000"/>
              </a:lnSpc>
            </a:pPr>
            <a:r>
              <a:rPr lang="es-ES" sz="2400" dirty="0"/>
              <a:t>Esto introduce un problema en el entrenamiento que debe ser subsanado para obtener buenos resultados. También debe ser tenido en cuenta en la operación normal de una red, una vez esté entrenada.</a:t>
            </a:r>
          </a:p>
        </p:txBody>
      </p:sp>
    </p:spTree>
    <p:extLst>
      <p:ext uri="{BB962C8B-B14F-4D97-AF65-F5344CB8AC3E}">
        <p14:creationId xmlns:p14="http://schemas.microsoft.com/office/powerpoint/2010/main" val="398822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Pre-procesamiento</a:t>
            </a:r>
          </a:p>
        </p:txBody>
      </p:sp>
      <p:sp>
        <p:nvSpPr>
          <p:cNvPr id="3" name="Marcador de contenido 2"/>
          <p:cNvSpPr>
            <a:spLocks noGrp="1"/>
          </p:cNvSpPr>
          <p:nvPr>
            <p:ph idx="1"/>
          </p:nvPr>
        </p:nvSpPr>
        <p:spPr>
          <a:xfrm>
            <a:off x="381000" y="836613"/>
            <a:ext cx="8480425" cy="5686425"/>
          </a:xfrm>
        </p:spPr>
        <p:txBody>
          <a:bodyPr/>
          <a:lstStyle/>
          <a:p>
            <a:pPr algn="just">
              <a:lnSpc>
                <a:spcPct val="100000"/>
              </a:lnSpc>
            </a:pPr>
            <a:r>
              <a:rPr lang="es-ES" sz="2400" dirty="0"/>
              <a:t>El pre-procesamiento consiste en la preparación previa de los datos que serán utilizados para el entrenamiento, validación, y trabajo con un modelo de red neuronal.</a:t>
            </a:r>
          </a:p>
          <a:p>
            <a:pPr algn="just">
              <a:lnSpc>
                <a:spcPct val="100000"/>
              </a:lnSpc>
            </a:pPr>
            <a:endParaRPr lang="es-ES" sz="2400" dirty="0"/>
          </a:p>
          <a:p>
            <a:pPr algn="just">
              <a:lnSpc>
                <a:spcPct val="100000"/>
              </a:lnSpc>
            </a:pPr>
            <a:r>
              <a:rPr lang="es-ES" sz="2400" dirty="0"/>
              <a:t>Garantiza una mejor distribución y un rango de valores similar de los valores a aplicar en las entradas a la red neuronal.</a:t>
            </a:r>
          </a:p>
        </p:txBody>
      </p:sp>
    </p:spTree>
    <p:extLst>
      <p:ext uri="{BB962C8B-B14F-4D97-AF65-F5344CB8AC3E}">
        <p14:creationId xmlns:p14="http://schemas.microsoft.com/office/powerpoint/2010/main" val="198193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Pre-procesamiento</a:t>
            </a:r>
          </a:p>
        </p:txBody>
      </p:sp>
      <p:sp>
        <p:nvSpPr>
          <p:cNvPr id="3" name="Marcador de contenido 2"/>
          <p:cNvSpPr>
            <a:spLocks noGrp="1"/>
          </p:cNvSpPr>
          <p:nvPr>
            <p:ph idx="1"/>
          </p:nvPr>
        </p:nvSpPr>
        <p:spPr>
          <a:xfrm>
            <a:off x="381000" y="836613"/>
            <a:ext cx="8480425" cy="6021387"/>
          </a:xfrm>
        </p:spPr>
        <p:txBody>
          <a:bodyPr/>
          <a:lstStyle/>
          <a:p>
            <a:pPr marL="0" indent="0" algn="just">
              <a:lnSpc>
                <a:spcPct val="100000"/>
              </a:lnSpc>
              <a:buNone/>
            </a:pPr>
            <a:r>
              <a:rPr lang="es-ES" sz="2400" dirty="0"/>
              <a:t>El pre-procesamiento se debe evaluar siempre que exista uno de los problemas siguientes:</a:t>
            </a:r>
          </a:p>
          <a:p>
            <a:pPr marL="0" indent="0" algn="just">
              <a:lnSpc>
                <a:spcPct val="100000"/>
              </a:lnSpc>
              <a:buNone/>
            </a:pPr>
            <a:endParaRPr lang="es-ES" sz="2400" dirty="0"/>
          </a:p>
          <a:p>
            <a:pPr marL="457200" indent="-457200" algn="just">
              <a:lnSpc>
                <a:spcPct val="100000"/>
              </a:lnSpc>
              <a:buFont typeface="+mj-lt"/>
              <a:buAutoNum type="alphaLcParenR"/>
            </a:pPr>
            <a:r>
              <a:rPr lang="es-ES" sz="2400" dirty="0"/>
              <a:t>Hacer más eficiente el entrenamiento de la red neuronal.</a:t>
            </a:r>
          </a:p>
          <a:p>
            <a:pPr marL="457200" indent="-457200" algn="just">
              <a:lnSpc>
                <a:spcPct val="100000"/>
              </a:lnSpc>
              <a:buFont typeface="+mj-lt"/>
              <a:buAutoNum type="alphaLcParenR"/>
            </a:pPr>
            <a:r>
              <a:rPr lang="es-ES" sz="2400" dirty="0"/>
              <a:t>Reducir el grado de dispersión y complejidad de los datos.</a:t>
            </a:r>
          </a:p>
          <a:p>
            <a:pPr marL="457200" indent="-457200" algn="just">
              <a:lnSpc>
                <a:spcPct val="100000"/>
              </a:lnSpc>
              <a:buFont typeface="+mj-lt"/>
              <a:buAutoNum type="alphaLcParenR"/>
            </a:pPr>
            <a:r>
              <a:rPr lang="es-ES" sz="2400" dirty="0"/>
              <a:t>Adecuar los datos a la estructura de la red.</a:t>
            </a:r>
          </a:p>
          <a:p>
            <a:pPr marL="0" indent="0" algn="just">
              <a:lnSpc>
                <a:spcPct val="100000"/>
              </a:lnSpc>
              <a:buNone/>
            </a:pPr>
            <a:endParaRPr lang="es-ES" sz="2400" dirty="0"/>
          </a:p>
          <a:p>
            <a:pPr marL="0" indent="0" algn="just">
              <a:lnSpc>
                <a:spcPct val="100000"/>
              </a:lnSpc>
              <a:buNone/>
            </a:pPr>
            <a:r>
              <a:rPr lang="es-ES" sz="2400" dirty="0"/>
              <a:t>Gran cantidad de entradas requiere demasiados casos para entrenamiento, y esto puede conducir a:</a:t>
            </a:r>
          </a:p>
          <a:p>
            <a:pPr marL="0" indent="0" algn="just">
              <a:lnSpc>
                <a:spcPct val="100000"/>
              </a:lnSpc>
              <a:buNone/>
            </a:pPr>
            <a:endParaRPr lang="es-ES" sz="2400" dirty="0"/>
          </a:p>
          <a:p>
            <a:pPr marL="457200" indent="-457200" algn="just">
              <a:lnSpc>
                <a:spcPct val="100000"/>
              </a:lnSpc>
              <a:buFont typeface="+mj-lt"/>
              <a:buAutoNum type="arabicParenR"/>
            </a:pPr>
            <a:r>
              <a:rPr lang="es-ES" sz="2400" dirty="0"/>
              <a:t>Arquitectura de redes complejas.</a:t>
            </a:r>
          </a:p>
          <a:p>
            <a:pPr marL="457200" indent="-457200" algn="just">
              <a:lnSpc>
                <a:spcPct val="100000"/>
              </a:lnSpc>
              <a:buFont typeface="+mj-lt"/>
              <a:buAutoNum type="arabicParenR"/>
            </a:pPr>
            <a:r>
              <a:rPr lang="es-ES" sz="2400" dirty="0"/>
              <a:t>Alto consumo de tiempo computacional.</a:t>
            </a:r>
          </a:p>
          <a:p>
            <a:pPr marL="457200" indent="-457200" algn="just">
              <a:lnSpc>
                <a:spcPct val="100000"/>
              </a:lnSpc>
              <a:buFont typeface="+mj-lt"/>
              <a:buAutoNum type="arabicParenR"/>
            </a:pPr>
            <a:r>
              <a:rPr lang="es-ES" sz="2400" dirty="0"/>
              <a:t>Esfuerzo humano excesivo conducente a múltiples pruebas por ensayo y error.</a:t>
            </a:r>
          </a:p>
          <a:p>
            <a:pPr marL="0" indent="0" algn="just">
              <a:lnSpc>
                <a:spcPct val="100000"/>
              </a:lnSpc>
              <a:buNone/>
            </a:pPr>
            <a:endParaRPr lang="es-ES" sz="2400" dirty="0"/>
          </a:p>
        </p:txBody>
      </p:sp>
    </p:spTree>
    <p:extLst>
      <p:ext uri="{BB962C8B-B14F-4D97-AF65-F5344CB8AC3E}">
        <p14:creationId xmlns:p14="http://schemas.microsoft.com/office/powerpoint/2010/main" val="155609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Pos-procesamiento</a:t>
            </a:r>
          </a:p>
        </p:txBody>
      </p:sp>
      <p:sp>
        <p:nvSpPr>
          <p:cNvPr id="3" name="Marcador de contenido 2"/>
          <p:cNvSpPr>
            <a:spLocks noGrp="1"/>
          </p:cNvSpPr>
          <p:nvPr>
            <p:ph idx="1"/>
          </p:nvPr>
        </p:nvSpPr>
        <p:spPr>
          <a:xfrm>
            <a:off x="381000" y="836613"/>
            <a:ext cx="8480425" cy="6021387"/>
          </a:xfrm>
        </p:spPr>
        <p:txBody>
          <a:bodyPr/>
          <a:lstStyle/>
          <a:p>
            <a:pPr marL="0" indent="0" algn="just">
              <a:lnSpc>
                <a:spcPct val="100000"/>
              </a:lnSpc>
              <a:buNone/>
            </a:pPr>
            <a:r>
              <a:rPr lang="es-ES" sz="2400" dirty="0"/>
              <a:t>A consecuencia del pre-procesamiento se debe realizar una operación adicional que  convierte los resultados obtenidos por la red neuronal en valores que puedan ser interpretados en el mismo espacio o rango en que estaban antes del pre-procesamiento.</a:t>
            </a:r>
          </a:p>
          <a:p>
            <a:pPr marL="0" indent="0" algn="just">
              <a:lnSpc>
                <a:spcPct val="100000"/>
              </a:lnSpc>
              <a:buNone/>
            </a:pPr>
            <a:endParaRPr lang="es-ES" sz="2400" dirty="0"/>
          </a:p>
        </p:txBody>
      </p:sp>
      <p:pic>
        <p:nvPicPr>
          <p:cNvPr id="4" name="Imagen 1"/>
          <p:cNvPicPr>
            <a:picLocks noChangeAspect="1" noChangeArrowheads="1"/>
          </p:cNvPicPr>
          <p:nvPr/>
        </p:nvPicPr>
        <p:blipFill rotWithShape="1">
          <a:blip r:embed="rId3">
            <a:lum bright="-20000" contrast="40000"/>
            <a:extLst>
              <a:ext uri="{28A0092B-C50C-407E-A947-70E740481C1C}">
                <a14:useLocalDpi xmlns:a14="http://schemas.microsoft.com/office/drawing/2010/main" val="0"/>
              </a:ext>
            </a:extLst>
          </a:blip>
          <a:srcRect l="3536" r="3217" b="4458"/>
          <a:stretch/>
        </p:blipFill>
        <p:spPr bwMode="auto">
          <a:xfrm>
            <a:off x="0" y="3048000"/>
            <a:ext cx="9117385" cy="3505200"/>
          </a:xfrm>
          <a:prstGeom prst="rect">
            <a:avLst/>
          </a:prstGeom>
          <a:noFill/>
          <a:ln>
            <a:noFill/>
          </a:ln>
        </p:spPr>
      </p:pic>
    </p:spTree>
    <p:extLst>
      <p:ext uri="{BB962C8B-B14F-4D97-AF65-F5344CB8AC3E}">
        <p14:creationId xmlns:p14="http://schemas.microsoft.com/office/powerpoint/2010/main" val="757255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Técnicas de normalización </a:t>
            </a:r>
          </a:p>
        </p:txBody>
      </p:sp>
      <p:sp>
        <p:nvSpPr>
          <p:cNvPr id="3" name="Marcador de contenido 2"/>
          <p:cNvSpPr>
            <a:spLocks noGrp="1"/>
          </p:cNvSpPr>
          <p:nvPr>
            <p:ph idx="1"/>
          </p:nvPr>
        </p:nvSpPr>
        <p:spPr>
          <a:xfrm>
            <a:off x="381000" y="836613"/>
            <a:ext cx="8480425" cy="6021387"/>
          </a:xfrm>
        </p:spPr>
        <p:txBody>
          <a:bodyPr/>
          <a:lstStyle/>
          <a:p>
            <a:pPr marL="0" indent="0" algn="just">
              <a:lnSpc>
                <a:spcPct val="100000"/>
              </a:lnSpc>
              <a:buNone/>
            </a:pPr>
            <a:r>
              <a:rPr lang="es-ES" sz="2400" b="1" dirty="0"/>
              <a:t>Normalizar con relación a un Mínimo y un Máximo definidos</a:t>
            </a:r>
          </a:p>
          <a:p>
            <a:pPr marL="0" indent="0" algn="just">
              <a:lnSpc>
                <a:spcPct val="100000"/>
              </a:lnSpc>
              <a:buNone/>
            </a:pPr>
            <a:endParaRPr lang="es-ES" sz="2400" b="1" dirty="0"/>
          </a:p>
          <a:p>
            <a:pPr marL="0" indent="0" algn="just">
              <a:lnSpc>
                <a:spcPct val="100000"/>
              </a:lnSpc>
              <a:buNone/>
            </a:pPr>
            <a:r>
              <a:rPr lang="es-ES" sz="2400" dirty="0"/>
              <a:t>Antes de entrenar la red es útil limitar entradas y salidas para que siempre caigan dentro de un rango específico, después de obtenida la salida se debe pos procesar para volver a transformar a los rangos normales. La función de MATLAB para aplicar esta técnica es </a:t>
            </a:r>
            <a:r>
              <a:rPr lang="es-ES" sz="2400" b="1" i="1" dirty="0" err="1"/>
              <a:t>mapminmax</a:t>
            </a:r>
            <a:r>
              <a:rPr lang="es-ES" sz="2400" dirty="0"/>
              <a:t>.	</a:t>
            </a:r>
          </a:p>
        </p:txBody>
      </p:sp>
    </p:spTree>
    <p:extLst>
      <p:ext uri="{BB962C8B-B14F-4D97-AF65-F5344CB8AC3E}">
        <p14:creationId xmlns:p14="http://schemas.microsoft.com/office/powerpoint/2010/main" val="8458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Técnicas de normalización </a:t>
            </a:r>
          </a:p>
        </p:txBody>
      </p:sp>
      <p:sp>
        <p:nvSpPr>
          <p:cNvPr id="3" name="Marcador de contenido 2"/>
          <p:cNvSpPr>
            <a:spLocks noGrp="1"/>
          </p:cNvSpPr>
          <p:nvPr>
            <p:ph idx="1"/>
          </p:nvPr>
        </p:nvSpPr>
        <p:spPr>
          <a:xfrm>
            <a:off x="381000" y="836613"/>
            <a:ext cx="8480425" cy="6021387"/>
          </a:xfrm>
        </p:spPr>
        <p:txBody>
          <a:bodyPr/>
          <a:lstStyle/>
          <a:p>
            <a:pPr marL="0" indent="0" algn="just">
              <a:lnSpc>
                <a:spcPct val="100000"/>
              </a:lnSpc>
              <a:buNone/>
            </a:pPr>
            <a:r>
              <a:rPr lang="es-ES" sz="2400" b="1" dirty="0"/>
              <a:t>Normalizar con relación a un Mínimo y un Máximo definidos</a:t>
            </a:r>
          </a:p>
          <a:p>
            <a:pPr marL="0" indent="0" algn="just">
              <a:lnSpc>
                <a:spcPct val="100000"/>
              </a:lnSpc>
              <a:buNone/>
            </a:pPr>
            <a:endParaRPr lang="es-ES" sz="2400" b="1" dirty="0"/>
          </a:p>
          <a:p>
            <a:pPr marL="0" indent="0" algn="just">
              <a:lnSpc>
                <a:spcPct val="100000"/>
              </a:lnSpc>
              <a:buNone/>
            </a:pPr>
            <a:r>
              <a:rPr lang="es-ES" sz="2400" dirty="0"/>
              <a:t>Ejemplo </a:t>
            </a:r>
            <a:r>
              <a:rPr lang="es-ES" sz="2400" b="1" i="1" dirty="0" err="1"/>
              <a:t>mapminmax</a:t>
            </a:r>
            <a:r>
              <a:rPr lang="es-ES" sz="2400" dirty="0"/>
              <a:t>:</a:t>
            </a:r>
          </a:p>
          <a:p>
            <a:pPr marL="0" indent="0" algn="just">
              <a:lnSpc>
                <a:spcPct val="100000"/>
              </a:lnSpc>
              <a:buNone/>
            </a:pPr>
            <a:r>
              <a:rPr lang="es-ES" sz="2400" dirty="0"/>
              <a:t>%normaliza matriz entre 1 y -1 (valores por defecto)</a:t>
            </a:r>
          </a:p>
          <a:p>
            <a:pPr marL="0" indent="0" algn="just">
              <a:lnSpc>
                <a:spcPct val="100000"/>
              </a:lnSpc>
              <a:buNone/>
            </a:pPr>
            <a:r>
              <a:rPr lang="es-ES" sz="2400" dirty="0"/>
              <a:t>x1 = [1 2 4; 1 1 1; 3 2 2; 0 0 0]</a:t>
            </a:r>
          </a:p>
          <a:p>
            <a:pPr marL="0" indent="0" algn="just">
              <a:lnSpc>
                <a:spcPct val="100000"/>
              </a:lnSpc>
              <a:buNone/>
            </a:pPr>
            <a:r>
              <a:rPr lang="es-ES" sz="2400" dirty="0"/>
              <a:t>[y1,ps] = </a:t>
            </a:r>
            <a:r>
              <a:rPr lang="es-ES" sz="2400" dirty="0" err="1"/>
              <a:t>mapminmax</a:t>
            </a:r>
            <a:r>
              <a:rPr lang="es-ES" sz="2400" dirty="0"/>
              <a:t>(x1)</a:t>
            </a:r>
          </a:p>
          <a:p>
            <a:pPr marL="0" indent="0" algn="just">
              <a:lnSpc>
                <a:spcPct val="100000"/>
              </a:lnSpc>
              <a:buNone/>
            </a:pPr>
            <a:endParaRPr lang="es-ES" sz="2400" dirty="0"/>
          </a:p>
          <a:p>
            <a:pPr marL="0" indent="0" algn="just">
              <a:lnSpc>
                <a:spcPct val="100000"/>
              </a:lnSpc>
              <a:buNone/>
            </a:pPr>
            <a:r>
              <a:rPr lang="es-ES" sz="2400" dirty="0"/>
              <a:t>% obtener x1 nuevamente aplicando proceso inverso.</a:t>
            </a:r>
          </a:p>
          <a:p>
            <a:pPr marL="0" indent="0" algn="just">
              <a:lnSpc>
                <a:spcPct val="100000"/>
              </a:lnSpc>
              <a:buNone/>
            </a:pPr>
            <a:r>
              <a:rPr lang="es-ES" sz="2400" dirty="0"/>
              <a:t>x1_again = </a:t>
            </a:r>
            <a:r>
              <a:rPr lang="es-ES" sz="2400" dirty="0" err="1"/>
              <a:t>mapminmax</a:t>
            </a:r>
            <a:r>
              <a:rPr lang="es-ES" sz="2400" dirty="0"/>
              <a:t>('reverse',y1,ps)</a:t>
            </a:r>
          </a:p>
          <a:p>
            <a:pPr marL="0" indent="0" algn="just">
              <a:lnSpc>
                <a:spcPct val="100000"/>
              </a:lnSpc>
              <a:buNone/>
            </a:pPr>
            <a:r>
              <a:rPr lang="es-ES" sz="2400" dirty="0"/>
              <a:t>% se obtiene la salida y se transforma con reverse en su rango normal</a:t>
            </a:r>
          </a:p>
        </p:txBody>
      </p:sp>
    </p:spTree>
    <p:extLst>
      <p:ext uri="{BB962C8B-B14F-4D97-AF65-F5344CB8AC3E}">
        <p14:creationId xmlns:p14="http://schemas.microsoft.com/office/powerpoint/2010/main" val="441529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Técnicas de normalización </a:t>
            </a:r>
          </a:p>
        </p:txBody>
      </p:sp>
      <p:sp>
        <p:nvSpPr>
          <p:cNvPr id="3" name="Marcador de contenido 2"/>
          <p:cNvSpPr>
            <a:spLocks noGrp="1"/>
          </p:cNvSpPr>
          <p:nvPr>
            <p:ph idx="1"/>
          </p:nvPr>
        </p:nvSpPr>
        <p:spPr>
          <a:xfrm>
            <a:off x="381000" y="836613"/>
            <a:ext cx="8480425" cy="6021387"/>
          </a:xfrm>
        </p:spPr>
        <p:txBody>
          <a:bodyPr/>
          <a:lstStyle/>
          <a:p>
            <a:pPr marL="0" indent="0" algn="just">
              <a:lnSpc>
                <a:spcPct val="100000"/>
              </a:lnSpc>
              <a:buNone/>
            </a:pPr>
            <a:r>
              <a:rPr lang="es-ES" sz="2400" b="1" dirty="0">
                <a:solidFill>
                  <a:schemeClr val="tx1"/>
                </a:solidFill>
                <a:latin typeface="Arial" charset="0"/>
                <a:cs typeface="Times New Roman" pitchFamily="16" charset="0"/>
              </a:rPr>
              <a:t>Normalizar con relación a la Media y Desviación Estándar</a:t>
            </a:r>
          </a:p>
          <a:p>
            <a:pPr marL="0" indent="0" algn="just">
              <a:lnSpc>
                <a:spcPct val="100000"/>
              </a:lnSpc>
              <a:buNone/>
            </a:pPr>
            <a:endParaRPr lang="es-ES" sz="2400" b="1" dirty="0"/>
          </a:p>
          <a:p>
            <a:pPr marL="0" indent="0" algn="just">
              <a:lnSpc>
                <a:spcPct val="100000"/>
              </a:lnSpc>
              <a:buNone/>
            </a:pPr>
            <a:r>
              <a:rPr lang="es-ES" sz="2400" dirty="0"/>
              <a:t>Se utiliza para normalizar los patrones de entrenamiento de forma tal que tengan una media prefijada y una varianza prefijada (por defecto media cero y varianza unitaria). La función de MATLAB para aplicar esta técnica es </a:t>
            </a:r>
            <a:r>
              <a:rPr lang="es-ES" sz="2400" b="1" i="1" dirty="0" err="1"/>
              <a:t>mapstd</a:t>
            </a:r>
            <a:r>
              <a:rPr lang="es-ES" sz="2400" dirty="0"/>
              <a:t>.</a:t>
            </a:r>
          </a:p>
          <a:p>
            <a:pPr marL="0" indent="0" algn="just">
              <a:lnSpc>
                <a:spcPct val="100000"/>
              </a:lnSpc>
              <a:buNone/>
            </a:pPr>
            <a:r>
              <a:rPr lang="es-ES" sz="2400" dirty="0"/>
              <a:t>	</a:t>
            </a:r>
          </a:p>
        </p:txBody>
      </p:sp>
    </p:spTree>
    <p:extLst>
      <p:ext uri="{BB962C8B-B14F-4D97-AF65-F5344CB8AC3E}">
        <p14:creationId xmlns:p14="http://schemas.microsoft.com/office/powerpoint/2010/main" val="441162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Técnicas de normalización </a:t>
            </a:r>
          </a:p>
        </p:txBody>
      </p:sp>
      <p:sp>
        <p:nvSpPr>
          <p:cNvPr id="3" name="Marcador de contenido 2"/>
          <p:cNvSpPr>
            <a:spLocks noGrp="1"/>
          </p:cNvSpPr>
          <p:nvPr>
            <p:ph idx="1"/>
          </p:nvPr>
        </p:nvSpPr>
        <p:spPr>
          <a:xfrm>
            <a:off x="381000" y="836613"/>
            <a:ext cx="8480425" cy="6021387"/>
          </a:xfrm>
        </p:spPr>
        <p:txBody>
          <a:bodyPr/>
          <a:lstStyle/>
          <a:p>
            <a:pPr marL="0" indent="0" algn="just">
              <a:lnSpc>
                <a:spcPct val="100000"/>
              </a:lnSpc>
              <a:buNone/>
            </a:pPr>
            <a:r>
              <a:rPr lang="es-ES" sz="2400" b="1" dirty="0">
                <a:solidFill>
                  <a:schemeClr val="tx1"/>
                </a:solidFill>
                <a:latin typeface="Arial" charset="0"/>
                <a:cs typeface="Times New Roman" pitchFamily="16" charset="0"/>
              </a:rPr>
              <a:t>Normalizar con relación a la Media y Desviación Estándar</a:t>
            </a:r>
          </a:p>
          <a:p>
            <a:pPr marL="0" indent="0" algn="just">
              <a:lnSpc>
                <a:spcPct val="100000"/>
              </a:lnSpc>
              <a:buNone/>
            </a:pPr>
            <a:endParaRPr lang="es-ES" sz="2400" b="1" dirty="0"/>
          </a:p>
          <a:p>
            <a:pPr marL="0" indent="0" algn="just">
              <a:lnSpc>
                <a:spcPct val="100000"/>
              </a:lnSpc>
              <a:buNone/>
            </a:pPr>
            <a:r>
              <a:rPr lang="es-ES" sz="2400" dirty="0"/>
              <a:t>Ejemplo </a:t>
            </a:r>
            <a:r>
              <a:rPr lang="es-ES" sz="2400" b="1" i="1" dirty="0" err="1"/>
              <a:t>mapstd</a:t>
            </a:r>
            <a:r>
              <a:rPr lang="es-ES" sz="2400" dirty="0"/>
              <a:t>:</a:t>
            </a:r>
          </a:p>
          <a:p>
            <a:pPr marL="0" indent="0" algn="just">
              <a:lnSpc>
                <a:spcPct val="100000"/>
              </a:lnSpc>
              <a:buNone/>
            </a:pPr>
            <a:r>
              <a:rPr lang="es-ES" sz="2400" dirty="0"/>
              <a:t>%normaliza con media cero y varianza 1</a:t>
            </a:r>
          </a:p>
          <a:p>
            <a:pPr marL="0" indent="0" algn="just">
              <a:lnSpc>
                <a:spcPct val="100000"/>
              </a:lnSpc>
              <a:buNone/>
            </a:pPr>
            <a:r>
              <a:rPr lang="es-ES" sz="2400" dirty="0"/>
              <a:t>x1 = [1 2 4; 1 1 1; 3 2 2; 0 0 0]</a:t>
            </a:r>
          </a:p>
          <a:p>
            <a:pPr marL="0" indent="0" algn="just">
              <a:lnSpc>
                <a:spcPct val="100000"/>
              </a:lnSpc>
              <a:buNone/>
            </a:pPr>
            <a:r>
              <a:rPr lang="es-ES" sz="2400" dirty="0"/>
              <a:t>[y1,ps] = </a:t>
            </a:r>
            <a:r>
              <a:rPr lang="es-ES" sz="2400" dirty="0" err="1"/>
              <a:t>mapstd</a:t>
            </a:r>
            <a:r>
              <a:rPr lang="es-ES" sz="2400" dirty="0"/>
              <a:t>(x1)</a:t>
            </a:r>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r>
              <a:rPr lang="es-ES" sz="2400" dirty="0"/>
              <a:t>x1_again = </a:t>
            </a:r>
            <a:r>
              <a:rPr lang="es-ES" sz="2400" dirty="0" err="1"/>
              <a:t>mapstd</a:t>
            </a:r>
            <a:r>
              <a:rPr lang="es-ES" sz="2400" dirty="0"/>
              <a:t>('reverse',y1,ps)</a:t>
            </a:r>
          </a:p>
        </p:txBody>
      </p:sp>
    </p:spTree>
    <p:extLst>
      <p:ext uri="{BB962C8B-B14F-4D97-AF65-F5344CB8AC3E}">
        <p14:creationId xmlns:p14="http://schemas.microsoft.com/office/powerpoint/2010/main" val="275404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Técnicas de normalización </a:t>
            </a:r>
          </a:p>
        </p:txBody>
      </p:sp>
      <p:sp>
        <p:nvSpPr>
          <p:cNvPr id="3" name="Marcador de contenido 2"/>
          <p:cNvSpPr>
            <a:spLocks noGrp="1"/>
          </p:cNvSpPr>
          <p:nvPr>
            <p:ph idx="1"/>
          </p:nvPr>
        </p:nvSpPr>
        <p:spPr>
          <a:xfrm>
            <a:off x="381000" y="836613"/>
            <a:ext cx="8480425" cy="6021387"/>
          </a:xfrm>
        </p:spPr>
        <p:txBody>
          <a:bodyPr/>
          <a:lstStyle/>
          <a:p>
            <a:pPr marL="0" indent="0" algn="just">
              <a:lnSpc>
                <a:spcPct val="100000"/>
              </a:lnSpc>
              <a:buNone/>
            </a:pPr>
            <a:r>
              <a:rPr lang="es-ES" sz="2400" b="1" dirty="0">
                <a:solidFill>
                  <a:schemeClr val="tx1"/>
                </a:solidFill>
                <a:latin typeface="Arial" charset="0"/>
                <a:cs typeface="Times New Roman" pitchFamily="16" charset="0"/>
              </a:rPr>
              <a:t>Normalizar mediante análisis de componentes principales</a:t>
            </a:r>
          </a:p>
          <a:p>
            <a:pPr marL="0" indent="0" algn="just">
              <a:lnSpc>
                <a:spcPct val="100000"/>
              </a:lnSpc>
              <a:buNone/>
            </a:pPr>
            <a:endParaRPr lang="es-ES" sz="2400" b="1" dirty="0"/>
          </a:p>
          <a:p>
            <a:pPr marL="0" indent="0" algn="just">
              <a:lnSpc>
                <a:spcPct val="100000"/>
              </a:lnSpc>
              <a:buNone/>
            </a:pPr>
            <a:r>
              <a:rPr lang="es-ES" sz="2400" dirty="0"/>
              <a:t>Esta técnica se utiliza cuando se quieren eliminar vectores de entrada que se encuentran muy correlacionados y por tanto en esencia codifican la misma información (o sea, son prácticamente redundantes). Reduce la dimensión del vector de entrada.</a:t>
            </a:r>
          </a:p>
          <a:p>
            <a:pPr marL="0" indent="0" algn="just">
              <a:lnSpc>
                <a:spcPct val="100000"/>
              </a:lnSpc>
              <a:buNone/>
            </a:pPr>
            <a:r>
              <a:rPr lang="es-ES" sz="2400" dirty="0"/>
              <a:t>La función de MATLAB para aplicar esta técnica es </a:t>
            </a:r>
            <a:r>
              <a:rPr lang="es-ES" sz="2400" b="1" i="1" dirty="0" err="1"/>
              <a:t>processpca</a:t>
            </a:r>
            <a:r>
              <a:rPr lang="es-ES" sz="2400" dirty="0"/>
              <a:t>.</a:t>
            </a:r>
          </a:p>
          <a:p>
            <a:pPr marL="0" indent="0" algn="just">
              <a:lnSpc>
                <a:spcPct val="100000"/>
              </a:lnSpc>
              <a:buNone/>
            </a:pPr>
            <a:r>
              <a:rPr lang="es-ES" sz="2400" dirty="0"/>
              <a:t>	</a:t>
            </a:r>
          </a:p>
        </p:txBody>
      </p:sp>
    </p:spTree>
    <p:extLst>
      <p:ext uri="{BB962C8B-B14F-4D97-AF65-F5344CB8AC3E}">
        <p14:creationId xmlns:p14="http://schemas.microsoft.com/office/powerpoint/2010/main" val="425627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Técnicas de normalización </a:t>
            </a:r>
          </a:p>
        </p:txBody>
      </p:sp>
      <p:sp>
        <p:nvSpPr>
          <p:cNvPr id="3" name="Marcador de contenido 2"/>
          <p:cNvSpPr>
            <a:spLocks noGrp="1"/>
          </p:cNvSpPr>
          <p:nvPr>
            <p:ph idx="1"/>
          </p:nvPr>
        </p:nvSpPr>
        <p:spPr>
          <a:xfrm>
            <a:off x="381000" y="836613"/>
            <a:ext cx="8480425" cy="6021387"/>
          </a:xfrm>
        </p:spPr>
        <p:txBody>
          <a:bodyPr/>
          <a:lstStyle/>
          <a:p>
            <a:pPr marL="0" indent="0" algn="just">
              <a:lnSpc>
                <a:spcPct val="100000"/>
              </a:lnSpc>
              <a:buNone/>
            </a:pPr>
            <a:r>
              <a:rPr lang="es-ES" sz="2400" b="1" dirty="0">
                <a:solidFill>
                  <a:schemeClr val="tx1"/>
                </a:solidFill>
                <a:latin typeface="Arial" charset="0"/>
                <a:cs typeface="Times New Roman" pitchFamily="16" charset="0"/>
              </a:rPr>
              <a:t>Normalizar mediante análisis de componentes principales</a:t>
            </a:r>
          </a:p>
          <a:p>
            <a:pPr marL="0" indent="0" algn="just">
              <a:lnSpc>
                <a:spcPct val="100000"/>
              </a:lnSpc>
              <a:buNone/>
            </a:pPr>
            <a:endParaRPr lang="es-ES" sz="2400" b="1" dirty="0"/>
          </a:p>
          <a:p>
            <a:pPr marL="0" indent="0" algn="just">
              <a:lnSpc>
                <a:spcPct val="100000"/>
              </a:lnSpc>
              <a:buNone/>
            </a:pPr>
            <a:r>
              <a:rPr lang="es-ES" sz="2400" b="1" i="1" dirty="0" err="1"/>
              <a:t>Processpca</a:t>
            </a:r>
            <a:r>
              <a:rPr lang="es-ES" sz="2400" dirty="0"/>
              <a:t> permite normalizar los componentes del vector entrada, eliminando los componentes que menos contribuyen a la variación de los datos y manteniendo los que contribuyen en mayor medida.</a:t>
            </a:r>
          </a:p>
          <a:p>
            <a:pPr marL="0" indent="0" algn="just">
              <a:lnSpc>
                <a:spcPct val="100000"/>
              </a:lnSpc>
              <a:buNone/>
            </a:pPr>
            <a:r>
              <a:rPr lang="es-ES" sz="2400" dirty="0"/>
              <a:t>	</a:t>
            </a:r>
          </a:p>
        </p:txBody>
      </p:sp>
    </p:spTree>
    <p:extLst>
      <p:ext uri="{BB962C8B-B14F-4D97-AF65-F5344CB8AC3E}">
        <p14:creationId xmlns:p14="http://schemas.microsoft.com/office/powerpoint/2010/main" val="298162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Objetivo</a:t>
            </a:r>
          </a:p>
        </p:txBody>
      </p:sp>
      <p:sp>
        <p:nvSpPr>
          <p:cNvPr id="3" name="Marcador de contenido 2"/>
          <p:cNvSpPr>
            <a:spLocks noGrp="1"/>
          </p:cNvSpPr>
          <p:nvPr>
            <p:ph idx="1"/>
          </p:nvPr>
        </p:nvSpPr>
        <p:spPr>
          <a:xfrm>
            <a:off x="152400" y="838200"/>
            <a:ext cx="8991600" cy="5610225"/>
          </a:xfrm>
        </p:spPr>
        <p:txBody>
          <a:bodyPr/>
          <a:lstStyle/>
          <a:p>
            <a:pPr>
              <a:lnSpc>
                <a:spcPct val="100000"/>
              </a:lnSpc>
            </a:pPr>
            <a:endParaRPr lang="es-ES" sz="2800" dirty="0"/>
          </a:p>
          <a:p>
            <a:pPr>
              <a:lnSpc>
                <a:spcPct val="100000"/>
              </a:lnSpc>
            </a:pPr>
            <a:r>
              <a:rPr lang="es-ES" sz="3200" dirty="0"/>
              <a:t>Caracterizar las Redes Neuronales Artificiales de simple capa.</a:t>
            </a:r>
          </a:p>
        </p:txBody>
      </p:sp>
    </p:spTree>
    <p:extLst>
      <p:ext uri="{BB962C8B-B14F-4D97-AF65-F5344CB8AC3E}">
        <p14:creationId xmlns:p14="http://schemas.microsoft.com/office/powerpoint/2010/main" val="3559152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200" dirty="0" err="1"/>
              <a:t>Generalización</a:t>
            </a:r>
            <a:r>
              <a:rPr lang="en-US" sz="3200" dirty="0"/>
              <a:t> y </a:t>
            </a:r>
            <a:r>
              <a:rPr lang="en-US" sz="3200" dirty="0" err="1"/>
              <a:t>Memorización</a:t>
            </a:r>
            <a:endParaRPr lang="es-ES_tradnl" sz="3200" dirty="0"/>
          </a:p>
        </p:txBody>
      </p:sp>
      <p:sp>
        <p:nvSpPr>
          <p:cNvPr id="12291" name="Content Placeholder 2"/>
          <p:cNvSpPr>
            <a:spLocks noGrp="1"/>
          </p:cNvSpPr>
          <p:nvPr>
            <p:ph idx="1"/>
          </p:nvPr>
        </p:nvSpPr>
        <p:spPr/>
        <p:txBody>
          <a:bodyPr/>
          <a:lstStyle/>
          <a:p>
            <a:pPr algn="just">
              <a:lnSpc>
                <a:spcPct val="100000"/>
              </a:lnSpc>
            </a:pPr>
            <a:r>
              <a:rPr lang="es-ES_tradnl" sz="2400" b="1" dirty="0"/>
              <a:t>Generalización: </a:t>
            </a:r>
            <a:r>
              <a:rPr lang="es-ES_tradnl" sz="2400" dirty="0"/>
              <a:t>Característica que tiene una red de, una vez entrenada, poder calcular una salida correcta para un patrón que no fue parte del entrenamiento. </a:t>
            </a:r>
          </a:p>
          <a:p>
            <a:pPr algn="just">
              <a:lnSpc>
                <a:spcPct val="100000"/>
              </a:lnSpc>
            </a:pPr>
            <a:endParaRPr lang="es-ES_tradnl" sz="2400" dirty="0"/>
          </a:p>
          <a:p>
            <a:pPr algn="just">
              <a:lnSpc>
                <a:spcPct val="100000"/>
              </a:lnSpc>
            </a:pPr>
            <a:r>
              <a:rPr lang="es-ES_tradnl" sz="2400" b="1" dirty="0"/>
              <a:t>Memorización: </a:t>
            </a:r>
            <a:r>
              <a:rPr lang="es-ES_tradnl" sz="2400" dirty="0"/>
              <a:t>Se trata de asimilar esa diversidad tal y como es, por lo que en lugar de aprender a partir de los rasgos esenciales se incorporarán otros detalles en el proceso que formarán parte de lo que se quiere que la red aprenda.</a:t>
            </a:r>
          </a:p>
          <a:p>
            <a:pPr algn="just">
              <a:lnSpc>
                <a:spcPct val="100000"/>
              </a:lnSpc>
            </a:pPr>
            <a:endParaRPr lang="es-ES_tradnl" sz="2400" b="1" dirty="0"/>
          </a:p>
        </p:txBody>
      </p:sp>
    </p:spTree>
    <p:extLst>
      <p:ext uri="{BB962C8B-B14F-4D97-AF65-F5344CB8AC3E}">
        <p14:creationId xmlns:p14="http://schemas.microsoft.com/office/powerpoint/2010/main" val="2931335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200" dirty="0" err="1"/>
              <a:t>Generalización</a:t>
            </a:r>
            <a:r>
              <a:rPr lang="en-US" sz="3200" dirty="0"/>
              <a:t> y </a:t>
            </a:r>
            <a:r>
              <a:rPr lang="en-US" sz="3200" dirty="0" err="1"/>
              <a:t>Memorización</a:t>
            </a:r>
            <a:endParaRPr lang="es-ES_tradnl" sz="3200" dirty="0"/>
          </a:p>
        </p:txBody>
      </p:sp>
      <p:sp>
        <p:nvSpPr>
          <p:cNvPr id="12291" name="Content Placeholder 2"/>
          <p:cNvSpPr>
            <a:spLocks noGrp="1"/>
          </p:cNvSpPr>
          <p:nvPr>
            <p:ph idx="1"/>
          </p:nvPr>
        </p:nvSpPr>
        <p:spPr/>
        <p:txBody>
          <a:bodyPr/>
          <a:lstStyle/>
          <a:p>
            <a:pPr algn="just">
              <a:lnSpc>
                <a:spcPct val="100000"/>
              </a:lnSpc>
            </a:pPr>
            <a:r>
              <a:rPr lang="es-ES" sz="2400" dirty="0"/>
              <a:t>Mientras menor sea la cota de error, más tenderá la red a memorizar. Los “memorizará” y cualquier otro que se le presente no lo reconocerá correctamente.</a:t>
            </a:r>
          </a:p>
          <a:p>
            <a:pPr algn="just">
              <a:lnSpc>
                <a:spcPct val="100000"/>
              </a:lnSpc>
            </a:pPr>
            <a:r>
              <a:rPr lang="es-ES" sz="2400" dirty="0"/>
              <a:t>Debemos evitar un sobre entrenamiento de la red evitando fijar una cota de error demasiado bajo.</a:t>
            </a:r>
          </a:p>
          <a:p>
            <a:pPr algn="just">
              <a:lnSpc>
                <a:spcPct val="100000"/>
              </a:lnSpc>
            </a:pPr>
            <a:r>
              <a:rPr lang="es-ES" sz="2400" dirty="0"/>
              <a:t>Mientras más grande sea la red, más complejidad podrá aprender.</a:t>
            </a:r>
          </a:p>
          <a:p>
            <a:pPr algn="just">
              <a:lnSpc>
                <a:spcPct val="100000"/>
              </a:lnSpc>
            </a:pPr>
            <a:r>
              <a:rPr lang="es-ES" sz="2400" dirty="0"/>
              <a:t>Mientras más simple sea la red, menos se presentará el </a:t>
            </a:r>
            <a:r>
              <a:rPr lang="es-ES" sz="2400" dirty="0" err="1"/>
              <a:t>over</a:t>
            </a:r>
            <a:r>
              <a:rPr lang="es-ES" sz="2400" dirty="0"/>
              <a:t> </a:t>
            </a:r>
            <a:r>
              <a:rPr lang="es-ES" sz="2400" dirty="0" err="1"/>
              <a:t>fitting</a:t>
            </a:r>
            <a:r>
              <a:rPr lang="es-ES" sz="2400" dirty="0"/>
              <a:t>, ya que la red no tiene la estructura suficiente para memorizar y tenderá a generalizar. </a:t>
            </a:r>
          </a:p>
          <a:p>
            <a:pPr algn="just">
              <a:lnSpc>
                <a:spcPct val="100000"/>
              </a:lnSpc>
            </a:pPr>
            <a:endParaRPr lang="es-ES" sz="2400" dirty="0"/>
          </a:p>
          <a:p>
            <a:pPr algn="just">
              <a:lnSpc>
                <a:spcPct val="100000"/>
              </a:lnSpc>
            </a:pPr>
            <a:endParaRPr lang="es-ES_tradnl" sz="2400" b="1" dirty="0"/>
          </a:p>
        </p:txBody>
      </p:sp>
    </p:spTree>
    <p:extLst>
      <p:ext uri="{BB962C8B-B14F-4D97-AF65-F5344CB8AC3E}">
        <p14:creationId xmlns:p14="http://schemas.microsoft.com/office/powerpoint/2010/main" val="1735024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Criterios de parada</a:t>
            </a:r>
          </a:p>
        </p:txBody>
      </p:sp>
      <p:sp>
        <p:nvSpPr>
          <p:cNvPr id="3" name="Marcador de contenido 2"/>
          <p:cNvSpPr>
            <a:spLocks noGrp="1"/>
          </p:cNvSpPr>
          <p:nvPr>
            <p:ph idx="1"/>
          </p:nvPr>
        </p:nvSpPr>
        <p:spPr>
          <a:xfrm>
            <a:off x="381000" y="836613"/>
            <a:ext cx="8480425" cy="5686425"/>
          </a:xfrm>
        </p:spPr>
        <p:txBody>
          <a:bodyPr/>
          <a:lstStyle/>
          <a:p>
            <a:pPr marL="457200" indent="-457200" algn="just">
              <a:lnSpc>
                <a:spcPct val="100000"/>
              </a:lnSpc>
              <a:buFont typeface="+mj-lt"/>
              <a:buAutoNum type="arabicPeriod"/>
            </a:pPr>
            <a:endParaRPr lang="es-ES" sz="2400" dirty="0"/>
          </a:p>
          <a:p>
            <a:pPr marL="457200" indent="-457200" algn="just">
              <a:lnSpc>
                <a:spcPct val="100000"/>
              </a:lnSpc>
              <a:buFont typeface="+mj-lt"/>
              <a:buAutoNum type="arabicPeriod"/>
            </a:pPr>
            <a:r>
              <a:rPr lang="es-ES" sz="2400" b="1" dirty="0"/>
              <a:t>Número de iteraciones:</a:t>
            </a:r>
          </a:p>
          <a:p>
            <a:pPr marL="0" indent="0" algn="just">
              <a:lnSpc>
                <a:spcPct val="100000"/>
              </a:lnSpc>
              <a:buNone/>
            </a:pPr>
            <a:endParaRPr lang="es-ES" sz="2400" dirty="0"/>
          </a:p>
          <a:p>
            <a:pPr marL="0" indent="0" algn="just">
              <a:lnSpc>
                <a:spcPct val="100000"/>
              </a:lnSpc>
              <a:buNone/>
            </a:pPr>
            <a:r>
              <a:rPr lang="es-ES" sz="2400" dirty="0"/>
              <a:t>Este criterio de parada es muy simple y se basa en una realidad: no siempre el algoritmo de entrenamiento converge a una solución aceptable, y se tiene que detener el entrenamiento habiéndose alcanzado un número </a:t>
            </a:r>
            <a:r>
              <a:rPr lang="es-ES" sz="2400" b="1" i="1" dirty="0"/>
              <a:t>k</a:t>
            </a:r>
            <a:r>
              <a:rPr lang="es-ES" sz="2400" dirty="0"/>
              <a:t> de iteraciones. </a:t>
            </a:r>
          </a:p>
          <a:p>
            <a:pPr algn="just">
              <a:lnSpc>
                <a:spcPct val="100000"/>
              </a:lnSpc>
            </a:pPr>
            <a:endParaRPr lang="es-ES" dirty="0"/>
          </a:p>
        </p:txBody>
      </p:sp>
    </p:spTree>
    <p:extLst>
      <p:ext uri="{BB962C8B-B14F-4D97-AF65-F5344CB8AC3E}">
        <p14:creationId xmlns:p14="http://schemas.microsoft.com/office/powerpoint/2010/main" val="1168839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Criterios de parada</a:t>
            </a:r>
          </a:p>
        </p:txBody>
      </p:sp>
      <p:sp>
        <p:nvSpPr>
          <p:cNvPr id="3" name="Marcador de contenido 2"/>
          <p:cNvSpPr>
            <a:spLocks noGrp="1"/>
          </p:cNvSpPr>
          <p:nvPr>
            <p:ph idx="1"/>
          </p:nvPr>
        </p:nvSpPr>
        <p:spPr>
          <a:xfrm>
            <a:off x="381000" y="836613"/>
            <a:ext cx="8480425" cy="5686425"/>
          </a:xfrm>
        </p:spPr>
        <p:txBody>
          <a:bodyPr/>
          <a:lstStyle/>
          <a:p>
            <a:pPr marL="457200" indent="-457200" algn="just">
              <a:lnSpc>
                <a:spcPct val="100000"/>
              </a:lnSpc>
              <a:buFont typeface="+mj-lt"/>
              <a:buAutoNum type="arabicPeriod"/>
            </a:pPr>
            <a:endParaRPr lang="es-ES" sz="2400" dirty="0"/>
          </a:p>
          <a:p>
            <a:pPr marL="457200" indent="-457200" algn="just">
              <a:lnSpc>
                <a:spcPct val="100000"/>
              </a:lnSpc>
              <a:buFont typeface="+mj-lt"/>
              <a:buAutoNum type="arabicPeriod" startAt="2"/>
            </a:pPr>
            <a:r>
              <a:rPr lang="es-ES" sz="2400" b="1" dirty="0"/>
              <a:t>Error deseado:</a:t>
            </a:r>
          </a:p>
          <a:p>
            <a:pPr marL="0" indent="0" algn="just">
              <a:lnSpc>
                <a:spcPct val="100000"/>
              </a:lnSpc>
              <a:buNone/>
            </a:pPr>
            <a:endParaRPr lang="es-ES" sz="2400" b="1" dirty="0"/>
          </a:p>
          <a:p>
            <a:pPr marL="0" indent="0" algn="just">
              <a:lnSpc>
                <a:spcPct val="100000"/>
              </a:lnSpc>
              <a:buNone/>
            </a:pPr>
            <a:r>
              <a:rPr lang="es-ES" sz="2400" dirty="0"/>
              <a:t>Este criterio de parada detiene el entrenamiento cuando se considera que el error </a:t>
            </a:r>
            <a:r>
              <a:rPr lang="es-ES" sz="2400" b="1" i="1" dirty="0"/>
              <a:t>e</a:t>
            </a:r>
            <a:r>
              <a:rPr lang="es-ES" sz="2400" dirty="0"/>
              <a:t> (diferencia entre la salida deseada y la salida calculada por la red) es lo suficientemente pequeño como para no afectar el resultado global. Esta cota de error no necesariamente es cero. Para muchos problemas reales donde se emplean RNA el error es cercano a </a:t>
            </a:r>
            <a:r>
              <a:rPr lang="es-ES" sz="2400"/>
              <a:t>cero (0.01, 0.001 </a:t>
            </a:r>
            <a:r>
              <a:rPr lang="es-ES" sz="2400" dirty="0"/>
              <a:t>o incluso menores).</a:t>
            </a:r>
          </a:p>
          <a:p>
            <a:pPr algn="just">
              <a:lnSpc>
                <a:spcPct val="100000"/>
              </a:lnSpc>
            </a:pPr>
            <a:endParaRPr lang="es-ES" dirty="0"/>
          </a:p>
        </p:txBody>
      </p:sp>
    </p:spTree>
    <p:extLst>
      <p:ext uri="{BB962C8B-B14F-4D97-AF65-F5344CB8AC3E}">
        <p14:creationId xmlns:p14="http://schemas.microsoft.com/office/powerpoint/2010/main" val="2500961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Criterios de parada</a:t>
            </a:r>
          </a:p>
        </p:txBody>
      </p:sp>
      <p:sp>
        <p:nvSpPr>
          <p:cNvPr id="3" name="Marcador de contenido 2"/>
          <p:cNvSpPr>
            <a:spLocks noGrp="1"/>
          </p:cNvSpPr>
          <p:nvPr>
            <p:ph idx="1"/>
          </p:nvPr>
        </p:nvSpPr>
        <p:spPr>
          <a:xfrm>
            <a:off x="381000" y="836613"/>
            <a:ext cx="8480425" cy="5686425"/>
          </a:xfrm>
        </p:spPr>
        <p:txBody>
          <a:bodyPr/>
          <a:lstStyle/>
          <a:p>
            <a:pPr marL="457200" indent="-457200" algn="just">
              <a:lnSpc>
                <a:spcPct val="100000"/>
              </a:lnSpc>
              <a:buFont typeface="+mj-lt"/>
              <a:buAutoNum type="arabicPeriod"/>
            </a:pPr>
            <a:endParaRPr lang="es-ES" sz="2400" dirty="0"/>
          </a:p>
          <a:p>
            <a:pPr marL="457200" indent="-457200" algn="just">
              <a:lnSpc>
                <a:spcPct val="100000"/>
              </a:lnSpc>
              <a:buFont typeface="+mj-lt"/>
              <a:buAutoNum type="arabicPeriod" startAt="3"/>
            </a:pPr>
            <a:r>
              <a:rPr lang="es-ES" sz="2400" b="1" dirty="0"/>
              <a:t>Híbrido: </a:t>
            </a:r>
          </a:p>
          <a:p>
            <a:pPr marL="0" indent="0" algn="just">
              <a:lnSpc>
                <a:spcPct val="100000"/>
              </a:lnSpc>
              <a:buNone/>
            </a:pPr>
            <a:endParaRPr lang="es-ES" sz="2400" b="1" dirty="0"/>
          </a:p>
          <a:p>
            <a:pPr marL="0" indent="0" algn="just">
              <a:lnSpc>
                <a:spcPct val="100000"/>
              </a:lnSpc>
              <a:buNone/>
            </a:pPr>
            <a:r>
              <a:rPr lang="es-ES" sz="2400" dirty="0"/>
              <a:t>Combinación de un número </a:t>
            </a:r>
            <a:r>
              <a:rPr lang="es-ES" sz="2400" b="1" i="1" dirty="0"/>
              <a:t>k</a:t>
            </a:r>
            <a:r>
              <a:rPr lang="es-ES" sz="2400" dirty="0"/>
              <a:t> de iteraciones y una cota de error </a:t>
            </a:r>
            <a:r>
              <a:rPr lang="es-ES" sz="2400" b="1" i="1" dirty="0"/>
              <a:t>e</a:t>
            </a:r>
            <a:r>
              <a:rPr lang="es-ES" sz="2400" dirty="0"/>
              <a:t>.</a:t>
            </a:r>
          </a:p>
          <a:p>
            <a:pPr marL="457200" indent="-457200" algn="just">
              <a:lnSpc>
                <a:spcPct val="100000"/>
              </a:lnSpc>
              <a:buFont typeface="+mj-lt"/>
              <a:buAutoNum type="arabicPeriod" startAt="3"/>
            </a:pPr>
            <a:endParaRPr lang="es-ES" sz="2400" b="1" dirty="0"/>
          </a:p>
          <a:p>
            <a:pPr marL="457200" indent="-457200" algn="just">
              <a:lnSpc>
                <a:spcPct val="100000"/>
              </a:lnSpc>
              <a:buFont typeface="+mj-lt"/>
              <a:buAutoNum type="arabicPeriod" startAt="4"/>
            </a:pPr>
            <a:r>
              <a:rPr lang="es-ES" sz="2400" b="1" dirty="0"/>
              <a:t>Parada prematura o </a:t>
            </a:r>
            <a:r>
              <a:rPr lang="es-ES" sz="2400" b="1" i="1" dirty="0" err="1"/>
              <a:t>early</a:t>
            </a:r>
            <a:r>
              <a:rPr lang="es-ES" sz="2400" b="1" i="1" dirty="0"/>
              <a:t> </a:t>
            </a:r>
            <a:r>
              <a:rPr lang="es-ES" sz="2400" b="1" i="1" dirty="0" err="1"/>
              <a:t>stopping</a:t>
            </a:r>
            <a:r>
              <a:rPr lang="es-ES" sz="2400" b="1" dirty="0"/>
              <a:t>: </a:t>
            </a:r>
          </a:p>
          <a:p>
            <a:pPr marL="457200" indent="-457200" algn="just">
              <a:lnSpc>
                <a:spcPct val="100000"/>
              </a:lnSpc>
              <a:buFont typeface="+mj-lt"/>
              <a:buAutoNum type="arabicPeriod" startAt="4"/>
            </a:pPr>
            <a:endParaRPr lang="es-ES" sz="2400" b="1" dirty="0"/>
          </a:p>
          <a:p>
            <a:pPr marL="0" indent="0" algn="just">
              <a:lnSpc>
                <a:spcPct val="100000"/>
              </a:lnSpc>
              <a:buNone/>
            </a:pPr>
            <a:r>
              <a:rPr lang="es-ES" sz="2400" dirty="0"/>
              <a:t>Criterio de la capacidad de generalización y de memorización de la RNA. Analiza cuando la capacidad de generalización de una red comienza a afectarse, o sea, que la capacidad de memorización de la red comienza a hacerse evidente.</a:t>
            </a:r>
          </a:p>
          <a:p>
            <a:pPr marL="0" indent="0" algn="just">
              <a:lnSpc>
                <a:spcPct val="100000"/>
              </a:lnSpc>
              <a:buNone/>
            </a:pPr>
            <a:endParaRPr lang="es-ES" sz="2400" dirty="0"/>
          </a:p>
          <a:p>
            <a:pPr algn="just">
              <a:lnSpc>
                <a:spcPct val="100000"/>
              </a:lnSpc>
            </a:pPr>
            <a:endParaRPr lang="es-ES" dirty="0"/>
          </a:p>
        </p:txBody>
      </p:sp>
    </p:spTree>
    <p:extLst>
      <p:ext uri="{BB962C8B-B14F-4D97-AF65-F5344CB8AC3E}">
        <p14:creationId xmlns:p14="http://schemas.microsoft.com/office/powerpoint/2010/main" val="4070658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Resumen</a:t>
            </a:r>
          </a:p>
        </p:txBody>
      </p:sp>
      <p:sp>
        <p:nvSpPr>
          <p:cNvPr id="3" name="Marcador de contenido 2"/>
          <p:cNvSpPr>
            <a:spLocks noGrp="1"/>
          </p:cNvSpPr>
          <p:nvPr>
            <p:ph idx="1"/>
          </p:nvPr>
        </p:nvSpPr>
        <p:spPr>
          <a:xfrm>
            <a:off x="152400" y="838200"/>
            <a:ext cx="8991600" cy="5610225"/>
          </a:xfrm>
        </p:spPr>
        <p:txBody>
          <a:bodyPr/>
          <a:lstStyle/>
          <a:p>
            <a:pPr>
              <a:lnSpc>
                <a:spcPct val="100000"/>
              </a:lnSpc>
            </a:pPr>
            <a:endParaRPr lang="es-ES" sz="2800" dirty="0"/>
          </a:p>
          <a:p>
            <a:pPr>
              <a:lnSpc>
                <a:spcPct val="100000"/>
              </a:lnSpc>
              <a:spcAft>
                <a:spcPts val="500"/>
              </a:spcAft>
            </a:pPr>
            <a:r>
              <a:rPr lang="es-ES" sz="3200" dirty="0"/>
              <a:t>Entrenamiento supervisado. </a:t>
            </a:r>
          </a:p>
          <a:p>
            <a:pPr>
              <a:lnSpc>
                <a:spcPct val="100000"/>
              </a:lnSpc>
              <a:spcAft>
                <a:spcPts val="500"/>
              </a:spcAft>
            </a:pPr>
            <a:r>
              <a:rPr lang="es-ES" sz="3200" dirty="0"/>
              <a:t>Métodos de Pre y Pos-procesamiento de los patrones. </a:t>
            </a:r>
          </a:p>
          <a:p>
            <a:pPr>
              <a:lnSpc>
                <a:spcPct val="100000"/>
              </a:lnSpc>
              <a:spcAft>
                <a:spcPts val="500"/>
              </a:spcAft>
            </a:pPr>
            <a:r>
              <a:rPr lang="es-ES" sz="3200" dirty="0"/>
              <a:t>Memorización y Generalización. </a:t>
            </a:r>
          </a:p>
          <a:p>
            <a:pPr>
              <a:lnSpc>
                <a:spcPct val="100000"/>
              </a:lnSpc>
              <a:spcAft>
                <a:spcPts val="500"/>
              </a:spcAft>
            </a:pPr>
            <a:r>
              <a:rPr lang="es-ES" sz="3200" dirty="0"/>
              <a:t>Criterios de parada. </a:t>
            </a:r>
          </a:p>
          <a:p>
            <a:pPr>
              <a:lnSpc>
                <a:spcPct val="100000"/>
              </a:lnSpc>
              <a:spcAft>
                <a:spcPts val="500"/>
              </a:spcAft>
            </a:pPr>
            <a:r>
              <a:rPr lang="es-ES" sz="3200" dirty="0"/>
              <a:t>Funciones de MATLAB para tratamiento de los datos.</a:t>
            </a:r>
          </a:p>
        </p:txBody>
      </p:sp>
    </p:spTree>
    <p:extLst>
      <p:ext uri="{BB962C8B-B14F-4D97-AF65-F5344CB8AC3E}">
        <p14:creationId xmlns:p14="http://schemas.microsoft.com/office/powerpoint/2010/main" val="3577753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Conclusiones</a:t>
            </a:r>
          </a:p>
        </p:txBody>
      </p:sp>
      <p:sp>
        <p:nvSpPr>
          <p:cNvPr id="3" name="Marcador de contenido 2"/>
          <p:cNvSpPr>
            <a:spLocks noGrp="1"/>
          </p:cNvSpPr>
          <p:nvPr>
            <p:ph idx="1"/>
          </p:nvPr>
        </p:nvSpPr>
        <p:spPr>
          <a:xfrm>
            <a:off x="152400" y="838200"/>
            <a:ext cx="8991600" cy="5610225"/>
          </a:xfrm>
        </p:spPr>
        <p:txBody>
          <a:bodyPr/>
          <a:lstStyle/>
          <a:p>
            <a:pPr>
              <a:lnSpc>
                <a:spcPct val="100000"/>
              </a:lnSpc>
            </a:pPr>
            <a:endParaRPr lang="es-ES" sz="2800" dirty="0"/>
          </a:p>
          <a:p>
            <a:pPr>
              <a:lnSpc>
                <a:spcPct val="100000"/>
              </a:lnSpc>
            </a:pPr>
            <a:endParaRPr lang="es-ES" sz="3200"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1371600"/>
            <a:ext cx="2362200" cy="2362200"/>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3429000"/>
            <a:ext cx="2133600" cy="2133600"/>
          </a:xfrm>
          <a:prstGeom prst="rect">
            <a:avLst/>
          </a:prstGeom>
        </p:spPr>
      </p:pic>
    </p:spTree>
    <p:extLst>
      <p:ext uri="{BB962C8B-B14F-4D97-AF65-F5344CB8AC3E}">
        <p14:creationId xmlns:p14="http://schemas.microsoft.com/office/powerpoint/2010/main" val="1424165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1 Título"/>
          <p:cNvSpPr>
            <a:spLocks noGrp="1"/>
          </p:cNvSpPr>
          <p:nvPr>
            <p:ph type="title"/>
          </p:nvPr>
        </p:nvSpPr>
        <p:spPr/>
        <p:txBody>
          <a:bodyPr/>
          <a:lstStyle/>
          <a:p>
            <a:r>
              <a:rPr lang="es-ES_tradnl" sz="3200" dirty="0"/>
              <a:t>Trabajo Independiente</a:t>
            </a:r>
            <a:endParaRPr lang="es-ES" sz="3200" dirty="0"/>
          </a:p>
        </p:txBody>
      </p:sp>
      <p:sp>
        <p:nvSpPr>
          <p:cNvPr id="144387" name="2 Marcador de contenido"/>
          <p:cNvSpPr>
            <a:spLocks noGrp="1"/>
          </p:cNvSpPr>
          <p:nvPr>
            <p:ph idx="1"/>
          </p:nvPr>
        </p:nvSpPr>
        <p:spPr>
          <a:xfrm>
            <a:off x="2571750" y="1219200"/>
            <a:ext cx="6343650" cy="5067300"/>
          </a:xfrm>
        </p:spPr>
        <p:txBody>
          <a:bodyPr/>
          <a:lstStyle/>
          <a:p>
            <a:pPr marL="0" indent="0" algn="just">
              <a:lnSpc>
                <a:spcPct val="100000"/>
              </a:lnSpc>
              <a:spcAft>
                <a:spcPts val="500"/>
              </a:spcAft>
              <a:buNone/>
            </a:pPr>
            <a:r>
              <a:rPr lang="es-ES" sz="2400" dirty="0"/>
              <a:t>Investigue qué modelos de redes neuronales artificiales se clasifican como modelos de simple capa. </a:t>
            </a:r>
          </a:p>
          <a:p>
            <a:pPr marL="0" indent="0" algn="just">
              <a:lnSpc>
                <a:spcPct val="100000"/>
              </a:lnSpc>
              <a:buNone/>
            </a:pPr>
            <a:endParaRPr lang="es-ES" sz="2400" dirty="0"/>
          </a:p>
          <a:p>
            <a:pPr marL="0" indent="0" algn="just">
              <a:lnSpc>
                <a:spcPct val="100000"/>
              </a:lnSpc>
              <a:buNone/>
            </a:pPr>
            <a:r>
              <a:rPr lang="es-ES" sz="2400" b="1" dirty="0"/>
              <a:t>Para la próxima clase.</a:t>
            </a:r>
            <a:endParaRPr lang="es-ES" sz="2800" b="1" dirty="0"/>
          </a:p>
          <a:p>
            <a:pPr marL="0" indent="0" algn="just">
              <a:lnSpc>
                <a:spcPct val="100000"/>
              </a:lnSpc>
              <a:buNone/>
            </a:pPr>
            <a:endParaRPr lang="es-ES" sz="2400" dirty="0"/>
          </a:p>
        </p:txBody>
      </p:sp>
      <p:pic>
        <p:nvPicPr>
          <p:cNvPr id="1443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500188"/>
            <a:ext cx="2357437"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845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18" name="Picture 5">
            <a:extLst>
              <a:ext uri="{FF2B5EF4-FFF2-40B4-BE49-F238E27FC236}">
                <a16:creationId xmlns:a16="http://schemas.microsoft.com/office/drawing/2014/main" id="{05466739-71D4-4D16-B593-6DA1BFF56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1" y="981001"/>
            <a:ext cx="7993440" cy="6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79" name="Text Box 1">
            <a:extLst>
              <a:ext uri="{FF2B5EF4-FFF2-40B4-BE49-F238E27FC236}">
                <a16:creationId xmlns:a16="http://schemas.microsoft.com/office/drawing/2014/main" id="{AA3846C9-E5C2-420D-A408-3D8F7344894B}"/>
              </a:ext>
            </a:extLst>
          </p:cNvPr>
          <p:cNvSpPr txBox="1">
            <a:spLocks noChangeArrowheads="1"/>
          </p:cNvSpPr>
          <p:nvPr/>
        </p:nvSpPr>
        <p:spPr bwMode="auto">
          <a:xfrm>
            <a:off x="365761" y="-57239"/>
            <a:ext cx="6886080" cy="612338"/>
          </a:xfrm>
          <a:prstGeom prst="rect">
            <a:avLst/>
          </a:prstGeom>
          <a:noFill/>
          <a:ln>
            <a:noFill/>
          </a:ln>
          <a:effectLst/>
        </p:spPr>
        <p:txBody>
          <a:bodyPr lIns="89990" tIns="46795" rIns="89990" bIns="46795">
            <a:spAutoFit/>
          </a:bodyPr>
          <a:lstStyle>
            <a:lvl1pPr>
              <a:lnSpc>
                <a:spcPct val="63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a:lnSpc>
                <a:spcPct val="63000"/>
              </a:lnSpc>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a:lnSpc>
                <a:spcPct val="63000"/>
              </a:lnSpc>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a:lnSpc>
                <a:spcPct val="63000"/>
              </a:lnSpc>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a:lnSpc>
                <a:spcPct val="63000"/>
              </a:lnSpc>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eaLnBrk="1" hangingPunct="1">
              <a:lnSpc>
                <a:spcPct val="135000"/>
              </a:lnSpc>
              <a:spcBef>
                <a:spcPct val="0"/>
              </a:spcBef>
              <a:buClrTx/>
              <a:buFontTx/>
              <a:buNone/>
              <a:defRPr/>
            </a:pPr>
            <a:r>
              <a:rPr lang="es-ES" altLang="en-US" sz="2799">
                <a:solidFill>
                  <a:srgbClr val="FFFFFF"/>
                </a:solidFill>
              </a:rPr>
              <a:t>Preguntas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6238" y="4121150"/>
            <a:ext cx="8283575"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pPr>
              <a:lnSpc>
                <a:spcPct val="100000"/>
              </a:lnSpc>
              <a:buFont typeface="Arial" charset="0"/>
              <a:buNone/>
              <a:defRPr/>
            </a:pPr>
            <a:r>
              <a:rPr lang="es-ES" b="1" kern="0" dirty="0">
                <a:effectLst>
                  <a:outerShdw blurRad="38100" dist="38100" dir="2700000" algn="tl">
                    <a:srgbClr val="000000">
                      <a:alpha val="43137"/>
                    </a:srgbClr>
                  </a:outerShdw>
                </a:effectLst>
              </a:rPr>
              <a:t>Profesor</a:t>
            </a:r>
            <a:r>
              <a:rPr lang="es-ES" b="1" kern="0">
                <a:effectLst>
                  <a:outerShdw blurRad="38100" dist="38100" dir="2700000" algn="tl">
                    <a:srgbClr val="000000">
                      <a:alpha val="43137"/>
                    </a:srgbClr>
                  </a:outerShdw>
                </a:effectLst>
              </a:rPr>
              <a:t>: Dr</a:t>
            </a:r>
            <a:r>
              <a:rPr lang="es-ES" kern="0">
                <a:effectLst>
                  <a:outerShdw blurRad="38100" dist="38100" dir="2700000" algn="tl">
                    <a:srgbClr val="000000">
                      <a:alpha val="43137"/>
                    </a:srgbClr>
                  </a:outerShdw>
                </a:effectLst>
              </a:rPr>
              <a:t>. </a:t>
            </a:r>
            <a:r>
              <a:rPr lang="es-ES" kern="0" dirty="0">
                <a:effectLst>
                  <a:outerShdw blurRad="38100" dist="38100" dir="2700000" algn="tl">
                    <a:srgbClr val="000000">
                      <a:alpha val="43137"/>
                    </a:srgbClr>
                  </a:outerShdw>
                </a:effectLst>
              </a:rPr>
              <a:t>Yasiel Pérez Vera</a:t>
            </a:r>
          </a:p>
          <a:p>
            <a:pPr>
              <a:lnSpc>
                <a:spcPct val="100000"/>
              </a:lnSpc>
              <a:buFont typeface="Arial" charset="0"/>
              <a:buNone/>
              <a:defRPr/>
            </a:pPr>
            <a:r>
              <a:rPr lang="es-ES" kern="0" dirty="0">
                <a:effectLst>
                  <a:outerShdw blurRad="38100" dist="38100" dir="2700000" algn="tl">
                    <a:srgbClr val="000000">
                      <a:alpha val="43137"/>
                    </a:srgbClr>
                  </a:outerShdw>
                </a:effectLst>
              </a:rPr>
              <a:t>Email: </a:t>
            </a:r>
            <a:r>
              <a:rPr lang="es-ES" kern="0" dirty="0">
                <a:solidFill>
                  <a:schemeClr val="bg1"/>
                </a:solidFill>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yperezv@unsa.edu.pe</a:t>
            </a:r>
            <a:r>
              <a:rPr lang="es-ES" kern="0" dirty="0">
                <a:solidFill>
                  <a:schemeClr val="bg1"/>
                </a:solidFill>
                <a:effectLst>
                  <a:outerShdw blurRad="38100" dist="38100" dir="2700000" algn="tl">
                    <a:srgbClr val="000000">
                      <a:alpha val="43137"/>
                    </a:srgbClr>
                  </a:outerShdw>
                </a:effectLst>
              </a:rPr>
              <a:t> </a:t>
            </a:r>
          </a:p>
        </p:txBody>
      </p:sp>
      <p:sp>
        <p:nvSpPr>
          <p:cNvPr id="7" name="Text Box 1"/>
          <p:cNvSpPr txBox="1">
            <a:spLocks noChangeArrowheads="1"/>
          </p:cNvSpPr>
          <p:nvPr/>
        </p:nvSpPr>
        <p:spPr bwMode="auto">
          <a:xfrm>
            <a:off x="376238" y="19812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59000"/>
              </a:lnSpc>
              <a:spcBef>
                <a:spcPts val="5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marL="742950" indent="-285750">
              <a:lnSpc>
                <a:spcPct val="59000"/>
              </a:lnSpc>
              <a:spcBef>
                <a:spcPts val="7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marL="1143000" indent="-228600">
              <a:lnSpc>
                <a:spcPct val="59000"/>
              </a:lnSpc>
              <a:spcBef>
                <a:spcPts val="4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marL="16002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marL="20574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algn="ctr" eaLnBrk="1" hangingPunct="1">
              <a:lnSpc>
                <a:spcPct val="135000"/>
              </a:lnSpc>
              <a:spcBef>
                <a:spcPct val="0"/>
              </a:spcBef>
              <a:buFont typeface="Arial" panose="020B0604020202020204" pitchFamily="34" charset="0"/>
              <a:buNone/>
            </a:pPr>
            <a:r>
              <a:rPr lang="es-ES" altLang="es-ES_tradnl" sz="3200" b="1" dirty="0">
                <a:solidFill>
                  <a:srgbClr val="FFFFFF"/>
                </a:solidFill>
              </a:rPr>
              <a:t>Redes Neuronales Artificiales</a:t>
            </a:r>
          </a:p>
          <a:p>
            <a:pPr algn="ctr" eaLnBrk="1" hangingPunct="1">
              <a:lnSpc>
                <a:spcPct val="135000"/>
              </a:lnSpc>
              <a:spcBef>
                <a:spcPct val="0"/>
              </a:spcBef>
              <a:buFont typeface="Arial" panose="020B0604020202020204" pitchFamily="34" charset="0"/>
              <a:buNone/>
            </a:pPr>
            <a:endParaRPr lang="es-ES" altLang="es-ES_tradnl" sz="3200" b="1" dirty="0">
              <a:solidFill>
                <a:srgbClr val="FFFFFF"/>
              </a:solidFill>
            </a:endParaRPr>
          </a:p>
          <a:p>
            <a:pPr eaLnBrk="1" hangingPunct="1">
              <a:lnSpc>
                <a:spcPct val="135000"/>
              </a:lnSpc>
              <a:spcBef>
                <a:spcPct val="0"/>
              </a:spcBef>
              <a:buFont typeface="Arial" panose="020B0604020202020204" pitchFamily="34" charset="0"/>
              <a:buNone/>
            </a:pPr>
            <a:r>
              <a:rPr lang="es-ES" altLang="es-ES_tradnl" sz="2800" b="1" dirty="0">
                <a:solidFill>
                  <a:srgbClr val="FFFFFF"/>
                </a:solidFill>
              </a:rPr>
              <a:t>Conferencia # 3: Redes simple capa.</a:t>
            </a:r>
            <a:endParaRPr lang="en-GB" altLang="es-ES_tradnl" sz="2800" b="1" dirty="0">
              <a:solidFill>
                <a:srgbClr val="FFFFFF"/>
              </a:solidFill>
            </a:endParaRPr>
          </a:p>
        </p:txBody>
      </p:sp>
      <p:pic>
        <p:nvPicPr>
          <p:cNvPr id="8" name="Picture 8" descr="Inteligencia artificial para la Industria 4.0 La 4ª revolución ...">
            <a:extLst>
              <a:ext uri="{FF2B5EF4-FFF2-40B4-BE49-F238E27FC236}">
                <a16:creationId xmlns:a16="http://schemas.microsoft.com/office/drawing/2014/main" id="{E4630E18-1012-471B-B349-F989E383D4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00800" y="4350074"/>
            <a:ext cx="2630424" cy="240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7735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Sumario</a:t>
            </a:r>
          </a:p>
        </p:txBody>
      </p:sp>
      <p:sp>
        <p:nvSpPr>
          <p:cNvPr id="3" name="Marcador de contenido 2"/>
          <p:cNvSpPr>
            <a:spLocks noGrp="1"/>
          </p:cNvSpPr>
          <p:nvPr>
            <p:ph idx="1"/>
          </p:nvPr>
        </p:nvSpPr>
        <p:spPr>
          <a:xfrm>
            <a:off x="152400" y="914400"/>
            <a:ext cx="8991600" cy="5534025"/>
          </a:xfrm>
        </p:spPr>
        <p:txBody>
          <a:bodyPr/>
          <a:lstStyle/>
          <a:p>
            <a:pPr>
              <a:lnSpc>
                <a:spcPct val="100000"/>
              </a:lnSpc>
              <a:spcAft>
                <a:spcPts val="500"/>
              </a:spcAft>
            </a:pPr>
            <a:r>
              <a:rPr lang="es-ES" sz="2400" dirty="0"/>
              <a:t>Entrenamiento supervisado. </a:t>
            </a:r>
          </a:p>
          <a:p>
            <a:pPr>
              <a:lnSpc>
                <a:spcPct val="100000"/>
              </a:lnSpc>
              <a:spcAft>
                <a:spcPts val="500"/>
              </a:spcAft>
            </a:pPr>
            <a:r>
              <a:rPr lang="es-ES" sz="2400" dirty="0"/>
              <a:t>Métodos de Pre y Pos-procesamiento de los patrones. </a:t>
            </a:r>
          </a:p>
          <a:p>
            <a:pPr>
              <a:lnSpc>
                <a:spcPct val="100000"/>
              </a:lnSpc>
              <a:spcAft>
                <a:spcPts val="500"/>
              </a:spcAft>
            </a:pPr>
            <a:r>
              <a:rPr lang="es-ES" sz="2400" dirty="0"/>
              <a:t>Memorización y Generalización. </a:t>
            </a:r>
          </a:p>
          <a:p>
            <a:pPr>
              <a:lnSpc>
                <a:spcPct val="100000"/>
              </a:lnSpc>
              <a:spcAft>
                <a:spcPts val="500"/>
              </a:spcAft>
            </a:pPr>
            <a:r>
              <a:rPr lang="es-ES" sz="2400" dirty="0"/>
              <a:t>Criterios de parada. </a:t>
            </a:r>
          </a:p>
          <a:p>
            <a:pPr>
              <a:lnSpc>
                <a:spcPct val="100000"/>
              </a:lnSpc>
              <a:spcAft>
                <a:spcPts val="500"/>
              </a:spcAft>
            </a:pPr>
            <a:r>
              <a:rPr lang="es-ES" sz="2400" dirty="0"/>
              <a:t>Funciones de MATLAB para tratamiento de los datos.</a:t>
            </a:r>
          </a:p>
        </p:txBody>
      </p:sp>
    </p:spTree>
    <p:extLst>
      <p:ext uri="{BB962C8B-B14F-4D97-AF65-F5344CB8AC3E}">
        <p14:creationId xmlns:p14="http://schemas.microsoft.com/office/powerpoint/2010/main" val="3759845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Bibliografía del curso</a:t>
            </a:r>
          </a:p>
        </p:txBody>
      </p:sp>
      <p:sp>
        <p:nvSpPr>
          <p:cNvPr id="3" name="Marcador de contenido 2"/>
          <p:cNvSpPr>
            <a:spLocks noGrp="1"/>
          </p:cNvSpPr>
          <p:nvPr>
            <p:ph idx="1"/>
          </p:nvPr>
        </p:nvSpPr>
        <p:spPr>
          <a:xfrm>
            <a:off x="152400" y="762000"/>
            <a:ext cx="8991600" cy="5686425"/>
          </a:xfrm>
        </p:spPr>
        <p:txBody>
          <a:bodyPr/>
          <a:lstStyle/>
          <a:p>
            <a:pPr algn="just">
              <a:lnSpc>
                <a:spcPct val="100000"/>
              </a:lnSpc>
              <a:spcAft>
                <a:spcPts val="500"/>
              </a:spcAft>
            </a:pPr>
            <a:r>
              <a:rPr lang="es-ES" sz="2400" dirty="0"/>
              <a:t>Bonifacio Martín del Brío y Alfredo Sanz Molina, “Redes neuronales y sistemas difusos”, Editorial </a:t>
            </a:r>
            <a:r>
              <a:rPr lang="es-ES" sz="2400" dirty="0" err="1"/>
              <a:t>Alfaomega</a:t>
            </a:r>
            <a:r>
              <a:rPr lang="es-ES" sz="2400" dirty="0"/>
              <a:t>, 2001 (2da edición ampliada y revisada). </a:t>
            </a:r>
          </a:p>
          <a:p>
            <a:pPr algn="just">
              <a:lnSpc>
                <a:spcPct val="100000"/>
              </a:lnSpc>
            </a:pPr>
            <a:r>
              <a:rPr lang="es-ES" sz="2400" dirty="0"/>
              <a:t>Ben </a:t>
            </a:r>
            <a:r>
              <a:rPr lang="es-ES" sz="2400" dirty="0" err="1"/>
              <a:t>Kröse</a:t>
            </a:r>
            <a:r>
              <a:rPr lang="es-ES" sz="2400" dirty="0"/>
              <a:t>, Patrick van der </a:t>
            </a:r>
            <a:r>
              <a:rPr lang="es-ES" sz="2400" dirty="0" err="1"/>
              <a:t>Smagt</a:t>
            </a:r>
            <a:r>
              <a:rPr lang="es-ES" sz="2400" dirty="0"/>
              <a:t>, “</a:t>
            </a:r>
            <a:r>
              <a:rPr lang="es-ES" sz="2400" dirty="0" err="1"/>
              <a:t>An</a:t>
            </a:r>
            <a:r>
              <a:rPr lang="es-ES" sz="2400" dirty="0"/>
              <a:t> </a:t>
            </a:r>
            <a:r>
              <a:rPr lang="es-ES" sz="2400" dirty="0" err="1"/>
              <a:t>introduction</a:t>
            </a:r>
            <a:r>
              <a:rPr lang="es-ES" sz="2400" dirty="0"/>
              <a:t> </a:t>
            </a:r>
            <a:r>
              <a:rPr lang="es-ES" sz="2400" dirty="0" err="1"/>
              <a:t>to</a:t>
            </a:r>
            <a:r>
              <a:rPr lang="es-ES" sz="2400" dirty="0"/>
              <a:t> neural </a:t>
            </a:r>
            <a:r>
              <a:rPr lang="es-ES" sz="2400" dirty="0" err="1"/>
              <a:t>networks</a:t>
            </a:r>
            <a:r>
              <a:rPr lang="es-ES" sz="2400" dirty="0"/>
              <a:t>”, 1996, 8va. edición. </a:t>
            </a:r>
          </a:p>
          <a:p>
            <a:pPr algn="just">
              <a:lnSpc>
                <a:spcPct val="100000"/>
              </a:lnSpc>
            </a:pPr>
            <a:r>
              <a:rPr lang="es-ES" sz="2400" dirty="0"/>
              <a:t>Rafael Bello Pérez, “Curso introductorio a las redes neuronales artificiales”, 1993. </a:t>
            </a:r>
          </a:p>
          <a:p>
            <a:pPr algn="just">
              <a:lnSpc>
                <a:spcPct val="100000"/>
              </a:lnSpc>
            </a:pPr>
            <a:r>
              <a:rPr lang="en-US" sz="2400" dirty="0" err="1"/>
              <a:t>Laurene</a:t>
            </a:r>
            <a:r>
              <a:rPr lang="en-US" sz="2400" dirty="0"/>
              <a:t> </a:t>
            </a:r>
            <a:r>
              <a:rPr lang="en-US" sz="2400" dirty="0" err="1"/>
              <a:t>Fausset</a:t>
            </a:r>
            <a:r>
              <a:rPr lang="en-US" sz="2400" dirty="0"/>
              <a:t>, “Fundamentals of Neural Networks: architectures, algorithms and applications”, Prentice-Hall </a:t>
            </a:r>
            <a:r>
              <a:rPr lang="en-US" sz="2400" dirty="0" err="1"/>
              <a:t>Inc</a:t>
            </a:r>
            <a:r>
              <a:rPr lang="en-US" sz="2400" dirty="0"/>
              <a:t>, 1994. </a:t>
            </a:r>
          </a:p>
          <a:p>
            <a:pPr algn="just">
              <a:lnSpc>
                <a:spcPct val="100000"/>
              </a:lnSpc>
            </a:pPr>
            <a:r>
              <a:rPr lang="en-US" sz="2400" dirty="0"/>
              <a:t>Tom M. Mitchell, “Machine Learning”, McGraw-Hill, 1997.</a:t>
            </a:r>
          </a:p>
          <a:p>
            <a:pPr algn="just">
              <a:lnSpc>
                <a:spcPct val="100000"/>
              </a:lnSpc>
            </a:pPr>
            <a:r>
              <a:rPr lang="en-US" sz="2400" dirty="0"/>
              <a:t>Nikola K. </a:t>
            </a:r>
            <a:r>
              <a:rPr lang="en-US" sz="2400" dirty="0" err="1"/>
              <a:t>Kasabov</a:t>
            </a:r>
            <a:r>
              <a:rPr lang="en-US" sz="2400" dirty="0"/>
              <a:t>, “Foundations of Neural Networks, Fuzzy Systems and Knowledge Engineering”, Editorial MIT, 1998 (2da </a:t>
            </a:r>
            <a:r>
              <a:rPr lang="en-US" sz="2400" dirty="0" err="1"/>
              <a:t>edición</a:t>
            </a:r>
            <a:r>
              <a:rPr lang="en-US" sz="2400" dirty="0"/>
              <a:t>). </a:t>
            </a:r>
          </a:p>
          <a:p>
            <a:pPr algn="just">
              <a:lnSpc>
                <a:spcPct val="100000"/>
              </a:lnSpc>
            </a:pPr>
            <a:r>
              <a:rPr lang="es-ES" sz="2400" dirty="0"/>
              <a:t>Artículos de revistas especializadas en el tema de RNA</a:t>
            </a:r>
            <a:endParaRPr lang="en-US" sz="2400" dirty="0"/>
          </a:p>
        </p:txBody>
      </p:sp>
    </p:spTree>
    <p:extLst>
      <p:ext uri="{BB962C8B-B14F-4D97-AF65-F5344CB8AC3E}">
        <p14:creationId xmlns:p14="http://schemas.microsoft.com/office/powerpoint/2010/main" val="295736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Revisión del Estudio Independiente</a:t>
            </a:r>
          </a:p>
        </p:txBody>
      </p:sp>
      <p:sp>
        <p:nvSpPr>
          <p:cNvPr id="3" name="Marcador de contenido 2"/>
          <p:cNvSpPr>
            <a:spLocks noGrp="1"/>
          </p:cNvSpPr>
          <p:nvPr>
            <p:ph idx="1"/>
          </p:nvPr>
        </p:nvSpPr>
        <p:spPr>
          <a:xfrm>
            <a:off x="2819400" y="914400"/>
            <a:ext cx="6096000" cy="5534025"/>
          </a:xfrm>
        </p:spPr>
        <p:txBody>
          <a:bodyPr/>
          <a:lstStyle/>
          <a:p>
            <a:pPr algn="just">
              <a:lnSpc>
                <a:spcPct val="100000"/>
              </a:lnSpc>
              <a:spcAft>
                <a:spcPts val="500"/>
              </a:spcAft>
            </a:pPr>
            <a:r>
              <a:rPr lang="es-ES" sz="2400" dirty="0"/>
              <a:t>Explique cómo se realiza el entrenamiento supervisado en las Redes Neuronales Artificiales.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500188"/>
            <a:ext cx="2357437"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591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Entrenamiento supervisado</a:t>
            </a:r>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537" y="990599"/>
            <a:ext cx="9034463" cy="5386597"/>
          </a:xfrm>
          <a:prstGeom prst="rect">
            <a:avLst/>
          </a:prstGeom>
          <a:ln/>
        </p:spPr>
        <p:style>
          <a:lnRef idx="0">
            <a:schemeClr val="accent3"/>
          </a:lnRef>
          <a:fillRef idx="3">
            <a:schemeClr val="accent3"/>
          </a:fillRef>
          <a:effectRef idx="3">
            <a:schemeClr val="accent3"/>
          </a:effectRef>
          <a:fontRef idx="minor">
            <a:schemeClr val="lt1"/>
          </a:fontRef>
        </p:style>
      </p:pic>
    </p:spTree>
    <p:extLst>
      <p:ext uri="{BB962C8B-B14F-4D97-AF65-F5344CB8AC3E}">
        <p14:creationId xmlns:p14="http://schemas.microsoft.com/office/powerpoint/2010/main" val="3686442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Entrenamiento supervisado</a:t>
            </a:r>
          </a:p>
        </p:txBody>
      </p:sp>
      <p:sp>
        <p:nvSpPr>
          <p:cNvPr id="3" name="Marcador de contenido 2"/>
          <p:cNvSpPr>
            <a:spLocks noGrp="1"/>
          </p:cNvSpPr>
          <p:nvPr>
            <p:ph idx="1"/>
          </p:nvPr>
        </p:nvSpPr>
        <p:spPr>
          <a:xfrm>
            <a:off x="381000" y="836613"/>
            <a:ext cx="8480425" cy="5686425"/>
          </a:xfrm>
        </p:spPr>
        <p:txBody>
          <a:bodyPr/>
          <a:lstStyle/>
          <a:p>
            <a:pPr algn="just">
              <a:lnSpc>
                <a:spcPct val="100000"/>
              </a:lnSpc>
            </a:pPr>
            <a:r>
              <a:rPr lang="es-ES" sz="2400" dirty="0"/>
              <a:t>El proceso de entrenamiento consiste en ajustar los pesos de las conexiones. Inicialmente los pesos se seleccionan aleatoriamente o iguales a cero. Se presenta un patrón de entrada, se calcula la salida de la red. Se compara este valor con el esperado para ese patrón de entrada, se calcula el error y se le introduce ese error al algoritmo de entrenamiento.</a:t>
            </a:r>
          </a:p>
          <a:p>
            <a:pPr algn="just">
              <a:lnSpc>
                <a:spcPct val="100000"/>
              </a:lnSpc>
            </a:pPr>
            <a:endParaRPr lang="es-ES" sz="2400" dirty="0"/>
          </a:p>
          <a:p>
            <a:pPr algn="just">
              <a:lnSpc>
                <a:spcPct val="100000"/>
              </a:lnSpc>
            </a:pPr>
            <a:endParaRPr lang="es-ES" sz="2400" dirty="0"/>
          </a:p>
          <a:p>
            <a:pPr algn="just">
              <a:lnSpc>
                <a:spcPct val="100000"/>
              </a:lnSpc>
            </a:pPr>
            <a:r>
              <a:rPr lang="es-ES" sz="2400" dirty="0"/>
              <a:t>Mediante el ajuste de los pesos de las conexiones se va reduciendo el error. Este es un proceso iterativo. Si el error es cero o muy pequeño significa que la salida calculada de la red es igual o muy cercana a la salida deseada.</a:t>
            </a:r>
          </a:p>
          <a:p>
            <a:pPr algn="just">
              <a:lnSpc>
                <a:spcPct val="100000"/>
              </a:lnSpc>
            </a:pPr>
            <a:endParaRPr lang="es-ES" dirty="0"/>
          </a:p>
        </p:txBody>
      </p:sp>
    </p:spTree>
    <p:extLst>
      <p:ext uri="{BB962C8B-B14F-4D97-AF65-F5344CB8AC3E}">
        <p14:creationId xmlns:p14="http://schemas.microsoft.com/office/powerpoint/2010/main" val="247437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Pre y Pos-procesamiento</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381000" y="836613"/>
                <a:ext cx="8480425" cy="5686425"/>
              </a:xfrm>
            </p:spPr>
            <p:txBody>
              <a:bodyPr/>
              <a:lstStyle/>
              <a:p>
                <a:pPr algn="just">
                  <a:lnSpc>
                    <a:spcPct val="100000"/>
                  </a:lnSpc>
                </a:pPr>
                <a:r>
                  <a:rPr lang="es-ES" sz="2400" dirty="0"/>
                  <a:t>La mayoría de las funciones de activación trabajan con sus salidas acotadas entre 0 y 1  o entre -1 y 1.</a:t>
                </a:r>
              </a:p>
              <a:p>
                <a:pPr algn="just">
                  <a:lnSpc>
                    <a:spcPct val="100000"/>
                  </a:lnSpc>
                </a:pPr>
                <a:endParaRPr lang="es-ES" sz="2400" dirty="0"/>
              </a:p>
              <a:p>
                <a:pPr algn="just">
                  <a:lnSpc>
                    <a:spcPct val="100000"/>
                  </a:lnSpc>
                </a:pPr>
                <a:r>
                  <a:rPr lang="es-ES" sz="2400" dirty="0"/>
                  <a:t>En cuanto a las entradas no existe una limitación teórica en el espacio de trabajo. Pero en la práctica, si se trabaja en todo el dominio de </a:t>
                </a:r>
                <a14:m>
                  <m:oMath xmlns:m="http://schemas.openxmlformats.org/officeDocument/2006/math">
                    <m:r>
                      <a:rPr lang="es-ES" sz="2400" i="1" dirty="0" smtClean="0">
                        <a:latin typeface="Cambria Math" panose="02040503050406030204" pitchFamily="18" charset="0"/>
                        <a:ea typeface="Cambria Math" panose="02040503050406030204" pitchFamily="18" charset="0"/>
                      </a:rPr>
                      <m:t>ℜ</m:t>
                    </m:r>
                  </m:oMath>
                </a14:m>
                <a:r>
                  <a:rPr lang="es-ES" sz="2400" dirty="0"/>
                  <a:t>, los resultados pueden no ser satisfactorios.</a:t>
                </a:r>
                <a:endParaRPr lang="es-ES"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381000" y="836613"/>
                <a:ext cx="8480425" cy="5686425"/>
              </a:xfrm>
              <a:blipFill rotWithShape="0">
                <a:blip r:embed="rId3"/>
                <a:stretch>
                  <a:fillRect l="-2085" t="-1501" r="-2157"/>
                </a:stretch>
              </a:blipFill>
            </p:spPr>
            <p:txBody>
              <a:bodyPr/>
              <a:lstStyle/>
              <a:p>
                <a:r>
                  <a:rPr lang="es-ES">
                    <a:noFill/>
                  </a:rPr>
                  <a:t> </a:t>
                </a:r>
              </a:p>
            </p:txBody>
          </p:sp>
        </mc:Fallback>
      </mc:AlternateContent>
    </p:spTree>
    <p:extLst>
      <p:ext uri="{BB962C8B-B14F-4D97-AF65-F5344CB8AC3E}">
        <p14:creationId xmlns:p14="http://schemas.microsoft.com/office/powerpoint/2010/main" val="219873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Pre y Pos-procesamiento</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381000" y="836613"/>
                <a:ext cx="8480425" cy="5686425"/>
              </a:xfrm>
            </p:spPr>
            <p:txBody>
              <a:bodyPr/>
              <a:lstStyle/>
              <a:p>
                <a:pPr algn="just">
                  <a:lnSpc>
                    <a:spcPct val="100000"/>
                  </a:lnSpc>
                </a:pPr>
                <a:r>
                  <a:rPr lang="es-ES" sz="2400" dirty="0"/>
                  <a:t>Función g(x) acotada entre -1 y 1. El valor de entrada X puede tomar cualquier valor real (</a:t>
                </a:r>
                <a14:m>
                  <m:oMath xmlns:m="http://schemas.openxmlformats.org/officeDocument/2006/math">
                    <m:r>
                      <a:rPr lang="es-ES" sz="2400" i="1" dirty="0" smtClean="0">
                        <a:latin typeface="Cambria Math" panose="02040503050406030204" pitchFamily="18" charset="0"/>
                      </a:rPr>
                      <m:t>𝑋</m:t>
                    </m:r>
                    <m:r>
                      <a:rPr lang="es-ES" sz="2400" i="1" dirty="0" smtClean="0">
                        <a:latin typeface="Cambria Math" panose="02040503050406030204" pitchFamily="18" charset="0"/>
                      </a:rPr>
                      <m:t> є </m:t>
                    </m:r>
                    <m:r>
                      <a:rPr lang="es-ES" sz="2400" i="1" dirty="0" smtClean="0">
                        <a:latin typeface="Cambria Math" panose="02040503050406030204" pitchFamily="18" charset="0"/>
                        <a:ea typeface="Cambria Math" panose="02040503050406030204" pitchFamily="18" charset="0"/>
                      </a:rPr>
                      <m:t>ℜ</m:t>
                    </m:r>
                  </m:oMath>
                </a14:m>
                <a:r>
                  <a:rPr lang="es-ES" sz="2400" dirty="0"/>
                  <a:t>). Se puede apreciar que a partir de un valor </a:t>
                </a:r>
                <a14:m>
                  <m:oMath xmlns:m="http://schemas.openxmlformats.org/officeDocument/2006/math">
                    <m:r>
                      <a:rPr lang="es-ES" sz="2400" i="1" dirty="0" smtClean="0">
                        <a:latin typeface="Cambria Math" panose="02040503050406030204" pitchFamily="18" charset="0"/>
                      </a:rPr>
                      <m:t>𝑋𝑖</m:t>
                    </m:r>
                  </m:oMath>
                </a14:m>
                <a:r>
                  <a:rPr lang="es-ES" sz="2400" dirty="0"/>
                  <a:t> la función g(</a:t>
                </a:r>
                <a14:m>
                  <m:oMath xmlns:m="http://schemas.openxmlformats.org/officeDocument/2006/math">
                    <m:r>
                      <m:rPr>
                        <m:sty m:val="p"/>
                      </m:rPr>
                      <a:rPr lang="es-ES" sz="2400" b="0" i="0" dirty="0" smtClean="0">
                        <a:latin typeface="Cambria Math" panose="02040503050406030204" pitchFamily="18" charset="0"/>
                      </a:rPr>
                      <m:t>X</m:t>
                    </m:r>
                    <m:r>
                      <a:rPr lang="es-ES" sz="2400" i="1" dirty="0" smtClean="0">
                        <a:latin typeface="Cambria Math" panose="02040503050406030204" pitchFamily="18" charset="0"/>
                      </a:rPr>
                      <m:t>𝑖</m:t>
                    </m:r>
                  </m:oMath>
                </a14:m>
                <a:r>
                  <a:rPr lang="es-ES" sz="2400" dirty="0"/>
                  <a:t>) ≈ 1 para todo X que satisfaga </a:t>
                </a:r>
                <a14:m>
                  <m:oMath xmlns:m="http://schemas.openxmlformats.org/officeDocument/2006/math">
                    <m:r>
                      <a:rPr lang="es-ES" sz="2400" i="1" dirty="0" smtClean="0">
                        <a:latin typeface="Cambria Math" panose="02040503050406030204" pitchFamily="18" charset="0"/>
                      </a:rPr>
                      <m:t>𝑋</m:t>
                    </m:r>
                    <m:r>
                      <a:rPr lang="es-ES" sz="2400" i="1" dirty="0" smtClean="0">
                        <a:latin typeface="Cambria Math" panose="02040503050406030204" pitchFamily="18" charset="0"/>
                      </a:rPr>
                      <m:t>&gt;</m:t>
                    </m:r>
                    <m:r>
                      <a:rPr lang="es-ES" sz="2400" i="1" dirty="0" smtClean="0">
                        <a:latin typeface="Cambria Math" panose="02040503050406030204" pitchFamily="18" charset="0"/>
                      </a:rPr>
                      <m:t>𝑋𝑖</m:t>
                    </m:r>
                  </m:oMath>
                </a14:m>
                <a:r>
                  <a:rPr lang="es-ES" sz="2400" dirty="0"/>
                  <a:t>. (Igual para </a:t>
                </a:r>
                <a14:m>
                  <m:oMath xmlns:m="http://schemas.openxmlformats.org/officeDocument/2006/math">
                    <m:r>
                      <a:rPr lang="es-ES" sz="2400" i="1" dirty="0" smtClean="0">
                        <a:latin typeface="Cambria Math" panose="02040503050406030204" pitchFamily="18" charset="0"/>
                      </a:rPr>
                      <m:t>−</m:t>
                    </m:r>
                    <m:r>
                      <a:rPr lang="es-ES" sz="2400" i="1" dirty="0" smtClean="0">
                        <a:latin typeface="Cambria Math" panose="02040503050406030204" pitchFamily="18" charset="0"/>
                      </a:rPr>
                      <m:t>𝑋𝑖</m:t>
                    </m:r>
                  </m:oMath>
                </a14:m>
                <a:r>
                  <a:rPr lang="es-ES" sz="2400" dirty="0"/>
                  <a:t>).</a:t>
                </a:r>
              </a:p>
              <a:p>
                <a:pPr algn="just">
                  <a:lnSpc>
                    <a:spcPct val="100000"/>
                  </a:lnSpc>
                </a:pPr>
                <a:endParaRPr lang="es-ES" sz="2400" dirty="0"/>
              </a:p>
              <a:p>
                <a:pPr algn="just">
                  <a:lnSpc>
                    <a:spcPct val="100000"/>
                  </a:lnSpc>
                </a:pPr>
                <a:r>
                  <a:rPr lang="es-ES" sz="2400" dirty="0"/>
                  <a:t>Esto tiene un efecto inmediato en el entrenamiento de la red.</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381000" y="836613"/>
                <a:ext cx="8480425" cy="5686425"/>
              </a:xfrm>
              <a:blipFill rotWithShape="0">
                <a:blip r:embed="rId3"/>
                <a:stretch>
                  <a:fillRect l="-2085" t="-1501" r="-2157"/>
                </a:stretch>
              </a:blipFill>
            </p:spPr>
            <p:txBody>
              <a:bodyPr/>
              <a:lstStyle/>
              <a:p>
                <a:r>
                  <a:rPr lang="es-ES">
                    <a:noFill/>
                  </a:rPr>
                  <a:t> </a:t>
                </a:r>
              </a:p>
            </p:txBody>
          </p:sp>
        </mc:Fallback>
      </mc:AlternateContent>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164" y="3352800"/>
            <a:ext cx="6228384" cy="328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61638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2925</TotalTime>
  <Words>1709</Words>
  <Application>Microsoft Office PowerPoint</Application>
  <PresentationFormat>Presentación en pantalla (4:3)</PresentationFormat>
  <Paragraphs>174</Paragraphs>
  <Slides>29</Slides>
  <Notes>26</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29</vt:i4>
      </vt:variant>
    </vt:vector>
  </HeadingPairs>
  <TitlesOfParts>
    <vt:vector size="37" baseType="lpstr">
      <vt:lpstr>Arial</vt:lpstr>
      <vt:lpstr>Cambria Math</vt:lpstr>
      <vt:lpstr>DejaVu Sans</vt:lpstr>
      <vt:lpstr>Tahoma</vt:lpstr>
      <vt:lpstr>Times New Roman</vt:lpstr>
      <vt:lpstr>Wingdings</vt:lpstr>
      <vt:lpstr>Default Design</vt:lpstr>
      <vt:lpstr>1_Default Design</vt:lpstr>
      <vt:lpstr>Presentación de PowerPoint</vt:lpstr>
      <vt:lpstr>Objetivo</vt:lpstr>
      <vt:lpstr>Sumario</vt:lpstr>
      <vt:lpstr>Bibliografía del curso</vt:lpstr>
      <vt:lpstr>Revisión del Estudio Independiente</vt:lpstr>
      <vt:lpstr>Entrenamiento supervisado</vt:lpstr>
      <vt:lpstr>Entrenamiento supervisado</vt:lpstr>
      <vt:lpstr>Pre y Pos-procesamiento</vt:lpstr>
      <vt:lpstr>Pre y Pos-procesamiento</vt:lpstr>
      <vt:lpstr>Pre y Pos-procesamiento</vt:lpstr>
      <vt:lpstr>Pre-procesamiento</vt:lpstr>
      <vt:lpstr>Pre-procesamiento</vt:lpstr>
      <vt:lpstr>Pos-procesamiento</vt:lpstr>
      <vt:lpstr>Técnicas de normalización </vt:lpstr>
      <vt:lpstr>Técnicas de normalización </vt:lpstr>
      <vt:lpstr>Técnicas de normalización </vt:lpstr>
      <vt:lpstr>Técnicas de normalización </vt:lpstr>
      <vt:lpstr>Técnicas de normalización </vt:lpstr>
      <vt:lpstr>Técnicas de normalización </vt:lpstr>
      <vt:lpstr>Generalización y Memorización</vt:lpstr>
      <vt:lpstr>Generalización y Memorización</vt:lpstr>
      <vt:lpstr>Criterios de parada</vt:lpstr>
      <vt:lpstr>Criterios de parada</vt:lpstr>
      <vt:lpstr>Criterios de parada</vt:lpstr>
      <vt:lpstr>Resumen</vt:lpstr>
      <vt:lpstr>Conclusiones</vt:lpstr>
      <vt:lpstr>Trabajo Independiente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yvera@uci.cu</dc:creator>
  <cp:lastModifiedBy>YASIEL  PEREZ VERA</cp:lastModifiedBy>
  <cp:revision>225</cp:revision>
  <dcterms:modified xsi:type="dcterms:W3CDTF">2023-04-17T04:04:41Z</dcterms:modified>
</cp:coreProperties>
</file>