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38"/>
  </p:notesMasterIdLst>
  <p:sldIdLst>
    <p:sldId id="256" r:id="rId3"/>
    <p:sldId id="376" r:id="rId4"/>
    <p:sldId id="371" r:id="rId5"/>
    <p:sldId id="421" r:id="rId6"/>
    <p:sldId id="402" r:id="rId7"/>
    <p:sldId id="468" r:id="rId8"/>
    <p:sldId id="469" r:id="rId9"/>
    <p:sldId id="470" r:id="rId10"/>
    <p:sldId id="472" r:id="rId11"/>
    <p:sldId id="471" r:id="rId12"/>
    <p:sldId id="473" r:id="rId13"/>
    <p:sldId id="474" r:id="rId14"/>
    <p:sldId id="475" r:id="rId15"/>
    <p:sldId id="476" r:id="rId16"/>
    <p:sldId id="477" r:id="rId17"/>
    <p:sldId id="478" r:id="rId18"/>
    <p:sldId id="479" r:id="rId19"/>
    <p:sldId id="480" r:id="rId20"/>
    <p:sldId id="481" r:id="rId21"/>
    <p:sldId id="482" r:id="rId22"/>
    <p:sldId id="483" r:id="rId23"/>
    <p:sldId id="484" r:id="rId24"/>
    <p:sldId id="485" r:id="rId25"/>
    <p:sldId id="491" r:id="rId26"/>
    <p:sldId id="486" r:id="rId27"/>
    <p:sldId id="487" r:id="rId28"/>
    <p:sldId id="488" r:id="rId29"/>
    <p:sldId id="489" r:id="rId30"/>
    <p:sldId id="490" r:id="rId31"/>
    <p:sldId id="492" r:id="rId32"/>
    <p:sldId id="408" r:id="rId33"/>
    <p:sldId id="409" r:id="rId34"/>
    <p:sldId id="401" r:id="rId35"/>
    <p:sldId id="922" r:id="rId36"/>
    <p:sldId id="422" r:id="rId37"/>
  </p:sldIdLst>
  <p:sldSz cx="9144000" cy="6858000" type="screen4x3"/>
  <p:notesSz cx="7008813" cy="9294813"/>
  <p:defaultTextStyle>
    <a:defPPr>
      <a:defRPr lang="en-GB"/>
    </a:defPPr>
    <a:lvl1pPr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3061F"/>
    <a:srgbClr val="0000CC"/>
    <a:srgbClr val="3333CC"/>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72" autoAdjust="0"/>
    <p:restoredTop sz="85817" autoAdjust="0"/>
  </p:normalViewPr>
  <p:slideViewPr>
    <p:cSldViewPr>
      <p:cViewPr varScale="1">
        <p:scale>
          <a:sx n="67" d="100"/>
          <a:sy n="67" d="100"/>
        </p:scale>
        <p:origin x="1968" y="62"/>
      </p:cViewPr>
      <p:guideLst>
        <p:guide orient="horz" pos="2160"/>
        <p:guide pos="2880"/>
      </p:guideLst>
    </p:cSldViewPr>
  </p:slideViewPr>
  <p:outlineViewPr>
    <p:cViewPr varScale="1">
      <p:scale>
        <a:sx n="170" d="200"/>
        <a:sy n="170" d="200"/>
      </p:scale>
      <p:origin x="-780" y="-84"/>
    </p:cViewPr>
  </p:outlineViewPr>
  <p:notesTextViewPr>
    <p:cViewPr>
      <p:scale>
        <a:sx n="75" d="100"/>
        <a:sy n="75"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5" name="AutoShape 2"/>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6" name="AutoShape 3"/>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7" name="AutoShape 4"/>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8" name="AutoShape 5"/>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9" name="AutoShape 6"/>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0" name="AutoShape 7"/>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1" name="AutoShape 8"/>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2" name="AutoShape 9"/>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3" name="AutoShape 10"/>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4" name="AutoShape 11"/>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5" name="AutoShape 12"/>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6" name="AutoShape 13"/>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7" name="AutoShape 14"/>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8" name="AutoShape 15"/>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9" name="AutoShape 16"/>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0" name="AutoShape 17"/>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1" name="AutoShape 18"/>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2" name="AutoShape 19"/>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3" name="AutoShape 20"/>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4" name="Text Box 21"/>
          <p:cNvSpPr txBox="1">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5" name="Text Box 22"/>
          <p:cNvSpPr txBox="1">
            <a:spLocks noChangeArrowheads="1"/>
          </p:cNvSpPr>
          <p:nvPr/>
        </p:nvSpPr>
        <p:spPr bwMode="auto">
          <a:xfrm>
            <a:off x="3970338"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6" name="Rectangle 23"/>
          <p:cNvSpPr>
            <a:spLocks noGrp="1" noRot="1" noChangeAspect="1" noChangeArrowheads="1"/>
          </p:cNvSpPr>
          <p:nvPr>
            <p:ph type="sldImg"/>
          </p:nvPr>
        </p:nvSpPr>
        <p:spPr bwMode="auto">
          <a:xfrm>
            <a:off x="1181100" y="696913"/>
            <a:ext cx="461645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24"/>
          <p:cNvSpPr>
            <a:spLocks noGrp="1" noChangeArrowheads="1"/>
          </p:cNvSpPr>
          <p:nvPr>
            <p:ph type="body"/>
          </p:nvPr>
        </p:nvSpPr>
        <p:spPr bwMode="auto">
          <a:xfrm>
            <a:off x="701675" y="4416425"/>
            <a:ext cx="5575300" cy="41719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8" name="Text Box 25"/>
          <p:cNvSpPr txBox="1">
            <a:spLocks noChangeArrowheads="1"/>
          </p:cNvSpPr>
          <p:nvPr/>
        </p:nvSpPr>
        <p:spPr bwMode="auto">
          <a:xfrm>
            <a:off x="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 name="Rectangle 26"/>
          <p:cNvSpPr>
            <a:spLocks noGrp="1" noChangeArrowheads="1"/>
          </p:cNvSpPr>
          <p:nvPr>
            <p:ph type="sldNum"/>
          </p:nvPr>
        </p:nvSpPr>
        <p:spPr bwMode="auto">
          <a:xfrm>
            <a:off x="3970338" y="8829675"/>
            <a:ext cx="3006725" cy="463550"/>
          </a:xfrm>
          <a:prstGeom prst="rect">
            <a:avLst/>
          </a:prstGeom>
          <a:noFill/>
          <a:ln w="9525">
            <a:noFill/>
            <a:round/>
            <a:headEnd/>
            <a:tailEnd/>
          </a:ln>
          <a:effectLst/>
        </p:spPr>
        <p:txBody>
          <a:bodyPr vert="horz" wrap="square" lIns="93240" tIns="46440" rIns="93240" bIns="46440" numCol="1" anchor="b" anchorCtr="0" compatLnSpc="1">
            <a:prstTxWarp prst="textNoShape">
              <a:avLst/>
            </a:prstTxWarp>
          </a:bodyPr>
          <a:lstStyle>
            <a:lvl1pPr algn="r" eaLnBrk="1" hangingPunct="1">
              <a:lnSpc>
                <a:spcPct val="98000"/>
              </a:lnSpc>
              <a:buClr>
                <a:srgbClr val="000000"/>
              </a:buClr>
              <a:buSzPct val="100000"/>
              <a:buFont typeface="Wingdings" panose="05000000000000000000" pitchFamily="2" charset="2"/>
              <a:buNone/>
              <a:tabLst>
                <a:tab pos="723900" algn="l"/>
                <a:tab pos="1447800" algn="l"/>
                <a:tab pos="2171700" algn="l"/>
                <a:tab pos="2895600" algn="l"/>
              </a:tabLst>
              <a:defRPr sz="1200">
                <a:solidFill>
                  <a:srgbClr val="000000"/>
                </a:solidFill>
                <a:latin typeface="DejaVu Sans" charset="0"/>
              </a:defRPr>
            </a:lvl1pPr>
          </a:lstStyle>
          <a:p>
            <a:pPr>
              <a:defRPr/>
            </a:pPr>
            <a:fld id="{7EE47ED2-2C69-4554-804F-DAA95149FB1C}" type="slidenum">
              <a:rPr lang="en-GB" altLang="es-ES_tradnl"/>
              <a:pPr>
                <a:defRPr/>
              </a:pPr>
              <a:t>‹Nº›</a:t>
            </a:fld>
            <a:endParaRPr lang="en-GB" altLang="es-ES_tradnl"/>
          </a:p>
        </p:txBody>
      </p:sp>
    </p:spTree>
    <p:extLst>
      <p:ext uri="{BB962C8B-B14F-4D97-AF65-F5344CB8AC3E}">
        <p14:creationId xmlns:p14="http://schemas.microsoft.com/office/powerpoint/2010/main" val="123126478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2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Font typeface="Wingdings" panose="05000000000000000000" pitchFamily="2" charset="2"/>
              <a:buNone/>
            </a:pPr>
            <a:fld id="{078958B6-7307-4AE8-AA9D-BE1F8F697A84}" type="slidenum">
              <a:rPr lang="en-GB" altLang="es-ES_tradnl" smtClean="0">
                <a:latin typeface="DejaVu Sans"/>
              </a:rPr>
              <a:pPr>
                <a:spcBef>
                  <a:spcPct val="0"/>
                </a:spcBef>
                <a:buFont typeface="Wingdings" panose="05000000000000000000" pitchFamily="2" charset="2"/>
                <a:buNone/>
              </a:pPr>
              <a:t>1</a:t>
            </a:fld>
            <a:endParaRPr lang="en-GB" altLang="es-ES_tradnl">
              <a:latin typeface="DejaVu Sans"/>
            </a:endParaRPr>
          </a:p>
        </p:txBody>
      </p:sp>
      <p:sp>
        <p:nvSpPr>
          <p:cNvPr id="5123" name="Text Box 1"/>
          <p:cNvSpPr txBox="1">
            <a:spLocks noChangeArrowheads="1"/>
          </p:cNvSpPr>
          <p:nvPr/>
        </p:nvSpPr>
        <p:spPr bwMode="auto">
          <a:xfrm>
            <a:off x="1181100" y="696913"/>
            <a:ext cx="4646613" cy="3484562"/>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59000"/>
              </a:lnSpc>
              <a:spcBef>
                <a:spcPct val="0"/>
              </a:spcBef>
              <a:buFont typeface="Arial" panose="020B0604020202020204" pitchFamily="34" charset="0"/>
              <a:buNone/>
            </a:pPr>
            <a:endParaRPr lang="en-US" altLang="es-ES_tradnl" sz="2000">
              <a:solidFill>
                <a:schemeClr val="bg1"/>
              </a:solidFill>
              <a:latin typeface="Arial" panose="020B0604020202020204" pitchFamily="34" charset="0"/>
            </a:endParaRPr>
          </a:p>
        </p:txBody>
      </p:sp>
      <p:sp>
        <p:nvSpPr>
          <p:cNvPr id="5124" name="Rectangle 2"/>
          <p:cNvSpPr>
            <a:spLocks noGrp="1" noChangeArrowheads="1"/>
          </p:cNvSpPr>
          <p:nvPr>
            <p:ph type="body"/>
          </p:nvPr>
        </p:nvSpPr>
        <p:spPr>
          <a:xfrm>
            <a:off x="701675" y="4416425"/>
            <a:ext cx="5576888"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s-ES_tradnl"/>
          </a:p>
        </p:txBody>
      </p:sp>
    </p:spTree>
    <p:extLst>
      <p:ext uri="{BB962C8B-B14F-4D97-AF65-F5344CB8AC3E}">
        <p14:creationId xmlns:p14="http://schemas.microsoft.com/office/powerpoint/2010/main" val="1420017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10</a:t>
            </a:fld>
            <a:endParaRPr lang="en-GB" altLang="es-ES_tradnl"/>
          </a:p>
        </p:txBody>
      </p:sp>
    </p:spTree>
    <p:extLst>
      <p:ext uri="{BB962C8B-B14F-4D97-AF65-F5344CB8AC3E}">
        <p14:creationId xmlns:p14="http://schemas.microsoft.com/office/powerpoint/2010/main" val="3826602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11</a:t>
            </a:fld>
            <a:endParaRPr lang="en-GB" altLang="es-ES_tradnl"/>
          </a:p>
        </p:txBody>
      </p:sp>
    </p:spTree>
    <p:extLst>
      <p:ext uri="{BB962C8B-B14F-4D97-AF65-F5344CB8AC3E}">
        <p14:creationId xmlns:p14="http://schemas.microsoft.com/office/powerpoint/2010/main" val="1323848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12</a:t>
            </a:fld>
            <a:endParaRPr lang="en-GB" altLang="es-ES_tradnl"/>
          </a:p>
        </p:txBody>
      </p:sp>
    </p:spTree>
    <p:extLst>
      <p:ext uri="{BB962C8B-B14F-4D97-AF65-F5344CB8AC3E}">
        <p14:creationId xmlns:p14="http://schemas.microsoft.com/office/powerpoint/2010/main" val="1627618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13</a:t>
            </a:fld>
            <a:endParaRPr lang="en-GB" altLang="es-ES_tradnl"/>
          </a:p>
        </p:txBody>
      </p:sp>
    </p:spTree>
    <p:extLst>
      <p:ext uri="{BB962C8B-B14F-4D97-AF65-F5344CB8AC3E}">
        <p14:creationId xmlns:p14="http://schemas.microsoft.com/office/powerpoint/2010/main" val="3369525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14</a:t>
            </a:fld>
            <a:endParaRPr lang="en-GB" altLang="es-ES_tradnl"/>
          </a:p>
        </p:txBody>
      </p:sp>
    </p:spTree>
    <p:extLst>
      <p:ext uri="{BB962C8B-B14F-4D97-AF65-F5344CB8AC3E}">
        <p14:creationId xmlns:p14="http://schemas.microsoft.com/office/powerpoint/2010/main" val="248019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15</a:t>
            </a:fld>
            <a:endParaRPr lang="en-GB" altLang="es-ES_tradnl"/>
          </a:p>
        </p:txBody>
      </p:sp>
    </p:spTree>
    <p:extLst>
      <p:ext uri="{BB962C8B-B14F-4D97-AF65-F5344CB8AC3E}">
        <p14:creationId xmlns:p14="http://schemas.microsoft.com/office/powerpoint/2010/main" val="1570549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16</a:t>
            </a:fld>
            <a:endParaRPr lang="en-GB" altLang="es-ES_tradnl"/>
          </a:p>
        </p:txBody>
      </p:sp>
    </p:spTree>
    <p:extLst>
      <p:ext uri="{BB962C8B-B14F-4D97-AF65-F5344CB8AC3E}">
        <p14:creationId xmlns:p14="http://schemas.microsoft.com/office/powerpoint/2010/main" val="710966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17</a:t>
            </a:fld>
            <a:endParaRPr lang="en-GB" altLang="es-ES_tradnl"/>
          </a:p>
        </p:txBody>
      </p:sp>
    </p:spTree>
    <p:extLst>
      <p:ext uri="{BB962C8B-B14F-4D97-AF65-F5344CB8AC3E}">
        <p14:creationId xmlns:p14="http://schemas.microsoft.com/office/powerpoint/2010/main" val="3064789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18</a:t>
            </a:fld>
            <a:endParaRPr lang="en-GB" altLang="es-ES_tradnl"/>
          </a:p>
        </p:txBody>
      </p:sp>
    </p:spTree>
    <p:extLst>
      <p:ext uri="{BB962C8B-B14F-4D97-AF65-F5344CB8AC3E}">
        <p14:creationId xmlns:p14="http://schemas.microsoft.com/office/powerpoint/2010/main" val="3639914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19</a:t>
            </a:fld>
            <a:endParaRPr lang="en-GB" altLang="es-ES_tradnl"/>
          </a:p>
        </p:txBody>
      </p:sp>
    </p:spTree>
    <p:extLst>
      <p:ext uri="{BB962C8B-B14F-4D97-AF65-F5344CB8AC3E}">
        <p14:creationId xmlns:p14="http://schemas.microsoft.com/office/powerpoint/2010/main" val="2632743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a:t>
            </a:fld>
            <a:endParaRPr lang="en-GB" altLang="es-ES_tradnl"/>
          </a:p>
        </p:txBody>
      </p:sp>
    </p:spTree>
    <p:extLst>
      <p:ext uri="{BB962C8B-B14F-4D97-AF65-F5344CB8AC3E}">
        <p14:creationId xmlns:p14="http://schemas.microsoft.com/office/powerpoint/2010/main" val="73046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20</a:t>
            </a:fld>
            <a:endParaRPr lang="en-GB" altLang="es-ES_tradnl"/>
          </a:p>
        </p:txBody>
      </p:sp>
    </p:spTree>
    <p:extLst>
      <p:ext uri="{BB962C8B-B14F-4D97-AF65-F5344CB8AC3E}">
        <p14:creationId xmlns:p14="http://schemas.microsoft.com/office/powerpoint/2010/main" val="191043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21</a:t>
            </a:fld>
            <a:endParaRPr lang="en-GB" altLang="es-ES_tradnl"/>
          </a:p>
        </p:txBody>
      </p:sp>
    </p:spTree>
    <p:extLst>
      <p:ext uri="{BB962C8B-B14F-4D97-AF65-F5344CB8AC3E}">
        <p14:creationId xmlns:p14="http://schemas.microsoft.com/office/powerpoint/2010/main" val="18182361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22</a:t>
            </a:fld>
            <a:endParaRPr lang="en-GB" altLang="es-ES_tradnl"/>
          </a:p>
        </p:txBody>
      </p:sp>
    </p:spTree>
    <p:extLst>
      <p:ext uri="{BB962C8B-B14F-4D97-AF65-F5344CB8AC3E}">
        <p14:creationId xmlns:p14="http://schemas.microsoft.com/office/powerpoint/2010/main" val="1494884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23</a:t>
            </a:fld>
            <a:endParaRPr lang="en-GB" altLang="es-ES_tradnl"/>
          </a:p>
        </p:txBody>
      </p:sp>
    </p:spTree>
    <p:extLst>
      <p:ext uri="{BB962C8B-B14F-4D97-AF65-F5344CB8AC3E}">
        <p14:creationId xmlns:p14="http://schemas.microsoft.com/office/powerpoint/2010/main" val="32618055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24</a:t>
            </a:fld>
            <a:endParaRPr lang="en-GB" altLang="es-ES_tradnl"/>
          </a:p>
        </p:txBody>
      </p:sp>
    </p:spTree>
    <p:extLst>
      <p:ext uri="{BB962C8B-B14F-4D97-AF65-F5344CB8AC3E}">
        <p14:creationId xmlns:p14="http://schemas.microsoft.com/office/powerpoint/2010/main" val="77771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25</a:t>
            </a:fld>
            <a:endParaRPr lang="en-GB" altLang="es-ES_tradnl"/>
          </a:p>
        </p:txBody>
      </p:sp>
    </p:spTree>
    <p:extLst>
      <p:ext uri="{BB962C8B-B14F-4D97-AF65-F5344CB8AC3E}">
        <p14:creationId xmlns:p14="http://schemas.microsoft.com/office/powerpoint/2010/main" val="220102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26</a:t>
            </a:fld>
            <a:endParaRPr lang="en-GB" altLang="es-ES_tradnl"/>
          </a:p>
        </p:txBody>
      </p:sp>
    </p:spTree>
    <p:extLst>
      <p:ext uri="{BB962C8B-B14F-4D97-AF65-F5344CB8AC3E}">
        <p14:creationId xmlns:p14="http://schemas.microsoft.com/office/powerpoint/2010/main" val="14785346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27</a:t>
            </a:fld>
            <a:endParaRPr lang="en-GB" altLang="es-ES_tradnl"/>
          </a:p>
        </p:txBody>
      </p:sp>
    </p:spTree>
    <p:extLst>
      <p:ext uri="{BB962C8B-B14F-4D97-AF65-F5344CB8AC3E}">
        <p14:creationId xmlns:p14="http://schemas.microsoft.com/office/powerpoint/2010/main" val="18116455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28</a:t>
            </a:fld>
            <a:endParaRPr lang="en-GB" altLang="es-ES_tradnl"/>
          </a:p>
        </p:txBody>
      </p:sp>
    </p:spTree>
    <p:extLst>
      <p:ext uri="{BB962C8B-B14F-4D97-AF65-F5344CB8AC3E}">
        <p14:creationId xmlns:p14="http://schemas.microsoft.com/office/powerpoint/2010/main" val="14109599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29</a:t>
            </a:fld>
            <a:endParaRPr lang="en-GB" altLang="es-ES_tradnl"/>
          </a:p>
        </p:txBody>
      </p:sp>
    </p:spTree>
    <p:extLst>
      <p:ext uri="{BB962C8B-B14F-4D97-AF65-F5344CB8AC3E}">
        <p14:creationId xmlns:p14="http://schemas.microsoft.com/office/powerpoint/2010/main" val="1644193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3</a:t>
            </a:fld>
            <a:endParaRPr lang="en-GB" altLang="es-ES_tradnl"/>
          </a:p>
        </p:txBody>
      </p:sp>
    </p:spTree>
    <p:extLst>
      <p:ext uri="{BB962C8B-B14F-4D97-AF65-F5344CB8AC3E}">
        <p14:creationId xmlns:p14="http://schemas.microsoft.com/office/powerpoint/2010/main" val="1240522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30</a:t>
            </a:fld>
            <a:endParaRPr lang="en-GB" altLang="es-ES_tradnl"/>
          </a:p>
        </p:txBody>
      </p:sp>
    </p:spTree>
    <p:extLst>
      <p:ext uri="{BB962C8B-B14F-4D97-AF65-F5344CB8AC3E}">
        <p14:creationId xmlns:p14="http://schemas.microsoft.com/office/powerpoint/2010/main" val="39454363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31</a:t>
            </a:fld>
            <a:endParaRPr lang="en-GB" altLang="es-ES_tradnl"/>
          </a:p>
        </p:txBody>
      </p:sp>
    </p:spTree>
    <p:extLst>
      <p:ext uri="{BB962C8B-B14F-4D97-AF65-F5344CB8AC3E}">
        <p14:creationId xmlns:p14="http://schemas.microsoft.com/office/powerpoint/2010/main" val="35649642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32</a:t>
            </a:fld>
            <a:endParaRPr lang="en-GB" altLang="es-ES_tradnl"/>
          </a:p>
        </p:txBody>
      </p:sp>
    </p:spTree>
    <p:extLst>
      <p:ext uri="{BB962C8B-B14F-4D97-AF65-F5344CB8AC3E}">
        <p14:creationId xmlns:p14="http://schemas.microsoft.com/office/powerpoint/2010/main" val="24763169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33</a:t>
            </a:fld>
            <a:endParaRPr lang="en-GB" altLang="es-ES_tradnl"/>
          </a:p>
        </p:txBody>
      </p:sp>
    </p:spTree>
    <p:extLst>
      <p:ext uri="{BB962C8B-B14F-4D97-AF65-F5344CB8AC3E}">
        <p14:creationId xmlns:p14="http://schemas.microsoft.com/office/powerpoint/2010/main" val="2739680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2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Font typeface="Wingdings" panose="05000000000000000000" pitchFamily="2" charset="2"/>
              <a:buNone/>
            </a:pPr>
            <a:fld id="{078958B6-7307-4AE8-AA9D-BE1F8F697A84}" type="slidenum">
              <a:rPr lang="en-GB" altLang="es-ES_tradnl" smtClean="0">
                <a:latin typeface="DejaVu Sans"/>
              </a:rPr>
              <a:pPr>
                <a:spcBef>
                  <a:spcPct val="0"/>
                </a:spcBef>
                <a:buFont typeface="Wingdings" panose="05000000000000000000" pitchFamily="2" charset="2"/>
                <a:buNone/>
              </a:pPr>
              <a:t>35</a:t>
            </a:fld>
            <a:endParaRPr lang="en-GB" altLang="es-ES_tradnl">
              <a:latin typeface="DejaVu Sans"/>
            </a:endParaRPr>
          </a:p>
        </p:txBody>
      </p:sp>
      <p:sp>
        <p:nvSpPr>
          <p:cNvPr id="5123" name="Text Box 1"/>
          <p:cNvSpPr txBox="1">
            <a:spLocks noChangeArrowheads="1"/>
          </p:cNvSpPr>
          <p:nvPr/>
        </p:nvSpPr>
        <p:spPr bwMode="auto">
          <a:xfrm>
            <a:off x="1181100" y="696913"/>
            <a:ext cx="4646613" cy="3484562"/>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59000"/>
              </a:lnSpc>
              <a:spcBef>
                <a:spcPct val="0"/>
              </a:spcBef>
              <a:buFont typeface="Arial" panose="020B0604020202020204" pitchFamily="34" charset="0"/>
              <a:buNone/>
            </a:pPr>
            <a:endParaRPr lang="en-US" altLang="es-ES_tradnl" sz="2000">
              <a:solidFill>
                <a:srgbClr val="FFFFFF"/>
              </a:solidFill>
              <a:latin typeface="Arial" panose="020B0604020202020204" pitchFamily="34" charset="0"/>
            </a:endParaRPr>
          </a:p>
        </p:txBody>
      </p:sp>
      <p:sp>
        <p:nvSpPr>
          <p:cNvPr id="5124" name="Rectangle 2"/>
          <p:cNvSpPr>
            <a:spLocks noGrp="1" noChangeArrowheads="1"/>
          </p:cNvSpPr>
          <p:nvPr>
            <p:ph type="body"/>
          </p:nvPr>
        </p:nvSpPr>
        <p:spPr>
          <a:xfrm>
            <a:off x="701675" y="4416425"/>
            <a:ext cx="5576888"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s-ES_tradnl"/>
          </a:p>
        </p:txBody>
      </p:sp>
    </p:spTree>
    <p:extLst>
      <p:ext uri="{BB962C8B-B14F-4D97-AF65-F5344CB8AC3E}">
        <p14:creationId xmlns:p14="http://schemas.microsoft.com/office/powerpoint/2010/main" val="814197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4</a:t>
            </a:fld>
            <a:endParaRPr lang="en-GB" altLang="es-ES_tradnl"/>
          </a:p>
        </p:txBody>
      </p:sp>
    </p:spTree>
    <p:extLst>
      <p:ext uri="{BB962C8B-B14F-4D97-AF65-F5344CB8AC3E}">
        <p14:creationId xmlns:p14="http://schemas.microsoft.com/office/powerpoint/2010/main" val="913780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5</a:t>
            </a:fld>
            <a:endParaRPr lang="en-GB" altLang="es-ES_tradnl"/>
          </a:p>
        </p:txBody>
      </p:sp>
    </p:spTree>
    <p:extLst>
      <p:ext uri="{BB962C8B-B14F-4D97-AF65-F5344CB8AC3E}">
        <p14:creationId xmlns:p14="http://schemas.microsoft.com/office/powerpoint/2010/main" val="2429562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6</a:t>
            </a:fld>
            <a:endParaRPr lang="en-GB" altLang="es-ES_tradnl"/>
          </a:p>
        </p:txBody>
      </p:sp>
    </p:spTree>
    <p:extLst>
      <p:ext uri="{BB962C8B-B14F-4D97-AF65-F5344CB8AC3E}">
        <p14:creationId xmlns:p14="http://schemas.microsoft.com/office/powerpoint/2010/main" val="3312470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a:solidFill>
                  <a:schemeClr val="tx1"/>
                </a:solidFill>
                <a:latin typeface="Arial" charset="0"/>
                <a:cs typeface="Times New Roman" pitchFamily="16" charset="0"/>
              </a:rPr>
              <a:t>La arquitectura básica para las RNA más simples que se pueden diseñar para la clasificación de patrones consiste en una capa de nodos de entrada (cuya dimensión depende de los componentes que tenga el patrón que se quiere clasificar) y una neurona de salida para cada clase. S</a:t>
            </a:r>
            <a:r>
              <a:rPr lang="es-ES_tradnl" sz="1200" kern="1200" dirty="0">
                <a:solidFill>
                  <a:schemeClr val="tx1"/>
                </a:solidFill>
                <a:effectLst/>
                <a:latin typeface="Times New Roman" pitchFamily="18" charset="0"/>
                <a:ea typeface="+mn-ea"/>
                <a:cs typeface="+mn-cs"/>
              </a:rPr>
              <a:t>i se quisiera diseñar para que reconozca o clasifique más de una categoría o clase, basta con hacer una extensión de esta arquitectura agregándole nodos en la capa de salida.</a:t>
            </a:r>
          </a:p>
          <a:p>
            <a:pPr hangingPunct="0"/>
            <a:r>
              <a:rPr lang="es-ES_tradnl" sz="1200" b="1" kern="1200" dirty="0">
                <a:solidFill>
                  <a:schemeClr val="tx1"/>
                </a:solidFill>
                <a:effectLst/>
                <a:latin typeface="Times New Roman" pitchFamily="18" charset="0"/>
                <a:ea typeface="+mn-ea"/>
                <a:cs typeface="+mn-cs"/>
              </a:rPr>
              <a:t>X</a:t>
            </a:r>
            <a:r>
              <a:rPr lang="es-ES_tradnl" sz="1200" b="1" kern="1200" baseline="-25000" dirty="0">
                <a:solidFill>
                  <a:schemeClr val="tx1"/>
                </a:solidFill>
                <a:effectLst/>
                <a:latin typeface="Times New Roman" pitchFamily="18" charset="0"/>
                <a:ea typeface="+mn-ea"/>
                <a:cs typeface="+mn-cs"/>
              </a:rPr>
              <a:t>i</a:t>
            </a:r>
            <a:r>
              <a:rPr lang="es-ES_tradnl" sz="1200" b="1" kern="1200" dirty="0">
                <a:solidFill>
                  <a:schemeClr val="tx1"/>
                </a:solidFill>
                <a:effectLst/>
                <a:latin typeface="Times New Roman" pitchFamily="18" charset="0"/>
                <a:ea typeface="+mn-ea"/>
                <a:cs typeface="+mn-cs"/>
              </a:rPr>
              <a:t>:</a:t>
            </a:r>
            <a:r>
              <a:rPr lang="es-ES_tradnl" sz="1200" kern="1200" dirty="0">
                <a:solidFill>
                  <a:schemeClr val="tx1"/>
                </a:solidFill>
                <a:effectLst/>
                <a:latin typeface="Times New Roman" pitchFamily="18" charset="0"/>
                <a:ea typeface="+mn-ea"/>
                <a:cs typeface="+mn-cs"/>
              </a:rPr>
              <a:t> Nodo i de entrada.</a:t>
            </a:r>
            <a:endParaRPr lang="es-ES" sz="1200" kern="1200" dirty="0">
              <a:solidFill>
                <a:schemeClr val="tx1"/>
              </a:solidFill>
              <a:effectLst/>
              <a:latin typeface="Times New Roman" pitchFamily="18" charset="0"/>
              <a:ea typeface="+mn-ea"/>
              <a:cs typeface="+mn-cs"/>
            </a:endParaRPr>
          </a:p>
          <a:p>
            <a:pPr hangingPunct="0"/>
            <a:r>
              <a:rPr lang="es-ES_tradnl" sz="1200" kern="1200" dirty="0">
                <a:solidFill>
                  <a:schemeClr val="tx1"/>
                </a:solidFill>
                <a:effectLst/>
                <a:latin typeface="Times New Roman" pitchFamily="18" charset="0"/>
                <a:ea typeface="+mn-ea"/>
                <a:cs typeface="+mn-cs"/>
              </a:rPr>
              <a:t> </a:t>
            </a:r>
            <a:r>
              <a:rPr lang="es-ES_tradnl" sz="1200" b="1" kern="1200" dirty="0">
                <a:solidFill>
                  <a:schemeClr val="tx1"/>
                </a:solidFill>
                <a:effectLst/>
                <a:latin typeface="Times New Roman" pitchFamily="18" charset="0"/>
                <a:ea typeface="+mn-ea"/>
                <a:cs typeface="+mn-cs"/>
              </a:rPr>
              <a:t>b:</a:t>
            </a:r>
            <a:r>
              <a:rPr lang="es-ES_tradnl" sz="1200" kern="1200" dirty="0">
                <a:solidFill>
                  <a:schemeClr val="tx1"/>
                </a:solidFill>
                <a:effectLst/>
                <a:latin typeface="Times New Roman" pitchFamily="18" charset="0"/>
                <a:ea typeface="+mn-ea"/>
                <a:cs typeface="+mn-cs"/>
              </a:rPr>
              <a:t> Peso o </a:t>
            </a:r>
            <a:r>
              <a:rPr lang="es-ES_tradnl" sz="1200" kern="1200" dirty="0" err="1">
                <a:solidFill>
                  <a:schemeClr val="tx1"/>
                </a:solidFill>
                <a:effectLst/>
                <a:latin typeface="Times New Roman" pitchFamily="18" charset="0"/>
                <a:ea typeface="+mn-ea"/>
                <a:cs typeface="+mn-cs"/>
              </a:rPr>
              <a:t>bias</a:t>
            </a:r>
            <a:r>
              <a:rPr lang="es-ES_tradnl" sz="1200" kern="1200" dirty="0">
                <a:solidFill>
                  <a:schemeClr val="tx1"/>
                </a:solidFill>
                <a:effectLst/>
                <a:latin typeface="Times New Roman" pitchFamily="18" charset="0"/>
                <a:ea typeface="+mn-ea"/>
                <a:cs typeface="+mn-cs"/>
              </a:rPr>
              <a:t> </a:t>
            </a:r>
            <a:r>
              <a:rPr lang="es-ES_tradnl" sz="1200" kern="1200" dirty="0" err="1">
                <a:solidFill>
                  <a:schemeClr val="tx1"/>
                </a:solidFill>
                <a:effectLst/>
                <a:latin typeface="Times New Roman" pitchFamily="18" charset="0"/>
                <a:ea typeface="+mn-ea"/>
                <a:cs typeface="+mn-cs"/>
              </a:rPr>
              <a:t>point</a:t>
            </a:r>
            <a:r>
              <a:rPr lang="es-ES_tradnl" sz="1200" kern="1200" dirty="0">
                <a:solidFill>
                  <a:schemeClr val="tx1"/>
                </a:solidFill>
                <a:effectLst/>
                <a:latin typeface="Times New Roman" pitchFamily="18" charset="0"/>
                <a:ea typeface="+mn-ea"/>
                <a:cs typeface="+mn-cs"/>
              </a:rPr>
              <a:t> de la unidad independiente.</a:t>
            </a:r>
            <a:endParaRPr lang="es-ES" sz="1200" kern="1200" dirty="0">
              <a:solidFill>
                <a:schemeClr val="tx1"/>
              </a:solidFill>
              <a:effectLst/>
              <a:latin typeface="Times New Roman" pitchFamily="18" charset="0"/>
              <a:ea typeface="+mn-ea"/>
              <a:cs typeface="+mn-cs"/>
            </a:endParaRPr>
          </a:p>
          <a:p>
            <a:pPr hangingPunct="0"/>
            <a:r>
              <a:rPr lang="es-ES_tradnl" sz="1200" kern="1200" dirty="0">
                <a:solidFill>
                  <a:schemeClr val="tx1"/>
                </a:solidFill>
                <a:effectLst/>
                <a:latin typeface="Times New Roman" pitchFamily="18" charset="0"/>
                <a:ea typeface="+mn-ea"/>
                <a:cs typeface="+mn-cs"/>
              </a:rPr>
              <a:t> </a:t>
            </a:r>
            <a:r>
              <a:rPr lang="es-ES_tradnl" sz="1200" b="1" kern="1200" dirty="0" err="1">
                <a:solidFill>
                  <a:schemeClr val="tx1"/>
                </a:solidFill>
                <a:effectLst/>
                <a:latin typeface="Times New Roman" pitchFamily="18" charset="0"/>
                <a:ea typeface="+mn-ea"/>
                <a:cs typeface="+mn-cs"/>
              </a:rPr>
              <a:t>W</a:t>
            </a:r>
            <a:r>
              <a:rPr lang="es-ES_tradnl" sz="1200" b="1" kern="1200" baseline="-25000" dirty="0" err="1">
                <a:solidFill>
                  <a:schemeClr val="tx1"/>
                </a:solidFill>
                <a:effectLst/>
                <a:latin typeface="Times New Roman" pitchFamily="18" charset="0"/>
                <a:ea typeface="+mn-ea"/>
                <a:cs typeface="+mn-cs"/>
              </a:rPr>
              <a:t>i</a:t>
            </a:r>
            <a:r>
              <a:rPr lang="es-ES_tradnl" sz="1200" b="1" kern="1200" dirty="0">
                <a:solidFill>
                  <a:schemeClr val="tx1"/>
                </a:solidFill>
                <a:effectLst/>
                <a:latin typeface="Times New Roman" pitchFamily="18" charset="0"/>
                <a:ea typeface="+mn-ea"/>
                <a:cs typeface="+mn-cs"/>
              </a:rPr>
              <a:t>:</a:t>
            </a:r>
            <a:r>
              <a:rPr lang="es-ES_tradnl" sz="1200" kern="1200" dirty="0">
                <a:solidFill>
                  <a:schemeClr val="tx1"/>
                </a:solidFill>
                <a:effectLst/>
                <a:latin typeface="Times New Roman" pitchFamily="18" charset="0"/>
                <a:ea typeface="+mn-ea"/>
                <a:cs typeface="+mn-cs"/>
              </a:rPr>
              <a:t> Pesos conexión.</a:t>
            </a:r>
            <a:endParaRPr lang="es-ES" sz="1200" kern="1200" dirty="0">
              <a:solidFill>
                <a:schemeClr val="tx1"/>
              </a:solidFill>
              <a:effectLst/>
              <a:latin typeface="Times New Roman" pitchFamily="18" charset="0"/>
              <a:ea typeface="+mn-ea"/>
              <a:cs typeface="+mn-cs"/>
            </a:endParaRPr>
          </a:p>
          <a:p>
            <a:pPr hangingPunct="0"/>
            <a:r>
              <a:rPr lang="es-ES_tradnl" sz="1200" b="1" kern="1200" dirty="0">
                <a:solidFill>
                  <a:schemeClr val="tx1"/>
                </a:solidFill>
                <a:effectLst/>
                <a:latin typeface="Times New Roman" pitchFamily="18" charset="0"/>
                <a:ea typeface="+mn-ea"/>
                <a:cs typeface="+mn-cs"/>
              </a:rPr>
              <a:t>X</a:t>
            </a:r>
            <a:r>
              <a:rPr lang="es-ES_tradnl" sz="1200" b="1" kern="1200" baseline="-25000" dirty="0">
                <a:solidFill>
                  <a:schemeClr val="tx1"/>
                </a:solidFill>
                <a:effectLst/>
                <a:latin typeface="Times New Roman" pitchFamily="18" charset="0"/>
                <a:ea typeface="+mn-ea"/>
                <a:cs typeface="+mn-cs"/>
              </a:rPr>
              <a:t>1</a:t>
            </a:r>
            <a:r>
              <a:rPr lang="es-ES_tradnl" sz="1200" b="1" kern="1200" dirty="0">
                <a:solidFill>
                  <a:schemeClr val="tx1"/>
                </a:solidFill>
                <a:effectLst/>
                <a:latin typeface="Times New Roman" pitchFamily="18" charset="0"/>
                <a:ea typeface="+mn-ea"/>
                <a:cs typeface="+mn-cs"/>
              </a:rPr>
              <a:t>..X</a:t>
            </a:r>
            <a:r>
              <a:rPr lang="es-ES_tradnl" sz="1200" b="1" kern="1200" baseline="-25000" dirty="0">
                <a:solidFill>
                  <a:schemeClr val="tx1"/>
                </a:solidFill>
                <a:effectLst/>
                <a:latin typeface="Times New Roman" pitchFamily="18" charset="0"/>
                <a:ea typeface="+mn-ea"/>
                <a:cs typeface="+mn-cs"/>
              </a:rPr>
              <a:t>N</a:t>
            </a:r>
            <a:r>
              <a:rPr lang="es-ES_tradnl" sz="1200" b="1" kern="1200" dirty="0">
                <a:solidFill>
                  <a:schemeClr val="tx1"/>
                </a:solidFill>
                <a:effectLst/>
                <a:latin typeface="Times New Roman" pitchFamily="18" charset="0"/>
                <a:ea typeface="+mn-ea"/>
                <a:cs typeface="+mn-cs"/>
              </a:rPr>
              <a:t>:</a:t>
            </a:r>
            <a:r>
              <a:rPr lang="es-ES_tradnl" sz="1200" kern="1200" dirty="0">
                <a:solidFill>
                  <a:schemeClr val="tx1"/>
                </a:solidFill>
                <a:effectLst/>
                <a:latin typeface="Times New Roman" pitchFamily="18" charset="0"/>
                <a:ea typeface="+mn-ea"/>
                <a:cs typeface="+mn-cs"/>
              </a:rPr>
              <a:t> Vector de entrada.</a:t>
            </a:r>
            <a:endParaRPr lang="es-ES" sz="1200" kern="1200" dirty="0">
              <a:solidFill>
                <a:schemeClr val="tx1"/>
              </a:solidFill>
              <a:effectLst/>
              <a:latin typeface="Times New Roman" pitchFamily="18" charset="0"/>
              <a:ea typeface="+mn-ea"/>
              <a:cs typeface="+mn-cs"/>
            </a:endParaRPr>
          </a:p>
          <a:p>
            <a:endParaRPr lang="es-ES" dirty="0"/>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7</a:t>
            </a:fld>
            <a:endParaRPr lang="en-GB" altLang="es-ES_tradnl"/>
          </a:p>
        </p:txBody>
      </p:sp>
    </p:spTree>
    <p:extLst>
      <p:ext uri="{BB962C8B-B14F-4D97-AF65-F5344CB8AC3E}">
        <p14:creationId xmlns:p14="http://schemas.microsoft.com/office/powerpoint/2010/main" val="4208121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8</a:t>
            </a:fld>
            <a:endParaRPr lang="en-GB" altLang="es-ES_tradnl"/>
          </a:p>
        </p:txBody>
      </p:sp>
    </p:spTree>
    <p:extLst>
      <p:ext uri="{BB962C8B-B14F-4D97-AF65-F5344CB8AC3E}">
        <p14:creationId xmlns:p14="http://schemas.microsoft.com/office/powerpoint/2010/main" val="1470570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9</a:t>
            </a:fld>
            <a:endParaRPr lang="en-GB" altLang="es-ES_tradnl"/>
          </a:p>
        </p:txBody>
      </p:sp>
    </p:spTree>
    <p:extLst>
      <p:ext uri="{BB962C8B-B14F-4D97-AF65-F5344CB8AC3E}">
        <p14:creationId xmlns:p14="http://schemas.microsoft.com/office/powerpoint/2010/main" val="249722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8C744896-46B7-4206-8640-44CFA2CC511E}" type="slidenum">
              <a:rPr lang="en-GB" altLang="es-ES_tradnl"/>
              <a:pPr>
                <a:defRPr/>
              </a:pPr>
              <a:t>‹Nº›</a:t>
            </a:fld>
            <a:endParaRPr lang="en-GB" altLang="es-ES_tradnl"/>
          </a:p>
        </p:txBody>
      </p:sp>
    </p:spTree>
    <p:extLst>
      <p:ext uri="{BB962C8B-B14F-4D97-AF65-F5344CB8AC3E}">
        <p14:creationId xmlns:p14="http://schemas.microsoft.com/office/powerpoint/2010/main" val="202860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C94883CF-2BB7-4AA3-84D6-8C4CA16B3B3E}" type="slidenum">
              <a:rPr lang="en-GB" altLang="es-ES_tradnl"/>
              <a:pPr>
                <a:defRPr/>
              </a:pPr>
              <a:t>‹Nº›</a:t>
            </a:fld>
            <a:endParaRPr lang="en-GB" altLang="es-ES_tradnl"/>
          </a:p>
        </p:txBody>
      </p:sp>
    </p:spTree>
    <p:extLst>
      <p:ext uri="{BB962C8B-B14F-4D97-AF65-F5344CB8AC3E}">
        <p14:creationId xmlns:p14="http://schemas.microsoft.com/office/powerpoint/2010/main" val="130081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8775" y="115888"/>
            <a:ext cx="2152650" cy="6407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0825" y="115888"/>
            <a:ext cx="6305550" cy="6407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9B97D837-2A26-4124-B127-EE3CEE298B97}" type="slidenum">
              <a:rPr lang="en-GB" altLang="es-ES_tradnl"/>
              <a:pPr>
                <a:defRPr/>
              </a:pPr>
              <a:t>‹Nº›</a:t>
            </a:fld>
            <a:endParaRPr lang="en-GB" altLang="es-ES_tradnl"/>
          </a:p>
        </p:txBody>
      </p:sp>
    </p:spTree>
    <p:extLst>
      <p:ext uri="{BB962C8B-B14F-4D97-AF65-F5344CB8AC3E}">
        <p14:creationId xmlns:p14="http://schemas.microsoft.com/office/powerpoint/2010/main" val="955489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50825" y="115888"/>
            <a:ext cx="6737350" cy="576262"/>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B631CC34-BA3F-4080-AE49-CD23A92622C1}" type="slidenum">
              <a:rPr lang="en-GB" altLang="es-ES_tradnl"/>
              <a:pPr>
                <a:defRPr/>
              </a:pPr>
              <a:t>‹Nº›</a:t>
            </a:fld>
            <a:endParaRPr lang="en-GB" altLang="es-ES_tradnl"/>
          </a:p>
        </p:txBody>
      </p:sp>
    </p:spTree>
    <p:extLst>
      <p:ext uri="{BB962C8B-B14F-4D97-AF65-F5344CB8AC3E}">
        <p14:creationId xmlns:p14="http://schemas.microsoft.com/office/powerpoint/2010/main" val="1842308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2AAB9582-ADD2-4486-8F5E-6A113CC84F54}" type="slidenum">
              <a:rPr lang="en-GB" altLang="es-ES_tradnl"/>
              <a:pPr>
                <a:defRPr/>
              </a:pPr>
              <a:t>‹Nº›</a:t>
            </a:fld>
            <a:endParaRPr lang="en-GB" altLang="es-ES_tradnl"/>
          </a:p>
        </p:txBody>
      </p:sp>
    </p:spTree>
    <p:extLst>
      <p:ext uri="{BB962C8B-B14F-4D97-AF65-F5344CB8AC3E}">
        <p14:creationId xmlns:p14="http://schemas.microsoft.com/office/powerpoint/2010/main" val="1829392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A6C3DD77-75D0-42E0-8077-2D529901140E}" type="slidenum">
              <a:rPr lang="en-GB" altLang="es-ES_tradnl"/>
              <a:pPr>
                <a:defRPr/>
              </a:pPr>
              <a:t>‹Nº›</a:t>
            </a:fld>
            <a:endParaRPr lang="en-GB" altLang="es-ES_tradnl"/>
          </a:p>
        </p:txBody>
      </p:sp>
    </p:spTree>
    <p:extLst>
      <p:ext uri="{BB962C8B-B14F-4D97-AF65-F5344CB8AC3E}">
        <p14:creationId xmlns:p14="http://schemas.microsoft.com/office/powerpoint/2010/main" val="3278956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E30E8D8D-042D-4AA6-996F-8C6D2C201A5C}" type="slidenum">
              <a:rPr lang="en-GB" altLang="es-ES_tradnl"/>
              <a:pPr>
                <a:defRPr/>
              </a:pPr>
              <a:t>‹Nº›</a:t>
            </a:fld>
            <a:endParaRPr lang="en-GB" altLang="es-ES_tradnl"/>
          </a:p>
        </p:txBody>
      </p:sp>
    </p:spTree>
    <p:extLst>
      <p:ext uri="{BB962C8B-B14F-4D97-AF65-F5344CB8AC3E}">
        <p14:creationId xmlns:p14="http://schemas.microsoft.com/office/powerpoint/2010/main" val="4226078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36613"/>
            <a:ext cx="4125913" cy="5686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35513" y="836613"/>
            <a:ext cx="4125912" cy="5686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42E20324-4013-40BF-B2B6-99DB97933C10}" type="slidenum">
              <a:rPr lang="en-GB" altLang="es-ES_tradnl"/>
              <a:pPr>
                <a:defRPr/>
              </a:pPr>
              <a:t>‹Nº›</a:t>
            </a:fld>
            <a:endParaRPr lang="en-GB" altLang="es-ES_tradnl"/>
          </a:p>
        </p:txBody>
      </p:sp>
    </p:spTree>
    <p:extLst>
      <p:ext uri="{BB962C8B-B14F-4D97-AF65-F5344CB8AC3E}">
        <p14:creationId xmlns:p14="http://schemas.microsoft.com/office/powerpoint/2010/main" val="4288050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5BF26C37-12BD-4C66-8D99-D73CF47F8C64}" type="slidenum">
              <a:rPr lang="en-GB" altLang="es-ES_tradnl"/>
              <a:pPr>
                <a:defRPr/>
              </a:pPr>
              <a:t>‹Nº›</a:t>
            </a:fld>
            <a:endParaRPr lang="en-GB" altLang="es-ES_tradnl"/>
          </a:p>
        </p:txBody>
      </p:sp>
    </p:spTree>
    <p:extLst>
      <p:ext uri="{BB962C8B-B14F-4D97-AF65-F5344CB8AC3E}">
        <p14:creationId xmlns:p14="http://schemas.microsoft.com/office/powerpoint/2010/main" val="17233178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1F2747BF-F536-4863-BFC4-A0C17F3AD397}" type="slidenum">
              <a:rPr lang="en-GB" altLang="es-ES_tradnl"/>
              <a:pPr>
                <a:defRPr/>
              </a:pPr>
              <a:t>‹Nº›</a:t>
            </a:fld>
            <a:endParaRPr lang="en-GB" altLang="es-ES_tradnl"/>
          </a:p>
        </p:txBody>
      </p:sp>
    </p:spTree>
    <p:extLst>
      <p:ext uri="{BB962C8B-B14F-4D97-AF65-F5344CB8AC3E}">
        <p14:creationId xmlns:p14="http://schemas.microsoft.com/office/powerpoint/2010/main" val="696576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F0C8F9E0-3A43-484D-B16F-6285106BD1E6}" type="slidenum">
              <a:rPr lang="en-GB" altLang="es-ES_tradnl"/>
              <a:pPr>
                <a:defRPr/>
              </a:pPr>
              <a:t>‹Nº›</a:t>
            </a:fld>
            <a:endParaRPr lang="en-GB" altLang="es-ES_tradnl"/>
          </a:p>
        </p:txBody>
      </p:sp>
    </p:spTree>
    <p:extLst>
      <p:ext uri="{BB962C8B-B14F-4D97-AF65-F5344CB8AC3E}">
        <p14:creationId xmlns:p14="http://schemas.microsoft.com/office/powerpoint/2010/main" val="3797260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225FD620-094A-408E-8F69-CF47B226CF1F}" type="slidenum">
              <a:rPr lang="en-GB" altLang="es-ES_tradnl"/>
              <a:pPr>
                <a:defRPr/>
              </a:pPr>
              <a:t>‹Nº›</a:t>
            </a:fld>
            <a:endParaRPr lang="en-GB" altLang="es-ES_tradnl"/>
          </a:p>
        </p:txBody>
      </p:sp>
    </p:spTree>
    <p:extLst>
      <p:ext uri="{BB962C8B-B14F-4D97-AF65-F5344CB8AC3E}">
        <p14:creationId xmlns:p14="http://schemas.microsoft.com/office/powerpoint/2010/main" val="85900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3C79353F-FF7F-4A84-A77E-5C49D8EEE128}" type="slidenum">
              <a:rPr lang="en-GB" altLang="es-ES_tradnl"/>
              <a:pPr>
                <a:defRPr/>
              </a:pPr>
              <a:t>‹Nº›</a:t>
            </a:fld>
            <a:endParaRPr lang="en-GB" altLang="es-ES_tradnl"/>
          </a:p>
        </p:txBody>
      </p:sp>
    </p:spTree>
    <p:extLst>
      <p:ext uri="{BB962C8B-B14F-4D97-AF65-F5344CB8AC3E}">
        <p14:creationId xmlns:p14="http://schemas.microsoft.com/office/powerpoint/2010/main" val="32082029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F5A65325-01AA-4CA1-B41B-4A1940C42D0D}" type="slidenum">
              <a:rPr lang="en-GB" altLang="es-ES_tradnl"/>
              <a:pPr>
                <a:defRPr/>
              </a:pPr>
              <a:t>‹Nº›</a:t>
            </a:fld>
            <a:endParaRPr lang="en-GB" altLang="es-ES_tradnl"/>
          </a:p>
        </p:txBody>
      </p:sp>
    </p:spTree>
    <p:extLst>
      <p:ext uri="{BB962C8B-B14F-4D97-AF65-F5344CB8AC3E}">
        <p14:creationId xmlns:p14="http://schemas.microsoft.com/office/powerpoint/2010/main" val="14598641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D442E0E0-39AA-4F2B-A68B-F8687F41FC16}" type="slidenum">
              <a:rPr lang="en-GB" altLang="es-ES_tradnl"/>
              <a:pPr>
                <a:defRPr/>
              </a:pPr>
              <a:t>‹Nº›</a:t>
            </a:fld>
            <a:endParaRPr lang="en-GB" altLang="es-ES_tradnl"/>
          </a:p>
        </p:txBody>
      </p:sp>
    </p:spTree>
    <p:extLst>
      <p:ext uri="{BB962C8B-B14F-4D97-AF65-F5344CB8AC3E}">
        <p14:creationId xmlns:p14="http://schemas.microsoft.com/office/powerpoint/2010/main" val="22423648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8775" y="115888"/>
            <a:ext cx="2152650" cy="6407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0825" y="115888"/>
            <a:ext cx="6305550" cy="6407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7039EACE-ECB8-43D6-AFB7-A54A1E4474F3}" type="slidenum">
              <a:rPr lang="en-GB" altLang="es-ES_tradnl"/>
              <a:pPr>
                <a:defRPr/>
              </a:pPr>
              <a:t>‹Nº›</a:t>
            </a:fld>
            <a:endParaRPr lang="en-GB" altLang="es-ES_tradnl"/>
          </a:p>
        </p:txBody>
      </p:sp>
    </p:spTree>
    <p:extLst>
      <p:ext uri="{BB962C8B-B14F-4D97-AF65-F5344CB8AC3E}">
        <p14:creationId xmlns:p14="http://schemas.microsoft.com/office/powerpoint/2010/main" val="6406750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50825" y="115888"/>
            <a:ext cx="6737350" cy="576262"/>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F7DBAD60-6985-48E2-94DE-BB5BE147580B}" type="slidenum">
              <a:rPr lang="en-GB" altLang="es-ES_tradnl"/>
              <a:pPr>
                <a:defRPr/>
              </a:pPr>
              <a:t>‹Nº›</a:t>
            </a:fld>
            <a:endParaRPr lang="en-GB" altLang="es-ES_tradnl"/>
          </a:p>
        </p:txBody>
      </p:sp>
    </p:spTree>
    <p:extLst>
      <p:ext uri="{BB962C8B-B14F-4D97-AF65-F5344CB8AC3E}">
        <p14:creationId xmlns:p14="http://schemas.microsoft.com/office/powerpoint/2010/main" val="421695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922F5922-44CF-4A76-ABC9-D4276E31F6AE}" type="slidenum">
              <a:rPr lang="en-GB" altLang="es-ES_tradnl"/>
              <a:pPr>
                <a:defRPr/>
              </a:pPr>
              <a:t>‹Nº›</a:t>
            </a:fld>
            <a:endParaRPr lang="en-GB" altLang="es-ES_tradnl"/>
          </a:p>
        </p:txBody>
      </p:sp>
    </p:spTree>
    <p:extLst>
      <p:ext uri="{BB962C8B-B14F-4D97-AF65-F5344CB8AC3E}">
        <p14:creationId xmlns:p14="http://schemas.microsoft.com/office/powerpoint/2010/main" val="3150557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36613"/>
            <a:ext cx="4125913" cy="5686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35513" y="836613"/>
            <a:ext cx="4125912" cy="5686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47DF22CB-9A8D-4594-887D-2DE10D1B4632}" type="slidenum">
              <a:rPr lang="en-GB" altLang="es-ES_tradnl"/>
              <a:pPr>
                <a:defRPr/>
              </a:pPr>
              <a:t>‹Nº›</a:t>
            </a:fld>
            <a:endParaRPr lang="en-GB" altLang="es-ES_tradnl"/>
          </a:p>
        </p:txBody>
      </p:sp>
    </p:spTree>
    <p:extLst>
      <p:ext uri="{BB962C8B-B14F-4D97-AF65-F5344CB8AC3E}">
        <p14:creationId xmlns:p14="http://schemas.microsoft.com/office/powerpoint/2010/main" val="2445416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A1E56A73-9AA6-488B-BB7F-DF0706507286}" type="slidenum">
              <a:rPr lang="en-GB" altLang="es-ES_tradnl"/>
              <a:pPr>
                <a:defRPr/>
              </a:pPr>
              <a:t>‹Nº›</a:t>
            </a:fld>
            <a:endParaRPr lang="en-GB" altLang="es-ES_tradnl"/>
          </a:p>
        </p:txBody>
      </p:sp>
    </p:spTree>
    <p:extLst>
      <p:ext uri="{BB962C8B-B14F-4D97-AF65-F5344CB8AC3E}">
        <p14:creationId xmlns:p14="http://schemas.microsoft.com/office/powerpoint/2010/main" val="99907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E38F4F6E-0AEF-4C48-8EB7-37535E4314F1}" type="slidenum">
              <a:rPr lang="en-GB" altLang="es-ES_tradnl"/>
              <a:pPr>
                <a:defRPr/>
              </a:pPr>
              <a:t>‹Nº›</a:t>
            </a:fld>
            <a:endParaRPr lang="en-GB" altLang="es-ES_tradnl"/>
          </a:p>
        </p:txBody>
      </p:sp>
    </p:spTree>
    <p:extLst>
      <p:ext uri="{BB962C8B-B14F-4D97-AF65-F5344CB8AC3E}">
        <p14:creationId xmlns:p14="http://schemas.microsoft.com/office/powerpoint/2010/main" val="2167918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EB7F4553-721A-41A7-A7DC-F990A6B253E1}" type="slidenum">
              <a:rPr lang="en-GB" altLang="es-ES_tradnl"/>
              <a:pPr>
                <a:defRPr/>
              </a:pPr>
              <a:t>‹Nº›</a:t>
            </a:fld>
            <a:endParaRPr lang="en-GB" altLang="es-ES_tradnl"/>
          </a:p>
        </p:txBody>
      </p:sp>
    </p:spTree>
    <p:extLst>
      <p:ext uri="{BB962C8B-B14F-4D97-AF65-F5344CB8AC3E}">
        <p14:creationId xmlns:p14="http://schemas.microsoft.com/office/powerpoint/2010/main" val="349849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FDA4CC81-BA0E-44D2-BFB8-A5D68DC9EDA7}" type="slidenum">
              <a:rPr lang="en-GB" altLang="es-ES_tradnl"/>
              <a:pPr>
                <a:defRPr/>
              </a:pPr>
              <a:t>‹Nº›</a:t>
            </a:fld>
            <a:endParaRPr lang="en-GB" altLang="es-ES_tradnl"/>
          </a:p>
        </p:txBody>
      </p:sp>
    </p:spTree>
    <p:extLst>
      <p:ext uri="{BB962C8B-B14F-4D97-AF65-F5344CB8AC3E}">
        <p14:creationId xmlns:p14="http://schemas.microsoft.com/office/powerpoint/2010/main" val="57884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9A7FDA6B-8E43-436C-86BD-B20E0319E4DB}" type="slidenum">
              <a:rPr lang="en-GB" altLang="es-ES_tradnl"/>
              <a:pPr>
                <a:defRPr/>
              </a:pPr>
              <a:t>‹Nº›</a:t>
            </a:fld>
            <a:endParaRPr lang="en-GB" altLang="es-ES_tradnl"/>
          </a:p>
        </p:txBody>
      </p:sp>
    </p:spTree>
    <p:extLst>
      <p:ext uri="{BB962C8B-B14F-4D97-AF65-F5344CB8AC3E}">
        <p14:creationId xmlns:p14="http://schemas.microsoft.com/office/powerpoint/2010/main" val="4287352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DF2E76B2-1F6B-4F18-A1E7-3197C1155CAE}"/>
              </a:ext>
            </a:extLst>
          </p:cNvPr>
          <p:cNvSpPr>
            <a:spLocks noChangeArrowheads="1"/>
          </p:cNvSpPr>
          <p:nvPr userDrawn="1"/>
        </p:nvSpPr>
        <p:spPr bwMode="auto">
          <a:xfrm>
            <a:off x="-2309" y="6628247"/>
            <a:ext cx="9146309" cy="242887"/>
          </a:xfrm>
          <a:prstGeom prst="rect">
            <a:avLst/>
          </a:prstGeom>
          <a:solidFill>
            <a:srgbClr val="4A0315"/>
          </a:solidFill>
          <a:ln>
            <a:noFill/>
          </a:ln>
        </p:spPr>
        <p:txBody>
          <a:bodyPr wrap="none" anchor="ctr"/>
          <a:lstStyle>
            <a:lvl1pPr algn="ctr">
              <a:defRPr sz="1600">
                <a:solidFill>
                  <a:schemeClr val="tx1"/>
                </a:solidFill>
                <a:latin typeface="Tahoma" panose="020B0604030504040204" pitchFamily="34" charset="0"/>
              </a:defRPr>
            </a:lvl1pPr>
            <a:lvl2pPr marL="742950" indent="-285750" algn="ctr">
              <a:defRPr sz="1600">
                <a:solidFill>
                  <a:schemeClr val="tx1"/>
                </a:solidFill>
                <a:latin typeface="Tahoma" panose="020B0604030504040204" pitchFamily="34" charset="0"/>
              </a:defRPr>
            </a:lvl2pPr>
            <a:lvl3pPr marL="1143000" indent="-228600" algn="ctr">
              <a:defRPr sz="1600">
                <a:solidFill>
                  <a:schemeClr val="tx1"/>
                </a:solidFill>
                <a:latin typeface="Tahoma" panose="020B0604030504040204" pitchFamily="34" charset="0"/>
              </a:defRPr>
            </a:lvl3pPr>
            <a:lvl4pPr marL="1600200" indent="-228600" algn="ctr">
              <a:defRPr sz="1600">
                <a:solidFill>
                  <a:schemeClr val="tx1"/>
                </a:solidFill>
                <a:latin typeface="Tahoma" panose="020B0604030504040204" pitchFamily="34" charset="0"/>
              </a:defRPr>
            </a:lvl4pPr>
            <a:lvl5pPr marL="2057400" indent="-228600" algn="ctr">
              <a:defRPr sz="1600">
                <a:solidFill>
                  <a:schemeClr val="tx1"/>
                </a:solidFill>
                <a:latin typeface="Tahoma" panose="020B0604030504040204" pitchFamily="34" charset="0"/>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defRPr>
            </a:lvl9pPr>
          </a:lstStyle>
          <a:p>
            <a:pPr>
              <a:defRPr/>
            </a:pPr>
            <a:endParaRPr lang="en-US" altLang="en-US"/>
          </a:p>
        </p:txBody>
      </p:sp>
      <p:sp>
        <p:nvSpPr>
          <p:cNvPr id="8" name="Rectangle 2">
            <a:extLst>
              <a:ext uri="{FF2B5EF4-FFF2-40B4-BE49-F238E27FC236}">
                <a16:creationId xmlns:a16="http://schemas.microsoft.com/office/drawing/2014/main" id="{30C5A308-DD8D-434D-8E5F-54AA42AFE7A1}"/>
              </a:ext>
            </a:extLst>
          </p:cNvPr>
          <p:cNvSpPr>
            <a:spLocks noChangeArrowheads="1"/>
          </p:cNvSpPr>
          <p:nvPr userDrawn="1"/>
        </p:nvSpPr>
        <p:spPr bwMode="auto">
          <a:xfrm>
            <a:off x="0" y="0"/>
            <a:ext cx="9144000" cy="692150"/>
          </a:xfrm>
          <a:prstGeom prst="rect">
            <a:avLst/>
          </a:prstGeom>
          <a:solidFill>
            <a:srgbClr val="4A0315"/>
          </a:solidFill>
          <a:ln>
            <a:noFill/>
          </a:ln>
        </p:spPr>
        <p:txBody>
          <a:bodyPr wrap="none" anchor="ctr"/>
          <a:lstStyle>
            <a:lvl1pPr algn="ctr">
              <a:defRPr sz="1600">
                <a:solidFill>
                  <a:schemeClr val="tx1"/>
                </a:solidFill>
                <a:latin typeface="Tahoma" panose="020B0604030504040204" pitchFamily="34" charset="0"/>
              </a:defRPr>
            </a:lvl1pPr>
            <a:lvl2pPr marL="742950" indent="-285750" algn="ctr">
              <a:defRPr sz="1600">
                <a:solidFill>
                  <a:schemeClr val="tx1"/>
                </a:solidFill>
                <a:latin typeface="Tahoma" panose="020B0604030504040204" pitchFamily="34" charset="0"/>
              </a:defRPr>
            </a:lvl2pPr>
            <a:lvl3pPr marL="1143000" indent="-228600" algn="ctr">
              <a:defRPr sz="1600">
                <a:solidFill>
                  <a:schemeClr val="tx1"/>
                </a:solidFill>
                <a:latin typeface="Tahoma" panose="020B0604030504040204" pitchFamily="34" charset="0"/>
              </a:defRPr>
            </a:lvl3pPr>
            <a:lvl4pPr marL="1600200" indent="-228600" algn="ctr">
              <a:defRPr sz="1600">
                <a:solidFill>
                  <a:schemeClr val="tx1"/>
                </a:solidFill>
                <a:latin typeface="Tahoma" panose="020B0604030504040204" pitchFamily="34" charset="0"/>
              </a:defRPr>
            </a:lvl4pPr>
            <a:lvl5pPr marL="2057400" indent="-228600" algn="ctr">
              <a:defRPr sz="1600">
                <a:solidFill>
                  <a:schemeClr val="tx1"/>
                </a:solidFill>
                <a:latin typeface="Tahoma" panose="020B0604030504040204" pitchFamily="34" charset="0"/>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defRPr>
            </a:lvl9pPr>
          </a:lstStyle>
          <a:p>
            <a:pPr>
              <a:defRPr/>
            </a:pPr>
            <a:endParaRPr lang="en-US" altLang="en-US"/>
          </a:p>
        </p:txBody>
      </p:sp>
      <p:pic>
        <p:nvPicPr>
          <p:cNvPr id="9" name="Picture 7" descr="Instituto Nexus Arequipa - Purdue University/UNSA">
            <a:extLst>
              <a:ext uri="{FF2B5EF4-FFF2-40B4-BE49-F238E27FC236}">
                <a16:creationId xmlns:a16="http://schemas.microsoft.com/office/drawing/2014/main" id="{1E8F49CD-069E-445F-A06C-FC9D6DC6CA46}"/>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543800" y="82550"/>
            <a:ext cx="1558925" cy="561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Rectangle 1"/>
          <p:cNvSpPr>
            <a:spLocks noGrp="1" noChangeArrowheads="1"/>
          </p:cNvSpPr>
          <p:nvPr>
            <p:ph type="title"/>
          </p:nvPr>
        </p:nvSpPr>
        <p:spPr bwMode="auto">
          <a:xfrm>
            <a:off x="250825" y="115888"/>
            <a:ext cx="67373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s-ES_tradnl"/>
              <a:t>Click to edit the title text format</a:t>
            </a:r>
          </a:p>
        </p:txBody>
      </p:sp>
      <p:sp>
        <p:nvSpPr>
          <p:cNvPr id="1027" name="Rectangle 2"/>
          <p:cNvSpPr>
            <a:spLocks noGrp="1" noChangeArrowheads="1"/>
          </p:cNvSpPr>
          <p:nvPr>
            <p:ph type="body" idx="1"/>
          </p:nvPr>
        </p:nvSpPr>
        <p:spPr bwMode="auto">
          <a:xfrm>
            <a:off x="457200" y="836613"/>
            <a:ext cx="8404225"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s-ES_tradnl"/>
              <a:t>Click to edit the outline text format</a:t>
            </a:r>
          </a:p>
          <a:p>
            <a:pPr lvl="1"/>
            <a:r>
              <a:rPr lang="en-GB" altLang="es-ES_tradnl"/>
              <a:t>Second Outline Level</a:t>
            </a:r>
          </a:p>
          <a:p>
            <a:pPr lvl="2"/>
            <a:r>
              <a:rPr lang="en-GB" altLang="es-ES_tradnl"/>
              <a:t>Third Outline Level</a:t>
            </a:r>
          </a:p>
          <a:p>
            <a:pPr lvl="3"/>
            <a:r>
              <a:rPr lang="en-GB" altLang="es-ES_tradnl"/>
              <a:t>Fourth Outline Level</a:t>
            </a:r>
          </a:p>
          <a:p>
            <a:pPr lvl="4"/>
            <a:r>
              <a:rPr lang="en-GB" altLang="es-ES_tradnl"/>
              <a:t>Fifth Outline Level</a:t>
            </a:r>
          </a:p>
          <a:p>
            <a:pPr lvl="4"/>
            <a:r>
              <a:rPr lang="en-GB" altLang="es-ES_tradnl"/>
              <a:t>Sixth Outline Level</a:t>
            </a:r>
          </a:p>
          <a:p>
            <a:pPr lvl="4"/>
            <a:r>
              <a:rPr lang="en-GB" altLang="es-ES_tradnl"/>
              <a:t>Seventh Outline Level</a:t>
            </a:r>
          </a:p>
          <a:p>
            <a:pPr lvl="4"/>
            <a:r>
              <a:rPr lang="en-GB" altLang="es-ES_tradnl"/>
              <a:t>Eighth Outline Level</a:t>
            </a:r>
          </a:p>
          <a:p>
            <a:pPr lvl="4"/>
            <a:r>
              <a:rPr lang="en-GB" altLang="es-ES_tradnl"/>
              <a:t>Ninth Outline Level</a:t>
            </a:r>
          </a:p>
        </p:txBody>
      </p:sp>
      <p:sp>
        <p:nvSpPr>
          <p:cNvPr id="1028" name="Text Box 3"/>
          <p:cNvSpPr txBox="1">
            <a:spLocks noChangeArrowheads="1"/>
          </p:cNvSpPr>
          <p:nvPr/>
        </p:nvSpPr>
        <p:spPr bwMode="auto">
          <a:xfrm>
            <a:off x="0" y="6669088"/>
            <a:ext cx="2133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1029" name="Text Box 4"/>
          <p:cNvSpPr txBox="1">
            <a:spLocks noChangeArrowheads="1"/>
          </p:cNvSpPr>
          <p:nvPr/>
        </p:nvSpPr>
        <p:spPr bwMode="auto">
          <a:xfrm>
            <a:off x="2195513" y="6669088"/>
            <a:ext cx="59769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2" name="Rectangle 5"/>
          <p:cNvSpPr>
            <a:spLocks noGrp="1" noChangeArrowheads="1"/>
          </p:cNvSpPr>
          <p:nvPr>
            <p:ph type="sldNum"/>
          </p:nvPr>
        </p:nvSpPr>
        <p:spPr bwMode="auto">
          <a:xfrm>
            <a:off x="8316913" y="6669088"/>
            <a:ext cx="795337" cy="242887"/>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eaLnBrk="1" hangingPunct="1">
              <a:lnSpc>
                <a:spcPct val="98000"/>
              </a:lnSpc>
              <a:buClr>
                <a:srgbClr val="FFFFFF"/>
              </a:buClr>
              <a:buSzPct val="100000"/>
              <a:buFont typeface="Arial" panose="020B0604020202020204" pitchFamily="34" charset="0"/>
              <a:buNone/>
              <a:defRPr sz="1000">
                <a:solidFill>
                  <a:srgbClr val="FFFFFF"/>
                </a:solidFill>
              </a:defRPr>
            </a:lvl1pPr>
          </a:lstStyle>
          <a:p>
            <a:pPr>
              <a:defRPr/>
            </a:pPr>
            <a:fld id="{152D52D6-D69B-4610-97A3-439774911C3F}" type="slidenum">
              <a:rPr lang="en-GB" altLang="es-ES_tradnl"/>
              <a:pPr>
                <a:defRPr/>
              </a:pPr>
              <a:t>‹Nº›</a:t>
            </a:fld>
            <a:endParaRPr lang="en-GB" altLang="es-ES_tradnl"/>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p:titleStyle>
    <p:bodyStyle>
      <a:lvl1pPr marL="311150" indent="-311150" algn="l" defTabSz="457200" rtl="0" eaLnBrk="0" fontAlgn="base" hangingPunct="0">
        <a:lnSpc>
          <a:spcPct val="59000"/>
        </a:lnSpc>
        <a:spcBef>
          <a:spcPts val="500"/>
        </a:spcBef>
        <a:spcAft>
          <a:spcPct val="0"/>
        </a:spcAft>
        <a:buClr>
          <a:srgbClr val="000000"/>
        </a:buClr>
        <a:buSzPct val="100000"/>
        <a:buFont typeface="Arial" pitchFamily="34" charset="0"/>
        <a:buChar char="•"/>
        <a:defRPr sz="2000">
          <a:solidFill>
            <a:srgbClr val="000000"/>
          </a:solidFill>
          <a:latin typeface="+mn-lt"/>
          <a:ea typeface="+mn-ea"/>
          <a:cs typeface="+mn-cs"/>
        </a:defRPr>
      </a:lvl1pPr>
      <a:lvl2pPr marL="711200" indent="-254000" algn="l" defTabSz="457200" rtl="0" eaLnBrk="0" fontAlgn="base" hangingPunct="0">
        <a:lnSpc>
          <a:spcPct val="59000"/>
        </a:lnSpc>
        <a:spcBef>
          <a:spcPts val="700"/>
        </a:spcBef>
        <a:spcAft>
          <a:spcPct val="0"/>
        </a:spcAft>
        <a:buClr>
          <a:srgbClr val="000000"/>
        </a:buClr>
        <a:buSzPct val="100000"/>
        <a:buFont typeface="Arial" pitchFamily="34" charset="0"/>
        <a:buChar char="–"/>
        <a:defRPr sz="2800">
          <a:solidFill>
            <a:srgbClr val="000000"/>
          </a:solidFill>
          <a:latin typeface="+mn-lt"/>
          <a:cs typeface="+mn-cs"/>
        </a:defRPr>
      </a:lvl2pPr>
      <a:lvl3pPr marL="1143000" indent="-228600" algn="l" defTabSz="457200" rtl="0" eaLnBrk="0" fontAlgn="base" hangingPunct="0">
        <a:lnSpc>
          <a:spcPct val="59000"/>
        </a:lnSpc>
        <a:spcBef>
          <a:spcPts val="400"/>
        </a:spcBef>
        <a:spcAft>
          <a:spcPct val="0"/>
        </a:spcAft>
        <a:buClr>
          <a:srgbClr val="000000"/>
        </a:buClr>
        <a:buSzPct val="100000"/>
        <a:buFont typeface="Arial" pitchFamily="34" charset="0"/>
        <a:buChar char="•"/>
        <a:defRPr sz="1600">
          <a:solidFill>
            <a:srgbClr val="000000"/>
          </a:solidFill>
          <a:latin typeface="+mn-lt"/>
          <a:cs typeface="+mn-cs"/>
        </a:defRPr>
      </a:lvl3pPr>
      <a:lvl4pPr marL="1600200" indent="-228600" algn="l" defTabSz="457200" rtl="0" eaLnBrk="0" fontAlgn="base" hangingPunct="0">
        <a:lnSpc>
          <a:spcPct val="59000"/>
        </a:lnSpc>
        <a:spcBef>
          <a:spcPts val="350"/>
        </a:spcBef>
        <a:spcAft>
          <a:spcPct val="0"/>
        </a:spcAft>
        <a:buClr>
          <a:srgbClr val="000000"/>
        </a:buClr>
        <a:buSzPct val="100000"/>
        <a:buFont typeface="Arial" pitchFamily="34" charset="0"/>
        <a:buChar char="–"/>
        <a:defRPr sz="1400">
          <a:solidFill>
            <a:srgbClr val="000000"/>
          </a:solidFill>
          <a:latin typeface="+mn-lt"/>
          <a:cs typeface="+mn-cs"/>
        </a:defRPr>
      </a:lvl4pPr>
      <a:lvl5pPr marL="2057400" indent="-228600" algn="l" defTabSz="457200" rtl="0" eaLnBrk="0" fontAlgn="base" hangingPunct="0">
        <a:lnSpc>
          <a:spcPct val="59000"/>
        </a:lnSpc>
        <a:spcBef>
          <a:spcPts val="350"/>
        </a:spcBef>
        <a:spcAft>
          <a:spcPct val="0"/>
        </a:spcAft>
        <a:buClr>
          <a:srgbClr val="000000"/>
        </a:buClr>
        <a:buSzPct val="100000"/>
        <a:buFont typeface="Arial" pitchFamily="34" charset="0"/>
        <a:buChar char="»"/>
        <a:defRPr sz="1400">
          <a:solidFill>
            <a:srgbClr val="000000"/>
          </a:solidFill>
          <a:latin typeface="+mn-lt"/>
          <a:cs typeface="+mn-cs"/>
        </a:defRPr>
      </a:lvl5pPr>
      <a:lvl6pPr marL="25146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6pPr>
      <a:lvl7pPr marL="29718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7pPr>
      <a:lvl8pPr marL="34290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8pPr>
      <a:lvl9pPr marL="38862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63061F"/>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250825" y="115888"/>
            <a:ext cx="67373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s-ES_tradnl"/>
              <a:t>Click to edit the title text format</a:t>
            </a:r>
          </a:p>
        </p:txBody>
      </p:sp>
      <p:sp>
        <p:nvSpPr>
          <p:cNvPr id="2051" name="Rectangle 2"/>
          <p:cNvSpPr>
            <a:spLocks noGrp="1" noChangeArrowheads="1"/>
          </p:cNvSpPr>
          <p:nvPr>
            <p:ph type="body" idx="1"/>
          </p:nvPr>
        </p:nvSpPr>
        <p:spPr bwMode="auto">
          <a:xfrm>
            <a:off x="457200" y="836613"/>
            <a:ext cx="8404225"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s-ES_tradnl"/>
              <a:t>Click to edit the outline text format</a:t>
            </a:r>
          </a:p>
          <a:p>
            <a:pPr lvl="1"/>
            <a:r>
              <a:rPr lang="en-GB" altLang="es-ES_tradnl"/>
              <a:t>Second Outline Level</a:t>
            </a:r>
          </a:p>
          <a:p>
            <a:pPr lvl="2"/>
            <a:r>
              <a:rPr lang="en-GB" altLang="es-ES_tradnl"/>
              <a:t>Third Outline Level</a:t>
            </a:r>
          </a:p>
          <a:p>
            <a:pPr lvl="3"/>
            <a:r>
              <a:rPr lang="en-GB" altLang="es-ES_tradnl"/>
              <a:t>Fourth Outline Level</a:t>
            </a:r>
          </a:p>
          <a:p>
            <a:pPr lvl="4"/>
            <a:r>
              <a:rPr lang="en-GB" altLang="es-ES_tradnl"/>
              <a:t>Fifth Outline Level</a:t>
            </a:r>
          </a:p>
          <a:p>
            <a:pPr lvl="4"/>
            <a:r>
              <a:rPr lang="en-GB" altLang="es-ES_tradnl"/>
              <a:t>Sixth Outline Level</a:t>
            </a:r>
          </a:p>
          <a:p>
            <a:pPr lvl="4"/>
            <a:r>
              <a:rPr lang="en-GB" altLang="es-ES_tradnl"/>
              <a:t>Seventh Outline Level</a:t>
            </a:r>
          </a:p>
          <a:p>
            <a:pPr lvl="4"/>
            <a:r>
              <a:rPr lang="en-GB" altLang="es-ES_tradnl"/>
              <a:t>Eighth Outline Level</a:t>
            </a:r>
          </a:p>
          <a:p>
            <a:pPr lvl="4"/>
            <a:r>
              <a:rPr lang="en-GB" altLang="es-ES_tradnl"/>
              <a:t>Ninth Outline Level</a:t>
            </a:r>
          </a:p>
        </p:txBody>
      </p:sp>
      <p:sp>
        <p:nvSpPr>
          <p:cNvPr id="2052" name="Text Box 3"/>
          <p:cNvSpPr txBox="1">
            <a:spLocks noChangeArrowheads="1"/>
          </p:cNvSpPr>
          <p:nvPr/>
        </p:nvSpPr>
        <p:spPr bwMode="auto">
          <a:xfrm>
            <a:off x="179388" y="602138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2053" name="Text Box 4"/>
          <p:cNvSpPr txBox="1">
            <a:spLocks noChangeArrowheads="1"/>
          </p:cNvSpPr>
          <p:nvPr/>
        </p:nvSpPr>
        <p:spPr bwMode="auto">
          <a:xfrm>
            <a:off x="3132138" y="6021388"/>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2" name="Rectangle 5"/>
          <p:cNvSpPr>
            <a:spLocks noGrp="1" noChangeArrowheads="1"/>
          </p:cNvSpPr>
          <p:nvPr>
            <p:ph type="sldNum"/>
          </p:nvPr>
        </p:nvSpPr>
        <p:spPr bwMode="auto">
          <a:xfrm>
            <a:off x="6804025" y="6021388"/>
            <a:ext cx="2101850" cy="474662"/>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eaLnBrk="1" hangingPunct="1">
              <a:lnSpc>
                <a:spcPct val="98000"/>
              </a:lnSpc>
              <a:buClr>
                <a:srgbClr val="FFFFFF"/>
              </a:buClr>
              <a:buSzPct val="100000"/>
              <a:buFont typeface="Arial" panose="020B0604020202020204" pitchFamily="34" charset="0"/>
              <a:buNone/>
              <a:defRPr sz="1000">
                <a:solidFill>
                  <a:srgbClr val="FFFFFF"/>
                </a:solidFill>
                <a:latin typeface="DejaVu Sans" charset="0"/>
              </a:defRPr>
            </a:lvl1pPr>
          </a:lstStyle>
          <a:p>
            <a:pPr>
              <a:defRPr/>
            </a:pPr>
            <a:fld id="{3BC531B4-AAC5-4C93-B266-438BFC7FD983}" type="slidenum">
              <a:rPr lang="en-GB" altLang="es-ES_tradnl"/>
              <a:pPr>
                <a:defRPr/>
              </a:pPr>
              <a:t>‹Nº›</a:t>
            </a:fld>
            <a:endParaRPr lang="en-GB" altLang="es-ES_tradnl"/>
          </a:p>
        </p:txBody>
      </p:sp>
      <p:pic>
        <p:nvPicPr>
          <p:cNvPr id="7" name="Picture 7" descr="Instituto Nexus Arequipa - Purdue University/UNSA">
            <a:extLst>
              <a:ext uri="{FF2B5EF4-FFF2-40B4-BE49-F238E27FC236}">
                <a16:creationId xmlns:a16="http://schemas.microsoft.com/office/drawing/2014/main" id="{4B3A7F31-30F8-42FB-97FA-90C838C06C1F}"/>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79388" y="357188"/>
            <a:ext cx="2663825"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p:titleStyle>
    <p:bodyStyle>
      <a:lvl1pPr marL="311150" indent="-311150" algn="l" defTabSz="457200" rtl="0" eaLnBrk="0" fontAlgn="base" hangingPunct="0">
        <a:lnSpc>
          <a:spcPct val="59000"/>
        </a:lnSpc>
        <a:spcBef>
          <a:spcPts val="500"/>
        </a:spcBef>
        <a:spcAft>
          <a:spcPct val="0"/>
        </a:spcAft>
        <a:buClr>
          <a:srgbClr val="000000"/>
        </a:buClr>
        <a:buSzPct val="100000"/>
        <a:buFont typeface="Arial" pitchFamily="34" charset="0"/>
        <a:buChar char="•"/>
        <a:defRPr sz="2000">
          <a:solidFill>
            <a:srgbClr val="000000"/>
          </a:solidFill>
          <a:latin typeface="+mn-lt"/>
          <a:ea typeface="+mn-ea"/>
          <a:cs typeface="+mn-cs"/>
        </a:defRPr>
      </a:lvl1pPr>
      <a:lvl2pPr marL="711200" indent="-254000" algn="l" defTabSz="457200" rtl="0" eaLnBrk="0" fontAlgn="base" hangingPunct="0">
        <a:lnSpc>
          <a:spcPct val="59000"/>
        </a:lnSpc>
        <a:spcBef>
          <a:spcPts val="700"/>
        </a:spcBef>
        <a:spcAft>
          <a:spcPct val="0"/>
        </a:spcAft>
        <a:buClr>
          <a:srgbClr val="000000"/>
        </a:buClr>
        <a:buSzPct val="100000"/>
        <a:buFont typeface="Arial" pitchFamily="34" charset="0"/>
        <a:buChar char="–"/>
        <a:defRPr sz="2800">
          <a:solidFill>
            <a:srgbClr val="000000"/>
          </a:solidFill>
          <a:latin typeface="+mn-lt"/>
          <a:cs typeface="+mn-cs"/>
        </a:defRPr>
      </a:lvl2pPr>
      <a:lvl3pPr marL="1143000" indent="-228600" algn="l" defTabSz="457200" rtl="0" eaLnBrk="0" fontAlgn="base" hangingPunct="0">
        <a:lnSpc>
          <a:spcPct val="59000"/>
        </a:lnSpc>
        <a:spcBef>
          <a:spcPts val="400"/>
        </a:spcBef>
        <a:spcAft>
          <a:spcPct val="0"/>
        </a:spcAft>
        <a:buClr>
          <a:srgbClr val="000000"/>
        </a:buClr>
        <a:buSzPct val="100000"/>
        <a:buFont typeface="Arial" pitchFamily="34" charset="0"/>
        <a:buChar char="•"/>
        <a:defRPr sz="1600">
          <a:solidFill>
            <a:srgbClr val="000000"/>
          </a:solidFill>
          <a:latin typeface="+mn-lt"/>
          <a:cs typeface="+mn-cs"/>
        </a:defRPr>
      </a:lvl3pPr>
      <a:lvl4pPr marL="1600200" indent="-228600" algn="l" defTabSz="457200" rtl="0" eaLnBrk="0" fontAlgn="base" hangingPunct="0">
        <a:lnSpc>
          <a:spcPct val="59000"/>
        </a:lnSpc>
        <a:spcBef>
          <a:spcPts val="350"/>
        </a:spcBef>
        <a:spcAft>
          <a:spcPct val="0"/>
        </a:spcAft>
        <a:buClr>
          <a:srgbClr val="000000"/>
        </a:buClr>
        <a:buSzPct val="100000"/>
        <a:buFont typeface="Arial" pitchFamily="34" charset="0"/>
        <a:buChar char="–"/>
        <a:defRPr sz="1400">
          <a:solidFill>
            <a:srgbClr val="000000"/>
          </a:solidFill>
          <a:latin typeface="+mn-lt"/>
          <a:cs typeface="+mn-cs"/>
        </a:defRPr>
      </a:lvl4pPr>
      <a:lvl5pPr marL="2057400" indent="-228600" algn="l" defTabSz="457200" rtl="0" eaLnBrk="0" fontAlgn="base" hangingPunct="0">
        <a:lnSpc>
          <a:spcPct val="59000"/>
        </a:lnSpc>
        <a:spcBef>
          <a:spcPts val="350"/>
        </a:spcBef>
        <a:spcAft>
          <a:spcPct val="0"/>
        </a:spcAft>
        <a:buClr>
          <a:srgbClr val="000000"/>
        </a:buClr>
        <a:buSzPct val="100000"/>
        <a:buFont typeface="Arial" pitchFamily="34" charset="0"/>
        <a:buChar char="»"/>
        <a:defRPr sz="1400">
          <a:solidFill>
            <a:srgbClr val="000000"/>
          </a:solidFill>
          <a:latin typeface="+mn-lt"/>
          <a:cs typeface="+mn-cs"/>
        </a:defRPr>
      </a:lvl5pPr>
      <a:lvl6pPr marL="25146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6pPr>
      <a:lvl7pPr marL="29718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7pPr>
      <a:lvl8pPr marL="34290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8pPr>
      <a:lvl9pPr marL="38862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perez@unsa.edu.pe" TargetMode="External"/><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oleObject" Target="../embeddings/oleObject6.bin"/><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9.wmf"/><Relationship Id="rId7" Type="http://schemas.openxmlformats.org/officeDocument/2006/relationships/oleObject" Target="../embeddings/oleObject14.bin"/><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oleObject" Target="../embeddings/oleObject13.bin"/><Relationship Id="rId10" Type="http://schemas.openxmlformats.org/officeDocument/2006/relationships/image" Target="../media/image20.wmf"/><Relationship Id="rId4" Type="http://schemas.openxmlformats.org/officeDocument/2006/relationships/image" Target="../media/image24.png"/><Relationship Id="rId9" Type="http://schemas.openxmlformats.org/officeDocument/2006/relationships/oleObject" Target="../embeddings/oleObject15.bin"/></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0.wmf"/><Relationship Id="rId7" Type="http://schemas.openxmlformats.org/officeDocument/2006/relationships/oleObject" Target="../embeddings/oleObject17.bin"/><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oleObject" Target="../embeddings/oleObject16.bin"/><Relationship Id="rId10" Type="http://schemas.openxmlformats.org/officeDocument/2006/relationships/image" Target="../media/image21.wmf"/><Relationship Id="rId4" Type="http://schemas.openxmlformats.org/officeDocument/2006/relationships/image" Target="../media/image24.png"/><Relationship Id="rId9" Type="http://schemas.openxmlformats.org/officeDocument/2006/relationships/oleObject" Target="../embeddings/oleObject18.bin"/></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mailto:yperezv@unsa.edu.pe" TargetMode="External"/><Relationship Id="rId2" Type="http://schemas.openxmlformats.org/officeDocument/2006/relationships/notesSlide" Target="../notesSlides/notesSlide34.xml"/><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8" Type="http://schemas.openxmlformats.org/officeDocument/2006/relationships/image" Target="../media/image8.wmf"/><Relationship Id="rId7" Type="http://schemas.openxmlformats.org/officeDocument/2006/relationships/oleObject" Target="../embeddings/oleObject4.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376238" y="4121150"/>
            <a:ext cx="8283575"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a:lstStyle>
          <a:p>
            <a:pPr>
              <a:lnSpc>
                <a:spcPct val="100000"/>
              </a:lnSpc>
              <a:buFont typeface="Arial" charset="0"/>
              <a:buNone/>
              <a:defRPr/>
            </a:pPr>
            <a:r>
              <a:rPr lang="es-ES" b="1" kern="0" dirty="0">
                <a:effectLst>
                  <a:outerShdw blurRad="38100" dist="38100" dir="2700000" algn="tl">
                    <a:srgbClr val="000000">
                      <a:alpha val="43137"/>
                    </a:srgbClr>
                  </a:outerShdw>
                </a:effectLst>
              </a:rPr>
              <a:t>Profesor: Dr</a:t>
            </a:r>
            <a:r>
              <a:rPr lang="es-ES" kern="0" dirty="0">
                <a:effectLst>
                  <a:outerShdw blurRad="38100" dist="38100" dir="2700000" algn="tl">
                    <a:srgbClr val="000000">
                      <a:alpha val="43137"/>
                    </a:srgbClr>
                  </a:outerShdw>
                </a:effectLst>
              </a:rPr>
              <a:t>. Yasiel Pérez Vera</a:t>
            </a:r>
          </a:p>
          <a:p>
            <a:pPr>
              <a:lnSpc>
                <a:spcPct val="100000"/>
              </a:lnSpc>
              <a:buFont typeface="Arial" charset="0"/>
              <a:buNone/>
              <a:defRPr/>
            </a:pPr>
            <a:r>
              <a:rPr lang="es-ES" kern="0" dirty="0">
                <a:effectLst>
                  <a:outerShdw blurRad="38100" dist="38100" dir="2700000" algn="tl">
                    <a:srgbClr val="000000">
                      <a:alpha val="43137"/>
                    </a:srgbClr>
                  </a:outerShdw>
                </a:effectLst>
              </a:rPr>
              <a:t>Email: </a:t>
            </a:r>
            <a:r>
              <a:rPr lang="es-ES" kern="0" dirty="0">
                <a:solidFill>
                  <a:schemeClr val="bg1"/>
                </a:solidFill>
                <a:effectLst>
                  <a:outerShdw blurRad="38100" dist="38100" dir="2700000" algn="tl">
                    <a:srgbClr val="000000">
                      <a:alpha val="43137"/>
                    </a:srgbClr>
                  </a:outerShdw>
                </a:effectLst>
                <a:hlinkClick r:id="rId3">
                  <a:extLst>
                    <a:ext uri="{A12FA001-AC4F-418D-AE19-62706E023703}">
                      <ahyp:hlinkClr xmlns:ahyp="http://schemas.microsoft.com/office/drawing/2018/hyperlinkcolor" val="tx"/>
                    </a:ext>
                  </a:extLst>
                </a:hlinkClick>
              </a:rPr>
              <a:t>yperezv@unsa.edu.pe</a:t>
            </a:r>
            <a:r>
              <a:rPr lang="es-ES" kern="0" dirty="0">
                <a:solidFill>
                  <a:schemeClr val="bg1"/>
                </a:solidFill>
                <a:effectLst>
                  <a:outerShdw blurRad="38100" dist="38100" dir="2700000" algn="tl">
                    <a:srgbClr val="000000">
                      <a:alpha val="43137"/>
                    </a:srgbClr>
                  </a:outerShdw>
                </a:effectLst>
              </a:rPr>
              <a:t> </a:t>
            </a:r>
          </a:p>
        </p:txBody>
      </p:sp>
      <p:sp>
        <p:nvSpPr>
          <p:cNvPr id="7" name="Text Box 1"/>
          <p:cNvSpPr txBox="1">
            <a:spLocks noChangeArrowheads="1"/>
          </p:cNvSpPr>
          <p:nvPr/>
        </p:nvSpPr>
        <p:spPr bwMode="auto">
          <a:xfrm>
            <a:off x="376238" y="1981200"/>
            <a:ext cx="8458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59000"/>
              </a:lnSpc>
              <a:spcBef>
                <a:spcPts val="5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panose="020B0604020202020204" pitchFamily="34" charset="0"/>
              </a:defRPr>
            </a:lvl1pPr>
            <a:lvl2pPr marL="742950" indent="-285750">
              <a:lnSpc>
                <a:spcPct val="59000"/>
              </a:lnSpc>
              <a:spcBef>
                <a:spcPts val="7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2pPr>
            <a:lvl3pPr marL="1143000" indent="-228600">
              <a:lnSpc>
                <a:spcPct val="59000"/>
              </a:lnSpc>
              <a:spcBef>
                <a:spcPts val="4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cs typeface="Arial" panose="020B0604020202020204" pitchFamily="34" charset="0"/>
              </a:defRPr>
            </a:lvl3pPr>
            <a:lvl4pPr marL="1600200" indent="-228600">
              <a:lnSpc>
                <a:spcPct val="59000"/>
              </a:lnSpc>
              <a:spcBef>
                <a:spcPts val="35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4pPr>
            <a:lvl5pPr marL="2057400" indent="-228600">
              <a:lnSpc>
                <a:spcPct val="59000"/>
              </a:lnSpc>
              <a:spcBef>
                <a:spcPts val="35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9pPr>
          </a:lstStyle>
          <a:p>
            <a:pPr algn="ctr" eaLnBrk="1" hangingPunct="1">
              <a:lnSpc>
                <a:spcPct val="135000"/>
              </a:lnSpc>
              <a:spcBef>
                <a:spcPct val="0"/>
              </a:spcBef>
              <a:buFont typeface="Arial" panose="020B0604020202020204" pitchFamily="34" charset="0"/>
              <a:buNone/>
            </a:pPr>
            <a:r>
              <a:rPr lang="es-ES" altLang="es-ES_tradnl" sz="3200" b="1" dirty="0">
                <a:solidFill>
                  <a:srgbClr val="FFFFFF"/>
                </a:solidFill>
              </a:rPr>
              <a:t>Redes Neuronales Artificiales</a:t>
            </a:r>
          </a:p>
          <a:p>
            <a:pPr algn="ctr" eaLnBrk="1" hangingPunct="1">
              <a:lnSpc>
                <a:spcPct val="135000"/>
              </a:lnSpc>
              <a:spcBef>
                <a:spcPct val="0"/>
              </a:spcBef>
              <a:buFont typeface="Arial" panose="020B0604020202020204" pitchFamily="34" charset="0"/>
              <a:buNone/>
            </a:pPr>
            <a:endParaRPr lang="es-ES" altLang="es-ES_tradnl" sz="3200" b="1" dirty="0">
              <a:solidFill>
                <a:srgbClr val="FFFFFF"/>
              </a:solidFill>
            </a:endParaRPr>
          </a:p>
          <a:p>
            <a:pPr eaLnBrk="1" hangingPunct="1">
              <a:lnSpc>
                <a:spcPct val="135000"/>
              </a:lnSpc>
              <a:spcBef>
                <a:spcPct val="0"/>
              </a:spcBef>
              <a:buNone/>
            </a:pPr>
            <a:r>
              <a:rPr lang="es-ES" altLang="es-ES_tradnl" sz="2800" b="1" dirty="0">
                <a:solidFill>
                  <a:srgbClr val="FFFFFF"/>
                </a:solidFill>
              </a:rPr>
              <a:t>Conferencia # 4: Redes </a:t>
            </a:r>
            <a:r>
              <a:rPr lang="es-ES" altLang="es-ES_tradnl" sz="2800" b="1" dirty="0" err="1">
                <a:solidFill>
                  <a:srgbClr val="FFFFFF"/>
                </a:solidFill>
              </a:rPr>
              <a:t>Perceptrón</a:t>
            </a:r>
            <a:r>
              <a:rPr lang="es-ES" altLang="es-ES_tradnl" sz="2800" b="1" dirty="0">
                <a:solidFill>
                  <a:srgbClr val="FFFFFF"/>
                </a:solidFill>
              </a:rPr>
              <a:t> y </a:t>
            </a:r>
            <a:r>
              <a:rPr lang="es-ES" altLang="es-ES_tradnl" sz="2800" b="1" dirty="0" err="1">
                <a:solidFill>
                  <a:srgbClr val="FFFFFF"/>
                </a:solidFill>
              </a:rPr>
              <a:t>Adaline</a:t>
            </a:r>
            <a:r>
              <a:rPr lang="es-ES" altLang="es-ES_tradnl" sz="2800" b="1" dirty="0">
                <a:solidFill>
                  <a:srgbClr val="FFFFFF"/>
                </a:solidFill>
              </a:rPr>
              <a:t>.</a:t>
            </a:r>
            <a:endParaRPr lang="en-GB" altLang="es-ES_tradnl" sz="2800" b="1" dirty="0">
              <a:solidFill>
                <a:srgbClr val="FFFFFF"/>
              </a:solidFill>
            </a:endParaRPr>
          </a:p>
        </p:txBody>
      </p:sp>
      <p:pic>
        <p:nvPicPr>
          <p:cNvPr id="8" name="Picture 8" descr="Inteligencia artificial para la Industria 4.0 La 4ª revolución ...">
            <a:extLst>
              <a:ext uri="{FF2B5EF4-FFF2-40B4-BE49-F238E27FC236}">
                <a16:creationId xmlns:a16="http://schemas.microsoft.com/office/drawing/2014/main" id="{B7B50B29-638A-491A-A678-67EDD5AF22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400800" y="4350074"/>
            <a:ext cx="2630424" cy="24000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err="1"/>
              <a:t>Bias</a:t>
            </a:r>
            <a:r>
              <a:rPr lang="es-ES" sz="3200" dirty="0"/>
              <a:t> vs umbral de activación</a:t>
            </a:r>
          </a:p>
        </p:txBody>
      </p:sp>
      <p:sp>
        <p:nvSpPr>
          <p:cNvPr id="3" name="Marcador de contenido 2"/>
          <p:cNvSpPr>
            <a:spLocks noGrp="1"/>
          </p:cNvSpPr>
          <p:nvPr>
            <p:ph idx="1"/>
          </p:nvPr>
        </p:nvSpPr>
        <p:spPr>
          <a:xfrm>
            <a:off x="152400" y="914400"/>
            <a:ext cx="8686800" cy="5534025"/>
          </a:xfrm>
        </p:spPr>
        <p:txBody>
          <a:bodyPr/>
          <a:lstStyle/>
          <a:p>
            <a:pPr algn="just">
              <a:lnSpc>
                <a:spcPct val="100000"/>
              </a:lnSpc>
              <a:spcAft>
                <a:spcPts val="500"/>
              </a:spcAft>
            </a:pPr>
            <a:r>
              <a:rPr lang="es-ES" sz="2400" dirty="0"/>
              <a:t>Consideremos un espacio de entrada de dos neuronas (y una función sencilla como las funciones lógicas) → dos regiones, una positiva y otra negativa. La frontera entre los valores de X1 y X2 para los cuales la salida es positiva viene dado por la ecuación: </a:t>
            </a:r>
          </a:p>
        </p:txBody>
      </p:sp>
      <p:sp>
        <p:nvSpPr>
          <p:cNvPr id="4" name="Text Box 2"/>
          <p:cNvSpPr txBox="1">
            <a:spLocks noChangeArrowheads="1"/>
          </p:cNvSpPr>
          <p:nvPr/>
        </p:nvSpPr>
        <p:spPr bwMode="auto">
          <a:xfrm>
            <a:off x="679984" y="4165079"/>
            <a:ext cx="2430524" cy="6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31800" indent="-32385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9pPr>
          </a:lstStyle>
          <a:p>
            <a:pPr marL="107950" indent="0">
              <a:spcBef>
                <a:spcPts val="800"/>
              </a:spcBef>
              <a:buClr>
                <a:srgbClr val="0066CC"/>
              </a:buClr>
              <a:buSzPct val="45000"/>
            </a:pPr>
            <a:r>
              <a:rPr lang="es-ES" sz="2800" dirty="0">
                <a:solidFill>
                  <a:schemeClr val="tx1"/>
                </a:solidFill>
                <a:latin typeface="Arial" charset="0"/>
                <a:cs typeface="Times New Roman" pitchFamily="16" charset="0"/>
              </a:rPr>
              <a:t>si asumimos</a:t>
            </a:r>
            <a:endParaRPr lang="es-ES" sz="2800" dirty="0">
              <a:latin typeface="Arial" charset="0"/>
            </a:endParaRPr>
          </a:p>
        </p:txBody>
      </p:sp>
      <p:graphicFrame>
        <p:nvGraphicFramePr>
          <p:cNvPr id="5" name="10 Objeto"/>
          <p:cNvGraphicFramePr>
            <a:graphicFrameLocks noChangeAspect="1"/>
          </p:cNvGraphicFramePr>
          <p:nvPr>
            <p:extLst>
              <p:ext uri="{D42A27DB-BD31-4B8C-83A1-F6EECF244321}">
                <p14:modId xmlns:p14="http://schemas.microsoft.com/office/powerpoint/2010/main" val="451658752"/>
              </p:ext>
            </p:extLst>
          </p:nvPr>
        </p:nvGraphicFramePr>
        <p:xfrm>
          <a:off x="1066800" y="3048000"/>
          <a:ext cx="7112000" cy="1193800"/>
        </p:xfrm>
        <a:graphic>
          <a:graphicData uri="http://schemas.openxmlformats.org/presentationml/2006/ole">
            <mc:AlternateContent xmlns:mc="http://schemas.openxmlformats.org/markup-compatibility/2006">
              <mc:Choice xmlns:v="urn:schemas-microsoft-com:vml" Requires="v">
                <p:oleObj name="Ecuación" r:id="rId3" imgW="1168200" imgH="215640" progId="Equation.3">
                  <p:embed/>
                </p:oleObj>
              </mc:Choice>
              <mc:Fallback>
                <p:oleObj name="Ecuación" r:id="rId3" imgW="1168200" imgH="215640" progId="Equation.3">
                  <p:embed/>
                  <p:pic>
                    <p:nvPicPr>
                      <p:cNvPr id="0" name=""/>
                      <p:cNvPicPr>
                        <a:picLocks noChangeAspect="1" noChangeArrowheads="1"/>
                      </p:cNvPicPr>
                      <p:nvPr/>
                    </p:nvPicPr>
                    <p:blipFill>
                      <a:blip r:embed="rId4"/>
                      <a:srcRect/>
                      <a:stretch>
                        <a:fillRect/>
                      </a:stretch>
                    </p:blipFill>
                    <p:spPr bwMode="auto">
                      <a:xfrm>
                        <a:off x="1066800" y="3048000"/>
                        <a:ext cx="7112000" cy="1193800"/>
                      </a:xfrm>
                      <a:prstGeom prst="rect">
                        <a:avLst/>
                      </a:prstGeom>
                      <a:noFill/>
                    </p:spPr>
                  </p:pic>
                </p:oleObj>
              </mc:Fallback>
            </mc:AlternateContent>
          </a:graphicData>
        </a:graphic>
      </p:graphicFrame>
      <p:graphicFrame>
        <p:nvGraphicFramePr>
          <p:cNvPr id="6" name="13 Objeto"/>
          <p:cNvGraphicFramePr>
            <a:graphicFrameLocks noChangeAspect="1"/>
          </p:cNvGraphicFramePr>
          <p:nvPr>
            <p:extLst>
              <p:ext uri="{D42A27DB-BD31-4B8C-83A1-F6EECF244321}">
                <p14:modId xmlns:p14="http://schemas.microsoft.com/office/powerpoint/2010/main" val="1798905251"/>
              </p:ext>
            </p:extLst>
          </p:nvPr>
        </p:nvGraphicFramePr>
        <p:xfrm>
          <a:off x="2750468" y="4505024"/>
          <a:ext cx="4176464" cy="1663193"/>
        </p:xfrm>
        <a:graphic>
          <a:graphicData uri="http://schemas.openxmlformats.org/presentationml/2006/ole">
            <mc:AlternateContent xmlns:mc="http://schemas.openxmlformats.org/markup-compatibility/2006">
              <mc:Choice xmlns:v="urn:schemas-microsoft-com:vml" Requires="v">
                <p:oleObj name="Ecuación" r:id="rId5" imgW="1079032" imgH="431613" progId="Equation.3">
                  <p:embed/>
                </p:oleObj>
              </mc:Choice>
              <mc:Fallback>
                <p:oleObj name="Ecuación" r:id="rId5" imgW="1079032" imgH="4316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0468" y="4505024"/>
                        <a:ext cx="4176464" cy="1663193"/>
                      </a:xfrm>
                      <a:prstGeom prst="rect">
                        <a:avLst/>
                      </a:prstGeom>
                      <a:noFill/>
                    </p:spPr>
                  </p:pic>
                </p:oleObj>
              </mc:Fallback>
            </mc:AlternateContent>
          </a:graphicData>
        </a:graphic>
      </p:graphicFrame>
      <p:graphicFrame>
        <p:nvGraphicFramePr>
          <p:cNvPr id="7" name="15 Objeto"/>
          <p:cNvGraphicFramePr>
            <a:graphicFrameLocks noChangeAspect="1"/>
          </p:cNvGraphicFramePr>
          <p:nvPr>
            <p:extLst>
              <p:ext uri="{D42A27DB-BD31-4B8C-83A1-F6EECF244321}">
                <p14:modId xmlns:p14="http://schemas.microsoft.com/office/powerpoint/2010/main" val="3014867785"/>
              </p:ext>
            </p:extLst>
          </p:nvPr>
        </p:nvGraphicFramePr>
        <p:xfrm>
          <a:off x="2966492" y="4038721"/>
          <a:ext cx="1584176" cy="775235"/>
        </p:xfrm>
        <a:graphic>
          <a:graphicData uri="http://schemas.openxmlformats.org/presentationml/2006/ole">
            <mc:AlternateContent xmlns:mc="http://schemas.openxmlformats.org/markup-compatibility/2006">
              <mc:Choice xmlns:v="urn:schemas-microsoft-com:vml" Requires="v">
                <p:oleObj name="Ecuación" r:id="rId7" imgW="444114" imgH="215713" progId="Equation.3">
                  <p:embed/>
                </p:oleObj>
              </mc:Choice>
              <mc:Fallback>
                <p:oleObj name="Ecuación" r:id="rId7" imgW="444114" imgH="2157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6492" y="4038721"/>
                        <a:ext cx="1584176" cy="775235"/>
                      </a:xfrm>
                      <a:prstGeom prst="rect">
                        <a:avLst/>
                      </a:prstGeom>
                      <a:noFill/>
                    </p:spPr>
                  </p:pic>
                </p:oleObj>
              </mc:Fallback>
            </mc:AlternateContent>
          </a:graphicData>
        </a:graphic>
      </p:graphicFrame>
    </p:spTree>
    <p:extLst>
      <p:ext uri="{BB962C8B-B14F-4D97-AF65-F5344CB8AC3E}">
        <p14:creationId xmlns:p14="http://schemas.microsoft.com/office/powerpoint/2010/main" val="98105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err="1"/>
              <a:t>Bias</a:t>
            </a:r>
            <a:r>
              <a:rPr lang="es-ES" sz="3200" dirty="0"/>
              <a:t> vs umbral de activación</a:t>
            </a:r>
          </a:p>
        </p:txBody>
      </p:sp>
      <p:sp>
        <p:nvSpPr>
          <p:cNvPr id="3" name="Marcador de contenido 2"/>
          <p:cNvSpPr>
            <a:spLocks noGrp="1"/>
          </p:cNvSpPr>
          <p:nvPr>
            <p:ph idx="1"/>
          </p:nvPr>
        </p:nvSpPr>
        <p:spPr>
          <a:xfrm>
            <a:off x="152400" y="914400"/>
            <a:ext cx="8686800" cy="5534025"/>
          </a:xfrm>
        </p:spPr>
        <p:txBody>
          <a:bodyPr/>
          <a:lstStyle/>
          <a:p>
            <a:pPr algn="just">
              <a:lnSpc>
                <a:spcPct val="100000"/>
              </a:lnSpc>
              <a:spcAft>
                <a:spcPts val="500"/>
              </a:spcAft>
            </a:pPr>
            <a:r>
              <a:rPr lang="es-ES" sz="2400" dirty="0"/>
              <a:t>Para el caso en que se considere un umbral y no un </a:t>
            </a:r>
            <a:r>
              <a:rPr lang="es-ES" sz="2400" dirty="0" err="1"/>
              <a:t>bias</a:t>
            </a:r>
            <a:r>
              <a:rPr lang="es-ES" sz="2400" dirty="0"/>
              <a:t> quedará:</a:t>
            </a:r>
          </a:p>
        </p:txBody>
      </p:sp>
      <p:sp>
        <p:nvSpPr>
          <p:cNvPr id="8" name="Text Box 2"/>
          <p:cNvSpPr txBox="1">
            <a:spLocks noChangeArrowheads="1"/>
          </p:cNvSpPr>
          <p:nvPr/>
        </p:nvSpPr>
        <p:spPr bwMode="auto">
          <a:xfrm>
            <a:off x="418858" y="4044827"/>
            <a:ext cx="2430524" cy="6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31800" indent="-32385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9pPr>
          </a:lstStyle>
          <a:p>
            <a:pPr marL="107950" indent="0">
              <a:spcBef>
                <a:spcPts val="800"/>
              </a:spcBef>
              <a:buClr>
                <a:srgbClr val="0066CC"/>
              </a:buClr>
              <a:buSzPct val="45000"/>
            </a:pPr>
            <a:r>
              <a:rPr lang="es-ES" sz="2800" dirty="0">
                <a:solidFill>
                  <a:schemeClr val="tx1"/>
                </a:solidFill>
                <a:latin typeface="Arial" charset="0"/>
                <a:cs typeface="Times New Roman" pitchFamily="16" charset="0"/>
              </a:rPr>
              <a:t>si asumimos</a:t>
            </a:r>
            <a:endParaRPr lang="es-ES" sz="2800" dirty="0">
              <a:latin typeface="Arial" charset="0"/>
            </a:endParaRPr>
          </a:p>
        </p:txBody>
      </p:sp>
      <p:graphicFrame>
        <p:nvGraphicFramePr>
          <p:cNvPr id="9" name="15 Objeto"/>
          <p:cNvGraphicFramePr>
            <a:graphicFrameLocks noChangeAspect="1"/>
          </p:cNvGraphicFramePr>
          <p:nvPr/>
        </p:nvGraphicFramePr>
        <p:xfrm>
          <a:off x="2843444" y="3925288"/>
          <a:ext cx="1584176" cy="775235"/>
        </p:xfrm>
        <a:graphic>
          <a:graphicData uri="http://schemas.openxmlformats.org/presentationml/2006/ole">
            <mc:AlternateContent xmlns:mc="http://schemas.openxmlformats.org/markup-compatibility/2006">
              <mc:Choice xmlns:v="urn:schemas-microsoft-com:vml" Requires="v">
                <p:oleObj name="Ecuación" r:id="rId3" imgW="444114" imgH="215713" progId="Equation.3">
                  <p:embed/>
                </p:oleObj>
              </mc:Choice>
              <mc:Fallback>
                <p:oleObj name="Ecuación" r:id="rId3" imgW="444114" imgH="2157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444" y="3925288"/>
                        <a:ext cx="1584176" cy="775235"/>
                      </a:xfrm>
                      <a:prstGeom prst="rect">
                        <a:avLst/>
                      </a:prstGeom>
                      <a:noFill/>
                    </p:spPr>
                  </p:pic>
                </p:oleObj>
              </mc:Fallback>
            </mc:AlternateContent>
          </a:graphicData>
        </a:graphic>
      </p:graphicFrame>
      <p:graphicFrame>
        <p:nvGraphicFramePr>
          <p:cNvPr id="10" name="6 Objeto"/>
          <p:cNvGraphicFramePr>
            <a:graphicFrameLocks noChangeAspect="1"/>
          </p:cNvGraphicFramePr>
          <p:nvPr/>
        </p:nvGraphicFramePr>
        <p:xfrm>
          <a:off x="1412875" y="2246313"/>
          <a:ext cx="6318250" cy="1409700"/>
        </p:xfrm>
        <a:graphic>
          <a:graphicData uri="http://schemas.openxmlformats.org/presentationml/2006/ole">
            <mc:AlternateContent xmlns:mc="http://schemas.openxmlformats.org/markup-compatibility/2006">
              <mc:Choice xmlns:v="urn:schemas-microsoft-com:vml" Requires="v">
                <p:oleObj name="Ecuación" r:id="rId5" imgW="965160" imgH="215640" progId="Equation.3">
                  <p:embed/>
                </p:oleObj>
              </mc:Choice>
              <mc:Fallback>
                <p:oleObj name="Ecuación" r:id="rId5" imgW="965160" imgH="215640" progId="Equation.3">
                  <p:embed/>
                  <p:pic>
                    <p:nvPicPr>
                      <p:cNvPr id="0" name=""/>
                      <p:cNvPicPr>
                        <a:picLocks noChangeAspect="1" noChangeArrowheads="1"/>
                      </p:cNvPicPr>
                      <p:nvPr/>
                    </p:nvPicPr>
                    <p:blipFill>
                      <a:blip r:embed="rId6"/>
                      <a:srcRect/>
                      <a:stretch>
                        <a:fillRect/>
                      </a:stretch>
                    </p:blipFill>
                    <p:spPr bwMode="auto">
                      <a:xfrm>
                        <a:off x="1412875" y="2246313"/>
                        <a:ext cx="6318250" cy="1409700"/>
                      </a:xfrm>
                      <a:prstGeom prst="rect">
                        <a:avLst/>
                      </a:prstGeom>
                      <a:noFill/>
                    </p:spPr>
                  </p:pic>
                </p:oleObj>
              </mc:Fallback>
            </mc:AlternateContent>
          </a:graphicData>
        </a:graphic>
      </p:graphicFrame>
      <p:graphicFrame>
        <p:nvGraphicFramePr>
          <p:cNvPr id="11" name="9 Objeto"/>
          <p:cNvGraphicFramePr>
            <a:graphicFrameLocks noChangeAspect="1"/>
          </p:cNvGraphicFramePr>
          <p:nvPr/>
        </p:nvGraphicFramePr>
        <p:xfrm>
          <a:off x="2033588" y="4449763"/>
          <a:ext cx="4130675" cy="1725612"/>
        </p:xfrm>
        <a:graphic>
          <a:graphicData uri="http://schemas.openxmlformats.org/presentationml/2006/ole">
            <mc:AlternateContent xmlns:mc="http://schemas.openxmlformats.org/markup-compatibility/2006">
              <mc:Choice xmlns:v="urn:schemas-microsoft-com:vml" Requires="v">
                <p:oleObj name="Ecuación" r:id="rId7" imgW="1041120" imgH="431640" progId="Equation.3">
                  <p:embed/>
                </p:oleObj>
              </mc:Choice>
              <mc:Fallback>
                <p:oleObj name="Ecuación" r:id="rId7" imgW="1041120" imgH="431640" progId="Equation.3">
                  <p:embed/>
                  <p:pic>
                    <p:nvPicPr>
                      <p:cNvPr id="0" name=""/>
                      <p:cNvPicPr>
                        <a:picLocks noChangeAspect="1" noChangeArrowheads="1"/>
                      </p:cNvPicPr>
                      <p:nvPr/>
                    </p:nvPicPr>
                    <p:blipFill>
                      <a:blip r:embed="rId8"/>
                      <a:srcRect/>
                      <a:stretch>
                        <a:fillRect/>
                      </a:stretch>
                    </p:blipFill>
                    <p:spPr bwMode="auto">
                      <a:xfrm>
                        <a:off x="2033588" y="4449763"/>
                        <a:ext cx="4130675" cy="1725612"/>
                      </a:xfrm>
                      <a:prstGeom prst="rect">
                        <a:avLst/>
                      </a:prstGeom>
                      <a:noFill/>
                    </p:spPr>
                  </p:pic>
                </p:oleObj>
              </mc:Fallback>
            </mc:AlternateContent>
          </a:graphicData>
        </a:graphic>
      </p:graphicFrame>
    </p:spTree>
    <p:extLst>
      <p:ext uri="{BB962C8B-B14F-4D97-AF65-F5344CB8AC3E}">
        <p14:creationId xmlns:p14="http://schemas.microsoft.com/office/powerpoint/2010/main" val="2639500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err="1"/>
              <a:t>Bias</a:t>
            </a:r>
            <a:r>
              <a:rPr lang="es-ES" sz="3200" dirty="0"/>
              <a:t> vs umbral de activación</a:t>
            </a:r>
          </a:p>
        </p:txBody>
      </p:sp>
      <p:sp>
        <p:nvSpPr>
          <p:cNvPr id="3" name="Marcador de contenido 2"/>
          <p:cNvSpPr>
            <a:spLocks noGrp="1"/>
          </p:cNvSpPr>
          <p:nvPr>
            <p:ph idx="1"/>
          </p:nvPr>
        </p:nvSpPr>
        <p:spPr>
          <a:xfrm>
            <a:off x="152400" y="914400"/>
            <a:ext cx="8686800" cy="5534025"/>
          </a:xfrm>
        </p:spPr>
        <p:txBody>
          <a:bodyPr/>
          <a:lstStyle/>
          <a:p>
            <a:pPr algn="just">
              <a:lnSpc>
                <a:spcPct val="100000"/>
              </a:lnSpc>
              <a:spcAft>
                <a:spcPts val="500"/>
              </a:spcAft>
            </a:pPr>
            <a:r>
              <a:rPr lang="es-ES" sz="2400" dirty="0"/>
              <a:t>1er caso: la red ajusta los parámetros W1, W2 y b.</a:t>
            </a:r>
          </a:p>
          <a:p>
            <a:pPr algn="just">
              <a:lnSpc>
                <a:spcPct val="100000"/>
              </a:lnSpc>
              <a:spcAft>
                <a:spcPts val="500"/>
              </a:spcAft>
            </a:pPr>
            <a:endParaRPr lang="es-ES" sz="2400" dirty="0"/>
          </a:p>
          <a:p>
            <a:pPr algn="just">
              <a:lnSpc>
                <a:spcPct val="100000"/>
              </a:lnSpc>
              <a:spcAft>
                <a:spcPts val="500"/>
              </a:spcAft>
            </a:pPr>
            <a:r>
              <a:rPr lang="es-ES" sz="2400" dirty="0"/>
              <a:t>2do caso: ajusta W1 y W2. Se puede observar de la ecuación anterior que la línea puede pasar muy próxima al origen pero no por el origen.</a:t>
            </a:r>
          </a:p>
          <a:p>
            <a:pPr algn="just">
              <a:lnSpc>
                <a:spcPct val="100000"/>
              </a:lnSpc>
              <a:spcAft>
                <a:spcPts val="500"/>
              </a:spcAft>
            </a:pPr>
            <a:endParaRPr lang="es-ES" sz="2400" dirty="0"/>
          </a:p>
          <a:p>
            <a:pPr algn="just">
              <a:lnSpc>
                <a:spcPct val="100000"/>
              </a:lnSpc>
              <a:spcAft>
                <a:spcPts val="500"/>
              </a:spcAft>
            </a:pPr>
            <a:r>
              <a:rPr lang="es-ES" sz="2400" dirty="0"/>
              <a:t>No proporciona ventajas el incluir tanto un </a:t>
            </a:r>
            <a:r>
              <a:rPr lang="es-ES" sz="2400" dirty="0" err="1"/>
              <a:t>bias</a:t>
            </a:r>
            <a:r>
              <a:rPr lang="es-ES" sz="2400" dirty="0"/>
              <a:t> como un umbral de disparo diferente de cero.</a:t>
            </a:r>
          </a:p>
          <a:p>
            <a:pPr algn="just">
              <a:lnSpc>
                <a:spcPct val="100000"/>
              </a:lnSpc>
              <a:spcAft>
                <a:spcPts val="500"/>
              </a:spcAft>
            </a:pPr>
            <a:r>
              <a:rPr lang="es-ES" sz="2400" dirty="0"/>
              <a:t>Por otra parte, el prescindir de ambos implica que la recta pasará por el origen lo que puede no ser deseable en algún problema en particular.</a:t>
            </a:r>
          </a:p>
          <a:p>
            <a:pPr algn="just">
              <a:lnSpc>
                <a:spcPct val="100000"/>
              </a:lnSpc>
              <a:spcAft>
                <a:spcPts val="500"/>
              </a:spcAft>
            </a:pPr>
            <a:endParaRPr lang="es-ES" sz="2400" dirty="0"/>
          </a:p>
        </p:txBody>
      </p:sp>
    </p:spTree>
    <p:extLst>
      <p:ext uri="{BB962C8B-B14F-4D97-AF65-F5344CB8AC3E}">
        <p14:creationId xmlns:p14="http://schemas.microsoft.com/office/powerpoint/2010/main" val="42769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Función de activación</a:t>
            </a:r>
          </a:p>
        </p:txBody>
      </p:sp>
      <p:sp>
        <p:nvSpPr>
          <p:cNvPr id="3" name="Marcador de contenido 2"/>
          <p:cNvSpPr>
            <a:spLocks noGrp="1"/>
          </p:cNvSpPr>
          <p:nvPr>
            <p:ph idx="1"/>
          </p:nvPr>
        </p:nvSpPr>
        <p:spPr>
          <a:xfrm>
            <a:off x="152400" y="914400"/>
            <a:ext cx="8686800" cy="5534025"/>
          </a:xfrm>
        </p:spPr>
        <p:txBody>
          <a:bodyPr/>
          <a:lstStyle/>
          <a:p>
            <a:pPr algn="just">
              <a:lnSpc>
                <a:spcPct val="100000"/>
              </a:lnSpc>
              <a:spcAft>
                <a:spcPts val="500"/>
              </a:spcAft>
            </a:pPr>
            <a:r>
              <a:rPr lang="es-ES" sz="2400" dirty="0"/>
              <a:t>En clasificación de patrones como lo que se obtiene es una de dos posibles respuestas, la función de activación más utilizada es la función paso unitario bipolar.</a:t>
            </a:r>
          </a:p>
          <a:p>
            <a:pPr algn="just">
              <a:lnSpc>
                <a:spcPct val="100000"/>
              </a:lnSpc>
              <a:spcAft>
                <a:spcPts val="500"/>
              </a:spcAft>
            </a:pPr>
            <a:endParaRPr lang="es-ES" sz="2400" dirty="0"/>
          </a:p>
          <a:p>
            <a:pPr algn="just">
              <a:lnSpc>
                <a:spcPct val="100000"/>
              </a:lnSpc>
              <a:spcAft>
                <a:spcPts val="500"/>
              </a:spcAft>
            </a:pPr>
            <a:r>
              <a:rPr lang="es-ES" sz="2400" dirty="0"/>
              <a:t>La frontera de decisión para una neurona en particular será pues determinada por la relación:</a:t>
            </a:r>
          </a:p>
          <a:p>
            <a:pPr algn="just">
              <a:lnSpc>
                <a:spcPct val="100000"/>
              </a:lnSpc>
              <a:spcAft>
                <a:spcPts val="500"/>
              </a:spcAft>
            </a:pPr>
            <a:endParaRPr lang="es-ES" sz="2400" dirty="0"/>
          </a:p>
          <a:p>
            <a:pPr algn="just">
              <a:lnSpc>
                <a:spcPct val="100000"/>
              </a:lnSpc>
              <a:spcAft>
                <a:spcPts val="500"/>
              </a:spcAft>
            </a:pPr>
            <a:endParaRPr lang="es-ES" sz="2400" dirty="0"/>
          </a:p>
          <a:p>
            <a:pPr algn="just">
              <a:lnSpc>
                <a:spcPct val="100000"/>
              </a:lnSpc>
              <a:spcAft>
                <a:spcPts val="500"/>
              </a:spcAft>
            </a:pPr>
            <a:endParaRPr lang="es-ES" sz="2400" dirty="0"/>
          </a:p>
          <a:p>
            <a:pPr algn="just">
              <a:lnSpc>
                <a:spcPct val="100000"/>
              </a:lnSpc>
              <a:spcAft>
                <a:spcPts val="500"/>
              </a:spcAft>
            </a:pPr>
            <a:r>
              <a:rPr lang="es-ES" sz="2400" dirty="0"/>
              <a:t>Dependiendo de la cantidad de elementos esta ecuación representará una línea, un plano o un </a:t>
            </a:r>
            <a:r>
              <a:rPr lang="es-ES" sz="2400" dirty="0" err="1"/>
              <a:t>hiperplano</a:t>
            </a:r>
            <a:r>
              <a:rPr lang="es-ES" sz="2400" dirty="0"/>
              <a:t>.</a:t>
            </a:r>
          </a:p>
        </p:txBody>
      </p:sp>
      <p:graphicFrame>
        <p:nvGraphicFramePr>
          <p:cNvPr id="4" name="9 Objeto"/>
          <p:cNvGraphicFramePr>
            <a:graphicFrameLocks noChangeAspect="1"/>
          </p:cNvGraphicFramePr>
          <p:nvPr>
            <p:extLst>
              <p:ext uri="{D42A27DB-BD31-4B8C-83A1-F6EECF244321}">
                <p14:modId xmlns:p14="http://schemas.microsoft.com/office/powerpoint/2010/main" val="2866699504"/>
              </p:ext>
            </p:extLst>
          </p:nvPr>
        </p:nvGraphicFramePr>
        <p:xfrm>
          <a:off x="5256212" y="3681412"/>
          <a:ext cx="3463925" cy="908050"/>
        </p:xfrm>
        <a:graphic>
          <a:graphicData uri="http://schemas.openxmlformats.org/presentationml/2006/ole">
            <mc:AlternateContent xmlns:mc="http://schemas.openxmlformats.org/markup-compatibility/2006">
              <mc:Choice xmlns:v="urn:schemas-microsoft-com:vml" Requires="v">
                <p:oleObj name="Ecuación" r:id="rId3" imgW="977760" imgH="253800" progId="Equation.3">
                  <p:embed/>
                </p:oleObj>
              </mc:Choice>
              <mc:Fallback>
                <p:oleObj name="Ecuación" r:id="rId3" imgW="977760" imgH="253800" progId="Equation.3">
                  <p:embed/>
                  <p:pic>
                    <p:nvPicPr>
                      <p:cNvPr id="0" name=""/>
                      <p:cNvPicPr>
                        <a:picLocks noChangeAspect="1" noChangeArrowheads="1"/>
                      </p:cNvPicPr>
                      <p:nvPr/>
                    </p:nvPicPr>
                    <p:blipFill>
                      <a:blip r:embed="rId4"/>
                      <a:srcRect/>
                      <a:stretch>
                        <a:fillRect/>
                      </a:stretch>
                    </p:blipFill>
                    <p:spPr bwMode="auto">
                      <a:xfrm>
                        <a:off x="5256212" y="3681412"/>
                        <a:ext cx="3463925" cy="908050"/>
                      </a:xfrm>
                      <a:prstGeom prst="rect">
                        <a:avLst/>
                      </a:prstGeom>
                      <a:noFill/>
                    </p:spPr>
                  </p:pic>
                </p:oleObj>
              </mc:Fallback>
            </mc:AlternateContent>
          </a:graphicData>
        </a:graphic>
      </p:graphicFrame>
    </p:spTree>
    <p:extLst>
      <p:ext uri="{BB962C8B-B14F-4D97-AF65-F5344CB8AC3E}">
        <p14:creationId xmlns:p14="http://schemas.microsoft.com/office/powerpoint/2010/main" val="3103308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Separabilidad Lineal</a:t>
            </a:r>
          </a:p>
        </p:txBody>
      </p:sp>
      <p:sp>
        <p:nvSpPr>
          <p:cNvPr id="3" name="Marcador de contenido 2"/>
          <p:cNvSpPr>
            <a:spLocks noGrp="1"/>
          </p:cNvSpPr>
          <p:nvPr>
            <p:ph idx="1"/>
          </p:nvPr>
        </p:nvSpPr>
        <p:spPr>
          <a:xfrm>
            <a:off x="152400" y="914400"/>
            <a:ext cx="8686800" cy="5534025"/>
          </a:xfrm>
        </p:spPr>
        <p:txBody>
          <a:bodyPr/>
          <a:lstStyle/>
          <a:p>
            <a:pPr algn="just">
              <a:lnSpc>
                <a:spcPct val="100000"/>
              </a:lnSpc>
              <a:spcAft>
                <a:spcPts val="500"/>
              </a:spcAft>
            </a:pPr>
            <a:r>
              <a:rPr lang="es-ES" sz="2400" dirty="0"/>
              <a:t>Un problema es “linealmente separable” si todos los vectores de entrada de entrenamiento cuya respuesta correcta sea 1 están de un lado de la frontera de decisión y para todos los vectores de entrenamiento cuya respuesta correcta sea –1 están del otro lado de esa misma frontera de decisión.</a:t>
            </a:r>
          </a:p>
        </p:txBody>
      </p:sp>
      <p:graphicFrame>
        <p:nvGraphicFramePr>
          <p:cNvPr id="5" name="9 Tabla"/>
          <p:cNvGraphicFramePr>
            <a:graphicFrameLocks noGrp="1"/>
          </p:cNvGraphicFramePr>
          <p:nvPr>
            <p:extLst>
              <p:ext uri="{D42A27DB-BD31-4B8C-83A1-F6EECF244321}">
                <p14:modId xmlns:p14="http://schemas.microsoft.com/office/powerpoint/2010/main" val="1335883312"/>
              </p:ext>
            </p:extLst>
          </p:nvPr>
        </p:nvGraphicFramePr>
        <p:xfrm>
          <a:off x="533400" y="3522345"/>
          <a:ext cx="2952327" cy="2895600"/>
        </p:xfrm>
        <a:graphic>
          <a:graphicData uri="http://schemas.openxmlformats.org/drawingml/2006/table">
            <a:tbl>
              <a:tblPr firstRow="1" bandRow="1">
                <a:tableStyleId>{2D5ABB26-0587-4C30-8999-92F81FD0307C}</a:tableStyleId>
              </a:tblPr>
              <a:tblGrid>
                <a:gridCol w="984109">
                  <a:extLst>
                    <a:ext uri="{9D8B030D-6E8A-4147-A177-3AD203B41FA5}">
                      <a16:colId xmlns:a16="http://schemas.microsoft.com/office/drawing/2014/main" val="20000"/>
                    </a:ext>
                  </a:extLst>
                </a:gridCol>
                <a:gridCol w="920891">
                  <a:extLst>
                    <a:ext uri="{9D8B030D-6E8A-4147-A177-3AD203B41FA5}">
                      <a16:colId xmlns:a16="http://schemas.microsoft.com/office/drawing/2014/main" val="20001"/>
                    </a:ext>
                  </a:extLst>
                </a:gridCol>
                <a:gridCol w="1047327">
                  <a:extLst>
                    <a:ext uri="{9D8B030D-6E8A-4147-A177-3AD203B41FA5}">
                      <a16:colId xmlns:a16="http://schemas.microsoft.com/office/drawing/2014/main" val="20002"/>
                    </a:ext>
                  </a:extLst>
                </a:gridCol>
              </a:tblGrid>
              <a:tr h="462241">
                <a:tc>
                  <a:txBody>
                    <a:bodyPr/>
                    <a:lstStyle/>
                    <a:p>
                      <a:r>
                        <a:rPr lang="es-ES" sz="3200" b="1" dirty="0">
                          <a:latin typeface="Arial" pitchFamily="34" charset="0"/>
                          <a:cs typeface="Arial" pitchFamily="34" charset="0"/>
                        </a:rPr>
                        <a:t>X1</a:t>
                      </a:r>
                    </a:p>
                  </a:txBody>
                  <a:tcPr>
                    <a:lnL>
                      <a:noFill/>
                    </a:lnL>
                    <a:lnR>
                      <a:noFill/>
                    </a:lnR>
                    <a:lnT>
                      <a:noFill/>
                    </a:lnT>
                    <a:lnB>
                      <a:noFill/>
                    </a:lnB>
                    <a:lnTlToBr w="12700" cmpd="sng">
                      <a:noFill/>
                      <a:prstDash val="solid"/>
                    </a:lnTlToBr>
                    <a:lnBlToTr w="12700" cmpd="sng">
                      <a:noFill/>
                      <a:prstDash val="solid"/>
                    </a:lnBlToTr>
                  </a:tcPr>
                </a:tc>
                <a:tc>
                  <a:txBody>
                    <a:bodyPr/>
                    <a:lstStyle/>
                    <a:p>
                      <a:r>
                        <a:rPr lang="es-ES" sz="3200" b="1" dirty="0">
                          <a:latin typeface="Arial" pitchFamily="34" charset="0"/>
                          <a:cs typeface="Arial" pitchFamily="34" charset="0"/>
                        </a:rPr>
                        <a:t>X2</a:t>
                      </a:r>
                    </a:p>
                  </a:txBody>
                  <a:tcPr>
                    <a:lnL>
                      <a:noFill/>
                    </a:lnL>
                    <a:lnR>
                      <a:noFill/>
                    </a:lnR>
                    <a:lnT>
                      <a:noFill/>
                    </a:lnT>
                    <a:lnB>
                      <a:noFill/>
                    </a:lnB>
                    <a:lnTlToBr w="12700" cmpd="sng">
                      <a:noFill/>
                      <a:prstDash val="solid"/>
                    </a:lnTlToBr>
                    <a:lnBlToTr w="12700" cmpd="sng">
                      <a:noFill/>
                      <a:prstDash val="solid"/>
                    </a:lnBlToTr>
                  </a:tcPr>
                </a:tc>
                <a:tc>
                  <a:txBody>
                    <a:bodyPr/>
                    <a:lstStyle/>
                    <a:p>
                      <a:r>
                        <a:rPr lang="es-ES" sz="3200" b="1" dirty="0">
                          <a:latin typeface="Arial" pitchFamily="34" charset="0"/>
                          <a:cs typeface="Arial" pitchFamily="34" charset="0"/>
                        </a:rPr>
                        <a:t>Y</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62241">
                <a:tc>
                  <a:txBody>
                    <a:bodyPr/>
                    <a:lstStyle/>
                    <a:p>
                      <a:r>
                        <a:rPr lang="es-ES" sz="3200" b="1" dirty="0">
                          <a:solidFill>
                            <a:srgbClr val="00B050"/>
                          </a:solidFill>
                          <a:latin typeface="Arial" pitchFamily="34" charset="0"/>
                          <a:cs typeface="Arial" pitchFamily="34" charset="0"/>
                        </a:rPr>
                        <a:t> 1</a:t>
                      </a:r>
                    </a:p>
                  </a:txBody>
                  <a:tcPr>
                    <a:lnL>
                      <a:noFill/>
                    </a:lnL>
                    <a:lnR>
                      <a:noFill/>
                    </a:lnR>
                    <a:lnT>
                      <a:noFill/>
                    </a:lnT>
                    <a:lnB>
                      <a:noFill/>
                    </a:lnB>
                    <a:lnTlToBr w="12700" cmpd="sng">
                      <a:noFill/>
                      <a:prstDash val="solid"/>
                    </a:lnTlToBr>
                    <a:lnBlToTr w="12700" cmpd="sng">
                      <a:noFill/>
                      <a:prstDash val="solid"/>
                    </a:lnBlToTr>
                  </a:tcPr>
                </a:tc>
                <a:tc>
                  <a:txBody>
                    <a:bodyPr/>
                    <a:lstStyle/>
                    <a:p>
                      <a:r>
                        <a:rPr lang="es-ES" sz="3200" b="1" dirty="0">
                          <a:solidFill>
                            <a:srgbClr val="00B050"/>
                          </a:solidFill>
                          <a:latin typeface="Arial" pitchFamily="34" charset="0"/>
                          <a:cs typeface="Arial" pitchFamily="34" charset="0"/>
                        </a:rPr>
                        <a:t> 1</a:t>
                      </a:r>
                    </a:p>
                  </a:txBody>
                  <a:tcPr>
                    <a:lnL>
                      <a:noFill/>
                    </a:lnL>
                    <a:lnR>
                      <a:noFill/>
                    </a:lnR>
                    <a:lnT>
                      <a:noFill/>
                    </a:lnT>
                    <a:lnB>
                      <a:noFill/>
                    </a:lnB>
                    <a:lnTlToBr w="12700" cmpd="sng">
                      <a:noFill/>
                      <a:prstDash val="solid"/>
                    </a:lnTlToBr>
                    <a:lnBlToTr w="12700" cmpd="sng">
                      <a:noFill/>
                      <a:prstDash val="solid"/>
                    </a:lnBlToTr>
                  </a:tcPr>
                </a:tc>
                <a:tc>
                  <a:txBody>
                    <a:bodyPr/>
                    <a:lstStyle/>
                    <a:p>
                      <a:r>
                        <a:rPr lang="es-ES" sz="3200" b="1" dirty="0">
                          <a:solidFill>
                            <a:srgbClr val="00B050"/>
                          </a:solidFill>
                          <a:latin typeface="Arial" pitchFamily="34" charset="0"/>
                          <a:cs typeface="Arial" pitchFamily="34" charset="0"/>
                        </a:rPr>
                        <a:t> 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62241">
                <a:tc>
                  <a:txBody>
                    <a:bodyPr/>
                    <a:lstStyle/>
                    <a:p>
                      <a:r>
                        <a:rPr lang="es-ES" sz="3200" b="1" dirty="0">
                          <a:solidFill>
                            <a:srgbClr val="FF0000"/>
                          </a:solidFill>
                          <a:latin typeface="Arial" pitchFamily="34" charset="0"/>
                          <a:cs typeface="Arial" pitchFamily="34" charset="0"/>
                        </a:rPr>
                        <a:t> 1</a:t>
                      </a:r>
                    </a:p>
                  </a:txBody>
                  <a:tcPr>
                    <a:lnL>
                      <a:noFill/>
                    </a:lnL>
                    <a:lnR>
                      <a:noFill/>
                    </a:lnR>
                    <a:lnT>
                      <a:noFill/>
                    </a:lnT>
                    <a:lnB>
                      <a:noFill/>
                    </a:lnB>
                    <a:lnTlToBr w="12700" cmpd="sng">
                      <a:noFill/>
                      <a:prstDash val="solid"/>
                    </a:lnTlToBr>
                    <a:lnBlToTr w="12700" cmpd="sng">
                      <a:noFill/>
                      <a:prstDash val="solid"/>
                    </a:lnBlToTr>
                  </a:tcPr>
                </a:tc>
                <a:tc>
                  <a:txBody>
                    <a:bodyPr/>
                    <a:lstStyle/>
                    <a:p>
                      <a:r>
                        <a:rPr lang="es-ES" sz="3200" b="1" dirty="0">
                          <a:solidFill>
                            <a:srgbClr val="FF0000"/>
                          </a:solidFill>
                          <a:latin typeface="Arial" pitchFamily="34" charset="0"/>
                          <a:cs typeface="Arial" pitchFamily="34" charset="0"/>
                        </a:rPr>
                        <a:t>-1</a:t>
                      </a:r>
                    </a:p>
                  </a:txBody>
                  <a:tcPr>
                    <a:lnL>
                      <a:noFill/>
                    </a:lnL>
                    <a:lnR>
                      <a:noFill/>
                    </a:lnR>
                    <a:lnT>
                      <a:noFill/>
                    </a:lnT>
                    <a:lnB>
                      <a:noFill/>
                    </a:lnB>
                    <a:lnTlToBr w="12700" cmpd="sng">
                      <a:noFill/>
                      <a:prstDash val="solid"/>
                    </a:lnTlToBr>
                    <a:lnBlToTr w="12700" cmpd="sng">
                      <a:noFill/>
                      <a:prstDash val="solid"/>
                    </a:lnBlToTr>
                  </a:tcPr>
                </a:tc>
                <a:tc>
                  <a:txBody>
                    <a:bodyPr/>
                    <a:lstStyle/>
                    <a:p>
                      <a:r>
                        <a:rPr lang="es-ES" sz="3200" b="1" dirty="0">
                          <a:solidFill>
                            <a:srgbClr val="FF0000"/>
                          </a:solidFill>
                          <a:latin typeface="Arial" pitchFamily="34" charset="0"/>
                          <a:cs typeface="Arial" pitchFamily="34" charset="0"/>
                        </a:rPr>
                        <a:t>-1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62241">
                <a:tc>
                  <a:txBody>
                    <a:bodyPr/>
                    <a:lstStyle/>
                    <a:p>
                      <a:r>
                        <a:rPr lang="es-ES" sz="3200" b="1" dirty="0">
                          <a:solidFill>
                            <a:srgbClr val="FF0000"/>
                          </a:solidFill>
                          <a:latin typeface="Arial" pitchFamily="34" charset="0"/>
                          <a:cs typeface="Arial" pitchFamily="34" charset="0"/>
                        </a:rPr>
                        <a:t>-1</a:t>
                      </a:r>
                    </a:p>
                  </a:txBody>
                  <a:tcPr>
                    <a:lnL>
                      <a:noFill/>
                    </a:lnL>
                    <a:lnR>
                      <a:noFill/>
                    </a:lnR>
                    <a:lnT>
                      <a:noFill/>
                    </a:lnT>
                    <a:lnB>
                      <a:noFill/>
                    </a:lnB>
                    <a:lnTlToBr w="12700" cmpd="sng">
                      <a:noFill/>
                      <a:prstDash val="solid"/>
                    </a:lnTlToBr>
                    <a:lnBlToTr w="12700" cmpd="sng">
                      <a:noFill/>
                      <a:prstDash val="solid"/>
                    </a:lnBlToTr>
                  </a:tcPr>
                </a:tc>
                <a:tc>
                  <a:txBody>
                    <a:bodyPr/>
                    <a:lstStyle/>
                    <a:p>
                      <a:r>
                        <a:rPr lang="es-ES" sz="3200" b="1" dirty="0">
                          <a:solidFill>
                            <a:srgbClr val="FF0000"/>
                          </a:solidFill>
                          <a:latin typeface="Arial" pitchFamily="34" charset="0"/>
                          <a:cs typeface="Arial" pitchFamily="34" charset="0"/>
                        </a:rPr>
                        <a:t> 1</a:t>
                      </a:r>
                    </a:p>
                  </a:txBody>
                  <a:tcPr>
                    <a:lnL>
                      <a:noFill/>
                    </a:lnL>
                    <a:lnR>
                      <a:noFill/>
                    </a:lnR>
                    <a:lnT>
                      <a:noFill/>
                    </a:lnT>
                    <a:lnB>
                      <a:noFill/>
                    </a:lnB>
                    <a:lnTlToBr w="12700" cmpd="sng">
                      <a:noFill/>
                      <a:prstDash val="solid"/>
                    </a:lnTlToBr>
                    <a:lnBlToTr w="12700" cmpd="sng">
                      <a:noFill/>
                      <a:prstDash val="solid"/>
                    </a:lnBlToTr>
                  </a:tcPr>
                </a:tc>
                <a:tc>
                  <a:txBody>
                    <a:bodyPr/>
                    <a:lstStyle/>
                    <a:p>
                      <a:r>
                        <a:rPr lang="es-ES" sz="3200" b="1" dirty="0">
                          <a:solidFill>
                            <a:srgbClr val="FF0000"/>
                          </a:solidFill>
                          <a:latin typeface="Arial" pitchFamily="34" charset="0"/>
                          <a:cs typeface="Arial" pitchFamily="34" charset="0"/>
                        </a:rPr>
                        <a:t>-1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62241">
                <a:tc>
                  <a:txBody>
                    <a:bodyPr/>
                    <a:lstStyle/>
                    <a:p>
                      <a:r>
                        <a:rPr lang="es-ES" sz="3200" b="1" dirty="0">
                          <a:solidFill>
                            <a:srgbClr val="FF0000"/>
                          </a:solidFill>
                          <a:latin typeface="Arial" pitchFamily="34" charset="0"/>
                          <a:cs typeface="Arial" pitchFamily="34" charset="0"/>
                        </a:rPr>
                        <a:t>-1</a:t>
                      </a:r>
                    </a:p>
                  </a:txBody>
                  <a:tcPr>
                    <a:lnL>
                      <a:noFill/>
                    </a:lnL>
                    <a:lnR>
                      <a:noFill/>
                    </a:lnR>
                    <a:lnT>
                      <a:noFill/>
                    </a:lnT>
                    <a:lnB>
                      <a:noFill/>
                    </a:lnB>
                    <a:lnTlToBr w="12700" cmpd="sng">
                      <a:noFill/>
                      <a:prstDash val="solid"/>
                    </a:lnTlToBr>
                    <a:lnBlToTr w="12700" cmpd="sng">
                      <a:noFill/>
                      <a:prstDash val="solid"/>
                    </a:lnBlToTr>
                  </a:tcPr>
                </a:tc>
                <a:tc>
                  <a:txBody>
                    <a:bodyPr/>
                    <a:lstStyle/>
                    <a:p>
                      <a:r>
                        <a:rPr lang="es-ES" sz="3200" b="1" dirty="0">
                          <a:solidFill>
                            <a:srgbClr val="FF0000"/>
                          </a:solidFill>
                          <a:latin typeface="Arial" pitchFamily="34" charset="0"/>
                          <a:cs typeface="Arial" pitchFamily="34" charset="0"/>
                        </a:rPr>
                        <a:t>-1</a:t>
                      </a:r>
                    </a:p>
                  </a:txBody>
                  <a:tcPr>
                    <a:lnL>
                      <a:noFill/>
                    </a:lnL>
                    <a:lnR>
                      <a:noFill/>
                    </a:lnR>
                    <a:lnT>
                      <a:noFill/>
                    </a:lnT>
                    <a:lnB>
                      <a:noFill/>
                    </a:lnB>
                    <a:lnTlToBr w="12700" cmpd="sng">
                      <a:noFill/>
                      <a:prstDash val="solid"/>
                    </a:lnTlToBr>
                    <a:lnBlToTr w="12700" cmpd="sng">
                      <a:noFill/>
                      <a:prstDash val="solid"/>
                    </a:lnBlToTr>
                  </a:tcPr>
                </a:tc>
                <a:tc>
                  <a:txBody>
                    <a:bodyPr/>
                    <a:lstStyle/>
                    <a:p>
                      <a:r>
                        <a:rPr lang="es-ES" sz="3200" b="1" dirty="0">
                          <a:solidFill>
                            <a:srgbClr val="FF0000"/>
                          </a:solidFill>
                          <a:latin typeface="Arial" pitchFamily="34" charset="0"/>
                          <a:cs typeface="Arial" pitchFamily="34" charset="0"/>
                        </a:rPr>
                        <a:t>-1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110675"/>
            <a:ext cx="4653488" cy="3304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uadroTexto 6"/>
          <p:cNvSpPr txBox="1"/>
          <p:nvPr/>
        </p:nvSpPr>
        <p:spPr>
          <a:xfrm>
            <a:off x="1284175" y="2971800"/>
            <a:ext cx="963725" cy="523220"/>
          </a:xfrm>
          <a:prstGeom prst="rect">
            <a:avLst/>
          </a:prstGeom>
          <a:noFill/>
        </p:spPr>
        <p:txBody>
          <a:bodyPr wrap="none" rtlCol="0">
            <a:spAutoFit/>
          </a:bodyPr>
          <a:lstStyle/>
          <a:p>
            <a:r>
              <a:rPr lang="es-ES" sz="2800" b="1" dirty="0">
                <a:solidFill>
                  <a:schemeClr val="tx1"/>
                </a:solidFill>
                <a:effectLst>
                  <a:outerShdw blurRad="38100" dist="38100" dir="2700000" algn="tl">
                    <a:srgbClr val="000000">
                      <a:alpha val="43137"/>
                    </a:srgbClr>
                  </a:outerShdw>
                </a:effectLst>
              </a:rPr>
              <a:t>AND</a:t>
            </a:r>
            <a:endParaRPr lang="es-ES"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18935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Separabilidad Lineal</a:t>
            </a:r>
          </a:p>
        </p:txBody>
      </p:sp>
      <p:graphicFrame>
        <p:nvGraphicFramePr>
          <p:cNvPr id="7" name="13 Tabla"/>
          <p:cNvGraphicFramePr>
            <a:graphicFrameLocks noGrp="1"/>
          </p:cNvGraphicFramePr>
          <p:nvPr>
            <p:extLst>
              <p:ext uri="{D42A27DB-BD31-4B8C-83A1-F6EECF244321}">
                <p14:modId xmlns:p14="http://schemas.microsoft.com/office/powerpoint/2010/main" val="3524775440"/>
              </p:ext>
            </p:extLst>
          </p:nvPr>
        </p:nvGraphicFramePr>
        <p:xfrm>
          <a:off x="609600" y="3404911"/>
          <a:ext cx="2952327" cy="2895600"/>
        </p:xfrm>
        <a:graphic>
          <a:graphicData uri="http://schemas.openxmlformats.org/drawingml/2006/table">
            <a:tbl>
              <a:tblPr firstRow="1" bandRow="1">
                <a:tableStyleId>{2D5ABB26-0587-4C30-8999-92F81FD0307C}</a:tableStyleId>
              </a:tblPr>
              <a:tblGrid>
                <a:gridCol w="984109">
                  <a:extLst>
                    <a:ext uri="{9D8B030D-6E8A-4147-A177-3AD203B41FA5}">
                      <a16:colId xmlns:a16="http://schemas.microsoft.com/office/drawing/2014/main" val="20000"/>
                    </a:ext>
                  </a:extLst>
                </a:gridCol>
                <a:gridCol w="984109">
                  <a:extLst>
                    <a:ext uri="{9D8B030D-6E8A-4147-A177-3AD203B41FA5}">
                      <a16:colId xmlns:a16="http://schemas.microsoft.com/office/drawing/2014/main" val="20001"/>
                    </a:ext>
                  </a:extLst>
                </a:gridCol>
                <a:gridCol w="984109">
                  <a:extLst>
                    <a:ext uri="{9D8B030D-6E8A-4147-A177-3AD203B41FA5}">
                      <a16:colId xmlns:a16="http://schemas.microsoft.com/office/drawing/2014/main" val="20002"/>
                    </a:ext>
                  </a:extLst>
                </a:gridCol>
              </a:tblGrid>
              <a:tr h="462241">
                <a:tc>
                  <a:txBody>
                    <a:bodyPr/>
                    <a:lstStyle/>
                    <a:p>
                      <a:r>
                        <a:rPr lang="es-ES" sz="3200" b="1" dirty="0">
                          <a:latin typeface="Arial" pitchFamily="34" charset="0"/>
                          <a:cs typeface="Arial" pitchFamily="34" charset="0"/>
                        </a:rPr>
                        <a:t>X1</a:t>
                      </a:r>
                    </a:p>
                  </a:txBody>
                  <a:tcPr>
                    <a:lnL>
                      <a:noFill/>
                    </a:lnL>
                    <a:lnR>
                      <a:noFill/>
                    </a:lnR>
                    <a:lnT>
                      <a:noFill/>
                    </a:lnT>
                    <a:lnB>
                      <a:noFill/>
                    </a:lnB>
                    <a:lnTlToBr w="12700" cmpd="sng">
                      <a:noFill/>
                      <a:prstDash val="solid"/>
                    </a:lnTlToBr>
                    <a:lnBlToTr w="12700" cmpd="sng">
                      <a:noFill/>
                      <a:prstDash val="solid"/>
                    </a:lnBlToTr>
                  </a:tcPr>
                </a:tc>
                <a:tc>
                  <a:txBody>
                    <a:bodyPr/>
                    <a:lstStyle/>
                    <a:p>
                      <a:r>
                        <a:rPr lang="es-ES" sz="3200" b="1" dirty="0">
                          <a:latin typeface="Arial" pitchFamily="34" charset="0"/>
                          <a:cs typeface="Arial" pitchFamily="34" charset="0"/>
                        </a:rPr>
                        <a:t>X2</a:t>
                      </a:r>
                    </a:p>
                  </a:txBody>
                  <a:tcPr>
                    <a:lnL>
                      <a:noFill/>
                    </a:lnL>
                    <a:lnR>
                      <a:noFill/>
                    </a:lnR>
                    <a:lnT>
                      <a:noFill/>
                    </a:lnT>
                    <a:lnB>
                      <a:noFill/>
                    </a:lnB>
                    <a:lnTlToBr w="12700" cmpd="sng">
                      <a:noFill/>
                      <a:prstDash val="solid"/>
                    </a:lnTlToBr>
                    <a:lnBlToTr w="12700" cmpd="sng">
                      <a:noFill/>
                      <a:prstDash val="solid"/>
                    </a:lnBlToTr>
                  </a:tcPr>
                </a:tc>
                <a:tc>
                  <a:txBody>
                    <a:bodyPr/>
                    <a:lstStyle/>
                    <a:p>
                      <a:r>
                        <a:rPr lang="es-ES" sz="3200" b="1" dirty="0">
                          <a:latin typeface="Arial" pitchFamily="34" charset="0"/>
                          <a:cs typeface="Arial" pitchFamily="34" charset="0"/>
                        </a:rPr>
                        <a:t>Y</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62241">
                <a:tc>
                  <a:txBody>
                    <a:bodyPr/>
                    <a:lstStyle/>
                    <a:p>
                      <a:r>
                        <a:rPr lang="es-ES" sz="3200" b="1" dirty="0">
                          <a:solidFill>
                            <a:srgbClr val="FF0000"/>
                          </a:solidFill>
                          <a:latin typeface="Arial" pitchFamily="34" charset="0"/>
                          <a:cs typeface="Arial" pitchFamily="34" charset="0"/>
                        </a:rPr>
                        <a:t> 1</a:t>
                      </a:r>
                    </a:p>
                  </a:txBody>
                  <a:tcPr>
                    <a:lnL>
                      <a:noFill/>
                    </a:lnL>
                    <a:lnR>
                      <a:noFill/>
                    </a:lnR>
                    <a:lnT>
                      <a:noFill/>
                    </a:lnT>
                    <a:lnB>
                      <a:noFill/>
                    </a:lnB>
                    <a:lnTlToBr w="12700" cmpd="sng">
                      <a:noFill/>
                      <a:prstDash val="solid"/>
                    </a:lnTlToBr>
                    <a:lnBlToTr w="12700" cmpd="sng">
                      <a:noFill/>
                      <a:prstDash val="solid"/>
                    </a:lnBlToTr>
                  </a:tcPr>
                </a:tc>
                <a:tc>
                  <a:txBody>
                    <a:bodyPr/>
                    <a:lstStyle/>
                    <a:p>
                      <a:r>
                        <a:rPr lang="es-ES" sz="3200" b="1" dirty="0">
                          <a:solidFill>
                            <a:srgbClr val="FF0000"/>
                          </a:solidFill>
                          <a:latin typeface="Arial" pitchFamily="34" charset="0"/>
                          <a:cs typeface="Arial" pitchFamily="34" charset="0"/>
                        </a:rPr>
                        <a:t> 1</a:t>
                      </a:r>
                    </a:p>
                  </a:txBody>
                  <a:tcPr>
                    <a:lnL>
                      <a:noFill/>
                    </a:lnL>
                    <a:lnR>
                      <a:noFill/>
                    </a:lnR>
                    <a:lnT>
                      <a:noFill/>
                    </a:lnT>
                    <a:lnB>
                      <a:noFill/>
                    </a:lnB>
                    <a:lnTlToBr w="12700" cmpd="sng">
                      <a:noFill/>
                      <a:prstDash val="solid"/>
                    </a:lnTlToBr>
                    <a:lnBlToTr w="12700" cmpd="sng">
                      <a:noFill/>
                      <a:prstDash val="solid"/>
                    </a:lnBlToTr>
                  </a:tcPr>
                </a:tc>
                <a:tc>
                  <a:txBody>
                    <a:bodyPr/>
                    <a:lstStyle/>
                    <a:p>
                      <a:r>
                        <a:rPr lang="es-ES" sz="3200" b="1" dirty="0">
                          <a:solidFill>
                            <a:srgbClr val="FF0000"/>
                          </a:solidFill>
                          <a:latin typeface="Arial" pitchFamily="34" charset="0"/>
                          <a:cs typeface="Arial" pitchFamily="34" charset="0"/>
                        </a:rPr>
                        <a:t>-1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62241">
                <a:tc>
                  <a:txBody>
                    <a:bodyPr/>
                    <a:lstStyle/>
                    <a:p>
                      <a:r>
                        <a:rPr lang="es-ES" sz="3200" b="1" dirty="0">
                          <a:solidFill>
                            <a:srgbClr val="00B050"/>
                          </a:solidFill>
                          <a:latin typeface="Arial" pitchFamily="34" charset="0"/>
                          <a:cs typeface="Arial" pitchFamily="34" charset="0"/>
                        </a:rPr>
                        <a:t> 1</a:t>
                      </a:r>
                    </a:p>
                  </a:txBody>
                  <a:tcPr>
                    <a:lnL>
                      <a:noFill/>
                    </a:lnL>
                    <a:lnR>
                      <a:noFill/>
                    </a:lnR>
                    <a:lnT>
                      <a:noFill/>
                    </a:lnT>
                    <a:lnB>
                      <a:noFill/>
                    </a:lnB>
                    <a:lnTlToBr w="12700" cmpd="sng">
                      <a:noFill/>
                      <a:prstDash val="solid"/>
                    </a:lnTlToBr>
                    <a:lnBlToTr w="12700" cmpd="sng">
                      <a:noFill/>
                      <a:prstDash val="solid"/>
                    </a:lnBlToTr>
                  </a:tcPr>
                </a:tc>
                <a:tc>
                  <a:txBody>
                    <a:bodyPr/>
                    <a:lstStyle/>
                    <a:p>
                      <a:r>
                        <a:rPr lang="es-ES" sz="3200" b="1" dirty="0">
                          <a:solidFill>
                            <a:srgbClr val="00B050"/>
                          </a:solidFill>
                          <a:latin typeface="Arial" pitchFamily="34" charset="0"/>
                          <a:cs typeface="Arial" pitchFamily="34" charset="0"/>
                        </a:rPr>
                        <a:t>-1</a:t>
                      </a:r>
                    </a:p>
                  </a:txBody>
                  <a:tcPr>
                    <a:lnL>
                      <a:noFill/>
                    </a:lnL>
                    <a:lnR>
                      <a:noFill/>
                    </a:lnR>
                    <a:lnT>
                      <a:noFill/>
                    </a:lnT>
                    <a:lnB>
                      <a:noFill/>
                    </a:lnB>
                    <a:lnTlToBr w="12700" cmpd="sng">
                      <a:noFill/>
                      <a:prstDash val="solid"/>
                    </a:lnTlToBr>
                    <a:lnBlToTr w="12700" cmpd="sng">
                      <a:noFill/>
                      <a:prstDash val="solid"/>
                    </a:lnBlToTr>
                  </a:tcPr>
                </a:tc>
                <a:tc>
                  <a:txBody>
                    <a:bodyPr/>
                    <a:lstStyle/>
                    <a:p>
                      <a:r>
                        <a:rPr lang="es-ES" sz="3200" b="1" dirty="0">
                          <a:solidFill>
                            <a:srgbClr val="00B050"/>
                          </a:solidFill>
                          <a:latin typeface="Arial" pitchFamily="34" charset="0"/>
                          <a:cs typeface="Arial" pitchFamily="34" charset="0"/>
                        </a:rPr>
                        <a:t> 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62241">
                <a:tc>
                  <a:txBody>
                    <a:bodyPr/>
                    <a:lstStyle/>
                    <a:p>
                      <a:r>
                        <a:rPr lang="es-ES" sz="3200" b="1" dirty="0">
                          <a:solidFill>
                            <a:srgbClr val="00B050"/>
                          </a:solidFill>
                          <a:latin typeface="Arial" pitchFamily="34" charset="0"/>
                          <a:cs typeface="Arial" pitchFamily="34" charset="0"/>
                        </a:rPr>
                        <a:t>-1</a:t>
                      </a:r>
                    </a:p>
                  </a:txBody>
                  <a:tcPr>
                    <a:lnL>
                      <a:noFill/>
                    </a:lnL>
                    <a:lnR>
                      <a:noFill/>
                    </a:lnR>
                    <a:lnT>
                      <a:noFill/>
                    </a:lnT>
                    <a:lnB>
                      <a:noFill/>
                    </a:lnB>
                    <a:lnTlToBr w="12700" cmpd="sng">
                      <a:noFill/>
                      <a:prstDash val="solid"/>
                    </a:lnTlToBr>
                    <a:lnBlToTr w="12700" cmpd="sng">
                      <a:noFill/>
                      <a:prstDash val="solid"/>
                    </a:lnBlToTr>
                  </a:tcPr>
                </a:tc>
                <a:tc>
                  <a:txBody>
                    <a:bodyPr/>
                    <a:lstStyle/>
                    <a:p>
                      <a:r>
                        <a:rPr lang="es-ES" sz="3200" b="1" dirty="0">
                          <a:solidFill>
                            <a:srgbClr val="00B050"/>
                          </a:solidFill>
                          <a:latin typeface="Arial" pitchFamily="34" charset="0"/>
                          <a:cs typeface="Arial" pitchFamily="34" charset="0"/>
                        </a:rPr>
                        <a:t> 1</a:t>
                      </a:r>
                    </a:p>
                  </a:txBody>
                  <a:tcPr>
                    <a:lnL>
                      <a:noFill/>
                    </a:lnL>
                    <a:lnR>
                      <a:noFill/>
                    </a:lnR>
                    <a:lnT>
                      <a:noFill/>
                    </a:lnT>
                    <a:lnB>
                      <a:noFill/>
                    </a:lnB>
                    <a:lnTlToBr w="12700" cmpd="sng">
                      <a:noFill/>
                      <a:prstDash val="solid"/>
                    </a:lnTlToBr>
                    <a:lnBlToTr w="12700" cmpd="sng">
                      <a:noFill/>
                      <a:prstDash val="solid"/>
                    </a:lnBlToTr>
                  </a:tcPr>
                </a:tc>
                <a:tc>
                  <a:txBody>
                    <a:bodyPr/>
                    <a:lstStyle/>
                    <a:p>
                      <a:r>
                        <a:rPr lang="es-ES" sz="3200" b="1" dirty="0">
                          <a:solidFill>
                            <a:srgbClr val="00B050"/>
                          </a:solidFill>
                          <a:latin typeface="Arial" pitchFamily="34" charset="0"/>
                          <a:cs typeface="Arial" pitchFamily="34" charset="0"/>
                        </a:rPr>
                        <a:t> 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62241">
                <a:tc>
                  <a:txBody>
                    <a:bodyPr/>
                    <a:lstStyle/>
                    <a:p>
                      <a:r>
                        <a:rPr lang="es-ES" sz="3200" b="1" dirty="0">
                          <a:solidFill>
                            <a:srgbClr val="FF0000"/>
                          </a:solidFill>
                          <a:latin typeface="Arial" pitchFamily="34" charset="0"/>
                          <a:cs typeface="Arial" pitchFamily="34" charset="0"/>
                        </a:rPr>
                        <a:t>-1</a:t>
                      </a:r>
                    </a:p>
                  </a:txBody>
                  <a:tcPr>
                    <a:lnL>
                      <a:noFill/>
                    </a:lnL>
                    <a:lnR>
                      <a:noFill/>
                    </a:lnR>
                    <a:lnT>
                      <a:noFill/>
                    </a:lnT>
                    <a:lnB>
                      <a:noFill/>
                    </a:lnB>
                    <a:lnTlToBr w="12700" cmpd="sng">
                      <a:noFill/>
                      <a:prstDash val="solid"/>
                    </a:lnTlToBr>
                    <a:lnBlToTr w="12700" cmpd="sng">
                      <a:noFill/>
                      <a:prstDash val="solid"/>
                    </a:lnBlToTr>
                  </a:tcPr>
                </a:tc>
                <a:tc>
                  <a:txBody>
                    <a:bodyPr/>
                    <a:lstStyle/>
                    <a:p>
                      <a:r>
                        <a:rPr lang="es-ES" sz="3200" b="1" dirty="0">
                          <a:solidFill>
                            <a:srgbClr val="FF0000"/>
                          </a:solidFill>
                          <a:latin typeface="Arial" pitchFamily="34" charset="0"/>
                          <a:cs typeface="Arial" pitchFamily="34" charset="0"/>
                        </a:rPr>
                        <a:t>-1</a:t>
                      </a:r>
                    </a:p>
                  </a:txBody>
                  <a:tcPr>
                    <a:lnL>
                      <a:noFill/>
                    </a:lnL>
                    <a:lnR>
                      <a:noFill/>
                    </a:lnR>
                    <a:lnT>
                      <a:noFill/>
                    </a:lnT>
                    <a:lnB>
                      <a:noFill/>
                    </a:lnB>
                    <a:lnTlToBr w="12700" cmpd="sng">
                      <a:noFill/>
                      <a:prstDash val="solid"/>
                    </a:lnTlToBr>
                    <a:lnBlToTr w="12700" cmpd="sng">
                      <a:noFill/>
                      <a:prstDash val="solid"/>
                    </a:lnBlToTr>
                  </a:tcPr>
                </a:tc>
                <a:tc>
                  <a:txBody>
                    <a:bodyPr/>
                    <a:lstStyle/>
                    <a:p>
                      <a:r>
                        <a:rPr lang="es-ES" sz="3200" b="1" dirty="0">
                          <a:solidFill>
                            <a:srgbClr val="FF0000"/>
                          </a:solidFill>
                          <a:latin typeface="Arial" pitchFamily="34" charset="0"/>
                          <a:cs typeface="Arial" pitchFamily="34" charset="0"/>
                        </a:rPr>
                        <a:t>-1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2407" y="2286000"/>
            <a:ext cx="5481593"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uadroTexto 8"/>
          <p:cNvSpPr txBox="1"/>
          <p:nvPr/>
        </p:nvSpPr>
        <p:spPr>
          <a:xfrm>
            <a:off x="1284175" y="2971800"/>
            <a:ext cx="962123" cy="523220"/>
          </a:xfrm>
          <a:prstGeom prst="rect">
            <a:avLst/>
          </a:prstGeom>
          <a:noFill/>
        </p:spPr>
        <p:txBody>
          <a:bodyPr wrap="none" rtlCol="0">
            <a:spAutoFit/>
          </a:bodyPr>
          <a:lstStyle/>
          <a:p>
            <a:r>
              <a:rPr lang="es-ES" sz="2800" b="1" dirty="0">
                <a:solidFill>
                  <a:schemeClr val="tx1"/>
                </a:solidFill>
                <a:effectLst>
                  <a:outerShdw blurRad="38100" dist="38100" dir="2700000" algn="tl">
                    <a:srgbClr val="000000">
                      <a:alpha val="43137"/>
                    </a:srgbClr>
                  </a:outerShdw>
                </a:effectLst>
              </a:rPr>
              <a:t>XOR</a:t>
            </a:r>
            <a:endParaRPr lang="es-ES" b="1" dirty="0">
              <a:solidFill>
                <a:schemeClr val="tx1"/>
              </a:solidFill>
              <a:effectLst>
                <a:outerShdw blurRad="38100" dist="38100" dir="2700000" algn="tl">
                  <a:srgbClr val="000000">
                    <a:alpha val="43137"/>
                  </a:srgbClr>
                </a:outerShdw>
              </a:effectLst>
            </a:endParaRPr>
          </a:p>
        </p:txBody>
      </p:sp>
      <p:sp>
        <p:nvSpPr>
          <p:cNvPr id="4" name="Rectángulo 3"/>
          <p:cNvSpPr/>
          <p:nvPr/>
        </p:nvSpPr>
        <p:spPr>
          <a:xfrm>
            <a:off x="282690" y="925086"/>
            <a:ext cx="8708910" cy="1200329"/>
          </a:xfrm>
          <a:prstGeom prst="rect">
            <a:avLst/>
          </a:prstGeom>
        </p:spPr>
        <p:txBody>
          <a:bodyPr wrap="square">
            <a:spAutoFit/>
          </a:bodyPr>
          <a:lstStyle/>
          <a:p>
            <a:pPr marL="342900" indent="-342900" algn="just">
              <a:buFont typeface="Arial" panose="020B0604020202020204" pitchFamily="34" charset="0"/>
              <a:buChar char="•"/>
            </a:pPr>
            <a:r>
              <a:rPr lang="es-ES_tradnl" sz="2400" dirty="0">
                <a:solidFill>
                  <a:srgbClr val="000000"/>
                </a:solidFill>
                <a:latin typeface="+mn-lt"/>
                <a:cs typeface="+mn-cs"/>
              </a:rPr>
              <a:t>Es fácil detectar que no hay ninguna línea recta que pueda separar los puntos cuya respuesta es positiva (signo +)  y los puntos en los que la respuesta es negativa (signo -).</a:t>
            </a:r>
            <a:endParaRPr lang="es-ES" sz="2400" dirty="0">
              <a:solidFill>
                <a:srgbClr val="000000"/>
              </a:solidFill>
              <a:latin typeface="+mn-lt"/>
              <a:cs typeface="+mn-cs"/>
            </a:endParaRPr>
          </a:p>
        </p:txBody>
      </p:sp>
    </p:spTree>
    <p:extLst>
      <p:ext uri="{BB962C8B-B14F-4D97-AF65-F5344CB8AC3E}">
        <p14:creationId xmlns:p14="http://schemas.microsoft.com/office/powerpoint/2010/main" val="2429754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Representación de los datos</a:t>
            </a:r>
          </a:p>
        </p:txBody>
      </p:sp>
      <p:sp>
        <p:nvSpPr>
          <p:cNvPr id="4" name="Rectángulo 3"/>
          <p:cNvSpPr/>
          <p:nvPr/>
        </p:nvSpPr>
        <p:spPr>
          <a:xfrm>
            <a:off x="250825" y="925086"/>
            <a:ext cx="8740775" cy="3416320"/>
          </a:xfrm>
          <a:prstGeom prst="rect">
            <a:avLst/>
          </a:prstGeom>
        </p:spPr>
        <p:txBody>
          <a:bodyPr wrap="square">
            <a:spAutoFit/>
          </a:bodyPr>
          <a:lstStyle/>
          <a:p>
            <a:pPr marL="342900" indent="-342900" algn="just">
              <a:buFont typeface="Arial" panose="020B0604020202020204" pitchFamily="34" charset="0"/>
              <a:buChar char="•"/>
            </a:pPr>
            <a:r>
              <a:rPr lang="es-ES" sz="2400" dirty="0">
                <a:solidFill>
                  <a:srgbClr val="000000"/>
                </a:solidFill>
                <a:latin typeface="+mn-lt"/>
                <a:cs typeface="+mn-cs"/>
              </a:rPr>
              <a:t>La representación de dos estados se puede hacer con los datos de entrenamiento en forma binaria y en forma bipolar.</a:t>
            </a:r>
          </a:p>
          <a:p>
            <a:pPr marL="342900" indent="-342900" algn="just">
              <a:buFont typeface="Arial" panose="020B0604020202020204" pitchFamily="34" charset="0"/>
              <a:buChar char="•"/>
            </a:pPr>
            <a:endParaRPr lang="es-ES" sz="2400" dirty="0">
              <a:solidFill>
                <a:srgbClr val="000000"/>
              </a:solidFill>
              <a:latin typeface="+mn-lt"/>
              <a:cs typeface="+mn-cs"/>
            </a:endParaRPr>
          </a:p>
          <a:p>
            <a:pPr marL="342900" indent="-342900" algn="just">
              <a:buFont typeface="Arial" panose="020B0604020202020204" pitchFamily="34" charset="0"/>
              <a:buChar char="•"/>
            </a:pPr>
            <a:r>
              <a:rPr lang="es-ES" sz="2400" dirty="0">
                <a:solidFill>
                  <a:srgbClr val="000000"/>
                </a:solidFill>
                <a:latin typeface="+mn-lt"/>
                <a:cs typeface="+mn-cs"/>
              </a:rPr>
              <a:t>La representación binaria atenta contra la capacidad de generalización de la RNA. En general es más recomendable el uso de funciones y representaciones bipolares.</a:t>
            </a:r>
          </a:p>
          <a:p>
            <a:pPr marL="342900" indent="-342900" algn="just">
              <a:buFont typeface="Arial" panose="020B0604020202020204" pitchFamily="34" charset="0"/>
              <a:buChar char="•"/>
            </a:pPr>
            <a:endParaRPr lang="es-ES" sz="2400" dirty="0">
              <a:solidFill>
                <a:srgbClr val="000000"/>
              </a:solidFill>
              <a:latin typeface="+mn-lt"/>
              <a:cs typeface="+mn-cs"/>
            </a:endParaRPr>
          </a:p>
          <a:p>
            <a:pPr marL="342900" indent="-342900" algn="just">
              <a:buFont typeface="Arial" panose="020B0604020202020204" pitchFamily="34" charset="0"/>
              <a:buChar char="•"/>
            </a:pPr>
            <a:r>
              <a:rPr lang="es-ES" sz="2400" dirty="0">
                <a:solidFill>
                  <a:srgbClr val="000000"/>
                </a:solidFill>
                <a:latin typeface="+mn-lt"/>
                <a:cs typeface="+mn-cs"/>
              </a:rPr>
              <a:t>Veamos los modelos más representativos de las redes simple capa.</a:t>
            </a:r>
          </a:p>
        </p:txBody>
      </p:sp>
    </p:spTree>
    <p:extLst>
      <p:ext uri="{BB962C8B-B14F-4D97-AF65-F5344CB8AC3E}">
        <p14:creationId xmlns:p14="http://schemas.microsoft.com/office/powerpoint/2010/main" val="1770177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err="1"/>
              <a:t>Perceptrón</a:t>
            </a:r>
            <a:r>
              <a:rPr lang="es-ES" sz="3200" dirty="0"/>
              <a:t> </a:t>
            </a:r>
          </a:p>
        </p:txBody>
      </p:sp>
      <p:sp>
        <p:nvSpPr>
          <p:cNvPr id="4" name="Rectángulo 3"/>
          <p:cNvSpPr/>
          <p:nvPr/>
        </p:nvSpPr>
        <p:spPr>
          <a:xfrm>
            <a:off x="250825" y="925086"/>
            <a:ext cx="8740775" cy="4524315"/>
          </a:xfrm>
          <a:prstGeom prst="rect">
            <a:avLst/>
          </a:prstGeom>
        </p:spPr>
        <p:txBody>
          <a:bodyPr wrap="square">
            <a:spAutoFit/>
          </a:bodyPr>
          <a:lstStyle/>
          <a:p>
            <a:pPr marL="342900" indent="-342900" algn="just">
              <a:buFont typeface="Arial" panose="020B0604020202020204" pitchFamily="34" charset="0"/>
              <a:buChar char="•"/>
            </a:pPr>
            <a:r>
              <a:rPr lang="es-ES" sz="2400" dirty="0">
                <a:solidFill>
                  <a:srgbClr val="000000"/>
                </a:solidFill>
                <a:latin typeface="+mn-lt"/>
                <a:cs typeface="+mn-cs"/>
              </a:rPr>
              <a:t>El modelo de RNA tipo </a:t>
            </a:r>
            <a:r>
              <a:rPr lang="es-ES" sz="2400" dirty="0" err="1">
                <a:solidFill>
                  <a:srgbClr val="000000"/>
                </a:solidFill>
                <a:latin typeface="+mn-lt"/>
                <a:cs typeface="+mn-cs"/>
              </a:rPr>
              <a:t>Perceptrón</a:t>
            </a:r>
            <a:r>
              <a:rPr lang="es-ES" sz="2400" dirty="0">
                <a:solidFill>
                  <a:srgbClr val="000000"/>
                </a:solidFill>
                <a:latin typeface="+mn-lt"/>
                <a:cs typeface="+mn-cs"/>
              </a:rPr>
              <a:t> fue creado por el psicólogo Frank </a:t>
            </a:r>
            <a:r>
              <a:rPr lang="es-ES" sz="2400" dirty="0" err="1">
                <a:solidFill>
                  <a:srgbClr val="000000"/>
                </a:solidFill>
                <a:latin typeface="+mn-lt"/>
                <a:cs typeface="+mn-cs"/>
              </a:rPr>
              <a:t>Rosenblatt</a:t>
            </a:r>
            <a:r>
              <a:rPr lang="es-ES" sz="2400" dirty="0">
                <a:solidFill>
                  <a:srgbClr val="000000"/>
                </a:solidFill>
                <a:latin typeface="+mn-lt"/>
                <a:cs typeface="+mn-cs"/>
              </a:rPr>
              <a:t> en el año 1957.</a:t>
            </a:r>
          </a:p>
          <a:p>
            <a:pPr marL="342900" indent="-342900" algn="just">
              <a:buFont typeface="Arial" panose="020B0604020202020204" pitchFamily="34" charset="0"/>
              <a:buChar char="•"/>
            </a:pPr>
            <a:endParaRPr lang="es-ES" sz="2400" dirty="0">
              <a:solidFill>
                <a:srgbClr val="000000"/>
              </a:solidFill>
              <a:latin typeface="+mn-lt"/>
              <a:cs typeface="+mn-cs"/>
            </a:endParaRPr>
          </a:p>
          <a:p>
            <a:pPr marL="342900" indent="-342900" algn="just">
              <a:buFont typeface="Arial" panose="020B0604020202020204" pitchFamily="34" charset="0"/>
              <a:buChar char="•"/>
            </a:pPr>
            <a:r>
              <a:rPr lang="es-ES" sz="2400" dirty="0">
                <a:solidFill>
                  <a:srgbClr val="000000"/>
                </a:solidFill>
                <a:latin typeface="+mn-lt"/>
                <a:cs typeface="+mn-cs"/>
              </a:rPr>
              <a:t>En esencia, el entrenamiento implicaba un proceso de refuerzo mediante el cual la salida de las unidades A se incrementaba o se </a:t>
            </a:r>
            <a:r>
              <a:rPr lang="es-ES" sz="2400" dirty="0" err="1">
                <a:solidFill>
                  <a:srgbClr val="000000"/>
                </a:solidFill>
                <a:latin typeface="+mn-lt"/>
                <a:cs typeface="+mn-cs"/>
              </a:rPr>
              <a:t>decrementaba</a:t>
            </a:r>
            <a:r>
              <a:rPr lang="es-ES" sz="2400" dirty="0">
                <a:solidFill>
                  <a:srgbClr val="000000"/>
                </a:solidFill>
                <a:latin typeface="+mn-lt"/>
                <a:cs typeface="+mn-cs"/>
              </a:rPr>
              <a:t> dependiendo de si las unidades A contribuían o no a las respuestas correctas del </a:t>
            </a:r>
            <a:r>
              <a:rPr lang="es-ES" sz="2400" dirty="0" err="1">
                <a:solidFill>
                  <a:srgbClr val="000000"/>
                </a:solidFill>
                <a:latin typeface="+mn-lt"/>
                <a:cs typeface="+mn-cs"/>
              </a:rPr>
              <a:t>Perceptrón</a:t>
            </a:r>
            <a:r>
              <a:rPr lang="es-ES" sz="2400" dirty="0">
                <a:solidFill>
                  <a:srgbClr val="000000"/>
                </a:solidFill>
                <a:latin typeface="+mn-lt"/>
                <a:cs typeface="+mn-cs"/>
              </a:rPr>
              <a:t> para una entrada dada.</a:t>
            </a:r>
          </a:p>
          <a:p>
            <a:pPr marL="342900" indent="-342900" algn="just">
              <a:buFont typeface="Arial" panose="020B0604020202020204" pitchFamily="34" charset="0"/>
              <a:buChar char="•"/>
            </a:pPr>
            <a:endParaRPr lang="es-ES" sz="2400" dirty="0">
              <a:solidFill>
                <a:srgbClr val="000000"/>
              </a:solidFill>
              <a:latin typeface="+mn-lt"/>
              <a:cs typeface="+mn-cs"/>
            </a:endParaRPr>
          </a:p>
          <a:p>
            <a:pPr marL="342900" indent="-342900" algn="just">
              <a:buFont typeface="Arial" panose="020B0604020202020204" pitchFamily="34" charset="0"/>
              <a:buChar char="•"/>
            </a:pPr>
            <a:r>
              <a:rPr lang="es-ES" sz="2400" dirty="0">
                <a:solidFill>
                  <a:srgbClr val="000000"/>
                </a:solidFill>
                <a:latin typeface="+mn-lt"/>
                <a:cs typeface="+mn-cs"/>
              </a:rPr>
              <a:t>El primer modelo de </a:t>
            </a:r>
            <a:r>
              <a:rPr lang="es-ES" sz="2400" dirty="0" err="1">
                <a:solidFill>
                  <a:srgbClr val="000000"/>
                </a:solidFill>
                <a:latin typeface="+mn-lt"/>
                <a:cs typeface="+mn-cs"/>
              </a:rPr>
              <a:t>Perceptrón</a:t>
            </a:r>
            <a:r>
              <a:rPr lang="es-ES" sz="2400" dirty="0">
                <a:solidFill>
                  <a:srgbClr val="000000"/>
                </a:solidFill>
                <a:latin typeface="+mn-lt"/>
                <a:cs typeface="+mn-cs"/>
              </a:rPr>
              <a:t> fue desarrollado en un ambiente biológico imitando el funcionamiento del ojo humano.</a:t>
            </a:r>
          </a:p>
        </p:txBody>
      </p:sp>
    </p:spTree>
    <p:extLst>
      <p:ext uri="{BB962C8B-B14F-4D97-AF65-F5344CB8AC3E}">
        <p14:creationId xmlns:p14="http://schemas.microsoft.com/office/powerpoint/2010/main" val="1393719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err="1"/>
              <a:t>Perceptrón</a:t>
            </a:r>
            <a:r>
              <a:rPr lang="es-ES" sz="3200" dirty="0"/>
              <a:t> </a:t>
            </a:r>
          </a:p>
        </p:txBody>
      </p:sp>
      <p:sp>
        <p:nvSpPr>
          <p:cNvPr id="4" name="Rectángulo 3"/>
          <p:cNvSpPr/>
          <p:nvPr/>
        </p:nvSpPr>
        <p:spPr>
          <a:xfrm>
            <a:off x="250825" y="925086"/>
            <a:ext cx="8740775" cy="6001643"/>
          </a:xfrm>
          <a:prstGeom prst="rect">
            <a:avLst/>
          </a:prstGeom>
        </p:spPr>
        <p:txBody>
          <a:bodyPr wrap="square">
            <a:spAutoFit/>
          </a:bodyPr>
          <a:lstStyle/>
          <a:p>
            <a:pPr marL="342900" indent="-342900" algn="just">
              <a:buFont typeface="Arial" panose="020B0604020202020204" pitchFamily="34" charset="0"/>
              <a:buChar char="•"/>
            </a:pPr>
            <a:r>
              <a:rPr lang="es-ES" sz="2400" dirty="0">
                <a:solidFill>
                  <a:srgbClr val="000000"/>
                </a:solidFill>
                <a:latin typeface="+mn-lt"/>
                <a:cs typeface="+mn-cs"/>
              </a:rPr>
              <a:t>Se aplicaba una entrada a la retina, y el estímulo se propagaba a través de las capas hasta que se activase una unidad de respuesta. Si se había activado la unidad de respuesta correcta, se incrementaba la salida de las unidades A que hubieran contribuido. Si se activaba una unidad R incorrecta, se hacía disminuir la salida de las unidades A que hubiesen contribuido.</a:t>
            </a:r>
          </a:p>
          <a:p>
            <a:pPr marL="342900" indent="-342900" algn="just">
              <a:buFont typeface="Arial" panose="020B0604020202020204" pitchFamily="34" charset="0"/>
              <a:buChar char="•"/>
            </a:pPr>
            <a:endParaRPr lang="es-ES" sz="2400" dirty="0">
              <a:solidFill>
                <a:srgbClr val="000000"/>
              </a:solidFill>
              <a:latin typeface="+mn-lt"/>
              <a:cs typeface="+mn-cs"/>
            </a:endParaRPr>
          </a:p>
          <a:p>
            <a:pPr marL="342900" indent="-342900" algn="just">
              <a:buFont typeface="Arial" panose="020B0604020202020204" pitchFamily="34" charset="0"/>
              <a:buChar char="•"/>
            </a:pPr>
            <a:r>
              <a:rPr lang="es-ES" sz="2400" dirty="0">
                <a:solidFill>
                  <a:srgbClr val="000000"/>
                </a:solidFill>
                <a:latin typeface="+mn-lt"/>
                <a:cs typeface="+mn-cs"/>
              </a:rPr>
              <a:t>Bajo condiciones favorables, es un procedimiento de aprendizaje iterativo que converge a una solución en los pesos si ellos existen.</a:t>
            </a:r>
          </a:p>
          <a:p>
            <a:pPr marL="342900" indent="-342900" algn="just">
              <a:buFont typeface="Arial" panose="020B0604020202020204" pitchFamily="34" charset="0"/>
              <a:buChar char="•"/>
            </a:pPr>
            <a:endParaRPr lang="es-ES" sz="2400" dirty="0">
              <a:solidFill>
                <a:srgbClr val="000000"/>
              </a:solidFill>
              <a:latin typeface="+mn-lt"/>
              <a:cs typeface="+mn-cs"/>
            </a:endParaRPr>
          </a:p>
          <a:p>
            <a:pPr marL="342900" indent="-342900" algn="just">
              <a:buFont typeface="Arial" panose="020B0604020202020204" pitchFamily="34" charset="0"/>
              <a:buChar char="•"/>
            </a:pPr>
            <a:r>
              <a:rPr lang="es-ES" sz="2400" dirty="0">
                <a:solidFill>
                  <a:srgbClr val="000000"/>
                </a:solidFill>
                <a:latin typeface="+mn-lt"/>
                <a:cs typeface="+mn-cs"/>
              </a:rPr>
              <a:t>Típicamente, los </a:t>
            </a:r>
            <a:r>
              <a:rPr lang="es-ES" sz="2400" dirty="0" err="1">
                <a:solidFill>
                  <a:srgbClr val="000000"/>
                </a:solidFill>
                <a:latin typeface="+mn-lt"/>
                <a:cs typeface="+mn-cs"/>
              </a:rPr>
              <a:t>Perceptrónes</a:t>
            </a:r>
            <a:r>
              <a:rPr lang="es-ES" sz="2400" dirty="0">
                <a:solidFill>
                  <a:srgbClr val="000000"/>
                </a:solidFill>
                <a:latin typeface="+mn-lt"/>
                <a:cs typeface="+mn-cs"/>
              </a:rPr>
              <a:t> tenían 3 capas, una de entrada, una intermedia llamada </a:t>
            </a:r>
            <a:r>
              <a:rPr lang="es-ES" sz="2400" dirty="0" err="1">
                <a:solidFill>
                  <a:srgbClr val="000000"/>
                </a:solidFill>
                <a:latin typeface="+mn-lt"/>
                <a:cs typeface="+mn-cs"/>
              </a:rPr>
              <a:t>asociadora</a:t>
            </a:r>
            <a:r>
              <a:rPr lang="es-ES" sz="2400" dirty="0">
                <a:solidFill>
                  <a:srgbClr val="000000"/>
                </a:solidFill>
                <a:latin typeface="+mn-lt"/>
                <a:cs typeface="+mn-cs"/>
              </a:rPr>
              <a:t> y una de salida.</a:t>
            </a:r>
          </a:p>
          <a:p>
            <a:pPr marL="342900" indent="-342900" algn="just">
              <a:buFont typeface="Arial" panose="020B0604020202020204" pitchFamily="34" charset="0"/>
              <a:buChar char="•"/>
            </a:pPr>
            <a:endParaRPr lang="es-ES" sz="2400" dirty="0">
              <a:solidFill>
                <a:srgbClr val="000000"/>
              </a:solidFill>
              <a:latin typeface="+mn-lt"/>
              <a:cs typeface="+mn-cs"/>
            </a:endParaRPr>
          </a:p>
          <a:p>
            <a:pPr marL="342900" indent="-342900" algn="just">
              <a:buFont typeface="Arial" panose="020B0604020202020204" pitchFamily="34" charset="0"/>
              <a:buChar char="•"/>
            </a:pPr>
            <a:endParaRPr lang="es-ES" sz="2400" dirty="0">
              <a:solidFill>
                <a:srgbClr val="000000"/>
              </a:solidFill>
              <a:latin typeface="+mn-lt"/>
              <a:cs typeface="+mn-cs"/>
            </a:endParaRPr>
          </a:p>
        </p:txBody>
      </p:sp>
    </p:spTree>
    <p:extLst>
      <p:ext uri="{BB962C8B-B14F-4D97-AF65-F5344CB8AC3E}">
        <p14:creationId xmlns:p14="http://schemas.microsoft.com/office/powerpoint/2010/main" val="244529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err="1"/>
              <a:t>Perceptrón</a:t>
            </a:r>
            <a:r>
              <a:rPr lang="es-ES" sz="3200" dirty="0"/>
              <a:t> </a:t>
            </a:r>
          </a:p>
        </p:txBody>
      </p:sp>
      <p:sp>
        <p:nvSpPr>
          <p:cNvPr id="4" name="Rectángulo 3"/>
          <p:cNvSpPr/>
          <p:nvPr/>
        </p:nvSpPr>
        <p:spPr>
          <a:xfrm>
            <a:off x="250825" y="925086"/>
            <a:ext cx="8740775" cy="1200329"/>
          </a:xfrm>
          <a:prstGeom prst="rect">
            <a:avLst/>
          </a:prstGeom>
        </p:spPr>
        <p:txBody>
          <a:bodyPr wrap="square">
            <a:spAutoFit/>
          </a:bodyPr>
          <a:lstStyle/>
          <a:p>
            <a:pPr marL="342900" indent="-342900" algn="just">
              <a:buFont typeface="Arial" panose="020B0604020202020204" pitchFamily="34" charset="0"/>
              <a:buChar char="•"/>
            </a:pPr>
            <a:r>
              <a:rPr lang="es-ES" sz="2400" dirty="0">
                <a:solidFill>
                  <a:srgbClr val="000000"/>
                </a:solidFill>
                <a:latin typeface="+mn-lt"/>
                <a:cs typeface="+mn-cs"/>
              </a:rPr>
              <a:t>La función de activación para esa capa intermedia es binaria (0 </a:t>
            </a:r>
            <a:r>
              <a:rPr lang="es-ES" sz="2400" dirty="0" err="1">
                <a:solidFill>
                  <a:srgbClr val="000000"/>
                </a:solidFill>
                <a:latin typeface="+mn-lt"/>
                <a:cs typeface="+mn-cs"/>
              </a:rPr>
              <a:t>ó</a:t>
            </a:r>
            <a:r>
              <a:rPr lang="es-ES" sz="2400" dirty="0">
                <a:solidFill>
                  <a:srgbClr val="000000"/>
                </a:solidFill>
                <a:latin typeface="+mn-lt"/>
                <a:cs typeface="+mn-cs"/>
              </a:rPr>
              <a:t> 1) pero la salida del </a:t>
            </a:r>
            <a:r>
              <a:rPr lang="es-ES" sz="2400" dirty="0" err="1">
                <a:solidFill>
                  <a:srgbClr val="000000"/>
                </a:solidFill>
                <a:latin typeface="+mn-lt"/>
                <a:cs typeface="+mn-cs"/>
              </a:rPr>
              <a:t>perceptrón</a:t>
            </a:r>
            <a:r>
              <a:rPr lang="es-ES" sz="2400" dirty="0">
                <a:solidFill>
                  <a:srgbClr val="000000"/>
                </a:solidFill>
                <a:latin typeface="+mn-lt"/>
                <a:cs typeface="+mn-cs"/>
              </a:rPr>
              <a:t> se toma con la función de activación:</a:t>
            </a:r>
          </a:p>
        </p:txBody>
      </p:sp>
      <p:graphicFrame>
        <p:nvGraphicFramePr>
          <p:cNvPr id="5" name="5 Objeto"/>
          <p:cNvGraphicFramePr>
            <a:graphicFrameLocks noChangeAspect="1"/>
          </p:cNvGraphicFramePr>
          <p:nvPr>
            <p:extLst>
              <p:ext uri="{D42A27DB-BD31-4B8C-83A1-F6EECF244321}">
                <p14:modId xmlns:p14="http://schemas.microsoft.com/office/powerpoint/2010/main" val="1285637883"/>
              </p:ext>
            </p:extLst>
          </p:nvPr>
        </p:nvGraphicFramePr>
        <p:xfrm>
          <a:off x="739775" y="2997200"/>
          <a:ext cx="7772400" cy="3176588"/>
        </p:xfrm>
        <a:graphic>
          <a:graphicData uri="http://schemas.openxmlformats.org/presentationml/2006/ole">
            <mc:AlternateContent xmlns:mc="http://schemas.openxmlformats.org/markup-compatibility/2006">
              <mc:Choice xmlns:v="urn:schemas-microsoft-com:vml" Requires="v">
                <p:oleObj name="Ecuación" r:id="rId3" imgW="2070000" imgH="711000" progId="Equation.3">
                  <p:embed/>
                </p:oleObj>
              </mc:Choice>
              <mc:Fallback>
                <p:oleObj name="Ecuación" r:id="rId3" imgW="2070000" imgH="711000" progId="Equation.3">
                  <p:embed/>
                  <p:pic>
                    <p:nvPicPr>
                      <p:cNvPr id="0" name=""/>
                      <p:cNvPicPr>
                        <a:picLocks noChangeAspect="1" noChangeArrowheads="1"/>
                      </p:cNvPicPr>
                      <p:nvPr/>
                    </p:nvPicPr>
                    <p:blipFill>
                      <a:blip r:embed="rId4"/>
                      <a:srcRect/>
                      <a:stretch>
                        <a:fillRect/>
                      </a:stretch>
                    </p:blipFill>
                    <p:spPr bwMode="auto">
                      <a:xfrm>
                        <a:off x="739775" y="2997200"/>
                        <a:ext cx="7772400" cy="3176588"/>
                      </a:xfrm>
                      <a:prstGeom prst="rect">
                        <a:avLst/>
                      </a:prstGeom>
                      <a:noFill/>
                    </p:spPr>
                  </p:pic>
                </p:oleObj>
              </mc:Fallback>
            </mc:AlternateContent>
          </a:graphicData>
        </a:graphic>
      </p:graphicFrame>
    </p:spTree>
    <p:extLst>
      <p:ext uri="{BB962C8B-B14F-4D97-AF65-F5344CB8AC3E}">
        <p14:creationId xmlns:p14="http://schemas.microsoft.com/office/powerpoint/2010/main" val="664416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Objetivo</a:t>
            </a:r>
          </a:p>
        </p:txBody>
      </p:sp>
      <p:sp>
        <p:nvSpPr>
          <p:cNvPr id="3" name="Marcador de contenido 2"/>
          <p:cNvSpPr>
            <a:spLocks noGrp="1"/>
          </p:cNvSpPr>
          <p:nvPr>
            <p:ph idx="1"/>
          </p:nvPr>
        </p:nvSpPr>
        <p:spPr>
          <a:xfrm>
            <a:off x="152400" y="838200"/>
            <a:ext cx="8991600" cy="5610225"/>
          </a:xfrm>
        </p:spPr>
        <p:txBody>
          <a:bodyPr/>
          <a:lstStyle/>
          <a:p>
            <a:pPr>
              <a:lnSpc>
                <a:spcPct val="100000"/>
              </a:lnSpc>
            </a:pPr>
            <a:endParaRPr lang="es-ES" sz="2800" dirty="0"/>
          </a:p>
          <a:p>
            <a:pPr>
              <a:lnSpc>
                <a:spcPct val="100000"/>
              </a:lnSpc>
            </a:pPr>
            <a:r>
              <a:rPr lang="es-ES" sz="3200" dirty="0"/>
              <a:t>Caracterizar las redes simple capa y los modelos </a:t>
            </a:r>
            <a:r>
              <a:rPr lang="es-ES" sz="3200" dirty="0" err="1"/>
              <a:t>Perceptrón</a:t>
            </a:r>
            <a:r>
              <a:rPr lang="es-ES" sz="3200" dirty="0"/>
              <a:t> y </a:t>
            </a:r>
            <a:r>
              <a:rPr lang="es-ES" sz="3200" dirty="0" err="1"/>
              <a:t>Adaline</a:t>
            </a:r>
            <a:r>
              <a:rPr lang="es-ES" sz="3200" dirty="0"/>
              <a:t>.</a:t>
            </a:r>
          </a:p>
        </p:txBody>
      </p:sp>
    </p:spTree>
    <p:extLst>
      <p:ext uri="{BB962C8B-B14F-4D97-AF65-F5344CB8AC3E}">
        <p14:creationId xmlns:p14="http://schemas.microsoft.com/office/powerpoint/2010/main" val="3559152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err="1"/>
              <a:t>Perceptrón</a:t>
            </a:r>
            <a:r>
              <a:rPr lang="es-ES" sz="3200" dirty="0"/>
              <a:t> </a:t>
            </a:r>
          </a:p>
        </p:txBody>
      </p:sp>
      <p:sp>
        <p:nvSpPr>
          <p:cNvPr id="4" name="Rectángulo 3"/>
          <p:cNvSpPr/>
          <p:nvPr/>
        </p:nvSpPr>
        <p:spPr>
          <a:xfrm>
            <a:off x="250825" y="925086"/>
            <a:ext cx="8740775" cy="4154984"/>
          </a:xfrm>
          <a:prstGeom prst="rect">
            <a:avLst/>
          </a:prstGeom>
        </p:spPr>
        <p:txBody>
          <a:bodyPr wrap="square">
            <a:spAutoFit/>
          </a:bodyPr>
          <a:lstStyle/>
          <a:p>
            <a:pPr marL="342900" indent="-342900" algn="just">
              <a:buFont typeface="Arial" panose="020B0604020202020204" pitchFamily="34" charset="0"/>
              <a:buChar char="•"/>
            </a:pPr>
            <a:r>
              <a:rPr lang="es-ES" sz="2400" dirty="0">
                <a:solidFill>
                  <a:srgbClr val="000000"/>
                </a:solidFill>
                <a:latin typeface="+mn-lt"/>
                <a:cs typeface="+mn-cs"/>
              </a:rPr>
              <a:t>Para cada patrón de entrada se calcula la salida. Se determina el error que ocurrió para este patrón comparando la salida calculada con la deseada (Entrenamiento Supervisado).</a:t>
            </a:r>
          </a:p>
          <a:p>
            <a:pPr marL="342900" indent="-342900" algn="just">
              <a:buFont typeface="Arial" panose="020B0604020202020204" pitchFamily="34" charset="0"/>
              <a:buChar char="•"/>
            </a:pPr>
            <a:endParaRPr lang="es-ES" sz="2400" dirty="0">
              <a:solidFill>
                <a:srgbClr val="000000"/>
              </a:solidFill>
              <a:latin typeface="+mn-lt"/>
              <a:cs typeface="+mn-cs"/>
            </a:endParaRPr>
          </a:p>
          <a:p>
            <a:pPr marL="342900" indent="-342900" algn="just">
              <a:buFont typeface="Arial" panose="020B0604020202020204" pitchFamily="34" charset="0"/>
              <a:buChar char="•"/>
            </a:pPr>
            <a:r>
              <a:rPr lang="es-ES" sz="2400" dirty="0">
                <a:solidFill>
                  <a:srgbClr val="000000"/>
                </a:solidFill>
                <a:latin typeface="+mn-lt"/>
                <a:cs typeface="+mn-cs"/>
              </a:rPr>
              <a:t>Los pesos de la capa intermedia a la de salida se ajustan según la regla de aprendizaje del </a:t>
            </a:r>
            <a:r>
              <a:rPr lang="es-ES" sz="2400" dirty="0" err="1">
                <a:solidFill>
                  <a:srgbClr val="000000"/>
                </a:solidFill>
                <a:latin typeface="+mn-lt"/>
                <a:cs typeface="+mn-cs"/>
              </a:rPr>
              <a:t>perceptrón</a:t>
            </a:r>
            <a:r>
              <a:rPr lang="es-ES" sz="2400" dirty="0">
                <a:solidFill>
                  <a:srgbClr val="000000"/>
                </a:solidFill>
                <a:latin typeface="+mn-lt"/>
                <a:cs typeface="+mn-cs"/>
              </a:rPr>
              <a:t>.</a:t>
            </a:r>
          </a:p>
          <a:p>
            <a:pPr marL="342900" indent="-342900" algn="just">
              <a:buFont typeface="Arial" panose="020B0604020202020204" pitchFamily="34" charset="0"/>
              <a:buChar char="•"/>
            </a:pPr>
            <a:endParaRPr lang="es-ES" sz="2400" dirty="0">
              <a:solidFill>
                <a:srgbClr val="000000"/>
              </a:solidFill>
              <a:latin typeface="+mn-lt"/>
              <a:cs typeface="+mn-cs"/>
            </a:endParaRPr>
          </a:p>
          <a:p>
            <a:pPr marL="342900" indent="-342900" algn="just">
              <a:buFont typeface="Arial" panose="020B0604020202020204" pitchFamily="34" charset="0"/>
              <a:buChar char="•"/>
            </a:pPr>
            <a:r>
              <a:rPr lang="es-ES" sz="2400" dirty="0">
                <a:solidFill>
                  <a:srgbClr val="000000"/>
                </a:solidFill>
                <a:latin typeface="+mn-lt"/>
                <a:cs typeface="+mn-cs"/>
              </a:rPr>
              <a:t>Solo los pesos de las conexiones cuya salida sea desigual de cero podrán ajustarse pues solo ellos contribuyen al error.</a:t>
            </a:r>
          </a:p>
        </p:txBody>
      </p:sp>
    </p:spTree>
    <p:extLst>
      <p:ext uri="{BB962C8B-B14F-4D97-AF65-F5344CB8AC3E}">
        <p14:creationId xmlns:p14="http://schemas.microsoft.com/office/powerpoint/2010/main" val="2340306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err="1"/>
              <a:t>Perceptrón</a:t>
            </a:r>
            <a:r>
              <a:rPr lang="es-ES" sz="3200" dirty="0"/>
              <a:t> </a:t>
            </a:r>
          </a:p>
        </p:txBody>
      </p:sp>
      <mc:AlternateContent xmlns:mc="http://schemas.openxmlformats.org/markup-compatibility/2006" xmlns:a14="http://schemas.microsoft.com/office/drawing/2010/main">
        <mc:Choice Requires="a14">
          <p:sp>
            <p:nvSpPr>
              <p:cNvPr id="4" name="Rectángulo 3"/>
              <p:cNvSpPr/>
              <p:nvPr/>
            </p:nvSpPr>
            <p:spPr>
              <a:xfrm>
                <a:off x="250825" y="925086"/>
                <a:ext cx="8740775" cy="6001643"/>
              </a:xfrm>
              <a:prstGeom prst="rect">
                <a:avLst/>
              </a:prstGeom>
            </p:spPr>
            <p:txBody>
              <a:bodyPr wrap="square">
                <a:spAutoFit/>
              </a:bodyPr>
              <a:lstStyle/>
              <a:p>
                <a:pPr marL="342900" indent="-342900" algn="just">
                  <a:buFont typeface="Arial" panose="020B0604020202020204" pitchFamily="34" charset="0"/>
                  <a:buChar char="•"/>
                </a:pPr>
                <a:r>
                  <a:rPr lang="es-ES" sz="2400" dirty="0">
                    <a:solidFill>
                      <a:srgbClr val="000000"/>
                    </a:solidFill>
                    <a:latin typeface="+mn-lt"/>
                    <a:cs typeface="+mn-cs"/>
                  </a:rPr>
                  <a:t>Los pesos se ajustan de acuerdo a la fórmula:</a:t>
                </a:r>
              </a:p>
              <a:p>
                <a:pPr marL="342900" indent="-342900" algn="just">
                  <a:buFont typeface="Arial" panose="020B0604020202020204" pitchFamily="34" charset="0"/>
                  <a:buChar char="•"/>
                </a:pPr>
                <a:endParaRPr lang="es-ES" sz="2400" dirty="0">
                  <a:solidFill>
                    <a:srgbClr val="000000"/>
                  </a:solidFill>
                  <a:latin typeface="+mn-lt"/>
                  <a:cs typeface="+mn-cs"/>
                </a:endParaRPr>
              </a:p>
              <a:p>
                <a:pPr algn="just"/>
                <a14:m>
                  <m:oMathPara xmlns:m="http://schemas.openxmlformats.org/officeDocument/2006/math">
                    <m:oMathParaPr>
                      <m:jc m:val="centerGroup"/>
                    </m:oMathParaPr>
                    <m:oMath xmlns:m="http://schemas.openxmlformats.org/officeDocument/2006/math">
                      <m:r>
                        <a:rPr lang="es-ES" sz="2400" i="1" dirty="0" smtClean="0">
                          <a:solidFill>
                            <a:srgbClr val="000000"/>
                          </a:solidFill>
                          <a:latin typeface="Cambria Math" panose="02040503050406030204" pitchFamily="18" charset="0"/>
                          <a:cs typeface="+mn-cs"/>
                        </a:rPr>
                        <m:t>𝑊𝑖</m:t>
                      </m:r>
                      <m:r>
                        <a:rPr lang="es-ES" sz="2400" i="1" dirty="0">
                          <a:solidFill>
                            <a:srgbClr val="000000"/>
                          </a:solidFill>
                          <a:latin typeface="Cambria Math" panose="02040503050406030204" pitchFamily="18" charset="0"/>
                          <a:cs typeface="+mn-cs"/>
                        </a:rPr>
                        <m:t>(</m:t>
                      </m:r>
                      <m:r>
                        <a:rPr lang="es-ES" sz="2400" i="1" dirty="0">
                          <a:solidFill>
                            <a:srgbClr val="000000"/>
                          </a:solidFill>
                          <a:latin typeface="Cambria Math" panose="02040503050406030204" pitchFamily="18" charset="0"/>
                          <a:cs typeface="+mn-cs"/>
                        </a:rPr>
                        <m:t>𝑛𝑢𝑒𝑣𝑜</m:t>
                      </m:r>
                      <m:r>
                        <a:rPr lang="es-ES" sz="2400" i="1" dirty="0">
                          <a:solidFill>
                            <a:srgbClr val="000000"/>
                          </a:solidFill>
                          <a:latin typeface="Cambria Math" panose="02040503050406030204" pitchFamily="18" charset="0"/>
                          <a:cs typeface="+mn-cs"/>
                        </a:rPr>
                        <m:t>)=</m:t>
                      </m:r>
                      <m:r>
                        <a:rPr lang="es-ES" sz="2400" i="1" dirty="0" err="1">
                          <a:solidFill>
                            <a:srgbClr val="000000"/>
                          </a:solidFill>
                          <a:latin typeface="Cambria Math" panose="02040503050406030204" pitchFamily="18" charset="0"/>
                          <a:cs typeface="+mn-cs"/>
                        </a:rPr>
                        <m:t>𝑊𝑖</m:t>
                      </m:r>
                      <m:r>
                        <a:rPr lang="es-ES" sz="2400" i="1" dirty="0">
                          <a:solidFill>
                            <a:srgbClr val="000000"/>
                          </a:solidFill>
                          <a:latin typeface="Cambria Math" panose="02040503050406030204" pitchFamily="18" charset="0"/>
                          <a:cs typeface="+mn-cs"/>
                        </a:rPr>
                        <m:t>(</m:t>
                      </m:r>
                      <m:r>
                        <a:rPr lang="es-ES" sz="2400" i="1" dirty="0">
                          <a:solidFill>
                            <a:srgbClr val="000000"/>
                          </a:solidFill>
                          <a:latin typeface="Cambria Math" panose="02040503050406030204" pitchFamily="18" charset="0"/>
                          <a:cs typeface="+mn-cs"/>
                        </a:rPr>
                        <m:t>𝑣𝑖𝑒𝑗𝑜</m:t>
                      </m:r>
                      <m:r>
                        <a:rPr lang="es-ES" sz="2400" i="1" dirty="0">
                          <a:solidFill>
                            <a:srgbClr val="000000"/>
                          </a:solidFill>
                          <a:latin typeface="Cambria Math" panose="02040503050406030204" pitchFamily="18" charset="0"/>
                          <a:cs typeface="+mn-cs"/>
                        </a:rPr>
                        <m:t>)+</m:t>
                      </m:r>
                      <m:r>
                        <a:rPr lang="es-ES" sz="2400" i="1" dirty="0">
                          <a:solidFill>
                            <a:srgbClr val="000000"/>
                          </a:solidFill>
                          <a:latin typeface="Cambria Math" panose="02040503050406030204" pitchFamily="18" charset="0"/>
                          <a:cs typeface="+mn-cs"/>
                        </a:rPr>
                        <m:t>𝑎</m:t>
                      </m:r>
                      <m:r>
                        <a:rPr lang="es-ES" sz="2400" i="1" dirty="0">
                          <a:solidFill>
                            <a:srgbClr val="000000"/>
                          </a:solidFill>
                          <a:latin typeface="Cambria Math" panose="02040503050406030204" pitchFamily="18" charset="0"/>
                          <a:cs typeface="+mn-cs"/>
                        </a:rPr>
                        <m:t>∗</m:t>
                      </m:r>
                      <m:r>
                        <a:rPr lang="es-ES" sz="2400" i="1" dirty="0">
                          <a:solidFill>
                            <a:srgbClr val="000000"/>
                          </a:solidFill>
                          <a:latin typeface="Cambria Math" panose="02040503050406030204" pitchFamily="18" charset="0"/>
                          <a:cs typeface="+mn-cs"/>
                        </a:rPr>
                        <m:t>𝑇</m:t>
                      </m:r>
                      <m:r>
                        <a:rPr lang="es-ES" sz="2400" i="1" dirty="0">
                          <a:solidFill>
                            <a:srgbClr val="000000"/>
                          </a:solidFill>
                          <a:latin typeface="Cambria Math" panose="02040503050406030204" pitchFamily="18" charset="0"/>
                          <a:cs typeface="+mn-cs"/>
                        </a:rPr>
                        <m:t>∗</m:t>
                      </m:r>
                      <m:r>
                        <a:rPr lang="es-ES" sz="2400" i="1" dirty="0">
                          <a:solidFill>
                            <a:srgbClr val="000000"/>
                          </a:solidFill>
                          <a:latin typeface="Cambria Math" panose="02040503050406030204" pitchFamily="18" charset="0"/>
                          <a:cs typeface="+mn-cs"/>
                        </a:rPr>
                        <m:t>𝑋𝑖</m:t>
                      </m:r>
                    </m:oMath>
                  </m:oMathPara>
                </a14:m>
                <a:endParaRPr lang="es-ES" sz="2400" dirty="0">
                  <a:solidFill>
                    <a:srgbClr val="000000"/>
                  </a:solidFill>
                  <a:latin typeface="+mn-lt"/>
                  <a:cs typeface="+mn-cs"/>
                </a:endParaRPr>
              </a:p>
              <a:p>
                <a:pPr algn="just"/>
                <a:r>
                  <a:rPr lang="es-ES" sz="2400" dirty="0">
                    <a:solidFill>
                      <a:srgbClr val="000000"/>
                    </a:solidFill>
                    <a:latin typeface="+mn-lt"/>
                    <a:cs typeface="+mn-cs"/>
                  </a:rPr>
                  <a:t> </a:t>
                </a:r>
              </a:p>
              <a:p>
                <a:pPr algn="just"/>
                <a:r>
                  <a:rPr lang="es-ES" sz="2400" dirty="0">
                    <a:solidFill>
                      <a:srgbClr val="000000"/>
                    </a:solidFill>
                    <a:latin typeface="+mn-lt"/>
                    <a:cs typeface="+mn-cs"/>
                  </a:rPr>
                  <a:t>donde:</a:t>
                </a:r>
              </a:p>
              <a:p>
                <a:pPr algn="just"/>
                <a:r>
                  <a:rPr lang="es-ES" sz="2400" dirty="0">
                    <a:solidFill>
                      <a:srgbClr val="000000"/>
                    </a:solidFill>
                    <a:latin typeface="+mn-lt"/>
                    <a:cs typeface="+mn-cs"/>
                  </a:rPr>
                  <a:t> T : (salida deseada) es +1 </a:t>
                </a:r>
                <a:r>
                  <a:rPr lang="es-ES" sz="2400" dirty="0" err="1">
                    <a:solidFill>
                      <a:srgbClr val="000000"/>
                    </a:solidFill>
                    <a:latin typeface="+mn-lt"/>
                    <a:cs typeface="+mn-cs"/>
                  </a:rPr>
                  <a:t>ó</a:t>
                </a:r>
                <a:r>
                  <a:rPr lang="es-ES" sz="2400" dirty="0">
                    <a:solidFill>
                      <a:srgbClr val="000000"/>
                    </a:solidFill>
                    <a:latin typeface="+mn-lt"/>
                    <a:cs typeface="+mn-cs"/>
                  </a:rPr>
                  <a:t> -1 </a:t>
                </a:r>
              </a:p>
              <a:p>
                <a:pPr algn="just"/>
                <a:r>
                  <a:rPr lang="es-ES" sz="2400" dirty="0">
                    <a:solidFill>
                      <a:srgbClr val="000000"/>
                    </a:solidFill>
                    <a:latin typeface="+mn-lt"/>
                    <a:cs typeface="+mn-cs"/>
                  </a:rPr>
                  <a:t> </a:t>
                </a:r>
                <a14:m>
                  <m:oMath xmlns:m="http://schemas.openxmlformats.org/officeDocument/2006/math">
                    <m:r>
                      <a:rPr lang="es-ES" sz="2400" i="1" dirty="0" smtClean="0">
                        <a:solidFill>
                          <a:srgbClr val="000000"/>
                        </a:solidFill>
                        <a:latin typeface="Cambria Math" panose="02040503050406030204" pitchFamily="18" charset="0"/>
                        <a:cs typeface="+mn-cs"/>
                      </a:rPr>
                      <m:t>𝑎</m:t>
                    </m:r>
                  </m:oMath>
                </a14:m>
                <a:r>
                  <a:rPr lang="es-ES" sz="2400" dirty="0">
                    <a:solidFill>
                      <a:srgbClr val="000000"/>
                    </a:solidFill>
                    <a:latin typeface="+mn-lt"/>
                    <a:cs typeface="+mn-cs"/>
                  </a:rPr>
                  <a:t> : razón de aprendizaje</a:t>
                </a:r>
              </a:p>
              <a:p>
                <a:pPr algn="just"/>
                <a:endParaRPr lang="es-ES" sz="2400" dirty="0">
                  <a:solidFill>
                    <a:srgbClr val="000000"/>
                  </a:solidFill>
                  <a:latin typeface="+mn-lt"/>
                  <a:cs typeface="+mn-cs"/>
                </a:endParaRPr>
              </a:p>
              <a:p>
                <a:pPr algn="just"/>
                <a:r>
                  <a:rPr lang="es-ES" sz="2400" dirty="0">
                    <a:solidFill>
                      <a:srgbClr val="000000"/>
                    </a:solidFill>
                    <a:latin typeface="+mn-lt"/>
                    <a:cs typeface="+mn-cs"/>
                  </a:rPr>
                  <a:t>El entrenamiento continúa hasta que no ocurran errores. El algoritmo mostrado aquí es utilizable para vectores de entradas binarios o bipolares con salida bipolar, umbral </a:t>
                </a:r>
                <a14:m>
                  <m:oMath xmlns:m="http://schemas.openxmlformats.org/officeDocument/2006/math">
                    <m:r>
                      <a:rPr lang="es-ES" sz="2400" i="1" dirty="0" smtClean="0">
                        <a:solidFill>
                          <a:srgbClr val="000000"/>
                        </a:solidFill>
                        <a:latin typeface="Cambria Math" panose="02040503050406030204" pitchFamily="18" charset="0"/>
                        <a:ea typeface="Cambria Math" panose="02040503050406030204" pitchFamily="18" charset="0"/>
                        <a:cs typeface="+mn-cs"/>
                      </a:rPr>
                      <m:t>𝜃</m:t>
                    </m:r>
                  </m:oMath>
                </a14:m>
                <a:r>
                  <a:rPr lang="es-ES" sz="2400" dirty="0">
                    <a:solidFill>
                      <a:srgbClr val="000000"/>
                    </a:solidFill>
                    <a:latin typeface="+mn-lt"/>
                    <a:cs typeface="+mn-cs"/>
                  </a:rPr>
                  <a:t> fijo y </a:t>
                </a:r>
                <a:r>
                  <a:rPr lang="es-ES" sz="2400" dirty="0" err="1">
                    <a:solidFill>
                      <a:srgbClr val="000000"/>
                    </a:solidFill>
                    <a:latin typeface="+mn-lt"/>
                    <a:cs typeface="+mn-cs"/>
                  </a:rPr>
                  <a:t>bias</a:t>
                </a:r>
                <a:r>
                  <a:rPr lang="es-ES" sz="2400" dirty="0">
                    <a:solidFill>
                      <a:srgbClr val="000000"/>
                    </a:solidFill>
                    <a:latin typeface="+mn-lt"/>
                    <a:cs typeface="+mn-cs"/>
                  </a:rPr>
                  <a:t> ajustable.</a:t>
                </a:r>
              </a:p>
              <a:p>
                <a:pPr algn="just"/>
                <a:endParaRPr lang="es-ES" sz="2400" dirty="0">
                  <a:solidFill>
                    <a:srgbClr val="000000"/>
                  </a:solidFill>
                  <a:latin typeface="+mn-lt"/>
                  <a:cs typeface="+mn-cs"/>
                </a:endParaRPr>
              </a:p>
              <a:p>
                <a:pPr algn="just"/>
                <a:r>
                  <a:rPr lang="es-ES" sz="2400" dirty="0">
                    <a:solidFill>
                      <a:srgbClr val="000000"/>
                    </a:solidFill>
                    <a:latin typeface="+mn-lt"/>
                    <a:cs typeface="+mn-cs"/>
                  </a:rPr>
                  <a:t>Los pesos pueden iniciarse aleatoriamente pues el algoritmo no es sensible a esto.</a:t>
                </a:r>
              </a:p>
              <a:p>
                <a:pPr algn="just"/>
                <a:endParaRPr lang="es-ES" sz="2400" dirty="0">
                  <a:solidFill>
                    <a:srgbClr val="000000"/>
                  </a:solidFill>
                  <a:latin typeface="+mn-lt"/>
                  <a:cs typeface="+mn-cs"/>
                </a:endParaRPr>
              </a:p>
            </p:txBody>
          </p:sp>
        </mc:Choice>
        <mc:Fallback xmlns="">
          <p:sp>
            <p:nvSpPr>
              <p:cNvPr id="4" name="Rectángulo 3"/>
              <p:cNvSpPr>
                <a:spLocks noRot="1" noChangeAspect="1" noMove="1" noResize="1" noEditPoints="1" noAdjustHandles="1" noChangeArrowheads="1" noChangeShapeType="1" noTextEdit="1"/>
              </p:cNvSpPr>
              <p:nvPr/>
            </p:nvSpPr>
            <p:spPr>
              <a:xfrm>
                <a:off x="250825" y="925086"/>
                <a:ext cx="8740775" cy="6001643"/>
              </a:xfrm>
              <a:prstGeom prst="rect">
                <a:avLst/>
              </a:prstGeom>
              <a:blipFill rotWithShape="0">
                <a:blip r:embed="rId3"/>
                <a:stretch>
                  <a:fillRect l="-1046" t="-711" r="-1116"/>
                </a:stretch>
              </a:blipFill>
            </p:spPr>
            <p:txBody>
              <a:bodyPr/>
              <a:lstStyle/>
              <a:p>
                <a:r>
                  <a:rPr lang="es-ES">
                    <a:noFill/>
                  </a:rPr>
                  <a:t> </a:t>
                </a:r>
              </a:p>
            </p:txBody>
          </p:sp>
        </mc:Fallback>
      </mc:AlternateContent>
    </p:spTree>
    <p:extLst>
      <p:ext uri="{BB962C8B-B14F-4D97-AF65-F5344CB8AC3E}">
        <p14:creationId xmlns:p14="http://schemas.microsoft.com/office/powerpoint/2010/main" val="2759844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err="1"/>
              <a:t>Perceptrón</a:t>
            </a:r>
            <a:r>
              <a:rPr lang="es-ES" sz="3200" dirty="0"/>
              <a:t> </a:t>
            </a:r>
          </a:p>
        </p:txBody>
      </p:sp>
      <mc:AlternateContent xmlns:mc="http://schemas.openxmlformats.org/markup-compatibility/2006" xmlns:a14="http://schemas.microsoft.com/office/drawing/2010/main">
        <mc:Choice Requires="a14">
          <p:sp>
            <p:nvSpPr>
              <p:cNvPr id="4" name="Rectángulo 3"/>
              <p:cNvSpPr/>
              <p:nvPr/>
            </p:nvSpPr>
            <p:spPr>
              <a:xfrm>
                <a:off x="250825" y="925086"/>
                <a:ext cx="8740775" cy="4154984"/>
              </a:xfrm>
              <a:prstGeom prst="rect">
                <a:avLst/>
              </a:prstGeom>
            </p:spPr>
            <p:txBody>
              <a:bodyPr wrap="square">
                <a:spAutoFit/>
              </a:bodyPr>
              <a:lstStyle/>
              <a:p>
                <a:pPr algn="just"/>
                <a:r>
                  <a:rPr lang="es-ES" sz="2400" b="1" dirty="0">
                    <a:solidFill>
                      <a:srgbClr val="000000"/>
                    </a:solidFill>
                    <a:latin typeface="+mn-lt"/>
                    <a:cs typeface="+mn-cs"/>
                  </a:rPr>
                  <a:t>Paso 0:</a:t>
                </a:r>
                <a:r>
                  <a:rPr lang="es-ES" sz="2400" dirty="0">
                    <a:solidFill>
                      <a:srgbClr val="000000"/>
                    </a:solidFill>
                    <a:latin typeface="+mn-lt"/>
                    <a:cs typeface="+mn-cs"/>
                  </a:rPr>
                  <a:t>  Inicialización del peso y </a:t>
                </a:r>
                <a:r>
                  <a:rPr lang="es-ES" sz="2400" dirty="0" err="1">
                    <a:solidFill>
                      <a:srgbClr val="000000"/>
                    </a:solidFill>
                    <a:latin typeface="+mn-lt"/>
                    <a:cs typeface="+mn-cs"/>
                  </a:rPr>
                  <a:t>bias</a:t>
                </a:r>
                <a:r>
                  <a:rPr lang="es-ES" sz="2400" dirty="0">
                    <a:solidFill>
                      <a:srgbClr val="000000"/>
                    </a:solidFill>
                    <a:latin typeface="+mn-lt"/>
                    <a:cs typeface="+mn-cs"/>
                  </a:rPr>
                  <a:t>: </a:t>
                </a:r>
                <a14:m>
                  <m:oMath xmlns:m="http://schemas.openxmlformats.org/officeDocument/2006/math">
                    <m:r>
                      <a:rPr lang="es-ES" sz="2400" i="1" dirty="0" smtClean="0">
                        <a:solidFill>
                          <a:srgbClr val="000000"/>
                        </a:solidFill>
                        <a:latin typeface="Cambria Math" panose="02040503050406030204" pitchFamily="18" charset="0"/>
                        <a:cs typeface="+mn-cs"/>
                      </a:rPr>
                      <m:t>𝑊𝑖</m:t>
                    </m:r>
                    <m:r>
                      <a:rPr lang="es-ES" sz="2400" i="1" dirty="0">
                        <a:solidFill>
                          <a:srgbClr val="000000"/>
                        </a:solidFill>
                        <a:latin typeface="Cambria Math" panose="02040503050406030204" pitchFamily="18" charset="0"/>
                        <a:cs typeface="+mn-cs"/>
                      </a:rPr>
                      <m:t> </m:t>
                    </m:r>
                  </m:oMath>
                </a14:m>
                <a:r>
                  <a:rPr lang="es-ES" sz="2400" dirty="0">
                    <a:solidFill>
                      <a:srgbClr val="000000"/>
                    </a:solidFill>
                    <a:latin typeface="+mn-lt"/>
                    <a:cs typeface="+mn-cs"/>
                  </a:rPr>
                  <a:t>y </a:t>
                </a:r>
                <a14:m>
                  <m:oMath xmlns:m="http://schemas.openxmlformats.org/officeDocument/2006/math">
                    <m:r>
                      <a:rPr lang="es-ES" sz="2400" i="1" dirty="0" smtClean="0">
                        <a:solidFill>
                          <a:srgbClr val="000000"/>
                        </a:solidFill>
                        <a:latin typeface="Cambria Math" panose="02040503050406030204" pitchFamily="18" charset="0"/>
                        <a:cs typeface="+mn-cs"/>
                      </a:rPr>
                      <m:t>𝑏</m:t>
                    </m:r>
                  </m:oMath>
                </a14:m>
                <a:r>
                  <a:rPr lang="es-ES" sz="2400" dirty="0">
                    <a:solidFill>
                      <a:srgbClr val="000000"/>
                    </a:solidFill>
                    <a:latin typeface="+mn-lt"/>
                    <a:cs typeface="+mn-cs"/>
                  </a:rPr>
                  <a:t>.    	                       		    Inicialización de la razón de aprendizaje </a:t>
                </a:r>
                <a14:m>
                  <m:oMath xmlns:m="http://schemas.openxmlformats.org/officeDocument/2006/math">
                    <m:r>
                      <a:rPr lang="es-ES" sz="2400" i="1" dirty="0" smtClean="0">
                        <a:solidFill>
                          <a:srgbClr val="000000"/>
                        </a:solidFill>
                        <a:latin typeface="Cambria Math" panose="02040503050406030204" pitchFamily="18" charset="0"/>
                        <a:cs typeface="+mn-cs"/>
                      </a:rPr>
                      <m:t>𝑎</m:t>
                    </m:r>
                    <m:r>
                      <a:rPr lang="es-ES" sz="2400" i="1" dirty="0" smtClean="0">
                        <a:solidFill>
                          <a:srgbClr val="000000"/>
                        </a:solidFill>
                        <a:latin typeface="Cambria Math" panose="02040503050406030204" pitchFamily="18" charset="0"/>
                        <a:cs typeface="+mn-cs"/>
                      </a:rPr>
                      <m:t> </m:t>
                    </m:r>
                  </m:oMath>
                </a14:m>
                <a:endParaRPr lang="es-ES" sz="2400" dirty="0">
                  <a:solidFill>
                    <a:srgbClr val="000000"/>
                  </a:solidFill>
                  <a:latin typeface="+mn-lt"/>
                  <a:cs typeface="+mn-cs"/>
                </a:endParaRPr>
              </a:p>
              <a:p>
                <a:pPr marL="342900" indent="-342900" algn="just">
                  <a:buFont typeface="Arial" panose="020B0604020202020204" pitchFamily="34" charset="0"/>
                  <a:buChar char="•"/>
                </a:pPr>
                <a:endParaRPr lang="es-ES" sz="2400" dirty="0">
                  <a:solidFill>
                    <a:srgbClr val="000000"/>
                  </a:solidFill>
                  <a:latin typeface="+mn-lt"/>
                  <a:cs typeface="+mn-cs"/>
                </a:endParaRPr>
              </a:p>
              <a:p>
                <a:pPr algn="just"/>
                <a:endParaRPr lang="es-ES" sz="2400" b="1" dirty="0">
                  <a:solidFill>
                    <a:srgbClr val="000000"/>
                  </a:solidFill>
                  <a:latin typeface="+mn-lt"/>
                  <a:cs typeface="+mn-cs"/>
                </a:endParaRPr>
              </a:p>
              <a:p>
                <a:pPr algn="just"/>
                <a:endParaRPr lang="es-ES" sz="2400" b="1" dirty="0">
                  <a:solidFill>
                    <a:srgbClr val="000000"/>
                  </a:solidFill>
                  <a:latin typeface="+mn-lt"/>
                  <a:cs typeface="+mn-cs"/>
                </a:endParaRPr>
              </a:p>
              <a:p>
                <a:pPr algn="just"/>
                <a:r>
                  <a:rPr lang="es-ES" sz="2400" b="1" dirty="0">
                    <a:solidFill>
                      <a:srgbClr val="000000"/>
                    </a:solidFill>
                    <a:latin typeface="+mn-lt"/>
                    <a:cs typeface="+mn-cs"/>
                  </a:rPr>
                  <a:t>Paso 1:</a:t>
                </a:r>
                <a:r>
                  <a:rPr lang="es-ES" sz="2400" dirty="0">
                    <a:solidFill>
                      <a:srgbClr val="000000"/>
                    </a:solidFill>
                    <a:latin typeface="+mn-lt"/>
                    <a:cs typeface="+mn-cs"/>
                  </a:rPr>
                  <a:t>  Mientras condición de parada falsa realizar 2-6</a:t>
                </a:r>
              </a:p>
              <a:p>
                <a:pPr algn="just"/>
                <a:r>
                  <a:rPr lang="es-ES" sz="2400" b="1" dirty="0">
                    <a:solidFill>
                      <a:srgbClr val="000000"/>
                    </a:solidFill>
                  </a:rPr>
                  <a:t>Paso </a:t>
                </a:r>
                <a:r>
                  <a:rPr lang="es-ES" sz="2400" b="1" dirty="0">
                    <a:solidFill>
                      <a:srgbClr val="000000"/>
                    </a:solidFill>
                    <a:latin typeface="+mn-lt"/>
                    <a:cs typeface="+mn-cs"/>
                  </a:rPr>
                  <a:t>2:</a:t>
                </a:r>
                <a:r>
                  <a:rPr lang="es-ES" sz="2400" dirty="0">
                    <a:solidFill>
                      <a:srgbClr val="000000"/>
                    </a:solidFill>
                    <a:latin typeface="+mn-lt"/>
                    <a:cs typeface="+mn-cs"/>
                  </a:rPr>
                  <a:t>  Para cada par de entrenamiento S:T realizar 3-5</a:t>
                </a:r>
              </a:p>
              <a:p>
                <a:pPr algn="just"/>
                <a:r>
                  <a:rPr lang="es-ES" sz="2400" b="1" dirty="0">
                    <a:solidFill>
                      <a:srgbClr val="000000"/>
                    </a:solidFill>
                  </a:rPr>
                  <a:t>Paso </a:t>
                </a:r>
                <a:r>
                  <a:rPr lang="es-ES" sz="2400" b="1" dirty="0">
                    <a:solidFill>
                      <a:srgbClr val="000000"/>
                    </a:solidFill>
                    <a:latin typeface="+mn-lt"/>
                    <a:cs typeface="+mn-cs"/>
                  </a:rPr>
                  <a:t>3:</a:t>
                </a:r>
                <a:r>
                  <a:rPr lang="es-ES" sz="2400" dirty="0">
                    <a:solidFill>
                      <a:srgbClr val="000000"/>
                    </a:solidFill>
                    <a:latin typeface="+mn-lt"/>
                    <a:cs typeface="+mn-cs"/>
                  </a:rPr>
                  <a:t>  Fijar activación de las neuronas de entrada Xi=Si  </a:t>
                </a:r>
              </a:p>
              <a:p>
                <a:pPr algn="just"/>
                <a:r>
                  <a:rPr lang="es-ES" sz="2400" b="1" dirty="0">
                    <a:solidFill>
                      <a:srgbClr val="000000"/>
                    </a:solidFill>
                  </a:rPr>
                  <a:t>Paso </a:t>
                </a:r>
                <a:r>
                  <a:rPr lang="es-ES" sz="2400" b="1" dirty="0">
                    <a:solidFill>
                      <a:srgbClr val="000000"/>
                    </a:solidFill>
                    <a:latin typeface="+mn-lt"/>
                    <a:cs typeface="+mn-cs"/>
                  </a:rPr>
                  <a:t>4:</a:t>
                </a:r>
                <a:r>
                  <a:rPr lang="es-ES" sz="2400" dirty="0">
                    <a:solidFill>
                      <a:srgbClr val="000000"/>
                    </a:solidFill>
                    <a:latin typeface="+mn-lt"/>
                    <a:cs typeface="+mn-cs"/>
                  </a:rPr>
                  <a:t>  Calcular respuesta para la unidad de salida:</a:t>
                </a:r>
              </a:p>
              <a:p>
                <a:pPr marL="342900" indent="-342900" algn="just">
                  <a:buFont typeface="Arial" panose="020B0604020202020204" pitchFamily="34" charset="0"/>
                  <a:buChar char="•"/>
                </a:pPr>
                <a:endParaRPr lang="es-ES" sz="2400" dirty="0">
                  <a:solidFill>
                    <a:srgbClr val="000000"/>
                  </a:solidFill>
                  <a:latin typeface="+mn-lt"/>
                  <a:cs typeface="+mn-cs"/>
                </a:endParaRPr>
              </a:p>
              <a:p>
                <a:pPr algn="just"/>
                <a:endParaRPr lang="es-ES" sz="2400" dirty="0">
                  <a:solidFill>
                    <a:srgbClr val="000000"/>
                  </a:solidFill>
                  <a:latin typeface="+mn-lt"/>
                  <a:cs typeface="+mn-cs"/>
                </a:endParaRPr>
              </a:p>
            </p:txBody>
          </p:sp>
        </mc:Choice>
        <mc:Fallback xmlns="">
          <p:sp>
            <p:nvSpPr>
              <p:cNvPr id="4" name="Rectángulo 3"/>
              <p:cNvSpPr>
                <a:spLocks noRot="1" noChangeAspect="1" noMove="1" noResize="1" noEditPoints="1" noAdjustHandles="1" noChangeArrowheads="1" noChangeShapeType="1" noTextEdit="1"/>
              </p:cNvSpPr>
              <p:nvPr/>
            </p:nvSpPr>
            <p:spPr>
              <a:xfrm>
                <a:off x="250825" y="925086"/>
                <a:ext cx="8740775" cy="4154984"/>
              </a:xfrm>
              <a:prstGeom prst="rect">
                <a:avLst/>
              </a:prstGeom>
              <a:blipFill rotWithShape="0">
                <a:blip r:embed="rId4"/>
                <a:stretch>
                  <a:fillRect l="-1046" t="-1028"/>
                </a:stretch>
              </a:blipFill>
            </p:spPr>
            <p:txBody>
              <a:bodyPr/>
              <a:lstStyle/>
              <a:p>
                <a:r>
                  <a:rPr lang="es-ES">
                    <a:noFill/>
                  </a:rPr>
                  <a:t> </a:t>
                </a:r>
              </a:p>
            </p:txBody>
          </p:sp>
        </mc:Fallback>
      </mc:AlternateContent>
      <p:graphicFrame>
        <p:nvGraphicFramePr>
          <p:cNvPr id="5" name="2 Objeto"/>
          <p:cNvGraphicFramePr>
            <a:graphicFrameLocks noChangeAspect="1"/>
          </p:cNvGraphicFramePr>
          <p:nvPr>
            <p:extLst>
              <p:ext uri="{D42A27DB-BD31-4B8C-83A1-F6EECF244321}">
                <p14:modId xmlns:p14="http://schemas.microsoft.com/office/powerpoint/2010/main" val="2395096722"/>
              </p:ext>
            </p:extLst>
          </p:nvPr>
        </p:nvGraphicFramePr>
        <p:xfrm>
          <a:off x="4343400" y="1828800"/>
          <a:ext cx="4536503" cy="720081"/>
        </p:xfrm>
        <a:graphic>
          <a:graphicData uri="http://schemas.openxmlformats.org/presentationml/2006/ole">
            <mc:AlternateContent xmlns:mc="http://schemas.openxmlformats.org/markup-compatibility/2006">
              <mc:Choice xmlns:v="urn:schemas-microsoft-com:vml" Requires="v">
                <p:oleObj name="Ecuación" r:id="rId5" imgW="1295400" imgH="203200" progId="Equation.3">
                  <p:embed/>
                </p:oleObj>
              </mc:Choice>
              <mc:Fallback>
                <p:oleObj name="Ecuación" r:id="rId5" imgW="1295400" imgH="203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1828800"/>
                        <a:ext cx="4536503" cy="720081"/>
                      </a:xfrm>
                      <a:prstGeom prst="rect">
                        <a:avLst/>
                      </a:prstGeom>
                      <a:noFill/>
                    </p:spPr>
                  </p:pic>
                </p:oleObj>
              </mc:Fallback>
            </mc:AlternateContent>
          </a:graphicData>
        </a:graphic>
      </p:graphicFrame>
      <p:graphicFrame>
        <p:nvGraphicFramePr>
          <p:cNvPr id="6" name="6 Objeto"/>
          <p:cNvGraphicFramePr>
            <a:graphicFrameLocks noChangeAspect="1"/>
          </p:cNvGraphicFramePr>
          <p:nvPr>
            <p:extLst>
              <p:ext uri="{D42A27DB-BD31-4B8C-83A1-F6EECF244321}">
                <p14:modId xmlns:p14="http://schemas.microsoft.com/office/powerpoint/2010/main" val="2933832993"/>
              </p:ext>
            </p:extLst>
          </p:nvPr>
        </p:nvGraphicFramePr>
        <p:xfrm>
          <a:off x="150813" y="4508500"/>
          <a:ext cx="5205412" cy="2016125"/>
        </p:xfrm>
        <a:graphic>
          <a:graphicData uri="http://schemas.openxmlformats.org/presentationml/2006/ole">
            <mc:AlternateContent xmlns:mc="http://schemas.openxmlformats.org/markup-compatibility/2006">
              <mc:Choice xmlns:v="urn:schemas-microsoft-com:vml" Requires="v">
                <p:oleObj name="Ecuación" r:id="rId7" imgW="2057400" imgH="711000" progId="Equation.3">
                  <p:embed/>
                </p:oleObj>
              </mc:Choice>
              <mc:Fallback>
                <p:oleObj name="Ecuación" r:id="rId7" imgW="2057400" imgH="711000" progId="Equation.3">
                  <p:embed/>
                  <p:pic>
                    <p:nvPicPr>
                      <p:cNvPr id="0" name=""/>
                      <p:cNvPicPr>
                        <a:picLocks noChangeAspect="1" noChangeArrowheads="1"/>
                      </p:cNvPicPr>
                      <p:nvPr/>
                    </p:nvPicPr>
                    <p:blipFill>
                      <a:blip r:embed="rId8"/>
                      <a:srcRect/>
                      <a:stretch>
                        <a:fillRect/>
                      </a:stretch>
                    </p:blipFill>
                    <p:spPr bwMode="auto">
                      <a:xfrm>
                        <a:off x="150813" y="4508500"/>
                        <a:ext cx="5205412" cy="2016125"/>
                      </a:xfrm>
                      <a:prstGeom prst="rect">
                        <a:avLst/>
                      </a:prstGeom>
                      <a:noFill/>
                    </p:spPr>
                  </p:pic>
                </p:oleObj>
              </mc:Fallback>
            </mc:AlternateContent>
          </a:graphicData>
        </a:graphic>
      </p:graphicFrame>
      <p:graphicFrame>
        <p:nvGraphicFramePr>
          <p:cNvPr id="7" name="8 Objeto"/>
          <p:cNvGraphicFramePr>
            <a:graphicFrameLocks noChangeAspect="1"/>
          </p:cNvGraphicFramePr>
          <p:nvPr>
            <p:extLst>
              <p:ext uri="{D42A27DB-BD31-4B8C-83A1-F6EECF244321}">
                <p14:modId xmlns:p14="http://schemas.microsoft.com/office/powerpoint/2010/main" val="76530464"/>
              </p:ext>
            </p:extLst>
          </p:nvPr>
        </p:nvGraphicFramePr>
        <p:xfrm>
          <a:off x="5652120" y="4725144"/>
          <a:ext cx="3264363" cy="1368152"/>
        </p:xfrm>
        <a:graphic>
          <a:graphicData uri="http://schemas.openxmlformats.org/presentationml/2006/ole">
            <mc:AlternateContent xmlns:mc="http://schemas.openxmlformats.org/markup-compatibility/2006">
              <mc:Choice xmlns:v="urn:schemas-microsoft-com:vml" Requires="v">
                <p:oleObj name="Ecuación" r:id="rId9" imgW="1295400" imgH="431800" progId="Equation.3">
                  <p:embed/>
                </p:oleObj>
              </mc:Choice>
              <mc:Fallback>
                <p:oleObj name="Ecuación" r:id="rId9" imgW="1295400" imgH="431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2120" y="4725144"/>
                        <a:ext cx="3264363" cy="1368152"/>
                      </a:xfrm>
                      <a:prstGeom prst="rect">
                        <a:avLst/>
                      </a:prstGeom>
                      <a:noFill/>
                    </p:spPr>
                  </p:pic>
                </p:oleObj>
              </mc:Fallback>
            </mc:AlternateContent>
          </a:graphicData>
        </a:graphic>
      </p:graphicFrame>
    </p:spTree>
    <p:extLst>
      <p:ext uri="{BB962C8B-B14F-4D97-AF65-F5344CB8AC3E}">
        <p14:creationId xmlns:p14="http://schemas.microsoft.com/office/powerpoint/2010/main" val="3809333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err="1"/>
              <a:t>Perceptrón</a:t>
            </a:r>
            <a:r>
              <a:rPr lang="es-ES" sz="3200" dirty="0"/>
              <a:t> </a:t>
            </a:r>
          </a:p>
        </p:txBody>
      </p:sp>
      <mc:AlternateContent xmlns:mc="http://schemas.openxmlformats.org/markup-compatibility/2006" xmlns:a14="http://schemas.microsoft.com/office/drawing/2010/main">
        <mc:Choice Requires="a14">
          <p:sp>
            <p:nvSpPr>
              <p:cNvPr id="4" name="Rectángulo 3"/>
              <p:cNvSpPr/>
              <p:nvPr/>
            </p:nvSpPr>
            <p:spPr>
              <a:xfrm>
                <a:off x="250825" y="925086"/>
                <a:ext cx="8740775" cy="5262979"/>
              </a:xfrm>
              <a:prstGeom prst="rect">
                <a:avLst/>
              </a:prstGeom>
            </p:spPr>
            <p:txBody>
              <a:bodyPr wrap="square">
                <a:spAutoFit/>
              </a:bodyPr>
              <a:lstStyle/>
              <a:p>
                <a:pPr marL="0" lvl="0" indent="0" algn="just">
                  <a:tabLst/>
                </a:pPr>
                <a:r>
                  <a:rPr lang="es-ES" sz="2400" b="1" dirty="0">
                    <a:solidFill>
                      <a:srgbClr val="000000"/>
                    </a:solidFill>
                    <a:latin typeface="+mn-lt"/>
                    <a:cs typeface="+mn-cs"/>
                  </a:rPr>
                  <a:t>Paso 5:</a:t>
                </a:r>
                <a:r>
                  <a:rPr lang="es-ES" sz="2400" dirty="0">
                    <a:solidFill>
                      <a:srgbClr val="000000"/>
                    </a:solidFill>
                    <a:latin typeface="+mn-lt"/>
                    <a:cs typeface="+mn-cs"/>
                  </a:rPr>
                  <a:t>  Actualizar los pesos y el </a:t>
                </a:r>
                <a:r>
                  <a:rPr lang="es-ES" sz="2400" dirty="0" err="1">
                    <a:solidFill>
                      <a:srgbClr val="000000"/>
                    </a:solidFill>
                    <a:latin typeface="+mn-lt"/>
                    <a:cs typeface="+mn-cs"/>
                  </a:rPr>
                  <a:t>bias</a:t>
                </a:r>
                <a:r>
                  <a:rPr lang="es-ES" sz="2400" dirty="0">
                    <a:solidFill>
                      <a:srgbClr val="000000"/>
                    </a:solidFill>
                    <a:latin typeface="+mn-lt"/>
                    <a:cs typeface="+mn-cs"/>
                  </a:rPr>
                  <a:t> si ocurrió un error para el patrón:</a:t>
                </a:r>
              </a:p>
              <a:p>
                <a:pPr marL="0" lvl="0" indent="0" algn="just">
                  <a:tabLst/>
                </a:pPr>
                <a:endParaRPr lang="es-ES" sz="2400" dirty="0">
                  <a:solidFill>
                    <a:srgbClr val="000000"/>
                  </a:solidFill>
                  <a:latin typeface="+mn-lt"/>
                  <a:cs typeface="+mn-cs"/>
                </a:endParaRPr>
              </a:p>
              <a:p>
                <a:pPr marL="0" lvl="0" indent="0" algn="just">
                  <a:tabLst/>
                </a:pPr>
                <a:r>
                  <a:rPr lang="es-ES" sz="2400" dirty="0">
                    <a:solidFill>
                      <a:srgbClr val="000000"/>
                    </a:solidFill>
                    <a:latin typeface="+mn-lt"/>
                    <a:cs typeface="+mn-cs"/>
                  </a:rPr>
                  <a:t>   si </a:t>
                </a:r>
                <a14:m>
                  <m:oMath xmlns:m="http://schemas.openxmlformats.org/officeDocument/2006/math">
                    <m:r>
                      <a:rPr lang="es-ES" sz="2400" i="1" dirty="0" smtClean="0">
                        <a:solidFill>
                          <a:srgbClr val="000000"/>
                        </a:solidFill>
                        <a:latin typeface="Cambria Math" panose="02040503050406030204" pitchFamily="18" charset="0"/>
                        <a:cs typeface="+mn-cs"/>
                      </a:rPr>
                      <m:t>𝑌</m:t>
                    </m:r>
                    <m:r>
                      <a:rPr lang="es-ES" sz="2400" i="1" dirty="0" smtClean="0">
                        <a:solidFill>
                          <a:srgbClr val="000000"/>
                        </a:solidFill>
                        <a:latin typeface="Cambria Math" panose="02040503050406030204" pitchFamily="18" charset="0"/>
                        <a:cs typeface="+mn-cs"/>
                      </a:rPr>
                      <m:t> &lt;&gt; </m:t>
                    </m:r>
                    <m:r>
                      <a:rPr lang="es-ES" sz="2400" i="1" dirty="0" smtClean="0">
                        <a:solidFill>
                          <a:srgbClr val="000000"/>
                        </a:solidFill>
                        <a:latin typeface="Cambria Math" panose="02040503050406030204" pitchFamily="18" charset="0"/>
                        <a:cs typeface="+mn-cs"/>
                      </a:rPr>
                      <m:t>𝑇</m:t>
                    </m:r>
                  </m:oMath>
                </a14:m>
                <a:r>
                  <a:rPr lang="es-ES" sz="2400" dirty="0">
                    <a:solidFill>
                      <a:srgbClr val="000000"/>
                    </a:solidFill>
                    <a:latin typeface="+mn-lt"/>
                    <a:cs typeface="+mn-cs"/>
                  </a:rPr>
                  <a:t>     </a:t>
                </a:r>
                <a14:m>
                  <m:oMath xmlns:m="http://schemas.openxmlformats.org/officeDocument/2006/math">
                    <m:r>
                      <a:rPr lang="es-ES" sz="2400" i="1" dirty="0" smtClean="0">
                        <a:solidFill>
                          <a:srgbClr val="000000"/>
                        </a:solidFill>
                        <a:latin typeface="Cambria Math" panose="02040503050406030204" pitchFamily="18" charset="0"/>
                        <a:cs typeface="+mn-cs"/>
                      </a:rPr>
                      <m:t>𝑊𝑖</m:t>
                    </m:r>
                    <m:r>
                      <a:rPr lang="es-ES" sz="2400" i="1" dirty="0">
                        <a:solidFill>
                          <a:srgbClr val="000000"/>
                        </a:solidFill>
                        <a:latin typeface="Cambria Math" panose="02040503050406030204" pitchFamily="18" charset="0"/>
                        <a:cs typeface="+mn-cs"/>
                      </a:rPr>
                      <m:t>(</m:t>
                    </m:r>
                    <m:r>
                      <a:rPr lang="es-ES" sz="2400" i="1" dirty="0">
                        <a:solidFill>
                          <a:srgbClr val="000000"/>
                        </a:solidFill>
                        <a:latin typeface="Cambria Math" panose="02040503050406030204" pitchFamily="18" charset="0"/>
                        <a:cs typeface="+mn-cs"/>
                      </a:rPr>
                      <m:t>𝑛𝑢𝑒𝑣𝑜</m:t>
                    </m:r>
                    <m:r>
                      <a:rPr lang="es-ES" sz="2400" i="1" dirty="0">
                        <a:solidFill>
                          <a:srgbClr val="000000"/>
                        </a:solidFill>
                        <a:latin typeface="Cambria Math" panose="02040503050406030204" pitchFamily="18" charset="0"/>
                        <a:cs typeface="+mn-cs"/>
                      </a:rPr>
                      <m:t>) = </m:t>
                    </m:r>
                    <m:r>
                      <a:rPr lang="es-ES" sz="2400" i="1" dirty="0" err="1">
                        <a:solidFill>
                          <a:srgbClr val="000000"/>
                        </a:solidFill>
                        <a:latin typeface="Cambria Math" panose="02040503050406030204" pitchFamily="18" charset="0"/>
                        <a:cs typeface="+mn-cs"/>
                      </a:rPr>
                      <m:t>𝑊𝑖</m:t>
                    </m:r>
                    <m:r>
                      <a:rPr lang="es-ES" sz="2400" i="1" dirty="0">
                        <a:solidFill>
                          <a:srgbClr val="000000"/>
                        </a:solidFill>
                        <a:latin typeface="Cambria Math" panose="02040503050406030204" pitchFamily="18" charset="0"/>
                        <a:cs typeface="+mn-cs"/>
                      </a:rPr>
                      <m:t>(</m:t>
                    </m:r>
                    <m:r>
                      <a:rPr lang="es-ES" sz="2400" i="1" dirty="0">
                        <a:solidFill>
                          <a:srgbClr val="000000"/>
                        </a:solidFill>
                        <a:latin typeface="Cambria Math" panose="02040503050406030204" pitchFamily="18" charset="0"/>
                        <a:cs typeface="+mn-cs"/>
                      </a:rPr>
                      <m:t>𝑣𝑖𝑒𝑗𝑜</m:t>
                    </m:r>
                    <m:r>
                      <a:rPr lang="es-ES" sz="2400" i="1" dirty="0">
                        <a:solidFill>
                          <a:srgbClr val="000000"/>
                        </a:solidFill>
                        <a:latin typeface="Cambria Math" panose="02040503050406030204" pitchFamily="18" charset="0"/>
                        <a:cs typeface="+mn-cs"/>
                      </a:rPr>
                      <m:t>) + </m:t>
                    </m:r>
                    <m:r>
                      <a:rPr lang="es-ES_tradnl" sz="2400" i="1" dirty="0">
                        <a:solidFill>
                          <a:srgbClr val="000000"/>
                        </a:solidFill>
                        <a:latin typeface="Cambria Math" panose="02040503050406030204" pitchFamily="18" charset="0"/>
                        <a:cs typeface="+mn-cs"/>
                      </a:rPr>
                      <m:t>𝑎</m:t>
                    </m:r>
                    <m:r>
                      <a:rPr lang="es-ES_tradnl" sz="2400" i="1" dirty="0">
                        <a:solidFill>
                          <a:srgbClr val="000000"/>
                        </a:solidFill>
                        <a:latin typeface="Cambria Math" panose="02040503050406030204" pitchFamily="18" charset="0"/>
                        <a:cs typeface="+mn-cs"/>
                      </a:rPr>
                      <m:t> ∗ </m:t>
                    </m:r>
                    <m:r>
                      <a:rPr lang="es-ES" sz="2400" i="1" dirty="0">
                        <a:solidFill>
                          <a:srgbClr val="000000"/>
                        </a:solidFill>
                        <a:latin typeface="Cambria Math" panose="02040503050406030204" pitchFamily="18" charset="0"/>
                        <a:cs typeface="+mn-cs"/>
                      </a:rPr>
                      <m:t>𝑇</m:t>
                    </m:r>
                    <m:r>
                      <a:rPr lang="es-ES" sz="2400" i="1" dirty="0">
                        <a:solidFill>
                          <a:srgbClr val="000000"/>
                        </a:solidFill>
                        <a:latin typeface="Cambria Math" panose="02040503050406030204" pitchFamily="18" charset="0"/>
                        <a:cs typeface="+mn-cs"/>
                      </a:rPr>
                      <m:t> ∗ </m:t>
                    </m:r>
                    <m:r>
                      <a:rPr lang="es-ES" sz="2400" i="1" dirty="0">
                        <a:solidFill>
                          <a:srgbClr val="000000"/>
                        </a:solidFill>
                        <a:latin typeface="Cambria Math" panose="02040503050406030204" pitchFamily="18" charset="0"/>
                        <a:cs typeface="+mn-cs"/>
                      </a:rPr>
                      <m:t>𝑋𝑖</m:t>
                    </m:r>
                  </m:oMath>
                </a14:m>
                <a:endParaRPr lang="es-ES" sz="2400" dirty="0">
                  <a:solidFill>
                    <a:srgbClr val="000000"/>
                  </a:solidFill>
                  <a:latin typeface="+mn-lt"/>
                  <a:cs typeface="+mn-cs"/>
                </a:endParaRPr>
              </a:p>
              <a:p>
                <a:pPr marL="0" lvl="0" indent="0" algn="just">
                  <a:tabLst/>
                </a:pPr>
                <a:r>
                  <a:rPr lang="es-ES" sz="2400" dirty="0">
                    <a:solidFill>
                      <a:srgbClr val="000000"/>
                    </a:solidFill>
                    <a:latin typeface="+mn-lt"/>
                    <a:cs typeface="+mn-cs"/>
                  </a:rPr>
                  <a:t> 		      </a:t>
                </a:r>
                <a14:m>
                  <m:oMath xmlns:m="http://schemas.openxmlformats.org/officeDocument/2006/math">
                    <m:r>
                      <a:rPr lang="es-ES" sz="2400" i="1" dirty="0" smtClean="0">
                        <a:solidFill>
                          <a:srgbClr val="000000"/>
                        </a:solidFill>
                        <a:latin typeface="Cambria Math" panose="02040503050406030204" pitchFamily="18" charset="0"/>
                        <a:cs typeface="+mn-cs"/>
                      </a:rPr>
                      <m:t> </m:t>
                    </m:r>
                    <m:r>
                      <a:rPr lang="es-ES" sz="2400" i="1" dirty="0" smtClean="0">
                        <a:solidFill>
                          <a:srgbClr val="000000"/>
                        </a:solidFill>
                        <a:latin typeface="Cambria Math" panose="02040503050406030204" pitchFamily="18" charset="0"/>
                        <a:cs typeface="+mn-cs"/>
                      </a:rPr>
                      <m:t>𝑏</m:t>
                    </m:r>
                    <m:r>
                      <a:rPr lang="es-ES" sz="2400" i="1" dirty="0" smtClean="0">
                        <a:solidFill>
                          <a:srgbClr val="000000"/>
                        </a:solidFill>
                        <a:latin typeface="Cambria Math" panose="02040503050406030204" pitchFamily="18" charset="0"/>
                        <a:cs typeface="+mn-cs"/>
                      </a:rPr>
                      <m:t>(</m:t>
                    </m:r>
                    <m:r>
                      <a:rPr lang="es-ES" sz="2400" i="1" dirty="0" smtClean="0">
                        <a:solidFill>
                          <a:srgbClr val="000000"/>
                        </a:solidFill>
                        <a:latin typeface="Cambria Math" panose="02040503050406030204" pitchFamily="18" charset="0"/>
                        <a:cs typeface="+mn-cs"/>
                      </a:rPr>
                      <m:t>𝑛𝑢𝑒𝑣𝑜</m:t>
                    </m:r>
                    <m:r>
                      <a:rPr lang="es-ES" sz="2400" i="1" dirty="0" smtClean="0">
                        <a:solidFill>
                          <a:srgbClr val="000000"/>
                        </a:solidFill>
                        <a:latin typeface="Cambria Math" panose="02040503050406030204" pitchFamily="18" charset="0"/>
                        <a:cs typeface="+mn-cs"/>
                      </a:rPr>
                      <m:t>) = </m:t>
                    </m:r>
                    <m:r>
                      <a:rPr lang="es-ES" sz="2400" i="1" dirty="0" smtClean="0">
                        <a:solidFill>
                          <a:srgbClr val="000000"/>
                        </a:solidFill>
                        <a:latin typeface="Cambria Math" panose="02040503050406030204" pitchFamily="18" charset="0"/>
                        <a:cs typeface="+mn-cs"/>
                      </a:rPr>
                      <m:t>𝑏</m:t>
                    </m:r>
                    <m:r>
                      <a:rPr lang="es-ES" sz="2400" i="1" dirty="0" smtClean="0">
                        <a:solidFill>
                          <a:srgbClr val="000000"/>
                        </a:solidFill>
                        <a:latin typeface="Cambria Math" panose="02040503050406030204" pitchFamily="18" charset="0"/>
                        <a:cs typeface="+mn-cs"/>
                      </a:rPr>
                      <m:t>(</m:t>
                    </m:r>
                    <m:r>
                      <a:rPr lang="es-ES" sz="2400" i="1" dirty="0" smtClean="0">
                        <a:solidFill>
                          <a:srgbClr val="000000"/>
                        </a:solidFill>
                        <a:latin typeface="Cambria Math" panose="02040503050406030204" pitchFamily="18" charset="0"/>
                        <a:cs typeface="+mn-cs"/>
                      </a:rPr>
                      <m:t>𝑣𝑖𝑒𝑗𝑜</m:t>
                    </m:r>
                    <m:r>
                      <a:rPr lang="es-ES" sz="2400" i="1" dirty="0" smtClean="0">
                        <a:solidFill>
                          <a:srgbClr val="000000"/>
                        </a:solidFill>
                        <a:latin typeface="Cambria Math" panose="02040503050406030204" pitchFamily="18" charset="0"/>
                        <a:cs typeface="+mn-cs"/>
                      </a:rPr>
                      <m:t>) + </m:t>
                    </m:r>
                    <m:r>
                      <a:rPr lang="es-ES_tradnl" sz="2400" i="1" dirty="0">
                        <a:solidFill>
                          <a:srgbClr val="000000"/>
                        </a:solidFill>
                        <a:latin typeface="Cambria Math" panose="02040503050406030204" pitchFamily="18" charset="0"/>
                        <a:cs typeface="+mn-cs"/>
                      </a:rPr>
                      <m:t>𝑎</m:t>
                    </m:r>
                    <m:r>
                      <a:rPr lang="es-ES" sz="2400" i="1" dirty="0">
                        <a:solidFill>
                          <a:srgbClr val="000000"/>
                        </a:solidFill>
                        <a:latin typeface="Cambria Math" panose="02040503050406030204" pitchFamily="18" charset="0"/>
                        <a:cs typeface="+mn-cs"/>
                      </a:rPr>
                      <m:t> ∗ </m:t>
                    </m:r>
                    <m:r>
                      <a:rPr lang="es-ES" sz="2400" i="1" dirty="0">
                        <a:solidFill>
                          <a:srgbClr val="000000"/>
                        </a:solidFill>
                        <a:latin typeface="Cambria Math" panose="02040503050406030204" pitchFamily="18" charset="0"/>
                        <a:cs typeface="+mn-cs"/>
                      </a:rPr>
                      <m:t>𝑇</m:t>
                    </m:r>
                  </m:oMath>
                </a14:m>
                <a:endParaRPr lang="es-ES" sz="2400" dirty="0">
                  <a:solidFill>
                    <a:srgbClr val="000000"/>
                  </a:solidFill>
                  <a:latin typeface="+mn-lt"/>
                  <a:cs typeface="+mn-cs"/>
                </a:endParaRPr>
              </a:p>
              <a:p>
                <a:pPr marL="0" lvl="0" indent="0" algn="just">
                  <a:tabLst/>
                </a:pPr>
                <a:r>
                  <a:rPr lang="es-ES" sz="2400" dirty="0">
                    <a:solidFill>
                      <a:srgbClr val="000000"/>
                    </a:solidFill>
                    <a:latin typeface="+mn-lt"/>
                    <a:cs typeface="+mn-cs"/>
                  </a:rPr>
                  <a:t>  </a:t>
                </a:r>
              </a:p>
              <a:p>
                <a:pPr marL="0" lvl="0" indent="0" algn="just">
                  <a:tabLst/>
                </a:pPr>
                <a:r>
                  <a:rPr lang="es-ES" sz="2400" dirty="0">
                    <a:solidFill>
                      <a:srgbClr val="000000"/>
                    </a:solidFill>
                    <a:latin typeface="+mn-lt"/>
                    <a:cs typeface="+mn-cs"/>
                  </a:rPr>
                  <a:t>    sino       </a:t>
                </a:r>
                <a14:m>
                  <m:oMath xmlns:m="http://schemas.openxmlformats.org/officeDocument/2006/math">
                    <m:r>
                      <a:rPr lang="es-ES" sz="2400" i="1" dirty="0" smtClean="0">
                        <a:solidFill>
                          <a:srgbClr val="000000"/>
                        </a:solidFill>
                        <a:latin typeface="Cambria Math" panose="02040503050406030204" pitchFamily="18" charset="0"/>
                        <a:cs typeface="+mn-cs"/>
                      </a:rPr>
                      <m:t>𝑊𝑖</m:t>
                    </m:r>
                    <m:r>
                      <a:rPr lang="es-ES" sz="2400" i="1" dirty="0">
                        <a:solidFill>
                          <a:srgbClr val="000000"/>
                        </a:solidFill>
                        <a:latin typeface="Cambria Math" panose="02040503050406030204" pitchFamily="18" charset="0"/>
                        <a:cs typeface="+mn-cs"/>
                      </a:rPr>
                      <m:t>(</m:t>
                    </m:r>
                    <m:r>
                      <a:rPr lang="es-ES" sz="2400" i="1" dirty="0">
                        <a:solidFill>
                          <a:srgbClr val="000000"/>
                        </a:solidFill>
                        <a:latin typeface="Cambria Math" panose="02040503050406030204" pitchFamily="18" charset="0"/>
                        <a:cs typeface="+mn-cs"/>
                      </a:rPr>
                      <m:t>𝑛𝑢𝑒𝑣𝑜</m:t>
                    </m:r>
                    <m:r>
                      <a:rPr lang="es-ES" sz="2400" i="1" dirty="0">
                        <a:solidFill>
                          <a:srgbClr val="000000"/>
                        </a:solidFill>
                        <a:latin typeface="Cambria Math" panose="02040503050406030204" pitchFamily="18" charset="0"/>
                        <a:cs typeface="+mn-cs"/>
                      </a:rPr>
                      <m:t>) = </m:t>
                    </m:r>
                    <m:r>
                      <a:rPr lang="es-ES" sz="2400" i="1" dirty="0" err="1">
                        <a:solidFill>
                          <a:srgbClr val="000000"/>
                        </a:solidFill>
                        <a:latin typeface="Cambria Math" panose="02040503050406030204" pitchFamily="18" charset="0"/>
                        <a:cs typeface="+mn-cs"/>
                      </a:rPr>
                      <m:t>𝑊𝑖</m:t>
                    </m:r>
                    <m:r>
                      <a:rPr lang="es-ES" sz="2400" i="1" dirty="0">
                        <a:solidFill>
                          <a:srgbClr val="000000"/>
                        </a:solidFill>
                        <a:latin typeface="Cambria Math" panose="02040503050406030204" pitchFamily="18" charset="0"/>
                        <a:cs typeface="+mn-cs"/>
                      </a:rPr>
                      <m:t>(</m:t>
                    </m:r>
                    <m:r>
                      <a:rPr lang="es-ES" sz="2400" i="1" dirty="0">
                        <a:solidFill>
                          <a:srgbClr val="000000"/>
                        </a:solidFill>
                        <a:latin typeface="Cambria Math" panose="02040503050406030204" pitchFamily="18" charset="0"/>
                        <a:cs typeface="+mn-cs"/>
                      </a:rPr>
                      <m:t>𝑣𝑖𝑒𝑗𝑜</m:t>
                    </m:r>
                    <m:r>
                      <a:rPr lang="es-ES" sz="2400" i="1" dirty="0">
                        <a:solidFill>
                          <a:srgbClr val="000000"/>
                        </a:solidFill>
                        <a:latin typeface="Cambria Math" panose="02040503050406030204" pitchFamily="18" charset="0"/>
                        <a:cs typeface="+mn-cs"/>
                      </a:rPr>
                      <m:t>)</m:t>
                    </m:r>
                  </m:oMath>
                </a14:m>
                <a:endParaRPr lang="es-ES" sz="2400" dirty="0">
                  <a:solidFill>
                    <a:srgbClr val="000000"/>
                  </a:solidFill>
                  <a:latin typeface="+mn-lt"/>
                  <a:cs typeface="+mn-cs"/>
                </a:endParaRPr>
              </a:p>
              <a:p>
                <a:pPr marL="0" lvl="0" indent="0" algn="just">
                  <a:tabLst/>
                </a:pPr>
                <a:r>
                  <a:rPr lang="es-ES" sz="2400" dirty="0">
                    <a:solidFill>
                      <a:srgbClr val="000000"/>
                    </a:solidFill>
                    <a:latin typeface="+mn-lt"/>
                    <a:cs typeface="+mn-cs"/>
                  </a:rPr>
                  <a:t>                   </a:t>
                </a:r>
                <a14:m>
                  <m:oMath xmlns:m="http://schemas.openxmlformats.org/officeDocument/2006/math">
                    <m:r>
                      <a:rPr lang="es-ES" sz="2400" i="1" dirty="0" smtClean="0">
                        <a:solidFill>
                          <a:srgbClr val="000000"/>
                        </a:solidFill>
                        <a:latin typeface="Cambria Math" panose="02040503050406030204" pitchFamily="18" charset="0"/>
                        <a:cs typeface="+mn-cs"/>
                      </a:rPr>
                      <m:t>𝑏</m:t>
                    </m:r>
                    <m:r>
                      <a:rPr lang="es-ES" sz="2400" i="1" dirty="0" smtClean="0">
                        <a:solidFill>
                          <a:srgbClr val="000000"/>
                        </a:solidFill>
                        <a:latin typeface="Cambria Math" panose="02040503050406030204" pitchFamily="18" charset="0"/>
                        <a:cs typeface="+mn-cs"/>
                      </a:rPr>
                      <m:t>(</m:t>
                    </m:r>
                    <m:r>
                      <a:rPr lang="es-ES" sz="2400" i="1" dirty="0" smtClean="0">
                        <a:solidFill>
                          <a:srgbClr val="000000"/>
                        </a:solidFill>
                        <a:latin typeface="Cambria Math" panose="02040503050406030204" pitchFamily="18" charset="0"/>
                        <a:cs typeface="+mn-cs"/>
                      </a:rPr>
                      <m:t>𝑛𝑢𝑒𝑣𝑜</m:t>
                    </m:r>
                    <m:r>
                      <a:rPr lang="es-ES" sz="2400" i="1" dirty="0" smtClean="0">
                        <a:solidFill>
                          <a:srgbClr val="000000"/>
                        </a:solidFill>
                        <a:latin typeface="Cambria Math" panose="02040503050406030204" pitchFamily="18" charset="0"/>
                        <a:cs typeface="+mn-cs"/>
                      </a:rPr>
                      <m:t>) = </m:t>
                    </m:r>
                    <m:r>
                      <a:rPr lang="es-ES" sz="2400" i="1" dirty="0" smtClean="0">
                        <a:solidFill>
                          <a:srgbClr val="000000"/>
                        </a:solidFill>
                        <a:latin typeface="Cambria Math" panose="02040503050406030204" pitchFamily="18" charset="0"/>
                        <a:cs typeface="+mn-cs"/>
                      </a:rPr>
                      <m:t>𝑏</m:t>
                    </m:r>
                    <m:r>
                      <a:rPr lang="es-ES" sz="2400" i="1" dirty="0" smtClean="0">
                        <a:solidFill>
                          <a:srgbClr val="000000"/>
                        </a:solidFill>
                        <a:latin typeface="Cambria Math" panose="02040503050406030204" pitchFamily="18" charset="0"/>
                        <a:cs typeface="+mn-cs"/>
                      </a:rPr>
                      <m:t>(</m:t>
                    </m:r>
                    <m:r>
                      <a:rPr lang="es-ES" sz="2400" i="1" dirty="0" smtClean="0">
                        <a:solidFill>
                          <a:srgbClr val="000000"/>
                        </a:solidFill>
                        <a:latin typeface="Cambria Math" panose="02040503050406030204" pitchFamily="18" charset="0"/>
                        <a:cs typeface="+mn-cs"/>
                      </a:rPr>
                      <m:t>𝑣𝑖𝑒𝑗𝑜</m:t>
                    </m:r>
                    <m:r>
                      <a:rPr lang="es-ES" sz="2400" i="1" dirty="0" smtClean="0">
                        <a:solidFill>
                          <a:srgbClr val="000000"/>
                        </a:solidFill>
                        <a:latin typeface="Cambria Math" panose="02040503050406030204" pitchFamily="18" charset="0"/>
                        <a:cs typeface="+mn-cs"/>
                      </a:rPr>
                      <m:t>)</m:t>
                    </m:r>
                  </m:oMath>
                </a14:m>
                <a:endParaRPr lang="es-ES" sz="2400" dirty="0">
                  <a:solidFill>
                    <a:srgbClr val="000000"/>
                  </a:solidFill>
                  <a:latin typeface="+mn-lt"/>
                  <a:cs typeface="+mn-cs"/>
                </a:endParaRPr>
              </a:p>
              <a:p>
                <a:pPr marL="0" lvl="0" indent="0" algn="just">
                  <a:tabLst/>
                </a:pPr>
                <a:endParaRPr lang="es-ES" sz="2400" dirty="0">
                  <a:solidFill>
                    <a:srgbClr val="000000"/>
                  </a:solidFill>
                  <a:latin typeface="+mn-lt"/>
                  <a:cs typeface="+mn-cs"/>
                </a:endParaRPr>
              </a:p>
              <a:p>
                <a:pPr marL="0" lvl="0" indent="0" algn="just">
                  <a:tabLst/>
                </a:pPr>
                <a:r>
                  <a:rPr lang="es-ES" sz="2400" b="1" dirty="0">
                    <a:solidFill>
                      <a:srgbClr val="000000"/>
                    </a:solidFill>
                    <a:latin typeface="+mn-lt"/>
                    <a:cs typeface="+mn-cs"/>
                  </a:rPr>
                  <a:t>Paso 6:</a:t>
                </a:r>
                <a:r>
                  <a:rPr lang="es-ES" sz="2400" dirty="0">
                    <a:solidFill>
                      <a:srgbClr val="000000"/>
                    </a:solidFill>
                    <a:latin typeface="+mn-lt"/>
                    <a:cs typeface="+mn-cs"/>
                  </a:rPr>
                  <a:t>  Probar y evaluar condición de parada. Si no cambiaron pesos en el paso 2, parar sino continuar.</a:t>
                </a:r>
              </a:p>
              <a:p>
                <a:pPr marL="0" lvl="0" indent="0" algn="just">
                  <a:tabLst/>
                </a:pPr>
                <a:endParaRPr lang="es-ES" sz="2400" dirty="0">
                  <a:solidFill>
                    <a:srgbClr val="000000"/>
                  </a:solidFill>
                  <a:latin typeface="+mn-lt"/>
                  <a:cs typeface="+mn-cs"/>
                </a:endParaRPr>
              </a:p>
              <a:p>
                <a:pPr marL="0" lvl="0" indent="0" algn="just">
                  <a:tabLst/>
                </a:pPr>
                <a:r>
                  <a:rPr lang="es-ES" sz="2400" dirty="0">
                    <a:solidFill>
                      <a:srgbClr val="000000"/>
                    </a:solidFill>
                    <a:latin typeface="+mn-lt"/>
                    <a:cs typeface="+mn-cs"/>
                  </a:rPr>
                  <a:t>Se  debe repetir el algoritmo para cada una de las entradas de entrenamiento.</a:t>
                </a:r>
              </a:p>
            </p:txBody>
          </p:sp>
        </mc:Choice>
        <mc:Fallback xmlns="">
          <p:sp>
            <p:nvSpPr>
              <p:cNvPr id="4" name="Rectángulo 3"/>
              <p:cNvSpPr>
                <a:spLocks noRot="1" noChangeAspect="1" noMove="1" noResize="1" noEditPoints="1" noAdjustHandles="1" noChangeArrowheads="1" noChangeShapeType="1" noTextEdit="1"/>
              </p:cNvSpPr>
              <p:nvPr/>
            </p:nvSpPr>
            <p:spPr>
              <a:xfrm>
                <a:off x="250825" y="925086"/>
                <a:ext cx="8740775" cy="5262979"/>
              </a:xfrm>
              <a:prstGeom prst="rect">
                <a:avLst/>
              </a:prstGeom>
              <a:blipFill rotWithShape="0">
                <a:blip r:embed="rId3"/>
                <a:stretch>
                  <a:fillRect l="-1046" t="-811" r="-1116" b="-1854"/>
                </a:stretch>
              </a:blipFill>
            </p:spPr>
            <p:txBody>
              <a:bodyPr/>
              <a:lstStyle/>
              <a:p>
                <a:r>
                  <a:rPr lang="es-ES">
                    <a:noFill/>
                  </a:rPr>
                  <a:t> </a:t>
                </a:r>
              </a:p>
            </p:txBody>
          </p:sp>
        </mc:Fallback>
      </mc:AlternateContent>
    </p:spTree>
    <p:extLst>
      <p:ext uri="{BB962C8B-B14F-4D97-AF65-F5344CB8AC3E}">
        <p14:creationId xmlns:p14="http://schemas.microsoft.com/office/powerpoint/2010/main" val="2384151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err="1"/>
              <a:t>Perceptrón</a:t>
            </a:r>
            <a:r>
              <a:rPr lang="es-ES" sz="3200" dirty="0"/>
              <a:t> </a:t>
            </a:r>
          </a:p>
        </p:txBody>
      </p:sp>
      <p:sp>
        <p:nvSpPr>
          <p:cNvPr id="4" name="Rectángulo 3"/>
          <p:cNvSpPr/>
          <p:nvPr/>
        </p:nvSpPr>
        <p:spPr>
          <a:xfrm>
            <a:off x="250825" y="925086"/>
            <a:ext cx="8740775" cy="461665"/>
          </a:xfrm>
          <a:prstGeom prst="rect">
            <a:avLst/>
          </a:prstGeom>
        </p:spPr>
        <p:txBody>
          <a:bodyPr wrap="square">
            <a:spAutoFit/>
          </a:bodyPr>
          <a:lstStyle/>
          <a:p>
            <a:pPr marL="0" lvl="0" indent="0" algn="just">
              <a:tabLst/>
            </a:pPr>
            <a:endParaRPr lang="es-ES" sz="2400" dirty="0">
              <a:solidFill>
                <a:srgbClr val="000000"/>
              </a:solidFill>
              <a:latin typeface="+mn-lt"/>
              <a:cs typeface="+mn-cs"/>
            </a:endParaRPr>
          </a:p>
        </p:txBody>
      </p:sp>
      <p:sp>
        <p:nvSpPr>
          <p:cNvPr id="3" name="Rectángulo 2"/>
          <p:cNvSpPr/>
          <p:nvPr/>
        </p:nvSpPr>
        <p:spPr>
          <a:xfrm>
            <a:off x="250825" y="1228398"/>
            <a:ext cx="8740775" cy="4893647"/>
          </a:xfrm>
          <a:prstGeom prst="rect">
            <a:avLst/>
          </a:prstGeom>
        </p:spPr>
        <p:txBody>
          <a:bodyPr wrap="square">
            <a:spAutoFit/>
          </a:bodyPr>
          <a:lstStyle/>
          <a:p>
            <a:pPr algn="just"/>
            <a:r>
              <a:rPr lang="es-ES" sz="2400" dirty="0">
                <a:solidFill>
                  <a:srgbClr val="000000"/>
                </a:solidFill>
                <a:latin typeface="+mn-lt"/>
                <a:cs typeface="+mn-cs"/>
              </a:rPr>
              <a:t>Se necesita entrenar una red neuronal </a:t>
            </a:r>
            <a:r>
              <a:rPr lang="es-ES" sz="2400" dirty="0" err="1">
                <a:solidFill>
                  <a:srgbClr val="000000"/>
                </a:solidFill>
                <a:latin typeface="+mn-lt"/>
                <a:cs typeface="+mn-cs"/>
              </a:rPr>
              <a:t>Perceptrón</a:t>
            </a:r>
            <a:r>
              <a:rPr lang="es-ES" sz="2400" dirty="0">
                <a:solidFill>
                  <a:srgbClr val="000000"/>
                </a:solidFill>
                <a:latin typeface="+mn-lt"/>
                <a:cs typeface="+mn-cs"/>
              </a:rPr>
              <a:t> simple para aprender los patrones:</a:t>
            </a:r>
          </a:p>
          <a:p>
            <a:pPr algn="just"/>
            <a:endParaRPr lang="es-ES" sz="2400" dirty="0">
              <a:solidFill>
                <a:srgbClr val="000000"/>
              </a:solidFill>
              <a:latin typeface="+mn-lt"/>
              <a:cs typeface="+mn-cs"/>
            </a:endParaRPr>
          </a:p>
          <a:p>
            <a:pPr algn="just"/>
            <a:endParaRPr lang="es-ES" sz="2400" dirty="0">
              <a:solidFill>
                <a:srgbClr val="000000"/>
              </a:solidFill>
              <a:latin typeface="+mn-lt"/>
              <a:cs typeface="+mn-cs"/>
            </a:endParaRPr>
          </a:p>
          <a:p>
            <a:pPr algn="just"/>
            <a:endParaRPr lang="es-ES" sz="2400" dirty="0">
              <a:solidFill>
                <a:srgbClr val="000000"/>
              </a:solidFill>
              <a:latin typeface="+mn-lt"/>
              <a:cs typeface="+mn-cs"/>
            </a:endParaRPr>
          </a:p>
          <a:p>
            <a:pPr algn="just"/>
            <a:endParaRPr lang="es-ES" sz="2400" dirty="0">
              <a:solidFill>
                <a:srgbClr val="000000"/>
              </a:solidFill>
              <a:latin typeface="+mn-lt"/>
              <a:cs typeface="+mn-cs"/>
            </a:endParaRPr>
          </a:p>
          <a:p>
            <a:pPr algn="just"/>
            <a:endParaRPr lang="es-ES" sz="2400" dirty="0">
              <a:solidFill>
                <a:srgbClr val="000000"/>
              </a:solidFill>
              <a:latin typeface="+mn-lt"/>
              <a:cs typeface="+mn-cs"/>
            </a:endParaRPr>
          </a:p>
          <a:p>
            <a:pPr algn="just"/>
            <a:endParaRPr lang="es-ES" sz="2400" dirty="0">
              <a:solidFill>
                <a:srgbClr val="000000"/>
              </a:solidFill>
              <a:latin typeface="+mn-lt"/>
              <a:cs typeface="+mn-cs"/>
            </a:endParaRPr>
          </a:p>
          <a:p>
            <a:pPr algn="just"/>
            <a:endParaRPr lang="es-ES" sz="2400" dirty="0">
              <a:solidFill>
                <a:srgbClr val="000000"/>
              </a:solidFill>
              <a:latin typeface="+mn-lt"/>
              <a:cs typeface="+mn-cs"/>
            </a:endParaRPr>
          </a:p>
          <a:p>
            <a:pPr algn="just"/>
            <a:r>
              <a:rPr lang="es-ES" sz="2400" dirty="0">
                <a:solidFill>
                  <a:srgbClr val="000000"/>
                </a:solidFill>
                <a:latin typeface="+mn-lt"/>
                <a:cs typeface="+mn-cs"/>
              </a:rPr>
              <a:t>Realice una iteración del algoritmo </a:t>
            </a:r>
            <a:r>
              <a:rPr lang="es-ES" sz="2400" dirty="0" err="1">
                <a:solidFill>
                  <a:srgbClr val="000000"/>
                </a:solidFill>
                <a:latin typeface="+mn-lt"/>
                <a:cs typeface="+mn-cs"/>
              </a:rPr>
              <a:t>Perceptrón</a:t>
            </a:r>
            <a:r>
              <a:rPr lang="es-ES" sz="2400" dirty="0">
                <a:solidFill>
                  <a:srgbClr val="000000"/>
                </a:solidFill>
                <a:latin typeface="+mn-lt"/>
                <a:cs typeface="+mn-cs"/>
              </a:rPr>
              <a:t> simple para entrenar la red. Tome umbral cero, b=w1=w2=0.3 como pesos iniciales y 0.4 como factor de aprendizaje. Realice los cálculos de pesos y </a:t>
            </a:r>
            <a:r>
              <a:rPr lang="es-ES" sz="2400" dirty="0" err="1">
                <a:solidFill>
                  <a:srgbClr val="000000"/>
                </a:solidFill>
                <a:latin typeface="+mn-lt"/>
                <a:cs typeface="+mn-cs"/>
              </a:rPr>
              <a:t>bias</a:t>
            </a:r>
            <a:r>
              <a:rPr lang="es-ES" sz="2400" dirty="0">
                <a:solidFill>
                  <a:srgbClr val="000000"/>
                </a:solidFill>
                <a:latin typeface="+mn-lt"/>
                <a:cs typeface="+mn-cs"/>
              </a:rPr>
              <a:t> en la tabla.</a:t>
            </a:r>
          </a:p>
        </p:txBody>
      </p:sp>
      <p:graphicFrame>
        <p:nvGraphicFramePr>
          <p:cNvPr id="7" name="Tabla 6"/>
          <p:cNvGraphicFramePr>
            <a:graphicFrameLocks noGrp="1"/>
          </p:cNvGraphicFramePr>
          <p:nvPr>
            <p:extLst>
              <p:ext uri="{D42A27DB-BD31-4B8C-83A1-F6EECF244321}">
                <p14:modId xmlns:p14="http://schemas.microsoft.com/office/powerpoint/2010/main" val="1239561801"/>
              </p:ext>
            </p:extLst>
          </p:nvPr>
        </p:nvGraphicFramePr>
        <p:xfrm>
          <a:off x="914400" y="2286000"/>
          <a:ext cx="6530976" cy="2057401"/>
        </p:xfrm>
        <a:graphic>
          <a:graphicData uri="http://schemas.openxmlformats.org/drawingml/2006/table">
            <a:tbl>
              <a:tblPr firstRow="1" firstCol="1" bandRow="1">
                <a:tableStyleId>{5940675A-B579-460E-94D1-54222C63F5DA}</a:tableStyleId>
              </a:tblPr>
              <a:tblGrid>
                <a:gridCol w="816372">
                  <a:extLst>
                    <a:ext uri="{9D8B030D-6E8A-4147-A177-3AD203B41FA5}">
                      <a16:colId xmlns:a16="http://schemas.microsoft.com/office/drawing/2014/main" val="20000"/>
                    </a:ext>
                  </a:extLst>
                </a:gridCol>
                <a:gridCol w="816372">
                  <a:extLst>
                    <a:ext uri="{9D8B030D-6E8A-4147-A177-3AD203B41FA5}">
                      <a16:colId xmlns:a16="http://schemas.microsoft.com/office/drawing/2014/main" val="20001"/>
                    </a:ext>
                  </a:extLst>
                </a:gridCol>
                <a:gridCol w="816372">
                  <a:extLst>
                    <a:ext uri="{9D8B030D-6E8A-4147-A177-3AD203B41FA5}">
                      <a16:colId xmlns:a16="http://schemas.microsoft.com/office/drawing/2014/main" val="20002"/>
                    </a:ext>
                  </a:extLst>
                </a:gridCol>
                <a:gridCol w="816372">
                  <a:extLst>
                    <a:ext uri="{9D8B030D-6E8A-4147-A177-3AD203B41FA5}">
                      <a16:colId xmlns:a16="http://schemas.microsoft.com/office/drawing/2014/main" val="20003"/>
                    </a:ext>
                  </a:extLst>
                </a:gridCol>
                <a:gridCol w="816372">
                  <a:extLst>
                    <a:ext uri="{9D8B030D-6E8A-4147-A177-3AD203B41FA5}">
                      <a16:colId xmlns:a16="http://schemas.microsoft.com/office/drawing/2014/main" val="20004"/>
                    </a:ext>
                  </a:extLst>
                </a:gridCol>
                <a:gridCol w="816372">
                  <a:extLst>
                    <a:ext uri="{9D8B030D-6E8A-4147-A177-3AD203B41FA5}">
                      <a16:colId xmlns:a16="http://schemas.microsoft.com/office/drawing/2014/main" val="20005"/>
                    </a:ext>
                  </a:extLst>
                </a:gridCol>
                <a:gridCol w="816372">
                  <a:extLst>
                    <a:ext uri="{9D8B030D-6E8A-4147-A177-3AD203B41FA5}">
                      <a16:colId xmlns:a16="http://schemas.microsoft.com/office/drawing/2014/main" val="20006"/>
                    </a:ext>
                  </a:extLst>
                </a:gridCol>
                <a:gridCol w="816372">
                  <a:extLst>
                    <a:ext uri="{9D8B030D-6E8A-4147-A177-3AD203B41FA5}">
                      <a16:colId xmlns:a16="http://schemas.microsoft.com/office/drawing/2014/main" val="20007"/>
                    </a:ext>
                  </a:extLst>
                </a:gridCol>
              </a:tblGrid>
              <a:tr h="473331">
                <a:tc>
                  <a:txBody>
                    <a:bodyPr/>
                    <a:lstStyle/>
                    <a:p>
                      <a:pPr marL="0" marR="0" algn="ctr">
                        <a:lnSpc>
                          <a:spcPct val="107000"/>
                        </a:lnSpc>
                        <a:spcBef>
                          <a:spcPts val="0"/>
                        </a:spcBef>
                        <a:spcAft>
                          <a:spcPts val="0"/>
                        </a:spcAft>
                      </a:pPr>
                      <a:r>
                        <a:rPr lang="es-ES" sz="2400" dirty="0">
                          <a:effectLst/>
                        </a:rPr>
                        <a:t>X1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dirty="0">
                          <a:effectLst/>
                        </a:rPr>
                        <a:t>X2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Y_in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F</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W1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W2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b</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89913">
                <a:tc>
                  <a:txBody>
                    <a:bodyPr/>
                    <a:lstStyle/>
                    <a:p>
                      <a:pPr marL="0" marR="0" algn="ctr">
                        <a:lnSpc>
                          <a:spcPct val="107000"/>
                        </a:lnSpc>
                        <a:spcBef>
                          <a:spcPts val="0"/>
                        </a:spcBef>
                        <a:spcAft>
                          <a:spcPts val="0"/>
                        </a:spcAft>
                      </a:pPr>
                      <a:r>
                        <a:rPr lang="es-ES" sz="2400" dirty="0">
                          <a:effectLst/>
                        </a:rPr>
                        <a:t> 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dirty="0">
                          <a:effectLst/>
                        </a:rPr>
                        <a:t> 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89913">
                <a:tc>
                  <a:txBody>
                    <a:bodyPr/>
                    <a:lstStyle/>
                    <a:p>
                      <a:pPr marL="0" marR="0" algn="ctr">
                        <a:lnSpc>
                          <a:spcPct val="107000"/>
                        </a:lnSpc>
                        <a:spcBef>
                          <a:spcPts val="0"/>
                        </a:spcBef>
                        <a:spcAft>
                          <a:spcPts val="0"/>
                        </a:spcAft>
                      </a:pPr>
                      <a:r>
                        <a:rPr lang="es-ES" sz="2400">
                          <a:effectLst/>
                        </a:rPr>
                        <a:t> 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dirty="0">
                          <a:effectLst/>
                        </a:rPr>
                        <a:t>-1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dirty="0">
                          <a:effectLst/>
                        </a:rPr>
                        <a:t>-1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89913">
                <a:tc>
                  <a:txBody>
                    <a:bodyPr/>
                    <a:lstStyle/>
                    <a:p>
                      <a:pPr marL="0" marR="0" algn="ctr">
                        <a:lnSpc>
                          <a:spcPct val="107000"/>
                        </a:lnSpc>
                        <a:spcBef>
                          <a:spcPts val="0"/>
                        </a:spcBef>
                        <a:spcAft>
                          <a:spcPts val="0"/>
                        </a:spcAft>
                      </a:pPr>
                      <a:r>
                        <a:rPr lang="es-ES" sz="24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dirty="0">
                          <a:effectLst/>
                        </a:rPr>
                        <a:t>-1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14331">
                <a:tc>
                  <a:txBody>
                    <a:bodyPr/>
                    <a:lstStyle/>
                    <a:p>
                      <a:pPr marL="0" marR="0" algn="ctr">
                        <a:lnSpc>
                          <a:spcPct val="107000"/>
                        </a:lnSpc>
                        <a:spcBef>
                          <a:spcPts val="0"/>
                        </a:spcBef>
                        <a:spcAft>
                          <a:spcPts val="0"/>
                        </a:spcAft>
                      </a:pPr>
                      <a:r>
                        <a:rPr lang="es-ES" sz="24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dirty="0">
                          <a:effectLst/>
                        </a:rPr>
                        <a:t>-1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54800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ADALINE</a:t>
            </a:r>
          </a:p>
        </p:txBody>
      </p:sp>
      <p:sp>
        <p:nvSpPr>
          <p:cNvPr id="4" name="Rectángulo 3"/>
          <p:cNvSpPr/>
          <p:nvPr/>
        </p:nvSpPr>
        <p:spPr>
          <a:xfrm>
            <a:off x="250825" y="925086"/>
            <a:ext cx="8740775" cy="3046988"/>
          </a:xfrm>
          <a:prstGeom prst="rect">
            <a:avLst/>
          </a:prstGeom>
        </p:spPr>
        <p:txBody>
          <a:bodyPr wrap="square">
            <a:spAutoFit/>
          </a:bodyPr>
          <a:lstStyle/>
          <a:p>
            <a:pPr marL="0" lvl="0" indent="0" algn="just">
              <a:tabLst/>
            </a:pPr>
            <a:r>
              <a:rPr lang="es-ES" sz="2400" b="1" dirty="0" err="1">
                <a:solidFill>
                  <a:srgbClr val="000000"/>
                </a:solidFill>
                <a:latin typeface="+mn-lt"/>
                <a:cs typeface="+mn-cs"/>
              </a:rPr>
              <a:t>ADA</a:t>
            </a:r>
            <a:r>
              <a:rPr lang="es-ES" sz="2400" dirty="0" err="1">
                <a:solidFill>
                  <a:srgbClr val="000000"/>
                </a:solidFill>
                <a:latin typeface="+mn-lt"/>
                <a:cs typeface="+mn-cs"/>
              </a:rPr>
              <a:t>ptive</a:t>
            </a:r>
            <a:r>
              <a:rPr lang="es-ES" sz="2400" dirty="0">
                <a:solidFill>
                  <a:srgbClr val="000000"/>
                </a:solidFill>
                <a:latin typeface="+mn-lt"/>
                <a:cs typeface="+mn-cs"/>
              </a:rPr>
              <a:t> </a:t>
            </a:r>
            <a:r>
              <a:rPr lang="es-ES" sz="2400" b="1" dirty="0" err="1">
                <a:solidFill>
                  <a:srgbClr val="000000"/>
                </a:solidFill>
                <a:latin typeface="+mn-lt"/>
                <a:cs typeface="+mn-cs"/>
              </a:rPr>
              <a:t>LI</a:t>
            </a:r>
            <a:r>
              <a:rPr lang="es-ES" sz="2400" dirty="0" err="1">
                <a:solidFill>
                  <a:srgbClr val="000000"/>
                </a:solidFill>
                <a:latin typeface="+mn-lt"/>
                <a:cs typeface="+mn-cs"/>
              </a:rPr>
              <a:t>near</a:t>
            </a:r>
            <a:r>
              <a:rPr lang="es-ES" sz="2400" dirty="0">
                <a:solidFill>
                  <a:srgbClr val="000000"/>
                </a:solidFill>
                <a:latin typeface="+mn-lt"/>
                <a:cs typeface="+mn-cs"/>
              </a:rPr>
              <a:t> </a:t>
            </a:r>
            <a:r>
              <a:rPr lang="es-ES" sz="2400" b="1" dirty="0" err="1">
                <a:solidFill>
                  <a:srgbClr val="000000"/>
                </a:solidFill>
                <a:latin typeface="+mn-lt"/>
                <a:cs typeface="+mn-cs"/>
              </a:rPr>
              <a:t>NE</a:t>
            </a:r>
            <a:r>
              <a:rPr lang="es-ES" sz="2400" dirty="0" err="1">
                <a:solidFill>
                  <a:srgbClr val="000000"/>
                </a:solidFill>
                <a:latin typeface="+mn-lt"/>
                <a:cs typeface="+mn-cs"/>
              </a:rPr>
              <a:t>uron</a:t>
            </a:r>
            <a:r>
              <a:rPr lang="es-ES" sz="2400" dirty="0">
                <a:solidFill>
                  <a:srgbClr val="000000"/>
                </a:solidFill>
                <a:latin typeface="+mn-lt"/>
                <a:cs typeface="+mn-cs"/>
              </a:rPr>
              <a:t> (Neurona lineal adaptativa) es un modelo de red neuronal creado en 1960 por </a:t>
            </a:r>
            <a:r>
              <a:rPr lang="es-ES" sz="2400" dirty="0" err="1">
                <a:solidFill>
                  <a:srgbClr val="000000"/>
                </a:solidFill>
                <a:latin typeface="+mn-lt"/>
                <a:cs typeface="+mn-cs"/>
              </a:rPr>
              <a:t>Widrow</a:t>
            </a:r>
            <a:r>
              <a:rPr lang="es-ES" sz="2400" dirty="0">
                <a:solidFill>
                  <a:srgbClr val="000000"/>
                </a:solidFill>
                <a:latin typeface="+mn-lt"/>
                <a:cs typeface="+mn-cs"/>
              </a:rPr>
              <a:t> y </a:t>
            </a:r>
            <a:r>
              <a:rPr lang="es-ES" sz="2400" dirty="0" err="1">
                <a:solidFill>
                  <a:srgbClr val="000000"/>
                </a:solidFill>
                <a:latin typeface="+mn-lt"/>
                <a:cs typeface="+mn-cs"/>
              </a:rPr>
              <a:t>Hoff</a:t>
            </a:r>
            <a:r>
              <a:rPr lang="es-ES" sz="2400" dirty="0">
                <a:solidFill>
                  <a:srgbClr val="000000"/>
                </a:solidFill>
                <a:latin typeface="+mn-lt"/>
                <a:cs typeface="+mn-cs"/>
              </a:rPr>
              <a:t>.</a:t>
            </a:r>
          </a:p>
          <a:p>
            <a:pPr marL="0" lvl="0" indent="0" algn="just">
              <a:tabLst/>
            </a:pPr>
            <a:endParaRPr lang="es-ES" sz="2400" dirty="0">
              <a:solidFill>
                <a:srgbClr val="000000"/>
              </a:solidFill>
              <a:latin typeface="+mn-lt"/>
              <a:cs typeface="+mn-cs"/>
            </a:endParaRPr>
          </a:p>
          <a:p>
            <a:pPr marL="0" lvl="0" indent="0" algn="just">
              <a:tabLst/>
            </a:pPr>
            <a:r>
              <a:rPr lang="es-ES" sz="2400" dirty="0">
                <a:solidFill>
                  <a:srgbClr val="000000"/>
                </a:solidFill>
                <a:latin typeface="+mn-lt"/>
                <a:cs typeface="+mn-cs"/>
              </a:rPr>
              <a:t>Típicamente utiliza activaciones bipolares (1,-1) para sus señales de entrada y para la salida, aunque no tiene porque necesariamente restringiese a esos valores. En general un ADALINE puede ser entrenado utilizando la llamada </a:t>
            </a:r>
            <a:r>
              <a:rPr lang="es-ES" sz="2400" b="1" dirty="0">
                <a:solidFill>
                  <a:srgbClr val="000000"/>
                </a:solidFill>
                <a:latin typeface="+mn-lt"/>
                <a:cs typeface="+mn-cs"/>
              </a:rPr>
              <a:t>regla DELTA</a:t>
            </a:r>
            <a:r>
              <a:rPr lang="es-ES" sz="2400" dirty="0">
                <a:solidFill>
                  <a:srgbClr val="000000"/>
                </a:solidFill>
                <a:latin typeface="+mn-lt"/>
                <a:cs typeface="+mn-cs"/>
              </a:rPr>
              <a:t> o </a:t>
            </a:r>
            <a:r>
              <a:rPr lang="es-ES" sz="2400" b="1" dirty="0">
                <a:solidFill>
                  <a:srgbClr val="000000"/>
                </a:solidFill>
                <a:latin typeface="+mn-lt"/>
                <a:cs typeface="+mn-cs"/>
              </a:rPr>
              <a:t>regla de </a:t>
            </a:r>
            <a:r>
              <a:rPr lang="es-ES" sz="2400" b="1" dirty="0" err="1">
                <a:solidFill>
                  <a:srgbClr val="000000"/>
                </a:solidFill>
                <a:latin typeface="+mn-lt"/>
                <a:cs typeface="+mn-cs"/>
              </a:rPr>
              <a:t>Widrow-Hoff</a:t>
            </a:r>
            <a:r>
              <a:rPr lang="es-ES" sz="2400" dirty="0">
                <a:solidFill>
                  <a:srgbClr val="000000"/>
                </a:solidFill>
                <a:latin typeface="+mn-lt"/>
                <a:cs typeface="+mn-cs"/>
              </a:rPr>
              <a:t>.</a:t>
            </a:r>
          </a:p>
        </p:txBody>
      </p:sp>
    </p:spTree>
    <p:extLst>
      <p:ext uri="{BB962C8B-B14F-4D97-AF65-F5344CB8AC3E}">
        <p14:creationId xmlns:p14="http://schemas.microsoft.com/office/powerpoint/2010/main" val="2242489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ADALINE</a:t>
            </a:r>
          </a:p>
        </p:txBody>
      </p:sp>
      <p:sp>
        <p:nvSpPr>
          <p:cNvPr id="4" name="Rectángulo 3"/>
          <p:cNvSpPr/>
          <p:nvPr/>
        </p:nvSpPr>
        <p:spPr>
          <a:xfrm>
            <a:off x="250825" y="925086"/>
            <a:ext cx="8740775" cy="4893647"/>
          </a:xfrm>
          <a:prstGeom prst="rect">
            <a:avLst/>
          </a:prstGeom>
        </p:spPr>
        <p:txBody>
          <a:bodyPr wrap="square">
            <a:spAutoFit/>
          </a:bodyPr>
          <a:lstStyle/>
          <a:p>
            <a:pPr marL="0" lvl="0" indent="0" algn="just">
              <a:tabLst/>
            </a:pPr>
            <a:r>
              <a:rPr lang="es-ES" sz="2400" dirty="0">
                <a:solidFill>
                  <a:srgbClr val="000000"/>
                </a:solidFill>
                <a:latin typeface="+mn-lt"/>
                <a:cs typeface="+mn-cs"/>
              </a:rPr>
              <a:t>La regla delta se basa en ajustar los pesos de la red de forma tal que el error se minimice. Esta regla puede usarse tanto para una neurona en la capa de salida como para varias, aunque el ADALINE se identifica como aquel modelo que utiliza la regla delta con una sola salida.</a:t>
            </a:r>
          </a:p>
          <a:p>
            <a:pPr marL="0" lvl="0" indent="0" algn="just">
              <a:tabLst/>
            </a:pPr>
            <a:endParaRPr lang="es-ES" sz="2400" dirty="0">
              <a:solidFill>
                <a:srgbClr val="000000"/>
              </a:solidFill>
              <a:latin typeface="+mn-lt"/>
              <a:cs typeface="+mn-cs"/>
            </a:endParaRPr>
          </a:p>
          <a:p>
            <a:pPr marL="0" lvl="0" indent="0" algn="just">
              <a:tabLst/>
            </a:pPr>
            <a:r>
              <a:rPr lang="es-ES" sz="2400" dirty="0">
                <a:solidFill>
                  <a:srgbClr val="000000"/>
                </a:solidFill>
                <a:latin typeface="+mn-lt"/>
                <a:cs typeface="+mn-cs"/>
              </a:rPr>
              <a:t>La función de activación que se utiliza en la capa de entrada es la función identidad  y la de la neurona de salida también.</a:t>
            </a:r>
          </a:p>
          <a:p>
            <a:pPr marL="0" lvl="0" indent="0" algn="just">
              <a:tabLst/>
            </a:pPr>
            <a:r>
              <a:rPr lang="es-ES" sz="2400" dirty="0">
                <a:solidFill>
                  <a:srgbClr val="000000"/>
                </a:solidFill>
                <a:latin typeface="+mn-lt"/>
                <a:cs typeface="+mn-cs"/>
              </a:rPr>
              <a:t>Esto, al igual que en el </a:t>
            </a:r>
            <a:r>
              <a:rPr lang="es-ES" sz="2400" dirty="0" err="1">
                <a:solidFill>
                  <a:srgbClr val="000000"/>
                </a:solidFill>
                <a:latin typeface="+mn-lt"/>
                <a:cs typeface="+mn-cs"/>
              </a:rPr>
              <a:t>perceptrón</a:t>
            </a:r>
            <a:r>
              <a:rPr lang="es-ES" sz="2400" dirty="0">
                <a:solidFill>
                  <a:srgbClr val="000000"/>
                </a:solidFill>
                <a:latin typeface="+mn-lt"/>
                <a:cs typeface="+mn-cs"/>
              </a:rPr>
              <a:t>, permite a la red seguir aprendiendo todos los patrones aun en el caso en que se produzca una salida correcta para algunos de los patrones.</a:t>
            </a:r>
          </a:p>
          <a:p>
            <a:pPr marL="0" lvl="0" indent="0" algn="just">
              <a:tabLst/>
            </a:pPr>
            <a:endParaRPr lang="es-ES" sz="2400" dirty="0">
              <a:solidFill>
                <a:srgbClr val="000000"/>
              </a:solidFill>
              <a:latin typeface="+mn-lt"/>
              <a:cs typeface="+mn-cs"/>
            </a:endParaRPr>
          </a:p>
          <a:p>
            <a:pPr marL="0" lvl="0" indent="0" algn="just">
              <a:tabLst/>
            </a:pPr>
            <a:endParaRPr lang="es-ES" sz="2400" dirty="0">
              <a:solidFill>
                <a:srgbClr val="000000"/>
              </a:solidFill>
              <a:latin typeface="+mn-lt"/>
              <a:cs typeface="+mn-cs"/>
            </a:endParaRPr>
          </a:p>
        </p:txBody>
      </p:sp>
    </p:spTree>
    <p:extLst>
      <p:ext uri="{BB962C8B-B14F-4D97-AF65-F5344CB8AC3E}">
        <p14:creationId xmlns:p14="http://schemas.microsoft.com/office/powerpoint/2010/main" val="365430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ADALINE</a:t>
            </a:r>
          </a:p>
        </p:txBody>
      </p:sp>
      <mc:AlternateContent xmlns:mc="http://schemas.openxmlformats.org/markup-compatibility/2006" xmlns:a14="http://schemas.microsoft.com/office/drawing/2010/main">
        <mc:Choice Requires="a14">
          <p:sp>
            <p:nvSpPr>
              <p:cNvPr id="4" name="Rectángulo 3"/>
              <p:cNvSpPr/>
              <p:nvPr/>
            </p:nvSpPr>
            <p:spPr>
              <a:xfrm>
                <a:off x="250825" y="925086"/>
                <a:ext cx="8740775" cy="2308324"/>
              </a:xfrm>
              <a:prstGeom prst="rect">
                <a:avLst/>
              </a:prstGeom>
            </p:spPr>
            <p:txBody>
              <a:bodyPr wrap="square">
                <a:spAutoFit/>
              </a:bodyPr>
              <a:lstStyle/>
              <a:p>
                <a:pPr marL="0" lvl="0" indent="0" algn="just">
                  <a:tabLst/>
                </a:pPr>
                <a:r>
                  <a:rPr lang="es-ES" sz="2400" dirty="0">
                    <a:solidFill>
                      <a:srgbClr val="000000"/>
                    </a:solidFill>
                    <a:latin typeface="+mn-lt"/>
                    <a:cs typeface="+mn-cs"/>
                  </a:rPr>
                  <a:t>Después que la red ha sido entrenada, si se utilizara en clasificación de patrones donde se desea una salida de tipo bipolar, a la salida de la red se le aplica entonces una función de activación umbral con un valor de </a:t>
                </a:r>
                <a14:m>
                  <m:oMath xmlns:m="http://schemas.openxmlformats.org/officeDocument/2006/math">
                    <m:r>
                      <a:rPr lang="es-ES" sz="2400" i="1" dirty="0" smtClean="0">
                        <a:solidFill>
                          <a:srgbClr val="000000"/>
                        </a:solidFill>
                        <a:latin typeface="Cambria Math" panose="02040503050406030204" pitchFamily="18" charset="0"/>
                        <a:ea typeface="Cambria Math" panose="02040503050406030204" pitchFamily="18" charset="0"/>
                        <a:cs typeface="+mn-cs"/>
                      </a:rPr>
                      <m:t>𝜃</m:t>
                    </m:r>
                  </m:oMath>
                </a14:m>
                <a:r>
                  <a:rPr lang="es-ES" sz="2400" dirty="0">
                    <a:solidFill>
                      <a:srgbClr val="000000"/>
                    </a:solidFill>
                    <a:latin typeface="+mn-lt"/>
                    <a:cs typeface="+mn-cs"/>
                  </a:rPr>
                  <a:t> igual a cero. Es necesario destacar que este modelo de red solo sirve para modelar aquellos problemas que sean linealmente separables</a:t>
                </a:r>
              </a:p>
            </p:txBody>
          </p:sp>
        </mc:Choice>
        <mc:Fallback xmlns="">
          <p:sp>
            <p:nvSpPr>
              <p:cNvPr id="4" name="Rectángulo 3"/>
              <p:cNvSpPr>
                <a:spLocks noRot="1" noChangeAspect="1" noMove="1" noResize="1" noEditPoints="1" noAdjustHandles="1" noChangeArrowheads="1" noChangeShapeType="1" noTextEdit="1"/>
              </p:cNvSpPr>
              <p:nvPr/>
            </p:nvSpPr>
            <p:spPr>
              <a:xfrm>
                <a:off x="250825" y="925086"/>
                <a:ext cx="8740775" cy="2308324"/>
              </a:xfrm>
              <a:prstGeom prst="rect">
                <a:avLst/>
              </a:prstGeom>
              <a:blipFill rotWithShape="0">
                <a:blip r:embed="rId3"/>
                <a:stretch>
                  <a:fillRect l="-1046" t="-1852" r="-1116" b="-5556"/>
                </a:stretch>
              </a:blipFill>
            </p:spPr>
            <p:txBody>
              <a:bodyPr/>
              <a:lstStyle/>
              <a:p>
                <a:r>
                  <a:rPr lang="es-ES">
                    <a:noFill/>
                  </a:rPr>
                  <a:t> </a:t>
                </a:r>
              </a:p>
            </p:txBody>
          </p:sp>
        </mc:Fallback>
      </mc:AlternateContent>
    </p:spTree>
    <p:extLst>
      <p:ext uri="{BB962C8B-B14F-4D97-AF65-F5344CB8AC3E}">
        <p14:creationId xmlns:p14="http://schemas.microsoft.com/office/powerpoint/2010/main" val="2491554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ADALINE</a:t>
            </a:r>
          </a:p>
        </p:txBody>
      </p:sp>
      <mc:AlternateContent xmlns:mc="http://schemas.openxmlformats.org/markup-compatibility/2006" xmlns:a14="http://schemas.microsoft.com/office/drawing/2010/main">
        <mc:Choice Requires="a14">
          <p:sp>
            <p:nvSpPr>
              <p:cNvPr id="4" name="Rectángulo 3"/>
              <p:cNvSpPr/>
              <p:nvPr/>
            </p:nvSpPr>
            <p:spPr>
              <a:xfrm>
                <a:off x="250825" y="925086"/>
                <a:ext cx="8740775" cy="4154984"/>
              </a:xfrm>
              <a:prstGeom prst="rect">
                <a:avLst/>
              </a:prstGeom>
            </p:spPr>
            <p:txBody>
              <a:bodyPr wrap="square">
                <a:spAutoFit/>
              </a:bodyPr>
              <a:lstStyle/>
              <a:p>
                <a:pPr algn="just"/>
                <a:r>
                  <a:rPr lang="es-ES" sz="2400" b="1" dirty="0">
                    <a:solidFill>
                      <a:srgbClr val="000000"/>
                    </a:solidFill>
                    <a:latin typeface="+mn-lt"/>
                    <a:cs typeface="+mn-cs"/>
                  </a:rPr>
                  <a:t>Paso 0:</a:t>
                </a:r>
                <a:r>
                  <a:rPr lang="es-ES" sz="2400" dirty="0">
                    <a:solidFill>
                      <a:srgbClr val="000000"/>
                    </a:solidFill>
                    <a:latin typeface="+mn-lt"/>
                    <a:cs typeface="+mn-cs"/>
                  </a:rPr>
                  <a:t>  Inicialización del peso y </a:t>
                </a:r>
                <a:r>
                  <a:rPr lang="es-ES" sz="2400" dirty="0" err="1">
                    <a:solidFill>
                      <a:srgbClr val="000000"/>
                    </a:solidFill>
                    <a:latin typeface="+mn-lt"/>
                    <a:cs typeface="+mn-cs"/>
                  </a:rPr>
                  <a:t>bias</a:t>
                </a:r>
                <a:r>
                  <a:rPr lang="es-ES" sz="2400" dirty="0">
                    <a:solidFill>
                      <a:srgbClr val="000000"/>
                    </a:solidFill>
                    <a:latin typeface="+mn-lt"/>
                    <a:cs typeface="+mn-cs"/>
                  </a:rPr>
                  <a:t>: </a:t>
                </a:r>
                <a14:m>
                  <m:oMath xmlns:m="http://schemas.openxmlformats.org/officeDocument/2006/math">
                    <m:r>
                      <a:rPr lang="es-ES" sz="2400" i="1" dirty="0" smtClean="0">
                        <a:solidFill>
                          <a:srgbClr val="000000"/>
                        </a:solidFill>
                        <a:latin typeface="Cambria Math" panose="02040503050406030204" pitchFamily="18" charset="0"/>
                        <a:cs typeface="+mn-cs"/>
                      </a:rPr>
                      <m:t>𝑊𝑖</m:t>
                    </m:r>
                    <m:r>
                      <a:rPr lang="es-ES" sz="2400" i="1" dirty="0">
                        <a:solidFill>
                          <a:srgbClr val="000000"/>
                        </a:solidFill>
                        <a:latin typeface="Cambria Math" panose="02040503050406030204" pitchFamily="18" charset="0"/>
                        <a:cs typeface="+mn-cs"/>
                      </a:rPr>
                      <m:t> </m:t>
                    </m:r>
                  </m:oMath>
                </a14:m>
                <a:r>
                  <a:rPr lang="es-ES" sz="2400" dirty="0">
                    <a:solidFill>
                      <a:srgbClr val="000000"/>
                    </a:solidFill>
                    <a:latin typeface="+mn-lt"/>
                    <a:cs typeface="+mn-cs"/>
                  </a:rPr>
                  <a:t>y </a:t>
                </a:r>
                <a14:m>
                  <m:oMath xmlns:m="http://schemas.openxmlformats.org/officeDocument/2006/math">
                    <m:r>
                      <a:rPr lang="es-ES" sz="2400" i="1" dirty="0" smtClean="0">
                        <a:solidFill>
                          <a:srgbClr val="000000"/>
                        </a:solidFill>
                        <a:latin typeface="Cambria Math" panose="02040503050406030204" pitchFamily="18" charset="0"/>
                        <a:cs typeface="+mn-cs"/>
                      </a:rPr>
                      <m:t>𝑏</m:t>
                    </m:r>
                  </m:oMath>
                </a14:m>
                <a:r>
                  <a:rPr lang="es-ES" sz="2400" dirty="0">
                    <a:solidFill>
                      <a:srgbClr val="000000"/>
                    </a:solidFill>
                    <a:latin typeface="+mn-lt"/>
                    <a:cs typeface="+mn-cs"/>
                  </a:rPr>
                  <a:t>.    	                       		    Inicialización de la razón de aprendizaje </a:t>
                </a:r>
                <a14:m>
                  <m:oMath xmlns:m="http://schemas.openxmlformats.org/officeDocument/2006/math">
                    <m:r>
                      <a:rPr lang="es-ES" sz="2400" i="1" dirty="0" smtClean="0">
                        <a:solidFill>
                          <a:srgbClr val="000000"/>
                        </a:solidFill>
                        <a:latin typeface="Cambria Math" panose="02040503050406030204" pitchFamily="18" charset="0"/>
                        <a:cs typeface="+mn-cs"/>
                      </a:rPr>
                      <m:t>𝑎</m:t>
                    </m:r>
                    <m:r>
                      <a:rPr lang="es-ES" sz="2400" i="1" dirty="0" smtClean="0">
                        <a:solidFill>
                          <a:srgbClr val="000000"/>
                        </a:solidFill>
                        <a:latin typeface="Cambria Math" panose="02040503050406030204" pitchFamily="18" charset="0"/>
                        <a:cs typeface="+mn-cs"/>
                      </a:rPr>
                      <m:t> </m:t>
                    </m:r>
                  </m:oMath>
                </a14:m>
                <a:endParaRPr lang="es-ES" sz="2400" dirty="0">
                  <a:solidFill>
                    <a:srgbClr val="000000"/>
                  </a:solidFill>
                  <a:latin typeface="+mn-lt"/>
                  <a:cs typeface="+mn-cs"/>
                </a:endParaRPr>
              </a:p>
              <a:p>
                <a:pPr marL="342900" indent="-342900" algn="just">
                  <a:buFont typeface="Arial" panose="020B0604020202020204" pitchFamily="34" charset="0"/>
                  <a:buChar char="•"/>
                </a:pPr>
                <a:endParaRPr lang="es-ES" sz="2400" dirty="0">
                  <a:solidFill>
                    <a:srgbClr val="000000"/>
                  </a:solidFill>
                  <a:latin typeface="+mn-lt"/>
                  <a:cs typeface="+mn-cs"/>
                </a:endParaRPr>
              </a:p>
              <a:p>
                <a:pPr algn="just"/>
                <a:endParaRPr lang="es-ES" sz="2400" b="1" dirty="0">
                  <a:solidFill>
                    <a:srgbClr val="000000"/>
                  </a:solidFill>
                  <a:latin typeface="+mn-lt"/>
                  <a:cs typeface="+mn-cs"/>
                </a:endParaRPr>
              </a:p>
              <a:p>
                <a:pPr algn="just"/>
                <a:endParaRPr lang="es-ES" sz="2400" b="1" dirty="0">
                  <a:solidFill>
                    <a:srgbClr val="000000"/>
                  </a:solidFill>
                  <a:latin typeface="+mn-lt"/>
                  <a:cs typeface="+mn-cs"/>
                </a:endParaRPr>
              </a:p>
              <a:p>
                <a:pPr algn="just"/>
                <a:r>
                  <a:rPr lang="es-ES" sz="2400" b="1" dirty="0">
                    <a:solidFill>
                      <a:srgbClr val="000000"/>
                    </a:solidFill>
                    <a:latin typeface="+mn-lt"/>
                    <a:cs typeface="+mn-cs"/>
                  </a:rPr>
                  <a:t>Paso 1:</a:t>
                </a:r>
                <a:r>
                  <a:rPr lang="es-ES" sz="2400" dirty="0">
                    <a:solidFill>
                      <a:srgbClr val="000000"/>
                    </a:solidFill>
                    <a:latin typeface="+mn-lt"/>
                    <a:cs typeface="+mn-cs"/>
                  </a:rPr>
                  <a:t>  Mientras condición de parada falsa realizar 2-6</a:t>
                </a:r>
              </a:p>
              <a:p>
                <a:pPr algn="just"/>
                <a:r>
                  <a:rPr lang="es-ES" sz="2400" b="1" dirty="0">
                    <a:solidFill>
                      <a:srgbClr val="000000"/>
                    </a:solidFill>
                  </a:rPr>
                  <a:t>Paso </a:t>
                </a:r>
                <a:r>
                  <a:rPr lang="es-ES" sz="2400" b="1" dirty="0">
                    <a:solidFill>
                      <a:srgbClr val="000000"/>
                    </a:solidFill>
                    <a:latin typeface="+mn-lt"/>
                    <a:cs typeface="+mn-cs"/>
                  </a:rPr>
                  <a:t>2:</a:t>
                </a:r>
                <a:r>
                  <a:rPr lang="es-ES" sz="2400" dirty="0">
                    <a:solidFill>
                      <a:srgbClr val="000000"/>
                    </a:solidFill>
                    <a:latin typeface="+mn-lt"/>
                    <a:cs typeface="+mn-cs"/>
                  </a:rPr>
                  <a:t>  Para cada par de entrenamiento S:T realizar 3-5</a:t>
                </a:r>
              </a:p>
              <a:p>
                <a:pPr algn="just"/>
                <a:r>
                  <a:rPr lang="es-ES" sz="2400" b="1" dirty="0">
                    <a:solidFill>
                      <a:srgbClr val="000000"/>
                    </a:solidFill>
                  </a:rPr>
                  <a:t>Paso </a:t>
                </a:r>
                <a:r>
                  <a:rPr lang="es-ES" sz="2400" b="1" dirty="0">
                    <a:solidFill>
                      <a:srgbClr val="000000"/>
                    </a:solidFill>
                    <a:latin typeface="+mn-lt"/>
                    <a:cs typeface="+mn-cs"/>
                  </a:rPr>
                  <a:t>3:</a:t>
                </a:r>
                <a:r>
                  <a:rPr lang="es-ES" sz="2400" dirty="0">
                    <a:solidFill>
                      <a:srgbClr val="000000"/>
                    </a:solidFill>
                    <a:latin typeface="+mn-lt"/>
                    <a:cs typeface="+mn-cs"/>
                  </a:rPr>
                  <a:t>  Fijar activación de las neuronas de entrada Xi=Si  </a:t>
                </a:r>
              </a:p>
              <a:p>
                <a:pPr algn="just"/>
                <a:r>
                  <a:rPr lang="es-ES" sz="2400" b="1" dirty="0">
                    <a:solidFill>
                      <a:srgbClr val="000000"/>
                    </a:solidFill>
                  </a:rPr>
                  <a:t>Paso </a:t>
                </a:r>
                <a:r>
                  <a:rPr lang="es-ES" sz="2400" b="1" dirty="0">
                    <a:solidFill>
                      <a:srgbClr val="000000"/>
                    </a:solidFill>
                    <a:latin typeface="+mn-lt"/>
                    <a:cs typeface="+mn-cs"/>
                  </a:rPr>
                  <a:t>4:</a:t>
                </a:r>
                <a:r>
                  <a:rPr lang="es-ES" sz="2400" dirty="0">
                    <a:solidFill>
                      <a:srgbClr val="000000"/>
                    </a:solidFill>
                    <a:latin typeface="+mn-lt"/>
                    <a:cs typeface="+mn-cs"/>
                  </a:rPr>
                  <a:t>  Calcular respuesta para la unidad de salida:</a:t>
                </a:r>
              </a:p>
              <a:p>
                <a:pPr marL="342900" indent="-342900" algn="just">
                  <a:buFont typeface="Arial" panose="020B0604020202020204" pitchFamily="34" charset="0"/>
                  <a:buChar char="•"/>
                </a:pPr>
                <a:endParaRPr lang="es-ES" sz="2400" dirty="0">
                  <a:solidFill>
                    <a:srgbClr val="000000"/>
                  </a:solidFill>
                  <a:latin typeface="+mn-lt"/>
                  <a:cs typeface="+mn-cs"/>
                </a:endParaRPr>
              </a:p>
              <a:p>
                <a:pPr algn="just"/>
                <a:endParaRPr lang="es-ES" sz="2400" dirty="0">
                  <a:solidFill>
                    <a:srgbClr val="000000"/>
                  </a:solidFill>
                  <a:latin typeface="+mn-lt"/>
                  <a:cs typeface="+mn-cs"/>
                </a:endParaRPr>
              </a:p>
            </p:txBody>
          </p:sp>
        </mc:Choice>
        <mc:Fallback xmlns="">
          <p:sp>
            <p:nvSpPr>
              <p:cNvPr id="4" name="Rectángulo 3"/>
              <p:cNvSpPr>
                <a:spLocks noRot="1" noChangeAspect="1" noMove="1" noResize="1" noEditPoints="1" noAdjustHandles="1" noChangeArrowheads="1" noChangeShapeType="1" noTextEdit="1"/>
              </p:cNvSpPr>
              <p:nvPr/>
            </p:nvSpPr>
            <p:spPr>
              <a:xfrm>
                <a:off x="250825" y="925086"/>
                <a:ext cx="8740775" cy="4154984"/>
              </a:xfrm>
              <a:prstGeom prst="rect">
                <a:avLst/>
              </a:prstGeom>
              <a:blipFill rotWithShape="0">
                <a:blip r:embed="rId4"/>
                <a:stretch>
                  <a:fillRect l="-1046" t="-1028"/>
                </a:stretch>
              </a:blipFill>
            </p:spPr>
            <p:txBody>
              <a:bodyPr/>
              <a:lstStyle/>
              <a:p>
                <a:r>
                  <a:rPr lang="es-ES">
                    <a:noFill/>
                  </a:rPr>
                  <a:t> </a:t>
                </a:r>
              </a:p>
            </p:txBody>
          </p:sp>
        </mc:Fallback>
      </mc:AlternateContent>
      <p:graphicFrame>
        <p:nvGraphicFramePr>
          <p:cNvPr id="5" name="2 Objeto"/>
          <p:cNvGraphicFramePr>
            <a:graphicFrameLocks noChangeAspect="1"/>
          </p:cNvGraphicFramePr>
          <p:nvPr/>
        </p:nvGraphicFramePr>
        <p:xfrm>
          <a:off x="4343400" y="1828800"/>
          <a:ext cx="4536503" cy="720081"/>
        </p:xfrm>
        <a:graphic>
          <a:graphicData uri="http://schemas.openxmlformats.org/presentationml/2006/ole">
            <mc:AlternateContent xmlns:mc="http://schemas.openxmlformats.org/markup-compatibility/2006">
              <mc:Choice xmlns:v="urn:schemas-microsoft-com:vml" Requires="v">
                <p:oleObj name="Ecuación" r:id="rId5" imgW="1295400" imgH="203200" progId="Equation.3">
                  <p:embed/>
                </p:oleObj>
              </mc:Choice>
              <mc:Fallback>
                <p:oleObj name="Ecuación" r:id="rId5" imgW="1295400" imgH="203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1828800"/>
                        <a:ext cx="4536503" cy="720081"/>
                      </a:xfrm>
                      <a:prstGeom prst="rect">
                        <a:avLst/>
                      </a:prstGeom>
                      <a:noFill/>
                    </p:spPr>
                  </p:pic>
                </p:oleObj>
              </mc:Fallback>
            </mc:AlternateContent>
          </a:graphicData>
        </a:graphic>
      </p:graphicFrame>
      <p:graphicFrame>
        <p:nvGraphicFramePr>
          <p:cNvPr id="7" name="8 Objeto"/>
          <p:cNvGraphicFramePr>
            <a:graphicFrameLocks noChangeAspect="1"/>
          </p:cNvGraphicFramePr>
          <p:nvPr>
            <p:extLst>
              <p:ext uri="{D42A27DB-BD31-4B8C-83A1-F6EECF244321}">
                <p14:modId xmlns:p14="http://schemas.microsoft.com/office/powerpoint/2010/main" val="2971881184"/>
              </p:ext>
            </p:extLst>
          </p:nvPr>
        </p:nvGraphicFramePr>
        <p:xfrm>
          <a:off x="5789536" y="4716848"/>
          <a:ext cx="3264363" cy="1368152"/>
        </p:xfrm>
        <a:graphic>
          <a:graphicData uri="http://schemas.openxmlformats.org/presentationml/2006/ole">
            <mc:AlternateContent xmlns:mc="http://schemas.openxmlformats.org/markup-compatibility/2006">
              <mc:Choice xmlns:v="urn:schemas-microsoft-com:vml" Requires="v">
                <p:oleObj name="Ecuación" r:id="rId7" imgW="1295400" imgH="431800" progId="Equation.3">
                  <p:embed/>
                </p:oleObj>
              </mc:Choice>
              <mc:Fallback>
                <p:oleObj name="Ecuación" r:id="rId7" imgW="12954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9536" y="4716848"/>
                        <a:ext cx="3264363" cy="1368152"/>
                      </a:xfrm>
                      <a:prstGeom prst="rect">
                        <a:avLst/>
                      </a:prstGeom>
                      <a:noFill/>
                    </p:spPr>
                  </p:pic>
                </p:oleObj>
              </mc:Fallback>
            </mc:AlternateContent>
          </a:graphicData>
        </a:graphic>
      </p:graphicFrame>
      <p:graphicFrame>
        <p:nvGraphicFramePr>
          <p:cNvPr id="9" name="1 Objeto"/>
          <p:cNvGraphicFramePr>
            <a:graphicFrameLocks noChangeAspect="1"/>
          </p:cNvGraphicFramePr>
          <p:nvPr>
            <p:extLst>
              <p:ext uri="{D42A27DB-BD31-4B8C-83A1-F6EECF244321}">
                <p14:modId xmlns:p14="http://schemas.microsoft.com/office/powerpoint/2010/main" val="1709123153"/>
              </p:ext>
            </p:extLst>
          </p:nvPr>
        </p:nvGraphicFramePr>
        <p:xfrm>
          <a:off x="51110" y="4716848"/>
          <a:ext cx="5800725" cy="1541463"/>
        </p:xfrm>
        <a:graphic>
          <a:graphicData uri="http://schemas.openxmlformats.org/presentationml/2006/ole">
            <mc:AlternateContent xmlns:mc="http://schemas.openxmlformats.org/markup-compatibility/2006">
              <mc:Choice xmlns:v="urn:schemas-microsoft-com:vml" Requires="v">
                <p:oleObj name="Ecuación" r:id="rId9" imgW="1752480" imgH="457200" progId="Equation.3">
                  <p:embed/>
                </p:oleObj>
              </mc:Choice>
              <mc:Fallback>
                <p:oleObj name="Ecuación" r:id="rId9" imgW="1752480" imgH="457200" progId="Equation.3">
                  <p:embed/>
                  <p:pic>
                    <p:nvPicPr>
                      <p:cNvPr id="0" name=""/>
                      <p:cNvPicPr>
                        <a:picLocks noChangeAspect="1" noChangeArrowheads="1"/>
                      </p:cNvPicPr>
                      <p:nvPr/>
                    </p:nvPicPr>
                    <p:blipFill>
                      <a:blip r:embed="rId10"/>
                      <a:srcRect/>
                      <a:stretch>
                        <a:fillRect/>
                      </a:stretch>
                    </p:blipFill>
                    <p:spPr bwMode="auto">
                      <a:xfrm>
                        <a:off x="51110" y="4716848"/>
                        <a:ext cx="5800725" cy="154146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89015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ADALINE</a:t>
            </a:r>
          </a:p>
        </p:txBody>
      </p:sp>
      <mc:AlternateContent xmlns:mc="http://schemas.openxmlformats.org/markup-compatibility/2006" xmlns:a14="http://schemas.microsoft.com/office/drawing/2010/main">
        <mc:Choice Requires="a14">
          <p:sp>
            <p:nvSpPr>
              <p:cNvPr id="4" name="Rectángulo 3"/>
              <p:cNvSpPr/>
              <p:nvPr/>
            </p:nvSpPr>
            <p:spPr>
              <a:xfrm>
                <a:off x="250825" y="925086"/>
                <a:ext cx="8740775" cy="5262979"/>
              </a:xfrm>
              <a:prstGeom prst="rect">
                <a:avLst/>
              </a:prstGeom>
            </p:spPr>
            <p:txBody>
              <a:bodyPr wrap="square">
                <a:spAutoFit/>
              </a:bodyPr>
              <a:lstStyle/>
              <a:p>
                <a:pPr marL="0" lvl="0" indent="0" algn="just">
                  <a:tabLst/>
                </a:pPr>
                <a:r>
                  <a:rPr lang="es-ES" sz="2400" b="1" dirty="0">
                    <a:solidFill>
                      <a:srgbClr val="000000"/>
                    </a:solidFill>
                    <a:latin typeface="+mn-lt"/>
                    <a:cs typeface="+mn-cs"/>
                  </a:rPr>
                  <a:t>Paso 5:</a:t>
                </a:r>
                <a:r>
                  <a:rPr lang="es-ES" sz="2400" dirty="0">
                    <a:solidFill>
                      <a:srgbClr val="000000"/>
                    </a:solidFill>
                    <a:latin typeface="+mn-lt"/>
                    <a:cs typeface="+mn-cs"/>
                  </a:rPr>
                  <a:t>  Actualizar los pesos y el </a:t>
                </a:r>
                <a:r>
                  <a:rPr lang="es-ES" sz="2400" dirty="0" err="1">
                    <a:solidFill>
                      <a:srgbClr val="000000"/>
                    </a:solidFill>
                    <a:latin typeface="+mn-lt"/>
                    <a:cs typeface="+mn-cs"/>
                  </a:rPr>
                  <a:t>bias</a:t>
                </a:r>
                <a:r>
                  <a:rPr lang="es-ES" sz="2400" dirty="0">
                    <a:solidFill>
                      <a:srgbClr val="000000"/>
                    </a:solidFill>
                    <a:latin typeface="+mn-lt"/>
                    <a:cs typeface="+mn-cs"/>
                  </a:rPr>
                  <a:t> si ocurrió un error para el patrón:</a:t>
                </a:r>
              </a:p>
              <a:p>
                <a:pPr marL="0" lvl="0" indent="0" algn="just">
                  <a:tabLst/>
                </a:pPr>
                <a:endParaRPr lang="es-ES" sz="2400" dirty="0">
                  <a:solidFill>
                    <a:srgbClr val="000000"/>
                  </a:solidFill>
                  <a:latin typeface="+mn-lt"/>
                  <a:cs typeface="+mn-cs"/>
                </a:endParaRPr>
              </a:p>
              <a:p>
                <a:pPr marL="0" lvl="0" indent="0" algn="just">
                  <a:tabLst/>
                </a:pPr>
                <a:r>
                  <a:rPr lang="es-ES" sz="2400" dirty="0">
                    <a:solidFill>
                      <a:srgbClr val="000000"/>
                    </a:solidFill>
                    <a:latin typeface="+mn-lt"/>
                    <a:cs typeface="+mn-cs"/>
                  </a:rPr>
                  <a:t>   si </a:t>
                </a:r>
                <a14:m>
                  <m:oMath xmlns:m="http://schemas.openxmlformats.org/officeDocument/2006/math">
                    <m:r>
                      <a:rPr lang="es-ES" sz="2400" i="1" dirty="0" smtClean="0">
                        <a:solidFill>
                          <a:srgbClr val="000000"/>
                        </a:solidFill>
                        <a:latin typeface="Cambria Math" panose="02040503050406030204" pitchFamily="18" charset="0"/>
                        <a:cs typeface="+mn-cs"/>
                      </a:rPr>
                      <m:t>𝑌</m:t>
                    </m:r>
                    <m:r>
                      <a:rPr lang="es-ES" sz="2400" i="1" dirty="0" smtClean="0">
                        <a:solidFill>
                          <a:srgbClr val="000000"/>
                        </a:solidFill>
                        <a:latin typeface="Cambria Math" panose="02040503050406030204" pitchFamily="18" charset="0"/>
                        <a:cs typeface="+mn-cs"/>
                      </a:rPr>
                      <m:t> &lt;&gt; </m:t>
                    </m:r>
                    <m:r>
                      <a:rPr lang="es-ES" sz="2400" i="1" dirty="0" smtClean="0">
                        <a:solidFill>
                          <a:srgbClr val="000000"/>
                        </a:solidFill>
                        <a:latin typeface="Cambria Math" panose="02040503050406030204" pitchFamily="18" charset="0"/>
                        <a:cs typeface="+mn-cs"/>
                      </a:rPr>
                      <m:t>𝑇</m:t>
                    </m:r>
                  </m:oMath>
                </a14:m>
                <a:r>
                  <a:rPr lang="es-ES" sz="2400" dirty="0">
                    <a:solidFill>
                      <a:srgbClr val="000000"/>
                    </a:solidFill>
                    <a:latin typeface="+mn-lt"/>
                    <a:cs typeface="+mn-cs"/>
                  </a:rPr>
                  <a:t>     </a:t>
                </a:r>
                <a14:m>
                  <m:oMath xmlns:m="http://schemas.openxmlformats.org/officeDocument/2006/math">
                    <m:r>
                      <a:rPr lang="es-ES" sz="2400" i="1" dirty="0" smtClean="0">
                        <a:solidFill>
                          <a:srgbClr val="000000"/>
                        </a:solidFill>
                        <a:latin typeface="Cambria Math" panose="02040503050406030204" pitchFamily="18" charset="0"/>
                        <a:cs typeface="+mn-cs"/>
                      </a:rPr>
                      <m:t>𝑊𝑖</m:t>
                    </m:r>
                    <m:d>
                      <m:dPr>
                        <m:ctrlPr>
                          <a:rPr lang="es-ES" sz="2400" i="1" dirty="0">
                            <a:solidFill>
                              <a:srgbClr val="000000"/>
                            </a:solidFill>
                            <a:latin typeface="Cambria Math" panose="02040503050406030204" pitchFamily="18" charset="0"/>
                            <a:cs typeface="+mn-cs"/>
                          </a:rPr>
                        </m:ctrlPr>
                      </m:dPr>
                      <m:e>
                        <m:r>
                          <a:rPr lang="es-ES" sz="2400" i="1" dirty="0">
                            <a:solidFill>
                              <a:srgbClr val="000000"/>
                            </a:solidFill>
                            <a:latin typeface="Cambria Math" panose="02040503050406030204" pitchFamily="18" charset="0"/>
                            <a:cs typeface="+mn-cs"/>
                          </a:rPr>
                          <m:t>𝑛𝑢𝑒𝑣𝑜</m:t>
                        </m:r>
                      </m:e>
                    </m:d>
                    <m:r>
                      <a:rPr lang="es-ES" sz="2400" i="1" dirty="0">
                        <a:solidFill>
                          <a:srgbClr val="000000"/>
                        </a:solidFill>
                        <a:latin typeface="Cambria Math" panose="02040503050406030204" pitchFamily="18" charset="0"/>
                        <a:cs typeface="+mn-cs"/>
                      </a:rPr>
                      <m:t>= </m:t>
                    </m:r>
                    <m:r>
                      <a:rPr lang="es-ES" sz="2400" i="1" dirty="0" err="1">
                        <a:solidFill>
                          <a:srgbClr val="000000"/>
                        </a:solidFill>
                        <a:latin typeface="Cambria Math" panose="02040503050406030204" pitchFamily="18" charset="0"/>
                        <a:cs typeface="+mn-cs"/>
                      </a:rPr>
                      <m:t>𝑊𝑖</m:t>
                    </m:r>
                    <m:d>
                      <m:dPr>
                        <m:ctrlPr>
                          <a:rPr lang="es-ES" sz="2400" i="1" dirty="0" err="1">
                            <a:solidFill>
                              <a:srgbClr val="000000"/>
                            </a:solidFill>
                            <a:latin typeface="Cambria Math" panose="02040503050406030204" pitchFamily="18" charset="0"/>
                            <a:cs typeface="+mn-cs"/>
                          </a:rPr>
                        </m:ctrlPr>
                      </m:dPr>
                      <m:e>
                        <m:r>
                          <a:rPr lang="es-ES" sz="2400" i="1" dirty="0">
                            <a:solidFill>
                              <a:srgbClr val="000000"/>
                            </a:solidFill>
                            <a:latin typeface="Cambria Math" panose="02040503050406030204" pitchFamily="18" charset="0"/>
                            <a:cs typeface="+mn-cs"/>
                          </a:rPr>
                          <m:t>𝑣𝑖𝑒𝑗𝑜</m:t>
                        </m:r>
                      </m:e>
                    </m:d>
                    <m:r>
                      <a:rPr lang="es-ES" sz="2400" i="1" dirty="0">
                        <a:solidFill>
                          <a:srgbClr val="000000"/>
                        </a:solidFill>
                        <a:latin typeface="Cambria Math" panose="02040503050406030204" pitchFamily="18" charset="0"/>
                        <a:cs typeface="+mn-cs"/>
                      </a:rPr>
                      <m:t>+</m:t>
                    </m:r>
                    <m:r>
                      <a:rPr lang="es-ES" sz="2400" b="0" i="1" dirty="0" smtClean="0">
                        <a:solidFill>
                          <a:srgbClr val="000000"/>
                        </a:solidFill>
                        <a:latin typeface="Cambria Math" panose="02040503050406030204" pitchFamily="18" charset="0"/>
                        <a:cs typeface="+mn-cs"/>
                      </a:rPr>
                      <m:t>𝑎</m:t>
                    </m:r>
                    <m:r>
                      <a:rPr lang="es-ES" sz="2400" b="0" i="1" dirty="0" smtClean="0">
                        <a:solidFill>
                          <a:srgbClr val="000000"/>
                        </a:solidFill>
                        <a:latin typeface="Cambria Math" panose="02040503050406030204" pitchFamily="18" charset="0"/>
                        <a:cs typeface="+mn-cs"/>
                      </a:rPr>
                      <m:t>∗(</m:t>
                    </m:r>
                    <m:r>
                      <a:rPr lang="es-ES" sz="2400" i="1" dirty="0">
                        <a:solidFill>
                          <a:srgbClr val="000000"/>
                        </a:solidFill>
                        <a:latin typeface="Cambria Math" panose="02040503050406030204" pitchFamily="18" charset="0"/>
                        <a:cs typeface="+mn-cs"/>
                      </a:rPr>
                      <m:t>𝑇</m:t>
                    </m:r>
                    <m:r>
                      <a:rPr lang="es-ES" sz="2400" b="0" i="1" dirty="0" smtClean="0">
                        <a:solidFill>
                          <a:srgbClr val="000000"/>
                        </a:solidFill>
                        <a:latin typeface="Cambria Math" panose="02040503050406030204" pitchFamily="18" charset="0"/>
                        <a:cs typeface="+mn-cs"/>
                      </a:rPr>
                      <m:t> −</m:t>
                    </m:r>
                    <m:r>
                      <a:rPr lang="es-ES" sz="2400" b="0" i="1" dirty="0" smtClean="0">
                        <a:solidFill>
                          <a:srgbClr val="000000"/>
                        </a:solidFill>
                        <a:latin typeface="Cambria Math" panose="02040503050406030204" pitchFamily="18" charset="0"/>
                        <a:cs typeface="+mn-cs"/>
                      </a:rPr>
                      <m:t>𝑌</m:t>
                    </m:r>
                    <m:r>
                      <a:rPr lang="es-ES" sz="2400" b="0" i="1" dirty="0" smtClean="0">
                        <a:solidFill>
                          <a:srgbClr val="000000"/>
                        </a:solidFill>
                        <a:latin typeface="Cambria Math" panose="02040503050406030204" pitchFamily="18" charset="0"/>
                        <a:cs typeface="+mn-cs"/>
                      </a:rPr>
                      <m:t>_</m:t>
                    </m:r>
                    <m:r>
                      <a:rPr lang="es-ES" sz="2400" b="0" i="1" dirty="0" smtClean="0">
                        <a:solidFill>
                          <a:srgbClr val="000000"/>
                        </a:solidFill>
                        <a:latin typeface="Cambria Math" panose="02040503050406030204" pitchFamily="18" charset="0"/>
                        <a:cs typeface="+mn-cs"/>
                      </a:rPr>
                      <m:t>𝑖𝑛</m:t>
                    </m:r>
                    <m:r>
                      <a:rPr lang="es-ES" sz="2400" b="0" i="1" dirty="0" smtClean="0">
                        <a:solidFill>
                          <a:srgbClr val="000000"/>
                        </a:solidFill>
                        <a:latin typeface="Cambria Math" panose="02040503050406030204" pitchFamily="18" charset="0"/>
                        <a:cs typeface="+mn-cs"/>
                      </a:rPr>
                      <m:t>) ∗ </m:t>
                    </m:r>
                    <m:r>
                      <a:rPr lang="es-ES" sz="2400" i="1" dirty="0">
                        <a:solidFill>
                          <a:srgbClr val="000000"/>
                        </a:solidFill>
                        <a:latin typeface="Cambria Math" panose="02040503050406030204" pitchFamily="18" charset="0"/>
                        <a:cs typeface="+mn-cs"/>
                      </a:rPr>
                      <m:t>𝑋𝑖</m:t>
                    </m:r>
                  </m:oMath>
                </a14:m>
                <a:endParaRPr lang="es-ES" sz="2400" dirty="0">
                  <a:solidFill>
                    <a:srgbClr val="000000"/>
                  </a:solidFill>
                  <a:latin typeface="+mn-lt"/>
                  <a:cs typeface="+mn-cs"/>
                </a:endParaRPr>
              </a:p>
              <a:p>
                <a:pPr marL="0" lvl="0" indent="0" algn="just">
                  <a:tabLst/>
                </a:pPr>
                <a:r>
                  <a:rPr lang="es-ES" sz="2400" dirty="0">
                    <a:solidFill>
                      <a:srgbClr val="000000"/>
                    </a:solidFill>
                    <a:latin typeface="+mn-lt"/>
                    <a:cs typeface="+mn-cs"/>
                  </a:rPr>
                  <a:t> 		      </a:t>
                </a:r>
                <a14:m>
                  <m:oMath xmlns:m="http://schemas.openxmlformats.org/officeDocument/2006/math">
                    <m:r>
                      <a:rPr lang="es-ES" sz="2400" i="1" dirty="0" smtClean="0">
                        <a:solidFill>
                          <a:srgbClr val="000000"/>
                        </a:solidFill>
                        <a:latin typeface="Cambria Math" panose="02040503050406030204" pitchFamily="18" charset="0"/>
                        <a:cs typeface="+mn-cs"/>
                      </a:rPr>
                      <m:t> </m:t>
                    </m:r>
                    <m:r>
                      <a:rPr lang="es-ES" sz="2400" i="1" dirty="0" smtClean="0">
                        <a:solidFill>
                          <a:srgbClr val="000000"/>
                        </a:solidFill>
                        <a:latin typeface="Cambria Math" panose="02040503050406030204" pitchFamily="18" charset="0"/>
                        <a:cs typeface="+mn-cs"/>
                      </a:rPr>
                      <m:t>𝑏</m:t>
                    </m:r>
                    <m:d>
                      <m:dPr>
                        <m:ctrlPr>
                          <a:rPr lang="es-ES" sz="2400" i="1" dirty="0" smtClean="0">
                            <a:solidFill>
                              <a:srgbClr val="000000"/>
                            </a:solidFill>
                            <a:latin typeface="Cambria Math" panose="02040503050406030204" pitchFamily="18" charset="0"/>
                            <a:cs typeface="+mn-cs"/>
                          </a:rPr>
                        </m:ctrlPr>
                      </m:dPr>
                      <m:e>
                        <m:r>
                          <a:rPr lang="es-ES" sz="2400" i="1" dirty="0" smtClean="0">
                            <a:solidFill>
                              <a:srgbClr val="000000"/>
                            </a:solidFill>
                            <a:latin typeface="Cambria Math" panose="02040503050406030204" pitchFamily="18" charset="0"/>
                            <a:cs typeface="+mn-cs"/>
                          </a:rPr>
                          <m:t>𝑛𝑢𝑒𝑣𝑜</m:t>
                        </m:r>
                      </m:e>
                    </m:d>
                    <m:r>
                      <a:rPr lang="es-ES" sz="2400" i="1" dirty="0" smtClean="0">
                        <a:solidFill>
                          <a:srgbClr val="000000"/>
                        </a:solidFill>
                        <a:latin typeface="Cambria Math" panose="02040503050406030204" pitchFamily="18" charset="0"/>
                        <a:cs typeface="+mn-cs"/>
                      </a:rPr>
                      <m:t>= </m:t>
                    </m:r>
                    <m:r>
                      <a:rPr lang="es-ES" sz="2400" i="1" dirty="0" smtClean="0">
                        <a:solidFill>
                          <a:srgbClr val="000000"/>
                        </a:solidFill>
                        <a:latin typeface="Cambria Math" panose="02040503050406030204" pitchFamily="18" charset="0"/>
                        <a:cs typeface="+mn-cs"/>
                      </a:rPr>
                      <m:t>𝑏</m:t>
                    </m:r>
                    <m:d>
                      <m:dPr>
                        <m:ctrlPr>
                          <a:rPr lang="es-ES" sz="2400" i="1" dirty="0" smtClean="0">
                            <a:solidFill>
                              <a:srgbClr val="000000"/>
                            </a:solidFill>
                            <a:latin typeface="Cambria Math" panose="02040503050406030204" pitchFamily="18" charset="0"/>
                            <a:cs typeface="+mn-cs"/>
                          </a:rPr>
                        </m:ctrlPr>
                      </m:dPr>
                      <m:e>
                        <m:r>
                          <a:rPr lang="es-ES" sz="2400" i="1" dirty="0" smtClean="0">
                            <a:solidFill>
                              <a:srgbClr val="000000"/>
                            </a:solidFill>
                            <a:latin typeface="Cambria Math" panose="02040503050406030204" pitchFamily="18" charset="0"/>
                            <a:cs typeface="+mn-cs"/>
                          </a:rPr>
                          <m:t>𝑣𝑖𝑒𝑗𝑜</m:t>
                        </m:r>
                      </m:e>
                    </m:d>
                    <m:r>
                      <a:rPr lang="es-ES" sz="2400" i="1" dirty="0" smtClean="0">
                        <a:solidFill>
                          <a:srgbClr val="000000"/>
                        </a:solidFill>
                        <a:latin typeface="Cambria Math" panose="02040503050406030204" pitchFamily="18" charset="0"/>
                        <a:cs typeface="+mn-cs"/>
                      </a:rPr>
                      <m:t>+</m:t>
                    </m:r>
                    <m:r>
                      <a:rPr lang="es-ES" sz="2400" b="0" i="1" dirty="0" smtClean="0">
                        <a:solidFill>
                          <a:srgbClr val="000000"/>
                        </a:solidFill>
                        <a:latin typeface="Cambria Math" panose="02040503050406030204" pitchFamily="18" charset="0"/>
                        <a:cs typeface="+mn-cs"/>
                      </a:rPr>
                      <m:t>𝑎</m:t>
                    </m:r>
                    <m:r>
                      <a:rPr lang="es-ES" sz="2400" b="0" i="1" dirty="0" smtClean="0">
                        <a:solidFill>
                          <a:srgbClr val="000000"/>
                        </a:solidFill>
                        <a:latin typeface="Cambria Math" panose="02040503050406030204" pitchFamily="18" charset="0"/>
                        <a:cs typeface="+mn-cs"/>
                      </a:rPr>
                      <m:t>∗(</m:t>
                    </m:r>
                    <m:r>
                      <a:rPr lang="es-ES" sz="2400" i="1" dirty="0">
                        <a:solidFill>
                          <a:srgbClr val="000000"/>
                        </a:solidFill>
                        <a:latin typeface="Cambria Math" panose="02040503050406030204" pitchFamily="18" charset="0"/>
                      </a:rPr>
                      <m:t>𝑇</m:t>
                    </m:r>
                    <m:r>
                      <a:rPr lang="es-ES" sz="2400" i="1" dirty="0">
                        <a:solidFill>
                          <a:srgbClr val="000000"/>
                        </a:solidFill>
                        <a:latin typeface="Cambria Math" panose="02040503050406030204" pitchFamily="18" charset="0"/>
                      </a:rPr>
                      <m:t> −</m:t>
                    </m:r>
                    <m:r>
                      <a:rPr lang="es-ES" sz="2400" i="1" dirty="0">
                        <a:solidFill>
                          <a:srgbClr val="000000"/>
                        </a:solidFill>
                        <a:latin typeface="Cambria Math" panose="02040503050406030204" pitchFamily="18" charset="0"/>
                      </a:rPr>
                      <m:t>𝑌</m:t>
                    </m:r>
                    <m:r>
                      <a:rPr lang="es-ES" sz="2400" i="1" dirty="0">
                        <a:solidFill>
                          <a:srgbClr val="000000"/>
                        </a:solidFill>
                        <a:latin typeface="Cambria Math" panose="02040503050406030204" pitchFamily="18" charset="0"/>
                      </a:rPr>
                      <m:t>_</m:t>
                    </m:r>
                    <m:r>
                      <a:rPr lang="es-ES" sz="2400" i="1" dirty="0">
                        <a:solidFill>
                          <a:srgbClr val="000000"/>
                        </a:solidFill>
                        <a:latin typeface="Cambria Math" panose="02040503050406030204" pitchFamily="18" charset="0"/>
                      </a:rPr>
                      <m:t>𝑖𝑛</m:t>
                    </m:r>
                    <m:r>
                      <a:rPr lang="es-ES" sz="2400" i="1" dirty="0">
                        <a:solidFill>
                          <a:srgbClr val="000000"/>
                        </a:solidFill>
                        <a:latin typeface="Cambria Math" panose="02040503050406030204" pitchFamily="18" charset="0"/>
                      </a:rPr>
                      <m:t>)</m:t>
                    </m:r>
                  </m:oMath>
                </a14:m>
                <a:endParaRPr lang="es-ES" sz="2400" dirty="0">
                  <a:solidFill>
                    <a:srgbClr val="000000"/>
                  </a:solidFill>
                  <a:latin typeface="+mn-lt"/>
                  <a:cs typeface="+mn-cs"/>
                </a:endParaRPr>
              </a:p>
              <a:p>
                <a:pPr marL="0" lvl="0" indent="0" algn="just">
                  <a:tabLst/>
                </a:pPr>
                <a:r>
                  <a:rPr lang="es-ES" sz="2400" dirty="0">
                    <a:solidFill>
                      <a:srgbClr val="000000"/>
                    </a:solidFill>
                    <a:latin typeface="+mn-lt"/>
                    <a:cs typeface="+mn-cs"/>
                  </a:rPr>
                  <a:t>  </a:t>
                </a:r>
              </a:p>
              <a:p>
                <a:pPr marL="0" lvl="0" indent="0" algn="just">
                  <a:tabLst/>
                </a:pPr>
                <a:r>
                  <a:rPr lang="es-ES" sz="2400" dirty="0">
                    <a:solidFill>
                      <a:srgbClr val="000000"/>
                    </a:solidFill>
                    <a:latin typeface="+mn-lt"/>
                    <a:cs typeface="+mn-cs"/>
                  </a:rPr>
                  <a:t>    sino       </a:t>
                </a:r>
                <a14:m>
                  <m:oMath xmlns:m="http://schemas.openxmlformats.org/officeDocument/2006/math">
                    <m:r>
                      <a:rPr lang="es-ES" sz="2400" i="1" dirty="0" smtClean="0">
                        <a:solidFill>
                          <a:srgbClr val="000000"/>
                        </a:solidFill>
                        <a:latin typeface="Cambria Math" panose="02040503050406030204" pitchFamily="18" charset="0"/>
                        <a:cs typeface="+mn-cs"/>
                      </a:rPr>
                      <m:t>𝑊𝑖</m:t>
                    </m:r>
                    <m:r>
                      <a:rPr lang="es-ES" sz="2400" i="1" dirty="0">
                        <a:solidFill>
                          <a:srgbClr val="000000"/>
                        </a:solidFill>
                        <a:latin typeface="Cambria Math" panose="02040503050406030204" pitchFamily="18" charset="0"/>
                        <a:cs typeface="+mn-cs"/>
                      </a:rPr>
                      <m:t>(</m:t>
                    </m:r>
                    <m:r>
                      <a:rPr lang="es-ES" sz="2400" i="1" dirty="0">
                        <a:solidFill>
                          <a:srgbClr val="000000"/>
                        </a:solidFill>
                        <a:latin typeface="Cambria Math" panose="02040503050406030204" pitchFamily="18" charset="0"/>
                        <a:cs typeface="+mn-cs"/>
                      </a:rPr>
                      <m:t>𝑛𝑢𝑒𝑣𝑜</m:t>
                    </m:r>
                    <m:r>
                      <a:rPr lang="es-ES" sz="2400" i="1" dirty="0">
                        <a:solidFill>
                          <a:srgbClr val="000000"/>
                        </a:solidFill>
                        <a:latin typeface="Cambria Math" panose="02040503050406030204" pitchFamily="18" charset="0"/>
                        <a:cs typeface="+mn-cs"/>
                      </a:rPr>
                      <m:t>) = </m:t>
                    </m:r>
                    <m:r>
                      <a:rPr lang="es-ES" sz="2400" i="1" dirty="0" err="1">
                        <a:solidFill>
                          <a:srgbClr val="000000"/>
                        </a:solidFill>
                        <a:latin typeface="Cambria Math" panose="02040503050406030204" pitchFamily="18" charset="0"/>
                        <a:cs typeface="+mn-cs"/>
                      </a:rPr>
                      <m:t>𝑊𝑖</m:t>
                    </m:r>
                    <m:r>
                      <a:rPr lang="es-ES" sz="2400" i="1" dirty="0">
                        <a:solidFill>
                          <a:srgbClr val="000000"/>
                        </a:solidFill>
                        <a:latin typeface="Cambria Math" panose="02040503050406030204" pitchFamily="18" charset="0"/>
                        <a:cs typeface="+mn-cs"/>
                      </a:rPr>
                      <m:t>(</m:t>
                    </m:r>
                    <m:r>
                      <a:rPr lang="es-ES" sz="2400" i="1" dirty="0">
                        <a:solidFill>
                          <a:srgbClr val="000000"/>
                        </a:solidFill>
                        <a:latin typeface="Cambria Math" panose="02040503050406030204" pitchFamily="18" charset="0"/>
                        <a:cs typeface="+mn-cs"/>
                      </a:rPr>
                      <m:t>𝑣𝑖𝑒𝑗𝑜</m:t>
                    </m:r>
                    <m:r>
                      <a:rPr lang="es-ES" sz="2400" i="1" dirty="0">
                        <a:solidFill>
                          <a:srgbClr val="000000"/>
                        </a:solidFill>
                        <a:latin typeface="Cambria Math" panose="02040503050406030204" pitchFamily="18" charset="0"/>
                        <a:cs typeface="+mn-cs"/>
                      </a:rPr>
                      <m:t>)</m:t>
                    </m:r>
                  </m:oMath>
                </a14:m>
                <a:endParaRPr lang="es-ES" sz="2400" dirty="0">
                  <a:solidFill>
                    <a:srgbClr val="000000"/>
                  </a:solidFill>
                  <a:latin typeface="+mn-lt"/>
                  <a:cs typeface="+mn-cs"/>
                </a:endParaRPr>
              </a:p>
              <a:p>
                <a:pPr marL="0" lvl="0" indent="0" algn="just">
                  <a:tabLst/>
                </a:pPr>
                <a:r>
                  <a:rPr lang="es-ES" sz="2400" dirty="0">
                    <a:solidFill>
                      <a:srgbClr val="000000"/>
                    </a:solidFill>
                    <a:latin typeface="+mn-lt"/>
                    <a:cs typeface="+mn-cs"/>
                  </a:rPr>
                  <a:t>                   </a:t>
                </a:r>
                <a14:m>
                  <m:oMath xmlns:m="http://schemas.openxmlformats.org/officeDocument/2006/math">
                    <m:r>
                      <a:rPr lang="es-ES" sz="2400" i="1" dirty="0" smtClean="0">
                        <a:solidFill>
                          <a:srgbClr val="000000"/>
                        </a:solidFill>
                        <a:latin typeface="Cambria Math" panose="02040503050406030204" pitchFamily="18" charset="0"/>
                        <a:cs typeface="+mn-cs"/>
                      </a:rPr>
                      <m:t>𝑏</m:t>
                    </m:r>
                    <m:r>
                      <a:rPr lang="es-ES" sz="2400" i="1" dirty="0" smtClean="0">
                        <a:solidFill>
                          <a:srgbClr val="000000"/>
                        </a:solidFill>
                        <a:latin typeface="Cambria Math" panose="02040503050406030204" pitchFamily="18" charset="0"/>
                        <a:cs typeface="+mn-cs"/>
                      </a:rPr>
                      <m:t>(</m:t>
                    </m:r>
                    <m:r>
                      <a:rPr lang="es-ES" sz="2400" i="1" dirty="0" smtClean="0">
                        <a:solidFill>
                          <a:srgbClr val="000000"/>
                        </a:solidFill>
                        <a:latin typeface="Cambria Math" panose="02040503050406030204" pitchFamily="18" charset="0"/>
                        <a:cs typeface="+mn-cs"/>
                      </a:rPr>
                      <m:t>𝑛𝑢𝑒𝑣𝑜</m:t>
                    </m:r>
                    <m:r>
                      <a:rPr lang="es-ES" sz="2400" i="1" dirty="0" smtClean="0">
                        <a:solidFill>
                          <a:srgbClr val="000000"/>
                        </a:solidFill>
                        <a:latin typeface="Cambria Math" panose="02040503050406030204" pitchFamily="18" charset="0"/>
                        <a:cs typeface="+mn-cs"/>
                      </a:rPr>
                      <m:t>) = </m:t>
                    </m:r>
                    <m:r>
                      <a:rPr lang="es-ES" sz="2400" i="1" dirty="0" smtClean="0">
                        <a:solidFill>
                          <a:srgbClr val="000000"/>
                        </a:solidFill>
                        <a:latin typeface="Cambria Math" panose="02040503050406030204" pitchFamily="18" charset="0"/>
                        <a:cs typeface="+mn-cs"/>
                      </a:rPr>
                      <m:t>𝑏</m:t>
                    </m:r>
                    <m:r>
                      <a:rPr lang="es-ES" sz="2400" i="1" dirty="0" smtClean="0">
                        <a:solidFill>
                          <a:srgbClr val="000000"/>
                        </a:solidFill>
                        <a:latin typeface="Cambria Math" panose="02040503050406030204" pitchFamily="18" charset="0"/>
                        <a:cs typeface="+mn-cs"/>
                      </a:rPr>
                      <m:t>(</m:t>
                    </m:r>
                    <m:r>
                      <a:rPr lang="es-ES" sz="2400" i="1" dirty="0" smtClean="0">
                        <a:solidFill>
                          <a:srgbClr val="000000"/>
                        </a:solidFill>
                        <a:latin typeface="Cambria Math" panose="02040503050406030204" pitchFamily="18" charset="0"/>
                        <a:cs typeface="+mn-cs"/>
                      </a:rPr>
                      <m:t>𝑣𝑖𝑒𝑗𝑜</m:t>
                    </m:r>
                    <m:r>
                      <a:rPr lang="es-ES" sz="2400" i="1" dirty="0" smtClean="0">
                        <a:solidFill>
                          <a:srgbClr val="000000"/>
                        </a:solidFill>
                        <a:latin typeface="Cambria Math" panose="02040503050406030204" pitchFamily="18" charset="0"/>
                        <a:cs typeface="+mn-cs"/>
                      </a:rPr>
                      <m:t>)</m:t>
                    </m:r>
                  </m:oMath>
                </a14:m>
                <a:endParaRPr lang="es-ES" sz="2400" dirty="0">
                  <a:solidFill>
                    <a:srgbClr val="000000"/>
                  </a:solidFill>
                  <a:latin typeface="+mn-lt"/>
                  <a:cs typeface="+mn-cs"/>
                </a:endParaRPr>
              </a:p>
              <a:p>
                <a:pPr marL="0" lvl="0" indent="0" algn="just">
                  <a:tabLst/>
                </a:pPr>
                <a:endParaRPr lang="es-ES" sz="2400" dirty="0">
                  <a:solidFill>
                    <a:srgbClr val="000000"/>
                  </a:solidFill>
                  <a:latin typeface="+mn-lt"/>
                  <a:cs typeface="+mn-cs"/>
                </a:endParaRPr>
              </a:p>
              <a:p>
                <a:pPr marL="0" lvl="0" indent="0" algn="just">
                  <a:tabLst/>
                </a:pPr>
                <a:r>
                  <a:rPr lang="es-ES" sz="2400" b="1" dirty="0">
                    <a:solidFill>
                      <a:srgbClr val="000000"/>
                    </a:solidFill>
                    <a:latin typeface="+mn-lt"/>
                    <a:cs typeface="+mn-cs"/>
                  </a:rPr>
                  <a:t>Paso 6:</a:t>
                </a:r>
                <a:r>
                  <a:rPr lang="es-ES" sz="2400" dirty="0">
                    <a:solidFill>
                      <a:srgbClr val="000000"/>
                    </a:solidFill>
                    <a:latin typeface="+mn-lt"/>
                    <a:cs typeface="+mn-cs"/>
                  </a:rPr>
                  <a:t>  Probar y evaluar condición de parada. Si no cambiaron pesos en el paso 2, parar sino continuar.</a:t>
                </a:r>
              </a:p>
              <a:p>
                <a:pPr marL="0" lvl="0" indent="0" algn="just">
                  <a:tabLst/>
                </a:pPr>
                <a:endParaRPr lang="es-ES" sz="2400" dirty="0">
                  <a:solidFill>
                    <a:srgbClr val="000000"/>
                  </a:solidFill>
                  <a:latin typeface="+mn-lt"/>
                  <a:cs typeface="+mn-cs"/>
                </a:endParaRPr>
              </a:p>
              <a:p>
                <a:pPr marL="0" lvl="0" indent="0" algn="just">
                  <a:tabLst/>
                </a:pPr>
                <a:r>
                  <a:rPr lang="es-ES" sz="2400" dirty="0">
                    <a:solidFill>
                      <a:srgbClr val="000000"/>
                    </a:solidFill>
                    <a:latin typeface="+mn-lt"/>
                    <a:cs typeface="+mn-cs"/>
                  </a:rPr>
                  <a:t>Se  debe repetir el algoritmo para cada una de las entradas de entrenamiento.</a:t>
                </a:r>
              </a:p>
            </p:txBody>
          </p:sp>
        </mc:Choice>
        <mc:Fallback xmlns="">
          <p:sp>
            <p:nvSpPr>
              <p:cNvPr id="4" name="Rectángulo 3"/>
              <p:cNvSpPr>
                <a:spLocks noRot="1" noChangeAspect="1" noMove="1" noResize="1" noEditPoints="1" noAdjustHandles="1" noChangeArrowheads="1" noChangeShapeType="1" noTextEdit="1"/>
              </p:cNvSpPr>
              <p:nvPr/>
            </p:nvSpPr>
            <p:spPr>
              <a:xfrm>
                <a:off x="250825" y="925086"/>
                <a:ext cx="8740775" cy="5262979"/>
              </a:xfrm>
              <a:prstGeom prst="rect">
                <a:avLst/>
              </a:prstGeom>
              <a:blipFill rotWithShape="0">
                <a:blip r:embed="rId3"/>
                <a:stretch>
                  <a:fillRect l="-1046" t="-811" r="-1116" b="-1854"/>
                </a:stretch>
              </a:blipFill>
            </p:spPr>
            <p:txBody>
              <a:bodyPr/>
              <a:lstStyle/>
              <a:p>
                <a:r>
                  <a:rPr lang="es-ES">
                    <a:noFill/>
                  </a:rPr>
                  <a:t> </a:t>
                </a:r>
              </a:p>
            </p:txBody>
          </p:sp>
        </mc:Fallback>
      </mc:AlternateContent>
    </p:spTree>
    <p:extLst>
      <p:ext uri="{BB962C8B-B14F-4D97-AF65-F5344CB8AC3E}">
        <p14:creationId xmlns:p14="http://schemas.microsoft.com/office/powerpoint/2010/main" val="228895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Sumario</a:t>
            </a:r>
          </a:p>
        </p:txBody>
      </p:sp>
      <p:sp>
        <p:nvSpPr>
          <p:cNvPr id="3" name="Marcador de contenido 2"/>
          <p:cNvSpPr>
            <a:spLocks noGrp="1"/>
          </p:cNvSpPr>
          <p:nvPr>
            <p:ph idx="1"/>
          </p:nvPr>
        </p:nvSpPr>
        <p:spPr>
          <a:xfrm>
            <a:off x="152400" y="914400"/>
            <a:ext cx="8991600" cy="5534025"/>
          </a:xfrm>
        </p:spPr>
        <p:txBody>
          <a:bodyPr/>
          <a:lstStyle/>
          <a:p>
            <a:pPr>
              <a:lnSpc>
                <a:spcPct val="100000"/>
              </a:lnSpc>
              <a:spcAft>
                <a:spcPts val="500"/>
              </a:spcAft>
            </a:pPr>
            <a:r>
              <a:rPr lang="es-ES" sz="2400" dirty="0"/>
              <a:t>Redes Simple Capa. </a:t>
            </a:r>
          </a:p>
          <a:p>
            <a:pPr>
              <a:lnSpc>
                <a:spcPct val="100000"/>
              </a:lnSpc>
              <a:spcAft>
                <a:spcPts val="500"/>
              </a:spcAft>
            </a:pPr>
            <a:r>
              <a:rPr lang="es-ES" sz="2400" dirty="0"/>
              <a:t>Red </a:t>
            </a:r>
            <a:r>
              <a:rPr lang="es-ES" sz="2400" dirty="0" err="1"/>
              <a:t>Perceptrón</a:t>
            </a:r>
            <a:r>
              <a:rPr lang="es-ES" sz="2400" dirty="0"/>
              <a:t>.</a:t>
            </a:r>
          </a:p>
          <a:p>
            <a:pPr>
              <a:lnSpc>
                <a:spcPct val="100000"/>
              </a:lnSpc>
              <a:spcAft>
                <a:spcPts val="500"/>
              </a:spcAft>
            </a:pPr>
            <a:r>
              <a:rPr lang="es-ES" sz="2400" dirty="0"/>
              <a:t>Regla Delta. </a:t>
            </a:r>
          </a:p>
          <a:p>
            <a:pPr>
              <a:lnSpc>
                <a:spcPct val="100000"/>
              </a:lnSpc>
              <a:spcAft>
                <a:spcPts val="500"/>
              </a:spcAft>
            </a:pPr>
            <a:r>
              <a:rPr lang="es-ES" sz="2400" dirty="0"/>
              <a:t>Red ADALINE.</a:t>
            </a:r>
          </a:p>
        </p:txBody>
      </p:sp>
    </p:spTree>
    <p:extLst>
      <p:ext uri="{BB962C8B-B14F-4D97-AF65-F5344CB8AC3E}">
        <p14:creationId xmlns:p14="http://schemas.microsoft.com/office/powerpoint/2010/main" val="3759845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err="1"/>
              <a:t>Adaline</a:t>
            </a:r>
            <a:endParaRPr lang="es-ES" sz="3200" dirty="0"/>
          </a:p>
        </p:txBody>
      </p:sp>
      <p:sp>
        <p:nvSpPr>
          <p:cNvPr id="4" name="Rectángulo 3"/>
          <p:cNvSpPr/>
          <p:nvPr/>
        </p:nvSpPr>
        <p:spPr>
          <a:xfrm>
            <a:off x="250825" y="925086"/>
            <a:ext cx="8740775" cy="461665"/>
          </a:xfrm>
          <a:prstGeom prst="rect">
            <a:avLst/>
          </a:prstGeom>
        </p:spPr>
        <p:txBody>
          <a:bodyPr wrap="square">
            <a:spAutoFit/>
          </a:bodyPr>
          <a:lstStyle/>
          <a:p>
            <a:pPr marL="0" lvl="0" indent="0" algn="just">
              <a:tabLst/>
            </a:pPr>
            <a:endParaRPr lang="es-ES" sz="2400" dirty="0">
              <a:solidFill>
                <a:srgbClr val="000000"/>
              </a:solidFill>
              <a:latin typeface="+mn-lt"/>
              <a:cs typeface="+mn-cs"/>
            </a:endParaRPr>
          </a:p>
        </p:txBody>
      </p:sp>
      <p:sp>
        <p:nvSpPr>
          <p:cNvPr id="3" name="Rectángulo 2"/>
          <p:cNvSpPr/>
          <p:nvPr/>
        </p:nvSpPr>
        <p:spPr>
          <a:xfrm>
            <a:off x="250825" y="1228398"/>
            <a:ext cx="8740775" cy="4893647"/>
          </a:xfrm>
          <a:prstGeom prst="rect">
            <a:avLst/>
          </a:prstGeom>
        </p:spPr>
        <p:txBody>
          <a:bodyPr wrap="square">
            <a:spAutoFit/>
          </a:bodyPr>
          <a:lstStyle/>
          <a:p>
            <a:pPr algn="just"/>
            <a:r>
              <a:rPr lang="es-ES" sz="2400" dirty="0">
                <a:solidFill>
                  <a:srgbClr val="000000"/>
                </a:solidFill>
                <a:latin typeface="+mn-lt"/>
                <a:cs typeface="+mn-cs"/>
              </a:rPr>
              <a:t>Se necesita entrenar una red neuronal </a:t>
            </a:r>
            <a:r>
              <a:rPr lang="es-ES" sz="2400" dirty="0" err="1">
                <a:solidFill>
                  <a:srgbClr val="000000"/>
                </a:solidFill>
                <a:latin typeface="+mn-lt"/>
                <a:cs typeface="+mn-cs"/>
              </a:rPr>
              <a:t>Adaline</a:t>
            </a:r>
            <a:r>
              <a:rPr lang="es-ES" sz="2400" dirty="0">
                <a:solidFill>
                  <a:srgbClr val="000000"/>
                </a:solidFill>
                <a:latin typeface="+mn-lt"/>
                <a:cs typeface="+mn-cs"/>
              </a:rPr>
              <a:t> para aprender los patrones:</a:t>
            </a:r>
          </a:p>
          <a:p>
            <a:pPr algn="just"/>
            <a:endParaRPr lang="es-ES" sz="2400" dirty="0">
              <a:solidFill>
                <a:srgbClr val="000000"/>
              </a:solidFill>
              <a:latin typeface="+mn-lt"/>
              <a:cs typeface="+mn-cs"/>
            </a:endParaRPr>
          </a:p>
          <a:p>
            <a:pPr algn="just"/>
            <a:endParaRPr lang="es-ES" sz="2400" dirty="0">
              <a:solidFill>
                <a:srgbClr val="000000"/>
              </a:solidFill>
              <a:latin typeface="+mn-lt"/>
              <a:cs typeface="+mn-cs"/>
            </a:endParaRPr>
          </a:p>
          <a:p>
            <a:pPr algn="just"/>
            <a:endParaRPr lang="es-ES" sz="2400" dirty="0">
              <a:solidFill>
                <a:srgbClr val="000000"/>
              </a:solidFill>
              <a:latin typeface="+mn-lt"/>
              <a:cs typeface="+mn-cs"/>
            </a:endParaRPr>
          </a:p>
          <a:p>
            <a:pPr algn="just"/>
            <a:endParaRPr lang="es-ES" sz="2400" dirty="0">
              <a:solidFill>
                <a:srgbClr val="000000"/>
              </a:solidFill>
              <a:latin typeface="+mn-lt"/>
              <a:cs typeface="+mn-cs"/>
            </a:endParaRPr>
          </a:p>
          <a:p>
            <a:pPr algn="just"/>
            <a:endParaRPr lang="es-ES" sz="2400" dirty="0">
              <a:solidFill>
                <a:srgbClr val="000000"/>
              </a:solidFill>
              <a:latin typeface="+mn-lt"/>
              <a:cs typeface="+mn-cs"/>
            </a:endParaRPr>
          </a:p>
          <a:p>
            <a:pPr algn="just"/>
            <a:endParaRPr lang="es-ES" sz="2400" dirty="0">
              <a:solidFill>
                <a:srgbClr val="000000"/>
              </a:solidFill>
              <a:latin typeface="+mn-lt"/>
              <a:cs typeface="+mn-cs"/>
            </a:endParaRPr>
          </a:p>
          <a:p>
            <a:pPr algn="just"/>
            <a:endParaRPr lang="es-ES" sz="2400" dirty="0">
              <a:solidFill>
                <a:srgbClr val="000000"/>
              </a:solidFill>
              <a:latin typeface="+mn-lt"/>
              <a:cs typeface="+mn-cs"/>
            </a:endParaRPr>
          </a:p>
          <a:p>
            <a:pPr algn="just"/>
            <a:r>
              <a:rPr lang="es-ES" sz="2400" dirty="0">
                <a:solidFill>
                  <a:srgbClr val="000000"/>
                </a:solidFill>
                <a:latin typeface="+mn-lt"/>
                <a:cs typeface="+mn-cs"/>
              </a:rPr>
              <a:t>Realice una iteración del algoritmo </a:t>
            </a:r>
            <a:r>
              <a:rPr lang="es-ES" sz="2400" dirty="0" err="1">
                <a:solidFill>
                  <a:srgbClr val="000000"/>
                </a:solidFill>
                <a:latin typeface="+mn-lt"/>
                <a:cs typeface="+mn-cs"/>
              </a:rPr>
              <a:t>Adaline</a:t>
            </a:r>
            <a:r>
              <a:rPr lang="es-ES" sz="2400" dirty="0">
                <a:solidFill>
                  <a:srgbClr val="000000"/>
                </a:solidFill>
                <a:latin typeface="+mn-lt"/>
                <a:cs typeface="+mn-cs"/>
              </a:rPr>
              <a:t> para entrenar la red. Tome b=w1=w2=0.3 como pesos iniciales y 0.4 como factor de aprendizaje. Realice los cálculos de pesos y </a:t>
            </a:r>
            <a:r>
              <a:rPr lang="es-ES" sz="2400" dirty="0" err="1">
                <a:solidFill>
                  <a:srgbClr val="000000"/>
                </a:solidFill>
                <a:latin typeface="+mn-lt"/>
                <a:cs typeface="+mn-cs"/>
              </a:rPr>
              <a:t>bias</a:t>
            </a:r>
            <a:r>
              <a:rPr lang="es-ES" sz="2400" dirty="0">
                <a:solidFill>
                  <a:srgbClr val="000000"/>
                </a:solidFill>
                <a:latin typeface="+mn-lt"/>
                <a:cs typeface="+mn-cs"/>
              </a:rPr>
              <a:t> en la tabla.</a:t>
            </a:r>
          </a:p>
        </p:txBody>
      </p:sp>
      <p:graphicFrame>
        <p:nvGraphicFramePr>
          <p:cNvPr id="7" name="Tabla 6"/>
          <p:cNvGraphicFramePr>
            <a:graphicFrameLocks noGrp="1"/>
          </p:cNvGraphicFramePr>
          <p:nvPr/>
        </p:nvGraphicFramePr>
        <p:xfrm>
          <a:off x="914400" y="2286000"/>
          <a:ext cx="6530976" cy="2057401"/>
        </p:xfrm>
        <a:graphic>
          <a:graphicData uri="http://schemas.openxmlformats.org/drawingml/2006/table">
            <a:tbl>
              <a:tblPr firstRow="1" firstCol="1" bandRow="1">
                <a:tableStyleId>{5940675A-B579-460E-94D1-54222C63F5DA}</a:tableStyleId>
              </a:tblPr>
              <a:tblGrid>
                <a:gridCol w="816372">
                  <a:extLst>
                    <a:ext uri="{9D8B030D-6E8A-4147-A177-3AD203B41FA5}">
                      <a16:colId xmlns:a16="http://schemas.microsoft.com/office/drawing/2014/main" val="20000"/>
                    </a:ext>
                  </a:extLst>
                </a:gridCol>
                <a:gridCol w="816372">
                  <a:extLst>
                    <a:ext uri="{9D8B030D-6E8A-4147-A177-3AD203B41FA5}">
                      <a16:colId xmlns:a16="http://schemas.microsoft.com/office/drawing/2014/main" val="20001"/>
                    </a:ext>
                  </a:extLst>
                </a:gridCol>
                <a:gridCol w="816372">
                  <a:extLst>
                    <a:ext uri="{9D8B030D-6E8A-4147-A177-3AD203B41FA5}">
                      <a16:colId xmlns:a16="http://schemas.microsoft.com/office/drawing/2014/main" val="20002"/>
                    </a:ext>
                  </a:extLst>
                </a:gridCol>
                <a:gridCol w="816372">
                  <a:extLst>
                    <a:ext uri="{9D8B030D-6E8A-4147-A177-3AD203B41FA5}">
                      <a16:colId xmlns:a16="http://schemas.microsoft.com/office/drawing/2014/main" val="20003"/>
                    </a:ext>
                  </a:extLst>
                </a:gridCol>
                <a:gridCol w="816372">
                  <a:extLst>
                    <a:ext uri="{9D8B030D-6E8A-4147-A177-3AD203B41FA5}">
                      <a16:colId xmlns:a16="http://schemas.microsoft.com/office/drawing/2014/main" val="20004"/>
                    </a:ext>
                  </a:extLst>
                </a:gridCol>
                <a:gridCol w="816372">
                  <a:extLst>
                    <a:ext uri="{9D8B030D-6E8A-4147-A177-3AD203B41FA5}">
                      <a16:colId xmlns:a16="http://schemas.microsoft.com/office/drawing/2014/main" val="20005"/>
                    </a:ext>
                  </a:extLst>
                </a:gridCol>
                <a:gridCol w="816372">
                  <a:extLst>
                    <a:ext uri="{9D8B030D-6E8A-4147-A177-3AD203B41FA5}">
                      <a16:colId xmlns:a16="http://schemas.microsoft.com/office/drawing/2014/main" val="20006"/>
                    </a:ext>
                  </a:extLst>
                </a:gridCol>
                <a:gridCol w="816372">
                  <a:extLst>
                    <a:ext uri="{9D8B030D-6E8A-4147-A177-3AD203B41FA5}">
                      <a16:colId xmlns:a16="http://schemas.microsoft.com/office/drawing/2014/main" val="20007"/>
                    </a:ext>
                  </a:extLst>
                </a:gridCol>
              </a:tblGrid>
              <a:tr h="473331">
                <a:tc>
                  <a:txBody>
                    <a:bodyPr/>
                    <a:lstStyle/>
                    <a:p>
                      <a:pPr marL="0" marR="0" algn="ctr">
                        <a:lnSpc>
                          <a:spcPct val="107000"/>
                        </a:lnSpc>
                        <a:spcBef>
                          <a:spcPts val="0"/>
                        </a:spcBef>
                        <a:spcAft>
                          <a:spcPts val="0"/>
                        </a:spcAft>
                      </a:pPr>
                      <a:r>
                        <a:rPr lang="es-ES" sz="2400">
                          <a:effectLst/>
                        </a:rPr>
                        <a:t>X1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X2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Y_in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F</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W1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W2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b</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89913">
                <a:tc>
                  <a:txBody>
                    <a:bodyPr/>
                    <a:lstStyle/>
                    <a:p>
                      <a:pPr marL="0" marR="0" algn="ctr">
                        <a:lnSpc>
                          <a:spcPct val="107000"/>
                        </a:lnSpc>
                        <a:spcBef>
                          <a:spcPts val="0"/>
                        </a:spcBef>
                        <a:spcAft>
                          <a:spcPts val="0"/>
                        </a:spcAft>
                      </a:pPr>
                      <a:r>
                        <a:rPr lang="es-ES" sz="2400" dirty="0">
                          <a:effectLst/>
                        </a:rPr>
                        <a:t> 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89913">
                <a:tc>
                  <a:txBody>
                    <a:bodyPr/>
                    <a:lstStyle/>
                    <a:p>
                      <a:pPr marL="0" marR="0" algn="ctr">
                        <a:lnSpc>
                          <a:spcPct val="107000"/>
                        </a:lnSpc>
                        <a:spcBef>
                          <a:spcPts val="0"/>
                        </a:spcBef>
                        <a:spcAft>
                          <a:spcPts val="0"/>
                        </a:spcAft>
                      </a:pPr>
                      <a:r>
                        <a:rPr lang="es-ES" sz="2400">
                          <a:effectLst/>
                        </a:rPr>
                        <a:t> 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89913">
                <a:tc>
                  <a:txBody>
                    <a:bodyPr/>
                    <a:lstStyle/>
                    <a:p>
                      <a:pPr marL="0" marR="0" algn="ctr">
                        <a:lnSpc>
                          <a:spcPct val="107000"/>
                        </a:lnSpc>
                        <a:spcBef>
                          <a:spcPts val="0"/>
                        </a:spcBef>
                        <a:spcAft>
                          <a:spcPts val="0"/>
                        </a:spcAft>
                      </a:pPr>
                      <a:r>
                        <a:rPr lang="es-ES" sz="24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14331">
                <a:tc>
                  <a:txBody>
                    <a:bodyPr/>
                    <a:lstStyle/>
                    <a:p>
                      <a:pPr marL="0" marR="0" algn="ctr">
                        <a:lnSpc>
                          <a:spcPct val="107000"/>
                        </a:lnSpc>
                        <a:spcBef>
                          <a:spcPts val="0"/>
                        </a:spcBef>
                        <a:spcAft>
                          <a:spcPts val="0"/>
                        </a:spcAft>
                      </a:pPr>
                      <a:r>
                        <a:rPr lang="es-ES" sz="24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s-ES" sz="24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43377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Resumen</a:t>
            </a:r>
          </a:p>
        </p:txBody>
      </p:sp>
      <p:sp>
        <p:nvSpPr>
          <p:cNvPr id="3" name="Marcador de contenido 2"/>
          <p:cNvSpPr>
            <a:spLocks noGrp="1"/>
          </p:cNvSpPr>
          <p:nvPr>
            <p:ph idx="1"/>
          </p:nvPr>
        </p:nvSpPr>
        <p:spPr>
          <a:xfrm>
            <a:off x="152400" y="838200"/>
            <a:ext cx="8991600" cy="5610225"/>
          </a:xfrm>
        </p:spPr>
        <p:txBody>
          <a:bodyPr/>
          <a:lstStyle/>
          <a:p>
            <a:pPr>
              <a:lnSpc>
                <a:spcPct val="100000"/>
              </a:lnSpc>
              <a:spcAft>
                <a:spcPts val="500"/>
              </a:spcAft>
            </a:pPr>
            <a:endParaRPr lang="es-ES" sz="2800" dirty="0"/>
          </a:p>
          <a:p>
            <a:pPr>
              <a:lnSpc>
                <a:spcPct val="100000"/>
              </a:lnSpc>
              <a:spcAft>
                <a:spcPts val="500"/>
              </a:spcAft>
            </a:pPr>
            <a:r>
              <a:rPr lang="es-ES" sz="2800" dirty="0"/>
              <a:t>Redes Simple Capa. </a:t>
            </a:r>
          </a:p>
          <a:p>
            <a:pPr>
              <a:lnSpc>
                <a:spcPct val="100000"/>
              </a:lnSpc>
              <a:spcAft>
                <a:spcPts val="500"/>
              </a:spcAft>
            </a:pPr>
            <a:r>
              <a:rPr lang="es-ES" sz="2800" dirty="0"/>
              <a:t>Red </a:t>
            </a:r>
            <a:r>
              <a:rPr lang="es-ES" sz="2800" dirty="0" err="1"/>
              <a:t>Perceptrón</a:t>
            </a:r>
            <a:r>
              <a:rPr lang="es-ES" sz="2800" dirty="0"/>
              <a:t>.</a:t>
            </a:r>
          </a:p>
          <a:p>
            <a:pPr>
              <a:lnSpc>
                <a:spcPct val="100000"/>
              </a:lnSpc>
              <a:spcAft>
                <a:spcPts val="500"/>
              </a:spcAft>
            </a:pPr>
            <a:r>
              <a:rPr lang="es-ES" sz="2800" dirty="0"/>
              <a:t>Regla Delta. </a:t>
            </a:r>
          </a:p>
          <a:p>
            <a:pPr>
              <a:lnSpc>
                <a:spcPct val="100000"/>
              </a:lnSpc>
              <a:spcAft>
                <a:spcPts val="500"/>
              </a:spcAft>
            </a:pPr>
            <a:r>
              <a:rPr lang="es-ES" sz="2800" dirty="0"/>
              <a:t>Red ADALINE.</a:t>
            </a:r>
          </a:p>
        </p:txBody>
      </p:sp>
    </p:spTree>
    <p:extLst>
      <p:ext uri="{BB962C8B-B14F-4D97-AF65-F5344CB8AC3E}">
        <p14:creationId xmlns:p14="http://schemas.microsoft.com/office/powerpoint/2010/main" val="3686442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Conclusiones</a:t>
            </a:r>
          </a:p>
        </p:txBody>
      </p:sp>
      <p:sp>
        <p:nvSpPr>
          <p:cNvPr id="3" name="Marcador de contenido 2"/>
          <p:cNvSpPr>
            <a:spLocks noGrp="1"/>
          </p:cNvSpPr>
          <p:nvPr>
            <p:ph idx="1"/>
          </p:nvPr>
        </p:nvSpPr>
        <p:spPr>
          <a:xfrm>
            <a:off x="152400" y="838200"/>
            <a:ext cx="8991600" cy="5610225"/>
          </a:xfrm>
        </p:spPr>
        <p:txBody>
          <a:bodyPr/>
          <a:lstStyle/>
          <a:p>
            <a:pPr>
              <a:lnSpc>
                <a:spcPct val="100000"/>
              </a:lnSpc>
            </a:pPr>
            <a:endParaRPr lang="es-ES" sz="2800" dirty="0"/>
          </a:p>
          <a:p>
            <a:pPr>
              <a:lnSpc>
                <a:spcPct val="100000"/>
              </a:lnSpc>
            </a:pPr>
            <a:endParaRPr lang="es-ES" sz="3200"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1371600"/>
            <a:ext cx="2362200" cy="2362200"/>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0" y="3429000"/>
            <a:ext cx="2133600" cy="2133600"/>
          </a:xfrm>
          <a:prstGeom prst="rect">
            <a:avLst/>
          </a:prstGeom>
        </p:spPr>
      </p:pic>
    </p:spTree>
    <p:extLst>
      <p:ext uri="{BB962C8B-B14F-4D97-AF65-F5344CB8AC3E}">
        <p14:creationId xmlns:p14="http://schemas.microsoft.com/office/powerpoint/2010/main" val="1424165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1 Título"/>
          <p:cNvSpPr>
            <a:spLocks noGrp="1"/>
          </p:cNvSpPr>
          <p:nvPr>
            <p:ph type="title"/>
          </p:nvPr>
        </p:nvSpPr>
        <p:spPr/>
        <p:txBody>
          <a:bodyPr/>
          <a:lstStyle/>
          <a:p>
            <a:r>
              <a:rPr lang="es-ES_tradnl" sz="3200" dirty="0"/>
              <a:t>Trabajo Independiente</a:t>
            </a:r>
            <a:endParaRPr lang="es-ES" sz="3200" dirty="0"/>
          </a:p>
        </p:txBody>
      </p:sp>
      <mc:AlternateContent xmlns:mc="http://schemas.openxmlformats.org/markup-compatibility/2006" xmlns:a14="http://schemas.microsoft.com/office/drawing/2010/main">
        <mc:Choice Requires="a14">
          <p:sp>
            <p:nvSpPr>
              <p:cNvPr id="144387" name="2 Marcador de contenido"/>
              <p:cNvSpPr>
                <a:spLocks noGrp="1"/>
              </p:cNvSpPr>
              <p:nvPr>
                <p:ph idx="1"/>
              </p:nvPr>
            </p:nvSpPr>
            <p:spPr>
              <a:xfrm>
                <a:off x="2571750" y="1219200"/>
                <a:ext cx="6343650" cy="5067300"/>
              </a:xfrm>
            </p:spPr>
            <p:txBody>
              <a:bodyPr/>
              <a:lstStyle/>
              <a:p>
                <a:pPr marL="0" indent="0" algn="just">
                  <a:lnSpc>
                    <a:spcPct val="100000"/>
                  </a:lnSpc>
                  <a:buNone/>
                </a:pPr>
                <a:r>
                  <a:rPr lang="es-ES" sz="2400" dirty="0"/>
                  <a:t>Modele, diseñe y entrene una Red Neuronal Artificial de tipo </a:t>
                </a:r>
                <a:r>
                  <a:rPr lang="es-ES" sz="2400" dirty="0" err="1"/>
                  <a:t>Perceptrón</a:t>
                </a:r>
                <a:r>
                  <a:rPr lang="es-ES" sz="2400" dirty="0"/>
                  <a:t> y una Red Neuronal Artificial de tipo </a:t>
                </a:r>
                <a:r>
                  <a:rPr lang="es-ES" sz="2400" dirty="0" err="1"/>
                  <a:t>Adaline</a:t>
                </a:r>
                <a:r>
                  <a:rPr lang="es-ES" sz="2400" dirty="0"/>
                  <a:t> para cada operación lógica estudiada en el curso (AND, OR, AND NOT) con los siguientes parámetros iniciales.</a:t>
                </a:r>
              </a:p>
              <a:p>
                <a:pPr marL="0" indent="0" algn="just">
                  <a:lnSpc>
                    <a:spcPct val="100000"/>
                  </a:lnSpc>
                  <a:buNone/>
                </a:pPr>
                <a:endParaRPr lang="es-ES" sz="2400" dirty="0"/>
              </a:p>
              <a:p>
                <a:pPr marL="0" indent="0" algn="just">
                  <a:lnSpc>
                    <a:spcPct val="100000"/>
                  </a:lnSpc>
                  <a:buNone/>
                </a:pPr>
                <a14:m>
                  <m:oMathPara xmlns:m="http://schemas.openxmlformats.org/officeDocument/2006/math">
                    <m:oMathParaPr>
                      <m:jc m:val="left"/>
                    </m:oMathParaPr>
                    <m:oMath xmlns:m="http://schemas.openxmlformats.org/officeDocument/2006/math">
                      <m:r>
                        <a:rPr lang="es-ES" sz="2400" b="0" i="1" smtClean="0">
                          <a:latin typeface="Cambria Math" panose="02040503050406030204" pitchFamily="18" charset="0"/>
                        </a:rPr>
                        <m:t>𝑏</m:t>
                      </m:r>
                      <m:r>
                        <a:rPr lang="es-ES" sz="2400" b="0" i="1" smtClean="0">
                          <a:latin typeface="Cambria Math" panose="02040503050406030204" pitchFamily="18" charset="0"/>
                        </a:rPr>
                        <m:t>=1.5</m:t>
                      </m:r>
                    </m:oMath>
                  </m:oMathPara>
                </a14:m>
                <a:endParaRPr lang="es-ES" sz="2400" b="0" dirty="0"/>
              </a:p>
              <a:p>
                <a:pPr marL="0" indent="0" algn="just">
                  <a:lnSpc>
                    <a:spcPct val="100000"/>
                  </a:lnSpc>
                  <a:buNone/>
                </a:pPr>
                <a14:m>
                  <m:oMathPara xmlns:m="http://schemas.openxmlformats.org/officeDocument/2006/math">
                    <m:oMathParaPr>
                      <m:jc m:val="left"/>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𝑊</m:t>
                          </m:r>
                        </m:e>
                        <m:sub>
                          <m:r>
                            <a:rPr lang="es-ES" sz="2400" b="0" i="1" smtClean="0">
                              <a:latin typeface="Cambria Math" panose="02040503050406030204" pitchFamily="18" charset="0"/>
                            </a:rPr>
                            <m:t>1</m:t>
                          </m:r>
                        </m:sub>
                      </m:sSub>
                      <m:r>
                        <a:rPr lang="es-ES" sz="2400" b="0" i="1" smtClean="0">
                          <a:latin typeface="Cambria Math" panose="02040503050406030204" pitchFamily="18" charset="0"/>
                        </a:rPr>
                        <m:t>=0.5</m:t>
                      </m:r>
                    </m:oMath>
                  </m:oMathPara>
                </a14:m>
                <a:endParaRPr lang="es-ES" sz="2400" b="0" dirty="0"/>
              </a:p>
              <a:p>
                <a:pPr marL="0" indent="0" algn="just">
                  <a:lnSpc>
                    <a:spcPct val="100000"/>
                  </a:lnSpc>
                  <a:buNone/>
                </a:pPr>
                <a14:m>
                  <m:oMathPara xmlns:m="http://schemas.openxmlformats.org/officeDocument/2006/math">
                    <m:oMathParaPr>
                      <m:jc m:val="left"/>
                    </m:oMathParaPr>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𝑊</m:t>
                          </m:r>
                        </m:e>
                        <m:sub>
                          <m:r>
                            <a:rPr lang="es-ES" sz="2400" b="0" i="1" smtClean="0">
                              <a:latin typeface="Cambria Math" panose="02040503050406030204" pitchFamily="18" charset="0"/>
                            </a:rPr>
                            <m:t>2</m:t>
                          </m:r>
                        </m:sub>
                      </m:sSub>
                      <m:r>
                        <a:rPr lang="es-ES" sz="2400" i="1">
                          <a:latin typeface="Cambria Math" panose="02040503050406030204" pitchFamily="18" charset="0"/>
                        </a:rPr>
                        <m:t>=</m:t>
                      </m:r>
                      <m:r>
                        <a:rPr lang="es-ES" sz="2400" b="0" i="1" smtClean="0">
                          <a:latin typeface="Cambria Math" panose="02040503050406030204" pitchFamily="18" charset="0"/>
                        </a:rPr>
                        <m:t>1</m:t>
                      </m:r>
                      <m:r>
                        <a:rPr lang="es-ES" sz="2400" i="1">
                          <a:latin typeface="Cambria Math" panose="02040503050406030204" pitchFamily="18" charset="0"/>
                        </a:rPr>
                        <m:t>.5</m:t>
                      </m:r>
                    </m:oMath>
                  </m:oMathPara>
                </a14:m>
                <a:endParaRPr lang="es-ES" sz="2400" dirty="0"/>
              </a:p>
              <a:p>
                <a:pPr marL="0" indent="0" algn="just">
                  <a:lnSpc>
                    <a:spcPct val="100000"/>
                  </a:lnSpc>
                  <a:buNone/>
                </a:pPr>
                <a14:m>
                  <m:oMathPara xmlns:m="http://schemas.openxmlformats.org/officeDocument/2006/math">
                    <m:oMathParaPr>
                      <m:jc m:val="left"/>
                    </m:oMathParaPr>
                    <m:oMath xmlns:m="http://schemas.openxmlformats.org/officeDocument/2006/math">
                      <m:r>
                        <a:rPr lang="es-ES" sz="2400" b="0" i="1" smtClean="0">
                          <a:latin typeface="Cambria Math" panose="02040503050406030204" pitchFamily="18" charset="0"/>
                        </a:rPr>
                        <m:t>𝑎</m:t>
                      </m:r>
                      <m:r>
                        <a:rPr lang="es-ES" sz="2400" i="1">
                          <a:latin typeface="Cambria Math" panose="02040503050406030204" pitchFamily="18" charset="0"/>
                        </a:rPr>
                        <m:t>=</m:t>
                      </m:r>
                      <m:r>
                        <a:rPr lang="es-ES" sz="2400" b="0" i="1" smtClean="0">
                          <a:latin typeface="Cambria Math" panose="02040503050406030204" pitchFamily="18" charset="0"/>
                        </a:rPr>
                        <m:t>0</m:t>
                      </m:r>
                      <m:r>
                        <a:rPr lang="es-ES" sz="2400" i="1">
                          <a:latin typeface="Cambria Math" panose="02040503050406030204" pitchFamily="18" charset="0"/>
                        </a:rPr>
                        <m:t>.</m:t>
                      </m:r>
                      <m:r>
                        <a:rPr lang="es-ES" sz="2400" b="0" i="1" smtClean="0">
                          <a:latin typeface="Cambria Math" panose="02040503050406030204" pitchFamily="18" charset="0"/>
                        </a:rPr>
                        <m:t>1</m:t>
                      </m:r>
                    </m:oMath>
                  </m:oMathPara>
                </a14:m>
                <a:endParaRPr lang="es-ES" sz="2400" dirty="0"/>
              </a:p>
              <a:p>
                <a:pPr marL="0" indent="0" algn="just">
                  <a:lnSpc>
                    <a:spcPct val="100000"/>
                  </a:lnSpc>
                  <a:buNone/>
                </a:pPr>
                <a:endParaRPr lang="es-ES" sz="2400" dirty="0"/>
              </a:p>
              <a:p>
                <a:pPr marL="0" indent="0" algn="just">
                  <a:lnSpc>
                    <a:spcPct val="100000"/>
                  </a:lnSpc>
                  <a:buNone/>
                </a:pPr>
                <a:endParaRPr lang="es-ES" sz="2400" dirty="0"/>
              </a:p>
              <a:p>
                <a:pPr marL="0" indent="0" algn="just">
                  <a:lnSpc>
                    <a:spcPct val="100000"/>
                  </a:lnSpc>
                  <a:buNone/>
                </a:pPr>
                <a:r>
                  <a:rPr lang="es-ES" sz="2400" b="1" dirty="0"/>
                  <a:t>Para la próxima clase.</a:t>
                </a:r>
                <a:endParaRPr lang="es-ES" sz="2800" b="1" dirty="0"/>
              </a:p>
              <a:p>
                <a:pPr marL="0" indent="0" algn="just">
                  <a:lnSpc>
                    <a:spcPct val="100000"/>
                  </a:lnSpc>
                  <a:buNone/>
                </a:pPr>
                <a:endParaRPr lang="es-ES" sz="2400" dirty="0"/>
              </a:p>
            </p:txBody>
          </p:sp>
        </mc:Choice>
        <mc:Fallback xmlns="">
          <p:sp>
            <p:nvSpPr>
              <p:cNvPr id="144387" name="2 Marcador de contenido"/>
              <p:cNvSpPr>
                <a:spLocks noGrp="1" noRot="1" noChangeAspect="1" noMove="1" noResize="1" noEditPoints="1" noAdjustHandles="1" noChangeArrowheads="1" noChangeShapeType="1" noTextEdit="1"/>
              </p:cNvSpPr>
              <p:nvPr>
                <p:ph idx="1"/>
              </p:nvPr>
            </p:nvSpPr>
            <p:spPr>
              <a:xfrm>
                <a:off x="2571750" y="1219200"/>
                <a:ext cx="6343650" cy="5067300"/>
              </a:xfrm>
              <a:blipFill rotWithShape="0">
                <a:blip r:embed="rId3"/>
                <a:stretch>
                  <a:fillRect l="-2978" t="-1685" r="-2882" b="-9747"/>
                </a:stretch>
              </a:blipFill>
            </p:spPr>
            <p:txBody>
              <a:bodyPr/>
              <a:lstStyle/>
              <a:p>
                <a:r>
                  <a:rPr lang="es-ES">
                    <a:noFill/>
                  </a:rPr>
                  <a:t> </a:t>
                </a:r>
              </a:p>
            </p:txBody>
          </p:sp>
        </mc:Fallback>
      </mc:AlternateContent>
      <p:pic>
        <p:nvPicPr>
          <p:cNvPr id="14438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1500188"/>
            <a:ext cx="2357437"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4845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018" name="Picture 5">
            <a:extLst>
              <a:ext uri="{FF2B5EF4-FFF2-40B4-BE49-F238E27FC236}">
                <a16:creationId xmlns:a16="http://schemas.microsoft.com/office/drawing/2014/main" id="{05466739-71D4-4D16-B593-6DA1BFF56D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01" y="981001"/>
            <a:ext cx="7993440" cy="6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9379" name="Text Box 1">
            <a:extLst>
              <a:ext uri="{FF2B5EF4-FFF2-40B4-BE49-F238E27FC236}">
                <a16:creationId xmlns:a16="http://schemas.microsoft.com/office/drawing/2014/main" id="{AA3846C9-E5C2-420D-A408-3D8F7344894B}"/>
              </a:ext>
            </a:extLst>
          </p:cNvPr>
          <p:cNvSpPr txBox="1">
            <a:spLocks noChangeArrowheads="1"/>
          </p:cNvSpPr>
          <p:nvPr/>
        </p:nvSpPr>
        <p:spPr bwMode="auto">
          <a:xfrm>
            <a:off x="365761" y="-57239"/>
            <a:ext cx="6886080" cy="612338"/>
          </a:xfrm>
          <a:prstGeom prst="rect">
            <a:avLst/>
          </a:prstGeom>
          <a:noFill/>
          <a:ln>
            <a:noFill/>
          </a:ln>
          <a:effectLst/>
        </p:spPr>
        <p:txBody>
          <a:bodyPr lIns="89990" tIns="46795" rIns="89990" bIns="46795">
            <a:spAutoFit/>
          </a:bodyPr>
          <a:lstStyle>
            <a:lvl1pPr>
              <a:lnSpc>
                <a:spcPct val="63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panose="020B0604020202020204" pitchFamily="34" charset="0"/>
              </a:defRPr>
            </a:lvl1pPr>
            <a:lvl2pPr>
              <a:lnSpc>
                <a:spcPct val="63000"/>
              </a:lnSpc>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2pPr>
            <a:lvl3pPr>
              <a:lnSpc>
                <a:spcPct val="63000"/>
              </a:lnSpc>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cs typeface="Arial" panose="020B0604020202020204" pitchFamily="34" charset="0"/>
              </a:defRPr>
            </a:lvl3pPr>
            <a:lvl4pPr>
              <a:lnSpc>
                <a:spcPct val="63000"/>
              </a:lnSpc>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4pPr>
            <a:lvl5pPr>
              <a:lnSpc>
                <a:spcPct val="63000"/>
              </a:lnSpc>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63000"/>
              </a:lnSpc>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63000"/>
              </a:lnSpc>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63000"/>
              </a:lnSpc>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63000"/>
              </a:lnSpc>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9pPr>
          </a:lstStyle>
          <a:p>
            <a:pPr eaLnBrk="1" hangingPunct="1">
              <a:lnSpc>
                <a:spcPct val="135000"/>
              </a:lnSpc>
              <a:spcBef>
                <a:spcPct val="0"/>
              </a:spcBef>
              <a:buClrTx/>
              <a:buFontTx/>
              <a:buNone/>
              <a:defRPr/>
            </a:pPr>
            <a:r>
              <a:rPr lang="es-ES" altLang="en-US" sz="2799">
                <a:solidFill>
                  <a:srgbClr val="FFFFFF"/>
                </a:solidFill>
              </a:rPr>
              <a:t>Preguntas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376238" y="4121150"/>
            <a:ext cx="8283575"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a:lstStyle>
          <a:p>
            <a:pPr>
              <a:lnSpc>
                <a:spcPct val="100000"/>
              </a:lnSpc>
              <a:buFont typeface="Arial" charset="0"/>
              <a:buNone/>
              <a:defRPr/>
            </a:pPr>
            <a:r>
              <a:rPr lang="es-ES" b="1" kern="0" dirty="0">
                <a:effectLst>
                  <a:outerShdw blurRad="38100" dist="38100" dir="2700000" algn="tl">
                    <a:srgbClr val="000000">
                      <a:alpha val="43137"/>
                    </a:srgbClr>
                  </a:outerShdw>
                </a:effectLst>
              </a:rPr>
              <a:t>Profesor</a:t>
            </a:r>
            <a:r>
              <a:rPr lang="es-ES" b="1" kern="0">
                <a:effectLst>
                  <a:outerShdw blurRad="38100" dist="38100" dir="2700000" algn="tl">
                    <a:srgbClr val="000000">
                      <a:alpha val="43137"/>
                    </a:srgbClr>
                  </a:outerShdw>
                </a:effectLst>
              </a:rPr>
              <a:t>: Dr</a:t>
            </a:r>
            <a:r>
              <a:rPr lang="es-ES" kern="0">
                <a:effectLst>
                  <a:outerShdw blurRad="38100" dist="38100" dir="2700000" algn="tl">
                    <a:srgbClr val="000000">
                      <a:alpha val="43137"/>
                    </a:srgbClr>
                  </a:outerShdw>
                </a:effectLst>
              </a:rPr>
              <a:t>. </a:t>
            </a:r>
            <a:r>
              <a:rPr lang="es-ES" kern="0" dirty="0">
                <a:effectLst>
                  <a:outerShdw blurRad="38100" dist="38100" dir="2700000" algn="tl">
                    <a:srgbClr val="000000">
                      <a:alpha val="43137"/>
                    </a:srgbClr>
                  </a:outerShdw>
                </a:effectLst>
              </a:rPr>
              <a:t>Yasiel Pérez Vera</a:t>
            </a:r>
          </a:p>
          <a:p>
            <a:pPr>
              <a:lnSpc>
                <a:spcPct val="100000"/>
              </a:lnSpc>
              <a:buFont typeface="Arial" charset="0"/>
              <a:buNone/>
              <a:defRPr/>
            </a:pPr>
            <a:r>
              <a:rPr lang="es-ES" kern="0" dirty="0">
                <a:effectLst>
                  <a:outerShdw blurRad="38100" dist="38100" dir="2700000" algn="tl">
                    <a:srgbClr val="000000">
                      <a:alpha val="43137"/>
                    </a:srgbClr>
                  </a:outerShdw>
                </a:effectLst>
              </a:rPr>
              <a:t>Email: </a:t>
            </a:r>
            <a:r>
              <a:rPr lang="es-ES" kern="0" dirty="0">
                <a:solidFill>
                  <a:schemeClr val="bg1"/>
                </a:solidFill>
                <a:effectLst>
                  <a:outerShdw blurRad="38100" dist="38100" dir="2700000" algn="tl">
                    <a:srgbClr val="000000">
                      <a:alpha val="43137"/>
                    </a:srgbClr>
                  </a:outerShdw>
                </a:effectLst>
                <a:hlinkClick r:id="rId3">
                  <a:extLst>
                    <a:ext uri="{A12FA001-AC4F-418D-AE19-62706E023703}">
                      <ahyp:hlinkClr xmlns:ahyp="http://schemas.microsoft.com/office/drawing/2018/hyperlinkcolor" val="tx"/>
                    </a:ext>
                  </a:extLst>
                </a:hlinkClick>
              </a:rPr>
              <a:t>yperezv@unsa.edu.pe</a:t>
            </a:r>
            <a:r>
              <a:rPr lang="es-ES" kern="0" dirty="0">
                <a:solidFill>
                  <a:schemeClr val="bg1"/>
                </a:solidFill>
                <a:effectLst>
                  <a:outerShdw blurRad="38100" dist="38100" dir="2700000" algn="tl">
                    <a:srgbClr val="000000">
                      <a:alpha val="43137"/>
                    </a:srgbClr>
                  </a:outerShdw>
                </a:effectLst>
              </a:rPr>
              <a:t> </a:t>
            </a:r>
          </a:p>
        </p:txBody>
      </p:sp>
      <p:sp>
        <p:nvSpPr>
          <p:cNvPr id="7" name="Text Box 1"/>
          <p:cNvSpPr txBox="1">
            <a:spLocks noChangeArrowheads="1"/>
          </p:cNvSpPr>
          <p:nvPr/>
        </p:nvSpPr>
        <p:spPr bwMode="auto">
          <a:xfrm>
            <a:off x="376238" y="1981200"/>
            <a:ext cx="8458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59000"/>
              </a:lnSpc>
              <a:spcBef>
                <a:spcPts val="5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panose="020B0604020202020204" pitchFamily="34" charset="0"/>
              </a:defRPr>
            </a:lvl1pPr>
            <a:lvl2pPr marL="742950" indent="-285750">
              <a:lnSpc>
                <a:spcPct val="59000"/>
              </a:lnSpc>
              <a:spcBef>
                <a:spcPts val="7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2pPr>
            <a:lvl3pPr marL="1143000" indent="-228600">
              <a:lnSpc>
                <a:spcPct val="59000"/>
              </a:lnSpc>
              <a:spcBef>
                <a:spcPts val="4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cs typeface="Arial" panose="020B0604020202020204" pitchFamily="34" charset="0"/>
              </a:defRPr>
            </a:lvl3pPr>
            <a:lvl4pPr marL="1600200" indent="-228600">
              <a:lnSpc>
                <a:spcPct val="59000"/>
              </a:lnSpc>
              <a:spcBef>
                <a:spcPts val="35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4pPr>
            <a:lvl5pPr marL="2057400" indent="-228600">
              <a:lnSpc>
                <a:spcPct val="59000"/>
              </a:lnSpc>
              <a:spcBef>
                <a:spcPts val="35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9pPr>
          </a:lstStyle>
          <a:p>
            <a:pPr algn="ctr" eaLnBrk="1" hangingPunct="1">
              <a:lnSpc>
                <a:spcPct val="135000"/>
              </a:lnSpc>
              <a:spcBef>
                <a:spcPct val="0"/>
              </a:spcBef>
              <a:buFont typeface="Arial" panose="020B0604020202020204" pitchFamily="34" charset="0"/>
              <a:buNone/>
            </a:pPr>
            <a:r>
              <a:rPr lang="es-ES" altLang="es-ES_tradnl" sz="3200" b="1" dirty="0">
                <a:solidFill>
                  <a:srgbClr val="FFFFFF"/>
                </a:solidFill>
              </a:rPr>
              <a:t>Redes Neuronales Artificiales</a:t>
            </a:r>
          </a:p>
          <a:p>
            <a:pPr algn="ctr" eaLnBrk="1" hangingPunct="1">
              <a:lnSpc>
                <a:spcPct val="135000"/>
              </a:lnSpc>
              <a:spcBef>
                <a:spcPct val="0"/>
              </a:spcBef>
              <a:buFont typeface="Arial" panose="020B0604020202020204" pitchFamily="34" charset="0"/>
              <a:buNone/>
            </a:pPr>
            <a:endParaRPr lang="es-ES" altLang="es-ES_tradnl" sz="3200" b="1" dirty="0">
              <a:solidFill>
                <a:srgbClr val="FFFFFF"/>
              </a:solidFill>
            </a:endParaRPr>
          </a:p>
          <a:p>
            <a:pPr eaLnBrk="1" hangingPunct="1">
              <a:lnSpc>
                <a:spcPct val="135000"/>
              </a:lnSpc>
              <a:spcBef>
                <a:spcPct val="0"/>
              </a:spcBef>
              <a:buFont typeface="Arial" panose="020B0604020202020204" pitchFamily="34" charset="0"/>
              <a:buNone/>
            </a:pPr>
            <a:r>
              <a:rPr lang="es-ES" altLang="es-ES_tradnl" sz="2800" b="1" dirty="0">
                <a:solidFill>
                  <a:srgbClr val="FFFFFF"/>
                </a:solidFill>
              </a:rPr>
              <a:t>Conferencia # 4: Redes </a:t>
            </a:r>
            <a:r>
              <a:rPr lang="es-ES" altLang="es-ES_tradnl" sz="2800" b="1" dirty="0" err="1">
                <a:solidFill>
                  <a:srgbClr val="FFFFFF"/>
                </a:solidFill>
              </a:rPr>
              <a:t>Perceptrón</a:t>
            </a:r>
            <a:r>
              <a:rPr lang="es-ES" altLang="es-ES_tradnl" sz="2800" b="1" dirty="0">
                <a:solidFill>
                  <a:srgbClr val="FFFFFF"/>
                </a:solidFill>
              </a:rPr>
              <a:t> y </a:t>
            </a:r>
            <a:r>
              <a:rPr lang="es-ES" altLang="es-ES_tradnl" sz="2800" b="1" dirty="0" err="1">
                <a:solidFill>
                  <a:srgbClr val="FFFFFF"/>
                </a:solidFill>
              </a:rPr>
              <a:t>Adaline</a:t>
            </a:r>
            <a:r>
              <a:rPr lang="es-ES" altLang="es-ES_tradnl" sz="2800" b="1" dirty="0">
                <a:solidFill>
                  <a:srgbClr val="FFFFFF"/>
                </a:solidFill>
              </a:rPr>
              <a:t>.</a:t>
            </a:r>
            <a:endParaRPr lang="en-GB" altLang="es-ES_tradnl" sz="2800" b="1" dirty="0">
              <a:solidFill>
                <a:srgbClr val="FFFFFF"/>
              </a:solidFill>
            </a:endParaRPr>
          </a:p>
        </p:txBody>
      </p:sp>
      <p:pic>
        <p:nvPicPr>
          <p:cNvPr id="8" name="Picture 8" descr="Inteligencia artificial para la Industria 4.0 La 4ª revolución ...">
            <a:extLst>
              <a:ext uri="{FF2B5EF4-FFF2-40B4-BE49-F238E27FC236}">
                <a16:creationId xmlns:a16="http://schemas.microsoft.com/office/drawing/2014/main" id="{3C4F1BBA-8EE0-4E6E-A338-C10FED9AFA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400800" y="4350074"/>
            <a:ext cx="2630424" cy="2400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2573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Bibliografía del curso</a:t>
            </a:r>
          </a:p>
        </p:txBody>
      </p:sp>
      <p:sp>
        <p:nvSpPr>
          <p:cNvPr id="3" name="Marcador de contenido 2"/>
          <p:cNvSpPr>
            <a:spLocks noGrp="1"/>
          </p:cNvSpPr>
          <p:nvPr>
            <p:ph idx="1"/>
          </p:nvPr>
        </p:nvSpPr>
        <p:spPr>
          <a:xfrm>
            <a:off x="152400" y="762000"/>
            <a:ext cx="8991600" cy="5686425"/>
          </a:xfrm>
        </p:spPr>
        <p:txBody>
          <a:bodyPr/>
          <a:lstStyle/>
          <a:p>
            <a:pPr algn="just">
              <a:lnSpc>
                <a:spcPct val="100000"/>
              </a:lnSpc>
              <a:spcAft>
                <a:spcPts val="500"/>
              </a:spcAft>
            </a:pPr>
            <a:r>
              <a:rPr lang="es-ES" sz="2400" dirty="0"/>
              <a:t>Bonifacio Martín del Brío y Alfredo Sanz Molina, “Redes neuronales y sistemas difusos”, Editorial </a:t>
            </a:r>
            <a:r>
              <a:rPr lang="es-ES" sz="2400" dirty="0" err="1"/>
              <a:t>Alfaomega</a:t>
            </a:r>
            <a:r>
              <a:rPr lang="es-ES" sz="2400" dirty="0"/>
              <a:t>, 2001 (2da edición ampliada y revisada). </a:t>
            </a:r>
          </a:p>
          <a:p>
            <a:pPr algn="just">
              <a:lnSpc>
                <a:spcPct val="100000"/>
              </a:lnSpc>
            </a:pPr>
            <a:r>
              <a:rPr lang="es-ES" sz="2400" dirty="0"/>
              <a:t>Ben </a:t>
            </a:r>
            <a:r>
              <a:rPr lang="es-ES" sz="2400" dirty="0" err="1"/>
              <a:t>Kröse</a:t>
            </a:r>
            <a:r>
              <a:rPr lang="es-ES" sz="2400" dirty="0"/>
              <a:t>, Patrick van der </a:t>
            </a:r>
            <a:r>
              <a:rPr lang="es-ES" sz="2400" dirty="0" err="1"/>
              <a:t>Smagt</a:t>
            </a:r>
            <a:r>
              <a:rPr lang="es-ES" sz="2400" dirty="0"/>
              <a:t>, “</a:t>
            </a:r>
            <a:r>
              <a:rPr lang="es-ES" sz="2400" dirty="0" err="1"/>
              <a:t>An</a:t>
            </a:r>
            <a:r>
              <a:rPr lang="es-ES" sz="2400" dirty="0"/>
              <a:t> </a:t>
            </a:r>
            <a:r>
              <a:rPr lang="es-ES" sz="2400" dirty="0" err="1"/>
              <a:t>introduction</a:t>
            </a:r>
            <a:r>
              <a:rPr lang="es-ES" sz="2400" dirty="0"/>
              <a:t> </a:t>
            </a:r>
            <a:r>
              <a:rPr lang="es-ES" sz="2400" dirty="0" err="1"/>
              <a:t>to</a:t>
            </a:r>
            <a:r>
              <a:rPr lang="es-ES" sz="2400" dirty="0"/>
              <a:t> neural </a:t>
            </a:r>
            <a:r>
              <a:rPr lang="es-ES" sz="2400" dirty="0" err="1"/>
              <a:t>networks</a:t>
            </a:r>
            <a:r>
              <a:rPr lang="es-ES" sz="2400" dirty="0"/>
              <a:t>”, 1996, 8va. edición. </a:t>
            </a:r>
          </a:p>
          <a:p>
            <a:pPr algn="just">
              <a:lnSpc>
                <a:spcPct val="100000"/>
              </a:lnSpc>
            </a:pPr>
            <a:r>
              <a:rPr lang="es-ES" sz="2400" dirty="0"/>
              <a:t>Rafael Bello Pérez, “Curso introductorio a las redes neuronales artificiales”, 1993. </a:t>
            </a:r>
          </a:p>
          <a:p>
            <a:pPr algn="just">
              <a:lnSpc>
                <a:spcPct val="100000"/>
              </a:lnSpc>
            </a:pPr>
            <a:r>
              <a:rPr lang="en-US" sz="2400" dirty="0" err="1"/>
              <a:t>Laurene</a:t>
            </a:r>
            <a:r>
              <a:rPr lang="en-US" sz="2400" dirty="0"/>
              <a:t> </a:t>
            </a:r>
            <a:r>
              <a:rPr lang="en-US" sz="2400" dirty="0" err="1"/>
              <a:t>Fausset</a:t>
            </a:r>
            <a:r>
              <a:rPr lang="en-US" sz="2400" dirty="0"/>
              <a:t>, “Fundamentals of Neural Networks: architectures, algorithms and applications”, Prentice-Hall </a:t>
            </a:r>
            <a:r>
              <a:rPr lang="en-US" sz="2400" dirty="0" err="1"/>
              <a:t>Inc</a:t>
            </a:r>
            <a:r>
              <a:rPr lang="en-US" sz="2400" dirty="0"/>
              <a:t>, 1994. </a:t>
            </a:r>
          </a:p>
          <a:p>
            <a:pPr algn="just">
              <a:lnSpc>
                <a:spcPct val="100000"/>
              </a:lnSpc>
            </a:pPr>
            <a:r>
              <a:rPr lang="en-US" sz="2400" dirty="0"/>
              <a:t>Tom M. Mitchell, “Machine Learning”, McGraw-Hill, 1997.</a:t>
            </a:r>
          </a:p>
          <a:p>
            <a:pPr algn="just">
              <a:lnSpc>
                <a:spcPct val="100000"/>
              </a:lnSpc>
            </a:pPr>
            <a:r>
              <a:rPr lang="en-US" sz="2400" dirty="0"/>
              <a:t>Nikola K. </a:t>
            </a:r>
            <a:r>
              <a:rPr lang="en-US" sz="2400" dirty="0" err="1"/>
              <a:t>Kasabov</a:t>
            </a:r>
            <a:r>
              <a:rPr lang="en-US" sz="2400" dirty="0"/>
              <a:t>, “Foundations of Neural Networks, Fuzzy Systems and Knowledge Engineering”, Editorial MIT, 1998 (2da </a:t>
            </a:r>
            <a:r>
              <a:rPr lang="en-US" sz="2400" dirty="0" err="1"/>
              <a:t>edición</a:t>
            </a:r>
            <a:r>
              <a:rPr lang="en-US" sz="2400" dirty="0"/>
              <a:t>). </a:t>
            </a:r>
          </a:p>
          <a:p>
            <a:pPr algn="just">
              <a:lnSpc>
                <a:spcPct val="100000"/>
              </a:lnSpc>
            </a:pPr>
            <a:r>
              <a:rPr lang="es-ES" sz="2400" dirty="0"/>
              <a:t>Artículos de revistas especializadas en el tema de RNA</a:t>
            </a:r>
            <a:endParaRPr lang="en-US" sz="2400" dirty="0"/>
          </a:p>
        </p:txBody>
      </p:sp>
    </p:spTree>
    <p:extLst>
      <p:ext uri="{BB962C8B-B14F-4D97-AF65-F5344CB8AC3E}">
        <p14:creationId xmlns:p14="http://schemas.microsoft.com/office/powerpoint/2010/main" val="2957362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Revisión del Estudio Independiente</a:t>
            </a:r>
          </a:p>
        </p:txBody>
      </p:sp>
      <p:sp>
        <p:nvSpPr>
          <p:cNvPr id="3" name="Marcador de contenido 2"/>
          <p:cNvSpPr>
            <a:spLocks noGrp="1"/>
          </p:cNvSpPr>
          <p:nvPr>
            <p:ph idx="1"/>
          </p:nvPr>
        </p:nvSpPr>
        <p:spPr>
          <a:xfrm>
            <a:off x="2819400" y="914400"/>
            <a:ext cx="6096000" cy="5534025"/>
          </a:xfrm>
        </p:spPr>
        <p:txBody>
          <a:bodyPr/>
          <a:lstStyle/>
          <a:p>
            <a:pPr algn="just">
              <a:lnSpc>
                <a:spcPct val="100000"/>
              </a:lnSpc>
              <a:spcAft>
                <a:spcPts val="500"/>
              </a:spcAft>
            </a:pPr>
            <a:r>
              <a:rPr lang="es-ES" sz="2400" dirty="0"/>
              <a:t>Investigue qué modelos de redes neuronales artificiales se clasifican como modelos de simple capa. </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1500188"/>
            <a:ext cx="2357437"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5914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Redes simple capa</a:t>
            </a:r>
          </a:p>
        </p:txBody>
      </p:sp>
      <p:sp>
        <p:nvSpPr>
          <p:cNvPr id="3" name="Marcador de contenido 2"/>
          <p:cNvSpPr>
            <a:spLocks noGrp="1"/>
          </p:cNvSpPr>
          <p:nvPr>
            <p:ph idx="1"/>
          </p:nvPr>
        </p:nvSpPr>
        <p:spPr>
          <a:xfrm>
            <a:off x="152400" y="914400"/>
            <a:ext cx="8686800" cy="5534025"/>
          </a:xfrm>
        </p:spPr>
        <p:txBody>
          <a:bodyPr/>
          <a:lstStyle/>
          <a:p>
            <a:pPr algn="just">
              <a:lnSpc>
                <a:spcPct val="100000"/>
              </a:lnSpc>
              <a:spcAft>
                <a:spcPts val="500"/>
              </a:spcAft>
            </a:pPr>
            <a:r>
              <a:rPr lang="es-ES" sz="2400" dirty="0"/>
              <a:t>Una de las tareas más simples que pueden realizar las RNA es la clasificación de patrones. En este tipo de problemas, cada vector de entrada pertenece o no a una categoría en particular. Si pertenece, la salida se activa en 1 y si no pertenece  toma valor -1 (</a:t>
            </a:r>
            <a:r>
              <a:rPr lang="es-ES" sz="2400" dirty="0" err="1"/>
              <a:t>ó</a:t>
            </a:r>
            <a:r>
              <a:rPr lang="es-ES" sz="2400" dirty="0"/>
              <a:t> 0 si la función de activación es binaria).</a:t>
            </a:r>
          </a:p>
          <a:p>
            <a:pPr algn="just">
              <a:lnSpc>
                <a:spcPct val="100000"/>
              </a:lnSpc>
              <a:spcAft>
                <a:spcPts val="500"/>
              </a:spcAft>
            </a:pPr>
            <a:r>
              <a:rPr lang="es-ES" sz="2400" dirty="0"/>
              <a:t>Para las redes simple capa la extensión a casos más generales donde los vectores pueden pertenecer a una de varias clases se realiza de forma inmediata. En esos casos se considera una neurona de salida para cada clase.</a:t>
            </a:r>
          </a:p>
        </p:txBody>
      </p:sp>
    </p:spTree>
    <p:extLst>
      <p:ext uri="{BB962C8B-B14F-4D97-AF65-F5344CB8AC3E}">
        <p14:creationId xmlns:p14="http://schemas.microsoft.com/office/powerpoint/2010/main" val="3679577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Redes simple capa</a:t>
            </a:r>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8960" y="914400"/>
            <a:ext cx="8925040" cy="5503554"/>
          </a:xfrm>
          <a:prstGeom prst="rect">
            <a:avLst/>
          </a:prstGeom>
          <a:noFill/>
          <a:ln>
            <a:noFill/>
          </a:ln>
          <a:effectLst/>
        </p:spPr>
      </p:pic>
    </p:spTree>
    <p:extLst>
      <p:ext uri="{BB962C8B-B14F-4D97-AF65-F5344CB8AC3E}">
        <p14:creationId xmlns:p14="http://schemas.microsoft.com/office/powerpoint/2010/main" val="3145204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err="1"/>
              <a:t>Bias</a:t>
            </a:r>
            <a:endParaRPr lang="es-ES" sz="3200" dirty="0"/>
          </a:p>
        </p:txBody>
      </p:sp>
      <p:sp>
        <p:nvSpPr>
          <p:cNvPr id="3" name="Marcador de contenido 2"/>
          <p:cNvSpPr>
            <a:spLocks noGrp="1"/>
          </p:cNvSpPr>
          <p:nvPr>
            <p:ph idx="1"/>
          </p:nvPr>
        </p:nvSpPr>
        <p:spPr>
          <a:xfrm>
            <a:off x="152400" y="914400"/>
            <a:ext cx="8686800" cy="5534025"/>
          </a:xfrm>
        </p:spPr>
        <p:txBody>
          <a:bodyPr/>
          <a:lstStyle/>
          <a:p>
            <a:pPr algn="just">
              <a:lnSpc>
                <a:spcPct val="100000"/>
              </a:lnSpc>
              <a:spcAft>
                <a:spcPts val="500"/>
              </a:spcAft>
            </a:pPr>
            <a:r>
              <a:rPr lang="es-ES" sz="2400" dirty="0"/>
              <a:t>La entrada cuyo valor es uno se conoce como neurona independiente o </a:t>
            </a:r>
            <a:r>
              <a:rPr lang="es-ES" sz="2400" dirty="0" err="1"/>
              <a:t>bias</a:t>
            </a:r>
            <a:r>
              <a:rPr lang="es-ES" sz="2400" dirty="0"/>
              <a:t> </a:t>
            </a:r>
            <a:r>
              <a:rPr lang="es-ES" sz="2400" dirty="0" err="1"/>
              <a:t>point</a:t>
            </a:r>
            <a:r>
              <a:rPr lang="es-ES" sz="2400" dirty="0"/>
              <a:t>. Esta entrada actúa exactamente igual a como actúa el peso de la conexión de una neurona cualquiera considerando que la activación siempre es 1. Incrementando pues el </a:t>
            </a:r>
            <a:r>
              <a:rPr lang="es-ES" sz="2400" dirty="0" err="1"/>
              <a:t>bias</a:t>
            </a:r>
            <a:r>
              <a:rPr lang="es-ES" sz="2400" dirty="0"/>
              <a:t>, se incrementa la entrada a la neurona. </a:t>
            </a:r>
          </a:p>
          <a:p>
            <a:pPr algn="just">
              <a:lnSpc>
                <a:spcPct val="100000"/>
              </a:lnSpc>
              <a:spcAft>
                <a:spcPts val="500"/>
              </a:spcAft>
            </a:pPr>
            <a:endParaRPr lang="es-ES" sz="2400" dirty="0"/>
          </a:p>
          <a:p>
            <a:pPr algn="just">
              <a:lnSpc>
                <a:spcPct val="100000"/>
              </a:lnSpc>
              <a:spcAft>
                <a:spcPts val="500"/>
              </a:spcAft>
            </a:pPr>
            <a:endParaRPr lang="es-ES" sz="2400" dirty="0"/>
          </a:p>
          <a:p>
            <a:pPr algn="just">
              <a:lnSpc>
                <a:spcPct val="100000"/>
              </a:lnSpc>
              <a:spcAft>
                <a:spcPts val="500"/>
              </a:spcAft>
            </a:pPr>
            <a:endParaRPr lang="es-ES" sz="2400" dirty="0"/>
          </a:p>
          <a:p>
            <a:pPr algn="just">
              <a:lnSpc>
                <a:spcPct val="100000"/>
              </a:lnSpc>
              <a:spcAft>
                <a:spcPts val="500"/>
              </a:spcAft>
            </a:pPr>
            <a:endParaRPr lang="es-ES" sz="2400" dirty="0"/>
          </a:p>
          <a:p>
            <a:pPr algn="just">
              <a:lnSpc>
                <a:spcPct val="100000"/>
              </a:lnSpc>
              <a:spcAft>
                <a:spcPts val="500"/>
              </a:spcAft>
            </a:pPr>
            <a:endParaRPr lang="es-ES" sz="2400" dirty="0"/>
          </a:p>
        </p:txBody>
      </p:sp>
      <p:graphicFrame>
        <p:nvGraphicFramePr>
          <p:cNvPr id="4" name="2 Objeto"/>
          <p:cNvGraphicFramePr>
            <a:graphicFrameLocks noChangeAspect="1"/>
          </p:cNvGraphicFramePr>
          <p:nvPr>
            <p:extLst>
              <p:ext uri="{D42A27DB-BD31-4B8C-83A1-F6EECF244321}">
                <p14:modId xmlns:p14="http://schemas.microsoft.com/office/powerpoint/2010/main" val="2933177891"/>
              </p:ext>
            </p:extLst>
          </p:nvPr>
        </p:nvGraphicFramePr>
        <p:xfrm>
          <a:off x="3218202" y="4900689"/>
          <a:ext cx="5650093" cy="1769986"/>
        </p:xfrm>
        <a:graphic>
          <a:graphicData uri="http://schemas.openxmlformats.org/presentationml/2006/ole">
            <mc:AlternateContent xmlns:mc="http://schemas.openxmlformats.org/markup-compatibility/2006">
              <mc:Choice xmlns:v="urn:schemas-microsoft-com:vml" Requires="v">
                <p:oleObj name="Ecuación" r:id="rId3" imgW="1269449" imgH="431613" progId="Equation.3">
                  <p:embed/>
                </p:oleObj>
              </mc:Choice>
              <mc:Fallback>
                <p:oleObj name="Ecuación" r:id="rId3" imgW="1269449"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8202" y="4900689"/>
                        <a:ext cx="5650093" cy="1769986"/>
                      </a:xfrm>
                      <a:prstGeom prst="rect">
                        <a:avLst/>
                      </a:prstGeom>
                      <a:noFill/>
                    </p:spPr>
                  </p:pic>
                </p:oleObj>
              </mc:Fallback>
            </mc:AlternateContent>
          </a:graphicData>
        </a:graphic>
      </p:graphicFrame>
      <p:graphicFrame>
        <p:nvGraphicFramePr>
          <p:cNvPr id="5" name="5 Objeto"/>
          <p:cNvGraphicFramePr>
            <a:graphicFrameLocks noChangeAspect="1"/>
          </p:cNvGraphicFramePr>
          <p:nvPr>
            <p:extLst>
              <p:ext uri="{D42A27DB-BD31-4B8C-83A1-F6EECF244321}">
                <p14:modId xmlns:p14="http://schemas.microsoft.com/office/powerpoint/2010/main" val="4163803826"/>
              </p:ext>
            </p:extLst>
          </p:nvPr>
        </p:nvGraphicFramePr>
        <p:xfrm>
          <a:off x="3719503" y="3316513"/>
          <a:ext cx="4462463" cy="1528762"/>
        </p:xfrm>
        <a:graphic>
          <a:graphicData uri="http://schemas.openxmlformats.org/presentationml/2006/ole">
            <mc:AlternateContent xmlns:mc="http://schemas.openxmlformats.org/markup-compatibility/2006">
              <mc:Choice xmlns:v="urn:schemas-microsoft-com:vml" Requires="v">
                <p:oleObj name="Ecuación" r:id="rId5" imgW="914400" imgH="457200" progId="Equation.3">
                  <p:embed/>
                </p:oleObj>
              </mc:Choice>
              <mc:Fallback>
                <p:oleObj name="Ecuación" r:id="rId5" imgW="914400" imgH="457200" progId="Equation.3">
                  <p:embed/>
                  <p:pic>
                    <p:nvPicPr>
                      <p:cNvPr id="0" name=""/>
                      <p:cNvPicPr>
                        <a:picLocks noChangeAspect="1" noChangeArrowheads="1"/>
                      </p:cNvPicPr>
                      <p:nvPr/>
                    </p:nvPicPr>
                    <p:blipFill>
                      <a:blip r:embed="rId6"/>
                      <a:srcRect/>
                      <a:stretch>
                        <a:fillRect/>
                      </a:stretch>
                    </p:blipFill>
                    <p:spPr bwMode="auto">
                      <a:xfrm>
                        <a:off x="3719503" y="3316513"/>
                        <a:ext cx="4462463" cy="1528762"/>
                      </a:xfrm>
                      <a:prstGeom prst="rect">
                        <a:avLst/>
                      </a:prstGeom>
                      <a:noFill/>
                    </p:spPr>
                  </p:pic>
                </p:oleObj>
              </mc:Fallback>
            </mc:AlternateContent>
          </a:graphicData>
        </a:graphic>
      </p:graphicFrame>
      <p:sp>
        <p:nvSpPr>
          <p:cNvPr id="6" name="Rectangle 6"/>
          <p:cNvSpPr>
            <a:spLocks noChangeArrowheads="1"/>
          </p:cNvSpPr>
          <p:nvPr/>
        </p:nvSpPr>
        <p:spPr bwMode="auto">
          <a:xfrm>
            <a:off x="1340749" y="3676553"/>
            <a:ext cx="245076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es-ES_tradnl" sz="4000" b="0" i="0" u="none" strike="noStrike" cap="none" normalizeH="0" baseline="0" dirty="0">
                <a:ln>
                  <a:noFill/>
                </a:ln>
                <a:solidFill>
                  <a:srgbClr val="000000"/>
                </a:solidFill>
                <a:effectLst/>
                <a:latin typeface="Arial" pitchFamily="34" charset="0"/>
                <a:ea typeface="Times New Roman" pitchFamily="18" charset="0"/>
                <a:cs typeface="Arial" pitchFamily="34" charset="0"/>
              </a:rPr>
              <a:t>f(neta) =  </a:t>
            </a:r>
            <a:endParaRPr kumimoji="0" lang="es-ES_tradnl" sz="5400" b="0" i="0" u="none" strike="noStrike" cap="none" normalizeH="0" baseline="0" dirty="0">
              <a:ln>
                <a:noFill/>
              </a:ln>
              <a:solidFill>
                <a:srgbClr val="000000"/>
              </a:solidFill>
              <a:effectLst/>
              <a:latin typeface="Arial" pitchFamily="34" charset="0"/>
              <a:cs typeface="Arial" pitchFamily="34" charset="0"/>
            </a:endParaRPr>
          </a:p>
        </p:txBody>
      </p:sp>
      <p:sp>
        <p:nvSpPr>
          <p:cNvPr id="7" name="8 Rectángulo"/>
          <p:cNvSpPr/>
          <p:nvPr/>
        </p:nvSpPr>
        <p:spPr>
          <a:xfrm>
            <a:off x="1606863" y="5404745"/>
            <a:ext cx="1611339" cy="707886"/>
          </a:xfrm>
          <a:prstGeom prst="rect">
            <a:avLst/>
          </a:prstGeom>
        </p:spPr>
        <p:txBody>
          <a:bodyPr wrap="none">
            <a:spAutoFit/>
          </a:bodyPr>
          <a:lstStyle/>
          <a:p>
            <a:r>
              <a:rPr lang="es-ES_tradnl" sz="4000" dirty="0">
                <a:solidFill>
                  <a:srgbClr val="000000"/>
                </a:solidFill>
                <a:latin typeface="Arial" pitchFamily="34" charset="0"/>
                <a:ea typeface="Times New Roman" pitchFamily="18" charset="0"/>
                <a:cs typeface="Arial" pitchFamily="34" charset="0"/>
              </a:rPr>
              <a:t>donde</a:t>
            </a:r>
            <a:endParaRPr lang="es-ES" sz="4000" dirty="0">
              <a:solidFill>
                <a:srgbClr val="000000"/>
              </a:solidFill>
              <a:latin typeface="Arial" pitchFamily="34" charset="0"/>
              <a:ea typeface="Times New Roman" pitchFamily="18" charset="0"/>
              <a:cs typeface="Arial" pitchFamily="34" charset="0"/>
            </a:endParaRPr>
          </a:p>
        </p:txBody>
      </p:sp>
    </p:spTree>
    <p:extLst>
      <p:ext uri="{BB962C8B-B14F-4D97-AF65-F5344CB8AC3E}">
        <p14:creationId xmlns:p14="http://schemas.microsoft.com/office/powerpoint/2010/main" val="3777713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Umbral de activación</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52400" y="914400"/>
                <a:ext cx="8686800" cy="5534025"/>
              </a:xfrm>
            </p:spPr>
            <p:txBody>
              <a:bodyPr/>
              <a:lstStyle/>
              <a:p>
                <a:pPr algn="just">
                  <a:lnSpc>
                    <a:spcPct val="100000"/>
                  </a:lnSpc>
                  <a:spcAft>
                    <a:spcPts val="500"/>
                  </a:spcAft>
                </a:pPr>
                <a:r>
                  <a:rPr lang="es-ES" sz="2400" dirty="0"/>
                  <a:t>Algunos autores, no utilizan este peso (</a:t>
                </a:r>
                <a:r>
                  <a:rPr lang="es-ES" sz="2400" dirty="0" err="1"/>
                  <a:t>bias</a:t>
                </a:r>
                <a:r>
                  <a:rPr lang="es-ES" sz="2400" dirty="0"/>
                  <a:t>), pero usan un umbral de disparo </a:t>
                </a:r>
                <a14:m>
                  <m:oMath xmlns:m="http://schemas.openxmlformats.org/officeDocument/2006/math">
                    <m:r>
                      <a:rPr lang="es-ES" sz="2400" i="1" dirty="0" smtClean="0">
                        <a:latin typeface="Cambria Math" panose="02040503050406030204" pitchFamily="18" charset="0"/>
                        <a:ea typeface="Cambria Math" panose="02040503050406030204" pitchFamily="18" charset="0"/>
                      </a:rPr>
                      <m:t>𝜃</m:t>
                    </m:r>
                  </m:oMath>
                </a14:m>
                <a:r>
                  <a:rPr lang="es-ES" sz="2400" dirty="0"/>
                  <a:t> para la función de activación. En este caso:</a:t>
                </a:r>
              </a:p>
              <a:p>
                <a:pPr algn="just">
                  <a:lnSpc>
                    <a:spcPct val="100000"/>
                  </a:lnSpc>
                  <a:spcAft>
                    <a:spcPts val="500"/>
                  </a:spcAft>
                </a:pPr>
                <a:endParaRPr lang="es-ES" sz="2400" dirty="0"/>
              </a:p>
              <a:p>
                <a:pPr algn="just">
                  <a:lnSpc>
                    <a:spcPct val="100000"/>
                  </a:lnSpc>
                  <a:spcAft>
                    <a:spcPts val="500"/>
                  </a:spcAft>
                </a:pPr>
                <a:endParaRPr lang="es-ES" sz="2400" dirty="0"/>
              </a:p>
              <a:p>
                <a:pPr algn="just">
                  <a:lnSpc>
                    <a:spcPct val="100000"/>
                  </a:lnSpc>
                  <a:spcAft>
                    <a:spcPts val="500"/>
                  </a:spcAft>
                </a:pPr>
                <a:endParaRPr lang="es-ES" sz="2400" dirty="0"/>
              </a:p>
              <a:p>
                <a:pPr algn="just">
                  <a:lnSpc>
                    <a:spcPct val="100000"/>
                  </a:lnSpc>
                  <a:spcAft>
                    <a:spcPts val="500"/>
                  </a:spcAft>
                </a:pPr>
                <a:endParaRPr lang="es-ES" sz="2400" dirty="0"/>
              </a:p>
              <a:p>
                <a:pPr algn="just">
                  <a:lnSpc>
                    <a:spcPct val="100000"/>
                  </a:lnSpc>
                  <a:spcAft>
                    <a:spcPts val="500"/>
                  </a:spcAft>
                </a:pPr>
                <a:endParaRPr lang="es-ES" sz="2400" dirty="0"/>
              </a:p>
              <a:p>
                <a:pPr algn="just">
                  <a:lnSpc>
                    <a:spcPct val="100000"/>
                  </a:lnSpc>
                  <a:spcAft>
                    <a:spcPts val="500"/>
                  </a:spcAft>
                </a:pPr>
                <a:endParaRPr lang="es-ES" sz="2400" dirty="0"/>
              </a:p>
              <a:p>
                <a:pPr algn="just">
                  <a:lnSpc>
                    <a:spcPct val="100000"/>
                  </a:lnSpc>
                  <a:spcAft>
                    <a:spcPts val="500"/>
                  </a:spcAft>
                </a:pPr>
                <a:endParaRPr lang="es-ES" sz="2400" dirty="0"/>
              </a:p>
              <a:p>
                <a:pPr algn="just">
                  <a:lnSpc>
                    <a:spcPct val="100000"/>
                  </a:lnSpc>
                  <a:spcAft>
                    <a:spcPts val="500"/>
                  </a:spcAft>
                </a:pPr>
                <a:endParaRPr lang="es-ES" sz="2400" dirty="0"/>
              </a:p>
              <a:p>
                <a:pPr algn="just">
                  <a:lnSpc>
                    <a:spcPct val="100000"/>
                  </a:lnSpc>
                  <a:spcAft>
                    <a:spcPts val="500"/>
                  </a:spcAft>
                </a:pPr>
                <a:r>
                  <a:rPr lang="es-ES" sz="2400" dirty="0"/>
                  <a:t>Estas expresiones son equivalentes en general.</a:t>
                </a:r>
              </a:p>
              <a:p>
                <a:pPr algn="just">
                  <a:lnSpc>
                    <a:spcPct val="100000"/>
                  </a:lnSpc>
                  <a:spcAft>
                    <a:spcPts val="500"/>
                  </a:spcAft>
                </a:pPr>
                <a:endParaRPr lang="es-ES" sz="2400" dirty="0"/>
              </a:p>
              <a:p>
                <a:pPr algn="just">
                  <a:lnSpc>
                    <a:spcPct val="100000"/>
                  </a:lnSpc>
                  <a:spcAft>
                    <a:spcPts val="500"/>
                  </a:spcAft>
                </a:pPr>
                <a:endParaRPr lang="es-ES" sz="2400" dirty="0"/>
              </a:p>
              <a:p>
                <a:pPr algn="just">
                  <a:lnSpc>
                    <a:spcPct val="100000"/>
                  </a:lnSpc>
                  <a:spcAft>
                    <a:spcPts val="500"/>
                  </a:spcAft>
                </a:pPr>
                <a:endParaRPr lang="es-ES" sz="2400" dirty="0"/>
              </a:p>
              <a:p>
                <a:pPr algn="just">
                  <a:lnSpc>
                    <a:spcPct val="100000"/>
                  </a:lnSpc>
                  <a:spcAft>
                    <a:spcPts val="500"/>
                  </a:spcAft>
                </a:pPr>
                <a:endParaRPr lang="es-ES" sz="2400" dirty="0"/>
              </a:p>
              <a:p>
                <a:pPr algn="just">
                  <a:lnSpc>
                    <a:spcPct val="100000"/>
                  </a:lnSpc>
                  <a:spcAft>
                    <a:spcPts val="500"/>
                  </a:spcAft>
                </a:pPr>
                <a:endParaRPr lang="es-ES" sz="2400" dirty="0"/>
              </a:p>
              <a:p>
                <a:pPr algn="just">
                  <a:lnSpc>
                    <a:spcPct val="100000"/>
                  </a:lnSpc>
                  <a:spcAft>
                    <a:spcPts val="500"/>
                  </a:spcAft>
                </a:pPr>
                <a:endParaRPr lang="es-ES" sz="2400" dirty="0"/>
              </a:p>
              <a:p>
                <a:pPr algn="just">
                  <a:lnSpc>
                    <a:spcPct val="100000"/>
                  </a:lnSpc>
                  <a:spcAft>
                    <a:spcPts val="500"/>
                  </a:spcAft>
                </a:pPr>
                <a:endParaRPr lang="es-ES" sz="2400"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52400" y="914400"/>
                <a:ext cx="8686800" cy="5534025"/>
              </a:xfrm>
              <a:blipFill rotWithShape="0">
                <a:blip r:embed="rId4"/>
                <a:stretch>
                  <a:fillRect l="-1965" t="-1542" r="-2105" b="-3304"/>
                </a:stretch>
              </a:blipFill>
            </p:spPr>
            <p:txBody>
              <a:bodyPr/>
              <a:lstStyle/>
              <a:p>
                <a:r>
                  <a:rPr lang="es-ES">
                    <a:noFill/>
                  </a:rPr>
                  <a:t> </a:t>
                </a:r>
              </a:p>
            </p:txBody>
          </p:sp>
        </mc:Fallback>
      </mc:AlternateContent>
      <p:graphicFrame>
        <p:nvGraphicFramePr>
          <p:cNvPr id="8" name="2 Objeto"/>
          <p:cNvGraphicFramePr>
            <a:graphicFrameLocks noChangeAspect="1"/>
          </p:cNvGraphicFramePr>
          <p:nvPr/>
        </p:nvGraphicFramePr>
        <p:xfrm>
          <a:off x="2564048" y="4058928"/>
          <a:ext cx="4242271" cy="1620464"/>
        </p:xfrm>
        <a:graphic>
          <a:graphicData uri="http://schemas.openxmlformats.org/presentationml/2006/ole">
            <mc:AlternateContent xmlns:mc="http://schemas.openxmlformats.org/markup-compatibility/2006">
              <mc:Choice xmlns:v="urn:schemas-microsoft-com:vml" Requires="v">
                <p:oleObj name="Ecuación" r:id="rId5" imgW="1041120" imgH="431640" progId="Equation.3">
                  <p:embed/>
                </p:oleObj>
              </mc:Choice>
              <mc:Fallback>
                <p:oleObj name="Ecuación" r:id="rId5" imgW="1041120" imgH="431640" progId="Equation.3">
                  <p:embed/>
                  <p:pic>
                    <p:nvPicPr>
                      <p:cNvPr id="0" name=""/>
                      <p:cNvPicPr>
                        <a:picLocks noChangeAspect="1" noChangeArrowheads="1"/>
                      </p:cNvPicPr>
                      <p:nvPr/>
                    </p:nvPicPr>
                    <p:blipFill>
                      <a:blip r:embed="rId6"/>
                      <a:srcRect/>
                      <a:stretch>
                        <a:fillRect/>
                      </a:stretch>
                    </p:blipFill>
                    <p:spPr bwMode="auto">
                      <a:xfrm>
                        <a:off x="2564048" y="4058928"/>
                        <a:ext cx="4242271" cy="1620464"/>
                      </a:xfrm>
                      <a:prstGeom prst="rect">
                        <a:avLst/>
                      </a:prstGeom>
                      <a:noFill/>
                    </p:spPr>
                  </p:pic>
                </p:oleObj>
              </mc:Fallback>
            </mc:AlternateContent>
          </a:graphicData>
        </a:graphic>
      </p:graphicFrame>
      <p:sp>
        <p:nvSpPr>
          <p:cNvPr id="9" name="Rectangle 6"/>
          <p:cNvSpPr>
            <a:spLocks noChangeArrowheads="1"/>
          </p:cNvSpPr>
          <p:nvPr/>
        </p:nvSpPr>
        <p:spPr bwMode="auto">
          <a:xfrm>
            <a:off x="609070" y="3140968"/>
            <a:ext cx="245076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es-ES_tradnl" sz="4000" b="0" i="0" u="none" strike="noStrike" cap="none" normalizeH="0" baseline="0" dirty="0">
                <a:ln>
                  <a:noFill/>
                </a:ln>
                <a:solidFill>
                  <a:srgbClr val="000000"/>
                </a:solidFill>
                <a:effectLst/>
                <a:latin typeface="Arial" pitchFamily="34" charset="0"/>
                <a:ea typeface="Times New Roman" pitchFamily="18" charset="0"/>
                <a:cs typeface="Arial" pitchFamily="34" charset="0"/>
              </a:rPr>
              <a:t>f(neta) =  </a:t>
            </a:r>
            <a:endParaRPr kumimoji="0" lang="es-ES_tradnl" sz="5400" b="0" i="0" u="none" strike="noStrike" cap="none" normalizeH="0" baseline="0" dirty="0">
              <a:ln>
                <a:noFill/>
              </a:ln>
              <a:solidFill>
                <a:srgbClr val="000000"/>
              </a:solidFill>
              <a:effectLst/>
              <a:latin typeface="Arial" pitchFamily="34" charset="0"/>
              <a:cs typeface="Arial" pitchFamily="34" charset="0"/>
            </a:endParaRPr>
          </a:p>
        </p:txBody>
      </p:sp>
      <p:sp>
        <p:nvSpPr>
          <p:cNvPr id="10" name="8 Rectángulo"/>
          <p:cNvSpPr/>
          <p:nvPr/>
        </p:nvSpPr>
        <p:spPr>
          <a:xfrm>
            <a:off x="875183" y="4515217"/>
            <a:ext cx="1611339" cy="707886"/>
          </a:xfrm>
          <a:prstGeom prst="rect">
            <a:avLst/>
          </a:prstGeom>
        </p:spPr>
        <p:txBody>
          <a:bodyPr wrap="none">
            <a:spAutoFit/>
          </a:bodyPr>
          <a:lstStyle/>
          <a:p>
            <a:r>
              <a:rPr lang="es-ES_tradnl" sz="4000" dirty="0">
                <a:solidFill>
                  <a:srgbClr val="000000"/>
                </a:solidFill>
                <a:latin typeface="Arial" pitchFamily="34" charset="0"/>
                <a:ea typeface="Times New Roman" pitchFamily="18" charset="0"/>
                <a:cs typeface="Arial" pitchFamily="34" charset="0"/>
              </a:rPr>
              <a:t>donde</a:t>
            </a:r>
            <a:endParaRPr lang="es-ES" sz="4000" dirty="0">
              <a:solidFill>
                <a:srgbClr val="000000"/>
              </a:solidFill>
              <a:latin typeface="Arial" pitchFamily="34" charset="0"/>
              <a:ea typeface="Times New Roman" pitchFamily="18" charset="0"/>
              <a:cs typeface="Arial" pitchFamily="34" charset="0"/>
            </a:endParaRPr>
          </a:p>
        </p:txBody>
      </p:sp>
      <p:graphicFrame>
        <p:nvGraphicFramePr>
          <p:cNvPr id="11" name="9 Objeto"/>
          <p:cNvGraphicFramePr>
            <a:graphicFrameLocks noChangeAspect="1"/>
          </p:cNvGraphicFramePr>
          <p:nvPr/>
        </p:nvGraphicFramePr>
        <p:xfrm>
          <a:off x="2843808" y="2708297"/>
          <a:ext cx="4521200" cy="1584325"/>
        </p:xfrm>
        <a:graphic>
          <a:graphicData uri="http://schemas.openxmlformats.org/presentationml/2006/ole">
            <mc:AlternateContent xmlns:mc="http://schemas.openxmlformats.org/markup-compatibility/2006">
              <mc:Choice xmlns:v="urn:schemas-microsoft-com:vml" Requires="v">
                <p:oleObj name="Ecuación" r:id="rId7" imgW="1002960" imgH="457200" progId="Equation.3">
                  <p:embed/>
                </p:oleObj>
              </mc:Choice>
              <mc:Fallback>
                <p:oleObj name="Ecuación" r:id="rId7" imgW="1002960" imgH="457200" progId="Equation.3">
                  <p:embed/>
                  <p:pic>
                    <p:nvPicPr>
                      <p:cNvPr id="0" name=""/>
                      <p:cNvPicPr>
                        <a:picLocks noChangeAspect="1" noChangeArrowheads="1"/>
                      </p:cNvPicPr>
                      <p:nvPr/>
                    </p:nvPicPr>
                    <p:blipFill>
                      <a:blip r:embed="rId8"/>
                      <a:srcRect/>
                      <a:stretch>
                        <a:fillRect/>
                      </a:stretch>
                    </p:blipFill>
                    <p:spPr bwMode="auto">
                      <a:xfrm>
                        <a:off x="2843808" y="2708297"/>
                        <a:ext cx="4521200" cy="1584325"/>
                      </a:xfrm>
                      <a:prstGeom prst="rect">
                        <a:avLst/>
                      </a:prstGeom>
                      <a:noFill/>
                    </p:spPr>
                  </p:pic>
                </p:oleObj>
              </mc:Fallback>
            </mc:AlternateContent>
          </a:graphicData>
        </a:graphic>
      </p:graphicFrame>
    </p:spTree>
    <p:extLst>
      <p:ext uri="{BB962C8B-B14F-4D97-AF65-F5344CB8AC3E}">
        <p14:creationId xmlns:p14="http://schemas.microsoft.com/office/powerpoint/2010/main" val="406919184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59000"/>
          </a:lnSpc>
          <a:spcBef>
            <a:spcPct val="0"/>
          </a:spcBef>
          <a:spcAft>
            <a:spcPct val="0"/>
          </a:spcAft>
          <a:buClr>
            <a:srgbClr val="000000"/>
          </a:buClr>
          <a:buSzPct val="100000"/>
          <a:buFont typeface="Arial" charset="0"/>
          <a:buNone/>
          <a:tabLst/>
          <a:defRPr kumimoji="0" lang="en-GB" sz="2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59000"/>
          </a:lnSpc>
          <a:spcBef>
            <a:spcPct val="0"/>
          </a:spcBef>
          <a:spcAft>
            <a:spcPct val="0"/>
          </a:spcAft>
          <a:buClr>
            <a:srgbClr val="000000"/>
          </a:buClr>
          <a:buSzPct val="100000"/>
          <a:buFont typeface="Arial" charset="0"/>
          <a:buNone/>
          <a:tabLst/>
          <a:defRPr kumimoji="0" lang="en-GB" sz="2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59000"/>
          </a:lnSpc>
          <a:spcBef>
            <a:spcPct val="0"/>
          </a:spcBef>
          <a:spcAft>
            <a:spcPct val="0"/>
          </a:spcAft>
          <a:buClr>
            <a:srgbClr val="000000"/>
          </a:buClr>
          <a:buSzPct val="100000"/>
          <a:buFont typeface="Arial" charset="0"/>
          <a:buNone/>
          <a:tabLst/>
          <a:defRPr kumimoji="0" lang="en-GB" sz="2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59000"/>
          </a:lnSpc>
          <a:spcBef>
            <a:spcPct val="0"/>
          </a:spcBef>
          <a:spcAft>
            <a:spcPct val="0"/>
          </a:spcAft>
          <a:buClr>
            <a:srgbClr val="000000"/>
          </a:buClr>
          <a:buSzPct val="100000"/>
          <a:buFont typeface="Arial" charset="0"/>
          <a:buNone/>
          <a:tabLst/>
          <a:defRPr kumimoji="0" lang="en-GB" sz="2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3139</TotalTime>
  <Words>2356</Words>
  <Application>Microsoft Office PowerPoint</Application>
  <PresentationFormat>Presentación en pantalla (4:3)</PresentationFormat>
  <Paragraphs>362</Paragraphs>
  <Slides>35</Slides>
  <Notes>34</Notes>
  <HiddenSlides>0</HiddenSlides>
  <MMClips>0</MMClips>
  <ScaleCrop>false</ScaleCrop>
  <HeadingPairs>
    <vt:vector size="8" baseType="variant">
      <vt:variant>
        <vt:lpstr>Fuentes usadas</vt:lpstr>
      </vt:variant>
      <vt:variant>
        <vt:i4>7</vt:i4>
      </vt:variant>
      <vt:variant>
        <vt:lpstr>Tema</vt:lpstr>
      </vt:variant>
      <vt:variant>
        <vt:i4>2</vt:i4>
      </vt:variant>
      <vt:variant>
        <vt:lpstr>Servidores OLE incrustados</vt:lpstr>
      </vt:variant>
      <vt:variant>
        <vt:i4>1</vt:i4>
      </vt:variant>
      <vt:variant>
        <vt:lpstr>Títulos de diapositiva</vt:lpstr>
      </vt:variant>
      <vt:variant>
        <vt:i4>35</vt:i4>
      </vt:variant>
    </vt:vector>
  </HeadingPairs>
  <TitlesOfParts>
    <vt:vector size="45" baseType="lpstr">
      <vt:lpstr>Arial</vt:lpstr>
      <vt:lpstr>Calibri</vt:lpstr>
      <vt:lpstr>Cambria Math</vt:lpstr>
      <vt:lpstr>DejaVu Sans</vt:lpstr>
      <vt:lpstr>Tahoma</vt:lpstr>
      <vt:lpstr>Times New Roman</vt:lpstr>
      <vt:lpstr>Wingdings</vt:lpstr>
      <vt:lpstr>Default Design</vt:lpstr>
      <vt:lpstr>1_Default Design</vt:lpstr>
      <vt:lpstr>Ecuación</vt:lpstr>
      <vt:lpstr>Presentación de PowerPoint</vt:lpstr>
      <vt:lpstr>Objetivo</vt:lpstr>
      <vt:lpstr>Sumario</vt:lpstr>
      <vt:lpstr>Bibliografía del curso</vt:lpstr>
      <vt:lpstr>Revisión del Estudio Independiente</vt:lpstr>
      <vt:lpstr>Redes simple capa</vt:lpstr>
      <vt:lpstr>Redes simple capa</vt:lpstr>
      <vt:lpstr>Bias</vt:lpstr>
      <vt:lpstr>Umbral de activación</vt:lpstr>
      <vt:lpstr>Bias vs umbral de activación</vt:lpstr>
      <vt:lpstr>Bias vs umbral de activación</vt:lpstr>
      <vt:lpstr>Bias vs umbral de activación</vt:lpstr>
      <vt:lpstr>Función de activación</vt:lpstr>
      <vt:lpstr>Separabilidad Lineal</vt:lpstr>
      <vt:lpstr>Separabilidad Lineal</vt:lpstr>
      <vt:lpstr>Representación de los datos</vt:lpstr>
      <vt:lpstr>Perceptrón </vt:lpstr>
      <vt:lpstr>Perceptrón </vt:lpstr>
      <vt:lpstr>Perceptrón </vt:lpstr>
      <vt:lpstr>Perceptrón </vt:lpstr>
      <vt:lpstr>Perceptrón </vt:lpstr>
      <vt:lpstr>Perceptrón </vt:lpstr>
      <vt:lpstr>Perceptrón </vt:lpstr>
      <vt:lpstr>Perceptrón </vt:lpstr>
      <vt:lpstr>ADALINE</vt:lpstr>
      <vt:lpstr>ADALINE</vt:lpstr>
      <vt:lpstr>ADALINE</vt:lpstr>
      <vt:lpstr>ADALINE</vt:lpstr>
      <vt:lpstr>ADALINE</vt:lpstr>
      <vt:lpstr>Adaline</vt:lpstr>
      <vt:lpstr>Resumen</vt:lpstr>
      <vt:lpstr>Conclusiones</vt:lpstr>
      <vt:lpstr>Trabajo Independiente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yvera@uci.cu</dc:creator>
  <cp:lastModifiedBy>YASIEL  PEREZ VERA</cp:lastModifiedBy>
  <cp:revision>231</cp:revision>
  <dcterms:modified xsi:type="dcterms:W3CDTF">2023-04-17T04:05:19Z</dcterms:modified>
</cp:coreProperties>
</file>