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56" r:id="rId3"/>
    <p:sldId id="376" r:id="rId4"/>
    <p:sldId id="421" r:id="rId5"/>
    <p:sldId id="441" r:id="rId6"/>
    <p:sldId id="445" r:id="rId7"/>
    <p:sldId id="448" r:id="rId8"/>
    <p:sldId id="449" r:id="rId9"/>
    <p:sldId id="450" r:id="rId10"/>
    <p:sldId id="451" r:id="rId11"/>
    <p:sldId id="401" r:id="rId12"/>
    <p:sldId id="922" r:id="rId13"/>
    <p:sldId id="447" r:id="rId14"/>
  </p:sldIdLst>
  <p:sldSz cx="9144000" cy="6858000" type="screen4x3"/>
  <p:notesSz cx="7008813" cy="9294813"/>
  <p:defaultTextStyle>
    <a:defPPr>
      <a:defRPr lang="en-GB"/>
    </a:defPPr>
    <a:lvl1pPr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061F"/>
    <a:srgbClr val="0000CC"/>
    <a:srgbClr val="3333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4660"/>
  </p:normalViewPr>
  <p:slideViewPr>
    <p:cSldViewPr>
      <p:cViewPr varScale="1">
        <p:scale>
          <a:sx n="75" d="100"/>
          <a:sy n="75" d="100"/>
        </p:scale>
        <p:origin x="1728" y="43"/>
      </p:cViewPr>
      <p:guideLst>
        <p:guide orient="horz" pos="2160"/>
        <p:guide pos="2880"/>
      </p:guideLst>
    </p:cSldViewPr>
  </p:slideViewPr>
  <p:outlineViewPr>
    <p:cViewPr varScale="1">
      <p:scale>
        <a:sx n="170" d="200"/>
        <a:sy n="170" d="200"/>
      </p:scale>
      <p:origin x="-780" y="-84"/>
    </p:cViewPr>
  </p:outlineViewPr>
  <p:notesTextViewPr>
    <p:cViewPr>
      <p:scale>
        <a:sx n="75" d="100"/>
        <a:sy n="75"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5" name="AutoShape 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6" name="AutoShape 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7" name="AutoShape 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8" name="AutoShape 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9" name="AutoShape 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0" name="AutoShape 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1" name="AutoShape 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2" name="AutoShape 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3" name="AutoShape 1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4" name="AutoShape 1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5" name="AutoShape 1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6" name="AutoShape 1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7" name="AutoShape 1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8" name="AutoShape 1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9" name="AutoShape 1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0" name="AutoShape 1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1" name="AutoShape 1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2" name="AutoShape 1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3" name="AutoShape 2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4" name="Text Box 21"/>
          <p:cNvSpPr txBox="1">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5" name="Text Box 22"/>
          <p:cNvSpPr txBox="1">
            <a:spLocks noChangeArrowheads="1"/>
          </p:cNvSpPr>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6" name="Rectangle 23"/>
          <p:cNvSpPr>
            <a:spLocks noGrp="1" noRot="1" noChangeAspect="1" noChangeArrowheads="1"/>
          </p:cNvSpPr>
          <p:nvPr>
            <p:ph type="sldImg"/>
          </p:nvPr>
        </p:nvSpPr>
        <p:spPr bwMode="auto">
          <a:xfrm>
            <a:off x="1181100" y="696913"/>
            <a:ext cx="46164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01675" y="4416425"/>
            <a:ext cx="5575300" cy="4171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8" name="Text Box 25"/>
          <p:cNvSpPr txBox="1">
            <a:spLocks noChangeArrowheads="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 name="Rectangle 26"/>
          <p:cNvSpPr>
            <a:spLocks noGrp="1" noChangeArrowheads="1"/>
          </p:cNvSpPr>
          <p:nvPr>
            <p:ph type="sldNum"/>
          </p:nvPr>
        </p:nvSpPr>
        <p:spPr bwMode="auto">
          <a:xfrm>
            <a:off x="3970338" y="8829675"/>
            <a:ext cx="3006725" cy="463550"/>
          </a:xfrm>
          <a:prstGeom prst="rect">
            <a:avLst/>
          </a:prstGeom>
          <a:noFill/>
          <a:ln w="9525">
            <a:noFill/>
            <a:round/>
            <a:headEnd/>
            <a:tailEnd/>
          </a:ln>
          <a:effectLst/>
        </p:spPr>
        <p:txBody>
          <a:bodyPr vert="horz" wrap="square" lIns="93240" tIns="46440" rIns="93240" bIns="46440" numCol="1" anchor="b" anchorCtr="0" compatLnSpc="1">
            <a:prstTxWarp prst="textNoShape">
              <a:avLst/>
            </a:prstTxWarp>
          </a:bodyPr>
          <a:lstStyle>
            <a:lvl1pPr algn="r" eaLnBrk="1" hangingPunct="1">
              <a:lnSpc>
                <a:spcPct val="98000"/>
              </a:lnSpc>
              <a:buClr>
                <a:srgbClr val="000000"/>
              </a:buClr>
              <a:buSzPct val="100000"/>
              <a:buFont typeface="Wingdings" panose="05000000000000000000" pitchFamily="2" charset="2"/>
              <a:buNone/>
              <a:tabLst>
                <a:tab pos="723900" algn="l"/>
                <a:tab pos="1447800" algn="l"/>
                <a:tab pos="2171700" algn="l"/>
                <a:tab pos="2895600" algn="l"/>
              </a:tabLst>
              <a:defRPr sz="1200">
                <a:solidFill>
                  <a:srgbClr val="000000"/>
                </a:solidFill>
                <a:latin typeface="DejaVu Sans" charset="0"/>
              </a:defRPr>
            </a:lvl1pPr>
          </a:lstStyle>
          <a:p>
            <a:pPr>
              <a:defRPr/>
            </a:pPr>
            <a:fld id="{7EE47ED2-2C69-4554-804F-DAA95149FB1C}" type="slidenum">
              <a:rPr lang="en-GB" altLang="es-ES_tradnl"/>
              <a:pPr>
                <a:defRPr/>
              </a:pPr>
              <a:t>‹Nº›</a:t>
            </a:fld>
            <a:endParaRPr lang="en-GB" altLang="es-ES_tradnl"/>
          </a:p>
        </p:txBody>
      </p:sp>
    </p:spTree>
    <p:extLst>
      <p:ext uri="{BB962C8B-B14F-4D97-AF65-F5344CB8AC3E}">
        <p14:creationId xmlns:p14="http://schemas.microsoft.com/office/powerpoint/2010/main" val="12312647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1</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chemeClr val="bg1"/>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420017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10</a:t>
            </a:fld>
            <a:endParaRPr lang="en-GB" altLang="es-ES_tradnl"/>
          </a:p>
        </p:txBody>
      </p:sp>
    </p:spTree>
    <p:extLst>
      <p:ext uri="{BB962C8B-B14F-4D97-AF65-F5344CB8AC3E}">
        <p14:creationId xmlns:p14="http://schemas.microsoft.com/office/powerpoint/2010/main" val="2739680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12</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rgbClr val="FFFFFF"/>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48049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a:t>
            </a:fld>
            <a:endParaRPr lang="en-GB" altLang="es-ES_tradnl"/>
          </a:p>
        </p:txBody>
      </p:sp>
    </p:spTree>
    <p:extLst>
      <p:ext uri="{BB962C8B-B14F-4D97-AF65-F5344CB8AC3E}">
        <p14:creationId xmlns:p14="http://schemas.microsoft.com/office/powerpoint/2010/main" val="7304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a:t>
            </a:fld>
            <a:endParaRPr lang="en-GB" altLang="es-ES_tradnl"/>
          </a:p>
        </p:txBody>
      </p:sp>
    </p:spTree>
    <p:extLst>
      <p:ext uri="{BB962C8B-B14F-4D97-AF65-F5344CB8AC3E}">
        <p14:creationId xmlns:p14="http://schemas.microsoft.com/office/powerpoint/2010/main" val="91378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a:t>
            </a:fld>
            <a:endParaRPr lang="en-GB" altLang="es-ES_tradnl"/>
          </a:p>
        </p:txBody>
      </p:sp>
    </p:spTree>
    <p:extLst>
      <p:ext uri="{BB962C8B-B14F-4D97-AF65-F5344CB8AC3E}">
        <p14:creationId xmlns:p14="http://schemas.microsoft.com/office/powerpoint/2010/main" val="263561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a:t>
            </a:fld>
            <a:endParaRPr lang="en-GB" altLang="es-ES_tradnl"/>
          </a:p>
        </p:txBody>
      </p:sp>
    </p:spTree>
    <p:extLst>
      <p:ext uri="{BB962C8B-B14F-4D97-AF65-F5344CB8AC3E}">
        <p14:creationId xmlns:p14="http://schemas.microsoft.com/office/powerpoint/2010/main" val="103105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6</a:t>
            </a:fld>
            <a:endParaRPr lang="en-GB" altLang="es-ES_tradnl"/>
          </a:p>
        </p:txBody>
      </p:sp>
    </p:spTree>
    <p:extLst>
      <p:ext uri="{BB962C8B-B14F-4D97-AF65-F5344CB8AC3E}">
        <p14:creationId xmlns:p14="http://schemas.microsoft.com/office/powerpoint/2010/main" val="320970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7</a:t>
            </a:fld>
            <a:endParaRPr lang="en-GB" altLang="es-ES_tradnl"/>
          </a:p>
        </p:txBody>
      </p:sp>
    </p:spTree>
    <p:extLst>
      <p:ext uri="{BB962C8B-B14F-4D97-AF65-F5344CB8AC3E}">
        <p14:creationId xmlns:p14="http://schemas.microsoft.com/office/powerpoint/2010/main" val="167059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8</a:t>
            </a:fld>
            <a:endParaRPr lang="en-GB" altLang="es-ES_tradnl"/>
          </a:p>
        </p:txBody>
      </p:sp>
    </p:spTree>
    <p:extLst>
      <p:ext uri="{BB962C8B-B14F-4D97-AF65-F5344CB8AC3E}">
        <p14:creationId xmlns:p14="http://schemas.microsoft.com/office/powerpoint/2010/main" val="936213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9</a:t>
            </a:fld>
            <a:endParaRPr lang="en-GB" altLang="es-ES_tradnl"/>
          </a:p>
        </p:txBody>
      </p:sp>
    </p:spTree>
    <p:extLst>
      <p:ext uri="{BB962C8B-B14F-4D97-AF65-F5344CB8AC3E}">
        <p14:creationId xmlns:p14="http://schemas.microsoft.com/office/powerpoint/2010/main" val="232671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8C744896-46B7-4206-8640-44CFA2CC511E}" type="slidenum">
              <a:rPr lang="en-GB" altLang="es-ES_tradnl"/>
              <a:pPr>
                <a:defRPr/>
              </a:pPr>
              <a:t>‹Nº›</a:t>
            </a:fld>
            <a:endParaRPr lang="en-GB" altLang="es-ES_tradnl"/>
          </a:p>
        </p:txBody>
      </p:sp>
    </p:spTree>
    <p:extLst>
      <p:ext uri="{BB962C8B-B14F-4D97-AF65-F5344CB8AC3E}">
        <p14:creationId xmlns:p14="http://schemas.microsoft.com/office/powerpoint/2010/main" val="20286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94883CF-2BB7-4AA3-84D6-8C4CA16B3B3E}" type="slidenum">
              <a:rPr lang="en-GB" altLang="es-ES_tradnl"/>
              <a:pPr>
                <a:defRPr/>
              </a:pPr>
              <a:t>‹Nº›</a:t>
            </a:fld>
            <a:endParaRPr lang="en-GB" altLang="es-ES_tradnl"/>
          </a:p>
        </p:txBody>
      </p:sp>
    </p:spTree>
    <p:extLst>
      <p:ext uri="{BB962C8B-B14F-4D97-AF65-F5344CB8AC3E}">
        <p14:creationId xmlns:p14="http://schemas.microsoft.com/office/powerpoint/2010/main" val="130081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B97D837-2A26-4124-B127-EE3CEE298B97}" type="slidenum">
              <a:rPr lang="en-GB" altLang="es-ES_tradnl"/>
              <a:pPr>
                <a:defRPr/>
              </a:pPr>
              <a:t>‹Nº›</a:t>
            </a:fld>
            <a:endParaRPr lang="en-GB" altLang="es-ES_tradnl"/>
          </a:p>
        </p:txBody>
      </p:sp>
    </p:spTree>
    <p:extLst>
      <p:ext uri="{BB962C8B-B14F-4D97-AF65-F5344CB8AC3E}">
        <p14:creationId xmlns:p14="http://schemas.microsoft.com/office/powerpoint/2010/main" val="95548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B631CC34-BA3F-4080-AE49-CD23A92622C1}" type="slidenum">
              <a:rPr lang="en-GB" altLang="es-ES_tradnl"/>
              <a:pPr>
                <a:defRPr/>
              </a:pPr>
              <a:t>‹Nº›</a:t>
            </a:fld>
            <a:endParaRPr lang="en-GB" altLang="es-ES_tradnl"/>
          </a:p>
        </p:txBody>
      </p:sp>
    </p:spTree>
    <p:extLst>
      <p:ext uri="{BB962C8B-B14F-4D97-AF65-F5344CB8AC3E}">
        <p14:creationId xmlns:p14="http://schemas.microsoft.com/office/powerpoint/2010/main" val="184230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2AAB9582-ADD2-4486-8F5E-6A113CC84F54}" type="slidenum">
              <a:rPr lang="en-GB" altLang="es-ES_tradnl"/>
              <a:pPr>
                <a:defRPr/>
              </a:pPr>
              <a:t>‹Nº›</a:t>
            </a:fld>
            <a:endParaRPr lang="en-GB" altLang="es-ES_tradnl"/>
          </a:p>
        </p:txBody>
      </p:sp>
    </p:spTree>
    <p:extLst>
      <p:ext uri="{BB962C8B-B14F-4D97-AF65-F5344CB8AC3E}">
        <p14:creationId xmlns:p14="http://schemas.microsoft.com/office/powerpoint/2010/main" val="182939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6C3DD77-75D0-42E0-8077-2D529901140E}" type="slidenum">
              <a:rPr lang="en-GB" altLang="es-ES_tradnl"/>
              <a:pPr>
                <a:defRPr/>
              </a:pPr>
              <a:t>‹Nº›</a:t>
            </a:fld>
            <a:endParaRPr lang="en-GB" altLang="es-ES_tradnl"/>
          </a:p>
        </p:txBody>
      </p:sp>
    </p:spTree>
    <p:extLst>
      <p:ext uri="{BB962C8B-B14F-4D97-AF65-F5344CB8AC3E}">
        <p14:creationId xmlns:p14="http://schemas.microsoft.com/office/powerpoint/2010/main" val="327895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30E8D8D-042D-4AA6-996F-8C6D2C201A5C}" type="slidenum">
              <a:rPr lang="en-GB" altLang="es-ES_tradnl"/>
              <a:pPr>
                <a:defRPr/>
              </a:pPr>
              <a:t>‹Nº›</a:t>
            </a:fld>
            <a:endParaRPr lang="en-GB" altLang="es-ES_tradnl"/>
          </a:p>
        </p:txBody>
      </p:sp>
    </p:spTree>
    <p:extLst>
      <p:ext uri="{BB962C8B-B14F-4D97-AF65-F5344CB8AC3E}">
        <p14:creationId xmlns:p14="http://schemas.microsoft.com/office/powerpoint/2010/main" val="42260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2E20324-4013-40BF-B2B6-99DB97933C10}" type="slidenum">
              <a:rPr lang="en-GB" altLang="es-ES_tradnl"/>
              <a:pPr>
                <a:defRPr/>
              </a:pPr>
              <a:t>‹Nº›</a:t>
            </a:fld>
            <a:endParaRPr lang="en-GB" altLang="es-ES_tradnl"/>
          </a:p>
        </p:txBody>
      </p:sp>
    </p:spTree>
    <p:extLst>
      <p:ext uri="{BB962C8B-B14F-4D97-AF65-F5344CB8AC3E}">
        <p14:creationId xmlns:p14="http://schemas.microsoft.com/office/powerpoint/2010/main" val="428805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BF26C37-12BD-4C66-8D99-D73CF47F8C64}" type="slidenum">
              <a:rPr lang="en-GB" altLang="es-ES_tradnl"/>
              <a:pPr>
                <a:defRPr/>
              </a:pPr>
              <a:t>‹Nº›</a:t>
            </a:fld>
            <a:endParaRPr lang="en-GB" altLang="es-ES_tradnl"/>
          </a:p>
        </p:txBody>
      </p:sp>
    </p:spTree>
    <p:extLst>
      <p:ext uri="{BB962C8B-B14F-4D97-AF65-F5344CB8AC3E}">
        <p14:creationId xmlns:p14="http://schemas.microsoft.com/office/powerpoint/2010/main" val="1723317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1F2747BF-F536-4863-BFC4-A0C17F3AD397}" type="slidenum">
              <a:rPr lang="en-GB" altLang="es-ES_tradnl"/>
              <a:pPr>
                <a:defRPr/>
              </a:pPr>
              <a:t>‹Nº›</a:t>
            </a:fld>
            <a:endParaRPr lang="en-GB" altLang="es-ES_tradnl"/>
          </a:p>
        </p:txBody>
      </p:sp>
    </p:spTree>
    <p:extLst>
      <p:ext uri="{BB962C8B-B14F-4D97-AF65-F5344CB8AC3E}">
        <p14:creationId xmlns:p14="http://schemas.microsoft.com/office/powerpoint/2010/main" val="6965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0C8F9E0-3A43-484D-B16F-6285106BD1E6}" type="slidenum">
              <a:rPr lang="en-GB" altLang="es-ES_tradnl"/>
              <a:pPr>
                <a:defRPr/>
              </a:pPr>
              <a:t>‹Nº›</a:t>
            </a:fld>
            <a:endParaRPr lang="en-GB" altLang="es-ES_tradnl"/>
          </a:p>
        </p:txBody>
      </p:sp>
    </p:spTree>
    <p:extLst>
      <p:ext uri="{BB962C8B-B14F-4D97-AF65-F5344CB8AC3E}">
        <p14:creationId xmlns:p14="http://schemas.microsoft.com/office/powerpoint/2010/main" val="37972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25FD620-094A-408E-8F69-CF47B226CF1F}" type="slidenum">
              <a:rPr lang="en-GB" altLang="es-ES_tradnl"/>
              <a:pPr>
                <a:defRPr/>
              </a:pPr>
              <a:t>‹Nº›</a:t>
            </a:fld>
            <a:endParaRPr lang="en-GB" altLang="es-ES_tradnl"/>
          </a:p>
        </p:txBody>
      </p:sp>
    </p:spTree>
    <p:extLst>
      <p:ext uri="{BB962C8B-B14F-4D97-AF65-F5344CB8AC3E}">
        <p14:creationId xmlns:p14="http://schemas.microsoft.com/office/powerpoint/2010/main" val="859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C79353F-FF7F-4A84-A77E-5C49D8EEE128}" type="slidenum">
              <a:rPr lang="en-GB" altLang="es-ES_tradnl"/>
              <a:pPr>
                <a:defRPr/>
              </a:pPr>
              <a:t>‹Nº›</a:t>
            </a:fld>
            <a:endParaRPr lang="en-GB" altLang="es-ES_tradnl"/>
          </a:p>
        </p:txBody>
      </p:sp>
    </p:spTree>
    <p:extLst>
      <p:ext uri="{BB962C8B-B14F-4D97-AF65-F5344CB8AC3E}">
        <p14:creationId xmlns:p14="http://schemas.microsoft.com/office/powerpoint/2010/main" val="3208202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5A65325-01AA-4CA1-B41B-4A1940C42D0D}" type="slidenum">
              <a:rPr lang="en-GB" altLang="es-ES_tradnl"/>
              <a:pPr>
                <a:defRPr/>
              </a:pPr>
              <a:t>‹Nº›</a:t>
            </a:fld>
            <a:endParaRPr lang="en-GB" altLang="es-ES_tradnl"/>
          </a:p>
        </p:txBody>
      </p:sp>
    </p:spTree>
    <p:extLst>
      <p:ext uri="{BB962C8B-B14F-4D97-AF65-F5344CB8AC3E}">
        <p14:creationId xmlns:p14="http://schemas.microsoft.com/office/powerpoint/2010/main" val="145986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D442E0E0-39AA-4F2B-A68B-F8687F41FC16}" type="slidenum">
              <a:rPr lang="en-GB" altLang="es-ES_tradnl"/>
              <a:pPr>
                <a:defRPr/>
              </a:pPr>
              <a:t>‹Nº›</a:t>
            </a:fld>
            <a:endParaRPr lang="en-GB" altLang="es-ES_tradnl"/>
          </a:p>
        </p:txBody>
      </p:sp>
    </p:spTree>
    <p:extLst>
      <p:ext uri="{BB962C8B-B14F-4D97-AF65-F5344CB8AC3E}">
        <p14:creationId xmlns:p14="http://schemas.microsoft.com/office/powerpoint/2010/main" val="2242364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039EACE-ECB8-43D6-AFB7-A54A1E4474F3}" type="slidenum">
              <a:rPr lang="en-GB" altLang="es-ES_tradnl"/>
              <a:pPr>
                <a:defRPr/>
              </a:pPr>
              <a:t>‹Nº›</a:t>
            </a:fld>
            <a:endParaRPr lang="en-GB" altLang="es-ES_tradnl"/>
          </a:p>
        </p:txBody>
      </p:sp>
    </p:spTree>
    <p:extLst>
      <p:ext uri="{BB962C8B-B14F-4D97-AF65-F5344CB8AC3E}">
        <p14:creationId xmlns:p14="http://schemas.microsoft.com/office/powerpoint/2010/main" val="640675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7DBAD60-6985-48E2-94DE-BB5BE147580B}" type="slidenum">
              <a:rPr lang="en-GB" altLang="es-ES_tradnl"/>
              <a:pPr>
                <a:defRPr/>
              </a:pPr>
              <a:t>‹Nº›</a:t>
            </a:fld>
            <a:endParaRPr lang="en-GB" altLang="es-ES_tradnl"/>
          </a:p>
        </p:txBody>
      </p:sp>
    </p:spTree>
    <p:extLst>
      <p:ext uri="{BB962C8B-B14F-4D97-AF65-F5344CB8AC3E}">
        <p14:creationId xmlns:p14="http://schemas.microsoft.com/office/powerpoint/2010/main" val="42169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22F5922-44CF-4A76-ABC9-D4276E31F6AE}" type="slidenum">
              <a:rPr lang="en-GB" altLang="es-ES_tradnl"/>
              <a:pPr>
                <a:defRPr/>
              </a:pPr>
              <a:t>‹Nº›</a:t>
            </a:fld>
            <a:endParaRPr lang="en-GB" altLang="es-ES_tradnl"/>
          </a:p>
        </p:txBody>
      </p:sp>
    </p:spTree>
    <p:extLst>
      <p:ext uri="{BB962C8B-B14F-4D97-AF65-F5344CB8AC3E}">
        <p14:creationId xmlns:p14="http://schemas.microsoft.com/office/powerpoint/2010/main" val="31505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7DF22CB-9A8D-4594-887D-2DE10D1B4632}" type="slidenum">
              <a:rPr lang="en-GB" altLang="es-ES_tradnl"/>
              <a:pPr>
                <a:defRPr/>
              </a:pPr>
              <a:t>‹Nº›</a:t>
            </a:fld>
            <a:endParaRPr lang="en-GB" altLang="es-ES_tradnl"/>
          </a:p>
        </p:txBody>
      </p:sp>
    </p:spTree>
    <p:extLst>
      <p:ext uri="{BB962C8B-B14F-4D97-AF65-F5344CB8AC3E}">
        <p14:creationId xmlns:p14="http://schemas.microsoft.com/office/powerpoint/2010/main" val="244541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A1E56A73-9AA6-488B-BB7F-DF0706507286}" type="slidenum">
              <a:rPr lang="en-GB" altLang="es-ES_tradnl"/>
              <a:pPr>
                <a:defRPr/>
              </a:pPr>
              <a:t>‹Nº›</a:t>
            </a:fld>
            <a:endParaRPr lang="en-GB" altLang="es-ES_tradnl"/>
          </a:p>
        </p:txBody>
      </p:sp>
    </p:spTree>
    <p:extLst>
      <p:ext uri="{BB962C8B-B14F-4D97-AF65-F5344CB8AC3E}">
        <p14:creationId xmlns:p14="http://schemas.microsoft.com/office/powerpoint/2010/main" val="999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38F4F6E-0AEF-4C48-8EB7-37535E4314F1}" type="slidenum">
              <a:rPr lang="en-GB" altLang="es-ES_tradnl"/>
              <a:pPr>
                <a:defRPr/>
              </a:pPr>
              <a:t>‹Nº›</a:t>
            </a:fld>
            <a:endParaRPr lang="en-GB" altLang="es-ES_tradnl"/>
          </a:p>
        </p:txBody>
      </p:sp>
    </p:spTree>
    <p:extLst>
      <p:ext uri="{BB962C8B-B14F-4D97-AF65-F5344CB8AC3E}">
        <p14:creationId xmlns:p14="http://schemas.microsoft.com/office/powerpoint/2010/main" val="216791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7F4553-721A-41A7-A7DC-F990A6B253E1}" type="slidenum">
              <a:rPr lang="en-GB" altLang="es-ES_tradnl"/>
              <a:pPr>
                <a:defRPr/>
              </a:pPr>
              <a:t>‹Nº›</a:t>
            </a:fld>
            <a:endParaRPr lang="en-GB" altLang="es-ES_tradnl"/>
          </a:p>
        </p:txBody>
      </p:sp>
    </p:spTree>
    <p:extLst>
      <p:ext uri="{BB962C8B-B14F-4D97-AF65-F5344CB8AC3E}">
        <p14:creationId xmlns:p14="http://schemas.microsoft.com/office/powerpoint/2010/main" val="349849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DA4CC81-BA0E-44D2-BFB8-A5D68DC9EDA7}" type="slidenum">
              <a:rPr lang="en-GB" altLang="es-ES_tradnl"/>
              <a:pPr>
                <a:defRPr/>
              </a:pPr>
              <a:t>‹Nº›</a:t>
            </a:fld>
            <a:endParaRPr lang="en-GB" altLang="es-ES_tradnl"/>
          </a:p>
        </p:txBody>
      </p:sp>
    </p:spTree>
    <p:extLst>
      <p:ext uri="{BB962C8B-B14F-4D97-AF65-F5344CB8AC3E}">
        <p14:creationId xmlns:p14="http://schemas.microsoft.com/office/powerpoint/2010/main" val="57884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A7FDA6B-8E43-436C-86BD-B20E0319E4DB}" type="slidenum">
              <a:rPr lang="en-GB" altLang="es-ES_tradnl"/>
              <a:pPr>
                <a:defRPr/>
              </a:pPr>
              <a:t>‹Nº›</a:t>
            </a:fld>
            <a:endParaRPr lang="en-GB" altLang="es-ES_tradnl"/>
          </a:p>
        </p:txBody>
      </p:sp>
    </p:spTree>
    <p:extLst>
      <p:ext uri="{BB962C8B-B14F-4D97-AF65-F5344CB8AC3E}">
        <p14:creationId xmlns:p14="http://schemas.microsoft.com/office/powerpoint/2010/main" val="42873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A0915F3-2039-43E8-81C3-16307BB6BC71}"/>
              </a:ext>
            </a:extLst>
          </p:cNvPr>
          <p:cNvSpPr>
            <a:spLocks noChangeArrowheads="1"/>
          </p:cNvSpPr>
          <p:nvPr userDrawn="1"/>
        </p:nvSpPr>
        <p:spPr bwMode="auto">
          <a:xfrm>
            <a:off x="-2309" y="6628247"/>
            <a:ext cx="9146309" cy="242887"/>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sp>
        <p:nvSpPr>
          <p:cNvPr id="8" name="Rectangle 2">
            <a:extLst>
              <a:ext uri="{FF2B5EF4-FFF2-40B4-BE49-F238E27FC236}">
                <a16:creationId xmlns:a16="http://schemas.microsoft.com/office/drawing/2014/main" id="{C591B7A2-1913-4187-B9D6-14DD02D127D3}"/>
              </a:ext>
            </a:extLst>
          </p:cNvPr>
          <p:cNvSpPr>
            <a:spLocks noChangeArrowheads="1"/>
          </p:cNvSpPr>
          <p:nvPr userDrawn="1"/>
        </p:nvSpPr>
        <p:spPr bwMode="auto">
          <a:xfrm>
            <a:off x="0" y="0"/>
            <a:ext cx="9144000" cy="692150"/>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pic>
        <p:nvPicPr>
          <p:cNvPr id="9" name="Picture 7" descr="Instituto Nexus Arequipa - Purdue University/UNSA">
            <a:extLst>
              <a:ext uri="{FF2B5EF4-FFF2-40B4-BE49-F238E27FC236}">
                <a16:creationId xmlns:a16="http://schemas.microsoft.com/office/drawing/2014/main" id="{42609166-5180-4472-B853-788F78350970}"/>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43800" y="82550"/>
            <a:ext cx="1558925" cy="56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1027"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1028" name="Text Box 3"/>
          <p:cNvSpPr txBox="1">
            <a:spLocks noChangeArrowheads="1"/>
          </p:cNvSpPr>
          <p:nvPr/>
        </p:nvSpPr>
        <p:spPr bwMode="auto">
          <a:xfrm>
            <a:off x="0" y="6669088"/>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1029" name="Text Box 4"/>
          <p:cNvSpPr txBox="1">
            <a:spLocks noChangeArrowheads="1"/>
          </p:cNvSpPr>
          <p:nvPr/>
        </p:nvSpPr>
        <p:spPr bwMode="auto">
          <a:xfrm>
            <a:off x="2195513" y="6669088"/>
            <a:ext cx="5976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8316913" y="6669088"/>
            <a:ext cx="795337" cy="2428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defRPr>
            </a:lvl1pPr>
          </a:lstStyle>
          <a:p>
            <a:pPr>
              <a:defRPr/>
            </a:pPr>
            <a:fld id="{152D52D6-D69B-4610-97A3-439774911C3F}" type="slidenum">
              <a:rPr lang="en-GB" altLang="es-ES_tradnl"/>
              <a:pPr>
                <a:defRPr/>
              </a:pPr>
              <a:t>‹Nº›</a:t>
            </a:fld>
            <a:endParaRPr lang="en-GB" altLang="es-ES_tradn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061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2051"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2052" name="Text Box 3"/>
          <p:cNvSpPr txBox="1">
            <a:spLocks noChangeArrowheads="1"/>
          </p:cNvSpPr>
          <p:nvPr/>
        </p:nvSpPr>
        <p:spPr bwMode="auto">
          <a:xfrm>
            <a:off x="179388" y="60213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053" name="Text Box 4"/>
          <p:cNvSpPr txBox="1">
            <a:spLocks noChangeArrowheads="1"/>
          </p:cNvSpPr>
          <p:nvPr/>
        </p:nvSpPr>
        <p:spPr bwMode="auto">
          <a:xfrm>
            <a:off x="3132138" y="6021388"/>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6804025" y="6021388"/>
            <a:ext cx="2101850" cy="4746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latin typeface="DejaVu Sans" charset="0"/>
              </a:defRPr>
            </a:lvl1pPr>
          </a:lstStyle>
          <a:p>
            <a:pPr>
              <a:defRPr/>
            </a:pPr>
            <a:fld id="{3BC531B4-AAC5-4C93-B266-438BFC7FD983}" type="slidenum">
              <a:rPr lang="en-GB" altLang="es-ES_tradnl"/>
              <a:pPr>
                <a:defRPr/>
              </a:pPr>
              <a:t>‹Nº›</a:t>
            </a:fld>
            <a:endParaRPr lang="en-GB" altLang="es-ES_tradnl"/>
          </a:p>
        </p:txBody>
      </p:sp>
      <p:pic>
        <p:nvPicPr>
          <p:cNvPr id="7" name="Picture 7" descr="Instituto Nexus Arequipa - Purdue University/UNSA">
            <a:extLst>
              <a:ext uri="{FF2B5EF4-FFF2-40B4-BE49-F238E27FC236}">
                <a16:creationId xmlns:a16="http://schemas.microsoft.com/office/drawing/2014/main" id="{4BCD14FA-6673-41E4-B786-A56666F6D3D2}"/>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9388" y="357188"/>
            <a:ext cx="26638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52400" y="1685925"/>
            <a:ext cx="91059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eaLnBrk="1" hangingPunct="1">
              <a:lnSpc>
                <a:spcPct val="135000"/>
              </a:lnSpc>
              <a:spcBef>
                <a:spcPct val="0"/>
              </a:spcBef>
              <a:buNone/>
            </a:pPr>
            <a:endParaRPr lang="es-ES" altLang="es-ES_tradnl" sz="1200" b="1" dirty="0">
              <a:solidFill>
                <a:srgbClr val="FFFFFF"/>
              </a:solidFill>
            </a:endParaRPr>
          </a:p>
          <a:p>
            <a:pPr eaLnBrk="1" hangingPunct="1">
              <a:lnSpc>
                <a:spcPct val="135000"/>
              </a:lnSpc>
              <a:spcBef>
                <a:spcPct val="0"/>
              </a:spcBef>
              <a:buNone/>
            </a:pPr>
            <a:r>
              <a:rPr lang="es-ES" altLang="es-ES_tradnl" sz="2400" b="1" dirty="0">
                <a:solidFill>
                  <a:srgbClr val="FFFFFF"/>
                </a:solidFill>
              </a:rPr>
              <a:t>Clase Práctica # 2: Ejercicio práctico con una red neuronal simple capa</a:t>
            </a:r>
            <a:endParaRPr lang="en-GB" altLang="es-ES_tradnl" sz="2400" b="1" dirty="0">
              <a:solidFill>
                <a:srgbClr val="FFFFFF"/>
              </a:solidFill>
            </a:endParaRPr>
          </a:p>
        </p:txBody>
      </p:sp>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 Dr</a:t>
            </a:r>
            <a:r>
              <a:rPr lang="es-ES" kern="0" dirty="0">
                <a:effectLst>
                  <a:outerShdw blurRad="38100" dist="38100" dir="2700000" algn="tl">
                    <a:srgbClr val="000000">
                      <a:alpha val="43137"/>
                    </a:srgbClr>
                  </a:outerShdw>
                </a:effectLst>
              </a:rPr>
              <a:t>. 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pic>
        <p:nvPicPr>
          <p:cNvPr id="7" name="Picture 8" descr="Inteligencia artificial para la Industria 4.0 La 4ª revolución ...">
            <a:extLst>
              <a:ext uri="{FF2B5EF4-FFF2-40B4-BE49-F238E27FC236}">
                <a16:creationId xmlns:a16="http://schemas.microsoft.com/office/drawing/2014/main" id="{89B5AD81-2E6D-4B3F-9904-5DBDB5229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Trabajo Independiente</a:t>
            </a:r>
            <a:endParaRPr lang="es-ES" sz="3200" dirty="0"/>
          </a:p>
        </p:txBody>
      </p:sp>
      <mc:AlternateContent xmlns:mc="http://schemas.openxmlformats.org/markup-compatibility/2006" xmlns:a14="http://schemas.microsoft.com/office/drawing/2010/main">
        <mc:Choice Requires="a14">
          <p:sp>
            <p:nvSpPr>
              <p:cNvPr id="144387" name="2 Marcador de contenido"/>
              <p:cNvSpPr>
                <a:spLocks noGrp="1"/>
              </p:cNvSpPr>
              <p:nvPr>
                <p:ph idx="1"/>
              </p:nvPr>
            </p:nvSpPr>
            <p:spPr>
              <a:xfrm>
                <a:off x="2571750" y="1219200"/>
                <a:ext cx="6343650" cy="5257800"/>
              </a:xfrm>
            </p:spPr>
            <p:txBody>
              <a:bodyPr/>
              <a:lstStyle/>
              <a:p>
                <a:pPr marL="0" indent="0" algn="just">
                  <a:lnSpc>
                    <a:spcPct val="100000"/>
                  </a:lnSpc>
                  <a:buNone/>
                </a:pPr>
                <a:r>
                  <a:rPr lang="es-ES" sz="2400" dirty="0"/>
                  <a:t>Entrene una Red Neuronal Artificial de tipo </a:t>
                </a:r>
                <a:r>
                  <a:rPr lang="es-ES" sz="2400" dirty="0" err="1"/>
                  <a:t>Perceptrón</a:t>
                </a:r>
                <a:r>
                  <a:rPr lang="es-ES" sz="2400" dirty="0"/>
                  <a:t> y una Red Neuronal Artificial de tipo </a:t>
                </a:r>
                <a:r>
                  <a:rPr lang="es-ES" sz="2400" dirty="0" err="1"/>
                  <a:t>Adaline</a:t>
                </a:r>
                <a:r>
                  <a:rPr lang="es-ES" sz="2400" dirty="0"/>
                  <a:t> para cada operación lógica estudiada en el curso (AND, OR, AND NOT) con los siguientes parámetros iniciales en el asistente matemático </a:t>
                </a:r>
                <a:r>
                  <a:rPr lang="es-ES" sz="2400" dirty="0" err="1"/>
                  <a:t>MatLab</a:t>
                </a:r>
                <a:r>
                  <a:rPr lang="es-ES" sz="2400" dirty="0"/>
                  <a:t>. </a:t>
                </a:r>
              </a:p>
              <a:p>
                <a:pPr marL="0" indent="0" algn="just">
                  <a:lnSpc>
                    <a:spcPct val="100000"/>
                  </a:lnSpc>
                  <a:buNone/>
                </a:pPr>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r>
                        <a:rPr lang="es-ES" sz="2400" i="1">
                          <a:latin typeface="Cambria Math" panose="02040503050406030204" pitchFamily="18" charset="0"/>
                        </a:rPr>
                        <m:t>𝑏</m:t>
                      </m:r>
                      <m:r>
                        <a:rPr lang="es-ES" sz="2400" i="1">
                          <a:latin typeface="Cambria Math" panose="02040503050406030204" pitchFamily="18" charset="0"/>
                        </a:rPr>
                        <m:t>=1.5</m:t>
                      </m:r>
                    </m:oMath>
                  </m:oMathPara>
                </a14:m>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𝑊</m:t>
                          </m:r>
                        </m:e>
                        <m:sub>
                          <m:r>
                            <a:rPr lang="es-ES" sz="2400" i="1">
                              <a:latin typeface="Cambria Math" panose="02040503050406030204" pitchFamily="18" charset="0"/>
                            </a:rPr>
                            <m:t>1</m:t>
                          </m:r>
                        </m:sub>
                      </m:sSub>
                      <m:r>
                        <a:rPr lang="es-ES" sz="2400" i="1">
                          <a:latin typeface="Cambria Math" panose="02040503050406030204" pitchFamily="18" charset="0"/>
                        </a:rPr>
                        <m:t>=0.5</m:t>
                      </m:r>
                    </m:oMath>
                  </m:oMathPara>
                </a14:m>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𝑊</m:t>
                          </m:r>
                        </m:e>
                        <m:sub>
                          <m:r>
                            <a:rPr lang="es-ES" sz="2400" i="1">
                              <a:latin typeface="Cambria Math" panose="02040503050406030204" pitchFamily="18" charset="0"/>
                            </a:rPr>
                            <m:t>2</m:t>
                          </m:r>
                        </m:sub>
                      </m:sSub>
                      <m:r>
                        <a:rPr lang="es-ES" sz="2400" i="1">
                          <a:latin typeface="Cambria Math" panose="02040503050406030204" pitchFamily="18" charset="0"/>
                        </a:rPr>
                        <m:t>=1.5</m:t>
                      </m:r>
                    </m:oMath>
                  </m:oMathPara>
                </a14:m>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r>
                        <a:rPr lang="es-ES" sz="2400" i="1">
                          <a:latin typeface="Cambria Math" panose="02040503050406030204" pitchFamily="18" charset="0"/>
                        </a:rPr>
                        <m:t>𝑎</m:t>
                      </m:r>
                      <m:r>
                        <a:rPr lang="es-ES" sz="2400" i="1">
                          <a:latin typeface="Cambria Math" panose="02040503050406030204" pitchFamily="18" charset="0"/>
                        </a:rPr>
                        <m:t>=0.1</m:t>
                      </m:r>
                    </m:oMath>
                  </m:oMathPara>
                </a14:m>
                <a:endParaRPr lang="es-ES" sz="2400" dirty="0"/>
              </a:p>
              <a:p>
                <a:pPr marL="0" indent="0" algn="just">
                  <a:lnSpc>
                    <a:spcPct val="100000"/>
                  </a:lnSpc>
                  <a:buNone/>
                </a:pPr>
                <a:endParaRPr lang="es-ES" sz="2400" dirty="0"/>
              </a:p>
              <a:p>
                <a:pPr marL="0" indent="0" algn="just">
                  <a:lnSpc>
                    <a:spcPct val="100000"/>
                  </a:lnSpc>
                  <a:buNone/>
                </a:pPr>
                <a:r>
                  <a:rPr lang="es-ES" sz="2400" b="1" dirty="0"/>
                  <a:t>Para la próxima clase.</a:t>
                </a:r>
                <a:endParaRPr lang="es-ES" sz="2800" b="1" dirty="0"/>
              </a:p>
              <a:p>
                <a:pPr marL="0" indent="0" algn="just">
                  <a:lnSpc>
                    <a:spcPct val="100000"/>
                  </a:lnSpc>
                  <a:buNone/>
                </a:pPr>
                <a:endParaRPr lang="es-ES" sz="2400" dirty="0"/>
              </a:p>
            </p:txBody>
          </p:sp>
        </mc:Choice>
        <mc:Fallback xmlns="">
          <p:sp>
            <p:nvSpPr>
              <p:cNvPr id="144387" name="2 Marcador de contenido"/>
              <p:cNvSpPr>
                <a:spLocks noGrp="1" noRot="1" noChangeAspect="1" noMove="1" noResize="1" noEditPoints="1" noAdjustHandles="1" noChangeArrowheads="1" noChangeShapeType="1" noTextEdit="1"/>
              </p:cNvSpPr>
              <p:nvPr>
                <p:ph idx="1"/>
              </p:nvPr>
            </p:nvSpPr>
            <p:spPr>
              <a:xfrm>
                <a:off x="2571750" y="1219200"/>
                <a:ext cx="6343650" cy="5257800"/>
              </a:xfrm>
              <a:blipFill rotWithShape="0">
                <a:blip r:embed="rId3"/>
                <a:stretch>
                  <a:fillRect l="-2978" t="-1622" r="-2882"/>
                </a:stretch>
              </a:blipFill>
            </p:spPr>
            <p:txBody>
              <a:bodyPr/>
              <a:lstStyle/>
              <a:p>
                <a:r>
                  <a:rPr lang="es-ES">
                    <a:noFill/>
                  </a:rPr>
                  <a:t> </a:t>
                </a:r>
              </a:p>
            </p:txBody>
          </p:sp>
        </mc:Fallback>
      </mc:AlternateContent>
      <p:pic>
        <p:nvPicPr>
          <p:cNvPr id="14438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84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5">
            <a:extLst>
              <a:ext uri="{FF2B5EF4-FFF2-40B4-BE49-F238E27FC236}">
                <a16:creationId xmlns:a16="http://schemas.microsoft.com/office/drawing/2014/main" id="{05466739-71D4-4D16-B593-6DA1BFF5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1" y="981001"/>
            <a:ext cx="7993440" cy="6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79" name="Text Box 1">
            <a:extLst>
              <a:ext uri="{FF2B5EF4-FFF2-40B4-BE49-F238E27FC236}">
                <a16:creationId xmlns:a16="http://schemas.microsoft.com/office/drawing/2014/main" id="{AA3846C9-E5C2-420D-A408-3D8F7344894B}"/>
              </a:ext>
            </a:extLst>
          </p:cNvPr>
          <p:cNvSpPr txBox="1">
            <a:spLocks noChangeArrowheads="1"/>
          </p:cNvSpPr>
          <p:nvPr/>
        </p:nvSpPr>
        <p:spPr bwMode="auto">
          <a:xfrm>
            <a:off x="365761" y="-57239"/>
            <a:ext cx="6886080" cy="612338"/>
          </a:xfrm>
          <a:prstGeom prst="rect">
            <a:avLst/>
          </a:prstGeom>
          <a:noFill/>
          <a:ln>
            <a:noFill/>
          </a:ln>
          <a:effectLst/>
        </p:spPr>
        <p:txBody>
          <a:bodyPr lIns="89990" tIns="46795" rIns="89990" bIns="46795">
            <a:spAutoFit/>
          </a:bodyPr>
          <a:lstStyle>
            <a:lvl1pPr>
              <a:lnSpc>
                <a:spcPct val="63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a:lnSpc>
                <a:spcPct val="63000"/>
              </a:lnSpc>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lnSpc>
                <a:spcPct val="63000"/>
              </a:lnSpc>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eaLnBrk="1" hangingPunct="1">
              <a:lnSpc>
                <a:spcPct val="135000"/>
              </a:lnSpc>
              <a:spcBef>
                <a:spcPct val="0"/>
              </a:spcBef>
              <a:buClrTx/>
              <a:buFontTx/>
              <a:buNone/>
              <a:defRPr/>
            </a:pPr>
            <a:r>
              <a:rPr lang="es-ES" altLang="en-US" sz="2799">
                <a:solidFill>
                  <a:srgbClr val="FFFFFF"/>
                </a:solidFill>
              </a:rPr>
              <a:t>Preguntas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52400" y="1685925"/>
            <a:ext cx="91059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eaLnBrk="1" hangingPunct="1">
              <a:lnSpc>
                <a:spcPct val="135000"/>
              </a:lnSpc>
              <a:spcBef>
                <a:spcPct val="0"/>
              </a:spcBef>
              <a:buFont typeface="Arial" panose="020B0604020202020204" pitchFamily="34" charset="0"/>
              <a:buNone/>
            </a:pPr>
            <a:endParaRPr lang="es-ES" altLang="es-ES_tradnl" sz="1200" b="1" dirty="0">
              <a:solidFill>
                <a:srgbClr val="FFFFFF"/>
              </a:solidFill>
            </a:endParaRPr>
          </a:p>
          <a:p>
            <a:pPr eaLnBrk="1" hangingPunct="1">
              <a:lnSpc>
                <a:spcPct val="135000"/>
              </a:lnSpc>
              <a:spcBef>
                <a:spcPct val="0"/>
              </a:spcBef>
              <a:buFont typeface="Arial" panose="020B0604020202020204" pitchFamily="34" charset="0"/>
              <a:buNone/>
            </a:pPr>
            <a:r>
              <a:rPr lang="es-ES" altLang="es-ES_tradnl" sz="2400" b="1" dirty="0">
                <a:solidFill>
                  <a:srgbClr val="FFFFFF"/>
                </a:solidFill>
              </a:rPr>
              <a:t>Clase Práctica # 2: Ejercicio práctico con una red neuronal simple capa</a:t>
            </a:r>
            <a:endParaRPr lang="en-GB" altLang="es-ES_tradnl" sz="2400" b="1" dirty="0">
              <a:solidFill>
                <a:srgbClr val="FFFFFF"/>
              </a:solidFill>
            </a:endParaRPr>
          </a:p>
        </p:txBody>
      </p:sp>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a:t>
            </a:r>
            <a:r>
              <a:rPr lang="es-ES" b="1" kern="0">
                <a:effectLst>
                  <a:outerShdw blurRad="38100" dist="38100" dir="2700000" algn="tl">
                    <a:srgbClr val="000000">
                      <a:alpha val="43137"/>
                    </a:srgbClr>
                  </a:outerShdw>
                </a:effectLst>
              </a:rPr>
              <a:t>: Dr</a:t>
            </a:r>
            <a:r>
              <a:rPr lang="es-ES" kern="0">
                <a:effectLst>
                  <a:outerShdw blurRad="38100" dist="38100" dir="2700000" algn="tl">
                    <a:srgbClr val="000000">
                      <a:alpha val="43137"/>
                    </a:srgbClr>
                  </a:outerShdw>
                </a:effectLst>
              </a:rPr>
              <a:t>. </a:t>
            </a:r>
            <a:r>
              <a:rPr lang="es-ES" kern="0" dirty="0">
                <a:effectLst>
                  <a:outerShdw blurRad="38100" dist="38100" dir="2700000" algn="tl">
                    <a:srgbClr val="000000">
                      <a:alpha val="43137"/>
                    </a:srgbClr>
                  </a:outerShdw>
                </a:effectLst>
              </a:rPr>
              <a:t>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pic>
        <p:nvPicPr>
          <p:cNvPr id="7" name="Picture 8" descr="Inteligencia artificial para la Industria 4.0 La 4ª revolución ...">
            <a:extLst>
              <a:ext uri="{FF2B5EF4-FFF2-40B4-BE49-F238E27FC236}">
                <a16:creationId xmlns:a16="http://schemas.microsoft.com/office/drawing/2014/main" id="{65800B8E-C292-4F01-9380-35D6A543F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5911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Objetivo</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r>
              <a:rPr lang="es-ES" sz="3200" dirty="0"/>
              <a:t>Ejercitar los modelos de redes neuronales artificiales simple capa.</a:t>
            </a:r>
          </a:p>
        </p:txBody>
      </p:sp>
    </p:spTree>
    <p:extLst>
      <p:ext uri="{BB962C8B-B14F-4D97-AF65-F5344CB8AC3E}">
        <p14:creationId xmlns:p14="http://schemas.microsoft.com/office/powerpoint/2010/main" val="355915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Bibliografía del curso</a:t>
            </a:r>
          </a:p>
        </p:txBody>
      </p:sp>
      <p:sp>
        <p:nvSpPr>
          <p:cNvPr id="3" name="Marcador de contenido 2"/>
          <p:cNvSpPr>
            <a:spLocks noGrp="1"/>
          </p:cNvSpPr>
          <p:nvPr>
            <p:ph idx="1"/>
          </p:nvPr>
        </p:nvSpPr>
        <p:spPr>
          <a:xfrm>
            <a:off x="152400" y="762000"/>
            <a:ext cx="8991600" cy="5686425"/>
          </a:xfrm>
        </p:spPr>
        <p:txBody>
          <a:bodyPr/>
          <a:lstStyle/>
          <a:p>
            <a:pPr algn="just">
              <a:lnSpc>
                <a:spcPct val="100000"/>
              </a:lnSpc>
              <a:spcAft>
                <a:spcPts val="500"/>
              </a:spcAft>
            </a:pPr>
            <a:r>
              <a:rPr lang="es-ES" sz="2400" dirty="0"/>
              <a:t>Bonifacio Martín del Brío y Alfredo Sanz Molina, “Redes neuronales y sistemas difusos”, Editorial </a:t>
            </a:r>
            <a:r>
              <a:rPr lang="es-ES" sz="2400" dirty="0" err="1"/>
              <a:t>Alfaomega</a:t>
            </a:r>
            <a:r>
              <a:rPr lang="es-ES" sz="2400" dirty="0"/>
              <a:t>, 2001 (2da edición ampliada y revisada). </a:t>
            </a:r>
          </a:p>
          <a:p>
            <a:pPr algn="just">
              <a:lnSpc>
                <a:spcPct val="100000"/>
              </a:lnSpc>
            </a:pPr>
            <a:r>
              <a:rPr lang="es-ES" sz="2400" dirty="0"/>
              <a:t>Ben </a:t>
            </a:r>
            <a:r>
              <a:rPr lang="es-ES" sz="2400" dirty="0" err="1"/>
              <a:t>Kröse</a:t>
            </a:r>
            <a:r>
              <a:rPr lang="es-ES" sz="2400" dirty="0"/>
              <a:t>, Patrick van der </a:t>
            </a:r>
            <a:r>
              <a:rPr lang="es-ES" sz="2400" dirty="0" err="1"/>
              <a:t>Smagt</a:t>
            </a:r>
            <a:r>
              <a:rPr lang="es-ES" sz="2400" dirty="0"/>
              <a:t>, “</a:t>
            </a:r>
            <a:r>
              <a:rPr lang="es-ES" sz="2400" dirty="0" err="1"/>
              <a:t>An</a:t>
            </a:r>
            <a:r>
              <a:rPr lang="es-ES" sz="2400" dirty="0"/>
              <a:t> </a:t>
            </a:r>
            <a:r>
              <a:rPr lang="es-ES" sz="2400" dirty="0" err="1"/>
              <a:t>introduction</a:t>
            </a:r>
            <a:r>
              <a:rPr lang="es-ES" sz="2400" dirty="0"/>
              <a:t> </a:t>
            </a:r>
            <a:r>
              <a:rPr lang="es-ES" sz="2400" dirty="0" err="1"/>
              <a:t>to</a:t>
            </a:r>
            <a:r>
              <a:rPr lang="es-ES" sz="2400" dirty="0"/>
              <a:t> neural </a:t>
            </a:r>
            <a:r>
              <a:rPr lang="es-ES" sz="2400" dirty="0" err="1"/>
              <a:t>networks</a:t>
            </a:r>
            <a:r>
              <a:rPr lang="es-ES" sz="2400" dirty="0"/>
              <a:t>”, 1996, 8va. edición. </a:t>
            </a:r>
          </a:p>
          <a:p>
            <a:pPr algn="just">
              <a:lnSpc>
                <a:spcPct val="100000"/>
              </a:lnSpc>
            </a:pPr>
            <a:r>
              <a:rPr lang="es-ES" sz="2400" dirty="0"/>
              <a:t>Rafael Bello Pérez, “Curso introductorio a las redes neuronales artificiales”, 1993. </a:t>
            </a:r>
          </a:p>
          <a:p>
            <a:pPr algn="just">
              <a:lnSpc>
                <a:spcPct val="100000"/>
              </a:lnSpc>
            </a:pPr>
            <a:r>
              <a:rPr lang="en-US" sz="2400" dirty="0" err="1"/>
              <a:t>Laurene</a:t>
            </a:r>
            <a:r>
              <a:rPr lang="en-US" sz="2400" dirty="0"/>
              <a:t> </a:t>
            </a:r>
            <a:r>
              <a:rPr lang="en-US" sz="2400" dirty="0" err="1"/>
              <a:t>Fausset</a:t>
            </a:r>
            <a:r>
              <a:rPr lang="en-US" sz="2400" dirty="0"/>
              <a:t>, “Fundamentals of Neural Networks: architectures, algorithms and applications”, Prentice-Hall </a:t>
            </a:r>
            <a:r>
              <a:rPr lang="en-US" sz="2400" dirty="0" err="1"/>
              <a:t>Inc</a:t>
            </a:r>
            <a:r>
              <a:rPr lang="en-US" sz="2400" dirty="0"/>
              <a:t>, 1994. </a:t>
            </a:r>
          </a:p>
          <a:p>
            <a:pPr algn="just">
              <a:lnSpc>
                <a:spcPct val="100000"/>
              </a:lnSpc>
            </a:pPr>
            <a:r>
              <a:rPr lang="en-US" sz="2400" dirty="0"/>
              <a:t>Tom M. Mitchell, “Machine Learning”, McGraw-Hill, 1997.</a:t>
            </a:r>
          </a:p>
          <a:p>
            <a:pPr algn="just">
              <a:lnSpc>
                <a:spcPct val="100000"/>
              </a:lnSpc>
            </a:pPr>
            <a:r>
              <a:rPr lang="en-US" sz="2400" dirty="0"/>
              <a:t>Nikola K. </a:t>
            </a:r>
            <a:r>
              <a:rPr lang="en-US" sz="2400" dirty="0" err="1"/>
              <a:t>Kasabov</a:t>
            </a:r>
            <a:r>
              <a:rPr lang="en-US" sz="2400" dirty="0"/>
              <a:t>, “Foundations of Neural Networks, Fuzzy Systems and Knowledge Engineering”, Editorial MIT, 1998 (2da </a:t>
            </a:r>
            <a:r>
              <a:rPr lang="en-US" sz="2400" dirty="0" err="1"/>
              <a:t>edición</a:t>
            </a:r>
            <a:r>
              <a:rPr lang="en-US" sz="2400" dirty="0"/>
              <a:t>). </a:t>
            </a:r>
          </a:p>
          <a:p>
            <a:pPr algn="just">
              <a:lnSpc>
                <a:spcPct val="100000"/>
              </a:lnSpc>
            </a:pPr>
            <a:r>
              <a:rPr lang="es-ES" sz="2400" dirty="0"/>
              <a:t>Artículos de revistas especializadas en el tema de RNA</a:t>
            </a:r>
            <a:endParaRPr lang="en-US" sz="2400" dirty="0"/>
          </a:p>
        </p:txBody>
      </p:sp>
    </p:spTree>
    <p:extLst>
      <p:ext uri="{BB962C8B-B14F-4D97-AF65-F5344CB8AC3E}">
        <p14:creationId xmlns:p14="http://schemas.microsoft.com/office/powerpoint/2010/main" val="295736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 sz="3200" dirty="0"/>
              <a:t>Revisión del Estudio Independiente</a:t>
            </a:r>
          </a:p>
        </p:txBody>
      </p:sp>
      <mc:AlternateContent xmlns:mc="http://schemas.openxmlformats.org/markup-compatibility/2006" xmlns:a14="http://schemas.microsoft.com/office/drawing/2010/main">
        <mc:Choice Requires="a14">
          <p:sp>
            <p:nvSpPr>
              <p:cNvPr id="144387" name="2 Marcador de contenido"/>
              <p:cNvSpPr>
                <a:spLocks noGrp="1"/>
              </p:cNvSpPr>
              <p:nvPr>
                <p:ph idx="1"/>
              </p:nvPr>
            </p:nvSpPr>
            <p:spPr>
              <a:xfrm>
                <a:off x="2571750" y="1219200"/>
                <a:ext cx="6343650" cy="5067300"/>
              </a:xfrm>
            </p:spPr>
            <p:txBody>
              <a:bodyPr/>
              <a:lstStyle/>
              <a:p>
                <a:pPr marL="0" indent="0" algn="just">
                  <a:lnSpc>
                    <a:spcPct val="100000"/>
                  </a:lnSpc>
                  <a:buNone/>
                </a:pPr>
                <a:r>
                  <a:rPr lang="es-ES" sz="2400" dirty="0"/>
                  <a:t>Modele, diseñe y entrene una Red Neuronal Artificial de tipo </a:t>
                </a:r>
                <a:r>
                  <a:rPr lang="es-ES" sz="2400" dirty="0" err="1"/>
                  <a:t>Perceptrón</a:t>
                </a:r>
                <a:r>
                  <a:rPr lang="es-ES" sz="2400" dirty="0"/>
                  <a:t> y una Red Neuronal Artificial de tipo </a:t>
                </a:r>
                <a:r>
                  <a:rPr lang="es-ES" sz="2400" dirty="0" err="1"/>
                  <a:t>Adaline</a:t>
                </a:r>
                <a:r>
                  <a:rPr lang="es-ES" sz="2400" dirty="0"/>
                  <a:t> para cada operación lógica estudiada en el curso (AND, OR, AND NOT) con los siguientes parámetros iniciales.</a:t>
                </a:r>
              </a:p>
              <a:p>
                <a:pPr marL="0" indent="0" algn="just">
                  <a:lnSpc>
                    <a:spcPct val="100000"/>
                  </a:lnSpc>
                  <a:buNone/>
                </a:pPr>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r>
                        <a:rPr lang="es-ES" sz="2400" i="1">
                          <a:latin typeface="Cambria Math" panose="02040503050406030204" pitchFamily="18" charset="0"/>
                        </a:rPr>
                        <m:t>𝑏</m:t>
                      </m:r>
                      <m:r>
                        <a:rPr lang="es-ES" sz="2400" i="1">
                          <a:latin typeface="Cambria Math" panose="02040503050406030204" pitchFamily="18" charset="0"/>
                        </a:rPr>
                        <m:t>=1.5</m:t>
                      </m:r>
                    </m:oMath>
                  </m:oMathPara>
                </a14:m>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𝑊</m:t>
                          </m:r>
                        </m:e>
                        <m:sub>
                          <m:r>
                            <a:rPr lang="es-ES" sz="2400" i="1">
                              <a:latin typeface="Cambria Math" panose="02040503050406030204" pitchFamily="18" charset="0"/>
                            </a:rPr>
                            <m:t>1</m:t>
                          </m:r>
                        </m:sub>
                      </m:sSub>
                      <m:r>
                        <a:rPr lang="es-ES" sz="2400" i="1">
                          <a:latin typeface="Cambria Math" panose="02040503050406030204" pitchFamily="18" charset="0"/>
                        </a:rPr>
                        <m:t>=0.5</m:t>
                      </m:r>
                    </m:oMath>
                  </m:oMathPara>
                </a14:m>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𝑊</m:t>
                          </m:r>
                        </m:e>
                        <m:sub>
                          <m:r>
                            <a:rPr lang="es-ES" sz="2400" i="1">
                              <a:latin typeface="Cambria Math" panose="02040503050406030204" pitchFamily="18" charset="0"/>
                            </a:rPr>
                            <m:t>2</m:t>
                          </m:r>
                        </m:sub>
                      </m:sSub>
                      <m:r>
                        <a:rPr lang="es-ES" sz="2400" i="1">
                          <a:latin typeface="Cambria Math" panose="02040503050406030204" pitchFamily="18" charset="0"/>
                        </a:rPr>
                        <m:t>=1.5</m:t>
                      </m:r>
                    </m:oMath>
                  </m:oMathPara>
                </a14:m>
                <a:endParaRPr lang="es-ES" sz="2400" dirty="0"/>
              </a:p>
              <a:p>
                <a:pPr marL="0" indent="0" algn="just">
                  <a:lnSpc>
                    <a:spcPct val="100000"/>
                  </a:lnSpc>
                  <a:buNone/>
                </a:pPr>
                <a14:m>
                  <m:oMathPara xmlns:m="http://schemas.openxmlformats.org/officeDocument/2006/math">
                    <m:oMathParaPr>
                      <m:jc m:val="left"/>
                    </m:oMathParaPr>
                    <m:oMath xmlns:m="http://schemas.openxmlformats.org/officeDocument/2006/math">
                      <m:r>
                        <a:rPr lang="es-ES" sz="2400" i="1">
                          <a:latin typeface="Cambria Math" panose="02040503050406030204" pitchFamily="18" charset="0"/>
                        </a:rPr>
                        <m:t>𝑎</m:t>
                      </m:r>
                      <m:r>
                        <a:rPr lang="es-ES" sz="2400" i="1">
                          <a:latin typeface="Cambria Math" panose="02040503050406030204" pitchFamily="18" charset="0"/>
                        </a:rPr>
                        <m:t>=0.1</m:t>
                      </m:r>
                    </m:oMath>
                  </m:oMathPara>
                </a14:m>
                <a:endParaRPr lang="es-ES" sz="2400" dirty="0"/>
              </a:p>
              <a:p>
                <a:pPr marL="0" indent="0" algn="just">
                  <a:lnSpc>
                    <a:spcPct val="100000"/>
                  </a:lnSpc>
                  <a:buNone/>
                </a:pPr>
                <a:endParaRPr lang="es-ES" sz="2400" dirty="0"/>
              </a:p>
              <a:p>
                <a:pPr marL="0" indent="0" algn="just">
                  <a:lnSpc>
                    <a:spcPct val="100000"/>
                  </a:lnSpc>
                  <a:buNone/>
                </a:pPr>
                <a:endParaRPr lang="es-ES" sz="2400" dirty="0"/>
              </a:p>
            </p:txBody>
          </p:sp>
        </mc:Choice>
        <mc:Fallback xmlns="">
          <p:sp>
            <p:nvSpPr>
              <p:cNvPr id="144387" name="2 Marcador de contenido"/>
              <p:cNvSpPr>
                <a:spLocks noGrp="1" noRot="1" noChangeAspect="1" noMove="1" noResize="1" noEditPoints="1" noAdjustHandles="1" noChangeArrowheads="1" noChangeShapeType="1" noTextEdit="1"/>
              </p:cNvSpPr>
              <p:nvPr>
                <p:ph idx="1"/>
              </p:nvPr>
            </p:nvSpPr>
            <p:spPr>
              <a:xfrm>
                <a:off x="2571750" y="1219200"/>
                <a:ext cx="6343650" cy="5067300"/>
              </a:xfrm>
              <a:blipFill rotWithShape="0">
                <a:blip r:embed="rId3"/>
                <a:stretch>
                  <a:fillRect l="-2978" t="-1685" r="-2882"/>
                </a:stretch>
              </a:blipFill>
            </p:spPr>
            <p:txBody>
              <a:bodyPr/>
              <a:lstStyle/>
              <a:p>
                <a:r>
                  <a:rPr lang="es-ES">
                    <a:noFill/>
                  </a:rPr>
                  <a:t> </a:t>
                </a:r>
              </a:p>
            </p:txBody>
          </p:sp>
        </mc:Fallback>
      </mc:AlternateContent>
      <p:pic>
        <p:nvPicPr>
          <p:cNvPr id="14438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66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Ejercicio 7</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914400"/>
                <a:ext cx="8839200" cy="5534025"/>
              </a:xfrm>
            </p:spPr>
            <p:txBody>
              <a:bodyPr/>
              <a:lstStyle/>
              <a:p>
                <a:pPr marL="0" indent="0" algn="just">
                  <a:lnSpc>
                    <a:spcPct val="100000"/>
                  </a:lnSpc>
                  <a:buNone/>
                </a:pPr>
                <a:r>
                  <a:rPr lang="es-ES" sz="2400" dirty="0"/>
                  <a:t>Un robot es un dispositivo automático que realiza acciones especificas, que dependen de las necesidades del proceso en que se encuentre involucrado, en este caso se tiene un robot que cuenta con cuatro sensores de proximidad en distintas ubicaciones que permanentemente detectan si hay objetos que se encuentran a una distancia superior o inferior a la preestablecida. Tomando en cuenta estas lecturas el robot decide si dar marcha adelante o atrás a cada uno de los dos motores que posee; en las lecturas de los sensores podrían darse 16 posibles combinaciones (16=</a:t>
                </a:r>
                <a14:m>
                  <m:oMath xmlns:m="http://schemas.openxmlformats.org/officeDocument/2006/math">
                    <m:sSup>
                      <m:sSupPr>
                        <m:ctrlPr>
                          <a:rPr lang="es-ES" sz="2400" i="1" dirty="0" smtClean="0">
                            <a:latin typeface="Cambria Math" panose="02040503050406030204" pitchFamily="18" charset="0"/>
                          </a:rPr>
                        </m:ctrlPr>
                      </m:sSupPr>
                      <m:e>
                        <m:r>
                          <a:rPr lang="es-ES" sz="2400" b="0" i="1" dirty="0" smtClean="0">
                            <a:latin typeface="Cambria Math" panose="02040503050406030204" pitchFamily="18" charset="0"/>
                          </a:rPr>
                          <m:t>2</m:t>
                        </m:r>
                      </m:e>
                      <m:sup>
                        <m:r>
                          <a:rPr lang="es-ES" sz="2400" b="0" i="1" dirty="0" smtClean="0">
                            <a:latin typeface="Cambria Math" panose="02040503050406030204" pitchFamily="18" charset="0"/>
                          </a:rPr>
                          <m:t>4</m:t>
                        </m:r>
                      </m:sup>
                    </m:sSup>
                  </m:oMath>
                </a14:m>
                <a:r>
                  <a:rPr lang="es-ES" sz="2400" dirty="0"/>
                  <a:t>) y para cada combinación cada uno de los dos motores podría dar marcha adelante o marcha atrás.</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914400"/>
                <a:ext cx="8839200" cy="5534025"/>
              </a:xfrm>
              <a:blipFill rotWithShape="0">
                <a:blip r:embed="rId3"/>
                <a:stretch>
                  <a:fillRect l="-2069" t="-1542" r="-2069"/>
                </a:stretch>
              </a:blipFill>
            </p:spPr>
            <p:txBody>
              <a:bodyPr/>
              <a:lstStyle/>
              <a:p>
                <a:r>
                  <a:rPr lang="es-ES">
                    <a:noFill/>
                  </a:rPr>
                  <a:t> </a:t>
                </a:r>
              </a:p>
            </p:txBody>
          </p:sp>
        </mc:Fallback>
      </mc:AlternateContent>
      <p:pic>
        <p:nvPicPr>
          <p:cNvPr id="1026" name="Picture 2" descr="Fig3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0" y="5116512"/>
            <a:ext cx="1828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34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Ejercicio 7</a:t>
            </a:r>
          </a:p>
        </p:txBody>
      </p:sp>
      <p:sp>
        <p:nvSpPr>
          <p:cNvPr id="3" name="Marcador de contenido 2"/>
          <p:cNvSpPr>
            <a:spLocks noGrp="1"/>
          </p:cNvSpPr>
          <p:nvPr>
            <p:ph idx="1"/>
          </p:nvPr>
        </p:nvSpPr>
        <p:spPr>
          <a:xfrm>
            <a:off x="152400" y="914400"/>
            <a:ext cx="8839200" cy="5534025"/>
          </a:xfrm>
        </p:spPr>
        <p:txBody>
          <a:bodyPr/>
          <a:lstStyle/>
          <a:p>
            <a:pPr marL="0" indent="0" algn="just">
              <a:lnSpc>
                <a:spcPct val="100000"/>
              </a:lnSpc>
              <a:buNone/>
            </a:pPr>
            <a:r>
              <a:rPr lang="es-ES" sz="2400" dirty="0"/>
              <a:t>El comportamiento del robot lo describe la tabla que a continuación se presenta. Cuando los sensores detecten un objeto que se encuentra a una distancia inferior a la predeterminada se dirá que el objeto se encuentra cerca y esto se representa por medio de un 1 y cuando se detecte un objeto que se encuentra a una distancia mayor que la predeterminada se dirá que el objeto esta lejos lo cual se indica con un –1; dependiendo de estas lecturas los motores podrán dar marcha adelante, lo que se representara por un 1 o dar marcha atrás con un –1.</a:t>
            </a:r>
          </a:p>
        </p:txBody>
      </p:sp>
      <p:pic>
        <p:nvPicPr>
          <p:cNvPr id="1026" name="Picture 2" descr="Fig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5116512"/>
            <a:ext cx="1828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56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Ejercicio 7</a:t>
            </a:r>
          </a:p>
        </p:txBody>
      </p:sp>
      <p:pic>
        <p:nvPicPr>
          <p:cNvPr id="1026" name="Picture 2" descr="Fig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5116512"/>
            <a:ext cx="1828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p:cNvPicPr>
            <a:picLocks noChangeAspect="1"/>
          </p:cNvPicPr>
          <p:nvPr/>
        </p:nvPicPr>
        <p:blipFill rotWithShape="1">
          <a:blip r:embed="rId4"/>
          <a:srcRect l="27897" r="27932" b="7844"/>
          <a:stretch/>
        </p:blipFill>
        <p:spPr>
          <a:xfrm>
            <a:off x="1143000" y="1321593"/>
            <a:ext cx="5544767" cy="4572000"/>
          </a:xfrm>
          <a:prstGeom prst="rect">
            <a:avLst/>
          </a:prstGeom>
        </p:spPr>
      </p:pic>
    </p:spTree>
    <p:extLst>
      <p:ext uri="{BB962C8B-B14F-4D97-AF65-F5344CB8AC3E}">
        <p14:creationId xmlns:p14="http://schemas.microsoft.com/office/powerpoint/2010/main" val="418316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Ejercicio 7</a:t>
            </a:r>
          </a:p>
        </p:txBody>
      </p:sp>
      <p:pic>
        <p:nvPicPr>
          <p:cNvPr id="1026" name="Picture 2" descr="Fig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5116512"/>
            <a:ext cx="1828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Fig3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76400"/>
            <a:ext cx="786535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110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Ejercicio 7</a:t>
            </a:r>
          </a:p>
        </p:txBody>
      </p:sp>
      <p:pic>
        <p:nvPicPr>
          <p:cNvPr id="1026" name="Picture 2" descr="Fig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5116512"/>
            <a:ext cx="1828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p:cNvSpPr/>
          <p:nvPr/>
        </p:nvSpPr>
        <p:spPr>
          <a:xfrm>
            <a:off x="217487" y="990600"/>
            <a:ext cx="8721725" cy="2268698"/>
          </a:xfrm>
          <a:prstGeom prst="rect">
            <a:avLst/>
          </a:prstGeom>
        </p:spPr>
        <p:txBody>
          <a:bodyPr wrap="square">
            <a:spAutoFit/>
          </a:bodyPr>
          <a:lstStyle/>
          <a:p>
            <a:pPr marL="0" algn="just">
              <a:lnSpc>
                <a:spcPct val="93000"/>
              </a:lnSpc>
              <a:spcBef>
                <a:spcPts val="900"/>
              </a:spcBef>
              <a:buClr>
                <a:srgbClr val="FFFFFF"/>
              </a:buClr>
              <a:buSzPct val="100000"/>
              <a:tabLst/>
              <a:defRPr/>
            </a:pPr>
            <a:r>
              <a:rPr lang="es-ES" sz="2400" dirty="0">
                <a:solidFill>
                  <a:srgbClr val="000000"/>
                </a:solidFill>
                <a:latin typeface="+mn-lt"/>
                <a:cs typeface="+mn-cs"/>
              </a:rPr>
              <a:t>Se creará una red de 4 entradas con una neurona tipo </a:t>
            </a:r>
            <a:r>
              <a:rPr lang="es-ES" sz="2400" dirty="0" err="1">
                <a:solidFill>
                  <a:srgbClr val="000000"/>
                </a:solidFill>
                <a:latin typeface="+mn-lt"/>
                <a:cs typeface="+mn-cs"/>
              </a:rPr>
              <a:t>Perceptrón</a:t>
            </a:r>
            <a:r>
              <a:rPr lang="es-ES" sz="2400" dirty="0">
                <a:solidFill>
                  <a:srgbClr val="000000"/>
                </a:solidFill>
                <a:latin typeface="+mn-lt"/>
                <a:cs typeface="+mn-cs"/>
              </a:rPr>
              <a:t> para cada salida, teniendo así una salida bidimensional, los pesos de la red se inicializan de forma aleatoria. Ejecutar algoritmo de </a:t>
            </a:r>
            <a:r>
              <a:rPr lang="es-ES" sz="2400" dirty="0" err="1">
                <a:solidFill>
                  <a:srgbClr val="000000"/>
                </a:solidFill>
                <a:latin typeface="+mn-lt"/>
                <a:cs typeface="+mn-cs"/>
              </a:rPr>
              <a:t>Perceptrón</a:t>
            </a:r>
            <a:r>
              <a:rPr lang="es-ES" sz="2400" dirty="0">
                <a:solidFill>
                  <a:srgbClr val="000000"/>
                </a:solidFill>
                <a:latin typeface="+mn-lt"/>
                <a:cs typeface="+mn-cs"/>
              </a:rPr>
              <a:t> para ajustar los pesos.</a:t>
            </a:r>
          </a:p>
          <a:p>
            <a:pPr marL="0" algn="just">
              <a:lnSpc>
                <a:spcPct val="93000"/>
              </a:lnSpc>
              <a:spcBef>
                <a:spcPts val="900"/>
              </a:spcBef>
              <a:buClr>
                <a:srgbClr val="FFFFFF"/>
              </a:buClr>
              <a:buSzPct val="100000"/>
              <a:tabLst/>
              <a:defRPr/>
            </a:pPr>
            <a:endParaRPr lang="es-ES" sz="2400" dirty="0">
              <a:solidFill>
                <a:srgbClr val="000000"/>
              </a:solidFill>
              <a:latin typeface="+mn-lt"/>
              <a:cs typeface="+mn-cs"/>
            </a:endParaRPr>
          </a:p>
        </p:txBody>
      </p:sp>
      <p:pic>
        <p:nvPicPr>
          <p:cNvPr id="5" name="Imagen 4"/>
          <p:cNvPicPr>
            <a:picLocks noChangeAspect="1"/>
          </p:cNvPicPr>
          <p:nvPr/>
        </p:nvPicPr>
        <p:blipFill rotWithShape="1">
          <a:blip r:embed="rId4"/>
          <a:srcRect l="14054" r="14054" b="17367"/>
          <a:stretch/>
        </p:blipFill>
        <p:spPr>
          <a:xfrm>
            <a:off x="184149" y="3292635"/>
            <a:ext cx="7207251" cy="2354845"/>
          </a:xfrm>
          <a:prstGeom prst="rect">
            <a:avLst/>
          </a:prstGeom>
        </p:spPr>
      </p:pic>
    </p:spTree>
    <p:extLst>
      <p:ext uri="{BB962C8B-B14F-4D97-AF65-F5344CB8AC3E}">
        <p14:creationId xmlns:p14="http://schemas.microsoft.com/office/powerpoint/2010/main" val="238200355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2839</TotalTime>
  <Words>616</Words>
  <Application>Microsoft Office PowerPoint</Application>
  <PresentationFormat>Presentación en pantalla (4:3)</PresentationFormat>
  <Paragraphs>57</Paragraphs>
  <Slides>12</Slides>
  <Notes>11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12</vt:i4>
      </vt:variant>
    </vt:vector>
  </HeadingPairs>
  <TitlesOfParts>
    <vt:vector size="20" baseType="lpstr">
      <vt:lpstr>Arial</vt:lpstr>
      <vt:lpstr>Cambria Math</vt:lpstr>
      <vt:lpstr>DejaVu Sans</vt:lpstr>
      <vt:lpstr>Tahoma</vt:lpstr>
      <vt:lpstr>Times New Roman</vt:lpstr>
      <vt:lpstr>Wingdings</vt:lpstr>
      <vt:lpstr>Default Design</vt:lpstr>
      <vt:lpstr>1_Default Design</vt:lpstr>
      <vt:lpstr>Presentación de PowerPoint</vt:lpstr>
      <vt:lpstr>Objetivo</vt:lpstr>
      <vt:lpstr>Bibliografía del curso</vt:lpstr>
      <vt:lpstr>Revisión del Estudio Independiente</vt:lpstr>
      <vt:lpstr>Ejercicio 7</vt:lpstr>
      <vt:lpstr>Ejercicio 7</vt:lpstr>
      <vt:lpstr>Ejercicio 7</vt:lpstr>
      <vt:lpstr>Ejercicio 7</vt:lpstr>
      <vt:lpstr>Ejercicio 7</vt:lpstr>
      <vt:lpstr>Trabajo Independiente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yvera@uci.cu</dc:creator>
  <cp:lastModifiedBy>YASIEL  PEREZ VERA</cp:lastModifiedBy>
  <cp:revision>219</cp:revision>
  <dcterms:modified xsi:type="dcterms:W3CDTF">2023-04-17T04:05:47Z</dcterms:modified>
</cp:coreProperties>
</file>