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7"/>
  </p:notesMasterIdLst>
  <p:sldIdLst>
    <p:sldId id="256" r:id="rId3"/>
    <p:sldId id="376" r:id="rId4"/>
    <p:sldId id="371" r:id="rId5"/>
    <p:sldId id="421" r:id="rId6"/>
    <p:sldId id="402" r:id="rId7"/>
    <p:sldId id="458" r:id="rId8"/>
    <p:sldId id="424" r:id="rId9"/>
    <p:sldId id="425" r:id="rId10"/>
    <p:sldId id="426" r:id="rId11"/>
    <p:sldId id="427" r:id="rId12"/>
    <p:sldId id="428" r:id="rId13"/>
    <p:sldId id="429" r:id="rId14"/>
    <p:sldId id="430" r:id="rId15"/>
    <p:sldId id="431" r:id="rId16"/>
    <p:sldId id="432" r:id="rId17"/>
    <p:sldId id="433" r:id="rId18"/>
    <p:sldId id="471" r:id="rId19"/>
    <p:sldId id="472" r:id="rId20"/>
    <p:sldId id="473" r:id="rId21"/>
    <p:sldId id="474" r:id="rId22"/>
    <p:sldId id="478" r:id="rId23"/>
    <p:sldId id="475" r:id="rId24"/>
    <p:sldId id="477" r:id="rId25"/>
    <p:sldId id="469" r:id="rId26"/>
    <p:sldId id="470" r:id="rId27"/>
    <p:sldId id="468" r:id="rId28"/>
    <p:sldId id="481" r:id="rId29"/>
    <p:sldId id="482" r:id="rId30"/>
    <p:sldId id="483" r:id="rId31"/>
    <p:sldId id="484" r:id="rId32"/>
    <p:sldId id="485" r:id="rId33"/>
    <p:sldId id="486" r:id="rId34"/>
    <p:sldId id="489" r:id="rId35"/>
    <p:sldId id="487" r:id="rId36"/>
    <p:sldId id="488" r:id="rId37"/>
    <p:sldId id="443" r:id="rId38"/>
    <p:sldId id="465" r:id="rId39"/>
    <p:sldId id="466" r:id="rId40"/>
    <p:sldId id="467" r:id="rId41"/>
    <p:sldId id="464" r:id="rId42"/>
    <p:sldId id="461" r:id="rId43"/>
    <p:sldId id="463" r:id="rId44"/>
    <p:sldId id="462" r:id="rId45"/>
    <p:sldId id="459" r:id="rId46"/>
    <p:sldId id="460" r:id="rId47"/>
    <p:sldId id="408" r:id="rId48"/>
    <p:sldId id="409" r:id="rId49"/>
    <p:sldId id="456" r:id="rId50"/>
    <p:sldId id="479" r:id="rId51"/>
    <p:sldId id="480" r:id="rId52"/>
    <p:sldId id="490" r:id="rId53"/>
    <p:sldId id="401" r:id="rId54"/>
    <p:sldId id="922" r:id="rId55"/>
    <p:sldId id="422" r:id="rId56"/>
  </p:sldIdLst>
  <p:sldSz cx="9144000" cy="6858000" type="screen4x3"/>
  <p:notesSz cx="7008813" cy="9294813"/>
  <p:defaultTextStyle>
    <a:defPPr>
      <a:defRPr lang="en-GB"/>
    </a:defPPr>
    <a:lvl1pPr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sz="20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3061F"/>
    <a:srgbClr val="0000CC"/>
    <a:srgbClr val="3333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2" autoAdjust="0"/>
    <p:restoredTop sz="94434" autoAdjust="0"/>
  </p:normalViewPr>
  <p:slideViewPr>
    <p:cSldViewPr>
      <p:cViewPr varScale="1">
        <p:scale>
          <a:sx n="79" d="100"/>
          <a:sy n="79" d="100"/>
        </p:scale>
        <p:origin x="1632" y="72"/>
      </p:cViewPr>
      <p:guideLst>
        <p:guide orient="horz" pos="2160"/>
        <p:guide pos="2880"/>
      </p:guideLst>
    </p:cSldViewPr>
  </p:slideViewPr>
  <p:outlineViewPr>
    <p:cViewPr varScale="1">
      <p:scale>
        <a:sx n="170" d="200"/>
        <a:sy n="170" d="200"/>
      </p:scale>
      <p:origin x="-780" y="-84"/>
    </p:cViewPr>
  </p:outlineViewPr>
  <p:notesTextViewPr>
    <p:cViewPr>
      <p:scale>
        <a:sx n="150" d="100"/>
        <a:sy n="15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5"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6" name="AutoShape 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7" name="AutoShape 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8" name="AutoShape 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79" name="AutoShape 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0" name="AutoShape 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1" name="AutoShape 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2" name="AutoShape 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3" name="AutoShape 1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4" name="AutoShape 1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5" name="AutoShape 1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6" name="AutoShape 13"/>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7" name="AutoShape 14"/>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8" name="AutoShape 15"/>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89" name="AutoShape 16"/>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0" name="AutoShape 17"/>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1" name="AutoShape 18"/>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2" name="AutoShape 19"/>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3" name="AutoShape 20"/>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4" name="Text Box 21"/>
          <p:cNvSpPr txBox="1">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5" name="Text Box 22"/>
          <p:cNvSpPr txBox="1">
            <a:spLocks noChangeArrowheads="1"/>
          </p:cNvSpPr>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096" name="Rectangle 23"/>
          <p:cNvSpPr>
            <a:spLocks noGrp="1" noRot="1" noChangeAspect="1" noChangeArrowheads="1"/>
          </p:cNvSpPr>
          <p:nvPr>
            <p:ph type="sldImg"/>
          </p:nvPr>
        </p:nvSpPr>
        <p:spPr bwMode="auto">
          <a:xfrm>
            <a:off x="1181100" y="696913"/>
            <a:ext cx="46164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4"/>
          <p:cNvSpPr>
            <a:spLocks noGrp="1" noChangeArrowheads="1"/>
          </p:cNvSpPr>
          <p:nvPr>
            <p:ph type="body"/>
          </p:nvPr>
        </p:nvSpPr>
        <p:spPr bwMode="auto">
          <a:xfrm>
            <a:off x="701675" y="4416425"/>
            <a:ext cx="5575300" cy="4171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8" name="Text Box 25"/>
          <p:cNvSpPr txBox="1">
            <a:spLocks noChangeArrowheads="1"/>
          </p:cNvSpPr>
          <p:nvPr/>
        </p:nvSpPr>
        <p:spPr bwMode="auto">
          <a:xfrm>
            <a:off x="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3" name="Rectangle 26"/>
          <p:cNvSpPr>
            <a:spLocks noGrp="1" noChangeArrowheads="1"/>
          </p:cNvSpPr>
          <p:nvPr>
            <p:ph type="sldNum"/>
          </p:nvPr>
        </p:nvSpPr>
        <p:spPr bwMode="auto">
          <a:xfrm>
            <a:off x="3970338" y="8829675"/>
            <a:ext cx="3006725" cy="463550"/>
          </a:xfrm>
          <a:prstGeom prst="rect">
            <a:avLst/>
          </a:prstGeom>
          <a:noFill/>
          <a:ln w="9525">
            <a:noFill/>
            <a:round/>
            <a:headEnd/>
            <a:tailEnd/>
          </a:ln>
          <a:effectLst/>
        </p:spPr>
        <p:txBody>
          <a:bodyPr vert="horz" wrap="square" lIns="93240" tIns="46440" rIns="93240" bIns="46440" numCol="1" anchor="b" anchorCtr="0" compatLnSpc="1">
            <a:prstTxWarp prst="textNoShape">
              <a:avLst/>
            </a:prstTxWarp>
          </a:bodyPr>
          <a:lstStyle>
            <a:lvl1pPr algn="r" eaLnBrk="1" hangingPunct="1">
              <a:lnSpc>
                <a:spcPct val="98000"/>
              </a:lnSpc>
              <a:buClr>
                <a:srgbClr val="000000"/>
              </a:buClr>
              <a:buSzPct val="100000"/>
              <a:buFont typeface="Wingdings" panose="05000000000000000000" pitchFamily="2" charset="2"/>
              <a:buNone/>
              <a:tabLst>
                <a:tab pos="723900" algn="l"/>
                <a:tab pos="1447800" algn="l"/>
                <a:tab pos="2171700" algn="l"/>
                <a:tab pos="2895600" algn="l"/>
              </a:tabLst>
              <a:defRPr sz="1200">
                <a:solidFill>
                  <a:srgbClr val="000000"/>
                </a:solidFill>
                <a:latin typeface="DejaVu Sans" charset="0"/>
              </a:defRPr>
            </a:lvl1pPr>
          </a:lstStyle>
          <a:p>
            <a:pPr>
              <a:defRPr/>
            </a:pPr>
            <a:fld id="{7EE47ED2-2C69-4554-804F-DAA95149FB1C}" type="slidenum">
              <a:rPr lang="en-GB" altLang="es-ES_tradnl"/>
              <a:pPr>
                <a:defRPr/>
              </a:pPr>
              <a:t>‹Nº›</a:t>
            </a:fld>
            <a:endParaRPr lang="en-GB" altLang="es-ES_tradnl"/>
          </a:p>
        </p:txBody>
      </p:sp>
    </p:spTree>
    <p:extLst>
      <p:ext uri="{BB962C8B-B14F-4D97-AF65-F5344CB8AC3E}">
        <p14:creationId xmlns:p14="http://schemas.microsoft.com/office/powerpoint/2010/main" val="12312647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1</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chemeClr val="bg1"/>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1420017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10</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339869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03B90F6-70C0-4563-9115-191ABA3600FE}" type="slidenum">
              <a:rPr lang="es-GT"/>
              <a:pPr/>
              <a:t>11</a:t>
            </a:fld>
            <a:endParaRPr lang="es-GT" dirty="0"/>
          </a:p>
        </p:txBody>
      </p:sp>
      <p:sp>
        <p:nvSpPr>
          <p:cNvPr id="179201"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tx1"/>
                </a:solidFill>
                <a:latin typeface="Arial" pitchFamily="34" charset="0"/>
                <a:cs typeface="Arial" pitchFamily="34" charset="0"/>
              </a:rPr>
              <a:t>Backpropagation (retropropagación) o BP se aplica en el modelo Perceptrón Multicapa o MLP (Multilayer Perceptrón).</a:t>
            </a:r>
          </a:p>
          <a:p>
            <a:r>
              <a:rPr lang="es-ES" sz="1200" b="0" i="0" u="none" strike="noStrike" kern="1200" baseline="0" dirty="0">
                <a:solidFill>
                  <a:schemeClr val="tx1"/>
                </a:solidFill>
                <a:latin typeface="+mn-lt"/>
                <a:ea typeface="+mn-ea"/>
                <a:cs typeface="+mn-cs"/>
              </a:rPr>
              <a:t>Ésta es la arquitectura más común de MLP, aunque existen numerosas variantes, como incluir neuronas no lineales en la capa de salida (solución que se adopta especialmente en problemas de clasificación), introducir más capas ocultas, emplear otras funciones de activación, limitar el número de conexiones entre una neurona y las de la capa siguiente, introducir dependencias </a:t>
            </a:r>
            <a:r>
              <a:rPr lang="pt-BR" sz="1200" b="0" i="0" u="none" strike="noStrike" kern="1200" baseline="0" dirty="0">
                <a:solidFill>
                  <a:schemeClr val="tx1"/>
                </a:solidFill>
                <a:latin typeface="+mn-lt"/>
                <a:ea typeface="+mn-ea"/>
                <a:cs typeface="+mn-cs"/>
              </a:rPr>
              <a:t>temporales o arquitecturas recurrentes, etc.</a:t>
            </a:r>
            <a:endParaRPr lang="pt-BR" sz="12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79084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12</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3545094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13</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2792681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14</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1633834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15</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3336252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16</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3835970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17</a:t>
            </a:fld>
            <a:endParaRPr lang="en-GB" altLang="es-ES_tradnl"/>
          </a:p>
        </p:txBody>
      </p:sp>
    </p:spTree>
    <p:extLst>
      <p:ext uri="{BB962C8B-B14F-4D97-AF65-F5344CB8AC3E}">
        <p14:creationId xmlns:p14="http://schemas.microsoft.com/office/powerpoint/2010/main" val="625409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565150" indent="-457200">
              <a:spcBef>
                <a:spcPts val="0"/>
              </a:spcBef>
              <a:buClr>
                <a:srgbClr val="0066CC"/>
              </a:buClr>
              <a:buSzPct val="45000"/>
              <a:buFont typeface="Wingdings" pitchFamily="2" charset="2"/>
              <a:buChar char="Ø"/>
            </a:pPr>
            <a:r>
              <a:rPr lang="es-ES" sz="1200" dirty="0">
                <a:solidFill>
                  <a:schemeClr val="tx1"/>
                </a:solidFill>
                <a:latin typeface="Arial" charset="0"/>
              </a:rPr>
              <a:t>Durante la primera etapa (propagación), cada unidad de entrada (</a:t>
            </a:r>
            <a:r>
              <a:rPr lang="es-ES" sz="1200" b="1" dirty="0">
                <a:solidFill>
                  <a:schemeClr val="tx1"/>
                </a:solidFill>
                <a:latin typeface="Arial" charset="0"/>
              </a:rPr>
              <a:t>X</a:t>
            </a:r>
            <a:r>
              <a:rPr lang="es-ES" sz="1200" b="1" baseline="-25000" dirty="0">
                <a:solidFill>
                  <a:schemeClr val="tx1"/>
                </a:solidFill>
                <a:latin typeface="Arial" charset="0"/>
              </a:rPr>
              <a:t>i</a:t>
            </a:r>
            <a:r>
              <a:rPr lang="es-ES" sz="1200" dirty="0">
                <a:solidFill>
                  <a:schemeClr val="tx1"/>
                </a:solidFill>
                <a:latin typeface="Arial" charset="0"/>
              </a:rPr>
              <a:t>) recibe una señal o estímulo y la transmite para cada unidad de la capa oculta </a:t>
            </a:r>
            <a:r>
              <a:rPr lang="es-ES" sz="1200" b="1" dirty="0">
                <a:solidFill>
                  <a:schemeClr val="tx1"/>
                </a:solidFill>
                <a:latin typeface="Arial" charset="0"/>
              </a:rPr>
              <a:t>Z</a:t>
            </a:r>
            <a:r>
              <a:rPr lang="es-ES" sz="1200" b="1" baseline="-25000" dirty="0">
                <a:solidFill>
                  <a:schemeClr val="tx1"/>
                </a:solidFill>
                <a:latin typeface="Arial" charset="0"/>
              </a:rPr>
              <a:t>1</a:t>
            </a:r>
            <a:r>
              <a:rPr lang="es-ES" sz="1200" dirty="0">
                <a:solidFill>
                  <a:schemeClr val="tx1"/>
                </a:solidFill>
                <a:latin typeface="Arial" charset="0"/>
              </a:rPr>
              <a:t>…</a:t>
            </a:r>
            <a:r>
              <a:rPr lang="es-ES" sz="1200" b="1" dirty="0" err="1">
                <a:solidFill>
                  <a:schemeClr val="tx1"/>
                </a:solidFill>
                <a:latin typeface="Arial" charset="0"/>
              </a:rPr>
              <a:t>Z</a:t>
            </a:r>
            <a:r>
              <a:rPr lang="es-ES" sz="1200" b="1" baseline="-25000" dirty="0" err="1">
                <a:solidFill>
                  <a:schemeClr val="tx1"/>
                </a:solidFill>
                <a:latin typeface="Arial" charset="0"/>
              </a:rPr>
              <a:t>p</a:t>
            </a:r>
            <a:r>
              <a:rPr lang="es-ES" sz="1200" dirty="0">
                <a:solidFill>
                  <a:schemeClr val="tx1"/>
                </a:solidFill>
                <a:latin typeface="Arial" charset="0"/>
              </a:rPr>
              <a:t>.</a:t>
            </a:r>
          </a:p>
          <a:p>
            <a:pPr marL="565150" indent="-457200">
              <a:spcBef>
                <a:spcPts val="0"/>
              </a:spcBef>
              <a:buClr>
                <a:srgbClr val="0066CC"/>
              </a:buClr>
              <a:buSzPct val="45000"/>
              <a:buFont typeface="Wingdings" pitchFamily="2" charset="2"/>
              <a:buChar char="Ø"/>
            </a:pPr>
            <a:r>
              <a:rPr lang="es-ES" sz="1200" dirty="0">
                <a:solidFill>
                  <a:schemeClr val="tx1"/>
                </a:solidFill>
                <a:latin typeface="Arial" charset="0"/>
              </a:rPr>
              <a:t>Cada neurona oculta, cuando recibe el estímulo, calcula su salida y envía su señal (</a:t>
            </a:r>
            <a:r>
              <a:rPr lang="es-ES" sz="1400" b="1" dirty="0" err="1">
                <a:solidFill>
                  <a:schemeClr val="tx1"/>
                </a:solidFill>
                <a:latin typeface="Arial" charset="0"/>
              </a:rPr>
              <a:t>z</a:t>
            </a:r>
            <a:r>
              <a:rPr lang="es-ES" sz="1600" b="1" baseline="-25000" dirty="0" err="1">
                <a:solidFill>
                  <a:schemeClr val="tx1"/>
                </a:solidFill>
                <a:latin typeface="Arial" charset="0"/>
              </a:rPr>
              <a:t>j</a:t>
            </a:r>
            <a:r>
              <a:rPr lang="es-ES" sz="1200" dirty="0">
                <a:solidFill>
                  <a:schemeClr val="tx1"/>
                </a:solidFill>
                <a:latin typeface="Arial" charset="0"/>
              </a:rPr>
              <a:t>) a cada unidad de salida.</a:t>
            </a:r>
          </a:p>
          <a:p>
            <a:pPr marL="565150" indent="-457200">
              <a:spcBef>
                <a:spcPts val="0"/>
              </a:spcBef>
              <a:buClr>
                <a:srgbClr val="0066CC"/>
              </a:buClr>
              <a:buSzPct val="45000"/>
              <a:buFont typeface="Wingdings" pitchFamily="2" charset="2"/>
              <a:buChar char="Ø"/>
            </a:pPr>
            <a:r>
              <a:rPr lang="es-ES" sz="1200" dirty="0">
                <a:solidFill>
                  <a:schemeClr val="tx1"/>
                </a:solidFill>
                <a:latin typeface="Arial" charset="0"/>
              </a:rPr>
              <a:t>Cada unidad de salida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calcula su activación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para dar la respuesta de la red al patrón de entrada presentado.</a:t>
            </a:r>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18</a:t>
            </a:fld>
            <a:endParaRPr lang="en-GB" altLang="es-ES_tradnl"/>
          </a:p>
        </p:txBody>
      </p:sp>
    </p:spTree>
    <p:extLst>
      <p:ext uri="{BB962C8B-B14F-4D97-AF65-F5344CB8AC3E}">
        <p14:creationId xmlns:p14="http://schemas.microsoft.com/office/powerpoint/2010/main" val="34516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19</a:t>
            </a:fld>
            <a:endParaRPr lang="en-GB" altLang="es-ES_tradnl"/>
          </a:p>
        </p:txBody>
      </p:sp>
    </p:spTree>
    <p:extLst>
      <p:ext uri="{BB962C8B-B14F-4D97-AF65-F5344CB8AC3E}">
        <p14:creationId xmlns:p14="http://schemas.microsoft.com/office/powerpoint/2010/main" val="426747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a:t>
            </a:fld>
            <a:endParaRPr lang="en-GB" altLang="es-ES_tradnl"/>
          </a:p>
        </p:txBody>
      </p:sp>
    </p:spTree>
    <p:extLst>
      <p:ext uri="{BB962C8B-B14F-4D97-AF65-F5344CB8AC3E}">
        <p14:creationId xmlns:p14="http://schemas.microsoft.com/office/powerpoint/2010/main" val="7304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indent="-171450">
              <a:spcBef>
                <a:spcPts val="0"/>
              </a:spcBef>
              <a:buClr>
                <a:srgbClr val="0066CC"/>
              </a:buClr>
              <a:buSzPct val="45000"/>
              <a:buFont typeface="Wingdings" pitchFamily="2" charset="2"/>
              <a:buChar char="Ø"/>
            </a:pPr>
            <a:r>
              <a:rPr lang="es-ES" sz="1200" dirty="0">
                <a:solidFill>
                  <a:schemeClr val="tx1"/>
                </a:solidFill>
                <a:latin typeface="Arial" charset="0"/>
              </a:rPr>
              <a:t>Durante el entrenamiento, cada neurona de salida compara la señal de salida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con el valor deseado </a:t>
            </a:r>
            <a:r>
              <a:rPr lang="es-ES" sz="1200" b="1" dirty="0" err="1">
                <a:solidFill>
                  <a:schemeClr val="tx1"/>
                </a:solidFill>
                <a:latin typeface="Arial" charset="0"/>
              </a:rPr>
              <a:t>t</a:t>
            </a:r>
            <a:r>
              <a:rPr lang="es-ES" sz="1200" b="1" baseline="-25000" dirty="0" err="1">
                <a:solidFill>
                  <a:schemeClr val="tx1"/>
                </a:solidFill>
                <a:latin typeface="Arial" charset="0"/>
              </a:rPr>
              <a:t>k</a:t>
            </a:r>
            <a:r>
              <a:rPr lang="es-ES" sz="1200" dirty="0">
                <a:solidFill>
                  <a:schemeClr val="tx1"/>
                </a:solidFill>
                <a:latin typeface="Arial" charset="0"/>
              </a:rPr>
              <a:t> para determinar el error asociado para el patrón en cada unidad.</a:t>
            </a:r>
          </a:p>
          <a:p>
            <a:pPr marL="279400" indent="-171450">
              <a:spcBef>
                <a:spcPts val="0"/>
              </a:spcBef>
              <a:buClr>
                <a:srgbClr val="0066CC"/>
              </a:buClr>
              <a:buSzPct val="45000"/>
              <a:buFont typeface="Wingdings" pitchFamily="2" charset="2"/>
              <a:buChar char="Ø"/>
            </a:pPr>
            <a:r>
              <a:rPr lang="es-ES" sz="1200" dirty="0">
                <a:solidFill>
                  <a:schemeClr val="tx1"/>
                </a:solidFill>
                <a:latin typeface="Arial" charset="0"/>
              </a:rPr>
              <a:t>Basado en este error, el factor </a:t>
            </a:r>
            <a:r>
              <a:rPr lang="es-ES" sz="1200" b="1" dirty="0" err="1">
                <a:solidFill>
                  <a:schemeClr val="tx1"/>
                </a:solidFill>
                <a:latin typeface="Arial" charset="0"/>
              </a:rPr>
              <a:t>δ</a:t>
            </a:r>
            <a:r>
              <a:rPr lang="es-ES" sz="1200" b="1" baseline="-25000" dirty="0" err="1">
                <a:solidFill>
                  <a:schemeClr val="tx1"/>
                </a:solidFill>
                <a:latin typeface="Arial" charset="0"/>
              </a:rPr>
              <a:t>k</a:t>
            </a:r>
            <a:r>
              <a:rPr lang="es-ES" sz="1200" dirty="0">
                <a:solidFill>
                  <a:schemeClr val="tx1"/>
                </a:solidFill>
                <a:latin typeface="Arial" charset="0"/>
              </a:rPr>
              <a:t> (k=1,…,m) se calcula. Este factor se utiliza para distribuir el error de la unidad de salida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en todas la unidades de la capa previa. También se utiliza posteriormente para actualizar los pesos entre la capa de salida y la oculta.</a:t>
            </a:r>
          </a:p>
          <a:p>
            <a:pPr marL="107950" indent="0">
              <a:spcBef>
                <a:spcPts val="800"/>
              </a:spcBef>
              <a:buClr>
                <a:srgbClr val="0066CC"/>
              </a:buClr>
              <a:buSzPct val="45000"/>
            </a:pPr>
            <a:endParaRPr lang="es-ES" dirty="0"/>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20</a:t>
            </a:fld>
            <a:endParaRPr lang="en-GB" altLang="es-ES_tradnl"/>
          </a:p>
        </p:txBody>
      </p:sp>
    </p:spTree>
    <p:extLst>
      <p:ext uri="{BB962C8B-B14F-4D97-AF65-F5344CB8AC3E}">
        <p14:creationId xmlns:p14="http://schemas.microsoft.com/office/powerpoint/2010/main" val="2665762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21</a:t>
            </a:fld>
            <a:endParaRPr lang="en-GB" altLang="es-ES_tradnl"/>
          </a:p>
        </p:txBody>
      </p:sp>
    </p:spTree>
    <p:extLst>
      <p:ext uri="{BB962C8B-B14F-4D97-AF65-F5344CB8AC3E}">
        <p14:creationId xmlns:p14="http://schemas.microsoft.com/office/powerpoint/2010/main" val="1056844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marR="0" indent="-171450" algn="l" defTabSz="914400" rtl="0" eaLnBrk="1" fontAlgn="auto" latinLnBrk="0" hangingPunct="1">
              <a:lnSpc>
                <a:spcPct val="100000"/>
              </a:lnSpc>
              <a:spcBef>
                <a:spcPts val="800"/>
              </a:spcBef>
              <a:spcAft>
                <a:spcPts val="0"/>
              </a:spcAft>
              <a:buClr>
                <a:srgbClr val="0066CC"/>
              </a:buClr>
              <a:buSzPct val="45000"/>
              <a:buFont typeface="Wingdings" pitchFamily="2" charset="2"/>
              <a:buChar char="Ø"/>
              <a:tabLst/>
              <a:defRPr/>
            </a:pPr>
            <a:r>
              <a:rPr lang="es-ES" sz="1200" dirty="0">
                <a:solidFill>
                  <a:schemeClr val="tx1"/>
                </a:solidFill>
                <a:latin typeface="Arial" charset="0"/>
              </a:rPr>
              <a:t>De manera similar, se calcula otro factor </a:t>
            </a:r>
            <a:r>
              <a:rPr lang="es-ES" sz="1200" b="1" dirty="0" err="1">
                <a:solidFill>
                  <a:schemeClr val="tx1"/>
                </a:solidFill>
                <a:latin typeface="Arial" charset="0"/>
              </a:rPr>
              <a:t>δ</a:t>
            </a:r>
            <a:r>
              <a:rPr lang="es-ES" sz="1200" b="1" baseline="-25000" dirty="0" err="1">
                <a:solidFill>
                  <a:schemeClr val="tx1"/>
                </a:solidFill>
                <a:latin typeface="Arial" charset="0"/>
              </a:rPr>
              <a:t>j</a:t>
            </a:r>
            <a:r>
              <a:rPr lang="es-ES" sz="1200" dirty="0">
                <a:solidFill>
                  <a:schemeClr val="tx1"/>
                </a:solidFill>
                <a:latin typeface="Arial" charset="0"/>
              </a:rPr>
              <a:t> para cada unidad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No es necesario en este caso volver a propagar el error hacia la unidad de entrada, pero si es necesario calcularlo pues se utiliza para actualizar los pesos entre la capa oculta y la de entrada. Después que todos los elementos </a:t>
            </a:r>
            <a:r>
              <a:rPr lang="es-ES" sz="1200" b="1" dirty="0">
                <a:solidFill>
                  <a:schemeClr val="tx1"/>
                </a:solidFill>
                <a:latin typeface="Arial" charset="0"/>
              </a:rPr>
              <a:t>δ</a:t>
            </a:r>
            <a:r>
              <a:rPr lang="es-ES" sz="1200" dirty="0">
                <a:solidFill>
                  <a:schemeClr val="tx1"/>
                </a:solidFill>
                <a:latin typeface="Arial" charset="0"/>
              </a:rPr>
              <a:t> son calculados, se ajustan simultáneamente los pesos de todas las capas.</a:t>
            </a:r>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22</a:t>
            </a:fld>
            <a:endParaRPr lang="en-GB" altLang="es-ES_tradnl"/>
          </a:p>
        </p:txBody>
      </p:sp>
    </p:spTree>
    <p:extLst>
      <p:ext uri="{BB962C8B-B14F-4D97-AF65-F5344CB8AC3E}">
        <p14:creationId xmlns:p14="http://schemas.microsoft.com/office/powerpoint/2010/main" val="3966244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marR="0" indent="-171450" algn="l" defTabSz="914400" rtl="0" eaLnBrk="1" fontAlgn="auto" latinLnBrk="0" hangingPunct="1">
              <a:lnSpc>
                <a:spcPct val="100000"/>
              </a:lnSpc>
              <a:spcBef>
                <a:spcPts val="800"/>
              </a:spcBef>
              <a:spcAft>
                <a:spcPts val="0"/>
              </a:spcAft>
              <a:buClr>
                <a:srgbClr val="0066CC"/>
              </a:buClr>
              <a:buSzPct val="45000"/>
              <a:buFont typeface="Wingdings" pitchFamily="2" charset="2"/>
              <a:buChar char="Ø"/>
              <a:tabLst/>
              <a:defRPr/>
            </a:pPr>
            <a:endParaRPr lang="es-ES" sz="1200" dirty="0">
              <a:solidFill>
                <a:schemeClr val="tx1"/>
              </a:solidFill>
              <a:latin typeface="Arial" charset="0"/>
            </a:endParaRPr>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23</a:t>
            </a:fld>
            <a:endParaRPr lang="en-GB" altLang="es-ES_tradnl"/>
          </a:p>
        </p:txBody>
      </p:sp>
    </p:spTree>
    <p:extLst>
      <p:ext uri="{BB962C8B-B14F-4D97-AF65-F5344CB8AC3E}">
        <p14:creationId xmlns:p14="http://schemas.microsoft.com/office/powerpoint/2010/main" val="1047495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pPr marL="279400" indent="-171450">
              <a:spcBef>
                <a:spcPts val="800"/>
              </a:spcBef>
              <a:buClr>
                <a:srgbClr val="0066CC"/>
              </a:buClr>
              <a:buSzPct val="45000"/>
              <a:buFont typeface="Wingdings" pitchFamily="2" charset="2"/>
              <a:buChar char="Ø"/>
            </a:pPr>
            <a:r>
              <a:rPr lang="es-ES" sz="1200" dirty="0">
                <a:solidFill>
                  <a:schemeClr val="tx1"/>
                </a:solidFill>
                <a:latin typeface="Arial" charset="0"/>
              </a:rPr>
              <a:t>Este ajuste se realiza en dos pasos, uno para cada peso entre capas.</a:t>
            </a:r>
          </a:p>
          <a:p>
            <a:pPr marL="279400" indent="-171450">
              <a:spcBef>
                <a:spcPts val="800"/>
              </a:spcBef>
              <a:buClr>
                <a:srgbClr val="0066CC"/>
              </a:buClr>
              <a:buSzPct val="45000"/>
              <a:buFont typeface="Wingdings" pitchFamily="2" charset="2"/>
              <a:buChar char="Ø"/>
            </a:pPr>
            <a:r>
              <a:rPr lang="es-ES" sz="1200" dirty="0">
                <a:solidFill>
                  <a:schemeClr val="tx1"/>
                </a:solidFill>
                <a:latin typeface="Arial" charset="0"/>
              </a:rPr>
              <a:t>El ajuste de los pesos </a:t>
            </a:r>
            <a:r>
              <a:rPr lang="es-ES" sz="1200" b="1" dirty="0" err="1">
                <a:solidFill>
                  <a:schemeClr val="tx1"/>
                </a:solidFill>
                <a:latin typeface="Arial" charset="0"/>
              </a:rPr>
              <a:t>W</a:t>
            </a:r>
            <a:r>
              <a:rPr lang="es-ES" sz="1200" b="1" baseline="-25000" dirty="0" err="1">
                <a:solidFill>
                  <a:schemeClr val="tx1"/>
                </a:solidFill>
                <a:latin typeface="Arial" charset="0"/>
              </a:rPr>
              <a:t>jk</a:t>
            </a:r>
            <a:r>
              <a:rPr lang="es-ES" sz="1200" dirty="0">
                <a:solidFill>
                  <a:schemeClr val="tx1"/>
                </a:solidFill>
                <a:latin typeface="Arial" charset="0"/>
              </a:rPr>
              <a:t> (de la unidad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a la </a:t>
            </a:r>
            <a:r>
              <a:rPr lang="es-ES" sz="1200" b="1" dirty="0" err="1">
                <a:solidFill>
                  <a:schemeClr val="tx1"/>
                </a:solidFill>
                <a:latin typeface="Arial" charset="0"/>
              </a:rPr>
              <a:t>Y</a:t>
            </a:r>
            <a:r>
              <a:rPr lang="es-ES" sz="1200" b="1" baseline="-25000" dirty="0" err="1">
                <a:solidFill>
                  <a:schemeClr val="tx1"/>
                </a:solidFill>
                <a:latin typeface="Arial" charset="0"/>
              </a:rPr>
              <a:t>k</a:t>
            </a:r>
            <a:r>
              <a:rPr lang="es-ES" sz="1200" dirty="0">
                <a:solidFill>
                  <a:schemeClr val="tx1"/>
                </a:solidFill>
                <a:latin typeface="Arial" charset="0"/>
              </a:rPr>
              <a:t> de salida) se basa en el factor </a:t>
            </a:r>
            <a:r>
              <a:rPr lang="es-ES" sz="1200" b="1" dirty="0" err="1">
                <a:solidFill>
                  <a:schemeClr val="tx1"/>
                </a:solidFill>
                <a:latin typeface="Arial" charset="0"/>
              </a:rPr>
              <a:t>δ</a:t>
            </a:r>
            <a:r>
              <a:rPr lang="es-ES" sz="1200" b="1" baseline="-25000" dirty="0" err="1">
                <a:solidFill>
                  <a:schemeClr val="tx1"/>
                </a:solidFill>
                <a:latin typeface="Arial" charset="0"/>
              </a:rPr>
              <a:t>k</a:t>
            </a:r>
            <a:r>
              <a:rPr lang="es-ES" sz="1200" dirty="0">
                <a:solidFill>
                  <a:schemeClr val="tx1"/>
                </a:solidFill>
                <a:latin typeface="Arial" charset="0"/>
              </a:rPr>
              <a:t> calculado en la activación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de la unidad oculta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a:t>
            </a:r>
          </a:p>
          <a:p>
            <a:pPr marL="279400" indent="-171450">
              <a:spcBef>
                <a:spcPts val="800"/>
              </a:spcBef>
              <a:buClr>
                <a:srgbClr val="0066CC"/>
              </a:buClr>
              <a:buSzPct val="45000"/>
              <a:buFont typeface="Wingdings" pitchFamily="2" charset="2"/>
              <a:buChar char="Ø"/>
            </a:pPr>
            <a:r>
              <a:rPr lang="es-ES" sz="1200" dirty="0">
                <a:solidFill>
                  <a:schemeClr val="tx1"/>
                </a:solidFill>
                <a:latin typeface="Arial" charset="0"/>
              </a:rPr>
              <a:t>El ajuste de los pesos </a:t>
            </a:r>
            <a:r>
              <a:rPr lang="es-ES" sz="1200" b="1" dirty="0" err="1">
                <a:solidFill>
                  <a:schemeClr val="tx1"/>
                </a:solidFill>
                <a:latin typeface="Arial" charset="0"/>
              </a:rPr>
              <a:t>w</a:t>
            </a:r>
            <a:r>
              <a:rPr lang="es-ES" sz="1200" b="1" baseline="-25000" dirty="0" err="1">
                <a:solidFill>
                  <a:schemeClr val="tx1"/>
                </a:solidFill>
                <a:latin typeface="Arial" charset="0"/>
              </a:rPr>
              <a:t>ij</a:t>
            </a:r>
            <a:r>
              <a:rPr lang="es-ES" sz="1200" dirty="0">
                <a:solidFill>
                  <a:schemeClr val="tx1"/>
                </a:solidFill>
                <a:latin typeface="Arial" charset="0"/>
              </a:rPr>
              <a:t> (de las unidades de entrada </a:t>
            </a:r>
            <a:r>
              <a:rPr lang="es-ES" sz="1200" b="1" dirty="0">
                <a:solidFill>
                  <a:schemeClr val="tx1"/>
                </a:solidFill>
                <a:latin typeface="Arial" charset="0"/>
              </a:rPr>
              <a:t>X</a:t>
            </a:r>
            <a:r>
              <a:rPr lang="es-ES" sz="1200" b="1" baseline="-25000" dirty="0">
                <a:solidFill>
                  <a:schemeClr val="tx1"/>
                </a:solidFill>
                <a:latin typeface="Arial" charset="0"/>
              </a:rPr>
              <a:t>i</a:t>
            </a:r>
            <a:r>
              <a:rPr lang="es-ES" sz="1200" dirty="0">
                <a:solidFill>
                  <a:schemeClr val="tx1"/>
                </a:solidFill>
                <a:latin typeface="Arial" charset="0"/>
              </a:rPr>
              <a:t> a las de la capa oculta </a:t>
            </a:r>
            <a:r>
              <a:rPr lang="es-ES" sz="1200" b="1" dirty="0" err="1">
                <a:solidFill>
                  <a:schemeClr val="tx1"/>
                </a:solidFill>
                <a:latin typeface="Arial" charset="0"/>
              </a:rPr>
              <a:t>Z</a:t>
            </a:r>
            <a:r>
              <a:rPr lang="es-ES" sz="1200" b="1" baseline="-25000" dirty="0" err="1">
                <a:solidFill>
                  <a:schemeClr val="tx1"/>
                </a:solidFill>
                <a:latin typeface="Arial" charset="0"/>
              </a:rPr>
              <a:t>j</a:t>
            </a:r>
            <a:r>
              <a:rPr lang="es-ES" sz="1200" dirty="0">
                <a:solidFill>
                  <a:schemeClr val="tx1"/>
                </a:solidFill>
                <a:latin typeface="Arial" charset="0"/>
              </a:rPr>
              <a:t>) se basa en el factor </a:t>
            </a:r>
            <a:r>
              <a:rPr lang="es-ES" sz="1200" b="1" dirty="0" err="1">
                <a:solidFill>
                  <a:schemeClr val="tx1"/>
                </a:solidFill>
                <a:latin typeface="Arial" charset="0"/>
              </a:rPr>
              <a:t>δ</a:t>
            </a:r>
            <a:r>
              <a:rPr lang="es-ES" sz="1200" b="1" baseline="-25000" dirty="0" err="1">
                <a:solidFill>
                  <a:schemeClr val="tx1"/>
                </a:solidFill>
                <a:latin typeface="Arial" charset="0"/>
              </a:rPr>
              <a:t>j</a:t>
            </a:r>
            <a:r>
              <a:rPr lang="es-ES" sz="1200" dirty="0">
                <a:solidFill>
                  <a:schemeClr val="tx1"/>
                </a:solidFill>
                <a:latin typeface="Arial" charset="0"/>
              </a:rPr>
              <a:t> calculado en la activación </a:t>
            </a:r>
            <a:r>
              <a:rPr lang="es-ES" sz="1200" b="1" dirty="0">
                <a:solidFill>
                  <a:schemeClr val="tx1"/>
                </a:solidFill>
                <a:latin typeface="Arial" charset="0"/>
              </a:rPr>
              <a:t>xi </a:t>
            </a:r>
            <a:r>
              <a:rPr lang="es-ES" sz="1200" dirty="0">
                <a:solidFill>
                  <a:schemeClr val="tx1"/>
                </a:solidFill>
                <a:latin typeface="Arial" charset="0"/>
              </a:rPr>
              <a:t>de la unidad de entrada.</a:t>
            </a:r>
          </a:p>
          <a:p>
            <a:pPr marL="107950" indent="0">
              <a:spcBef>
                <a:spcPts val="800"/>
              </a:spcBef>
              <a:buClr>
                <a:srgbClr val="0066CC"/>
              </a:buClr>
              <a:buSzPct val="45000"/>
            </a:pPr>
            <a:endParaRPr lang="es-ES" dirty="0"/>
          </a:p>
          <a:p>
            <a:endParaRPr lang="es-ES" dirty="0"/>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24</a:t>
            </a:fld>
            <a:endParaRPr lang="en-GB" altLang="es-ES_tradnl"/>
          </a:p>
        </p:txBody>
      </p:sp>
    </p:spTree>
    <p:extLst>
      <p:ext uri="{BB962C8B-B14F-4D97-AF65-F5344CB8AC3E}">
        <p14:creationId xmlns:p14="http://schemas.microsoft.com/office/powerpoint/2010/main" val="146976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25</a:t>
            </a:fld>
            <a:endParaRPr lang="en-GB" altLang="es-ES_tradnl"/>
          </a:p>
        </p:txBody>
      </p:sp>
    </p:spTree>
    <p:extLst>
      <p:ext uri="{BB962C8B-B14F-4D97-AF65-F5344CB8AC3E}">
        <p14:creationId xmlns:p14="http://schemas.microsoft.com/office/powerpoint/2010/main" val="1563745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26</a:t>
            </a:fld>
            <a:endParaRPr lang="en-GB" altLang="es-ES_tradnl"/>
          </a:p>
        </p:txBody>
      </p:sp>
    </p:spTree>
    <p:extLst>
      <p:ext uri="{BB962C8B-B14F-4D97-AF65-F5344CB8AC3E}">
        <p14:creationId xmlns:p14="http://schemas.microsoft.com/office/powerpoint/2010/main" val="3327248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36</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1241658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37</a:t>
            </a:fld>
            <a:endParaRPr lang="en-GB" altLang="es-ES_tradnl"/>
          </a:p>
        </p:txBody>
      </p:sp>
    </p:spTree>
    <p:extLst>
      <p:ext uri="{BB962C8B-B14F-4D97-AF65-F5344CB8AC3E}">
        <p14:creationId xmlns:p14="http://schemas.microsoft.com/office/powerpoint/2010/main" val="3493839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38</a:t>
            </a:fld>
            <a:endParaRPr lang="en-GB" altLang="es-ES_tradnl"/>
          </a:p>
        </p:txBody>
      </p:sp>
    </p:spTree>
    <p:extLst>
      <p:ext uri="{BB962C8B-B14F-4D97-AF65-F5344CB8AC3E}">
        <p14:creationId xmlns:p14="http://schemas.microsoft.com/office/powerpoint/2010/main" val="1573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a:t>
            </a:fld>
            <a:endParaRPr lang="en-GB" altLang="es-ES_tradnl"/>
          </a:p>
        </p:txBody>
      </p:sp>
    </p:spTree>
    <p:extLst>
      <p:ext uri="{BB962C8B-B14F-4D97-AF65-F5344CB8AC3E}">
        <p14:creationId xmlns:p14="http://schemas.microsoft.com/office/powerpoint/2010/main" val="1240522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39</a:t>
            </a:fld>
            <a:endParaRPr lang="en-GB" altLang="es-ES_tradnl"/>
          </a:p>
        </p:txBody>
      </p:sp>
    </p:spTree>
    <p:extLst>
      <p:ext uri="{BB962C8B-B14F-4D97-AF65-F5344CB8AC3E}">
        <p14:creationId xmlns:p14="http://schemas.microsoft.com/office/powerpoint/2010/main" val="2168947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40</a:t>
            </a:fld>
            <a:endParaRPr lang="en-GB" altLang="es-ES_tradnl"/>
          </a:p>
        </p:txBody>
      </p:sp>
    </p:spTree>
    <p:extLst>
      <p:ext uri="{BB962C8B-B14F-4D97-AF65-F5344CB8AC3E}">
        <p14:creationId xmlns:p14="http://schemas.microsoft.com/office/powerpoint/2010/main" val="127564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41</a:t>
            </a:fld>
            <a:endParaRPr lang="en-GB" altLang="es-ES_tradnl"/>
          </a:p>
        </p:txBody>
      </p:sp>
    </p:spTree>
    <p:extLst>
      <p:ext uri="{BB962C8B-B14F-4D97-AF65-F5344CB8AC3E}">
        <p14:creationId xmlns:p14="http://schemas.microsoft.com/office/powerpoint/2010/main" val="3171425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42</a:t>
            </a:fld>
            <a:endParaRPr lang="en-GB" altLang="es-ES_tradnl"/>
          </a:p>
        </p:txBody>
      </p:sp>
    </p:spTree>
    <p:extLst>
      <p:ext uri="{BB962C8B-B14F-4D97-AF65-F5344CB8AC3E}">
        <p14:creationId xmlns:p14="http://schemas.microsoft.com/office/powerpoint/2010/main" val="2505217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43</a:t>
            </a:fld>
            <a:endParaRPr lang="en-GB" altLang="es-ES_tradnl"/>
          </a:p>
        </p:txBody>
      </p:sp>
    </p:spTree>
    <p:extLst>
      <p:ext uri="{BB962C8B-B14F-4D97-AF65-F5344CB8AC3E}">
        <p14:creationId xmlns:p14="http://schemas.microsoft.com/office/powerpoint/2010/main" val="3033626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44</a:t>
            </a:fld>
            <a:endParaRPr lang="en-GB" altLang="es-ES_tradnl"/>
          </a:p>
        </p:txBody>
      </p:sp>
    </p:spTree>
    <p:extLst>
      <p:ext uri="{BB962C8B-B14F-4D97-AF65-F5344CB8AC3E}">
        <p14:creationId xmlns:p14="http://schemas.microsoft.com/office/powerpoint/2010/main" val="2939692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45</a:t>
            </a:fld>
            <a:endParaRPr lang="en-GB" altLang="es-ES_tradnl"/>
          </a:p>
        </p:txBody>
      </p:sp>
    </p:spTree>
    <p:extLst>
      <p:ext uri="{BB962C8B-B14F-4D97-AF65-F5344CB8AC3E}">
        <p14:creationId xmlns:p14="http://schemas.microsoft.com/office/powerpoint/2010/main" val="1344203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46</a:t>
            </a:fld>
            <a:endParaRPr lang="en-GB" altLang="es-ES_tradnl"/>
          </a:p>
        </p:txBody>
      </p:sp>
    </p:spTree>
    <p:extLst>
      <p:ext uri="{BB962C8B-B14F-4D97-AF65-F5344CB8AC3E}">
        <p14:creationId xmlns:p14="http://schemas.microsoft.com/office/powerpoint/2010/main" val="3564964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47</a:t>
            </a:fld>
            <a:endParaRPr lang="en-GB" altLang="es-ES_tradnl"/>
          </a:p>
        </p:txBody>
      </p:sp>
    </p:spTree>
    <p:extLst>
      <p:ext uri="{BB962C8B-B14F-4D97-AF65-F5344CB8AC3E}">
        <p14:creationId xmlns:p14="http://schemas.microsoft.com/office/powerpoint/2010/main" val="24763169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48</a:t>
            </a:fld>
            <a:endParaRPr lang="en-GB" altLang="es-ES_tradnl"/>
          </a:p>
        </p:txBody>
      </p:sp>
    </p:spTree>
    <p:extLst>
      <p:ext uri="{BB962C8B-B14F-4D97-AF65-F5344CB8AC3E}">
        <p14:creationId xmlns:p14="http://schemas.microsoft.com/office/powerpoint/2010/main" val="224109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a:t>
            </a:fld>
            <a:endParaRPr lang="en-GB" altLang="es-ES_tradnl"/>
          </a:p>
        </p:txBody>
      </p:sp>
    </p:spTree>
    <p:extLst>
      <p:ext uri="{BB962C8B-B14F-4D97-AF65-F5344CB8AC3E}">
        <p14:creationId xmlns:p14="http://schemas.microsoft.com/office/powerpoint/2010/main" val="913780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49</a:t>
            </a:fld>
            <a:endParaRPr lang="en-GB" altLang="es-ES_tradnl"/>
          </a:p>
        </p:txBody>
      </p:sp>
    </p:spTree>
    <p:extLst>
      <p:ext uri="{BB962C8B-B14F-4D97-AF65-F5344CB8AC3E}">
        <p14:creationId xmlns:p14="http://schemas.microsoft.com/office/powerpoint/2010/main" val="1706959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50</a:t>
            </a:fld>
            <a:endParaRPr lang="en-GB" altLang="es-ES_tradnl"/>
          </a:p>
        </p:txBody>
      </p:sp>
    </p:spTree>
    <p:extLst>
      <p:ext uri="{BB962C8B-B14F-4D97-AF65-F5344CB8AC3E}">
        <p14:creationId xmlns:p14="http://schemas.microsoft.com/office/powerpoint/2010/main" val="218160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51</a:t>
            </a:fld>
            <a:endParaRPr lang="en-GB" altLang="es-ES_tradnl"/>
          </a:p>
        </p:txBody>
      </p:sp>
    </p:spTree>
    <p:extLst>
      <p:ext uri="{BB962C8B-B14F-4D97-AF65-F5344CB8AC3E}">
        <p14:creationId xmlns:p14="http://schemas.microsoft.com/office/powerpoint/2010/main" val="733297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52</a:t>
            </a:fld>
            <a:endParaRPr lang="en-GB" altLang="es-ES_tradnl"/>
          </a:p>
        </p:txBody>
      </p:sp>
    </p:spTree>
    <p:extLst>
      <p:ext uri="{BB962C8B-B14F-4D97-AF65-F5344CB8AC3E}">
        <p14:creationId xmlns:p14="http://schemas.microsoft.com/office/powerpoint/2010/main" val="2739680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Font typeface="Wingdings" panose="05000000000000000000" pitchFamily="2" charset="2"/>
              <a:buNone/>
            </a:pPr>
            <a:fld id="{078958B6-7307-4AE8-AA9D-BE1F8F697A84}" type="slidenum">
              <a:rPr lang="en-GB" altLang="es-ES_tradnl" smtClean="0">
                <a:latin typeface="DejaVu Sans"/>
              </a:rPr>
              <a:pPr>
                <a:spcBef>
                  <a:spcPct val="0"/>
                </a:spcBef>
                <a:buFont typeface="Wingdings" panose="05000000000000000000" pitchFamily="2" charset="2"/>
                <a:buNone/>
              </a:pPr>
              <a:t>54</a:t>
            </a:fld>
            <a:endParaRPr lang="en-GB" altLang="es-ES_tradnl">
              <a:latin typeface="DejaVu Sans"/>
            </a:endParaRPr>
          </a:p>
        </p:txBody>
      </p:sp>
      <p:sp>
        <p:nvSpPr>
          <p:cNvPr id="5123" name="Text Box 1"/>
          <p:cNvSpPr txBox="1">
            <a:spLocks noChangeArrowheads="1"/>
          </p:cNvSpPr>
          <p:nvPr/>
        </p:nvSpPr>
        <p:spPr bwMode="auto">
          <a:xfrm>
            <a:off x="1181100" y="696913"/>
            <a:ext cx="4646613" cy="3484562"/>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59000"/>
              </a:lnSpc>
              <a:spcBef>
                <a:spcPct val="0"/>
              </a:spcBef>
              <a:buFont typeface="Arial" panose="020B0604020202020204" pitchFamily="34" charset="0"/>
              <a:buNone/>
            </a:pPr>
            <a:endParaRPr lang="en-US" altLang="es-ES_tradnl" sz="2000">
              <a:solidFill>
                <a:srgbClr val="FFFFFF"/>
              </a:solidFill>
              <a:latin typeface="Arial" panose="020B0604020202020204" pitchFamily="34" charset="0"/>
            </a:endParaRPr>
          </a:p>
        </p:txBody>
      </p:sp>
      <p:sp>
        <p:nvSpPr>
          <p:cNvPr id="5124" name="Rectangle 2"/>
          <p:cNvSpPr>
            <a:spLocks noGrp="1" noChangeArrowheads="1"/>
          </p:cNvSpPr>
          <p:nvPr>
            <p:ph type="body"/>
          </p:nvPr>
        </p:nvSpPr>
        <p:spPr>
          <a:xfrm>
            <a:off x="701675" y="4416425"/>
            <a:ext cx="5576888"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s-ES_tradnl"/>
          </a:p>
        </p:txBody>
      </p:sp>
    </p:spTree>
    <p:extLst>
      <p:ext uri="{BB962C8B-B14F-4D97-AF65-F5344CB8AC3E}">
        <p14:creationId xmlns:p14="http://schemas.microsoft.com/office/powerpoint/2010/main" val="81419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5</a:t>
            </a:fld>
            <a:endParaRPr lang="en-GB" altLang="es-ES_tradnl"/>
          </a:p>
        </p:txBody>
      </p:sp>
    </p:spTree>
    <p:extLst>
      <p:ext uri="{BB962C8B-B14F-4D97-AF65-F5344CB8AC3E}">
        <p14:creationId xmlns:p14="http://schemas.microsoft.com/office/powerpoint/2010/main" val="242956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65225" y="696913"/>
            <a:ext cx="4648200" cy="3486150"/>
          </a:xfrm>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idx="10"/>
          </p:nvPr>
        </p:nvSpPr>
        <p:spPr/>
        <p:txBody>
          <a:bodyPr/>
          <a:lstStyle/>
          <a:p>
            <a:pPr>
              <a:defRPr/>
            </a:pPr>
            <a:fld id="{7EE47ED2-2C69-4554-804F-DAA95149FB1C}" type="slidenum">
              <a:rPr lang="en-GB" altLang="es-ES_tradnl" smtClean="0"/>
              <a:pPr>
                <a:defRPr/>
              </a:pPr>
              <a:t>6</a:t>
            </a:fld>
            <a:endParaRPr lang="en-GB" altLang="es-ES_tradnl"/>
          </a:p>
        </p:txBody>
      </p:sp>
    </p:spTree>
    <p:extLst>
      <p:ext uri="{BB962C8B-B14F-4D97-AF65-F5344CB8AC3E}">
        <p14:creationId xmlns:p14="http://schemas.microsoft.com/office/powerpoint/2010/main" val="383054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7</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s-ES" sz="1200" b="0" i="0" u="none" strike="noStrike" kern="1200" baseline="0" dirty="0">
                <a:solidFill>
                  <a:schemeClr val="tx1"/>
                </a:solidFill>
                <a:latin typeface="+mn-lt"/>
                <a:ea typeface="+mn-ea"/>
                <a:cs typeface="+mn-cs"/>
              </a:rPr>
              <a:t>Reflexionemos un poco sobre el problema de la función XOR para intentar encontrar una solución. Una neurona tipo perceptrón implementa una decisión lineal, observando la figura podemos considerar dos neuronas perceptrón, una implementa la decisión lineal DL1, y la otra la DL2. Consideremos una capa adicional, compuesta por una única neurona perceptrón encargada de componer las regiones en las que el plano queda dividido por las dos neuronas anteriores: si esta neurona se activa únicamente cuando la neurona correspondiente a DL1 está activada y DL2 desactivada, tendremos una red de tres capas (una de ellas oculta, es decir, sin conexión directa al exterior) que implementa la función XOR. Luego una solución a las limitaciones del perceptrón simple puede consistir en incluir más capas en la arquitectura, con lo que tendremos un perceptrón multicapa. Pero el problema estaba en su algoritmo de aprendizaje.</a:t>
            </a:r>
            <a:endParaRPr lang="es-ES" dirty="0"/>
          </a:p>
        </p:txBody>
      </p:sp>
    </p:spTree>
    <p:extLst>
      <p:ext uri="{BB962C8B-B14F-4D97-AF65-F5344CB8AC3E}">
        <p14:creationId xmlns:p14="http://schemas.microsoft.com/office/powerpoint/2010/main" val="1162573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8</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marR="0" indent="0" algn="l" defTabSz="914400" rtl="0" eaLnBrk="1" fontAlgn="auto" latinLnBrk="0" hangingPunct="1">
              <a:lnSpc>
                <a:spcPct val="100000"/>
              </a:lnSpc>
              <a:spcBef>
                <a:spcPts val="800"/>
              </a:spcBef>
              <a:spcAft>
                <a:spcPts val="0"/>
              </a:spcAft>
              <a:buClr>
                <a:srgbClr val="0066CC"/>
              </a:buClr>
              <a:buSzPct val="45000"/>
              <a:buFontTx/>
              <a:buNone/>
              <a:tabLst/>
              <a:defRPr/>
            </a:pPr>
            <a:r>
              <a:rPr lang="es-ES" sz="1200" dirty="0">
                <a:solidFill>
                  <a:schemeClr val="tx1"/>
                </a:solidFill>
                <a:latin typeface="Arial" charset="0"/>
                <a:cs typeface="Times New Roman" pitchFamily="16" charset="0"/>
              </a:rPr>
              <a:t>A finales de los sesenta ya se apuntaba como solución a las limitaciones del perceptrón introducir capas ocultas, pero el problema residía en que si bien se disponía de un algoritmo de aprendizaje para el perceptrón simple (el denominado algoritmo del perceptrón), no se disponía de ningún procedimiento que permitiese obtener automáticamente los pesos en uno multicapa, con neuronas ocultas. Este problema, denominado de "asignación de crédito" a las neuronas sin conexión directa con el exterior (consistente en cómo medir la contribución al error en la salida de la red neuronal de cada uno de los nodos ocultos que precisamente no tienen una conexión directa con ella) fue resuelto no mucho más tarde por Paul Werbos, pero fue preciso esperar hasta mediados de los años ochenta para que el grupo PDP (junto con otros grupos de forma independiente) redescubriera un algoritmo similar, que denominaron back-propagation o BP, y diera a conocer a la comunidad internacional su gran potencial para la resolución de problemas prácticos.</a:t>
            </a:r>
            <a:endParaRPr lang="es-ES" sz="1200" dirty="0">
              <a:latin typeface="Arial" charset="0"/>
            </a:endParaRPr>
          </a:p>
        </p:txBody>
      </p:sp>
    </p:spTree>
    <p:extLst>
      <p:ext uri="{BB962C8B-B14F-4D97-AF65-F5344CB8AC3E}">
        <p14:creationId xmlns:p14="http://schemas.microsoft.com/office/powerpoint/2010/main" val="2766237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E4F59F-1A95-4FD0-B074-AA50B5971482}" type="slidenum">
              <a:rPr lang="es-GT"/>
              <a:pPr/>
              <a:t>9</a:t>
            </a:fld>
            <a:endParaRPr lang="es-GT" dirty="0"/>
          </a:p>
        </p:txBody>
      </p:sp>
      <p:sp>
        <p:nvSpPr>
          <p:cNvPr id="183297" name="Rectangle 1"/>
          <p:cNvSpPr txBox="1">
            <a:spLocks noGrp="1" noRot="1" noChangeAspect="1" noChangeArrowheads="1"/>
          </p:cNvSpPr>
          <p:nvPr>
            <p:ph type="sldImg"/>
          </p:nvPr>
        </p:nvSpPr>
        <p:spPr bwMode="auto">
          <a:xfrm>
            <a:off x="1144588" y="695325"/>
            <a:ext cx="4568825"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p:cNvSpPr txBox="1">
            <a:spLocks noGrp="1" noChangeArrowheads="1"/>
          </p:cNvSpPr>
          <p:nvPr>
            <p:ph type="body" idx="1"/>
          </p:nvPr>
        </p:nvSpPr>
        <p:spPr bwMode="auto">
          <a:xfrm>
            <a:off x="685494" y="4342939"/>
            <a:ext cx="5485479" cy="4114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107950" indent="0">
              <a:spcBef>
                <a:spcPts val="800"/>
              </a:spcBef>
              <a:buClr>
                <a:srgbClr val="0066CC"/>
              </a:buClr>
              <a:buSzPct val="45000"/>
            </a:pPr>
            <a:endParaRPr lang="es-ES" dirty="0"/>
          </a:p>
        </p:txBody>
      </p:sp>
    </p:spTree>
    <p:extLst>
      <p:ext uri="{BB962C8B-B14F-4D97-AF65-F5344CB8AC3E}">
        <p14:creationId xmlns:p14="http://schemas.microsoft.com/office/powerpoint/2010/main" val="225477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8C744896-46B7-4206-8640-44CFA2CC511E}" type="slidenum">
              <a:rPr lang="en-GB" altLang="es-ES_tradnl"/>
              <a:pPr>
                <a:defRPr/>
              </a:pPr>
              <a:t>‹Nº›</a:t>
            </a:fld>
            <a:endParaRPr lang="en-GB" altLang="es-ES_tradnl"/>
          </a:p>
        </p:txBody>
      </p:sp>
    </p:spTree>
    <p:extLst>
      <p:ext uri="{BB962C8B-B14F-4D97-AF65-F5344CB8AC3E}">
        <p14:creationId xmlns:p14="http://schemas.microsoft.com/office/powerpoint/2010/main" val="20286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C94883CF-2BB7-4AA3-84D6-8C4CA16B3B3E}" type="slidenum">
              <a:rPr lang="en-GB" altLang="es-ES_tradnl"/>
              <a:pPr>
                <a:defRPr/>
              </a:pPr>
              <a:t>‹Nº›</a:t>
            </a:fld>
            <a:endParaRPr lang="en-GB" altLang="es-ES_tradnl"/>
          </a:p>
        </p:txBody>
      </p:sp>
    </p:spTree>
    <p:extLst>
      <p:ext uri="{BB962C8B-B14F-4D97-AF65-F5344CB8AC3E}">
        <p14:creationId xmlns:p14="http://schemas.microsoft.com/office/powerpoint/2010/main" val="130081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B97D837-2A26-4124-B127-EE3CEE298B97}" type="slidenum">
              <a:rPr lang="en-GB" altLang="es-ES_tradnl"/>
              <a:pPr>
                <a:defRPr/>
              </a:pPr>
              <a:t>‹Nº›</a:t>
            </a:fld>
            <a:endParaRPr lang="en-GB" altLang="es-ES_tradnl"/>
          </a:p>
        </p:txBody>
      </p:sp>
    </p:spTree>
    <p:extLst>
      <p:ext uri="{BB962C8B-B14F-4D97-AF65-F5344CB8AC3E}">
        <p14:creationId xmlns:p14="http://schemas.microsoft.com/office/powerpoint/2010/main" val="955489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B631CC34-BA3F-4080-AE49-CD23A92622C1}" type="slidenum">
              <a:rPr lang="en-GB" altLang="es-ES_tradnl"/>
              <a:pPr>
                <a:defRPr/>
              </a:pPr>
              <a:t>‹Nº›</a:t>
            </a:fld>
            <a:endParaRPr lang="en-GB" altLang="es-ES_tradnl"/>
          </a:p>
        </p:txBody>
      </p:sp>
    </p:spTree>
    <p:extLst>
      <p:ext uri="{BB962C8B-B14F-4D97-AF65-F5344CB8AC3E}">
        <p14:creationId xmlns:p14="http://schemas.microsoft.com/office/powerpoint/2010/main" val="1842308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2AAB9582-ADD2-4486-8F5E-6A113CC84F54}" type="slidenum">
              <a:rPr lang="en-GB" altLang="es-ES_tradnl"/>
              <a:pPr>
                <a:defRPr/>
              </a:pPr>
              <a:t>‹Nº›</a:t>
            </a:fld>
            <a:endParaRPr lang="en-GB" altLang="es-ES_tradnl"/>
          </a:p>
        </p:txBody>
      </p:sp>
    </p:spTree>
    <p:extLst>
      <p:ext uri="{BB962C8B-B14F-4D97-AF65-F5344CB8AC3E}">
        <p14:creationId xmlns:p14="http://schemas.microsoft.com/office/powerpoint/2010/main" val="1829392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6C3DD77-75D0-42E0-8077-2D529901140E}" type="slidenum">
              <a:rPr lang="en-GB" altLang="es-ES_tradnl"/>
              <a:pPr>
                <a:defRPr/>
              </a:pPr>
              <a:t>‹Nº›</a:t>
            </a:fld>
            <a:endParaRPr lang="en-GB" altLang="es-ES_tradnl"/>
          </a:p>
        </p:txBody>
      </p:sp>
    </p:spTree>
    <p:extLst>
      <p:ext uri="{BB962C8B-B14F-4D97-AF65-F5344CB8AC3E}">
        <p14:creationId xmlns:p14="http://schemas.microsoft.com/office/powerpoint/2010/main" val="327895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E30E8D8D-042D-4AA6-996F-8C6D2C201A5C}" type="slidenum">
              <a:rPr lang="en-GB" altLang="es-ES_tradnl"/>
              <a:pPr>
                <a:defRPr/>
              </a:pPr>
              <a:t>‹Nº›</a:t>
            </a:fld>
            <a:endParaRPr lang="en-GB" altLang="es-ES_tradnl"/>
          </a:p>
        </p:txBody>
      </p:sp>
    </p:spTree>
    <p:extLst>
      <p:ext uri="{BB962C8B-B14F-4D97-AF65-F5344CB8AC3E}">
        <p14:creationId xmlns:p14="http://schemas.microsoft.com/office/powerpoint/2010/main" val="422607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2E20324-4013-40BF-B2B6-99DB97933C10}" type="slidenum">
              <a:rPr lang="en-GB" altLang="es-ES_tradnl"/>
              <a:pPr>
                <a:defRPr/>
              </a:pPr>
              <a:t>‹Nº›</a:t>
            </a:fld>
            <a:endParaRPr lang="en-GB" altLang="es-ES_tradnl"/>
          </a:p>
        </p:txBody>
      </p:sp>
    </p:spTree>
    <p:extLst>
      <p:ext uri="{BB962C8B-B14F-4D97-AF65-F5344CB8AC3E}">
        <p14:creationId xmlns:p14="http://schemas.microsoft.com/office/powerpoint/2010/main" val="4288050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BF26C37-12BD-4C66-8D99-D73CF47F8C64}" type="slidenum">
              <a:rPr lang="en-GB" altLang="es-ES_tradnl"/>
              <a:pPr>
                <a:defRPr/>
              </a:pPr>
              <a:t>‹Nº›</a:t>
            </a:fld>
            <a:endParaRPr lang="en-GB" altLang="es-ES_tradnl"/>
          </a:p>
        </p:txBody>
      </p:sp>
    </p:spTree>
    <p:extLst>
      <p:ext uri="{BB962C8B-B14F-4D97-AF65-F5344CB8AC3E}">
        <p14:creationId xmlns:p14="http://schemas.microsoft.com/office/powerpoint/2010/main" val="172331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1F2747BF-F536-4863-BFC4-A0C17F3AD397}" type="slidenum">
              <a:rPr lang="en-GB" altLang="es-ES_tradnl"/>
              <a:pPr>
                <a:defRPr/>
              </a:pPr>
              <a:t>‹Nº›</a:t>
            </a:fld>
            <a:endParaRPr lang="en-GB" altLang="es-ES_tradnl"/>
          </a:p>
        </p:txBody>
      </p:sp>
    </p:spTree>
    <p:extLst>
      <p:ext uri="{BB962C8B-B14F-4D97-AF65-F5344CB8AC3E}">
        <p14:creationId xmlns:p14="http://schemas.microsoft.com/office/powerpoint/2010/main" val="6965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F0C8F9E0-3A43-484D-B16F-6285106BD1E6}" type="slidenum">
              <a:rPr lang="en-GB" altLang="es-ES_tradnl"/>
              <a:pPr>
                <a:defRPr/>
              </a:pPr>
              <a:t>‹Nº›</a:t>
            </a:fld>
            <a:endParaRPr lang="en-GB" altLang="es-ES_tradnl"/>
          </a:p>
        </p:txBody>
      </p:sp>
    </p:spTree>
    <p:extLst>
      <p:ext uri="{BB962C8B-B14F-4D97-AF65-F5344CB8AC3E}">
        <p14:creationId xmlns:p14="http://schemas.microsoft.com/office/powerpoint/2010/main" val="37972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25FD620-094A-408E-8F69-CF47B226CF1F}" type="slidenum">
              <a:rPr lang="en-GB" altLang="es-ES_tradnl"/>
              <a:pPr>
                <a:defRPr/>
              </a:pPr>
              <a:t>‹Nº›</a:t>
            </a:fld>
            <a:endParaRPr lang="en-GB" altLang="es-ES_tradnl"/>
          </a:p>
        </p:txBody>
      </p:sp>
    </p:spTree>
    <p:extLst>
      <p:ext uri="{BB962C8B-B14F-4D97-AF65-F5344CB8AC3E}">
        <p14:creationId xmlns:p14="http://schemas.microsoft.com/office/powerpoint/2010/main" val="859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3C79353F-FF7F-4A84-A77E-5C49D8EEE128}" type="slidenum">
              <a:rPr lang="en-GB" altLang="es-ES_tradnl"/>
              <a:pPr>
                <a:defRPr/>
              </a:pPr>
              <a:t>‹Nº›</a:t>
            </a:fld>
            <a:endParaRPr lang="en-GB" altLang="es-ES_tradnl"/>
          </a:p>
        </p:txBody>
      </p:sp>
    </p:spTree>
    <p:extLst>
      <p:ext uri="{BB962C8B-B14F-4D97-AF65-F5344CB8AC3E}">
        <p14:creationId xmlns:p14="http://schemas.microsoft.com/office/powerpoint/2010/main" val="3208202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5A65325-01AA-4CA1-B41B-4A1940C42D0D}" type="slidenum">
              <a:rPr lang="en-GB" altLang="es-ES_tradnl"/>
              <a:pPr>
                <a:defRPr/>
              </a:pPr>
              <a:t>‹Nº›</a:t>
            </a:fld>
            <a:endParaRPr lang="en-GB" altLang="es-ES_tradnl"/>
          </a:p>
        </p:txBody>
      </p:sp>
    </p:spTree>
    <p:extLst>
      <p:ext uri="{BB962C8B-B14F-4D97-AF65-F5344CB8AC3E}">
        <p14:creationId xmlns:p14="http://schemas.microsoft.com/office/powerpoint/2010/main" val="1459864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D442E0E0-39AA-4F2B-A68B-F8687F41FC16}" type="slidenum">
              <a:rPr lang="en-GB" altLang="es-ES_tradnl"/>
              <a:pPr>
                <a:defRPr/>
              </a:pPr>
              <a:t>‹Nº›</a:t>
            </a:fld>
            <a:endParaRPr lang="en-GB" altLang="es-ES_tradnl"/>
          </a:p>
        </p:txBody>
      </p:sp>
    </p:spTree>
    <p:extLst>
      <p:ext uri="{BB962C8B-B14F-4D97-AF65-F5344CB8AC3E}">
        <p14:creationId xmlns:p14="http://schemas.microsoft.com/office/powerpoint/2010/main" val="2242364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8775" y="115888"/>
            <a:ext cx="2152650" cy="6407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115888"/>
            <a:ext cx="6305550" cy="6407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7039EACE-ECB8-43D6-AFB7-A54A1E4474F3}" type="slidenum">
              <a:rPr lang="en-GB" altLang="es-ES_tradnl"/>
              <a:pPr>
                <a:defRPr/>
              </a:pPr>
              <a:t>‹Nº›</a:t>
            </a:fld>
            <a:endParaRPr lang="en-GB" altLang="es-ES_tradnl"/>
          </a:p>
        </p:txBody>
      </p:sp>
    </p:spTree>
    <p:extLst>
      <p:ext uri="{BB962C8B-B14F-4D97-AF65-F5344CB8AC3E}">
        <p14:creationId xmlns:p14="http://schemas.microsoft.com/office/powerpoint/2010/main" val="64067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0825" y="115888"/>
            <a:ext cx="6737350" cy="576262"/>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DBAD60-6985-48E2-94DE-BB5BE147580B}" type="slidenum">
              <a:rPr lang="en-GB" altLang="es-ES_tradnl"/>
              <a:pPr>
                <a:defRPr/>
              </a:pPr>
              <a:t>‹Nº›</a:t>
            </a:fld>
            <a:endParaRPr lang="en-GB" altLang="es-ES_tradnl"/>
          </a:p>
        </p:txBody>
      </p:sp>
    </p:spTree>
    <p:extLst>
      <p:ext uri="{BB962C8B-B14F-4D97-AF65-F5344CB8AC3E}">
        <p14:creationId xmlns:p14="http://schemas.microsoft.com/office/powerpoint/2010/main" val="42169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922F5922-44CF-4A76-ABC9-D4276E31F6AE}" type="slidenum">
              <a:rPr lang="en-GB" altLang="es-ES_tradnl"/>
              <a:pPr>
                <a:defRPr/>
              </a:pPr>
              <a:t>‹Nº›</a:t>
            </a:fld>
            <a:endParaRPr lang="en-GB" altLang="es-ES_tradnl"/>
          </a:p>
        </p:txBody>
      </p:sp>
    </p:spTree>
    <p:extLst>
      <p:ext uri="{BB962C8B-B14F-4D97-AF65-F5344CB8AC3E}">
        <p14:creationId xmlns:p14="http://schemas.microsoft.com/office/powerpoint/2010/main" val="31505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6613"/>
            <a:ext cx="4125913"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5513" y="836613"/>
            <a:ext cx="4125912" cy="568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7DF22CB-9A8D-4594-887D-2DE10D1B4632}" type="slidenum">
              <a:rPr lang="en-GB" altLang="es-ES_tradnl"/>
              <a:pPr>
                <a:defRPr/>
              </a:pPr>
              <a:t>‹Nº›</a:t>
            </a:fld>
            <a:endParaRPr lang="en-GB" altLang="es-ES_tradnl"/>
          </a:p>
        </p:txBody>
      </p:sp>
    </p:spTree>
    <p:extLst>
      <p:ext uri="{BB962C8B-B14F-4D97-AF65-F5344CB8AC3E}">
        <p14:creationId xmlns:p14="http://schemas.microsoft.com/office/powerpoint/2010/main" val="24454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A1E56A73-9AA6-488B-BB7F-DF0706507286}" type="slidenum">
              <a:rPr lang="en-GB" altLang="es-ES_tradnl"/>
              <a:pPr>
                <a:defRPr/>
              </a:pPr>
              <a:t>‹Nº›</a:t>
            </a:fld>
            <a:endParaRPr lang="en-GB" altLang="es-ES_tradnl"/>
          </a:p>
        </p:txBody>
      </p:sp>
    </p:spTree>
    <p:extLst>
      <p:ext uri="{BB962C8B-B14F-4D97-AF65-F5344CB8AC3E}">
        <p14:creationId xmlns:p14="http://schemas.microsoft.com/office/powerpoint/2010/main" val="999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E38F4F6E-0AEF-4C48-8EB7-37535E4314F1}" type="slidenum">
              <a:rPr lang="en-GB" altLang="es-ES_tradnl"/>
              <a:pPr>
                <a:defRPr/>
              </a:pPr>
              <a:t>‹Nº›</a:t>
            </a:fld>
            <a:endParaRPr lang="en-GB" altLang="es-ES_tradnl"/>
          </a:p>
        </p:txBody>
      </p:sp>
    </p:spTree>
    <p:extLst>
      <p:ext uri="{BB962C8B-B14F-4D97-AF65-F5344CB8AC3E}">
        <p14:creationId xmlns:p14="http://schemas.microsoft.com/office/powerpoint/2010/main" val="216791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7F4553-721A-41A7-A7DC-F990A6B253E1}" type="slidenum">
              <a:rPr lang="en-GB" altLang="es-ES_tradnl"/>
              <a:pPr>
                <a:defRPr/>
              </a:pPr>
              <a:t>‹Nº›</a:t>
            </a:fld>
            <a:endParaRPr lang="en-GB" altLang="es-ES_tradnl"/>
          </a:p>
        </p:txBody>
      </p:sp>
    </p:spTree>
    <p:extLst>
      <p:ext uri="{BB962C8B-B14F-4D97-AF65-F5344CB8AC3E}">
        <p14:creationId xmlns:p14="http://schemas.microsoft.com/office/powerpoint/2010/main" val="349849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FDA4CC81-BA0E-44D2-BFB8-A5D68DC9EDA7}" type="slidenum">
              <a:rPr lang="en-GB" altLang="es-ES_tradnl"/>
              <a:pPr>
                <a:defRPr/>
              </a:pPr>
              <a:t>‹Nº›</a:t>
            </a:fld>
            <a:endParaRPr lang="en-GB" altLang="es-ES_tradnl"/>
          </a:p>
        </p:txBody>
      </p:sp>
    </p:spTree>
    <p:extLst>
      <p:ext uri="{BB962C8B-B14F-4D97-AF65-F5344CB8AC3E}">
        <p14:creationId xmlns:p14="http://schemas.microsoft.com/office/powerpoint/2010/main" val="57884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A7FDA6B-8E43-436C-86BD-B20E0319E4DB}" type="slidenum">
              <a:rPr lang="en-GB" altLang="es-ES_tradnl"/>
              <a:pPr>
                <a:defRPr/>
              </a:pPr>
              <a:t>‹Nº›</a:t>
            </a:fld>
            <a:endParaRPr lang="en-GB" altLang="es-ES_tradnl"/>
          </a:p>
        </p:txBody>
      </p:sp>
    </p:spTree>
    <p:extLst>
      <p:ext uri="{BB962C8B-B14F-4D97-AF65-F5344CB8AC3E}">
        <p14:creationId xmlns:p14="http://schemas.microsoft.com/office/powerpoint/2010/main" val="428735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0B87FDB1-FDA5-4AC9-B5CD-078AD43BEF4D}"/>
              </a:ext>
            </a:extLst>
          </p:cNvPr>
          <p:cNvSpPr>
            <a:spLocks noChangeArrowheads="1"/>
          </p:cNvSpPr>
          <p:nvPr userDrawn="1"/>
        </p:nvSpPr>
        <p:spPr bwMode="auto">
          <a:xfrm>
            <a:off x="-2309" y="6628247"/>
            <a:ext cx="9146309" cy="242887"/>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sp>
        <p:nvSpPr>
          <p:cNvPr id="8" name="Rectangle 2">
            <a:extLst>
              <a:ext uri="{FF2B5EF4-FFF2-40B4-BE49-F238E27FC236}">
                <a16:creationId xmlns:a16="http://schemas.microsoft.com/office/drawing/2014/main" id="{1386D17D-4B88-4E6D-8B21-AFE4672A7FBC}"/>
              </a:ext>
            </a:extLst>
          </p:cNvPr>
          <p:cNvSpPr>
            <a:spLocks noChangeArrowheads="1"/>
          </p:cNvSpPr>
          <p:nvPr userDrawn="1"/>
        </p:nvSpPr>
        <p:spPr bwMode="auto">
          <a:xfrm>
            <a:off x="0" y="0"/>
            <a:ext cx="9144000" cy="692150"/>
          </a:xfrm>
          <a:prstGeom prst="rect">
            <a:avLst/>
          </a:prstGeom>
          <a:solidFill>
            <a:srgbClr val="4A0315"/>
          </a:solidFill>
          <a:ln>
            <a:noFill/>
          </a:ln>
        </p:spPr>
        <p:txBody>
          <a:bodyPr wrap="none" anchor="ctr"/>
          <a:lstStyle>
            <a:lvl1pPr algn="ctr">
              <a:defRPr sz="1600">
                <a:solidFill>
                  <a:schemeClr val="tx1"/>
                </a:solidFill>
                <a:latin typeface="Tahoma" panose="020B0604030504040204" pitchFamily="34" charset="0"/>
              </a:defRPr>
            </a:lvl1pPr>
            <a:lvl2pPr marL="742950" indent="-285750" algn="ctr">
              <a:defRPr sz="1600">
                <a:solidFill>
                  <a:schemeClr val="tx1"/>
                </a:solidFill>
                <a:latin typeface="Tahoma" panose="020B0604030504040204" pitchFamily="34" charset="0"/>
              </a:defRPr>
            </a:lvl2pPr>
            <a:lvl3pPr marL="1143000" indent="-228600" algn="ctr">
              <a:defRPr sz="1600">
                <a:solidFill>
                  <a:schemeClr val="tx1"/>
                </a:solidFill>
                <a:latin typeface="Tahoma" panose="020B0604030504040204" pitchFamily="34" charset="0"/>
              </a:defRPr>
            </a:lvl3pPr>
            <a:lvl4pPr marL="1600200" indent="-228600" algn="ctr">
              <a:defRPr sz="1600">
                <a:solidFill>
                  <a:schemeClr val="tx1"/>
                </a:solidFill>
                <a:latin typeface="Tahoma" panose="020B0604030504040204" pitchFamily="34" charset="0"/>
              </a:defRPr>
            </a:lvl4pPr>
            <a:lvl5pPr marL="2057400" indent="-228600" algn="ctr">
              <a:defRPr sz="1600">
                <a:solidFill>
                  <a:schemeClr val="tx1"/>
                </a:solidFill>
                <a:latin typeface="Tahoma" panose="020B0604030504040204" pitchFamily="34" charset="0"/>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defRPr>
            </a:lvl9pPr>
          </a:lstStyle>
          <a:p>
            <a:pPr>
              <a:defRPr/>
            </a:pPr>
            <a:endParaRPr lang="en-US" altLang="en-US"/>
          </a:p>
        </p:txBody>
      </p:sp>
      <p:pic>
        <p:nvPicPr>
          <p:cNvPr id="9" name="Picture 7" descr="Instituto Nexus Arequipa - Purdue University/UNSA">
            <a:extLst>
              <a:ext uri="{FF2B5EF4-FFF2-40B4-BE49-F238E27FC236}">
                <a16:creationId xmlns:a16="http://schemas.microsoft.com/office/drawing/2014/main" id="{4298A90A-0FAD-45B4-A19A-16F6833F8A75}"/>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43800" y="82550"/>
            <a:ext cx="1558925" cy="56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1027"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1028" name="Text Box 3"/>
          <p:cNvSpPr txBox="1">
            <a:spLocks noChangeArrowheads="1"/>
          </p:cNvSpPr>
          <p:nvPr/>
        </p:nvSpPr>
        <p:spPr bwMode="auto">
          <a:xfrm>
            <a:off x="0" y="6669088"/>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1029" name="Text Box 4"/>
          <p:cNvSpPr txBox="1">
            <a:spLocks noChangeArrowheads="1"/>
          </p:cNvSpPr>
          <p:nvPr/>
        </p:nvSpPr>
        <p:spPr bwMode="auto">
          <a:xfrm>
            <a:off x="2195513" y="6669088"/>
            <a:ext cx="5976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8316913" y="6669088"/>
            <a:ext cx="795337" cy="242887"/>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defRPr>
            </a:lvl1pPr>
          </a:lstStyle>
          <a:p>
            <a:pPr>
              <a:defRPr/>
            </a:pPr>
            <a:fld id="{152D52D6-D69B-4610-97A3-439774911C3F}" type="slidenum">
              <a:rPr lang="en-GB" altLang="es-ES_tradnl"/>
              <a:pPr>
                <a:defRPr/>
              </a:pPr>
              <a:t>‹Nº›</a:t>
            </a:fld>
            <a:endParaRPr lang="en-GB" altLang="es-ES_tradnl"/>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061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250825" y="115888"/>
            <a:ext cx="6737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s-ES_tradnl"/>
              <a:t>Click to edit the title text format</a:t>
            </a:r>
          </a:p>
        </p:txBody>
      </p:sp>
      <p:sp>
        <p:nvSpPr>
          <p:cNvPr id="2051" name="Rectangle 2"/>
          <p:cNvSpPr>
            <a:spLocks noGrp="1" noChangeArrowheads="1"/>
          </p:cNvSpPr>
          <p:nvPr>
            <p:ph type="body" idx="1"/>
          </p:nvPr>
        </p:nvSpPr>
        <p:spPr bwMode="auto">
          <a:xfrm>
            <a:off x="457200" y="836613"/>
            <a:ext cx="8404225"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_tradnl"/>
              <a:t>Click to edit the outline text format</a:t>
            </a:r>
          </a:p>
          <a:p>
            <a:pPr lvl="1"/>
            <a:r>
              <a:rPr lang="en-GB" altLang="es-ES_tradnl"/>
              <a:t>Second Outline Level</a:t>
            </a:r>
          </a:p>
          <a:p>
            <a:pPr lvl="2"/>
            <a:r>
              <a:rPr lang="en-GB" altLang="es-ES_tradnl"/>
              <a:t>Third Outline Level</a:t>
            </a:r>
          </a:p>
          <a:p>
            <a:pPr lvl="3"/>
            <a:r>
              <a:rPr lang="en-GB" altLang="es-ES_tradnl"/>
              <a:t>Fourth Outline Level</a:t>
            </a:r>
          </a:p>
          <a:p>
            <a:pPr lvl="4"/>
            <a:r>
              <a:rPr lang="en-GB" altLang="es-ES_tradnl"/>
              <a:t>Fifth Outline Level</a:t>
            </a:r>
          </a:p>
          <a:p>
            <a:pPr lvl="4"/>
            <a:r>
              <a:rPr lang="en-GB" altLang="es-ES_tradnl"/>
              <a:t>Sixth Outline Level</a:t>
            </a:r>
          </a:p>
          <a:p>
            <a:pPr lvl="4"/>
            <a:r>
              <a:rPr lang="en-GB" altLang="es-ES_tradnl"/>
              <a:t>Seventh Outline Level</a:t>
            </a:r>
          </a:p>
          <a:p>
            <a:pPr lvl="4"/>
            <a:r>
              <a:rPr lang="en-GB" altLang="es-ES_tradnl"/>
              <a:t>Eighth Outline Level</a:t>
            </a:r>
          </a:p>
          <a:p>
            <a:pPr lvl="4"/>
            <a:r>
              <a:rPr lang="en-GB" altLang="es-ES_tradnl"/>
              <a:t>Ninth Outline Level</a:t>
            </a:r>
          </a:p>
        </p:txBody>
      </p:sp>
      <p:sp>
        <p:nvSpPr>
          <p:cNvPr id="2052" name="Text Box 3"/>
          <p:cNvSpPr txBox="1">
            <a:spLocks noChangeArrowheads="1"/>
          </p:cNvSpPr>
          <p:nvPr/>
        </p:nvSpPr>
        <p:spPr bwMode="auto">
          <a:xfrm>
            <a:off x="179388" y="602138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053" name="Text Box 4"/>
          <p:cNvSpPr txBox="1">
            <a:spLocks noChangeArrowheads="1"/>
          </p:cNvSpPr>
          <p:nvPr/>
        </p:nvSpPr>
        <p:spPr bwMode="auto">
          <a:xfrm>
            <a:off x="3132138" y="6021388"/>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1pPr>
            <a:lvl2pPr marL="742950" indent="-28575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2pPr>
            <a:lvl3pPr marL="11430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3pPr>
            <a:lvl4pPr marL="16002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4pPr>
            <a:lvl5pPr marL="2057400" indent="-228600">
              <a:lnSpc>
                <a:spcPct val="59000"/>
              </a:lnSpc>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ct val="0"/>
              </a:spcBef>
              <a:spcAft>
                <a:spcPct val="0"/>
              </a:spcAft>
              <a:buClr>
                <a:srgbClr val="000000"/>
              </a:buClr>
              <a:buSzPct val="100000"/>
              <a:buFont typeface="Arial" panose="020B0604020202020204" pitchFamily="34" charset="0"/>
              <a:defRPr sz="2000">
                <a:solidFill>
                  <a:schemeClr val="bg1"/>
                </a:solidFill>
                <a:latin typeface="Arial" panose="020B0604020202020204" pitchFamily="34" charset="0"/>
                <a:cs typeface="Arial" panose="020B0604020202020204" pitchFamily="34" charset="0"/>
              </a:defRPr>
            </a:lvl9pPr>
          </a:lstStyle>
          <a:p>
            <a:pPr eaLnBrk="1" hangingPunct="1"/>
            <a:endParaRPr lang="en-US"/>
          </a:p>
        </p:txBody>
      </p:sp>
      <p:sp>
        <p:nvSpPr>
          <p:cNvPr id="2" name="Rectangle 5"/>
          <p:cNvSpPr>
            <a:spLocks noGrp="1" noChangeArrowheads="1"/>
          </p:cNvSpPr>
          <p:nvPr>
            <p:ph type="sldNum"/>
          </p:nvPr>
        </p:nvSpPr>
        <p:spPr bwMode="auto">
          <a:xfrm>
            <a:off x="6804025" y="6021388"/>
            <a:ext cx="2101850" cy="474662"/>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lnSpc>
                <a:spcPct val="98000"/>
              </a:lnSpc>
              <a:buClr>
                <a:srgbClr val="FFFFFF"/>
              </a:buClr>
              <a:buSzPct val="100000"/>
              <a:buFont typeface="Arial" panose="020B0604020202020204" pitchFamily="34" charset="0"/>
              <a:buNone/>
              <a:defRPr sz="1000">
                <a:solidFill>
                  <a:srgbClr val="FFFFFF"/>
                </a:solidFill>
                <a:latin typeface="DejaVu Sans" charset="0"/>
              </a:defRPr>
            </a:lvl1pPr>
          </a:lstStyle>
          <a:p>
            <a:pPr>
              <a:defRPr/>
            </a:pPr>
            <a:fld id="{3BC531B4-AAC5-4C93-B266-438BFC7FD983}" type="slidenum">
              <a:rPr lang="en-GB" altLang="es-ES_tradnl"/>
              <a:pPr>
                <a:defRPr/>
              </a:pPr>
              <a:t>‹Nº›</a:t>
            </a:fld>
            <a:endParaRPr lang="en-GB" altLang="es-ES_tradnl"/>
          </a:p>
        </p:txBody>
      </p:sp>
      <p:pic>
        <p:nvPicPr>
          <p:cNvPr id="7" name="Picture 7" descr="Instituto Nexus Arequipa - Purdue University/UNSA">
            <a:extLst>
              <a:ext uri="{FF2B5EF4-FFF2-40B4-BE49-F238E27FC236}">
                <a16:creationId xmlns:a16="http://schemas.microsoft.com/office/drawing/2014/main" id="{7CF8FD5E-B1EF-406D-97C6-BCA538AAF79E}"/>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9388" y="357188"/>
            <a:ext cx="26638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p:titleStyle>
    <p:bodyStyle>
      <a:lvl1pPr marL="311150" indent="-311150" algn="l" defTabSz="457200" rtl="0" eaLnBrk="0" fontAlgn="base" hangingPunct="0">
        <a:lnSpc>
          <a:spcPct val="59000"/>
        </a:lnSpc>
        <a:spcBef>
          <a:spcPts val="500"/>
        </a:spcBef>
        <a:spcAft>
          <a:spcPct val="0"/>
        </a:spcAft>
        <a:buClr>
          <a:srgbClr val="000000"/>
        </a:buClr>
        <a:buSzPct val="100000"/>
        <a:buFont typeface="Arial" pitchFamily="34" charset="0"/>
        <a:buChar char="•"/>
        <a:defRPr sz="2000">
          <a:solidFill>
            <a:srgbClr val="000000"/>
          </a:solidFill>
          <a:latin typeface="+mn-lt"/>
          <a:ea typeface="+mn-ea"/>
          <a:cs typeface="+mn-cs"/>
        </a:defRPr>
      </a:lvl1pPr>
      <a:lvl2pPr marL="711200" indent="-254000" algn="l" defTabSz="457200" rtl="0" eaLnBrk="0" fontAlgn="base" hangingPunct="0">
        <a:lnSpc>
          <a:spcPct val="59000"/>
        </a:lnSpc>
        <a:spcBef>
          <a:spcPts val="700"/>
        </a:spcBef>
        <a:spcAft>
          <a:spcPct val="0"/>
        </a:spcAft>
        <a:buClr>
          <a:srgbClr val="000000"/>
        </a:buClr>
        <a:buSzPct val="100000"/>
        <a:buFont typeface="Arial" pitchFamily="34" charset="0"/>
        <a:buChar char="–"/>
        <a:defRPr sz="2800">
          <a:solidFill>
            <a:srgbClr val="000000"/>
          </a:solidFill>
          <a:latin typeface="+mn-lt"/>
          <a:cs typeface="+mn-cs"/>
        </a:defRPr>
      </a:lvl2pPr>
      <a:lvl3pPr marL="1143000" indent="-228600" algn="l" defTabSz="457200" rtl="0" eaLnBrk="0" fontAlgn="base" hangingPunct="0">
        <a:lnSpc>
          <a:spcPct val="59000"/>
        </a:lnSpc>
        <a:spcBef>
          <a:spcPts val="400"/>
        </a:spcBef>
        <a:spcAft>
          <a:spcPct val="0"/>
        </a:spcAft>
        <a:buClr>
          <a:srgbClr val="000000"/>
        </a:buClr>
        <a:buSzPct val="100000"/>
        <a:buFont typeface="Arial" pitchFamily="34" charset="0"/>
        <a:buChar char="•"/>
        <a:defRPr sz="1600">
          <a:solidFill>
            <a:srgbClr val="000000"/>
          </a:solidFill>
          <a:latin typeface="+mn-lt"/>
          <a:cs typeface="+mn-cs"/>
        </a:defRPr>
      </a:lvl3pPr>
      <a:lvl4pPr marL="16002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4pPr>
      <a:lvl5pPr marL="2057400" indent="-228600" algn="l" defTabSz="457200" rtl="0" eaLnBrk="0" fontAlgn="base" hangingPunct="0">
        <a:lnSpc>
          <a:spcPct val="59000"/>
        </a:lnSpc>
        <a:spcBef>
          <a:spcPts val="350"/>
        </a:spcBef>
        <a:spcAft>
          <a:spcPct val="0"/>
        </a:spcAft>
        <a:buClr>
          <a:srgbClr val="000000"/>
        </a:buClr>
        <a:buSzPct val="100000"/>
        <a:buFont typeface="Arial" pitchFamily="34" charset="0"/>
        <a:buChar char="»"/>
        <a:defRPr sz="1400">
          <a:solidFill>
            <a:srgbClr val="000000"/>
          </a:solidFill>
          <a:latin typeface="+mn-lt"/>
          <a:cs typeface="+mn-cs"/>
        </a:defRPr>
      </a:lvl5pPr>
      <a:lvl6pPr marL="25146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6pPr>
      <a:lvl7pPr marL="29718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7pPr>
      <a:lvl8pPr marL="34290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8pPr>
      <a:lvl9pPr marL="3886200" indent="-228600" algn="l" defTabSz="457200" rtl="0" eaLnBrk="0" fontAlgn="base" hangingPunct="0">
        <a:lnSpc>
          <a:spcPct val="59000"/>
        </a:lnSpc>
        <a:spcBef>
          <a:spcPts val="350"/>
        </a:spcBef>
        <a:spcAft>
          <a:spcPct val="0"/>
        </a:spcAft>
        <a:buClr>
          <a:srgbClr val="000000"/>
        </a:buClr>
        <a:buSzPct val="100000"/>
        <a:buFont typeface="Arial" charset="0"/>
        <a:buChar char="»"/>
        <a:defRPr sz="1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perez@unsa.edu.pe"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mailto:yperezv@unsa.edu.pe"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 Dr</a:t>
            </a:r>
            <a:r>
              <a:rPr lang="es-ES" kern="0" dirty="0">
                <a:effectLst>
                  <a:outerShdw blurRad="38100" dist="38100" dir="2700000" algn="tl">
                    <a:srgbClr val="000000">
                      <a:alpha val="43137"/>
                    </a:srgbClr>
                  </a:outerShdw>
                </a:effectLst>
              </a:rPr>
              <a:t>. 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None/>
            </a:pPr>
            <a:r>
              <a:rPr lang="es-ES" altLang="es-ES_tradnl" sz="2800" b="1" dirty="0">
                <a:solidFill>
                  <a:srgbClr val="FFFFFF"/>
                </a:solidFill>
              </a:rPr>
              <a:t>Conferencia # 5: Redes Multicapa </a:t>
            </a:r>
            <a:r>
              <a:rPr lang="es-ES" altLang="es-ES_tradnl" sz="2800" b="1" dirty="0" err="1">
                <a:solidFill>
                  <a:srgbClr val="FFFFFF"/>
                </a:solidFill>
              </a:rPr>
              <a:t>Feedfordward</a:t>
            </a:r>
            <a:r>
              <a:rPr lang="es-ES" altLang="es-ES_tradnl" sz="2800" b="1" dirty="0">
                <a:solidFill>
                  <a:srgbClr val="FFFFFF"/>
                </a:solidFill>
              </a:rPr>
              <a:t>.</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7ED937D4-EDCC-4739-8EBA-77BD37CA3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1322140"/>
            <a:ext cx="8676456" cy="255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565150" indent="-457200" algn="just">
              <a:buFont typeface="Arial" pitchFamily="34" charset="0"/>
              <a:buChar char="•"/>
            </a:pPr>
            <a:r>
              <a:rPr lang="es-ES" sz="3200" dirty="0">
                <a:solidFill>
                  <a:schemeClr val="tx1"/>
                </a:solidFill>
                <a:latin typeface="Arial" pitchFamily="34" charset="0"/>
                <a:cs typeface="Arial" pitchFamily="34" charset="0"/>
              </a:rPr>
              <a:t>Los errores se propagan hacia atrás capa por capa, hasta que todas las neuronas de la red hayan recibido una señal de error </a:t>
            </a:r>
            <a:r>
              <a:rPr lang="es-ES" sz="3200" b="1" dirty="0">
                <a:solidFill>
                  <a:schemeClr val="tx1"/>
                </a:solidFill>
                <a:latin typeface="Arial" pitchFamily="34" charset="0"/>
                <a:cs typeface="Arial" pitchFamily="34" charset="0"/>
              </a:rPr>
              <a:t>según su contribución al error total</a:t>
            </a:r>
            <a:r>
              <a:rPr lang="es-ES" sz="3200" dirty="0">
                <a:solidFill>
                  <a:schemeClr val="tx1"/>
                </a:solidFill>
                <a:latin typeface="Arial" pitchFamily="34" charset="0"/>
                <a:cs typeface="Arial" pitchFamily="34" charset="0"/>
              </a:rPr>
              <a:t>.</a:t>
            </a:r>
          </a:p>
          <a:p>
            <a:pPr marL="107950" indent="0" algn="just"/>
            <a:endParaRPr lang="es-ES" sz="3200" dirty="0">
              <a:solidFill>
                <a:schemeClr val="tx1"/>
              </a:solidFill>
              <a:latin typeface="Arial" pitchFamily="34" charset="0"/>
              <a:cs typeface="Arial" pitchFamily="34" charset="0"/>
            </a:endParaRPr>
          </a:p>
          <a:p>
            <a:pPr marL="565150" indent="-457200" algn="just">
              <a:buFont typeface="Arial" pitchFamily="34" charset="0"/>
              <a:buChar char="•"/>
            </a:pPr>
            <a:r>
              <a:rPr lang="es-ES" sz="3200" dirty="0">
                <a:solidFill>
                  <a:schemeClr val="tx1"/>
                </a:solidFill>
                <a:latin typeface="Arial" pitchFamily="34" charset="0"/>
                <a:cs typeface="Arial" pitchFamily="34" charset="0"/>
              </a:rPr>
              <a:t>Según el error percibido, se </a:t>
            </a:r>
            <a:r>
              <a:rPr lang="es-ES" sz="3200" b="1" dirty="0">
                <a:solidFill>
                  <a:schemeClr val="tx1"/>
                </a:solidFill>
                <a:latin typeface="Arial" pitchFamily="34" charset="0"/>
                <a:cs typeface="Arial" pitchFamily="34" charset="0"/>
              </a:rPr>
              <a:t>actualizan los pesos </a:t>
            </a:r>
            <a:r>
              <a:rPr lang="es-ES" sz="3200" dirty="0">
                <a:solidFill>
                  <a:schemeClr val="tx1"/>
                </a:solidFill>
                <a:latin typeface="Arial" pitchFamily="34" charset="0"/>
                <a:cs typeface="Arial" pitchFamily="34" charset="0"/>
              </a:rPr>
              <a:t>de cada neurona, para hacer que la red converja hacia un estado que permita clasificar bien todos los patrones de entrenamiento.</a:t>
            </a:r>
          </a:p>
        </p:txBody>
      </p:sp>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Backpropagation</a:t>
            </a:r>
            <a:r>
              <a:rPr lang="es-ES" sz="3200" kern="0" dirty="0"/>
              <a:t> </a:t>
            </a:r>
          </a:p>
        </p:txBody>
      </p:sp>
    </p:spTree>
    <p:extLst>
      <p:ext uri="{BB962C8B-B14F-4D97-AF65-F5344CB8AC3E}">
        <p14:creationId xmlns:p14="http://schemas.microsoft.com/office/powerpoint/2010/main" val="19788484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44" y="1219200"/>
            <a:ext cx="8538746" cy="544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Perceptrón</a:t>
            </a:r>
            <a:r>
              <a:rPr lang="es-ES" sz="3200" kern="0" dirty="0"/>
              <a:t> Multicapa</a:t>
            </a:r>
          </a:p>
        </p:txBody>
      </p:sp>
    </p:spTree>
    <p:extLst>
      <p:ext uri="{BB962C8B-B14F-4D97-AF65-F5344CB8AC3E}">
        <p14:creationId xmlns:p14="http://schemas.microsoft.com/office/powerpoint/2010/main" val="32209923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1331640"/>
            <a:ext cx="9144000" cy="255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107950" indent="0" algn="just"/>
            <a:r>
              <a:rPr lang="es-ES" sz="3000" dirty="0">
                <a:solidFill>
                  <a:schemeClr val="tx1"/>
                </a:solidFill>
                <a:latin typeface="Arial" pitchFamily="34" charset="0"/>
                <a:cs typeface="Arial" pitchFamily="34" charset="0"/>
              </a:rPr>
              <a:t>Para comenzar el entrenamiento se necesita saber:</a:t>
            </a:r>
          </a:p>
          <a:p>
            <a:pPr marL="565150" indent="-457200" algn="just">
              <a:buFont typeface="Arial" pitchFamily="34" charset="0"/>
              <a:buChar char="•"/>
            </a:pPr>
            <a:r>
              <a:rPr lang="es-ES" sz="3000" dirty="0">
                <a:solidFill>
                  <a:schemeClr val="tx1"/>
                </a:solidFill>
                <a:latin typeface="Arial" pitchFamily="34" charset="0"/>
                <a:cs typeface="Arial" pitchFamily="34" charset="0"/>
              </a:rPr>
              <a:t>número de </a:t>
            </a:r>
            <a:r>
              <a:rPr lang="es-ES" sz="3000" b="1" dirty="0">
                <a:solidFill>
                  <a:schemeClr val="tx1"/>
                </a:solidFill>
                <a:latin typeface="Arial" pitchFamily="34" charset="0"/>
                <a:cs typeface="Arial" pitchFamily="34" charset="0"/>
              </a:rPr>
              <a:t>neuronas en la capa de entrada </a:t>
            </a:r>
            <a:r>
              <a:rPr lang="es-ES" sz="3000" dirty="0">
                <a:solidFill>
                  <a:schemeClr val="tx1"/>
                </a:solidFill>
                <a:latin typeface="Arial" pitchFamily="34" charset="0"/>
                <a:cs typeface="Arial" pitchFamily="34" charset="0"/>
              </a:rPr>
              <a:t>(depende del número de componentes del vector de entrada),</a:t>
            </a:r>
          </a:p>
          <a:p>
            <a:pPr marL="565150" indent="-457200" algn="just">
              <a:buFont typeface="Arial" pitchFamily="34" charset="0"/>
              <a:buChar char="•"/>
            </a:pPr>
            <a:r>
              <a:rPr lang="es-ES" sz="3000" dirty="0">
                <a:solidFill>
                  <a:schemeClr val="tx1"/>
                </a:solidFill>
                <a:latin typeface="Arial" pitchFamily="34" charset="0"/>
                <a:cs typeface="Arial" pitchFamily="34" charset="0"/>
              </a:rPr>
              <a:t>cantidad de </a:t>
            </a:r>
            <a:r>
              <a:rPr lang="es-ES" sz="3000" b="1" dirty="0">
                <a:solidFill>
                  <a:schemeClr val="tx1"/>
                </a:solidFill>
                <a:latin typeface="Arial" pitchFamily="34" charset="0"/>
                <a:cs typeface="Arial" pitchFamily="34" charset="0"/>
              </a:rPr>
              <a:t>capas ocultas </a:t>
            </a:r>
            <a:r>
              <a:rPr lang="es-ES" sz="3000" dirty="0">
                <a:solidFill>
                  <a:schemeClr val="tx1"/>
                </a:solidFill>
                <a:latin typeface="Arial" pitchFamily="34" charset="0"/>
                <a:cs typeface="Arial" pitchFamily="34" charset="0"/>
              </a:rPr>
              <a:t>y número de neuronas de cada una de ellas,</a:t>
            </a:r>
          </a:p>
          <a:p>
            <a:pPr marL="565150" indent="-457200" algn="just">
              <a:buFont typeface="Arial" pitchFamily="34" charset="0"/>
              <a:buChar char="•"/>
            </a:pPr>
            <a:r>
              <a:rPr lang="es-ES" sz="3000" dirty="0">
                <a:solidFill>
                  <a:schemeClr val="tx1"/>
                </a:solidFill>
                <a:latin typeface="Arial" pitchFamily="34" charset="0"/>
                <a:cs typeface="Arial" pitchFamily="34" charset="0"/>
              </a:rPr>
              <a:t>número de </a:t>
            </a:r>
            <a:r>
              <a:rPr lang="es-ES" sz="3000" b="1" dirty="0">
                <a:solidFill>
                  <a:schemeClr val="tx1"/>
                </a:solidFill>
                <a:latin typeface="Arial" pitchFamily="34" charset="0"/>
                <a:cs typeface="Arial" pitchFamily="34" charset="0"/>
              </a:rPr>
              <a:t>neuronas en la capa de salida </a:t>
            </a:r>
            <a:r>
              <a:rPr lang="es-ES" sz="3000" dirty="0">
                <a:solidFill>
                  <a:schemeClr val="tx1"/>
                </a:solidFill>
                <a:latin typeface="Arial" pitchFamily="34" charset="0"/>
                <a:cs typeface="Arial" pitchFamily="34" charset="0"/>
              </a:rPr>
              <a:t>(depende del número de componentes del vector de salida) y</a:t>
            </a:r>
          </a:p>
          <a:p>
            <a:pPr marL="565150" indent="-457200" algn="just">
              <a:buFont typeface="Arial" pitchFamily="34" charset="0"/>
              <a:buChar char="•"/>
            </a:pPr>
            <a:r>
              <a:rPr lang="es-ES" sz="3000" b="1" dirty="0">
                <a:solidFill>
                  <a:schemeClr val="tx1"/>
                </a:solidFill>
                <a:latin typeface="Arial" pitchFamily="34" charset="0"/>
                <a:cs typeface="Arial" pitchFamily="34" charset="0"/>
              </a:rPr>
              <a:t>funciones de activación </a:t>
            </a:r>
            <a:r>
              <a:rPr lang="es-ES" sz="3000" dirty="0">
                <a:solidFill>
                  <a:schemeClr val="tx1"/>
                </a:solidFill>
                <a:latin typeface="Arial" pitchFamily="34" charset="0"/>
                <a:cs typeface="Arial" pitchFamily="34" charset="0"/>
              </a:rPr>
              <a:t>en cada capa.</a:t>
            </a:r>
          </a:p>
        </p:txBody>
      </p:sp>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Perceptrón</a:t>
            </a:r>
            <a:r>
              <a:rPr lang="es-ES" sz="3200" kern="0" dirty="0"/>
              <a:t> Multicapa</a:t>
            </a:r>
          </a:p>
        </p:txBody>
      </p:sp>
    </p:spTree>
    <p:extLst>
      <p:ext uri="{BB962C8B-B14F-4D97-AF65-F5344CB8AC3E}">
        <p14:creationId xmlns:p14="http://schemas.microsoft.com/office/powerpoint/2010/main" val="4271956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95536" y="1524000"/>
            <a:ext cx="8496944"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107950" indent="0">
              <a:spcBef>
                <a:spcPts val="800"/>
              </a:spcBef>
              <a:buClr>
                <a:srgbClr val="0066CC"/>
              </a:buClr>
              <a:buSzPct val="45000"/>
            </a:pPr>
            <a:r>
              <a:rPr lang="es-ES" sz="3600" dirty="0">
                <a:solidFill>
                  <a:schemeClr val="tx1"/>
                </a:solidFill>
                <a:latin typeface="Arial" charset="0"/>
              </a:rPr>
              <a:t>Entradas               </a:t>
            </a:r>
            <a:r>
              <a:rPr lang="es-ES" sz="3600" b="1" dirty="0">
                <a:solidFill>
                  <a:schemeClr val="tx1"/>
                </a:solidFill>
                <a:latin typeface="Arial" charset="0"/>
              </a:rPr>
              <a:t>x= (x</a:t>
            </a:r>
            <a:r>
              <a:rPr lang="es-ES" sz="3600" b="1" baseline="-25000" dirty="0">
                <a:solidFill>
                  <a:schemeClr val="tx1"/>
                </a:solidFill>
                <a:latin typeface="Arial" charset="0"/>
              </a:rPr>
              <a:t>1</a:t>
            </a:r>
            <a:r>
              <a:rPr lang="es-ES" sz="3600" b="1" dirty="0">
                <a:solidFill>
                  <a:schemeClr val="tx1"/>
                </a:solidFill>
                <a:latin typeface="Arial" charset="0"/>
              </a:rPr>
              <a:t>,…,x</a:t>
            </a:r>
            <a:r>
              <a:rPr lang="es-ES" sz="3600" b="1" baseline="-25000" dirty="0">
                <a:solidFill>
                  <a:schemeClr val="tx1"/>
                </a:solidFill>
                <a:latin typeface="Arial" charset="0"/>
              </a:rPr>
              <a:t>i</a:t>
            </a:r>
            <a:r>
              <a:rPr lang="es-ES" sz="3600" b="1" dirty="0">
                <a:solidFill>
                  <a:schemeClr val="tx1"/>
                </a:solidFill>
                <a:latin typeface="Arial" charset="0"/>
              </a:rPr>
              <a:t>,...,x</a:t>
            </a:r>
            <a:r>
              <a:rPr lang="es-ES" sz="3600" b="1" baseline="-25000" dirty="0">
                <a:solidFill>
                  <a:schemeClr val="tx1"/>
                </a:solidFill>
                <a:latin typeface="Arial" charset="0"/>
              </a:rPr>
              <a:t>n</a:t>
            </a:r>
            <a:r>
              <a:rPr lang="es-ES" sz="3600" b="1" dirty="0">
                <a:solidFill>
                  <a:schemeClr val="tx1"/>
                </a:solidFill>
                <a:latin typeface="Arial" charset="0"/>
              </a:rPr>
              <a:t>)</a:t>
            </a:r>
          </a:p>
          <a:p>
            <a:pPr marL="107950" indent="0">
              <a:spcBef>
                <a:spcPts val="800"/>
              </a:spcBef>
              <a:buClr>
                <a:srgbClr val="0066CC"/>
              </a:buClr>
              <a:buSzPct val="45000"/>
            </a:pPr>
            <a:r>
              <a:rPr lang="es-ES" sz="3600" dirty="0">
                <a:solidFill>
                  <a:schemeClr val="tx1"/>
                </a:solidFill>
                <a:latin typeface="Arial" charset="0"/>
              </a:rPr>
              <a:t>Salidas deseadas </a:t>
            </a:r>
            <a:r>
              <a:rPr lang="es-ES" sz="3600" b="1" dirty="0">
                <a:solidFill>
                  <a:schemeClr val="tx1"/>
                </a:solidFill>
                <a:latin typeface="Arial" charset="0"/>
              </a:rPr>
              <a:t>t=(t</a:t>
            </a:r>
            <a:r>
              <a:rPr lang="es-ES" sz="3600" b="1" baseline="-25000" dirty="0">
                <a:solidFill>
                  <a:schemeClr val="tx1"/>
                </a:solidFill>
                <a:latin typeface="Arial" charset="0"/>
              </a:rPr>
              <a:t>1</a:t>
            </a:r>
            <a:r>
              <a:rPr lang="es-ES" sz="3600" b="1" dirty="0">
                <a:solidFill>
                  <a:schemeClr val="tx1"/>
                </a:solidFill>
                <a:latin typeface="Arial" charset="0"/>
              </a:rPr>
              <a:t>,…,t</a:t>
            </a:r>
            <a:r>
              <a:rPr lang="es-ES" sz="3600" b="1" baseline="-25000" dirty="0">
                <a:solidFill>
                  <a:schemeClr val="tx1"/>
                </a:solidFill>
                <a:latin typeface="Arial" charset="0"/>
              </a:rPr>
              <a:t>k</a:t>
            </a:r>
            <a:r>
              <a:rPr lang="es-ES" sz="3600" b="1" dirty="0">
                <a:solidFill>
                  <a:schemeClr val="tx1"/>
                </a:solidFill>
                <a:latin typeface="Arial" charset="0"/>
              </a:rPr>
              <a:t>,...,t</a:t>
            </a:r>
            <a:r>
              <a:rPr lang="es-ES" sz="3600" b="1" baseline="-25000" dirty="0">
                <a:solidFill>
                  <a:schemeClr val="tx1"/>
                </a:solidFill>
                <a:latin typeface="Arial" charset="0"/>
              </a:rPr>
              <a:t>m</a:t>
            </a:r>
            <a:r>
              <a:rPr lang="es-ES" sz="3600" b="1" dirty="0">
                <a:solidFill>
                  <a:schemeClr val="tx1"/>
                </a:solidFill>
                <a:latin typeface="Arial" charset="0"/>
              </a:rPr>
              <a:t>)</a:t>
            </a:r>
          </a:p>
          <a:p>
            <a:pPr marL="107950" indent="0">
              <a:spcBef>
                <a:spcPts val="800"/>
              </a:spcBef>
              <a:buClr>
                <a:srgbClr val="0066CC"/>
              </a:buClr>
              <a:buSzPct val="45000"/>
            </a:pPr>
            <a:r>
              <a:rPr lang="es-ES" sz="3600" dirty="0">
                <a:solidFill>
                  <a:schemeClr val="tx1"/>
                </a:solidFill>
                <a:latin typeface="Arial" charset="0"/>
              </a:rPr>
              <a:t>Salida                    </a:t>
            </a:r>
            <a:r>
              <a:rPr lang="es-ES" sz="3600" b="1" dirty="0">
                <a:solidFill>
                  <a:schemeClr val="tx1"/>
                </a:solidFill>
                <a:latin typeface="Arial" charset="0"/>
              </a:rPr>
              <a:t>y=(y</a:t>
            </a:r>
            <a:r>
              <a:rPr lang="es-ES" sz="3600" b="1" baseline="-25000" dirty="0">
                <a:solidFill>
                  <a:schemeClr val="tx1"/>
                </a:solidFill>
                <a:latin typeface="Arial" charset="0"/>
              </a:rPr>
              <a:t>1</a:t>
            </a:r>
            <a:r>
              <a:rPr lang="es-ES" sz="3600" b="1" dirty="0">
                <a:solidFill>
                  <a:schemeClr val="tx1"/>
                </a:solidFill>
                <a:latin typeface="Arial" charset="0"/>
              </a:rPr>
              <a:t>,…,y</a:t>
            </a:r>
            <a:r>
              <a:rPr lang="es-ES" sz="3600" b="1" baseline="-25000" dirty="0">
                <a:solidFill>
                  <a:schemeClr val="tx1"/>
                </a:solidFill>
                <a:latin typeface="Arial" charset="0"/>
              </a:rPr>
              <a:t>k</a:t>
            </a:r>
            <a:r>
              <a:rPr lang="es-ES" sz="3600" b="1" dirty="0">
                <a:solidFill>
                  <a:schemeClr val="tx1"/>
                </a:solidFill>
                <a:latin typeface="Arial" charset="0"/>
              </a:rPr>
              <a:t>,...,</a:t>
            </a:r>
            <a:r>
              <a:rPr lang="es-ES" sz="3600" b="1" dirty="0" err="1">
                <a:solidFill>
                  <a:schemeClr val="tx1"/>
                </a:solidFill>
                <a:latin typeface="Arial" charset="0"/>
              </a:rPr>
              <a:t>y</a:t>
            </a:r>
            <a:r>
              <a:rPr lang="es-ES" sz="3600" b="1" baseline="-25000" dirty="0" err="1">
                <a:solidFill>
                  <a:schemeClr val="tx1"/>
                </a:solidFill>
                <a:latin typeface="Arial" charset="0"/>
              </a:rPr>
              <a:t>m</a:t>
            </a:r>
            <a:r>
              <a:rPr lang="es-ES" sz="3600" b="1" dirty="0">
                <a:solidFill>
                  <a:schemeClr val="tx1"/>
                </a:solidFill>
                <a:latin typeface="Arial" charset="0"/>
              </a:rPr>
              <a:t>)</a:t>
            </a:r>
          </a:p>
          <a:p>
            <a:pPr marL="107950" indent="0">
              <a:spcBef>
                <a:spcPts val="800"/>
              </a:spcBef>
              <a:buClr>
                <a:srgbClr val="0066CC"/>
              </a:buClr>
              <a:buSzPct val="45000"/>
            </a:pPr>
            <a:endParaRPr lang="es-ES" sz="3600" b="1" dirty="0">
              <a:solidFill>
                <a:schemeClr val="tx1"/>
              </a:solidFill>
              <a:latin typeface="Arial" charset="0"/>
            </a:endParaRPr>
          </a:p>
          <a:p>
            <a:pPr marL="107950" indent="0" algn="just">
              <a:spcBef>
                <a:spcPts val="800"/>
              </a:spcBef>
              <a:buClr>
                <a:srgbClr val="0066CC"/>
              </a:buClr>
              <a:buSzPct val="45000"/>
            </a:pPr>
            <a:r>
              <a:rPr lang="es-ES" sz="3600" b="1" dirty="0">
                <a:solidFill>
                  <a:schemeClr val="tx1"/>
                </a:solidFill>
                <a:latin typeface="Arial" charset="0"/>
              </a:rPr>
              <a:t>X</a:t>
            </a:r>
            <a:r>
              <a:rPr lang="es-ES" sz="3600" b="1" baseline="-25000" dirty="0">
                <a:solidFill>
                  <a:schemeClr val="tx1"/>
                </a:solidFill>
                <a:latin typeface="Arial" charset="0"/>
              </a:rPr>
              <a:t>i</a:t>
            </a:r>
            <a:r>
              <a:rPr lang="es-ES" sz="3600" dirty="0">
                <a:solidFill>
                  <a:schemeClr val="tx1"/>
                </a:solidFill>
                <a:latin typeface="Arial" charset="0"/>
              </a:rPr>
              <a:t>: </a:t>
            </a:r>
            <a:r>
              <a:rPr lang="es-ES" sz="3200" dirty="0">
                <a:solidFill>
                  <a:schemeClr val="tx1"/>
                </a:solidFill>
                <a:latin typeface="Arial" charset="0"/>
              </a:rPr>
              <a:t>Unidad de entrada i. Para una unidad de entrada, la señal de entrada y la señal de salida son las mismas</a:t>
            </a:r>
            <a:r>
              <a:rPr lang="es-ES" sz="3600" dirty="0">
                <a:solidFill>
                  <a:schemeClr val="tx1"/>
                </a:solidFill>
                <a:latin typeface="Arial" charset="0"/>
              </a:rPr>
              <a:t>.</a:t>
            </a:r>
          </a:p>
        </p:txBody>
      </p:sp>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Perceptrón</a:t>
            </a:r>
            <a:r>
              <a:rPr lang="es-ES" sz="3200" kern="0" dirty="0"/>
              <a:t> Multicapa</a:t>
            </a:r>
          </a:p>
        </p:txBody>
      </p:sp>
    </p:spTree>
    <p:extLst>
      <p:ext uri="{BB962C8B-B14F-4D97-AF65-F5344CB8AC3E}">
        <p14:creationId xmlns:p14="http://schemas.microsoft.com/office/powerpoint/2010/main" val="1889585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27348" y="1524000"/>
            <a:ext cx="8315672"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107950" indent="0" algn="just">
              <a:spcBef>
                <a:spcPts val="800"/>
              </a:spcBef>
              <a:buClr>
                <a:srgbClr val="0066CC"/>
              </a:buClr>
              <a:buSzPct val="45000"/>
            </a:pPr>
            <a:r>
              <a:rPr lang="es-ES" sz="3600" b="1" dirty="0">
                <a:solidFill>
                  <a:schemeClr val="tx1"/>
                </a:solidFill>
                <a:latin typeface="Arial" charset="0"/>
              </a:rPr>
              <a:t>δk</a:t>
            </a:r>
            <a:r>
              <a:rPr lang="es-ES" sz="3600" dirty="0">
                <a:solidFill>
                  <a:schemeClr val="tx1"/>
                </a:solidFill>
                <a:latin typeface="Arial" charset="0"/>
              </a:rPr>
              <a:t> :factor del error para el ajuste de los pesos </a:t>
            </a:r>
            <a:r>
              <a:rPr lang="es-ES" sz="3600" b="1" dirty="0">
                <a:solidFill>
                  <a:schemeClr val="tx1"/>
                </a:solidFill>
                <a:latin typeface="Arial" charset="0"/>
              </a:rPr>
              <a:t>Wjk</a:t>
            </a:r>
            <a:r>
              <a:rPr lang="es-ES" sz="3600" dirty="0">
                <a:solidFill>
                  <a:schemeClr val="tx1"/>
                </a:solidFill>
                <a:latin typeface="Arial" charset="0"/>
              </a:rPr>
              <a:t> debido al error producido por la neurona de salida </a:t>
            </a:r>
            <a:r>
              <a:rPr lang="es-ES" sz="3600" b="1" dirty="0">
                <a:solidFill>
                  <a:schemeClr val="tx1"/>
                </a:solidFill>
                <a:latin typeface="Arial" charset="0"/>
              </a:rPr>
              <a:t>Yk</a:t>
            </a:r>
            <a:r>
              <a:rPr lang="es-ES" sz="3600" dirty="0">
                <a:solidFill>
                  <a:schemeClr val="tx1"/>
                </a:solidFill>
                <a:latin typeface="Arial" charset="0"/>
              </a:rPr>
              <a:t>. </a:t>
            </a:r>
          </a:p>
          <a:p>
            <a:pPr marL="107950" indent="0" algn="just">
              <a:spcBef>
                <a:spcPts val="800"/>
              </a:spcBef>
              <a:buClr>
                <a:srgbClr val="0066CC"/>
              </a:buClr>
              <a:buSzPct val="45000"/>
            </a:pPr>
            <a:r>
              <a:rPr lang="es-ES" sz="3600" dirty="0">
                <a:solidFill>
                  <a:schemeClr val="tx1"/>
                </a:solidFill>
                <a:latin typeface="Arial" charset="0"/>
              </a:rPr>
              <a:t>Constituye la información del error de la neurona Yk que se propaga hacia atrás a las neuronas ocultas que contribuyeron a ese error en la salida.</a:t>
            </a:r>
          </a:p>
        </p:txBody>
      </p:sp>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Perceptrón</a:t>
            </a:r>
            <a:r>
              <a:rPr lang="es-ES" sz="3200" kern="0" dirty="0"/>
              <a:t> Multicapa</a:t>
            </a:r>
          </a:p>
        </p:txBody>
      </p:sp>
    </p:spTree>
    <p:extLst>
      <p:ext uri="{BB962C8B-B14F-4D97-AF65-F5344CB8AC3E}">
        <p14:creationId xmlns:p14="http://schemas.microsoft.com/office/powerpoint/2010/main" val="19182441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0666" y="1331640"/>
            <a:ext cx="889248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107950" indent="0" algn="just">
              <a:spcBef>
                <a:spcPts val="800"/>
              </a:spcBef>
              <a:buClr>
                <a:srgbClr val="0066CC"/>
              </a:buClr>
              <a:buSzPct val="45000"/>
            </a:pPr>
            <a:r>
              <a:rPr lang="es-ES" sz="3600" b="1" dirty="0">
                <a:solidFill>
                  <a:schemeClr val="tx1"/>
                </a:solidFill>
                <a:latin typeface="Arial" charset="0"/>
              </a:rPr>
              <a:t>δj</a:t>
            </a:r>
            <a:r>
              <a:rPr lang="es-ES" sz="3600" dirty="0">
                <a:solidFill>
                  <a:schemeClr val="tx1"/>
                </a:solidFill>
                <a:latin typeface="Arial" charset="0"/>
              </a:rPr>
              <a:t>: factor del error para el ajuste de los pesos </a:t>
            </a:r>
            <a:r>
              <a:rPr lang="es-ES" sz="3600" b="1" dirty="0" err="1">
                <a:solidFill>
                  <a:schemeClr val="tx1"/>
                </a:solidFill>
                <a:latin typeface="Arial" charset="0"/>
              </a:rPr>
              <a:t>w</a:t>
            </a:r>
            <a:r>
              <a:rPr lang="es-ES" sz="3600" b="1" baseline="-25000" dirty="0" err="1">
                <a:solidFill>
                  <a:schemeClr val="tx1"/>
                </a:solidFill>
                <a:latin typeface="Arial" charset="0"/>
              </a:rPr>
              <a:t>ij</a:t>
            </a:r>
            <a:r>
              <a:rPr lang="es-ES" sz="3600" dirty="0">
                <a:solidFill>
                  <a:schemeClr val="tx1"/>
                </a:solidFill>
                <a:latin typeface="Arial" charset="0"/>
              </a:rPr>
              <a:t> debido a la retropropagación del error de la capa de salida a la unidad oculta </a:t>
            </a:r>
            <a:r>
              <a:rPr lang="es-ES" sz="3600" b="1" dirty="0">
                <a:solidFill>
                  <a:schemeClr val="tx1"/>
                </a:solidFill>
                <a:latin typeface="Arial" charset="0"/>
              </a:rPr>
              <a:t>Z</a:t>
            </a:r>
            <a:r>
              <a:rPr lang="es-ES" sz="3600" b="1" baseline="-25000" dirty="0">
                <a:solidFill>
                  <a:schemeClr val="tx1"/>
                </a:solidFill>
                <a:latin typeface="Arial" charset="0"/>
              </a:rPr>
              <a:t>j</a:t>
            </a:r>
            <a:r>
              <a:rPr lang="es-ES" sz="3600" dirty="0">
                <a:solidFill>
                  <a:schemeClr val="tx1"/>
                </a:solidFill>
                <a:latin typeface="Arial" charset="0"/>
              </a:rPr>
              <a:t>.</a:t>
            </a:r>
          </a:p>
          <a:p>
            <a:pPr marL="107950" indent="0" algn="just">
              <a:spcBef>
                <a:spcPts val="800"/>
              </a:spcBef>
              <a:buClr>
                <a:srgbClr val="0066CC"/>
              </a:buClr>
              <a:buSzPct val="45000"/>
            </a:pPr>
            <a:r>
              <a:rPr lang="es-ES" sz="3600" b="1" dirty="0">
                <a:solidFill>
                  <a:schemeClr val="tx1"/>
                </a:solidFill>
                <a:latin typeface="Arial" charset="0"/>
              </a:rPr>
              <a:t>α </a:t>
            </a:r>
            <a:r>
              <a:rPr lang="es-ES" sz="3600" dirty="0">
                <a:solidFill>
                  <a:schemeClr val="tx1"/>
                </a:solidFill>
                <a:latin typeface="Arial" charset="0"/>
              </a:rPr>
              <a:t>: Razón de aprendizaje.</a:t>
            </a:r>
          </a:p>
          <a:p>
            <a:pPr marL="107950" indent="0" algn="just">
              <a:spcBef>
                <a:spcPts val="800"/>
              </a:spcBef>
              <a:buClr>
                <a:srgbClr val="0066CC"/>
              </a:buClr>
              <a:buSzPct val="45000"/>
            </a:pPr>
            <a:r>
              <a:rPr lang="es-ES" sz="3600" b="1" dirty="0">
                <a:solidFill>
                  <a:schemeClr val="tx1"/>
                </a:solidFill>
                <a:latin typeface="Arial" charset="0"/>
              </a:rPr>
              <a:t>w</a:t>
            </a:r>
            <a:r>
              <a:rPr lang="es-ES" sz="3600" b="1" baseline="-25000" dirty="0">
                <a:solidFill>
                  <a:schemeClr val="tx1"/>
                </a:solidFill>
                <a:latin typeface="Arial" charset="0"/>
              </a:rPr>
              <a:t>0j</a:t>
            </a:r>
            <a:r>
              <a:rPr lang="es-ES" sz="3600" b="1" dirty="0">
                <a:solidFill>
                  <a:schemeClr val="tx1"/>
                </a:solidFill>
                <a:latin typeface="Arial" charset="0"/>
              </a:rPr>
              <a:t> </a:t>
            </a:r>
            <a:r>
              <a:rPr lang="es-ES" sz="3600" dirty="0">
                <a:solidFill>
                  <a:schemeClr val="tx1"/>
                </a:solidFill>
                <a:latin typeface="Arial" charset="0"/>
              </a:rPr>
              <a:t>: Bias de la unidad oculta j.</a:t>
            </a:r>
          </a:p>
          <a:p>
            <a:pPr marL="107950" indent="0" algn="just">
              <a:spcBef>
                <a:spcPts val="800"/>
              </a:spcBef>
              <a:buClr>
                <a:srgbClr val="0066CC"/>
              </a:buClr>
              <a:buSzPct val="45000"/>
            </a:pPr>
            <a:r>
              <a:rPr lang="es-ES" sz="3600" b="1" dirty="0">
                <a:solidFill>
                  <a:schemeClr val="tx1"/>
                </a:solidFill>
                <a:latin typeface="Arial" charset="0"/>
              </a:rPr>
              <a:t>w</a:t>
            </a:r>
            <a:r>
              <a:rPr lang="es-ES" sz="3600" b="1" baseline="-25000" dirty="0">
                <a:solidFill>
                  <a:schemeClr val="tx1"/>
                </a:solidFill>
                <a:latin typeface="Arial" charset="0"/>
              </a:rPr>
              <a:t>0k</a:t>
            </a:r>
            <a:r>
              <a:rPr lang="es-ES" sz="3600" dirty="0">
                <a:solidFill>
                  <a:schemeClr val="tx1"/>
                </a:solidFill>
                <a:latin typeface="Arial" charset="0"/>
              </a:rPr>
              <a:t>: Bias para unidad de salida k.</a:t>
            </a:r>
          </a:p>
        </p:txBody>
      </p:sp>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Perceptrón</a:t>
            </a:r>
            <a:r>
              <a:rPr lang="es-ES" sz="3200" kern="0" dirty="0"/>
              <a:t> Multicapa</a:t>
            </a:r>
          </a:p>
        </p:txBody>
      </p:sp>
    </p:spTree>
    <p:extLst>
      <p:ext uri="{BB962C8B-B14F-4D97-AF65-F5344CB8AC3E}">
        <p14:creationId xmlns:p14="http://schemas.microsoft.com/office/powerpoint/2010/main" val="20131086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 Box 1"/>
          <p:cNvSpPr txBox="1">
            <a:spLocks noChangeArrowheads="1"/>
          </p:cNvSpPr>
          <p:nvPr/>
        </p:nvSpPr>
        <p:spPr bwMode="auto">
          <a:xfrm>
            <a:off x="875184" y="2492896"/>
            <a:ext cx="762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algn="ctr">
              <a:buSzPct val="45000"/>
              <a:buFont typeface="Wingdings" charset="2"/>
              <a:buNone/>
            </a:pPr>
            <a:r>
              <a:rPr lang="es-ES" sz="5400" b="1" dirty="0">
                <a:solidFill>
                  <a:schemeClr val="tx2"/>
                </a:solidFill>
                <a:latin typeface="+mj-lt"/>
                <a:ea typeface="+mj-ea"/>
                <a:cs typeface="+mj-cs"/>
              </a:rPr>
              <a:t>Algoritmo Backpropagation </a:t>
            </a:r>
          </a:p>
        </p:txBody>
      </p:sp>
    </p:spTree>
    <p:extLst>
      <p:ext uri="{BB962C8B-B14F-4D97-AF65-F5344CB8AC3E}">
        <p14:creationId xmlns:p14="http://schemas.microsoft.com/office/powerpoint/2010/main" val="38284597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1. </a:t>
            </a:r>
            <a:r>
              <a:rPr lang="es-ES" sz="2800" dirty="0">
                <a:solidFill>
                  <a:schemeClr val="tx1"/>
                </a:solidFill>
                <a:latin typeface="Arial" charset="0"/>
              </a:rPr>
              <a:t>Inicializar los pesos (fijar pequeños valores que se generen aleatoriamente). Fijar la razón de aprendizaje.</a:t>
            </a:r>
          </a:p>
          <a:p>
            <a:pPr marL="107950" indent="0" algn="just">
              <a:lnSpc>
                <a:spcPct val="100000"/>
              </a:lnSpc>
              <a:spcBef>
                <a:spcPts val="800"/>
              </a:spcBef>
              <a:buClr>
                <a:srgbClr val="0066CC"/>
              </a:buClr>
              <a:buSzPct val="45000"/>
              <a:buNone/>
            </a:pPr>
            <a:endParaRPr lang="es-ES" sz="14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b="1" dirty="0">
                <a:solidFill>
                  <a:schemeClr val="tx1"/>
                </a:solidFill>
                <a:latin typeface="Arial" charset="0"/>
              </a:rPr>
              <a:t>2. </a:t>
            </a:r>
            <a:r>
              <a:rPr lang="es-ES" sz="2800" dirty="0">
                <a:solidFill>
                  <a:schemeClr val="tx1"/>
                </a:solidFill>
                <a:latin typeface="Arial" charset="0"/>
              </a:rPr>
              <a:t>Mientras condición PARADA es FALSO realizar PASOS 3 al 10.</a:t>
            </a:r>
          </a:p>
          <a:p>
            <a:pPr marL="107950" indent="0" algn="just">
              <a:lnSpc>
                <a:spcPct val="100000"/>
              </a:lnSpc>
              <a:spcBef>
                <a:spcPts val="800"/>
              </a:spcBef>
              <a:buClr>
                <a:srgbClr val="0066CC"/>
              </a:buClr>
              <a:buSzPct val="45000"/>
              <a:buNone/>
            </a:pPr>
            <a:endParaRPr lang="es-ES" sz="16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b="1" dirty="0">
                <a:solidFill>
                  <a:schemeClr val="tx1"/>
                </a:solidFill>
                <a:latin typeface="Arial" charset="0"/>
              </a:rPr>
              <a:t>3. </a:t>
            </a:r>
            <a:r>
              <a:rPr lang="es-ES" sz="2800" dirty="0">
                <a:solidFill>
                  <a:schemeClr val="tx1"/>
                </a:solidFill>
                <a:latin typeface="Arial" charset="0"/>
              </a:rPr>
              <a:t>Para cada par de entrenamiento realizar PASOS 4 al 9 </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b="1" dirty="0">
                <a:solidFill>
                  <a:schemeClr val="tx1"/>
                </a:solidFill>
                <a:latin typeface="Arial" charset="0"/>
              </a:rPr>
              <a:t>4. </a:t>
            </a:r>
            <a:r>
              <a:rPr lang="es-ES" sz="2800" dirty="0">
                <a:solidFill>
                  <a:schemeClr val="tx1"/>
                </a:solidFill>
                <a:latin typeface="Arial" charset="0"/>
              </a:rPr>
              <a:t>Cada neurona de entrada (Xi, i=1,…,n) recibe señales y las transmite hacia todas las neuronas de la capa siguiente (capa oculta).</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p:sp>
        <p:nvSpPr>
          <p:cNvPr id="6" name="CuadroTexto 5"/>
          <p:cNvSpPr txBox="1"/>
          <p:nvPr/>
        </p:nvSpPr>
        <p:spPr>
          <a:xfrm>
            <a:off x="5526889" y="6248370"/>
            <a:ext cx="3576620" cy="400110"/>
          </a:xfrm>
          <a:prstGeom prst="rect">
            <a:avLst/>
          </a:prstGeom>
          <a:noFill/>
        </p:spPr>
        <p:txBody>
          <a:bodyPr wrap="none" rtlCol="0">
            <a:spAutoFit/>
          </a:bodyPr>
          <a:lstStyle/>
          <a:p>
            <a:r>
              <a:rPr lang="es-ES" b="1" dirty="0">
                <a:solidFill>
                  <a:schemeClr val="tx1"/>
                </a:solidFill>
              </a:rPr>
              <a:t>Propagación hacia adelante</a:t>
            </a:r>
          </a:p>
        </p:txBody>
      </p:sp>
    </p:spTree>
    <p:extLst>
      <p:ext uri="{BB962C8B-B14F-4D97-AF65-F5344CB8AC3E}">
        <p14:creationId xmlns:p14="http://schemas.microsoft.com/office/powerpoint/2010/main" val="3872529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5. </a:t>
                </a:r>
                <a:r>
                  <a:rPr lang="es-ES" sz="2800" dirty="0">
                    <a:solidFill>
                      <a:schemeClr val="tx1"/>
                    </a:solidFill>
                    <a:latin typeface="Arial" charset="0"/>
                  </a:rPr>
                  <a:t>Cada neurona oculta (</a:t>
                </a:r>
                <a:r>
                  <a:rPr lang="es-ES" sz="2800" dirty="0" err="1">
                    <a:solidFill>
                      <a:schemeClr val="tx1"/>
                    </a:solidFill>
                    <a:latin typeface="Arial" charset="0"/>
                  </a:rPr>
                  <a:t>Zj</a:t>
                </a:r>
                <a:r>
                  <a:rPr lang="es-ES" sz="2800" dirty="0">
                    <a:solidFill>
                      <a:schemeClr val="tx1"/>
                    </a:solidFill>
                    <a:latin typeface="Arial" charset="0"/>
                  </a:rPr>
                  <a:t>, j=1,…,p) suma sus entradas pesadas: </a:t>
                </a:r>
                <a:endParaRPr lang="es-ES" sz="2800" i="1" dirty="0">
                  <a:solidFill>
                    <a:schemeClr val="tx1"/>
                  </a:solidFill>
                  <a:latin typeface="Cambria Math" panose="02040503050406030204" pitchFamily="18"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𝑍</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i="1">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i="1">
                              <a:solidFill>
                                <a:schemeClr val="tx1"/>
                              </a:solidFill>
                              <a:latin typeface="Cambria Math" panose="02040503050406030204" pitchFamily="18" charset="0"/>
                            </a:rPr>
                            <m:t>0</m:t>
                          </m:r>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nary>
                        <m:naryPr>
                          <m:chr m:val="∑"/>
                          <m:ctrlPr>
                            <a:rPr lang="es-ES" sz="4000" i="1">
                              <a:solidFill>
                                <a:schemeClr val="tx1"/>
                              </a:solidFill>
                              <a:latin typeface="Cambria Math" panose="02040503050406030204" pitchFamily="18" charset="0"/>
                            </a:rPr>
                          </m:ctrlPr>
                        </m:naryPr>
                        <m:sub>
                          <m:r>
                            <a:rPr lang="es-ES" sz="4000" b="0" i="1" smtClean="0">
                              <a:solidFill>
                                <a:schemeClr val="tx1"/>
                              </a:solidFill>
                              <a:latin typeface="Cambria Math" panose="02040503050406030204" pitchFamily="18" charset="0"/>
                            </a:rPr>
                            <m:t>𝑖</m:t>
                          </m:r>
                          <m:r>
                            <a:rPr lang="es-ES" sz="4000" i="1">
                              <a:solidFill>
                                <a:schemeClr val="tx1"/>
                              </a:solidFill>
                              <a:latin typeface="Cambria Math" panose="02040503050406030204" pitchFamily="18" charset="0"/>
                            </a:rPr>
                            <m:t>=1</m:t>
                          </m:r>
                        </m:sub>
                        <m:sup>
                          <m:r>
                            <a:rPr lang="es-ES" sz="4000" b="0" i="1" smtClean="0">
                              <a:solidFill>
                                <a:schemeClr val="tx1"/>
                              </a:solidFill>
                              <a:latin typeface="Cambria Math" panose="02040503050406030204" pitchFamily="18" charset="0"/>
                            </a:rPr>
                            <m:t>𝑁</m:t>
                          </m:r>
                        </m:sup>
                        <m:e>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𝑋</m:t>
                              </m:r>
                            </m:e>
                            <m:sub>
                              <m:r>
                                <a:rPr lang="es-ES" sz="4000" b="0" i="1" smtClean="0">
                                  <a:solidFill>
                                    <a:schemeClr val="tx1"/>
                                  </a:solidFill>
                                  <a:latin typeface="Cambria Math" panose="02040503050406030204" pitchFamily="18" charset="0"/>
                                </a:rPr>
                                <m:t>𝑖</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𝑖</m:t>
                              </m:r>
                              <m:r>
                                <a:rPr lang="es-ES" sz="4000" i="1">
                                  <a:solidFill>
                                    <a:schemeClr val="tx1"/>
                                  </a:solidFill>
                                  <a:latin typeface="Cambria Math" panose="02040503050406030204" pitchFamily="18" charset="0"/>
                                </a:rPr>
                                <m:t>𝑗</m:t>
                              </m:r>
                            </m:sub>
                          </m:sSub>
                        </m:e>
                      </m:nary>
                    </m:oMath>
                  </m:oMathPara>
                </a14:m>
                <a:endParaRPr lang="es-ES" sz="2800" b="1" dirty="0">
                  <a:solidFill>
                    <a:srgbClr val="003366"/>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Aplicar su función de activación para calcular su salida: </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e>
                        <m:sub>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r>
                        <a:rPr lang="es-ES" sz="4000" i="1">
                          <a:solidFill>
                            <a:schemeClr val="tx1"/>
                          </a:solidFill>
                          <a:latin typeface="Cambria Math" panose="02040503050406030204" pitchFamily="18" charset="0"/>
                        </a:rPr>
                        <m:t>𝑓</m:t>
                      </m:r>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y enviar esta señal a la capa de salida.</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4" name="CuadroTexto 3"/>
          <p:cNvSpPr txBox="1"/>
          <p:nvPr/>
        </p:nvSpPr>
        <p:spPr>
          <a:xfrm>
            <a:off x="5526889" y="6248370"/>
            <a:ext cx="3576620" cy="400110"/>
          </a:xfrm>
          <a:prstGeom prst="rect">
            <a:avLst/>
          </a:prstGeom>
          <a:noFill/>
        </p:spPr>
        <p:txBody>
          <a:bodyPr wrap="none" rtlCol="0">
            <a:spAutoFit/>
          </a:bodyPr>
          <a:lstStyle/>
          <a:p>
            <a:r>
              <a:rPr lang="es-ES" b="1" dirty="0">
                <a:solidFill>
                  <a:schemeClr val="tx1"/>
                </a:solidFill>
              </a:rPr>
              <a:t>Propagación hacia adelante</a:t>
            </a:r>
          </a:p>
        </p:txBody>
      </p:sp>
    </p:spTree>
    <p:extLst>
      <p:ext uri="{BB962C8B-B14F-4D97-AF65-F5344CB8AC3E}">
        <p14:creationId xmlns:p14="http://schemas.microsoft.com/office/powerpoint/2010/main" val="4042311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nSpc>
                    <a:spcPct val="100000"/>
                  </a:lnSpc>
                  <a:spcBef>
                    <a:spcPts val="800"/>
                  </a:spcBef>
                  <a:buClr>
                    <a:srgbClr val="0066CC"/>
                  </a:buClr>
                  <a:buSzPct val="45000"/>
                  <a:buNone/>
                </a:pPr>
                <a:r>
                  <a:rPr lang="es-ES" sz="2800" b="1" dirty="0">
                    <a:solidFill>
                      <a:schemeClr val="tx1"/>
                    </a:solidFill>
                    <a:latin typeface="Arial" charset="0"/>
                  </a:rPr>
                  <a:t>6. </a:t>
                </a:r>
                <a:r>
                  <a:rPr lang="es-ES" sz="2800" dirty="0">
                    <a:solidFill>
                      <a:schemeClr val="tx1"/>
                    </a:solidFill>
                    <a:latin typeface="Arial" charset="0"/>
                  </a:rPr>
                  <a:t>Cada neurona de salida (</a:t>
                </a:r>
                <a:r>
                  <a:rPr lang="es-ES" sz="2800" dirty="0" err="1">
                    <a:solidFill>
                      <a:schemeClr val="tx1"/>
                    </a:solidFill>
                    <a:latin typeface="Arial" charset="0"/>
                  </a:rPr>
                  <a:t>Y</a:t>
                </a:r>
                <a:r>
                  <a:rPr lang="es-ES" sz="2800" baseline="-25000" dirty="0" err="1">
                    <a:solidFill>
                      <a:schemeClr val="tx1"/>
                    </a:solidFill>
                    <a:latin typeface="Arial" charset="0"/>
                  </a:rPr>
                  <a:t>k</a:t>
                </a:r>
                <a:r>
                  <a:rPr lang="es-ES" sz="2800" dirty="0">
                    <a:solidFill>
                      <a:schemeClr val="tx1"/>
                    </a:solidFill>
                    <a:latin typeface="Arial" charset="0"/>
                  </a:rPr>
                  <a:t>, k=1,…,m) suma sus entradas pesadas:</a:t>
                </a:r>
              </a:p>
              <a:p>
                <a:pPr marL="107950" indent="0">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𝑌</m:t>
                          </m:r>
                          <m:r>
                            <a:rPr lang="es-ES" sz="4000" b="0" i="1" smtClean="0">
                              <a:solidFill>
                                <a:schemeClr val="tx1"/>
                              </a:solidFill>
                              <a:latin typeface="Cambria Math" panose="02040503050406030204" pitchFamily="18" charset="0"/>
                            </a:rPr>
                            <m:t>_</m:t>
                          </m:r>
                          <m:r>
                            <a:rPr lang="es-ES" sz="4000" b="0" i="1" smtClean="0">
                              <a:solidFill>
                                <a:schemeClr val="tx1"/>
                              </a:solidFill>
                              <a:latin typeface="Cambria Math" panose="02040503050406030204" pitchFamily="18" charset="0"/>
                            </a:rPr>
                            <m:t>𝑖𝑛</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0</m:t>
                          </m:r>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nary>
                        <m:naryPr>
                          <m:chr m:val="∑"/>
                          <m:ctrlPr>
                            <a:rPr lang="es-ES" sz="4000" b="0" i="1" smtClean="0">
                              <a:solidFill>
                                <a:schemeClr val="tx1"/>
                              </a:solidFill>
                              <a:latin typeface="Cambria Math" panose="02040503050406030204" pitchFamily="18" charset="0"/>
                            </a:rPr>
                          </m:ctrlPr>
                        </m:naryPr>
                        <m:sub>
                          <m:r>
                            <m:rPr>
                              <m:brk m:alnAt="23"/>
                            </m:rPr>
                            <a:rPr lang="es-ES" sz="4000" b="0" i="1" smtClean="0">
                              <a:solidFill>
                                <a:schemeClr val="tx1"/>
                              </a:solidFill>
                              <a:latin typeface="Cambria Math" panose="02040503050406030204" pitchFamily="18" charset="0"/>
                            </a:rPr>
                            <m:t>𝑗</m:t>
                          </m:r>
                          <m:r>
                            <a:rPr lang="es-ES" sz="4000" b="0" i="1" smtClean="0">
                              <a:solidFill>
                                <a:schemeClr val="tx1"/>
                              </a:solidFill>
                              <a:latin typeface="Cambria Math" panose="02040503050406030204" pitchFamily="18" charset="0"/>
                            </a:rPr>
                            <m:t>=1</m:t>
                          </m:r>
                        </m:sub>
                        <m:sup>
                          <m:r>
                            <a:rPr lang="es-ES" sz="4000" b="0" i="1" smtClean="0">
                              <a:solidFill>
                                <a:schemeClr val="tx1"/>
                              </a:solidFill>
                              <a:latin typeface="Cambria Math" panose="02040503050406030204" pitchFamily="18" charset="0"/>
                            </a:rPr>
                            <m:t>𝑃</m:t>
                          </m:r>
                        </m:sup>
                        <m:e>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e>
                            <m:sub>
                              <m:r>
                                <a:rPr lang="es-ES" sz="4000" b="0" i="1" smtClean="0">
                                  <a:solidFill>
                                    <a:schemeClr val="tx1"/>
                                  </a:solidFill>
                                  <a:latin typeface="Cambria Math" panose="02040503050406030204" pitchFamily="18" charset="0"/>
                                </a:rPr>
                                <m:t>𝑗</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𝑗𝑘</m:t>
                              </m:r>
                            </m:sub>
                          </m:sSub>
                        </m:e>
                      </m:nary>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r>
                  <a:rPr lang="es-ES" sz="2800" dirty="0">
                    <a:solidFill>
                      <a:schemeClr val="tx1"/>
                    </a:solidFill>
                    <a:latin typeface="Arial" charset="0"/>
                  </a:rPr>
                  <a:t>y aplicar su función de activación para calcular la señal de salida: </a:t>
                </a:r>
                <a:endParaRPr lang="es-ES" sz="4000" i="1" dirty="0">
                  <a:solidFill>
                    <a:schemeClr val="tx1"/>
                  </a:solidFill>
                  <a:latin typeface="Cambria Math" panose="02040503050406030204" pitchFamily="18" charset="0"/>
                </a:endParaRPr>
              </a:p>
              <a:p>
                <a:pPr marL="107950" indent="0">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𝑌</m:t>
                          </m:r>
                        </m:e>
                        <m:sub>
                          <m:r>
                            <a:rPr lang="es-ES" sz="4000" i="1">
                              <a:solidFill>
                                <a:schemeClr val="tx1"/>
                              </a:solidFill>
                              <a:latin typeface="Cambria Math" panose="02040503050406030204" pitchFamily="18" charset="0"/>
                            </a:rPr>
                            <m:t>𝑘</m:t>
                          </m:r>
                        </m:sub>
                      </m:sSub>
                      <m:r>
                        <a:rPr lang="es-ES" sz="4000" i="1">
                          <a:solidFill>
                            <a:schemeClr val="tx1"/>
                          </a:solidFill>
                          <a:latin typeface="Cambria Math" panose="02040503050406030204" pitchFamily="18" charset="0"/>
                        </a:rPr>
                        <m:t>=</m:t>
                      </m:r>
                      <m:r>
                        <a:rPr lang="es-ES" sz="4000" b="0" i="1" smtClean="0">
                          <a:solidFill>
                            <a:schemeClr val="tx1"/>
                          </a:solidFill>
                          <a:latin typeface="Cambria Math" panose="02040503050406030204" pitchFamily="18" charset="0"/>
                        </a:rPr>
                        <m:t>𝑓</m:t>
                      </m:r>
                      <m:r>
                        <a:rPr lang="es-ES" sz="4000" b="0" i="1" smtClean="0">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𝑌</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i="1">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oMath>
                  </m:oMathPara>
                </a14:m>
                <a:endParaRPr lang="es-ES" sz="4000" b="1" dirty="0">
                  <a:solidFill>
                    <a:srgbClr val="FF0000"/>
                  </a:solidFill>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gn="ctr">
                  <a:lnSpc>
                    <a:spcPct val="100000"/>
                  </a:lnSpc>
                  <a:spcBef>
                    <a:spcPts val="800"/>
                  </a:spcBef>
                  <a:buClr>
                    <a:srgbClr val="0066CC"/>
                  </a:buClr>
                  <a:buSzPct val="45000"/>
                  <a:buNone/>
                </a:pPr>
                <a:endParaRPr lang="es-ES" sz="18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a:stretch>
              </a:blipFill>
            </p:spPr>
            <p:txBody>
              <a:bodyPr/>
              <a:lstStyle/>
              <a:p>
                <a:r>
                  <a:rPr lang="es-ES">
                    <a:noFill/>
                  </a:rPr>
                  <a:t> </a:t>
                </a:r>
              </a:p>
            </p:txBody>
          </p:sp>
        </mc:Fallback>
      </mc:AlternateContent>
      <p:sp>
        <p:nvSpPr>
          <p:cNvPr id="4" name="CuadroTexto 3"/>
          <p:cNvSpPr txBox="1"/>
          <p:nvPr/>
        </p:nvSpPr>
        <p:spPr>
          <a:xfrm>
            <a:off x="5526889" y="6248370"/>
            <a:ext cx="3576620" cy="400110"/>
          </a:xfrm>
          <a:prstGeom prst="rect">
            <a:avLst/>
          </a:prstGeom>
          <a:noFill/>
        </p:spPr>
        <p:txBody>
          <a:bodyPr wrap="none" rtlCol="0">
            <a:spAutoFit/>
          </a:bodyPr>
          <a:lstStyle/>
          <a:p>
            <a:r>
              <a:rPr lang="es-ES" b="1" dirty="0">
                <a:solidFill>
                  <a:schemeClr val="tx1"/>
                </a:solidFill>
              </a:rPr>
              <a:t>Propagación hacia adelante</a:t>
            </a:r>
          </a:p>
        </p:txBody>
      </p:sp>
    </p:spTree>
    <p:extLst>
      <p:ext uri="{BB962C8B-B14F-4D97-AF65-F5344CB8AC3E}">
        <p14:creationId xmlns:p14="http://schemas.microsoft.com/office/powerpoint/2010/main" val="227638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Objetivo</a:t>
            </a:r>
          </a:p>
        </p:txBody>
      </p:sp>
      <p:sp>
        <p:nvSpPr>
          <p:cNvPr id="3" name="Marcador de contenido 2"/>
          <p:cNvSpPr>
            <a:spLocks noGrp="1"/>
          </p:cNvSpPr>
          <p:nvPr>
            <p:ph idx="1"/>
          </p:nvPr>
        </p:nvSpPr>
        <p:spPr>
          <a:xfrm>
            <a:off x="152400" y="838200"/>
            <a:ext cx="8991600" cy="5610225"/>
          </a:xfrm>
        </p:spPr>
        <p:txBody>
          <a:bodyPr/>
          <a:lstStyle/>
          <a:p>
            <a:pPr algn="just">
              <a:lnSpc>
                <a:spcPct val="100000"/>
              </a:lnSpc>
            </a:pPr>
            <a:endParaRPr lang="es-ES" sz="2800" dirty="0"/>
          </a:p>
          <a:p>
            <a:pPr algn="just">
              <a:lnSpc>
                <a:spcPct val="100000"/>
              </a:lnSpc>
            </a:pPr>
            <a:r>
              <a:rPr lang="es-ES" sz="3200" dirty="0"/>
              <a:t>Caracterizar las Redes Multicapa de tipo </a:t>
            </a:r>
            <a:r>
              <a:rPr lang="es-ES" sz="3200" dirty="0" err="1"/>
              <a:t>Feedfordward</a:t>
            </a:r>
            <a:r>
              <a:rPr lang="es-ES" sz="3200" dirty="0"/>
              <a:t>.</a:t>
            </a:r>
          </a:p>
        </p:txBody>
      </p:sp>
    </p:spTree>
    <p:extLst>
      <p:ext uri="{BB962C8B-B14F-4D97-AF65-F5344CB8AC3E}">
        <p14:creationId xmlns:p14="http://schemas.microsoft.com/office/powerpoint/2010/main" val="355915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7. </a:t>
                </a:r>
                <a:r>
                  <a:rPr lang="es-ES" sz="2800" dirty="0">
                    <a:solidFill>
                      <a:schemeClr val="tx1"/>
                    </a:solidFill>
                    <a:latin typeface="Arial" charset="0"/>
                  </a:rPr>
                  <a:t>Cada neurona de salida (</a:t>
                </a:r>
                <a:r>
                  <a:rPr lang="es-ES" sz="2800" dirty="0" err="1">
                    <a:solidFill>
                      <a:schemeClr val="tx1"/>
                    </a:solidFill>
                    <a:latin typeface="Arial" charset="0"/>
                  </a:rPr>
                  <a:t>Yk</a:t>
                </a:r>
                <a:r>
                  <a:rPr lang="es-ES" sz="2800" dirty="0">
                    <a:solidFill>
                      <a:schemeClr val="tx1"/>
                    </a:solidFill>
                    <a:latin typeface="Arial" charset="0"/>
                  </a:rPr>
                  <a:t>, k=1,…,m) calcula el factor de información de error:</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smtClean="0">
                              <a:solidFill>
                                <a:schemeClr val="tx1"/>
                              </a:solidFill>
                              <a:latin typeface="Cambria Math" panose="02040503050406030204" pitchFamily="18" charset="0"/>
                              <a:ea typeface="Cambria Math" panose="02040503050406030204" pitchFamily="18" charset="0"/>
                            </a:rPr>
                            <m:t>𝛿</m:t>
                          </m:r>
                        </m:e>
                        <m:sub>
                          <m:r>
                            <a:rPr lang="es-ES" sz="4000" i="1">
                              <a:solidFill>
                                <a:schemeClr val="tx1"/>
                              </a:solidFill>
                              <a:latin typeface="Cambria Math" panose="02040503050406030204" pitchFamily="18" charset="0"/>
                            </a:rPr>
                            <m:t>𝑘</m:t>
                          </m:r>
                        </m:sub>
                      </m:sSub>
                      <m:r>
                        <a:rPr lang="es-ES" sz="4000" i="1">
                          <a:solidFill>
                            <a:schemeClr val="tx1"/>
                          </a:solidFill>
                          <a:latin typeface="Cambria Math" panose="02040503050406030204" pitchFamily="18" charset="0"/>
                        </a:rPr>
                        <m:t>=</m:t>
                      </m:r>
                      <m:d>
                        <m:dPr>
                          <m:ctrlPr>
                            <a:rPr lang="es-ES" sz="4000" b="0" i="1" smtClean="0">
                              <a:solidFill>
                                <a:schemeClr val="tx1"/>
                              </a:solidFill>
                              <a:latin typeface="Cambria Math" panose="02040503050406030204" pitchFamily="18" charset="0"/>
                            </a:rPr>
                          </m:ctrlPr>
                        </m:dPr>
                        <m:e>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𝑡</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𝑦</m:t>
                              </m:r>
                            </m:e>
                            <m:sub>
                              <m:r>
                                <a:rPr lang="es-ES" sz="4000" b="0" i="1" smtClean="0">
                                  <a:solidFill>
                                    <a:schemeClr val="tx1"/>
                                  </a:solidFill>
                                  <a:latin typeface="Cambria Math" panose="02040503050406030204" pitchFamily="18" charset="0"/>
                                </a:rPr>
                                <m:t>𝑘</m:t>
                              </m:r>
                            </m:sub>
                          </m:sSub>
                        </m:e>
                      </m:d>
                      <m:r>
                        <a:rPr lang="es-ES" sz="4000" b="0" i="1" smtClean="0">
                          <a:solidFill>
                            <a:schemeClr val="tx1"/>
                          </a:solidFill>
                          <a:latin typeface="Cambria Math" panose="02040503050406030204" pitchFamily="18" charset="0"/>
                        </a:rPr>
                        <m:t>∗</m:t>
                      </m:r>
                      <m:sSup>
                        <m:sSupPr>
                          <m:ctrlPr>
                            <a:rPr lang="es-ES" sz="4000" b="0" i="1" smtClean="0">
                              <a:solidFill>
                                <a:schemeClr val="tx1"/>
                              </a:solidFill>
                              <a:latin typeface="Cambria Math" panose="02040503050406030204" pitchFamily="18" charset="0"/>
                            </a:rPr>
                          </m:ctrlPr>
                        </m:sSupPr>
                        <m:e>
                          <m:r>
                            <a:rPr lang="es-ES" sz="4000" b="0" i="1" smtClean="0">
                              <a:solidFill>
                                <a:schemeClr val="tx1"/>
                              </a:solidFill>
                              <a:latin typeface="Cambria Math" panose="02040503050406030204" pitchFamily="18" charset="0"/>
                            </a:rPr>
                            <m:t>𝑓</m:t>
                          </m:r>
                        </m:e>
                        <m:sup>
                          <m:r>
                            <a:rPr lang="es-ES" sz="4000" b="0" i="1" smtClean="0">
                              <a:solidFill>
                                <a:schemeClr val="tx1"/>
                              </a:solidFill>
                              <a:latin typeface="Cambria Math" panose="02040503050406030204" pitchFamily="18" charset="0"/>
                            </a:rPr>
                            <m:t>′</m:t>
                          </m:r>
                        </m:sup>
                      </m:sSup>
                      <m:r>
                        <a:rPr lang="es-ES" sz="4000" b="0" i="1" smtClean="0">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𝑌</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i="1">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calcula el ajuste de variación de los pesos:</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4000" i="1">
                          <a:solidFill>
                            <a:schemeClr val="tx1"/>
                          </a:solidFill>
                          <a:latin typeface="Cambria Math" panose="02040503050406030204" pitchFamily="18" charset="0"/>
                          <a:ea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i="1">
                              <a:solidFill>
                                <a:schemeClr val="tx1"/>
                              </a:solidFill>
                              <a:latin typeface="Cambria Math" panose="02040503050406030204" pitchFamily="18" charset="0"/>
                            </a:rPr>
                            <m:t>𝑗𝑘</m:t>
                          </m:r>
                        </m:sub>
                      </m:sSub>
                      <m:r>
                        <a:rPr lang="es-ES" sz="4000" b="0" i="1" smtClean="0">
                          <a:solidFill>
                            <a:schemeClr val="tx1"/>
                          </a:solidFill>
                          <a:latin typeface="Cambria Math" panose="02040503050406030204" pitchFamily="18" charset="0"/>
                        </a:rPr>
                        <m:t>=</m:t>
                      </m:r>
                      <m:r>
                        <a:rPr lang="es-ES" sz="4000" b="0" i="1" smtClean="0">
                          <a:solidFill>
                            <a:schemeClr val="tx1"/>
                          </a:solidFill>
                          <a:latin typeface="Cambria Math" panose="02040503050406030204" pitchFamily="18" charset="0"/>
                        </a:rPr>
                        <m:t>𝑎</m:t>
                      </m:r>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ea typeface="Cambria Math" panose="02040503050406030204" pitchFamily="18" charset="0"/>
                            </a:rPr>
                            <m:t>𝛿</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e>
                        <m:sub>
                          <m:r>
                            <a:rPr lang="es-ES" sz="4000" b="0" i="1" smtClean="0">
                              <a:solidFill>
                                <a:schemeClr val="tx1"/>
                              </a:solidFill>
                              <a:latin typeface="Cambria Math" panose="02040503050406030204" pitchFamily="18" charset="0"/>
                            </a:rPr>
                            <m:t>𝑗</m:t>
                          </m:r>
                        </m:sub>
                      </m:sSub>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calcula el ajuste del </a:t>
                </a:r>
                <a:r>
                  <a:rPr lang="es-ES" sz="2800" dirty="0" err="1">
                    <a:solidFill>
                      <a:schemeClr val="tx1"/>
                    </a:solidFill>
                    <a:latin typeface="Arial" charset="0"/>
                  </a:rPr>
                  <a:t>bias</a:t>
                </a:r>
                <a:r>
                  <a:rPr lang="es-ES" sz="2800" dirty="0">
                    <a:solidFill>
                      <a:schemeClr val="tx1"/>
                    </a:solidFill>
                    <a:latin typeface="Arial" charset="0"/>
                  </a:rPr>
                  <a:t>:</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4000" i="1">
                          <a:solidFill>
                            <a:schemeClr val="tx1"/>
                          </a:solidFill>
                          <a:latin typeface="Cambria Math" panose="02040503050406030204" pitchFamily="18" charset="0"/>
                          <a:ea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0</m:t>
                          </m:r>
                          <m:r>
                            <a:rPr lang="es-ES" sz="4000" i="1">
                              <a:solidFill>
                                <a:schemeClr val="tx1"/>
                              </a:solidFill>
                              <a:latin typeface="Cambria Math" panose="02040503050406030204" pitchFamily="18" charset="0"/>
                            </a:rPr>
                            <m:t>𝑘</m:t>
                          </m:r>
                        </m:sub>
                      </m:sSub>
                      <m:r>
                        <a:rPr lang="es-ES" sz="4000" i="1">
                          <a:solidFill>
                            <a:schemeClr val="tx1"/>
                          </a:solidFill>
                          <a:latin typeface="Cambria Math" panose="02040503050406030204" pitchFamily="18" charset="0"/>
                        </a:rPr>
                        <m:t>=</m:t>
                      </m:r>
                      <m:r>
                        <a:rPr lang="es-ES" sz="4000" i="1">
                          <a:solidFill>
                            <a:schemeClr val="tx1"/>
                          </a:solidFill>
                          <a:latin typeface="Cambria Math" panose="02040503050406030204" pitchFamily="18" charset="0"/>
                        </a:rPr>
                        <m:t>𝑎</m:t>
                      </m:r>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e>
                        <m:sub>
                          <m:r>
                            <a:rPr lang="es-ES" sz="4000" i="1">
                              <a:solidFill>
                                <a:schemeClr val="tx1"/>
                              </a:solidFill>
                              <a:latin typeface="Cambria Math" panose="02040503050406030204" pitchFamily="18" charset="0"/>
                            </a:rPr>
                            <m:t>𝑘</m:t>
                          </m:r>
                        </m:sub>
                      </m:sSub>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y envía </a:t>
                </a:r>
                <a:r>
                  <a:rPr lang="es-ES" sz="2800" dirty="0" err="1">
                    <a:solidFill>
                      <a:schemeClr val="tx1"/>
                    </a:solidFill>
                    <a:latin typeface="Arial" charset="0"/>
                  </a:rPr>
                  <a:t>δk</a:t>
                </a:r>
                <a:r>
                  <a:rPr lang="es-ES" sz="2800" dirty="0">
                    <a:solidFill>
                      <a:schemeClr val="tx1"/>
                    </a:solidFill>
                    <a:latin typeface="Arial" charset="0"/>
                  </a:rPr>
                  <a:t> hacia la capa precedente.</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4" name="CuadroTexto 3"/>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109142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dirty="0">
                    <a:solidFill>
                      <a:schemeClr val="tx1"/>
                    </a:solidFill>
                    <a:latin typeface="Arial" charset="0"/>
                  </a:rPr>
                  <a:t>Funciones de activaciones continuas y derivables:</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2800" b="0" i="1" smtClean="0">
                          <a:solidFill>
                            <a:schemeClr val="tx1"/>
                          </a:solidFill>
                          <a:latin typeface="Cambria Math" panose="02040503050406030204" pitchFamily="18" charset="0"/>
                        </a:rPr>
                        <m:t>𝑙𝑜𝑔𝑠𝑖𝑔</m:t>
                      </m:r>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𝑓</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r>
                        <a:rPr lang="es-ES" sz="2800" b="0" i="1" smtClean="0">
                          <a:solidFill>
                            <a:schemeClr val="tx1"/>
                          </a:solidFill>
                          <a:latin typeface="Cambria Math" panose="02040503050406030204" pitchFamily="18" charset="0"/>
                        </a:rPr>
                        <m:t>= </m:t>
                      </m:r>
                      <m:f>
                        <m:fPr>
                          <m:ctrlPr>
                            <a:rPr lang="es-ES" sz="2800" b="0" i="1" smtClean="0">
                              <a:solidFill>
                                <a:schemeClr val="tx1"/>
                              </a:solidFill>
                              <a:latin typeface="Cambria Math" panose="02040503050406030204" pitchFamily="18" charset="0"/>
                            </a:rPr>
                          </m:ctrlPr>
                        </m:fPr>
                        <m:num>
                          <m:r>
                            <a:rPr lang="es-ES" sz="2800" b="0" i="1" smtClean="0">
                              <a:solidFill>
                                <a:schemeClr val="tx1"/>
                              </a:solidFill>
                              <a:latin typeface="Cambria Math" panose="02040503050406030204" pitchFamily="18" charset="0"/>
                            </a:rPr>
                            <m:t>1</m:t>
                          </m:r>
                        </m:num>
                        <m:den>
                          <m:r>
                            <a:rPr lang="es-ES" sz="2800" b="0" i="1" smtClean="0">
                              <a:solidFill>
                                <a:schemeClr val="tx1"/>
                              </a:solidFill>
                              <a:latin typeface="Cambria Math" panose="02040503050406030204" pitchFamily="18" charset="0"/>
                            </a:rPr>
                            <m:t>1+</m:t>
                          </m:r>
                          <m:sSup>
                            <m:sSupPr>
                              <m:ctrlPr>
                                <a:rPr lang="es-ES" sz="2800" b="0" i="1" smtClean="0">
                                  <a:solidFill>
                                    <a:schemeClr val="tx1"/>
                                  </a:solidFill>
                                  <a:latin typeface="Cambria Math" panose="02040503050406030204" pitchFamily="18" charset="0"/>
                                </a:rPr>
                              </m:ctrlPr>
                            </m:sSupPr>
                            <m:e>
                              <m:r>
                                <a:rPr lang="es-ES" sz="2800" b="0" i="1" smtClean="0">
                                  <a:solidFill>
                                    <a:schemeClr val="tx1"/>
                                  </a:solidFill>
                                  <a:latin typeface="Cambria Math" panose="02040503050406030204" pitchFamily="18" charset="0"/>
                                </a:rPr>
                                <m:t>𝑒</m:t>
                              </m:r>
                            </m:e>
                            <m:sup>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𝑛</m:t>
                              </m:r>
                            </m:sup>
                          </m:sSup>
                        </m:den>
                      </m:f>
                      <m:r>
                        <a:rPr lang="es-ES" sz="2800" b="0" i="1" smtClean="0">
                          <a:solidFill>
                            <a:schemeClr val="tx1"/>
                          </a:solidFill>
                          <a:latin typeface="Cambria Math" panose="02040503050406030204" pitchFamily="18" charset="0"/>
                        </a:rPr>
                        <m:t>           </m:t>
                      </m:r>
                      <m:sSup>
                        <m:sSupPr>
                          <m:ctrlPr>
                            <a:rPr lang="es-ES" sz="2800" b="0" i="1" smtClean="0">
                              <a:solidFill>
                                <a:schemeClr val="tx1"/>
                              </a:solidFill>
                              <a:latin typeface="Cambria Math" panose="02040503050406030204" pitchFamily="18" charset="0"/>
                            </a:rPr>
                          </m:ctrlPr>
                        </m:sSupPr>
                        <m:e>
                          <m:r>
                            <a:rPr lang="es-ES" sz="2800" b="0" i="1" smtClean="0">
                              <a:solidFill>
                                <a:schemeClr val="tx1"/>
                              </a:solidFill>
                              <a:latin typeface="Cambria Math" panose="02040503050406030204" pitchFamily="18" charset="0"/>
                            </a:rPr>
                            <m:t>𝑓</m:t>
                          </m:r>
                        </m:e>
                        <m:sup>
                          <m:r>
                            <a:rPr lang="es-ES" sz="2800" b="0" i="1" smtClean="0">
                              <a:solidFill>
                                <a:schemeClr val="tx1"/>
                              </a:solidFill>
                              <a:latin typeface="Cambria Math" panose="02040503050406030204" pitchFamily="18" charset="0"/>
                            </a:rPr>
                            <m:t>′</m:t>
                          </m:r>
                        </m:sup>
                      </m:sSup>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𝑓</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r>
                        <a:rPr lang="es-ES" sz="2800" b="0" i="1" smtClean="0">
                          <a:solidFill>
                            <a:schemeClr val="tx1"/>
                          </a:solidFill>
                          <a:latin typeface="Cambria Math" panose="02040503050406030204" pitchFamily="18" charset="0"/>
                        </a:rPr>
                        <m:t>∗</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1−</m:t>
                          </m:r>
                          <m:r>
                            <a:rPr lang="es-ES" sz="2800" b="0" i="1" smtClean="0">
                              <a:solidFill>
                                <a:schemeClr val="tx1"/>
                              </a:solidFill>
                              <a:latin typeface="Cambria Math" panose="02040503050406030204" pitchFamily="18" charset="0"/>
                            </a:rPr>
                            <m:t>𝑓</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𝑛</m:t>
                              </m:r>
                            </m:e>
                          </m:d>
                        </m:e>
                      </m:d>
                    </m:oMath>
                  </m:oMathPara>
                </a14:m>
                <a:endParaRPr lang="es-ES" sz="2800" b="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b="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2800" b="0" i="1" smtClean="0">
                          <a:solidFill>
                            <a:schemeClr val="tx1"/>
                          </a:solidFill>
                          <a:latin typeface="Cambria Math" panose="02040503050406030204" pitchFamily="18" charset="0"/>
                        </a:rPr>
                        <m:t>𝑡𝑎𝑛</m:t>
                      </m:r>
                      <m:r>
                        <a:rPr lang="es-ES" sz="2800" i="1">
                          <a:solidFill>
                            <a:schemeClr val="tx1"/>
                          </a:solidFill>
                          <a:latin typeface="Cambria Math" panose="02040503050406030204" pitchFamily="18" charset="0"/>
                        </a:rPr>
                        <m:t>𝑠𝑖𝑔</m:t>
                      </m:r>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 </m:t>
                      </m:r>
                      <m:f>
                        <m:fPr>
                          <m:ctrlPr>
                            <a:rPr lang="es-ES" sz="2800" i="1">
                              <a:solidFill>
                                <a:schemeClr val="tx1"/>
                              </a:solidFill>
                              <a:latin typeface="Cambria Math" panose="02040503050406030204" pitchFamily="18" charset="0"/>
                            </a:rPr>
                          </m:ctrlPr>
                        </m:fPr>
                        <m:num>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𝑛</m:t>
                              </m:r>
                            </m:sup>
                          </m:sSup>
                          <m:r>
                            <a:rPr lang="es-ES" sz="2800" b="0" i="1" smtClean="0">
                              <a:solidFill>
                                <a:schemeClr val="tx1"/>
                              </a:solidFill>
                              <a:latin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𝑛</m:t>
                              </m:r>
                            </m:sup>
                          </m:sSup>
                        </m:num>
                        <m:den>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𝑛</m:t>
                              </m:r>
                            </m:sup>
                          </m:sSup>
                          <m:r>
                            <a:rPr lang="es-ES" sz="2800" i="1">
                              <a:solidFill>
                                <a:schemeClr val="tx1"/>
                              </a:solidFill>
                              <a:latin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𝑒</m:t>
                              </m:r>
                            </m:e>
                            <m:sup>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𝑛</m:t>
                              </m:r>
                            </m:sup>
                          </m:sSup>
                        </m:den>
                      </m:f>
                      <m:r>
                        <a:rPr lang="es-ES" sz="2800" i="1">
                          <a:solidFill>
                            <a:schemeClr val="tx1"/>
                          </a:solidFill>
                          <a:latin typeface="Cambria Math" panose="02040503050406030204" pitchFamily="18" charset="0"/>
                        </a:rPr>
                        <m:t>  </m:t>
                      </m:r>
                      <m:r>
                        <a:rPr lang="es-ES" sz="2800" b="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rPr>
                        <m:t>   </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=1−</m:t>
                      </m:r>
                      <m:sSup>
                        <m:sSupPr>
                          <m:ctrlPr>
                            <a:rPr lang="es-ES" sz="2800" i="1" smtClean="0">
                              <a:solidFill>
                                <a:schemeClr val="tx1"/>
                              </a:solidFill>
                              <a:latin typeface="Cambria Math" panose="02040503050406030204" pitchFamily="18" charset="0"/>
                            </a:rPr>
                          </m:ctrlPr>
                        </m:sSupPr>
                        <m:e>
                          <m:d>
                            <m:dPr>
                              <m:ctrlPr>
                                <a:rPr lang="es-ES" sz="2800" b="0" i="1" smtClean="0">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e>
                          </m:d>
                        </m:e>
                        <m:sup>
                          <m:r>
                            <a:rPr lang="es-ES" sz="2800" b="0" i="1" smtClean="0">
                              <a:solidFill>
                                <a:schemeClr val="tx1"/>
                              </a:solidFill>
                              <a:latin typeface="Cambria Math" panose="02040503050406030204" pitchFamily="18" charset="0"/>
                            </a:rPr>
                            <m:t>2</m:t>
                          </m:r>
                        </m:sup>
                      </m:sSup>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r>
                        <a:rPr lang="es-ES" sz="2800" b="0" i="1" smtClean="0">
                          <a:solidFill>
                            <a:schemeClr val="tx1"/>
                          </a:solidFill>
                          <a:latin typeface="Cambria Math" panose="02040503050406030204" pitchFamily="18" charset="0"/>
                        </a:rPr>
                        <m:t>𝑝𝑢𝑟𝑒𝑙𝑖𝑛</m:t>
                      </m:r>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𝑛</m:t>
                      </m:r>
                      <m:r>
                        <a:rPr lang="es-ES" sz="2800" i="1">
                          <a:solidFill>
                            <a:schemeClr val="tx1"/>
                          </a:solidFill>
                          <a:latin typeface="Cambria Math" panose="02040503050406030204" pitchFamily="18" charset="0"/>
                        </a:rPr>
                        <m:t>           </m:t>
                      </m:r>
                      <m:r>
                        <a:rPr lang="es-ES" sz="2800" b="0" i="1" smtClean="0">
                          <a:solidFill>
                            <a:schemeClr val="tx1"/>
                          </a:solidFill>
                          <a:latin typeface="Cambria Math" panose="02040503050406030204" pitchFamily="18" charset="0"/>
                        </a:rPr>
                        <m:t>                                   </m:t>
                      </m:r>
                      <m:r>
                        <a:rPr lang="es-ES" sz="2800" i="1">
                          <a:solidFill>
                            <a:schemeClr val="tx1"/>
                          </a:solidFill>
                          <a:latin typeface="Cambria Math" panose="02040503050406030204" pitchFamily="18" charset="0"/>
                        </a:rPr>
                        <m:t>         </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m:t>
                          </m:r>
                        </m:e>
                      </m:d>
                      <m:r>
                        <a:rPr lang="es-ES" sz="2800" i="1">
                          <a:solidFill>
                            <a:schemeClr val="tx1"/>
                          </a:solidFill>
                          <a:latin typeface="Cambria Math" panose="02040503050406030204" pitchFamily="18" charset="0"/>
                        </a:rPr>
                        <m:t>=1</m:t>
                      </m:r>
                    </m:oMath>
                  </m:oMathPara>
                </a14:m>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a:stretch>
              </a:blipFill>
            </p:spPr>
            <p:txBody>
              <a:bodyPr/>
              <a:lstStyle/>
              <a:p>
                <a:r>
                  <a:rPr lang="es-ES">
                    <a:noFill/>
                  </a:rPr>
                  <a:t> </a:t>
                </a:r>
              </a:p>
            </p:txBody>
          </p:sp>
        </mc:Fallback>
      </mc:AlternateContent>
    </p:spTree>
    <p:extLst>
      <p:ext uri="{BB962C8B-B14F-4D97-AF65-F5344CB8AC3E}">
        <p14:creationId xmlns:p14="http://schemas.microsoft.com/office/powerpoint/2010/main" val="127575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b="1" dirty="0">
                    <a:solidFill>
                      <a:schemeClr val="tx1"/>
                    </a:solidFill>
                    <a:latin typeface="Arial" charset="0"/>
                  </a:rPr>
                  <a:t>8. </a:t>
                </a:r>
                <a:r>
                  <a:rPr lang="es-ES" sz="2800" dirty="0">
                    <a:solidFill>
                      <a:schemeClr val="tx1"/>
                    </a:solidFill>
                    <a:latin typeface="Arial" charset="0"/>
                  </a:rPr>
                  <a:t>Cada neurona oculta (</a:t>
                </a:r>
                <a:r>
                  <a:rPr lang="es-ES" sz="2800" dirty="0" err="1">
                    <a:solidFill>
                      <a:schemeClr val="tx1"/>
                    </a:solidFill>
                    <a:latin typeface="Arial" charset="0"/>
                  </a:rPr>
                  <a:t>Zj,j</a:t>
                </a:r>
                <a:r>
                  <a:rPr lang="es-ES" sz="2800" dirty="0">
                    <a:solidFill>
                      <a:schemeClr val="tx1"/>
                    </a:solidFill>
                    <a:latin typeface="Arial" charset="0"/>
                  </a:rPr>
                  <a:t>=1,…,p) suma la entrada delta (procedente de la capa superior):</a:t>
                </a: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r>
                            <a:rPr lang="es-ES" sz="4000" b="0" i="1" smtClean="0">
                              <a:solidFill>
                                <a:schemeClr val="tx1"/>
                              </a:solidFill>
                              <a:latin typeface="Cambria Math" panose="02040503050406030204" pitchFamily="18" charset="0"/>
                              <a:ea typeface="Cambria Math" panose="02040503050406030204" pitchFamily="18" charset="0"/>
                            </a:rPr>
                            <m:t>_</m:t>
                          </m:r>
                          <m:r>
                            <a:rPr lang="es-ES" sz="4000" b="0" i="1" smtClean="0">
                              <a:solidFill>
                                <a:schemeClr val="tx1"/>
                              </a:solidFill>
                              <a:latin typeface="Cambria Math" panose="02040503050406030204" pitchFamily="18" charset="0"/>
                              <a:ea typeface="Cambria Math" panose="02040503050406030204" pitchFamily="18" charset="0"/>
                            </a:rPr>
                            <m:t>𝑖𝑛</m:t>
                          </m:r>
                        </m:e>
                        <m:sub>
                          <m:r>
                            <a:rPr lang="es-ES" sz="4000" b="0" i="1" smtClean="0">
                              <a:solidFill>
                                <a:schemeClr val="tx1"/>
                              </a:solidFill>
                              <a:latin typeface="Cambria Math" panose="02040503050406030204" pitchFamily="18" charset="0"/>
                              <a:ea typeface="Cambria Math" panose="02040503050406030204" pitchFamily="18" charset="0"/>
                            </a:rPr>
                            <m:t>𝑗</m:t>
                          </m:r>
                        </m:sub>
                      </m:sSub>
                      <m:r>
                        <a:rPr lang="es-ES" sz="4000" i="1">
                          <a:solidFill>
                            <a:schemeClr val="tx1"/>
                          </a:solidFill>
                          <a:latin typeface="Cambria Math" panose="02040503050406030204" pitchFamily="18" charset="0"/>
                        </a:rPr>
                        <m:t>=</m:t>
                      </m:r>
                      <m:nary>
                        <m:naryPr>
                          <m:chr m:val="∑"/>
                          <m:ctrlPr>
                            <a:rPr lang="es-ES" sz="4000" i="1" smtClean="0">
                              <a:solidFill>
                                <a:schemeClr val="tx1"/>
                              </a:solidFill>
                              <a:latin typeface="Cambria Math" panose="02040503050406030204" pitchFamily="18" charset="0"/>
                            </a:rPr>
                          </m:ctrlPr>
                        </m:naryPr>
                        <m:sub>
                          <m:r>
                            <m:rPr>
                              <m:brk m:alnAt="23"/>
                            </m:rPr>
                            <a:rPr lang="es-ES" sz="4000" b="0" i="1" smtClean="0">
                              <a:solidFill>
                                <a:schemeClr val="tx1"/>
                              </a:solidFill>
                              <a:latin typeface="Cambria Math" panose="02040503050406030204" pitchFamily="18" charset="0"/>
                            </a:rPr>
                            <m:t>𝑘</m:t>
                          </m:r>
                          <m:r>
                            <a:rPr lang="es-ES" sz="4000" b="0" i="1" smtClean="0">
                              <a:solidFill>
                                <a:schemeClr val="tx1"/>
                              </a:solidFill>
                              <a:latin typeface="Cambria Math" panose="02040503050406030204" pitchFamily="18" charset="0"/>
                            </a:rPr>
                            <m:t>=1</m:t>
                          </m:r>
                        </m:sub>
                        <m:sup>
                          <m:r>
                            <a:rPr lang="es-ES" sz="4000" b="0" i="1" smtClean="0">
                              <a:solidFill>
                                <a:schemeClr val="tx1"/>
                              </a:solidFill>
                              <a:latin typeface="Cambria Math" panose="02040503050406030204" pitchFamily="18" charset="0"/>
                            </a:rPr>
                            <m:t>𝑀</m:t>
                          </m:r>
                        </m:sup>
                        <m:e>
                          <m:sSub>
                            <m:sSubPr>
                              <m:ctrlPr>
                                <a:rPr lang="es-ES" sz="4000" i="1" smtClean="0">
                                  <a:solidFill>
                                    <a:schemeClr val="tx1"/>
                                  </a:solidFill>
                                  <a:latin typeface="Cambria Math" panose="02040503050406030204" pitchFamily="18" charset="0"/>
                                </a:rPr>
                              </m:ctrlPr>
                            </m:sSubPr>
                            <m:e>
                              <m:r>
                                <a:rPr lang="es-ES" sz="4000" i="1" smtClean="0">
                                  <a:solidFill>
                                    <a:schemeClr val="tx1"/>
                                  </a:solidFill>
                                  <a:latin typeface="Cambria Math" panose="02040503050406030204" pitchFamily="18" charset="0"/>
                                  <a:ea typeface="Cambria Math" panose="02040503050406030204" pitchFamily="18" charset="0"/>
                                </a:rPr>
                                <m:t>𝛿</m:t>
                              </m:r>
                            </m:e>
                            <m:sub>
                              <m:r>
                                <a:rPr lang="es-ES" sz="4000" b="0" i="1" smtClean="0">
                                  <a:solidFill>
                                    <a:schemeClr val="tx1"/>
                                  </a:solidFill>
                                  <a:latin typeface="Cambria Math" panose="02040503050406030204" pitchFamily="18" charset="0"/>
                                </a:rPr>
                                <m:t>𝑘</m:t>
                              </m:r>
                            </m:sub>
                          </m:sSub>
                          <m:r>
                            <a:rPr lang="es-ES" sz="4000" b="0" i="1" smtClean="0">
                              <a:solidFill>
                                <a:schemeClr val="tx1"/>
                              </a:solidFill>
                              <a:latin typeface="Cambria Math" panose="02040503050406030204" pitchFamily="18" charset="0"/>
                            </a:rPr>
                            <m:t>∗</m:t>
                          </m:r>
                          <m:sSub>
                            <m:sSubPr>
                              <m:ctrlPr>
                                <a:rPr lang="es-ES" sz="4000" b="0" i="1" smtClean="0">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𝑗𝑘</m:t>
                              </m:r>
                            </m:sub>
                          </m:sSub>
                        </m:e>
                      </m:nary>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r>
                  <a:rPr lang="es-ES" sz="2800" dirty="0">
                    <a:solidFill>
                      <a:schemeClr val="tx1"/>
                    </a:solidFill>
                    <a:latin typeface="Arial" charset="0"/>
                  </a:rPr>
                  <a:t>Y la multiplica por la derivada de la función de activación para calcular el término:</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centerGroup"/>
                    </m:oMathParaPr>
                    <m:oMath xmlns:m="http://schemas.openxmlformats.org/officeDocument/2006/math">
                      <m:sSub>
                        <m:sSubPr>
                          <m:ctrlPr>
                            <a:rPr lang="es-ES" sz="4000" i="1" smtClean="0">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e>
                        <m:sub>
                          <m:r>
                            <a:rPr lang="es-ES" sz="4000" i="1">
                              <a:solidFill>
                                <a:schemeClr val="tx1"/>
                              </a:solidFill>
                              <a:latin typeface="Cambria Math" panose="02040503050406030204" pitchFamily="18" charset="0"/>
                              <a:ea typeface="Cambria Math" panose="02040503050406030204" pitchFamily="18" charset="0"/>
                            </a:rPr>
                            <m:t>𝑗</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r>
                            <a:rPr lang="es-ES" sz="4000" i="1">
                              <a:solidFill>
                                <a:schemeClr val="tx1"/>
                              </a:solidFill>
                              <a:latin typeface="Cambria Math" panose="02040503050406030204" pitchFamily="18" charset="0"/>
                              <a:ea typeface="Cambria Math" panose="02040503050406030204" pitchFamily="18" charset="0"/>
                            </a:rPr>
                            <m:t>_</m:t>
                          </m:r>
                          <m:r>
                            <a:rPr lang="es-ES" sz="4000" i="1">
                              <a:solidFill>
                                <a:schemeClr val="tx1"/>
                              </a:solidFill>
                              <a:latin typeface="Cambria Math" panose="02040503050406030204" pitchFamily="18" charset="0"/>
                              <a:ea typeface="Cambria Math" panose="02040503050406030204" pitchFamily="18" charset="0"/>
                            </a:rPr>
                            <m:t>𝑖𝑛</m:t>
                          </m:r>
                        </m:e>
                        <m:sub>
                          <m:r>
                            <a:rPr lang="es-ES" sz="4000" i="1">
                              <a:solidFill>
                                <a:schemeClr val="tx1"/>
                              </a:solidFill>
                              <a:latin typeface="Cambria Math" panose="02040503050406030204" pitchFamily="18" charset="0"/>
                              <a:ea typeface="Cambria Math" panose="02040503050406030204" pitchFamily="18" charset="0"/>
                            </a:rPr>
                            <m:t>𝑗</m:t>
                          </m:r>
                        </m:sub>
                      </m:sSub>
                      <m:r>
                        <a:rPr lang="es-ES" sz="4000" b="0" i="1" smtClean="0">
                          <a:solidFill>
                            <a:schemeClr val="tx1"/>
                          </a:solidFill>
                          <a:latin typeface="Cambria Math" panose="02040503050406030204" pitchFamily="18" charset="0"/>
                          <a:ea typeface="Cambria Math" panose="02040503050406030204" pitchFamily="18" charset="0"/>
                        </a:rPr>
                        <m:t>∗</m:t>
                      </m:r>
                      <m:sSup>
                        <m:sSupPr>
                          <m:ctrlPr>
                            <a:rPr lang="es-ES" sz="4000" i="1">
                              <a:solidFill>
                                <a:schemeClr val="tx1"/>
                              </a:solidFill>
                              <a:latin typeface="Cambria Math" panose="02040503050406030204" pitchFamily="18" charset="0"/>
                            </a:rPr>
                          </m:ctrlPr>
                        </m:sSupPr>
                        <m:e>
                          <m:r>
                            <a:rPr lang="es-ES" sz="4000" i="1">
                              <a:solidFill>
                                <a:schemeClr val="tx1"/>
                              </a:solidFill>
                              <a:latin typeface="Cambria Math" panose="02040503050406030204" pitchFamily="18" charset="0"/>
                            </a:rPr>
                            <m:t>𝑓</m:t>
                          </m:r>
                        </m:e>
                        <m:sup>
                          <m:r>
                            <a:rPr lang="es-ES" sz="4000" i="1">
                              <a:solidFill>
                                <a:schemeClr val="tx1"/>
                              </a:solidFill>
                              <a:latin typeface="Cambria Math" panose="02040503050406030204" pitchFamily="18" charset="0"/>
                            </a:rPr>
                            <m:t>′</m:t>
                          </m:r>
                        </m:sup>
                      </m:sSup>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𝑍</m:t>
                          </m:r>
                          <m:r>
                            <a:rPr lang="es-ES" sz="4000" i="1">
                              <a:solidFill>
                                <a:schemeClr val="tx1"/>
                              </a:solidFill>
                              <a:latin typeface="Cambria Math" panose="02040503050406030204" pitchFamily="18" charset="0"/>
                            </a:rPr>
                            <m:t>_</m:t>
                          </m:r>
                          <m:r>
                            <a:rPr lang="es-ES" sz="4000" i="1">
                              <a:solidFill>
                                <a:schemeClr val="tx1"/>
                              </a:solidFill>
                              <a:latin typeface="Cambria Math" panose="02040503050406030204" pitchFamily="18" charset="0"/>
                            </a:rPr>
                            <m:t>𝑖𝑛</m:t>
                          </m:r>
                        </m:e>
                        <m:sub>
                          <m:r>
                            <a:rPr lang="es-ES" sz="4000" b="0" i="1" smtClean="0">
                              <a:solidFill>
                                <a:schemeClr val="tx1"/>
                              </a:solidFill>
                              <a:latin typeface="Cambria Math" panose="02040503050406030204" pitchFamily="18" charset="0"/>
                            </a:rPr>
                            <m:t>𝑗</m:t>
                          </m:r>
                        </m:sub>
                      </m:sSub>
                      <m:r>
                        <a:rPr lang="es-ES" sz="4000" i="1">
                          <a:solidFill>
                            <a:schemeClr val="tx1"/>
                          </a:solidFill>
                          <a:latin typeface="Cambria Math" panose="02040503050406030204" pitchFamily="18" charset="0"/>
                        </a:rPr>
                        <m:t>)</m:t>
                      </m:r>
                    </m:oMath>
                  </m:oMathPara>
                </a14:m>
                <a:endParaRPr lang="es-ES" sz="40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6" name="CuadroTexto 5"/>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3942115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r>
                  <a:rPr lang="es-ES" sz="2800" dirty="0">
                    <a:solidFill>
                      <a:schemeClr val="tx1"/>
                    </a:solidFill>
                    <a:latin typeface="Arial" charset="0"/>
                  </a:rPr>
                  <a:t>y calcula su término de variación o corrección de los pesos (utilizado posteriormente para actualizar </a:t>
                </a:r>
                <a:r>
                  <a:rPr lang="es-ES" sz="2800" dirty="0" err="1">
                    <a:solidFill>
                      <a:schemeClr val="tx1"/>
                    </a:solidFill>
                    <a:latin typeface="Arial" charset="0"/>
                  </a:rPr>
                  <a:t>wij</a:t>
                </a:r>
                <a:r>
                  <a:rPr lang="es-ES" sz="2800" dirty="0">
                    <a:solidFill>
                      <a:schemeClr val="tx1"/>
                    </a:solidFill>
                    <a:latin typeface="Arial" charset="0"/>
                  </a:rPr>
                  <a:t>):</a:t>
                </a: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lvl="0" indent="0" algn="ctr">
                  <a:lnSpc>
                    <a:spcPct val="100000"/>
                  </a:lnSpc>
                  <a:spcBef>
                    <a:spcPts val="800"/>
                  </a:spcBef>
                  <a:buClr>
                    <a:srgbClr val="0066CC"/>
                  </a:buClr>
                  <a:buSzPct val="45000"/>
                  <a:buNone/>
                  <a:tabLst/>
                </a:pPr>
                <a:r>
                  <a:rPr lang="es-ES" sz="4000" b="1" dirty="0">
                    <a:solidFill>
                      <a:srgbClr val="003366"/>
                    </a:solidFill>
                    <a:latin typeface="Arial" charset="0"/>
                  </a:rPr>
                  <a:t>	</a:t>
                </a:r>
                <a14:m>
                  <m:oMath xmlns:m="http://schemas.openxmlformats.org/officeDocument/2006/math">
                    <m:r>
                      <a:rPr lang="es-ES" sz="4000" i="1">
                        <a:solidFill>
                          <a:schemeClr val="tx1"/>
                        </a:solidFill>
                        <a:latin typeface="Cambria Math" panose="02040503050406030204" pitchFamily="18" charset="0"/>
                        <a:ea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𝑊</m:t>
                        </m:r>
                      </m:e>
                      <m:sub>
                        <m:r>
                          <a:rPr lang="es-ES" sz="4000" b="0" i="1" smtClean="0">
                            <a:solidFill>
                              <a:schemeClr val="tx1"/>
                            </a:solidFill>
                            <a:latin typeface="Cambria Math" panose="02040503050406030204" pitchFamily="18" charset="0"/>
                          </a:rPr>
                          <m:t>𝑖𝑗</m:t>
                        </m:r>
                      </m:sub>
                    </m:sSub>
                    <m:r>
                      <a:rPr lang="es-ES" sz="4000" i="1">
                        <a:solidFill>
                          <a:schemeClr val="tx1"/>
                        </a:solidFill>
                        <a:latin typeface="Cambria Math" panose="02040503050406030204" pitchFamily="18" charset="0"/>
                      </a:rPr>
                      <m:t>=</m:t>
                    </m:r>
                    <m:r>
                      <a:rPr lang="es-ES" sz="4000" i="1">
                        <a:solidFill>
                          <a:schemeClr val="tx1"/>
                        </a:solidFill>
                        <a:latin typeface="Cambria Math" panose="02040503050406030204" pitchFamily="18" charset="0"/>
                      </a:rPr>
                      <m:t>𝑎</m:t>
                    </m:r>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𝛿</m:t>
                        </m:r>
                      </m:e>
                      <m:sub>
                        <m:r>
                          <a:rPr lang="es-ES" sz="4000" b="0" i="1" smtClean="0">
                            <a:solidFill>
                              <a:schemeClr val="tx1"/>
                            </a:solidFill>
                            <a:latin typeface="Cambria Math" panose="02040503050406030204" pitchFamily="18" charset="0"/>
                            <a:ea typeface="Cambria Math" panose="02040503050406030204" pitchFamily="18" charset="0"/>
                          </a:rPr>
                          <m:t>𝑗</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b="0" i="1" smtClean="0">
                            <a:solidFill>
                              <a:schemeClr val="tx1"/>
                            </a:solidFill>
                            <a:latin typeface="Cambria Math" panose="02040503050406030204" pitchFamily="18" charset="0"/>
                          </a:rPr>
                          <m:t>𝑋</m:t>
                        </m:r>
                      </m:e>
                      <m:sub>
                        <m:r>
                          <a:rPr lang="es-ES" sz="4000" b="0" i="1" smtClean="0">
                            <a:solidFill>
                              <a:schemeClr val="tx1"/>
                            </a:solidFill>
                            <a:latin typeface="Cambria Math" panose="02040503050406030204" pitchFamily="18" charset="0"/>
                          </a:rPr>
                          <m:t>𝑖</m:t>
                        </m:r>
                      </m:sub>
                    </m:sSub>
                  </m:oMath>
                </a14:m>
                <a:endParaRPr lang="es-ES" sz="4000" dirty="0">
                  <a:solidFill>
                    <a:schemeClr val="tx1"/>
                  </a:solidFill>
                  <a:latin typeface="Arial" charset="0"/>
                </a:endParaRPr>
              </a:p>
              <a:p>
                <a:pPr marL="107950" lvl="0" indent="0" algn="ctr">
                  <a:lnSpc>
                    <a:spcPct val="100000"/>
                  </a:lnSpc>
                  <a:spcBef>
                    <a:spcPts val="800"/>
                  </a:spcBef>
                  <a:buClr>
                    <a:srgbClr val="0066CC"/>
                  </a:buClr>
                  <a:buSzPct val="45000"/>
                  <a:buNone/>
                  <a:tabLst/>
                </a:pPr>
                <a:endParaRPr lang="es-ES" sz="4000" dirty="0">
                  <a:solidFill>
                    <a:schemeClr val="tx1"/>
                  </a:solidFill>
                  <a:latin typeface="Arial" charset="0"/>
                </a:endParaRPr>
              </a:p>
              <a:p>
                <a:pPr marL="107950" lvl="0" indent="0" algn="just">
                  <a:lnSpc>
                    <a:spcPct val="100000"/>
                  </a:lnSpc>
                  <a:spcBef>
                    <a:spcPts val="800"/>
                  </a:spcBef>
                  <a:buClr>
                    <a:srgbClr val="0066CC"/>
                  </a:buClr>
                  <a:buSzPct val="45000"/>
                  <a:buNone/>
                  <a:tabLst/>
                </a:pPr>
                <a:r>
                  <a:rPr lang="es-ES" sz="2800" dirty="0">
                    <a:solidFill>
                      <a:schemeClr val="tx1"/>
                    </a:solidFill>
                    <a:latin typeface="Arial" charset="0"/>
                  </a:rPr>
                  <a:t>y calcular variación del </a:t>
                </a:r>
                <a:r>
                  <a:rPr lang="es-ES" sz="2800" dirty="0" err="1">
                    <a:solidFill>
                      <a:schemeClr val="tx1"/>
                    </a:solidFill>
                    <a:latin typeface="Arial" charset="0"/>
                  </a:rPr>
                  <a:t>bias</a:t>
                </a:r>
                <a:r>
                  <a:rPr lang="es-ES" sz="2800" dirty="0">
                    <a:solidFill>
                      <a:schemeClr val="tx1"/>
                    </a:solidFill>
                    <a:latin typeface="Arial" charset="0"/>
                  </a:rPr>
                  <a:t>:</a:t>
                </a:r>
              </a:p>
              <a:p>
                <a:pPr marL="107950" lvl="0" indent="0" algn="just">
                  <a:lnSpc>
                    <a:spcPct val="100000"/>
                  </a:lnSpc>
                  <a:spcBef>
                    <a:spcPts val="800"/>
                  </a:spcBef>
                  <a:buClr>
                    <a:srgbClr val="0066CC"/>
                  </a:buClr>
                  <a:buSzPct val="45000"/>
                  <a:buNone/>
                  <a:tabLst/>
                </a:pPr>
                <a:endParaRPr lang="es-ES" sz="2800" dirty="0">
                  <a:solidFill>
                    <a:schemeClr val="tx1"/>
                  </a:solidFill>
                  <a:latin typeface="Arial" charset="0"/>
                </a:endParaRPr>
              </a:p>
              <a:p>
                <a:pPr marL="107950" lvl="0" indent="0" algn="ctr">
                  <a:lnSpc>
                    <a:spcPct val="100000"/>
                  </a:lnSpc>
                  <a:spcBef>
                    <a:spcPts val="800"/>
                  </a:spcBef>
                  <a:buClr>
                    <a:srgbClr val="0066CC"/>
                  </a:buClr>
                  <a:buSzPct val="45000"/>
                  <a:buNone/>
                  <a:tabLst/>
                </a:pPr>
                <a:r>
                  <a:rPr lang="es-ES" sz="3600" b="1" dirty="0">
                    <a:solidFill>
                      <a:srgbClr val="003366"/>
                    </a:solidFill>
                    <a:latin typeface="Arial" charset="0"/>
                  </a:rPr>
                  <a:t>	</a:t>
                </a:r>
                <a14:m>
                  <m:oMath xmlns:m="http://schemas.openxmlformats.org/officeDocument/2006/math">
                    <m:r>
                      <a:rPr lang="es-ES" sz="3600" i="1">
                        <a:solidFill>
                          <a:schemeClr val="tx1"/>
                        </a:solidFill>
                        <a:latin typeface="Cambria Math" panose="02040503050406030204" pitchFamily="18" charset="0"/>
                        <a:ea typeface="Cambria Math" panose="02040503050406030204" pitchFamily="18" charset="0"/>
                      </a:rPr>
                      <m:t>∆</m:t>
                    </m:r>
                    <m:sSub>
                      <m:sSubPr>
                        <m:ctrlPr>
                          <a:rPr lang="es-ES" sz="3600" i="1">
                            <a:solidFill>
                              <a:schemeClr val="tx1"/>
                            </a:solidFill>
                            <a:latin typeface="Cambria Math" panose="02040503050406030204" pitchFamily="18" charset="0"/>
                          </a:rPr>
                        </m:ctrlPr>
                      </m:sSubPr>
                      <m:e>
                        <m:r>
                          <a:rPr lang="es-ES" sz="3600" i="1">
                            <a:solidFill>
                              <a:schemeClr val="tx1"/>
                            </a:solidFill>
                            <a:latin typeface="Cambria Math" panose="02040503050406030204" pitchFamily="18" charset="0"/>
                          </a:rPr>
                          <m:t>𝑊</m:t>
                        </m:r>
                      </m:e>
                      <m:sub>
                        <m:r>
                          <a:rPr lang="es-ES" sz="3600" b="0" i="1" smtClean="0">
                            <a:solidFill>
                              <a:schemeClr val="tx1"/>
                            </a:solidFill>
                            <a:latin typeface="Cambria Math" panose="02040503050406030204" pitchFamily="18" charset="0"/>
                          </a:rPr>
                          <m:t>0</m:t>
                        </m:r>
                        <m:r>
                          <a:rPr lang="es-ES" sz="3600" i="1">
                            <a:solidFill>
                              <a:schemeClr val="tx1"/>
                            </a:solidFill>
                            <a:latin typeface="Cambria Math" panose="02040503050406030204" pitchFamily="18" charset="0"/>
                          </a:rPr>
                          <m:t>𝑗</m:t>
                        </m:r>
                      </m:sub>
                    </m:sSub>
                    <m:r>
                      <a:rPr lang="es-ES" sz="3600" i="1">
                        <a:solidFill>
                          <a:schemeClr val="tx1"/>
                        </a:solidFill>
                        <a:latin typeface="Cambria Math" panose="02040503050406030204" pitchFamily="18" charset="0"/>
                      </a:rPr>
                      <m:t>=</m:t>
                    </m:r>
                    <m:r>
                      <a:rPr lang="es-ES" sz="3600" i="1">
                        <a:solidFill>
                          <a:schemeClr val="tx1"/>
                        </a:solidFill>
                        <a:latin typeface="Cambria Math" panose="02040503050406030204" pitchFamily="18" charset="0"/>
                      </a:rPr>
                      <m:t>𝑎</m:t>
                    </m:r>
                    <m:r>
                      <a:rPr lang="es-ES" sz="3600" i="1">
                        <a:solidFill>
                          <a:schemeClr val="tx1"/>
                        </a:solidFill>
                        <a:latin typeface="Cambria Math" panose="02040503050406030204" pitchFamily="18" charset="0"/>
                      </a:rPr>
                      <m:t>∗</m:t>
                    </m:r>
                    <m:sSub>
                      <m:sSubPr>
                        <m:ctrlPr>
                          <a:rPr lang="es-ES" sz="3600" i="1">
                            <a:solidFill>
                              <a:schemeClr val="tx1"/>
                            </a:solidFill>
                            <a:latin typeface="Cambria Math" panose="02040503050406030204" pitchFamily="18" charset="0"/>
                          </a:rPr>
                        </m:ctrlPr>
                      </m:sSubPr>
                      <m:e>
                        <m:r>
                          <a:rPr lang="es-ES" sz="3600" i="1">
                            <a:solidFill>
                              <a:schemeClr val="tx1"/>
                            </a:solidFill>
                            <a:latin typeface="Cambria Math" panose="02040503050406030204" pitchFamily="18" charset="0"/>
                            <a:ea typeface="Cambria Math" panose="02040503050406030204" pitchFamily="18" charset="0"/>
                          </a:rPr>
                          <m:t>𝛿</m:t>
                        </m:r>
                      </m:e>
                      <m:sub>
                        <m:r>
                          <a:rPr lang="es-ES" sz="3600" i="1">
                            <a:solidFill>
                              <a:schemeClr val="tx1"/>
                            </a:solidFill>
                            <a:latin typeface="Cambria Math" panose="02040503050406030204" pitchFamily="18" charset="0"/>
                            <a:ea typeface="Cambria Math" panose="02040503050406030204" pitchFamily="18" charset="0"/>
                          </a:rPr>
                          <m:t>𝑗</m:t>
                        </m:r>
                      </m:sub>
                    </m:sSub>
                  </m:oMath>
                </a14:m>
                <a:endParaRPr lang="es-ES" sz="2800" dirty="0">
                  <a:solidFill>
                    <a:schemeClr val="tx1"/>
                  </a:solidFill>
                  <a:latin typeface="Arial"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3"/>
                <a:stretch>
                  <a:fillRect l="-1193" t="-1957" r="-2456"/>
                </a:stretch>
              </a:blipFill>
            </p:spPr>
            <p:txBody>
              <a:bodyPr/>
              <a:lstStyle/>
              <a:p>
                <a:r>
                  <a:rPr lang="es-ES">
                    <a:noFill/>
                  </a:rPr>
                  <a:t> </a:t>
                </a:r>
              </a:p>
            </p:txBody>
          </p:sp>
        </mc:Fallback>
      </mc:AlternateContent>
      <p:sp>
        <p:nvSpPr>
          <p:cNvPr id="4" name="CuadroTexto 3"/>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2338643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p:sp>
        <p:nvSpPr>
          <p:cNvPr id="3" name="Marcador de contenido 2"/>
          <p:cNvSpPr>
            <a:spLocks noGrp="1"/>
          </p:cNvSpPr>
          <p:nvPr>
            <p:ph idx="1"/>
          </p:nvPr>
        </p:nvSpPr>
        <p:spPr>
          <a:xfrm>
            <a:off x="152400" y="838200"/>
            <a:ext cx="8686800" cy="5610225"/>
          </a:xfrm>
        </p:spPr>
        <p:txBody>
          <a:bodyPr/>
          <a:lstStyle/>
          <a:p>
            <a:pPr marL="107950" indent="0">
              <a:spcBef>
                <a:spcPts val="800"/>
              </a:spcBef>
              <a:buClr>
                <a:srgbClr val="0066CC"/>
              </a:buClr>
              <a:buSzPct val="45000"/>
              <a:buNone/>
            </a:pPr>
            <a:endParaRPr lang="es-ES" sz="2800" b="1" dirty="0">
              <a:solidFill>
                <a:schemeClr val="tx1"/>
              </a:solidFill>
              <a:latin typeface="Arial" charset="0"/>
            </a:endParaRPr>
          </a:p>
          <a:p>
            <a:pPr marL="107950" indent="0">
              <a:spcBef>
                <a:spcPts val="800"/>
              </a:spcBef>
              <a:buClr>
                <a:srgbClr val="0066CC"/>
              </a:buClr>
              <a:buSzPct val="45000"/>
              <a:buNone/>
            </a:pPr>
            <a:r>
              <a:rPr lang="es-ES" sz="2800" b="1" dirty="0">
                <a:solidFill>
                  <a:schemeClr val="tx1"/>
                </a:solidFill>
                <a:latin typeface="Arial" charset="0"/>
              </a:rPr>
              <a:t>9. Actualizar Pesos y </a:t>
            </a:r>
            <a:r>
              <a:rPr lang="es-ES" sz="2800" b="1" dirty="0" err="1">
                <a:solidFill>
                  <a:schemeClr val="tx1"/>
                </a:solidFill>
                <a:latin typeface="Arial" charset="0"/>
              </a:rPr>
              <a:t>Bias</a:t>
            </a:r>
            <a:r>
              <a:rPr lang="es-ES" sz="2800" b="1" dirty="0">
                <a:solidFill>
                  <a:schemeClr val="tx1"/>
                </a:solidFill>
                <a:latin typeface="Arial" charset="0"/>
              </a:rPr>
              <a:t>:</a:t>
            </a:r>
          </a:p>
          <a:p>
            <a:pPr marL="0" indent="0" algn="just">
              <a:lnSpc>
                <a:spcPct val="100000"/>
              </a:lnSpc>
              <a:spcBef>
                <a:spcPts val="800"/>
              </a:spcBef>
              <a:buClr>
                <a:srgbClr val="0066CC"/>
              </a:buClr>
              <a:buSzPct val="45000"/>
              <a:buNone/>
            </a:pPr>
            <a:r>
              <a:rPr lang="es-ES" sz="2800" dirty="0">
                <a:solidFill>
                  <a:schemeClr val="tx1"/>
                </a:solidFill>
                <a:latin typeface="Arial" charset="0"/>
              </a:rPr>
              <a:t>Cada neurona de salida actualiza su </a:t>
            </a:r>
            <a:r>
              <a:rPr lang="es-ES" sz="2800" dirty="0" err="1">
                <a:solidFill>
                  <a:schemeClr val="tx1"/>
                </a:solidFill>
                <a:latin typeface="Arial" charset="0"/>
              </a:rPr>
              <a:t>bias</a:t>
            </a:r>
            <a:r>
              <a:rPr lang="es-ES" sz="2800" dirty="0">
                <a:solidFill>
                  <a:schemeClr val="tx1"/>
                </a:solidFill>
                <a:latin typeface="Arial" charset="0"/>
              </a:rPr>
              <a:t> y pesos (</a:t>
            </a:r>
            <a:r>
              <a:rPr lang="es-ES" sz="2800" dirty="0" err="1">
                <a:solidFill>
                  <a:schemeClr val="tx1"/>
                </a:solidFill>
                <a:latin typeface="Arial" charset="0"/>
              </a:rPr>
              <a:t>Yk</a:t>
            </a:r>
            <a:r>
              <a:rPr lang="es-ES" sz="2800" dirty="0">
                <a:solidFill>
                  <a:schemeClr val="tx1"/>
                </a:solidFill>
                <a:latin typeface="Arial" charset="0"/>
              </a:rPr>
              <a:t>, k=1,…,m), (j=0,…,p)</a:t>
            </a: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spcBef>
                <a:spcPts val="800"/>
              </a:spcBef>
              <a:buClr>
                <a:srgbClr val="0066CC"/>
              </a:buClr>
              <a:buSzPct val="45000"/>
              <a:buNone/>
            </a:pPr>
            <a:endParaRPr lang="es-ES" sz="3200" b="1" baseline="-25000" dirty="0">
              <a:solidFill>
                <a:schemeClr val="tx1"/>
              </a:solidFill>
              <a:latin typeface="Arial" charset="0"/>
            </a:endParaRPr>
          </a:p>
          <a:p>
            <a:pPr marL="107950" indent="0">
              <a:lnSpc>
                <a:spcPct val="100000"/>
              </a:lnSpc>
              <a:spcBef>
                <a:spcPts val="800"/>
              </a:spcBef>
              <a:buClr>
                <a:srgbClr val="0066CC"/>
              </a:buClr>
              <a:buSzPct val="45000"/>
              <a:buNone/>
            </a:pPr>
            <a:r>
              <a:rPr lang="es-ES" sz="2800" dirty="0">
                <a:solidFill>
                  <a:schemeClr val="tx1"/>
                </a:solidFill>
                <a:latin typeface="Arial" charset="0"/>
              </a:rPr>
              <a:t>Cada neurona oculta (</a:t>
            </a:r>
            <a:r>
              <a:rPr lang="es-ES" sz="2800" dirty="0" err="1">
                <a:solidFill>
                  <a:schemeClr val="tx1"/>
                </a:solidFill>
                <a:latin typeface="Arial" charset="0"/>
              </a:rPr>
              <a:t>Zj</a:t>
            </a:r>
            <a:r>
              <a:rPr lang="es-ES" sz="2800" dirty="0">
                <a:solidFill>
                  <a:schemeClr val="tx1"/>
                </a:solidFill>
                <a:latin typeface="Arial" charset="0"/>
              </a:rPr>
              <a:t>, j=1,…,p) actualiza sus </a:t>
            </a:r>
            <a:r>
              <a:rPr lang="es-ES" sz="2800" dirty="0" err="1">
                <a:solidFill>
                  <a:schemeClr val="tx1"/>
                </a:solidFill>
                <a:latin typeface="Arial" charset="0"/>
              </a:rPr>
              <a:t>bias</a:t>
            </a:r>
            <a:r>
              <a:rPr lang="es-ES" sz="2800" dirty="0">
                <a:solidFill>
                  <a:schemeClr val="tx1"/>
                </a:solidFill>
                <a:latin typeface="Arial" charset="0"/>
              </a:rPr>
              <a:t> y pesos (i=0,…,n) </a:t>
            </a:r>
          </a:p>
          <a:p>
            <a:pPr marL="107950" indent="0">
              <a:spcBef>
                <a:spcPts val="800"/>
              </a:spcBef>
              <a:buClr>
                <a:srgbClr val="0066CC"/>
              </a:buClr>
              <a:buSzPct val="45000"/>
              <a:buNone/>
            </a:pPr>
            <a:endParaRPr lang="es-ES" sz="3200" b="1" dirty="0">
              <a:solidFill>
                <a:schemeClr val="tx1"/>
              </a:solidFill>
              <a:latin typeface="Arial" charset="0"/>
            </a:endParaRPr>
          </a:p>
        </p:txBody>
      </p:sp>
      <mc:AlternateContent xmlns:mc="http://schemas.openxmlformats.org/markup-compatibility/2006" xmlns:a14="http://schemas.microsoft.com/office/drawing/2010/main">
        <mc:Choice Requires="a14">
          <p:sp>
            <p:nvSpPr>
              <p:cNvPr id="4" name="CuadroTexto 3"/>
              <p:cNvSpPr txBox="1"/>
              <p:nvPr/>
            </p:nvSpPr>
            <p:spPr>
              <a:xfrm>
                <a:off x="152400" y="2720295"/>
                <a:ext cx="8686800" cy="7316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𝑗𝑘</m:t>
                          </m:r>
                        </m:sub>
                      </m:sSub>
                      <m:d>
                        <m:dPr>
                          <m:ctrlPr>
                            <a:rPr lang="es-ES" sz="4400" b="0" i="1" smtClean="0">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𝑛𝑢𝑒𝑣𝑜</m:t>
                          </m:r>
                        </m:e>
                      </m:d>
                      <m:r>
                        <a:rPr lang="es-ES" sz="4400" b="0" i="1" smtClean="0">
                          <a:solidFill>
                            <a:schemeClr val="tx1"/>
                          </a:solidFill>
                          <a:latin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i="1">
                              <a:solidFill>
                                <a:schemeClr val="tx1"/>
                              </a:solidFill>
                              <a:latin typeface="Cambria Math" panose="02040503050406030204" pitchFamily="18" charset="0"/>
                            </a:rPr>
                            <m:t>𝑗𝑘</m:t>
                          </m:r>
                        </m:sub>
                      </m:sSub>
                      <m:d>
                        <m:dPr>
                          <m:ctrlPr>
                            <a:rPr lang="es-ES" sz="4400" i="1">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𝑣𝑖𝑒𝑗𝑜</m:t>
                          </m:r>
                        </m:e>
                      </m:d>
                      <m:r>
                        <a:rPr lang="es-ES" sz="4400" b="0" i="1" smtClean="0">
                          <a:solidFill>
                            <a:schemeClr val="tx1"/>
                          </a:solidFill>
                          <a:latin typeface="Cambria Math" panose="02040503050406030204" pitchFamily="18" charset="0"/>
                        </a:rPr>
                        <m:t>+ </m:t>
                      </m:r>
                      <m:r>
                        <a:rPr lang="es-ES" sz="4400" b="0" i="1" smtClean="0">
                          <a:solidFill>
                            <a:schemeClr val="tx1"/>
                          </a:solidFill>
                          <a:latin typeface="Cambria Math" panose="02040503050406030204" pitchFamily="18" charset="0"/>
                          <a:ea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i="1">
                              <a:solidFill>
                                <a:schemeClr val="tx1"/>
                              </a:solidFill>
                              <a:latin typeface="Cambria Math" panose="02040503050406030204" pitchFamily="18" charset="0"/>
                            </a:rPr>
                            <m:t>𝑗𝑘</m:t>
                          </m:r>
                        </m:sub>
                      </m:sSub>
                    </m:oMath>
                  </m:oMathPara>
                </a14:m>
                <a:endParaRPr lang="es-ES" sz="4400" dirty="0">
                  <a:solidFill>
                    <a:schemeClr val="tx1"/>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152400" y="2720295"/>
                <a:ext cx="8686800" cy="731611"/>
              </a:xfrm>
              <a:prstGeom prst="rect">
                <a:avLst/>
              </a:prstGeom>
              <a:blipFill rotWithShape="0">
                <a:blip r:embed="rId3"/>
                <a:stretch>
                  <a:fillRect b="-8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166914" y="5334000"/>
                <a:ext cx="8686800" cy="7316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𝑖𝑗</m:t>
                          </m:r>
                        </m:sub>
                      </m:sSub>
                      <m:d>
                        <m:dPr>
                          <m:ctrlPr>
                            <a:rPr lang="es-ES" sz="4400" b="0" i="1" smtClean="0">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𝑛𝑢𝑒𝑣𝑜</m:t>
                          </m:r>
                        </m:e>
                      </m:d>
                      <m:r>
                        <a:rPr lang="es-ES" sz="4400" b="0" i="1" smtClean="0">
                          <a:solidFill>
                            <a:schemeClr val="tx1"/>
                          </a:solidFill>
                          <a:latin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𝑖</m:t>
                          </m:r>
                          <m:r>
                            <a:rPr lang="es-ES" sz="4400" i="1">
                              <a:solidFill>
                                <a:schemeClr val="tx1"/>
                              </a:solidFill>
                              <a:latin typeface="Cambria Math" panose="02040503050406030204" pitchFamily="18" charset="0"/>
                            </a:rPr>
                            <m:t>𝑗</m:t>
                          </m:r>
                        </m:sub>
                      </m:sSub>
                      <m:d>
                        <m:dPr>
                          <m:ctrlPr>
                            <a:rPr lang="es-ES" sz="4400" i="1">
                              <a:solidFill>
                                <a:schemeClr val="tx1"/>
                              </a:solidFill>
                              <a:latin typeface="Cambria Math" panose="02040503050406030204" pitchFamily="18" charset="0"/>
                            </a:rPr>
                          </m:ctrlPr>
                        </m:dPr>
                        <m:e>
                          <m:r>
                            <a:rPr lang="es-ES" sz="4400" b="0" i="1" smtClean="0">
                              <a:solidFill>
                                <a:schemeClr val="tx1"/>
                              </a:solidFill>
                              <a:latin typeface="Cambria Math" panose="02040503050406030204" pitchFamily="18" charset="0"/>
                            </a:rPr>
                            <m:t>𝑣𝑖𝑒𝑗𝑜</m:t>
                          </m:r>
                        </m:e>
                      </m:d>
                      <m:r>
                        <a:rPr lang="es-ES" sz="4400" b="0" i="1" smtClean="0">
                          <a:solidFill>
                            <a:schemeClr val="tx1"/>
                          </a:solidFill>
                          <a:latin typeface="Cambria Math" panose="02040503050406030204" pitchFamily="18" charset="0"/>
                        </a:rPr>
                        <m:t>+ </m:t>
                      </m:r>
                      <m:r>
                        <a:rPr lang="es-ES" sz="4400" b="0" i="1" smtClean="0">
                          <a:solidFill>
                            <a:schemeClr val="tx1"/>
                          </a:solidFill>
                          <a:latin typeface="Cambria Math" panose="02040503050406030204" pitchFamily="18" charset="0"/>
                          <a:ea typeface="Cambria Math" panose="02040503050406030204" pitchFamily="18" charset="0"/>
                        </a:rPr>
                        <m:t>∆</m:t>
                      </m:r>
                      <m:sSub>
                        <m:sSubPr>
                          <m:ctrlPr>
                            <a:rPr lang="es-ES" sz="4400" i="1">
                              <a:solidFill>
                                <a:schemeClr val="tx1"/>
                              </a:solidFill>
                              <a:latin typeface="Cambria Math" panose="02040503050406030204" pitchFamily="18" charset="0"/>
                            </a:rPr>
                          </m:ctrlPr>
                        </m:sSubPr>
                        <m:e>
                          <m:r>
                            <a:rPr lang="es-ES" sz="4400" i="1">
                              <a:solidFill>
                                <a:schemeClr val="tx1"/>
                              </a:solidFill>
                              <a:latin typeface="Cambria Math" panose="02040503050406030204" pitchFamily="18" charset="0"/>
                            </a:rPr>
                            <m:t>𝑊</m:t>
                          </m:r>
                        </m:e>
                        <m:sub>
                          <m:r>
                            <a:rPr lang="es-ES" sz="4400" b="0" i="1" smtClean="0">
                              <a:solidFill>
                                <a:schemeClr val="tx1"/>
                              </a:solidFill>
                              <a:latin typeface="Cambria Math" panose="02040503050406030204" pitchFamily="18" charset="0"/>
                            </a:rPr>
                            <m:t>𝑖</m:t>
                          </m:r>
                          <m:r>
                            <a:rPr lang="es-ES" sz="4400" i="1">
                              <a:solidFill>
                                <a:schemeClr val="tx1"/>
                              </a:solidFill>
                              <a:latin typeface="Cambria Math" panose="02040503050406030204" pitchFamily="18" charset="0"/>
                            </a:rPr>
                            <m:t>𝑗</m:t>
                          </m:r>
                        </m:sub>
                      </m:sSub>
                    </m:oMath>
                  </m:oMathPara>
                </a14:m>
                <a:endParaRPr lang="es-ES" sz="4400" dirty="0">
                  <a:solidFill>
                    <a:schemeClr val="tx1"/>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166914" y="5334000"/>
                <a:ext cx="8686800" cy="731611"/>
              </a:xfrm>
              <a:prstGeom prst="rect">
                <a:avLst/>
              </a:prstGeom>
              <a:blipFill rotWithShape="0">
                <a:blip r:embed="rId4"/>
                <a:stretch>
                  <a:fillRect b="-833"/>
                </a:stretch>
              </a:blipFill>
            </p:spPr>
            <p:txBody>
              <a:bodyPr/>
              <a:lstStyle/>
              <a:p>
                <a:r>
                  <a:rPr lang="es-ES">
                    <a:noFill/>
                  </a:rPr>
                  <a:t> </a:t>
                </a:r>
              </a:p>
            </p:txBody>
          </p:sp>
        </mc:Fallback>
      </mc:AlternateContent>
      <p:sp>
        <p:nvSpPr>
          <p:cNvPr id="6" name="CuadroTexto 5"/>
          <p:cNvSpPr txBox="1"/>
          <p:nvPr/>
        </p:nvSpPr>
        <p:spPr>
          <a:xfrm>
            <a:off x="5995381" y="6248370"/>
            <a:ext cx="3148619" cy="400110"/>
          </a:xfrm>
          <a:prstGeom prst="rect">
            <a:avLst/>
          </a:prstGeom>
          <a:noFill/>
        </p:spPr>
        <p:txBody>
          <a:bodyPr wrap="none" rtlCol="0">
            <a:spAutoFit/>
          </a:bodyPr>
          <a:lstStyle/>
          <a:p>
            <a:r>
              <a:rPr lang="es-ES" b="1" dirty="0">
                <a:solidFill>
                  <a:schemeClr val="tx1"/>
                </a:solidFill>
              </a:rPr>
              <a:t>Propagación hacia atrás</a:t>
            </a:r>
          </a:p>
        </p:txBody>
      </p:sp>
    </p:spTree>
    <p:extLst>
      <p:ext uri="{BB962C8B-B14F-4D97-AF65-F5344CB8AC3E}">
        <p14:creationId xmlns:p14="http://schemas.microsoft.com/office/powerpoint/2010/main" val="268738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10. Probar </a:t>
            </a:r>
            <a:r>
              <a:rPr lang="es-ES" sz="2800" b="1" dirty="0">
                <a:solidFill>
                  <a:schemeClr val="tx1"/>
                </a:solidFill>
                <a:latin typeface="Arial" charset="0"/>
                <a:cs typeface="Times New Roman" pitchFamily="16" charset="0"/>
              </a:rPr>
              <a:t>CONDICIÓN DE PARADA </a:t>
            </a:r>
            <a:r>
              <a:rPr lang="es-ES" sz="2800" dirty="0">
                <a:solidFill>
                  <a:schemeClr val="tx1"/>
                </a:solidFill>
                <a:latin typeface="Arial" charset="0"/>
                <a:cs typeface="Times New Roman" pitchFamily="16" charset="0"/>
              </a:rPr>
              <a:t>(error cuadrático medio)</a:t>
            </a:r>
          </a:p>
        </p:txBody>
      </p:sp>
      <mc:AlternateContent xmlns:mc="http://schemas.openxmlformats.org/markup-compatibility/2006" xmlns:a14="http://schemas.microsoft.com/office/drawing/2010/main">
        <mc:Choice Requires="a14">
          <p:sp>
            <p:nvSpPr>
              <p:cNvPr id="4" name="CuadroTexto 3"/>
              <p:cNvSpPr txBox="1"/>
              <p:nvPr/>
            </p:nvSpPr>
            <p:spPr>
              <a:xfrm>
                <a:off x="1676400" y="2057400"/>
                <a:ext cx="5257800" cy="52362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𝐸</m:t>
                          </m:r>
                        </m:e>
                        <m:sub>
                          <m:r>
                            <a:rPr lang="es-ES" sz="4400" b="0" i="1" smtClean="0">
                              <a:solidFill>
                                <a:schemeClr val="tx1"/>
                              </a:solidFill>
                              <a:latin typeface="Cambria Math" panose="02040503050406030204" pitchFamily="18" charset="0"/>
                            </a:rPr>
                            <m:t>𝑝</m:t>
                          </m:r>
                        </m:sub>
                      </m:sSub>
                      <m:r>
                        <a:rPr lang="es-ES" sz="4400" b="0" i="1" smtClean="0">
                          <a:solidFill>
                            <a:schemeClr val="tx1"/>
                          </a:solidFill>
                          <a:latin typeface="Cambria Math" panose="02040503050406030204" pitchFamily="18" charset="0"/>
                        </a:rPr>
                        <m:t>=</m:t>
                      </m:r>
                      <m:f>
                        <m:fPr>
                          <m:ctrlPr>
                            <a:rPr lang="es-ES" sz="4400" b="0" i="1" smtClean="0">
                              <a:solidFill>
                                <a:schemeClr val="tx1"/>
                              </a:solidFill>
                              <a:latin typeface="Cambria Math" panose="02040503050406030204" pitchFamily="18" charset="0"/>
                            </a:rPr>
                          </m:ctrlPr>
                        </m:fPr>
                        <m:num>
                          <m:r>
                            <a:rPr lang="es-ES" sz="4400" b="0" i="1" smtClean="0">
                              <a:solidFill>
                                <a:schemeClr val="tx1"/>
                              </a:solidFill>
                              <a:latin typeface="Cambria Math" panose="02040503050406030204" pitchFamily="18" charset="0"/>
                            </a:rPr>
                            <m:t>1</m:t>
                          </m:r>
                        </m:num>
                        <m:den>
                          <m:r>
                            <a:rPr lang="es-ES" sz="4400" b="0" i="1" smtClean="0">
                              <a:solidFill>
                                <a:schemeClr val="tx1"/>
                              </a:solidFill>
                              <a:latin typeface="Cambria Math" panose="02040503050406030204" pitchFamily="18" charset="0"/>
                            </a:rPr>
                            <m:t>2</m:t>
                          </m:r>
                        </m:den>
                      </m:f>
                      <m:nary>
                        <m:naryPr>
                          <m:chr m:val="∑"/>
                          <m:ctrlPr>
                            <a:rPr lang="es-ES" sz="4400" b="0" i="1" smtClean="0">
                              <a:solidFill>
                                <a:schemeClr val="tx1"/>
                              </a:solidFill>
                              <a:latin typeface="Cambria Math" panose="02040503050406030204" pitchFamily="18" charset="0"/>
                            </a:rPr>
                          </m:ctrlPr>
                        </m:naryPr>
                        <m:sub>
                          <m:r>
                            <m:rPr>
                              <m:brk m:alnAt="23"/>
                            </m:rPr>
                            <a:rPr lang="es-ES" sz="4400" b="0" i="1" smtClean="0">
                              <a:solidFill>
                                <a:schemeClr val="tx1"/>
                              </a:solidFill>
                              <a:latin typeface="Cambria Math" panose="02040503050406030204" pitchFamily="18" charset="0"/>
                            </a:rPr>
                            <m:t>𝑘</m:t>
                          </m:r>
                          <m:r>
                            <a:rPr lang="es-ES" sz="4400" b="0" i="1" smtClean="0">
                              <a:solidFill>
                                <a:schemeClr val="tx1"/>
                              </a:solidFill>
                              <a:latin typeface="Cambria Math" panose="02040503050406030204" pitchFamily="18" charset="0"/>
                            </a:rPr>
                            <m:t>=1</m:t>
                          </m:r>
                        </m:sub>
                        <m:sup>
                          <m:r>
                            <a:rPr lang="es-ES" sz="4400" b="0" i="1" smtClean="0">
                              <a:solidFill>
                                <a:schemeClr val="tx1"/>
                              </a:solidFill>
                              <a:latin typeface="Cambria Math" panose="02040503050406030204" pitchFamily="18" charset="0"/>
                            </a:rPr>
                            <m:t>𝑀</m:t>
                          </m:r>
                        </m:sup>
                        <m:e>
                          <m:sSubSup>
                            <m:sSubSupPr>
                              <m:ctrlPr>
                                <a:rPr lang="es-ES" sz="4400" b="0" i="1" smtClean="0">
                                  <a:solidFill>
                                    <a:schemeClr val="tx1"/>
                                  </a:solidFill>
                                  <a:latin typeface="Cambria Math" panose="02040503050406030204" pitchFamily="18" charset="0"/>
                                </a:rPr>
                              </m:ctrlPr>
                            </m:sSubSupPr>
                            <m:e>
                              <m:r>
                                <a:rPr lang="es-ES" sz="4400" b="0" i="1" smtClean="0">
                                  <a:solidFill>
                                    <a:schemeClr val="tx1"/>
                                  </a:solidFill>
                                  <a:latin typeface="Cambria Math" panose="02040503050406030204" pitchFamily="18" charset="0"/>
                                  <a:ea typeface="Cambria Math" panose="02040503050406030204" pitchFamily="18" charset="0"/>
                                </a:rPr>
                                <m:t>𝛿</m:t>
                              </m:r>
                            </m:e>
                            <m:sub>
                              <m:r>
                                <a:rPr lang="es-ES" sz="4400" b="0" i="1" smtClean="0">
                                  <a:solidFill>
                                    <a:schemeClr val="tx1"/>
                                  </a:solidFill>
                                  <a:latin typeface="Cambria Math" panose="02040503050406030204" pitchFamily="18" charset="0"/>
                                </a:rPr>
                                <m:t>𝑝𝑘</m:t>
                              </m:r>
                            </m:sub>
                            <m:sup>
                              <m:r>
                                <a:rPr lang="es-ES" sz="4400" b="0" i="1" smtClean="0">
                                  <a:solidFill>
                                    <a:schemeClr val="tx1"/>
                                  </a:solidFill>
                                  <a:latin typeface="Cambria Math" panose="02040503050406030204" pitchFamily="18" charset="0"/>
                                </a:rPr>
                                <m:t>2</m:t>
                              </m:r>
                            </m:sup>
                          </m:sSubSup>
                        </m:e>
                      </m:nary>
                    </m:oMath>
                  </m:oMathPara>
                </a14:m>
                <a:endParaRPr lang="es-ES" sz="4400" b="0" dirty="0">
                  <a:solidFill>
                    <a:schemeClr val="tx1"/>
                  </a:solidFill>
                </a:endParaRPr>
              </a:p>
              <a:p>
                <a:endParaRPr lang="es-ES" sz="4400" b="0" dirty="0">
                  <a:solidFill>
                    <a:schemeClr val="tx1"/>
                  </a:solidFill>
                </a:endParaRPr>
              </a:p>
              <a:p>
                <a:pPr/>
                <a14:m>
                  <m:oMathPara xmlns:m="http://schemas.openxmlformats.org/officeDocument/2006/math">
                    <m:oMathParaPr>
                      <m:jc m:val="centerGroup"/>
                    </m:oMathParaPr>
                    <m:oMath xmlns:m="http://schemas.openxmlformats.org/officeDocument/2006/math">
                      <m:r>
                        <a:rPr lang="es-ES" sz="4400" b="0" i="1" smtClean="0">
                          <a:solidFill>
                            <a:schemeClr val="tx1"/>
                          </a:solidFill>
                          <a:latin typeface="Cambria Math" panose="02040503050406030204" pitchFamily="18" charset="0"/>
                        </a:rPr>
                        <m:t>𝐸</m:t>
                      </m:r>
                      <m:r>
                        <a:rPr lang="es-ES" sz="4400" i="1">
                          <a:solidFill>
                            <a:schemeClr val="tx1"/>
                          </a:solidFill>
                          <a:latin typeface="Cambria Math" panose="02040503050406030204" pitchFamily="18" charset="0"/>
                        </a:rPr>
                        <m:t>=</m:t>
                      </m:r>
                      <m:nary>
                        <m:naryPr>
                          <m:chr m:val="∑"/>
                          <m:ctrlPr>
                            <a:rPr lang="es-ES" sz="4400" i="1">
                              <a:solidFill>
                                <a:schemeClr val="tx1"/>
                              </a:solidFill>
                              <a:latin typeface="Cambria Math" panose="02040503050406030204" pitchFamily="18" charset="0"/>
                            </a:rPr>
                          </m:ctrlPr>
                        </m:naryPr>
                        <m:sub>
                          <m:r>
                            <a:rPr lang="es-ES" sz="4400" b="0" i="1" smtClean="0">
                              <a:solidFill>
                                <a:schemeClr val="tx1"/>
                              </a:solidFill>
                              <a:latin typeface="Cambria Math" panose="02040503050406030204" pitchFamily="18" charset="0"/>
                            </a:rPr>
                            <m:t>𝑝</m:t>
                          </m:r>
                          <m:r>
                            <a:rPr lang="es-ES" sz="4400" i="1">
                              <a:solidFill>
                                <a:schemeClr val="tx1"/>
                              </a:solidFill>
                              <a:latin typeface="Cambria Math" panose="02040503050406030204" pitchFamily="18" charset="0"/>
                            </a:rPr>
                            <m:t>=1</m:t>
                          </m:r>
                        </m:sub>
                        <m:sup>
                          <m:r>
                            <a:rPr lang="es-ES" sz="4400" b="0" i="1" smtClean="0">
                              <a:solidFill>
                                <a:schemeClr val="tx1"/>
                              </a:solidFill>
                              <a:latin typeface="Cambria Math" panose="02040503050406030204" pitchFamily="18" charset="0"/>
                            </a:rPr>
                            <m:t>𝑇</m:t>
                          </m:r>
                        </m:sup>
                        <m:e>
                          <m:sSub>
                            <m:sSubPr>
                              <m:ctrlPr>
                                <a:rPr lang="es-ES" sz="4400" i="1" smtClean="0">
                                  <a:solidFill>
                                    <a:schemeClr val="tx1"/>
                                  </a:solidFill>
                                  <a:latin typeface="Cambria Math" panose="02040503050406030204" pitchFamily="18" charset="0"/>
                                </a:rPr>
                              </m:ctrlPr>
                            </m:sSubPr>
                            <m:e>
                              <m:r>
                                <a:rPr lang="es-ES" sz="4400" b="0" i="1" smtClean="0">
                                  <a:solidFill>
                                    <a:schemeClr val="tx1"/>
                                  </a:solidFill>
                                  <a:latin typeface="Cambria Math" panose="02040503050406030204" pitchFamily="18" charset="0"/>
                                </a:rPr>
                                <m:t>𝐸</m:t>
                              </m:r>
                            </m:e>
                            <m:sub>
                              <m:r>
                                <a:rPr lang="es-ES" sz="4400" b="0" i="1" smtClean="0">
                                  <a:solidFill>
                                    <a:schemeClr val="tx1"/>
                                  </a:solidFill>
                                  <a:latin typeface="Cambria Math" panose="02040503050406030204" pitchFamily="18" charset="0"/>
                                </a:rPr>
                                <m:t>𝑝</m:t>
                              </m:r>
                            </m:sub>
                          </m:sSub>
                        </m:e>
                      </m:nary>
                    </m:oMath>
                  </m:oMathPara>
                </a14:m>
                <a:endParaRPr lang="es-ES" sz="4400" dirty="0">
                  <a:solidFill>
                    <a:schemeClr val="tx1"/>
                  </a:solidFill>
                </a:endParaRPr>
              </a:p>
              <a:p>
                <a:endParaRPr lang="es-ES" sz="4400" dirty="0">
                  <a:solidFill>
                    <a:schemeClr val="tx1"/>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1676400" y="2057400"/>
                <a:ext cx="5257800" cy="5236242"/>
              </a:xfrm>
              <a:prstGeom prst="rect">
                <a:avLst/>
              </a:prstGeom>
              <a:blipFill rotWithShape="0">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906966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Algoritmo </a:t>
            </a:r>
            <a:r>
              <a:rPr lang="es-ES" sz="3200" dirty="0" err="1"/>
              <a:t>Backpropagation</a:t>
            </a:r>
            <a:r>
              <a:rPr lang="es-ES" sz="3200" dirty="0"/>
              <a:t>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En este algoritmo se actualizaron los pesos para cada par de entrenamiento presentado. Una modificación común al mismo, es actualizar los pesos después de presentado un grupo o todos los patrones de entrenamiento (si no son muchos). </a:t>
            </a:r>
          </a:p>
          <a:p>
            <a:pPr algn="just">
              <a:lnSpc>
                <a:spcPct val="100000"/>
              </a:lnSpc>
              <a:spcAft>
                <a:spcPts val="500"/>
              </a:spcAft>
            </a:pPr>
            <a:endParaRPr lang="es-ES" sz="2800" dirty="0">
              <a:solidFill>
                <a:schemeClr val="tx1"/>
              </a:solidFill>
              <a:latin typeface="Arial" charset="0"/>
              <a:cs typeface="Times New Roman" pitchFamily="16" charset="0"/>
            </a:endParaRPr>
          </a:p>
          <a:p>
            <a:pPr algn="just">
              <a:lnSpc>
                <a:spcPct val="100000"/>
              </a:lnSpc>
              <a:spcAft>
                <a:spcPts val="500"/>
              </a:spcAft>
            </a:pPr>
            <a:r>
              <a:rPr lang="es-ES" sz="2800" dirty="0">
                <a:solidFill>
                  <a:schemeClr val="tx1"/>
                </a:solidFill>
                <a:latin typeface="Arial" charset="0"/>
                <a:cs typeface="Times New Roman" pitchFamily="16" charset="0"/>
              </a:rPr>
              <a:t>La </a:t>
            </a:r>
            <a:r>
              <a:rPr lang="es-ES" sz="2800" b="1" dirty="0">
                <a:solidFill>
                  <a:schemeClr val="tx1"/>
                </a:solidFill>
                <a:latin typeface="Arial" charset="0"/>
                <a:cs typeface="Times New Roman" pitchFamily="16" charset="0"/>
              </a:rPr>
              <a:t>condición de parada </a:t>
            </a:r>
            <a:r>
              <a:rPr lang="es-ES" sz="2800" dirty="0">
                <a:solidFill>
                  <a:schemeClr val="tx1"/>
                </a:solidFill>
                <a:latin typeface="Arial" charset="0"/>
                <a:cs typeface="Times New Roman" pitchFamily="16" charset="0"/>
              </a:rPr>
              <a:t>es la cota de error combinada con el número total de iteraciones.</a:t>
            </a:r>
          </a:p>
        </p:txBody>
      </p:sp>
    </p:spTree>
    <p:extLst>
      <p:ext uri="{BB962C8B-B14F-4D97-AF65-F5344CB8AC3E}">
        <p14:creationId xmlns:p14="http://schemas.microsoft.com/office/powerpoint/2010/main" val="356881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52400" y="838200"/>
                <a:ext cx="8686800" cy="5610225"/>
              </a:xfrm>
            </p:spPr>
            <p:txBody>
              <a:bodyPr/>
              <a:lstStyle/>
              <a:p>
                <a:pPr marL="107950" indent="0">
                  <a:lnSpc>
                    <a:spcPct val="100000"/>
                  </a:lnSpc>
                  <a:spcBef>
                    <a:spcPts val="800"/>
                  </a:spcBef>
                  <a:buClr>
                    <a:srgbClr val="0066CC"/>
                  </a:buClr>
                  <a:buSzPct val="45000"/>
                  <a:buNone/>
                </a:pPr>
                <a14:m>
                  <m:oMath xmlns:m="http://schemas.openxmlformats.org/officeDocument/2006/math">
                    <m:r>
                      <a:rPr lang="es-ES" sz="2800" b="0" i="1" dirty="0" smtClean="0">
                        <a:solidFill>
                          <a:schemeClr val="tx1"/>
                        </a:solidFill>
                        <a:latin typeface="Cambria Math" panose="02040503050406030204" pitchFamily="18" charset="0"/>
                      </a:rPr>
                      <m:t>𝑊𝑖𝑗</m:t>
                    </m:r>
                    <m:r>
                      <a:rPr lang="es-ES" sz="2800" b="0" i="1" dirty="0" smtClean="0">
                        <a:solidFill>
                          <a:schemeClr val="tx1"/>
                        </a:solidFill>
                        <a:latin typeface="Cambria Math" panose="02040503050406030204" pitchFamily="18" charset="0"/>
                      </a:rPr>
                      <m:t> = 1 </m:t>
                    </m:r>
                    <m:r>
                      <a:rPr lang="es-ES" sz="2800" b="0" i="1" dirty="0" smtClean="0">
                        <a:solidFill>
                          <a:schemeClr val="tx1"/>
                        </a:solidFill>
                        <a:latin typeface="Cambria Math" panose="02040503050406030204" pitchFamily="18" charset="0"/>
                      </a:rPr>
                      <m:t>𝑐𝑜𝑛</m:t>
                    </m:r>
                    <m:r>
                      <a:rPr lang="es-ES" sz="2800" b="0" i="1" dirty="0" smtClean="0">
                        <a:solidFill>
                          <a:schemeClr val="tx1"/>
                        </a:solidFill>
                        <a:latin typeface="Cambria Math" panose="02040503050406030204" pitchFamily="18" charset="0"/>
                      </a:rPr>
                      <m:t> </m:t>
                    </m:r>
                    <m:r>
                      <a:rPr lang="es-ES" sz="2800" b="0" i="1" dirty="0" smtClean="0">
                        <a:solidFill>
                          <a:schemeClr val="tx1"/>
                        </a:solidFill>
                        <a:latin typeface="Cambria Math" panose="02040503050406030204" pitchFamily="18" charset="0"/>
                      </a:rPr>
                      <m:t>𝑖</m:t>
                    </m:r>
                    <m:r>
                      <a:rPr lang="es-ES" sz="2800" b="0" i="1" dirty="0" smtClean="0">
                        <a:solidFill>
                          <a:schemeClr val="tx1"/>
                        </a:solidFill>
                        <a:latin typeface="Cambria Math" panose="02040503050406030204" pitchFamily="18" charset="0"/>
                      </a:rPr>
                      <m:t>,</m:t>
                    </m:r>
                    <m:r>
                      <a:rPr lang="es-ES" sz="2800" b="0" i="1" dirty="0" smtClean="0">
                        <a:solidFill>
                          <a:schemeClr val="tx1"/>
                        </a:solidFill>
                        <a:latin typeface="Cambria Math" panose="02040503050406030204" pitchFamily="18" charset="0"/>
                      </a:rPr>
                      <m:t>𝑗</m:t>
                    </m:r>
                    <m:r>
                      <a:rPr lang="es-ES" sz="2800" b="0" i="1" dirty="0" smtClean="0">
                        <a:solidFill>
                          <a:schemeClr val="tx1"/>
                        </a:solidFill>
                        <a:latin typeface="Cambria Math" panose="02040503050406030204" pitchFamily="18" charset="0"/>
                      </a:rPr>
                      <m:t>=1..2 </m:t>
                    </m:r>
                    <m:r>
                      <a:rPr lang="es-ES" sz="2800" b="0" i="1" dirty="0" smtClean="0">
                        <a:solidFill>
                          <a:schemeClr val="tx1"/>
                        </a:solidFill>
                        <a:latin typeface="Cambria Math" panose="02040503050406030204" pitchFamily="18" charset="0"/>
                      </a:rPr>
                      <m:t>𝑦</m:t>
                    </m:r>
                    <m:r>
                      <a:rPr lang="es-ES" sz="2800" b="0" i="1" dirty="0" smtClean="0">
                        <a:solidFill>
                          <a:schemeClr val="tx1"/>
                        </a:solidFill>
                        <a:latin typeface="Cambria Math" panose="02040503050406030204" pitchFamily="18" charset="0"/>
                      </a:rPr>
                      <m:t> </m:t>
                    </m:r>
                    <m:sSub>
                      <m:sSubPr>
                        <m:ctrlPr>
                          <a:rPr lang="es-ES" sz="2800" b="0" i="1" dirty="0" smtClean="0">
                            <a:solidFill>
                              <a:schemeClr val="tx1"/>
                            </a:solidFill>
                            <a:latin typeface="Cambria Math" panose="02040503050406030204" pitchFamily="18" charset="0"/>
                          </a:rPr>
                        </m:ctrlPr>
                      </m:sSubPr>
                      <m:e>
                        <m:r>
                          <a:rPr lang="es-ES" sz="2800" b="0" i="1" dirty="0" smtClean="0">
                            <a:solidFill>
                              <a:schemeClr val="tx1"/>
                            </a:solidFill>
                            <a:latin typeface="Cambria Math" panose="02040503050406030204" pitchFamily="18" charset="0"/>
                          </a:rPr>
                          <m:t>𝑊</m:t>
                        </m:r>
                      </m:e>
                      <m:sub>
                        <m:r>
                          <a:rPr lang="es-ES" sz="2800" b="0" i="1" dirty="0" smtClean="0">
                            <a:solidFill>
                              <a:schemeClr val="tx1"/>
                            </a:solidFill>
                            <a:latin typeface="Cambria Math" panose="02040503050406030204" pitchFamily="18" charset="0"/>
                          </a:rPr>
                          <m:t>0</m:t>
                        </m:r>
                        <m:r>
                          <a:rPr lang="es-ES" sz="2800" b="0" i="1" dirty="0" smtClean="0">
                            <a:solidFill>
                              <a:schemeClr val="tx1"/>
                            </a:solidFill>
                            <a:latin typeface="Cambria Math" panose="02040503050406030204" pitchFamily="18" charset="0"/>
                          </a:rPr>
                          <m:t>𝑗</m:t>
                        </m:r>
                      </m:sub>
                    </m:sSub>
                    <m:r>
                      <a:rPr lang="es-ES" sz="2800" b="0" i="1" dirty="0" smtClean="0">
                        <a:solidFill>
                          <a:schemeClr val="tx1"/>
                        </a:solidFill>
                        <a:latin typeface="Cambria Math" panose="02040503050406030204" pitchFamily="18" charset="0"/>
                      </a:rPr>
                      <m:t>=1</m:t>
                    </m:r>
                  </m:oMath>
                </a14:m>
                <a:r>
                  <a:rPr lang="es-ES" sz="2800" dirty="0">
                    <a:solidFill>
                      <a:schemeClr val="tx1"/>
                    </a:solidFill>
                    <a:latin typeface="Arial" charset="0"/>
                  </a:rPr>
                  <a:t> </a:t>
                </a: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0" i="1" dirty="0" smtClean="0">
                          <a:solidFill>
                            <a:schemeClr val="tx1"/>
                          </a:solidFill>
                          <a:latin typeface="Cambria Math" panose="02040503050406030204" pitchFamily="18" charset="0"/>
                        </a:rPr>
                        <m:t>𝑊𝑗𝑘</m:t>
                      </m:r>
                      <m:r>
                        <a:rPr lang="es-ES" sz="2800" b="0" i="1" dirty="0" smtClean="0">
                          <a:solidFill>
                            <a:schemeClr val="tx1"/>
                          </a:solidFill>
                          <a:latin typeface="Cambria Math" panose="02040503050406030204" pitchFamily="18" charset="0"/>
                        </a:rPr>
                        <m:t> = 1 </m:t>
                      </m:r>
                      <m:r>
                        <a:rPr lang="es-ES" sz="2800" b="0" i="1" dirty="0" smtClean="0">
                          <a:solidFill>
                            <a:schemeClr val="tx1"/>
                          </a:solidFill>
                          <a:latin typeface="Cambria Math" panose="02040503050406030204" pitchFamily="18" charset="0"/>
                        </a:rPr>
                        <m:t>𝑐𝑜𝑛</m:t>
                      </m:r>
                      <m:r>
                        <a:rPr lang="es-ES" sz="2800" b="0" i="1" dirty="0" smtClean="0">
                          <a:solidFill>
                            <a:schemeClr val="tx1"/>
                          </a:solidFill>
                          <a:latin typeface="Cambria Math" panose="02040503050406030204" pitchFamily="18" charset="0"/>
                        </a:rPr>
                        <m:t> </m:t>
                      </m:r>
                      <m:r>
                        <a:rPr lang="es-ES" sz="2800" b="0" i="1" dirty="0" smtClean="0">
                          <a:solidFill>
                            <a:schemeClr val="tx1"/>
                          </a:solidFill>
                          <a:latin typeface="Cambria Math" panose="02040503050406030204" pitchFamily="18" charset="0"/>
                        </a:rPr>
                        <m:t>𝑘</m:t>
                      </m:r>
                      <m:r>
                        <a:rPr lang="es-ES" sz="2800" b="0" i="1" dirty="0" smtClean="0">
                          <a:solidFill>
                            <a:schemeClr val="tx1"/>
                          </a:solidFill>
                          <a:latin typeface="Cambria Math" panose="02040503050406030204" pitchFamily="18" charset="0"/>
                        </a:rPr>
                        <m:t>=1 </m:t>
                      </m:r>
                      <m:r>
                        <a:rPr lang="es-ES" sz="2800" b="0" i="1" dirty="0" smtClean="0">
                          <a:solidFill>
                            <a:schemeClr val="tx1"/>
                          </a:solidFill>
                          <a:latin typeface="Cambria Math" panose="02040503050406030204" pitchFamily="18" charset="0"/>
                        </a:rPr>
                        <m:t>𝑦</m:t>
                      </m:r>
                      <m:sSub>
                        <m:sSubPr>
                          <m:ctrlPr>
                            <a:rPr lang="es-ES" sz="2800" i="1" dirty="0">
                              <a:solidFill>
                                <a:schemeClr val="tx1"/>
                              </a:solidFill>
                              <a:latin typeface="Cambria Math" panose="02040503050406030204" pitchFamily="18" charset="0"/>
                            </a:rPr>
                          </m:ctrlPr>
                        </m:sSubPr>
                        <m:e>
                          <m:r>
                            <a:rPr lang="es-ES" sz="2800" i="1" dirty="0">
                              <a:solidFill>
                                <a:schemeClr val="tx1"/>
                              </a:solidFill>
                              <a:latin typeface="Cambria Math" panose="02040503050406030204" pitchFamily="18" charset="0"/>
                            </a:rPr>
                            <m:t>𝑊</m:t>
                          </m:r>
                        </m:e>
                        <m:sub>
                          <m:r>
                            <a:rPr lang="es-ES" sz="2800" i="1" dirty="0">
                              <a:solidFill>
                                <a:schemeClr val="tx1"/>
                              </a:solidFill>
                              <a:latin typeface="Cambria Math" panose="02040503050406030204" pitchFamily="18" charset="0"/>
                            </a:rPr>
                            <m:t>0</m:t>
                          </m:r>
                          <m:r>
                            <a:rPr lang="es-ES" sz="2800" b="0" i="1" dirty="0" smtClean="0">
                              <a:solidFill>
                                <a:schemeClr val="tx1"/>
                              </a:solidFill>
                              <a:latin typeface="Cambria Math" panose="02040503050406030204" pitchFamily="18" charset="0"/>
                            </a:rPr>
                            <m:t>𝑘</m:t>
                          </m:r>
                        </m:sub>
                      </m:sSub>
                      <m:r>
                        <a:rPr lang="es-ES" sz="2800" i="1" dirty="0">
                          <a:solidFill>
                            <a:schemeClr val="tx1"/>
                          </a:solidFill>
                          <a:latin typeface="Cambria Math" panose="02040503050406030204" pitchFamily="18" charset="0"/>
                        </a:rPr>
                        <m:t>=1</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0" i="1" dirty="0" smtClean="0">
                          <a:solidFill>
                            <a:schemeClr val="tx1"/>
                          </a:solidFill>
                          <a:latin typeface="Cambria Math" panose="02040503050406030204" pitchFamily="18" charset="0"/>
                        </a:rPr>
                        <m:t>𝑎</m:t>
                      </m:r>
                      <m:r>
                        <a:rPr lang="es-ES" sz="2800" b="0" i="1" dirty="0" smtClean="0">
                          <a:solidFill>
                            <a:schemeClr val="tx1"/>
                          </a:solidFill>
                          <a:latin typeface="Cambria Math" panose="02040503050406030204" pitchFamily="18" charset="0"/>
                        </a:rPr>
                        <m:t> = 0.2</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2"/>
                <a:stretch>
                  <a:fillRect/>
                </a:stretch>
              </a:blipFill>
            </p:spPr>
            <p:txBody>
              <a:bodyPr/>
              <a:lstStyle/>
              <a:p>
                <a:r>
                  <a:rPr lang="es-ES">
                    <a:noFill/>
                  </a:rPr>
                  <a:t> </a:t>
                </a:r>
              </a:p>
            </p:txBody>
          </p:sp>
        </mc:Fallback>
      </mc:AlternateContent>
      <p:pic>
        <p:nvPicPr>
          <p:cNvPr id="6" name="Imagen 5"/>
          <p:cNvPicPr>
            <a:picLocks noChangeAspect="1"/>
          </p:cNvPicPr>
          <p:nvPr/>
        </p:nvPicPr>
        <p:blipFill>
          <a:blip r:embed="rId3"/>
          <a:stretch>
            <a:fillRect/>
          </a:stretch>
        </p:blipFill>
        <p:spPr>
          <a:xfrm>
            <a:off x="381000" y="3886200"/>
            <a:ext cx="6055302" cy="2466975"/>
          </a:xfrm>
          <a:prstGeom prst="rect">
            <a:avLst/>
          </a:prstGeom>
        </p:spPr>
      </p:pic>
      <p:pic>
        <p:nvPicPr>
          <p:cNvPr id="7" name="Imagen 6"/>
          <p:cNvPicPr>
            <a:picLocks noChangeAspect="1"/>
          </p:cNvPicPr>
          <p:nvPr/>
        </p:nvPicPr>
        <p:blipFill rotWithShape="1">
          <a:blip r:embed="rId4"/>
          <a:srcRect r="72232"/>
          <a:stretch/>
        </p:blipFill>
        <p:spPr>
          <a:xfrm>
            <a:off x="6068209" y="845457"/>
            <a:ext cx="3075791" cy="3400198"/>
          </a:xfrm>
          <a:prstGeom prst="rect">
            <a:avLst/>
          </a:prstGeom>
        </p:spPr>
      </p:pic>
      <p:pic>
        <p:nvPicPr>
          <p:cNvPr id="9" name="Imagen 8"/>
          <p:cNvPicPr>
            <a:picLocks noChangeAspect="1"/>
          </p:cNvPicPr>
          <p:nvPr/>
        </p:nvPicPr>
        <p:blipFill>
          <a:blip r:embed="rId5"/>
          <a:stretch>
            <a:fillRect/>
          </a:stretch>
        </p:blipFill>
        <p:spPr>
          <a:xfrm>
            <a:off x="2691205" y="3904342"/>
            <a:ext cx="974106" cy="913377"/>
          </a:xfrm>
          <a:prstGeom prst="rect">
            <a:avLst/>
          </a:prstGeom>
        </p:spPr>
      </p:pic>
      <p:pic>
        <p:nvPicPr>
          <p:cNvPr id="10" name="Imagen 9"/>
          <p:cNvPicPr>
            <a:picLocks noChangeAspect="1"/>
          </p:cNvPicPr>
          <p:nvPr/>
        </p:nvPicPr>
        <p:blipFill>
          <a:blip r:embed="rId6"/>
          <a:stretch>
            <a:fillRect/>
          </a:stretch>
        </p:blipFill>
        <p:spPr>
          <a:xfrm>
            <a:off x="4876800" y="4691225"/>
            <a:ext cx="934670" cy="856923"/>
          </a:xfrm>
          <a:prstGeom prst="rect">
            <a:avLst/>
          </a:prstGeom>
        </p:spPr>
      </p:pic>
      <p:pic>
        <p:nvPicPr>
          <p:cNvPr id="12" name="Imagen 11"/>
          <p:cNvPicPr>
            <a:picLocks noChangeAspect="1"/>
          </p:cNvPicPr>
          <p:nvPr/>
        </p:nvPicPr>
        <p:blipFill>
          <a:blip r:embed="rId5"/>
          <a:stretch>
            <a:fillRect/>
          </a:stretch>
        </p:blipFill>
        <p:spPr>
          <a:xfrm>
            <a:off x="2793177" y="5439798"/>
            <a:ext cx="974106" cy="913377"/>
          </a:xfrm>
          <a:prstGeom prst="rect">
            <a:avLst/>
          </a:prstGeom>
        </p:spPr>
      </p:pic>
    </p:spTree>
    <p:extLst>
      <p:ext uri="{BB962C8B-B14F-4D97-AF65-F5344CB8AC3E}">
        <p14:creationId xmlns:p14="http://schemas.microsoft.com/office/powerpoint/2010/main" val="3176206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i="1">
                              <a:solidFill>
                                <a:schemeClr val="tx1"/>
                              </a:solidFill>
                              <a:latin typeface="Cambria Math" panose="02040503050406030204" pitchFamily="18" charset="0"/>
                            </a:rPr>
                            <m:t>𝑗</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0</m:t>
                          </m:r>
                          <m:r>
                            <a:rPr lang="es-ES" sz="2800" i="1">
                              <a:solidFill>
                                <a:schemeClr val="tx1"/>
                              </a:solidFill>
                              <a:latin typeface="Cambria Math" panose="02040503050406030204" pitchFamily="18" charset="0"/>
                            </a:rPr>
                            <m:t>𝑗</m:t>
                          </m:r>
                        </m:sub>
                      </m:sSub>
                      <m:r>
                        <a:rPr lang="es-ES" sz="2800" i="1">
                          <a:solidFill>
                            <a:schemeClr val="tx1"/>
                          </a:solidFill>
                          <a:latin typeface="Cambria Math" panose="02040503050406030204" pitchFamily="18" charset="0"/>
                        </a:rPr>
                        <m:t>+</m:t>
                      </m:r>
                      <m:nary>
                        <m:naryPr>
                          <m:chr m:val="∑"/>
                          <m:ctrlPr>
                            <a:rPr lang="es-ES" sz="2800" i="1">
                              <a:solidFill>
                                <a:schemeClr val="tx1"/>
                              </a:solidFill>
                              <a:latin typeface="Cambria Math" panose="02040503050406030204" pitchFamily="18" charset="0"/>
                            </a:rPr>
                          </m:ctrlPr>
                        </m:naryPr>
                        <m:sub>
                          <m:r>
                            <a:rPr lang="es-ES" sz="2800" i="1">
                              <a:solidFill>
                                <a:schemeClr val="tx1"/>
                              </a:solidFill>
                              <a:latin typeface="Cambria Math" panose="02040503050406030204" pitchFamily="18" charset="0"/>
                            </a:rPr>
                            <m:t>𝑖</m:t>
                          </m:r>
                          <m:r>
                            <a:rPr lang="es-ES" sz="2800" i="1">
                              <a:solidFill>
                                <a:schemeClr val="tx1"/>
                              </a:solidFill>
                              <a:latin typeface="Cambria Math" panose="02040503050406030204" pitchFamily="18" charset="0"/>
                            </a:rPr>
                            <m:t>=1</m:t>
                          </m:r>
                        </m:sub>
                        <m:sup>
                          <m:r>
                            <a:rPr lang="es-ES" sz="2800" i="1">
                              <a:solidFill>
                                <a:schemeClr val="tx1"/>
                              </a:solidFill>
                              <a:latin typeface="Cambria Math" panose="02040503050406030204" pitchFamily="18" charset="0"/>
                            </a:rPr>
                            <m:t>𝑁</m:t>
                          </m:r>
                        </m:sup>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𝑋</m:t>
                              </m:r>
                            </m:e>
                            <m:sub>
                              <m:r>
                                <a:rPr lang="es-ES" sz="2800" i="1">
                                  <a:solidFill>
                                    <a:schemeClr val="tx1"/>
                                  </a:solidFill>
                                  <a:latin typeface="Cambria Math" panose="02040503050406030204" pitchFamily="18" charset="0"/>
                                </a:rPr>
                                <m:t>𝑖</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𝑖𝑗</m:t>
                              </m:r>
                            </m:sub>
                          </m:sSub>
                        </m:e>
                      </m:nary>
                    </m:oMath>
                  </m:oMathPara>
                </a14:m>
                <a:endParaRPr lang="es-ES" sz="2800" i="1" dirty="0">
                  <a:solidFill>
                    <a:schemeClr val="tx1"/>
                  </a:solidFill>
                  <a:latin typeface="Cambria Math" panose="02040503050406030204" pitchFamily="18"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i="1">
                              <a:solidFill>
                                <a:schemeClr val="tx1"/>
                              </a:solidFill>
                              <a:latin typeface="Cambria Math" panose="02040503050406030204" pitchFamily="18" charset="0"/>
                            </a:rPr>
                            <m:t>𝑗</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i="1">
                              <a:solidFill>
                                <a:schemeClr val="tx1"/>
                              </a:solidFill>
                              <a:latin typeface="Cambria Math" panose="02040503050406030204" pitchFamily="18" charset="0"/>
                            </a:rPr>
                            <m:t>𝑗</m:t>
                          </m:r>
                        </m:sub>
                      </m:sSub>
                      <m:r>
                        <a:rPr lang="es-ES" sz="2800" i="1">
                          <a:solidFill>
                            <a:schemeClr val="tx1"/>
                          </a:solidFill>
                          <a:latin typeface="Cambria Math" panose="02040503050406030204" pitchFamily="18" charset="0"/>
                        </a:rPr>
                        <m:t>)</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b="0" i="1" smtClean="0">
                              <a:solidFill>
                                <a:schemeClr val="tx1"/>
                              </a:solidFill>
                              <a:latin typeface="Cambria Math" panose="02040503050406030204" pitchFamily="18" charset="0"/>
                            </a:rPr>
                            <m:t>1</m:t>
                          </m:r>
                        </m:sub>
                      </m:sSub>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1+</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1∗1+1∗1</m:t>
                          </m:r>
                        </m:e>
                      </m:d>
                      <m:r>
                        <a:rPr lang="es-ES" sz="2800" b="0" i="1" smtClean="0">
                          <a:solidFill>
                            <a:schemeClr val="tx1"/>
                          </a:solidFill>
                          <a:latin typeface="Cambria Math" panose="02040503050406030204" pitchFamily="18" charset="0"/>
                        </a:rPr>
                        <m:t>=3</m:t>
                      </m:r>
                    </m:oMath>
                  </m:oMathPara>
                </a14:m>
                <a:endParaRPr lang="es-ES" sz="2800" i="1" dirty="0">
                  <a:solidFill>
                    <a:schemeClr val="tx1"/>
                  </a:solidFill>
                  <a:latin typeface="Cambria Math" panose="02040503050406030204" pitchFamily="18"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b="0" i="1" smtClean="0">
                              <a:solidFill>
                                <a:schemeClr val="tx1"/>
                              </a:solidFill>
                              <a:latin typeface="Cambria Math" panose="02040503050406030204" pitchFamily="18" charset="0"/>
                            </a:rPr>
                            <m:t>1</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3</m:t>
                          </m:r>
                        </m:e>
                      </m:d>
                      <m:r>
                        <a:rPr lang="es-ES" sz="2800" i="1">
                          <a:solidFill>
                            <a:schemeClr val="tx1"/>
                          </a:solidFill>
                          <a:latin typeface="Cambria Math" panose="02040503050406030204" pitchFamily="18" charset="0"/>
                        </a:rPr>
                        <m:t>=0.952</m:t>
                      </m:r>
                      <m:r>
                        <a:rPr lang="es-ES" sz="2800" b="0" i="1" smtClean="0">
                          <a:solidFill>
                            <a:schemeClr val="tx1"/>
                          </a:solidFill>
                          <a:latin typeface="Cambria Math" panose="02040503050406030204" pitchFamily="18" charset="0"/>
                        </a:rPr>
                        <m:t>6</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b="0" i="1" smtClean="0">
                              <a:solidFill>
                                <a:schemeClr val="tx1"/>
                              </a:solidFill>
                              <a:latin typeface="Cambria Math" panose="02040503050406030204" pitchFamily="18" charset="0"/>
                            </a:rPr>
                            <m:t>2</m:t>
                          </m:r>
                        </m:sub>
                      </m:sSub>
                      <m:r>
                        <a:rPr lang="es-ES" sz="2800" i="1">
                          <a:solidFill>
                            <a:schemeClr val="tx1"/>
                          </a:solidFill>
                          <a:latin typeface="Cambria Math" panose="02040503050406030204" pitchFamily="18" charset="0"/>
                        </a:rPr>
                        <m:t>=1+</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1∗1+1∗1</m:t>
                          </m:r>
                        </m:e>
                      </m:d>
                      <m:r>
                        <a:rPr lang="es-ES" sz="2800" i="1">
                          <a:solidFill>
                            <a:schemeClr val="tx1"/>
                          </a:solidFill>
                          <a:latin typeface="Cambria Math" panose="02040503050406030204" pitchFamily="18" charset="0"/>
                        </a:rPr>
                        <m:t>=3</m:t>
                      </m:r>
                    </m:oMath>
                  </m:oMathPara>
                </a14:m>
                <a:endParaRPr lang="es-ES" sz="2800" i="1" dirty="0">
                  <a:solidFill>
                    <a:schemeClr val="tx1"/>
                  </a:solidFill>
                  <a:latin typeface="Cambria Math" panose="02040503050406030204" pitchFamily="18"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b="0" i="1" smtClean="0">
                              <a:solidFill>
                                <a:schemeClr val="tx1"/>
                              </a:solidFill>
                              <a:latin typeface="Cambria Math" panose="02040503050406030204" pitchFamily="18" charset="0"/>
                            </a:rPr>
                            <m:t>2</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3</m:t>
                          </m:r>
                        </m:e>
                      </m:d>
                      <m:r>
                        <a:rPr lang="es-ES" sz="2800" i="1">
                          <a:solidFill>
                            <a:schemeClr val="tx1"/>
                          </a:solidFill>
                          <a:latin typeface="Cambria Math" panose="02040503050406030204" pitchFamily="18" charset="0"/>
                        </a:rPr>
                        <m:t>=0.952</m:t>
                      </m:r>
                      <m:r>
                        <a:rPr lang="es-ES" sz="2800" i="1" smtClean="0">
                          <a:solidFill>
                            <a:schemeClr val="tx1"/>
                          </a:solidFill>
                          <a:latin typeface="Cambria Math" panose="02040503050406030204" pitchFamily="18" charset="0"/>
                        </a:rPr>
                        <m:t>6</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𝑌</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0</m:t>
                          </m:r>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nary>
                        <m:naryPr>
                          <m:chr m:val="∑"/>
                          <m:ctrlPr>
                            <a:rPr lang="es-ES" sz="2800" i="1">
                              <a:solidFill>
                                <a:schemeClr val="tx1"/>
                              </a:solidFill>
                              <a:latin typeface="Cambria Math" panose="02040503050406030204" pitchFamily="18" charset="0"/>
                            </a:rPr>
                          </m:ctrlPr>
                        </m:naryPr>
                        <m:sub>
                          <m:r>
                            <m:rPr>
                              <m:brk m:alnAt="23"/>
                            </m:rPr>
                            <a:rPr lang="es-ES" sz="2800" i="1">
                              <a:solidFill>
                                <a:schemeClr val="tx1"/>
                              </a:solidFill>
                              <a:latin typeface="Cambria Math" panose="02040503050406030204" pitchFamily="18" charset="0"/>
                            </a:rPr>
                            <m:t>𝑗</m:t>
                          </m:r>
                          <m:r>
                            <a:rPr lang="es-ES" sz="2800" i="1">
                              <a:solidFill>
                                <a:schemeClr val="tx1"/>
                              </a:solidFill>
                              <a:latin typeface="Cambria Math" panose="02040503050406030204" pitchFamily="18" charset="0"/>
                            </a:rPr>
                            <m:t>=1</m:t>
                          </m:r>
                        </m:sub>
                        <m:sup>
                          <m:r>
                            <a:rPr lang="es-ES" sz="2800" i="1">
                              <a:solidFill>
                                <a:schemeClr val="tx1"/>
                              </a:solidFill>
                              <a:latin typeface="Cambria Math" panose="02040503050406030204" pitchFamily="18" charset="0"/>
                            </a:rPr>
                            <m:t>𝑃</m:t>
                          </m:r>
                        </m:sup>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i="1">
                                  <a:solidFill>
                                    <a:schemeClr val="tx1"/>
                                  </a:solidFill>
                                  <a:latin typeface="Cambria Math" panose="02040503050406030204" pitchFamily="18" charset="0"/>
                                </a:rPr>
                                <m:t>𝑗</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𝑗𝑘</m:t>
                              </m:r>
                            </m:sub>
                          </m:sSub>
                        </m:e>
                      </m:nary>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𝑌</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𝑌</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oMath>
                  </m:oMathPara>
                </a14:m>
                <a:endParaRPr lang="es-ES" sz="2800" b="1" dirty="0">
                  <a:solidFill>
                    <a:srgbClr val="FF0000"/>
                  </a:solidFill>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2"/>
                <a:stretch>
                  <a:fillRect/>
                </a:stretch>
              </a:blipFill>
            </p:spPr>
            <p:txBody>
              <a:bodyPr/>
              <a:lstStyle/>
              <a:p>
                <a:r>
                  <a:rPr lang="es-ES">
                    <a:noFill/>
                  </a:rPr>
                  <a:t> </a:t>
                </a:r>
              </a:p>
            </p:txBody>
          </p:sp>
        </mc:Fallback>
      </mc:AlternateContent>
      <p:pic>
        <p:nvPicPr>
          <p:cNvPr id="7" name="Imagen 6"/>
          <p:cNvPicPr>
            <a:picLocks noChangeAspect="1"/>
          </p:cNvPicPr>
          <p:nvPr/>
        </p:nvPicPr>
        <p:blipFill rotWithShape="1">
          <a:blip r:embed="rId3"/>
          <a:srcRect r="72232"/>
          <a:stretch/>
        </p:blipFill>
        <p:spPr>
          <a:xfrm>
            <a:off x="6068209" y="845457"/>
            <a:ext cx="3075791" cy="3400198"/>
          </a:xfrm>
          <a:prstGeom prst="rect">
            <a:avLst/>
          </a:prstGeom>
        </p:spPr>
      </p:pic>
      <mc:AlternateContent xmlns:mc="http://schemas.openxmlformats.org/markup-compatibility/2006" xmlns:a14="http://schemas.microsoft.com/office/drawing/2010/main">
        <mc:Choice Requires="a14">
          <p:sp>
            <p:nvSpPr>
              <p:cNvPr id="3" name="Rectángulo 2"/>
              <p:cNvSpPr/>
              <p:nvPr/>
            </p:nvSpPr>
            <p:spPr>
              <a:xfrm>
                <a:off x="3124200" y="5633111"/>
                <a:ext cx="6400800" cy="954107"/>
              </a:xfrm>
              <a:prstGeom prst="rect">
                <a:avLst/>
              </a:prstGeom>
            </p:spPr>
            <p:txBody>
              <a:bodyPr wrap="square">
                <a:spAutoFit/>
              </a:bodyPr>
              <a:lstStyle/>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𝑌</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b="0" i="1" smtClean="0">
                              <a:solidFill>
                                <a:schemeClr val="tx1"/>
                              </a:solidFill>
                              <a:latin typeface="Cambria Math" panose="02040503050406030204" pitchFamily="18" charset="0"/>
                            </a:rPr>
                            <m:t>1</m:t>
                          </m:r>
                        </m:sub>
                      </m:sSub>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1</m:t>
                      </m:r>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(1∗0.9526+1∗0.9526)</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𝑌</m:t>
                          </m:r>
                        </m:e>
                        <m:sub>
                          <m:r>
                            <a:rPr lang="es-ES" sz="2800" b="0" i="1" smtClean="0">
                              <a:solidFill>
                                <a:schemeClr val="tx1"/>
                              </a:solidFill>
                              <a:latin typeface="Cambria Math" panose="02040503050406030204" pitchFamily="18" charset="0"/>
                            </a:rPr>
                            <m:t>1</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𝑓</m:t>
                      </m:r>
                      <m:d>
                        <m:dPr>
                          <m:ctrlPr>
                            <a:rPr lang="es-ES" sz="280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2</m:t>
                          </m:r>
                          <m:r>
                            <a:rPr lang="es-ES" sz="2800" b="0" i="1" smtClean="0">
                              <a:solidFill>
                                <a:schemeClr val="tx1"/>
                              </a:solidFill>
                              <a:latin typeface="Cambria Math" panose="02040503050406030204" pitchFamily="18" charset="0"/>
                            </a:rPr>
                            <m:t>.9052</m:t>
                          </m:r>
                        </m:e>
                      </m:d>
                      <m:r>
                        <a:rPr lang="es-E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b="0" i="1" smtClean="0">
                          <a:solidFill>
                            <a:schemeClr val="tx1"/>
                          </a:solidFill>
                          <a:latin typeface="Cambria Math" panose="02040503050406030204" pitchFamily="18" charset="0"/>
                        </a:rPr>
                        <m:t>.9052</m:t>
                      </m:r>
                    </m:oMath>
                  </m:oMathPara>
                </a14:m>
                <a:endParaRPr lang="es-ES" sz="2800" b="1" dirty="0">
                  <a:solidFill>
                    <a:srgbClr val="FF0000"/>
                  </a:solidFill>
                </a:endParaRPr>
              </a:p>
            </p:txBody>
          </p:sp>
        </mc:Choice>
        <mc:Fallback xmlns="">
          <p:sp>
            <p:nvSpPr>
              <p:cNvPr id="3" name="Rectángulo 2"/>
              <p:cNvSpPr>
                <a:spLocks noRot="1" noChangeAspect="1" noMove="1" noResize="1" noEditPoints="1" noAdjustHandles="1" noChangeArrowheads="1" noChangeShapeType="1" noTextEdit="1"/>
              </p:cNvSpPr>
              <p:nvPr/>
            </p:nvSpPr>
            <p:spPr>
              <a:xfrm>
                <a:off x="3124200" y="5633111"/>
                <a:ext cx="6400800" cy="954107"/>
              </a:xfrm>
              <a:prstGeom prst="rect">
                <a:avLst/>
              </a:prstGeom>
              <a:blipFill rotWithShape="0">
                <a:blip r:embed="rId4"/>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131770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152400" y="838200"/>
                <a:ext cx="8686800" cy="5610225"/>
              </a:xfrm>
            </p:spPr>
            <p:txBody>
              <a:bodyPr/>
              <a:lstStyle/>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d>
                        <m:dPr>
                          <m:ctrlPr>
                            <a:rPr lang="es-ES" sz="2800" i="1">
                              <a:solidFill>
                                <a:schemeClr val="tx1"/>
                              </a:solidFill>
                              <a:latin typeface="Cambria Math" panose="02040503050406030204" pitchFamily="18" charset="0"/>
                            </a:rPr>
                          </m:ctrlPr>
                        </m:dPr>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𝑡</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𝑦</m:t>
                              </m:r>
                            </m:e>
                            <m:sub>
                              <m:r>
                                <a:rPr lang="es-ES" sz="2800" i="1">
                                  <a:solidFill>
                                    <a:schemeClr val="tx1"/>
                                  </a:solidFill>
                                  <a:latin typeface="Cambria Math" panose="02040503050406030204" pitchFamily="18" charset="0"/>
                                </a:rPr>
                                <m:t>𝑘</m:t>
                              </m:r>
                            </m:sub>
                          </m:sSub>
                        </m:e>
                      </m:d>
                      <m:r>
                        <a:rPr lang="es-ES" sz="2800" i="1">
                          <a:solidFill>
                            <a:schemeClr val="tx1"/>
                          </a:solidFill>
                          <a:latin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𝑌</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b="0" i="1" smtClean="0">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d>
                        <m:dPr>
                          <m:ctrlPr>
                            <a:rPr lang="es-ES" sz="2800" i="1">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0</m:t>
                          </m:r>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b="0" i="1" smtClean="0">
                              <a:solidFill>
                                <a:schemeClr val="tx1"/>
                              </a:solidFill>
                              <a:latin typeface="Cambria Math" panose="02040503050406030204" pitchFamily="18" charset="0"/>
                            </a:rPr>
                            <m:t>.9052</m:t>
                          </m:r>
                        </m:e>
                      </m:d>
                      <m:r>
                        <a:rPr lang="es-ES" sz="2800" i="1">
                          <a:solidFill>
                            <a:schemeClr val="tx1"/>
                          </a:solidFill>
                          <a:latin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b="0" i="1" smtClean="0">
                          <a:solidFill>
                            <a:schemeClr val="tx1"/>
                          </a:solidFill>
                          <a:latin typeface="Cambria Math" panose="02040503050406030204" pitchFamily="18" charset="0"/>
                        </a:rPr>
                        <m:t>.9052</m:t>
                      </m:r>
                      <m:r>
                        <a:rPr lang="es-ES" sz="2800" i="1">
                          <a:solidFill>
                            <a:schemeClr val="tx1"/>
                          </a:solidFill>
                          <a:latin typeface="Cambria Math" panose="02040503050406030204" pitchFamily="18" charset="0"/>
                        </a:rPr>
                        <m:t>)</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.9052∗1</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.9052</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𝑗𝑘</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𝑎</m:t>
                      </m:r>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i="1">
                              <a:solidFill>
                                <a:schemeClr val="tx1"/>
                              </a:solidFill>
                              <a:latin typeface="Cambria Math" panose="02040503050406030204" pitchFamily="18" charset="0"/>
                            </a:rPr>
                            <m:t>𝑗</m:t>
                          </m:r>
                        </m:sub>
                      </m:sSub>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11</m:t>
                          </m:r>
                        </m:sub>
                      </m:sSub>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0.2</m:t>
                      </m:r>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.9052∗0.9526</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a:solidFill>
                                <a:schemeClr val="tx1"/>
                              </a:solidFill>
                              <a:latin typeface="Cambria Math" panose="02040503050406030204" pitchFamily="18" charset="0"/>
                            </a:rPr>
                            <m:t>𝟏𝟏</m:t>
                          </m:r>
                        </m:sub>
                      </m:sSub>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𝟓𝟓𝟑𝟓</m:t>
                      </m:r>
                    </m:oMath>
                  </m:oMathPara>
                </a14:m>
                <a:endParaRPr lang="en-US" sz="2800" b="1" i="1" dirty="0">
                  <a:solidFill>
                    <a:schemeClr val="tx1"/>
                  </a:solidFill>
                  <a:latin typeface="Cambria Math" panose="02040503050406030204" pitchFamily="18"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1</m:t>
                          </m:r>
                        </m:sub>
                      </m:sSub>
                      <m:r>
                        <a:rPr lang="es-ES" sz="2800" i="1">
                          <a:solidFill>
                            <a:schemeClr val="tx1"/>
                          </a:solidFill>
                          <a:latin typeface="Cambria Math" panose="02040503050406030204" pitchFamily="18" charset="0"/>
                        </a:rPr>
                        <m:t>=0.2∗−</m:t>
                      </m:r>
                      <m:r>
                        <a:rPr lang="en-U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.9052∗0.9526</m:t>
                      </m:r>
                    </m:oMath>
                  </m:oMathPara>
                </a14:m>
                <a:endParaRPr lang="es-ES" sz="2800"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𝟏</m:t>
                          </m:r>
                        </m:sub>
                      </m:sSub>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𝟓𝟓𝟑𝟓</m:t>
                      </m:r>
                    </m:oMath>
                  </m:oMathPara>
                </a14:m>
                <a:endParaRPr lang="es-ES" sz="2800" b="1" dirty="0">
                  <a:solidFill>
                    <a:schemeClr val="tx1"/>
                  </a:solidFill>
                  <a:latin typeface="Arial"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0</m:t>
                          </m:r>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0.2</m:t>
                      </m:r>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.9052</m:t>
                      </m:r>
                    </m:oMath>
                  </m:oMathPara>
                </a14:m>
                <a:endParaRPr lang="es-ES" sz="2800" i="1" dirty="0">
                  <a:solidFill>
                    <a:schemeClr val="tx1"/>
                  </a:solidFill>
                  <a:latin typeface="Cambria Math" panose="02040503050406030204" pitchFamily="18" charset="0"/>
                </a:endParaRPr>
              </a:p>
              <a:p>
                <a:pPr marL="107950" indent="0" algn="just">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𝟏</m:t>
                          </m:r>
                        </m:sub>
                      </m:sSub>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𝟓</m:t>
                      </m:r>
                      <m:r>
                        <a:rPr lang="es-ES" sz="2800" b="1" i="1">
                          <a:solidFill>
                            <a:schemeClr val="tx1"/>
                          </a:solidFill>
                          <a:latin typeface="Cambria Math" panose="02040503050406030204" pitchFamily="18" charset="0"/>
                        </a:rPr>
                        <m:t>𝟖𝟏𝟎</m:t>
                      </m:r>
                    </m:oMath>
                  </m:oMathPara>
                </a14:m>
                <a:endParaRPr lang="es-ES" sz="2800" b="1" dirty="0">
                  <a:solidFill>
                    <a:schemeClr val="tx1"/>
                  </a:solidFill>
                  <a:latin typeface="Arial" charset="0"/>
                </a:endParaRPr>
              </a:p>
              <a:p>
                <a:pPr marL="107950" indent="0" algn="just">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152400" y="838200"/>
                <a:ext cx="8686800" cy="5610225"/>
              </a:xfrm>
              <a:blipFill rotWithShape="0">
                <a:blip r:embed="rId2"/>
                <a:stretch>
                  <a:fillRect/>
                </a:stretch>
              </a:blipFill>
            </p:spPr>
            <p:txBody>
              <a:bodyPr/>
              <a:lstStyle/>
              <a:p>
                <a:r>
                  <a:rPr lang="es-ES_tradnl">
                    <a:noFill/>
                  </a:rPr>
                  <a:t> </a:t>
                </a:r>
              </a:p>
            </p:txBody>
          </p:sp>
        </mc:Fallback>
      </mc:AlternateContent>
      <p:pic>
        <p:nvPicPr>
          <p:cNvPr id="7" name="Imagen 6"/>
          <p:cNvPicPr>
            <a:picLocks noChangeAspect="1"/>
          </p:cNvPicPr>
          <p:nvPr/>
        </p:nvPicPr>
        <p:blipFill rotWithShape="1">
          <a:blip r:embed="rId3"/>
          <a:srcRect r="72232"/>
          <a:stretch/>
        </p:blipFill>
        <p:spPr>
          <a:xfrm>
            <a:off x="6068209" y="845457"/>
            <a:ext cx="3075791" cy="3400198"/>
          </a:xfrm>
          <a:prstGeom prst="rect">
            <a:avLst/>
          </a:prstGeom>
        </p:spPr>
      </p:pic>
    </p:spTree>
    <p:extLst>
      <p:ext uri="{BB962C8B-B14F-4D97-AF65-F5344CB8AC3E}">
        <p14:creationId xmlns:p14="http://schemas.microsoft.com/office/powerpoint/2010/main" val="2558450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Sumario</a:t>
            </a:r>
          </a:p>
        </p:txBody>
      </p:sp>
      <p:sp>
        <p:nvSpPr>
          <p:cNvPr id="3" name="Marcador de contenido 2"/>
          <p:cNvSpPr>
            <a:spLocks noGrp="1"/>
          </p:cNvSpPr>
          <p:nvPr>
            <p:ph idx="1"/>
          </p:nvPr>
        </p:nvSpPr>
        <p:spPr>
          <a:xfrm>
            <a:off x="152400" y="914400"/>
            <a:ext cx="8991600" cy="5534025"/>
          </a:xfrm>
        </p:spPr>
        <p:txBody>
          <a:bodyPr/>
          <a:lstStyle/>
          <a:p>
            <a:pPr>
              <a:lnSpc>
                <a:spcPct val="100000"/>
              </a:lnSpc>
              <a:spcAft>
                <a:spcPts val="500"/>
              </a:spcAft>
            </a:pPr>
            <a:r>
              <a:rPr lang="es-ES" sz="2400" dirty="0"/>
              <a:t>Redes Multicapa </a:t>
            </a:r>
            <a:r>
              <a:rPr lang="es-ES" sz="2400" dirty="0" err="1"/>
              <a:t>Feedfordward</a:t>
            </a:r>
            <a:r>
              <a:rPr lang="es-ES" sz="2400" dirty="0"/>
              <a:t>. </a:t>
            </a:r>
          </a:p>
          <a:p>
            <a:pPr>
              <a:lnSpc>
                <a:spcPct val="100000"/>
              </a:lnSpc>
              <a:spcAft>
                <a:spcPts val="500"/>
              </a:spcAft>
            </a:pPr>
            <a:r>
              <a:rPr lang="es-ES" sz="2400" dirty="0" err="1"/>
              <a:t>Backpropagation</a:t>
            </a:r>
            <a:r>
              <a:rPr lang="es-ES" sz="2400" dirty="0"/>
              <a:t> como algoritmo de entrenamiento (Regla Delta generalizada). </a:t>
            </a:r>
          </a:p>
          <a:p>
            <a:pPr>
              <a:lnSpc>
                <a:spcPct val="100000"/>
              </a:lnSpc>
              <a:spcAft>
                <a:spcPts val="500"/>
              </a:spcAft>
            </a:pPr>
            <a:r>
              <a:rPr lang="es-ES" sz="2400" dirty="0"/>
              <a:t>Capas ocultas. </a:t>
            </a:r>
          </a:p>
          <a:p>
            <a:pPr>
              <a:lnSpc>
                <a:spcPct val="100000"/>
              </a:lnSpc>
              <a:spcAft>
                <a:spcPts val="500"/>
              </a:spcAft>
            </a:pPr>
            <a:r>
              <a:rPr lang="es-ES" sz="2400" dirty="0"/>
              <a:t>Solución de los problemas que no son linealmente separables.</a:t>
            </a:r>
          </a:p>
          <a:p>
            <a:pPr>
              <a:lnSpc>
                <a:spcPct val="100000"/>
              </a:lnSpc>
              <a:spcAft>
                <a:spcPts val="500"/>
              </a:spcAft>
            </a:pPr>
            <a:r>
              <a:rPr lang="es-ES" sz="2400" dirty="0"/>
              <a:t>Inicialización de la red. </a:t>
            </a:r>
          </a:p>
          <a:p>
            <a:pPr>
              <a:lnSpc>
                <a:spcPct val="100000"/>
              </a:lnSpc>
              <a:spcAft>
                <a:spcPts val="500"/>
              </a:spcAft>
            </a:pPr>
            <a:r>
              <a:rPr lang="es-ES" sz="2400" dirty="0"/>
              <a:t>Prácticas comunes (métodos empíricos). </a:t>
            </a:r>
          </a:p>
          <a:p>
            <a:pPr>
              <a:lnSpc>
                <a:spcPct val="100000"/>
              </a:lnSpc>
              <a:spcAft>
                <a:spcPts val="500"/>
              </a:spcAft>
            </a:pPr>
            <a:r>
              <a:rPr lang="es-ES" sz="2400" dirty="0"/>
              <a:t>Orientar TE.</a:t>
            </a:r>
          </a:p>
        </p:txBody>
      </p:sp>
    </p:spTree>
    <p:extLst>
      <p:ext uri="{BB962C8B-B14F-4D97-AF65-F5344CB8AC3E}">
        <p14:creationId xmlns:p14="http://schemas.microsoft.com/office/powerpoint/2010/main" val="3759845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0" y="692150"/>
                <a:ext cx="9296400" cy="6248400"/>
              </a:xfrm>
            </p:spPr>
            <p:txBody>
              <a:bodyPr/>
              <a:lstStyle/>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i="1">
                              <a:solidFill>
                                <a:schemeClr val="tx1"/>
                              </a:solidFill>
                              <a:latin typeface="Cambria Math" panose="02040503050406030204" pitchFamily="18" charset="0"/>
                              <a:ea typeface="Cambria Math" panose="02040503050406030204" pitchFamily="18" charset="0"/>
                            </a:rPr>
                            <m:t>𝑗</m:t>
                          </m:r>
                        </m:sub>
                      </m:sSub>
                      <m:r>
                        <a:rPr lang="es-ES" sz="2800" i="1">
                          <a:solidFill>
                            <a:schemeClr val="tx1"/>
                          </a:solidFill>
                          <a:latin typeface="Cambria Math" panose="02040503050406030204" pitchFamily="18" charset="0"/>
                        </a:rPr>
                        <m:t>=</m:t>
                      </m:r>
                      <m:nary>
                        <m:naryPr>
                          <m:chr m:val="∑"/>
                          <m:ctrlPr>
                            <a:rPr lang="es-ES" sz="2800" i="1">
                              <a:solidFill>
                                <a:schemeClr val="tx1"/>
                              </a:solidFill>
                              <a:latin typeface="Cambria Math" panose="02040503050406030204" pitchFamily="18" charset="0"/>
                            </a:rPr>
                          </m:ctrlPr>
                        </m:naryPr>
                        <m:sub>
                          <m:r>
                            <m:rPr>
                              <m:brk m:alnAt="23"/>
                            </m:rPr>
                            <a:rPr lang="es-ES" sz="2800" i="1">
                              <a:solidFill>
                                <a:schemeClr val="tx1"/>
                              </a:solidFill>
                              <a:latin typeface="Cambria Math" panose="02040503050406030204" pitchFamily="18" charset="0"/>
                            </a:rPr>
                            <m:t>𝑘</m:t>
                          </m:r>
                          <m:r>
                            <a:rPr lang="es-ES" sz="2800" i="1">
                              <a:solidFill>
                                <a:schemeClr val="tx1"/>
                              </a:solidFill>
                              <a:latin typeface="Cambria Math" panose="02040503050406030204" pitchFamily="18" charset="0"/>
                            </a:rPr>
                            <m:t>=1</m:t>
                          </m:r>
                        </m:sub>
                        <m:sup>
                          <m:r>
                            <a:rPr lang="es-ES" sz="2800" i="1">
                              <a:solidFill>
                                <a:schemeClr val="tx1"/>
                              </a:solidFill>
                              <a:latin typeface="Cambria Math" panose="02040503050406030204" pitchFamily="18" charset="0"/>
                            </a:rPr>
                            <m:t>𝑀</m:t>
                          </m:r>
                        </m:sup>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rPr>
                                <m:t>𝑘</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𝑗𝑘</m:t>
                              </m:r>
                            </m:sub>
                          </m:sSub>
                        </m:e>
                      </m:nary>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b="0" i="1" smtClean="0">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.9052</m:t>
                      </m:r>
                      <m:r>
                        <a:rPr lang="es-ES" sz="2800" b="0" i="0" smtClean="0">
                          <a:solidFill>
                            <a:schemeClr val="tx1"/>
                          </a:solidFill>
                          <a:latin typeface="Cambria Math" panose="02040503050406030204" pitchFamily="18" charset="0"/>
                        </a:rPr>
                        <m:t>∗</m:t>
                      </m:r>
                      <m:r>
                        <a:rPr lang="en-US" sz="2800" b="0" i="0" smtClean="0">
                          <a:solidFill>
                            <a:schemeClr val="tx1"/>
                          </a:solidFill>
                          <a:latin typeface="Cambria Math" panose="02040503050406030204" pitchFamily="18" charset="0"/>
                        </a:rPr>
                        <m:t>1</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i="1">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b="0" i="1" smtClean="0">
                          <a:solidFill>
                            <a:schemeClr val="tx1"/>
                          </a:solidFill>
                          <a:latin typeface="Cambria Math" panose="02040503050406030204" pitchFamily="18" charset="0"/>
                        </a:rPr>
                        <m:t>.9052</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b="0" i="1" smtClean="0">
                              <a:solidFill>
                                <a:schemeClr val="tx1"/>
                              </a:solidFill>
                              <a:latin typeface="Cambria Math" panose="02040503050406030204" pitchFamily="18" charset="0"/>
                              <a:ea typeface="Cambria Math" panose="02040503050406030204" pitchFamily="18" charset="0"/>
                            </a:rPr>
                            <m:t>2</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.9052</m:t>
                      </m:r>
                      <m:r>
                        <a:rPr lang="es-ES" sz="2800">
                          <a:solidFill>
                            <a:schemeClr val="tx1"/>
                          </a:solidFill>
                          <a:latin typeface="Cambria Math" panose="02040503050406030204" pitchFamily="18" charset="0"/>
                        </a:rPr>
                        <m:t>∗1</m:t>
                      </m:r>
                    </m:oMath>
                  </m:oMathPara>
                </a14:m>
                <a:endParaRPr lang="en-US" sz="2800" dirty="0">
                  <a:solidFill>
                    <a:schemeClr val="tx1"/>
                  </a:solidFill>
                  <a:latin typeface="Cambria Math" panose="02040503050406030204" pitchFamily="18"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b="0" i="1" smtClean="0">
                              <a:solidFill>
                                <a:schemeClr val="tx1"/>
                              </a:solidFill>
                              <a:latin typeface="Cambria Math" panose="02040503050406030204" pitchFamily="18" charset="0"/>
                              <a:ea typeface="Cambria Math" panose="02040503050406030204" pitchFamily="18" charset="0"/>
                            </a:rPr>
                            <m:t>2</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smtClean="0">
                          <a:solidFill>
                            <a:schemeClr val="tx1"/>
                          </a:solidFill>
                          <a:latin typeface="Cambria Math" panose="02040503050406030204" pitchFamily="18" charset="0"/>
                        </a:rPr>
                        <m:t>.9052</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smtClean="0">
                              <a:solidFill>
                                <a:schemeClr val="tx1"/>
                              </a:solidFill>
                              <a:latin typeface="Cambria Math" panose="02040503050406030204" pitchFamily="18" charset="0"/>
                              <a:ea typeface="Cambria Math" panose="02040503050406030204" pitchFamily="18" charset="0"/>
                            </a:rPr>
                            <m:t>𝑗</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i="1">
                              <a:solidFill>
                                <a:schemeClr val="tx1"/>
                              </a:solidFill>
                              <a:latin typeface="Cambria Math" panose="02040503050406030204" pitchFamily="18" charset="0"/>
                              <a:ea typeface="Cambria Math" panose="02040503050406030204" pitchFamily="18" charset="0"/>
                            </a:rPr>
                            <m:t>𝑗</m:t>
                          </m:r>
                        </m:sub>
                      </m:sSub>
                      <m:r>
                        <a:rPr lang="es-ES" sz="2800" i="1">
                          <a:solidFill>
                            <a:schemeClr val="tx1"/>
                          </a:solidFill>
                          <a:latin typeface="Cambria Math" panose="02040503050406030204" pitchFamily="18" charset="0"/>
                          <a:ea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d>
                        <m:dPr>
                          <m:ctrlPr>
                            <a:rPr lang="es-ES" sz="2800" i="1">
                              <a:solidFill>
                                <a:schemeClr val="tx1"/>
                              </a:solidFill>
                              <a:latin typeface="Cambria Math" panose="02040503050406030204" pitchFamily="18" charset="0"/>
                            </a:rPr>
                          </m:ctrlPr>
                        </m:dPr>
                        <m:e>
                          <m:sSub>
                            <m:sSubPr>
                              <m:ctrlPr>
                                <a:rPr lang="es-ES" sz="2800" i="1">
                                  <a:solidFill>
                                    <a:schemeClr val="tx1"/>
                                  </a:solidFill>
                                  <a:latin typeface="Cambria Math" panose="02040503050406030204" pitchFamily="18" charset="0"/>
                                </a:rPr>
                              </m:ctrlPr>
                            </m:sSubPr>
                            <m:e>
                              <m:sSub>
                                <m:sSubPr>
                                  <m:ctrlPr>
                                    <a:rPr lang="es-ES" sz="2800" b="0" i="1" smtClean="0">
                                      <a:solidFill>
                                        <a:schemeClr val="tx1"/>
                                      </a:solidFill>
                                      <a:latin typeface="Cambria Math" panose="02040503050406030204" pitchFamily="18" charset="0"/>
                                    </a:rPr>
                                  </m:ctrlPr>
                                </m:sSubPr>
                                <m:e>
                                  <m:r>
                                    <a:rPr lang="es-ES" sz="2800" b="0" i="1" smtClean="0">
                                      <a:solidFill>
                                        <a:schemeClr val="tx1"/>
                                      </a:solidFill>
                                      <a:latin typeface="Cambria Math" panose="02040503050406030204" pitchFamily="18" charset="0"/>
                                    </a:rPr>
                                    <m:t>𝑍</m:t>
                                  </m:r>
                                </m:e>
                                <m:sub>
                                  <m:r>
                                    <a:rPr lang="es-ES" sz="2800" b="0" i="1" smtClean="0">
                                      <a:solidFill>
                                        <a:schemeClr val="tx1"/>
                                      </a:solidFill>
                                      <a:latin typeface="Cambria Math" panose="02040503050406030204" pitchFamily="18" charset="0"/>
                                    </a:rPr>
                                    <m:t>𝑖𝑛</m:t>
                                  </m:r>
                                </m:sub>
                              </m:sSub>
                            </m:e>
                            <m:sub>
                              <m:r>
                                <a:rPr lang="es-ES" sz="2800" i="1">
                                  <a:solidFill>
                                    <a:schemeClr val="tx1"/>
                                  </a:solidFill>
                                  <a:latin typeface="Cambria Math" panose="02040503050406030204" pitchFamily="18" charset="0"/>
                                </a:rPr>
                                <m:t>𝑗</m:t>
                              </m:r>
                            </m:sub>
                          </m:sSub>
                        </m:e>
                      </m:d>
                      <m:r>
                        <a:rPr lang="es-ES" sz="2800" b="0" i="1" smtClean="0">
                          <a:solidFill>
                            <a:schemeClr val="tx1"/>
                          </a:solidFill>
                          <a:latin typeface="Cambria Math" panose="02040503050406030204" pitchFamily="18" charset="0"/>
                        </a:rPr>
                        <m:t>            </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b="0" i="1" smtClean="0">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b="0" i="1" smtClean="0">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ea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r>
                        <a:rPr lang="es-ES" sz="2800" i="1">
                          <a:solidFill>
                            <a:schemeClr val="tx1"/>
                          </a:solidFill>
                          <a:latin typeface="Cambria Math" panose="02040503050406030204" pitchFamily="18" charset="0"/>
                        </a:rPr>
                        <m:t>(</m:t>
                      </m:r>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b="0" i="1" smtClean="0">
                              <a:solidFill>
                                <a:schemeClr val="tx1"/>
                              </a:solidFill>
                              <a:latin typeface="Cambria Math" panose="02040503050406030204" pitchFamily="18" charset="0"/>
                            </a:rPr>
                            <m:t>1</m:t>
                          </m:r>
                        </m:sub>
                      </m:sSub>
                      <m:r>
                        <a:rPr lang="es-ES" sz="2800" i="1">
                          <a:solidFill>
                            <a:schemeClr val="tx1"/>
                          </a:solidFill>
                          <a:latin typeface="Cambria Math" panose="02040503050406030204" pitchFamily="18" charset="0"/>
                        </a:rPr>
                        <m:t>)</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smtClean="0">
                          <a:solidFill>
                            <a:schemeClr val="tx1"/>
                          </a:solidFill>
                          <a:latin typeface="Cambria Math" panose="02040503050406030204" pitchFamily="18" charset="0"/>
                        </a:rPr>
                        <m:t>.9052</m:t>
                      </m:r>
                      <m:r>
                        <a:rPr lang="es-ES" sz="2800" i="1">
                          <a:solidFill>
                            <a:schemeClr val="tx1"/>
                          </a:solidFill>
                          <a:latin typeface="Cambria Math" panose="02040503050406030204" pitchFamily="18" charset="0"/>
                          <a:ea typeface="Cambria Math" panose="02040503050406030204" pitchFamily="18" charset="0"/>
                        </a:rPr>
                        <m:t>∗</m:t>
                      </m:r>
                      <m:d>
                        <m:dPr>
                          <m:ctrlPr>
                            <a:rPr lang="es-ES" sz="2800" i="1" smtClean="0">
                              <a:solidFill>
                                <a:schemeClr val="tx1"/>
                              </a:solidFill>
                              <a:latin typeface="Cambria Math" panose="02040503050406030204" pitchFamily="18" charset="0"/>
                              <a:ea typeface="Cambria Math" panose="02040503050406030204" pitchFamily="18" charset="0"/>
                            </a:rPr>
                          </m:ctrlPr>
                        </m:dPr>
                        <m:e>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sSub>
                                <m:sSubPr>
                                  <m:ctrlPr>
                                    <a:rPr lang="es-ES" sz="2800" i="1">
                                      <a:solidFill>
                                        <a:schemeClr val="tx1"/>
                                      </a:solidFill>
                                      <a:latin typeface="Cambria Math" panose="02040503050406030204" pitchFamily="18" charset="0"/>
                                    </a:rPr>
                                  </m:ctrlPr>
                                </m:sSubPr>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i="1">
                                          <a:solidFill>
                                            <a:schemeClr val="tx1"/>
                                          </a:solidFill>
                                          <a:latin typeface="Cambria Math" panose="02040503050406030204" pitchFamily="18" charset="0"/>
                                        </a:rPr>
                                        <m:t>𝑖𝑛</m:t>
                                      </m:r>
                                    </m:sub>
                                  </m:sSub>
                                </m:e>
                                <m:sub>
                                  <m:r>
                                    <a:rPr lang="es-ES" sz="2800" i="1">
                                      <a:solidFill>
                                        <a:schemeClr val="tx1"/>
                                      </a:solidFill>
                                      <a:latin typeface="Cambria Math" panose="02040503050406030204" pitchFamily="18" charset="0"/>
                                    </a:rPr>
                                    <m:t>1</m:t>
                                  </m:r>
                                </m:sub>
                              </m:sSub>
                            </m:e>
                          </m:d>
                          <m:r>
                            <a:rPr lang="es-ES" sz="2800" i="1">
                              <a:solidFill>
                                <a:schemeClr val="tx1"/>
                              </a:solidFill>
                              <a:latin typeface="Cambria Math" panose="02040503050406030204" pitchFamily="18" charset="0"/>
                            </a:rPr>
                            <m:t>∗</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sSub>
                                    <m:sSubPr>
                                      <m:ctrlPr>
                                        <a:rPr lang="es-ES" sz="2800" i="1">
                                          <a:solidFill>
                                            <a:schemeClr val="tx1"/>
                                          </a:solidFill>
                                          <a:latin typeface="Cambria Math" panose="02040503050406030204" pitchFamily="18" charset="0"/>
                                        </a:rPr>
                                      </m:ctrlPr>
                                    </m:sSubPr>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i="1">
                                              <a:solidFill>
                                                <a:schemeClr val="tx1"/>
                                              </a:solidFill>
                                              <a:latin typeface="Cambria Math" panose="02040503050406030204" pitchFamily="18" charset="0"/>
                                            </a:rPr>
                                            <m:t>𝑖𝑛</m:t>
                                          </m:r>
                                        </m:sub>
                                      </m:sSub>
                                    </m:e>
                                    <m:sub>
                                      <m:r>
                                        <a:rPr lang="es-ES" sz="2800" i="1">
                                          <a:solidFill>
                                            <a:schemeClr val="tx1"/>
                                          </a:solidFill>
                                          <a:latin typeface="Cambria Math" panose="02040503050406030204" pitchFamily="18" charset="0"/>
                                        </a:rPr>
                                        <m:t>1</m:t>
                                      </m:r>
                                    </m:sub>
                                  </m:sSub>
                                </m:e>
                              </m:d>
                            </m:e>
                          </m:d>
                        </m:e>
                      </m:d>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1</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smtClean="0">
                          <a:solidFill>
                            <a:schemeClr val="tx1"/>
                          </a:solidFill>
                          <a:latin typeface="Cambria Math" panose="02040503050406030204" pitchFamily="18" charset="0"/>
                        </a:rPr>
                        <m:t>.9052</m:t>
                      </m:r>
                      <m:r>
                        <a:rPr lang="es-ES" sz="2800" i="1">
                          <a:solidFill>
                            <a:schemeClr val="tx1"/>
                          </a:solidFill>
                          <a:latin typeface="Cambria Math" panose="02040503050406030204" pitchFamily="18" charset="0"/>
                          <a:ea typeface="Cambria Math" panose="02040503050406030204" pitchFamily="18" charset="0"/>
                        </a:rPr>
                        <m:t>∗</m:t>
                      </m:r>
                      <m:d>
                        <m:dPr>
                          <m:ctrlPr>
                            <a:rPr lang="es-ES" sz="2800" i="1">
                              <a:solidFill>
                                <a:schemeClr val="tx1"/>
                              </a:solidFill>
                              <a:latin typeface="Cambria Math" panose="02040503050406030204" pitchFamily="18" charset="0"/>
                              <a:ea typeface="Cambria Math" panose="02040503050406030204" pitchFamily="18" charset="0"/>
                            </a:rPr>
                          </m:ctrlPr>
                        </m:dPr>
                        <m:e>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3</m:t>
                              </m:r>
                            </m:e>
                          </m:d>
                          <m:r>
                            <a:rPr lang="es-ES" sz="2800" i="1">
                              <a:solidFill>
                                <a:schemeClr val="tx1"/>
                              </a:solidFill>
                              <a:latin typeface="Cambria Math" panose="02040503050406030204" pitchFamily="18" charset="0"/>
                            </a:rPr>
                            <m:t>∗</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3</m:t>
                                  </m:r>
                                </m:e>
                              </m:d>
                            </m:e>
                          </m:d>
                        </m:e>
                      </m:d>
                    </m:oMath>
                  </m:oMathPara>
                </a14:m>
                <a:endParaRPr lang="es-ES" sz="2800" i="1" dirty="0">
                  <a:solidFill>
                    <a:schemeClr val="tx1"/>
                  </a:solidFill>
                  <a:latin typeface="Cambria Math" panose="02040503050406030204" pitchFamily="18"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1</m:t>
                          </m:r>
                        </m:sub>
                      </m:sSub>
                      <m:r>
                        <a:rPr lang="es-E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s-ES" sz="2800" i="1" smtClean="0">
                          <a:solidFill>
                            <a:schemeClr val="tx1"/>
                          </a:solidFill>
                          <a:latin typeface="Cambria Math" panose="02040503050406030204" pitchFamily="18" charset="0"/>
                        </a:rPr>
                        <m:t>.9052</m:t>
                      </m:r>
                      <m:r>
                        <a:rPr lang="es-ES" sz="2800" i="1">
                          <a:solidFill>
                            <a:schemeClr val="tx1"/>
                          </a:solidFill>
                          <a:latin typeface="Cambria Math" panose="02040503050406030204" pitchFamily="18" charset="0"/>
                          <a:ea typeface="Cambria Math" panose="02040503050406030204" pitchFamily="18" charset="0"/>
                        </a:rPr>
                        <m:t>∗</m:t>
                      </m:r>
                      <m:d>
                        <m:dPr>
                          <m:ctrlPr>
                            <a:rPr lang="es-ES" sz="2800" i="1">
                              <a:solidFill>
                                <a:schemeClr val="tx1"/>
                              </a:solidFill>
                              <a:latin typeface="Cambria Math" panose="02040503050406030204" pitchFamily="18" charset="0"/>
                              <a:ea typeface="Cambria Math" panose="02040503050406030204" pitchFamily="18" charset="0"/>
                            </a:rPr>
                          </m:ctrlPr>
                        </m:dPr>
                        <m:e>
                          <m:r>
                            <a:rPr lang="es-ES" sz="2800" i="1">
                              <a:solidFill>
                                <a:schemeClr val="tx1"/>
                              </a:solidFill>
                              <a:latin typeface="Cambria Math" panose="02040503050406030204" pitchFamily="18" charset="0"/>
                            </a:rPr>
                            <m:t>0.9526∗</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1−0.9526</m:t>
                              </m:r>
                            </m:e>
                          </m:d>
                        </m:e>
                      </m:d>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−0.</m:t>
                      </m:r>
                      <m:r>
                        <a:rPr lang="en-US" sz="2800" b="0" i="1" smtClean="0">
                          <a:solidFill>
                            <a:schemeClr val="tx1"/>
                          </a:solidFill>
                          <a:latin typeface="Cambria Math" panose="02040503050406030204" pitchFamily="18" charset="0"/>
                        </a:rPr>
                        <m:t>1332</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0" y="692150"/>
                <a:ext cx="9296400" cy="6248400"/>
              </a:xfrm>
              <a:blipFill rotWithShape="0">
                <a:blip r:embed="rId2"/>
                <a:stretch>
                  <a:fillRect/>
                </a:stretch>
              </a:blipFill>
            </p:spPr>
            <p:txBody>
              <a:bodyPr/>
              <a:lstStyle/>
              <a:p>
                <a:r>
                  <a:rPr lang="es-ES_tradnl">
                    <a:noFill/>
                  </a:rPr>
                  <a:t> </a:t>
                </a:r>
              </a:p>
            </p:txBody>
          </p:sp>
        </mc:Fallback>
      </mc:AlternateContent>
      <p:pic>
        <p:nvPicPr>
          <p:cNvPr id="7" name="Imagen 6"/>
          <p:cNvPicPr>
            <a:picLocks noChangeAspect="1"/>
          </p:cNvPicPr>
          <p:nvPr/>
        </p:nvPicPr>
        <p:blipFill rotWithShape="1">
          <a:blip r:embed="rId3"/>
          <a:srcRect r="72232"/>
          <a:stretch/>
        </p:blipFill>
        <p:spPr>
          <a:xfrm>
            <a:off x="6068209" y="845457"/>
            <a:ext cx="3075791" cy="3400198"/>
          </a:xfrm>
          <a:prstGeom prst="rect">
            <a:avLst/>
          </a:prstGeom>
        </p:spPr>
      </p:pic>
    </p:spTree>
    <p:extLst>
      <p:ext uri="{BB962C8B-B14F-4D97-AF65-F5344CB8AC3E}">
        <p14:creationId xmlns:p14="http://schemas.microsoft.com/office/powerpoint/2010/main" val="126490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mc:AlternateContent xmlns:mc="http://schemas.openxmlformats.org/markup-compatibility/2006" xmlns:a14="http://schemas.microsoft.com/office/drawing/2010/main">
        <mc:Choice Requires="a14">
          <p:sp>
            <p:nvSpPr>
              <p:cNvPr id="5" name="Marcador de contenido 2"/>
              <p:cNvSpPr>
                <a:spLocks noGrp="1"/>
              </p:cNvSpPr>
              <p:nvPr>
                <p:ph idx="1"/>
              </p:nvPr>
            </p:nvSpPr>
            <p:spPr>
              <a:xfrm>
                <a:off x="0" y="692150"/>
                <a:ext cx="9296400" cy="6248400"/>
              </a:xfrm>
            </p:spPr>
            <p:txBody>
              <a:bodyPr/>
              <a:lstStyle/>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smtClean="0">
                              <a:solidFill>
                                <a:schemeClr val="tx1"/>
                              </a:solidFill>
                              <a:latin typeface="Cambria Math" panose="02040503050406030204" pitchFamily="18" charset="0"/>
                              <a:ea typeface="Cambria Math" panose="02040503050406030204" pitchFamily="18" charset="0"/>
                            </a:rPr>
                            <m:t>𝑗</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i="1">
                              <a:solidFill>
                                <a:schemeClr val="tx1"/>
                              </a:solidFill>
                              <a:latin typeface="Cambria Math" panose="02040503050406030204" pitchFamily="18" charset="0"/>
                              <a:ea typeface="Cambria Math" panose="02040503050406030204" pitchFamily="18" charset="0"/>
                            </a:rPr>
                            <m:t>𝑗</m:t>
                          </m:r>
                        </m:sub>
                      </m:sSub>
                      <m:r>
                        <a:rPr lang="es-ES" sz="2800" i="1">
                          <a:solidFill>
                            <a:schemeClr val="tx1"/>
                          </a:solidFill>
                          <a:latin typeface="Cambria Math" panose="02040503050406030204" pitchFamily="18" charset="0"/>
                          <a:ea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d>
                        <m:dPr>
                          <m:ctrlPr>
                            <a:rPr lang="es-ES" sz="2800" i="1">
                              <a:solidFill>
                                <a:schemeClr val="tx1"/>
                              </a:solidFill>
                              <a:latin typeface="Cambria Math" panose="02040503050406030204" pitchFamily="18" charset="0"/>
                            </a:rPr>
                          </m:ctrlPr>
                        </m:dPr>
                        <m:e>
                          <m:sSub>
                            <m:sSubPr>
                              <m:ctrlPr>
                                <a:rPr lang="es-ES" sz="2800" i="1">
                                  <a:solidFill>
                                    <a:schemeClr val="tx1"/>
                                  </a:solidFill>
                                  <a:latin typeface="Cambria Math" panose="02040503050406030204" pitchFamily="18" charset="0"/>
                                </a:rPr>
                              </m:ctrlPr>
                            </m:sSubPr>
                            <m:e>
                              <m:sSub>
                                <m:sSubPr>
                                  <m:ctrlPr>
                                    <a:rPr lang="es-ES" sz="2800" b="0" i="1" smtClean="0">
                                      <a:solidFill>
                                        <a:schemeClr val="tx1"/>
                                      </a:solidFill>
                                      <a:latin typeface="Cambria Math" panose="02040503050406030204" pitchFamily="18" charset="0"/>
                                    </a:rPr>
                                  </m:ctrlPr>
                                </m:sSubPr>
                                <m:e>
                                  <m:r>
                                    <a:rPr lang="es-ES" sz="2800" b="0" i="1" smtClean="0">
                                      <a:solidFill>
                                        <a:schemeClr val="tx1"/>
                                      </a:solidFill>
                                      <a:latin typeface="Cambria Math" panose="02040503050406030204" pitchFamily="18" charset="0"/>
                                    </a:rPr>
                                    <m:t>𝑍</m:t>
                                  </m:r>
                                </m:e>
                                <m:sub>
                                  <m:r>
                                    <a:rPr lang="es-ES" sz="2800" b="0" i="1" smtClean="0">
                                      <a:solidFill>
                                        <a:schemeClr val="tx1"/>
                                      </a:solidFill>
                                      <a:latin typeface="Cambria Math" panose="02040503050406030204" pitchFamily="18" charset="0"/>
                                    </a:rPr>
                                    <m:t>𝑖𝑛</m:t>
                                  </m:r>
                                </m:sub>
                              </m:sSub>
                            </m:e>
                            <m:sub>
                              <m:r>
                                <a:rPr lang="es-ES" sz="2800" i="1">
                                  <a:solidFill>
                                    <a:schemeClr val="tx1"/>
                                  </a:solidFill>
                                  <a:latin typeface="Cambria Math" panose="02040503050406030204" pitchFamily="18" charset="0"/>
                                </a:rPr>
                                <m:t>𝑗</m:t>
                              </m:r>
                            </m:sub>
                          </m:sSub>
                        </m:e>
                      </m:d>
                      <m:r>
                        <a:rPr lang="es-ES" sz="2800" b="0" i="1" smtClean="0">
                          <a:solidFill>
                            <a:schemeClr val="tx1"/>
                          </a:solidFill>
                          <a:latin typeface="Cambria Math" panose="02040503050406030204" pitchFamily="18" charset="0"/>
                        </a:rPr>
                        <m:t>            </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b="0" i="1" smtClean="0">
                              <a:solidFill>
                                <a:schemeClr val="tx1"/>
                              </a:solidFill>
                              <a:latin typeface="Cambria Math" panose="02040503050406030204" pitchFamily="18" charset="0"/>
                              <a:ea typeface="Cambria Math" panose="02040503050406030204" pitchFamily="18" charset="0"/>
                            </a:rPr>
                            <m:t>2</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r>
                            <a:rPr lang="es-ES" sz="2800" i="1">
                              <a:solidFill>
                                <a:schemeClr val="tx1"/>
                              </a:solidFill>
                              <a:latin typeface="Cambria Math" panose="02040503050406030204" pitchFamily="18" charset="0"/>
                              <a:ea typeface="Cambria Math" panose="02040503050406030204" pitchFamily="18" charset="0"/>
                            </a:rPr>
                            <m:t>_</m:t>
                          </m:r>
                          <m:r>
                            <a:rPr lang="es-ES" sz="2800" i="1">
                              <a:solidFill>
                                <a:schemeClr val="tx1"/>
                              </a:solidFill>
                              <a:latin typeface="Cambria Math" panose="02040503050406030204" pitchFamily="18" charset="0"/>
                              <a:ea typeface="Cambria Math" panose="02040503050406030204" pitchFamily="18" charset="0"/>
                            </a:rPr>
                            <m:t>𝑖𝑛</m:t>
                          </m:r>
                        </m:e>
                        <m:sub>
                          <m:r>
                            <a:rPr lang="es-ES" sz="2800" b="0" i="1" smtClean="0">
                              <a:solidFill>
                                <a:schemeClr val="tx1"/>
                              </a:solidFill>
                              <a:latin typeface="Cambria Math" panose="02040503050406030204" pitchFamily="18" charset="0"/>
                              <a:ea typeface="Cambria Math" panose="02040503050406030204" pitchFamily="18" charset="0"/>
                            </a:rPr>
                            <m:t>2</m:t>
                          </m:r>
                        </m:sub>
                      </m:sSub>
                      <m:r>
                        <a:rPr lang="es-ES" sz="2800" i="1">
                          <a:solidFill>
                            <a:schemeClr val="tx1"/>
                          </a:solidFill>
                          <a:latin typeface="Cambria Math" panose="02040503050406030204" pitchFamily="18" charset="0"/>
                          <a:ea typeface="Cambria Math" panose="02040503050406030204" pitchFamily="18" charset="0"/>
                        </a:rPr>
                        <m:t>∗</m:t>
                      </m:r>
                      <m:sSup>
                        <m:sSupPr>
                          <m:ctrlPr>
                            <a:rPr lang="es-ES" sz="2800" i="1">
                              <a:solidFill>
                                <a:schemeClr val="tx1"/>
                              </a:solidFill>
                              <a:latin typeface="Cambria Math" panose="02040503050406030204" pitchFamily="18" charset="0"/>
                            </a:rPr>
                          </m:ctrlPr>
                        </m:sSupPr>
                        <m:e>
                          <m:r>
                            <a:rPr lang="es-ES" sz="2800" i="1">
                              <a:solidFill>
                                <a:schemeClr val="tx1"/>
                              </a:solidFill>
                              <a:latin typeface="Cambria Math" panose="02040503050406030204" pitchFamily="18" charset="0"/>
                            </a:rPr>
                            <m:t>𝑓</m:t>
                          </m:r>
                        </m:e>
                        <m:sup>
                          <m:r>
                            <a:rPr lang="es-ES" sz="2800" i="1">
                              <a:solidFill>
                                <a:schemeClr val="tx1"/>
                              </a:solidFill>
                              <a:latin typeface="Cambria Math" panose="02040503050406030204" pitchFamily="18" charset="0"/>
                            </a:rPr>
                            <m:t>′</m:t>
                          </m:r>
                        </m:sup>
                      </m:sSup>
                      <m:r>
                        <a:rPr lang="es-ES" sz="2800" i="1">
                          <a:solidFill>
                            <a:schemeClr val="tx1"/>
                          </a:solidFill>
                          <a:latin typeface="Cambria Math" panose="02040503050406030204" pitchFamily="18" charset="0"/>
                        </a:rPr>
                        <m:t>(</m:t>
                      </m:r>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r>
                            <a:rPr lang="es-ES" sz="2800" i="1">
                              <a:solidFill>
                                <a:schemeClr val="tx1"/>
                              </a:solidFill>
                              <a:latin typeface="Cambria Math" panose="02040503050406030204" pitchFamily="18" charset="0"/>
                            </a:rPr>
                            <m:t>_</m:t>
                          </m:r>
                          <m:r>
                            <a:rPr lang="es-ES" sz="2800" i="1">
                              <a:solidFill>
                                <a:schemeClr val="tx1"/>
                              </a:solidFill>
                              <a:latin typeface="Cambria Math" panose="02040503050406030204" pitchFamily="18" charset="0"/>
                            </a:rPr>
                            <m:t>𝑖𝑛</m:t>
                          </m:r>
                        </m:e>
                        <m:sub>
                          <m:r>
                            <a:rPr lang="es-ES" sz="2800" b="0" i="1" smtClean="0">
                              <a:solidFill>
                                <a:schemeClr val="tx1"/>
                              </a:solidFill>
                              <a:latin typeface="Cambria Math" panose="02040503050406030204" pitchFamily="18" charset="0"/>
                            </a:rPr>
                            <m:t>2</m:t>
                          </m:r>
                        </m:sub>
                      </m:sSub>
                      <m:r>
                        <a:rPr lang="es-ES" sz="2800" i="1">
                          <a:solidFill>
                            <a:schemeClr val="tx1"/>
                          </a:solidFill>
                          <a:latin typeface="Cambria Math" panose="02040503050406030204" pitchFamily="18" charset="0"/>
                        </a:rPr>
                        <m:t>)</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b="0" i="1" smtClean="0">
                              <a:solidFill>
                                <a:schemeClr val="tx1"/>
                              </a:solidFill>
                              <a:latin typeface="Cambria Math" panose="02040503050406030204" pitchFamily="18" charset="0"/>
                              <a:ea typeface="Cambria Math" panose="02040503050406030204" pitchFamily="18" charset="0"/>
                            </a:rPr>
                            <m:t>2</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smtClean="0">
                          <a:solidFill>
                            <a:schemeClr val="tx1"/>
                          </a:solidFill>
                          <a:latin typeface="Cambria Math" panose="02040503050406030204" pitchFamily="18" charset="0"/>
                        </a:rPr>
                        <m:t>.9052</m:t>
                      </m:r>
                      <m:r>
                        <a:rPr lang="es-ES" sz="2800" i="1">
                          <a:solidFill>
                            <a:schemeClr val="tx1"/>
                          </a:solidFill>
                          <a:latin typeface="Cambria Math" panose="02040503050406030204" pitchFamily="18" charset="0"/>
                          <a:ea typeface="Cambria Math" panose="02040503050406030204" pitchFamily="18" charset="0"/>
                        </a:rPr>
                        <m:t>∗</m:t>
                      </m:r>
                      <m:d>
                        <m:dPr>
                          <m:ctrlPr>
                            <a:rPr lang="es-ES" sz="2800" i="1" smtClean="0">
                              <a:solidFill>
                                <a:schemeClr val="tx1"/>
                              </a:solidFill>
                              <a:latin typeface="Cambria Math" panose="02040503050406030204" pitchFamily="18" charset="0"/>
                              <a:ea typeface="Cambria Math" panose="02040503050406030204" pitchFamily="18" charset="0"/>
                            </a:rPr>
                          </m:ctrlPr>
                        </m:dPr>
                        <m:e>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sSub>
                                <m:sSubPr>
                                  <m:ctrlPr>
                                    <a:rPr lang="es-ES" sz="2800" i="1">
                                      <a:solidFill>
                                        <a:schemeClr val="tx1"/>
                                      </a:solidFill>
                                      <a:latin typeface="Cambria Math" panose="02040503050406030204" pitchFamily="18" charset="0"/>
                                    </a:rPr>
                                  </m:ctrlPr>
                                </m:sSubPr>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i="1">
                                          <a:solidFill>
                                            <a:schemeClr val="tx1"/>
                                          </a:solidFill>
                                          <a:latin typeface="Cambria Math" panose="02040503050406030204" pitchFamily="18" charset="0"/>
                                        </a:rPr>
                                        <m:t>𝑖𝑛</m:t>
                                      </m:r>
                                    </m:sub>
                                  </m:sSub>
                                </m:e>
                                <m:sub>
                                  <m:r>
                                    <a:rPr lang="es-ES" sz="2800" b="0" i="1" smtClean="0">
                                      <a:solidFill>
                                        <a:schemeClr val="tx1"/>
                                      </a:solidFill>
                                      <a:latin typeface="Cambria Math" panose="02040503050406030204" pitchFamily="18" charset="0"/>
                                    </a:rPr>
                                    <m:t>2</m:t>
                                  </m:r>
                                </m:sub>
                              </m:sSub>
                            </m:e>
                          </m:d>
                          <m:r>
                            <a:rPr lang="es-ES" sz="2800" i="1">
                              <a:solidFill>
                                <a:schemeClr val="tx1"/>
                              </a:solidFill>
                              <a:latin typeface="Cambria Math" panose="02040503050406030204" pitchFamily="18" charset="0"/>
                            </a:rPr>
                            <m:t>∗</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sSub>
                                    <m:sSubPr>
                                      <m:ctrlPr>
                                        <a:rPr lang="es-ES" sz="2800" i="1">
                                          <a:solidFill>
                                            <a:schemeClr val="tx1"/>
                                          </a:solidFill>
                                          <a:latin typeface="Cambria Math" panose="02040503050406030204" pitchFamily="18" charset="0"/>
                                        </a:rPr>
                                      </m:ctrlPr>
                                    </m:sSubPr>
                                    <m:e>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𝑍</m:t>
                                          </m:r>
                                        </m:e>
                                        <m:sub>
                                          <m:r>
                                            <a:rPr lang="es-ES" sz="2800" i="1">
                                              <a:solidFill>
                                                <a:schemeClr val="tx1"/>
                                              </a:solidFill>
                                              <a:latin typeface="Cambria Math" panose="02040503050406030204" pitchFamily="18" charset="0"/>
                                            </a:rPr>
                                            <m:t>𝑖𝑛</m:t>
                                          </m:r>
                                        </m:sub>
                                      </m:sSub>
                                    </m:e>
                                    <m:sub>
                                      <m:r>
                                        <a:rPr lang="es-ES" sz="2800" b="0" i="1" smtClean="0">
                                          <a:solidFill>
                                            <a:schemeClr val="tx1"/>
                                          </a:solidFill>
                                          <a:latin typeface="Cambria Math" panose="02040503050406030204" pitchFamily="18" charset="0"/>
                                        </a:rPr>
                                        <m:t>2</m:t>
                                      </m:r>
                                    </m:sub>
                                  </m:sSub>
                                </m:e>
                              </m:d>
                            </m:e>
                          </m:d>
                        </m:e>
                      </m:d>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b="0" i="1" smtClean="0">
                              <a:solidFill>
                                <a:schemeClr val="tx1"/>
                              </a:solidFill>
                              <a:latin typeface="Cambria Math" panose="02040503050406030204" pitchFamily="18" charset="0"/>
                              <a:ea typeface="Cambria Math" panose="02040503050406030204" pitchFamily="18" charset="0"/>
                            </a:rPr>
                            <m:t>2</m:t>
                          </m:r>
                        </m:sub>
                      </m:sSub>
                      <m:r>
                        <a:rPr lang="es-E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−2</m:t>
                      </m:r>
                      <m:r>
                        <a:rPr lang="es-ES" sz="2800" i="1" smtClean="0">
                          <a:solidFill>
                            <a:schemeClr val="tx1"/>
                          </a:solidFill>
                          <a:latin typeface="Cambria Math" panose="02040503050406030204" pitchFamily="18" charset="0"/>
                        </a:rPr>
                        <m:t>.9052</m:t>
                      </m:r>
                      <m:r>
                        <a:rPr lang="es-ES" sz="2800" i="1">
                          <a:solidFill>
                            <a:schemeClr val="tx1"/>
                          </a:solidFill>
                          <a:latin typeface="Cambria Math" panose="02040503050406030204" pitchFamily="18" charset="0"/>
                          <a:ea typeface="Cambria Math" panose="02040503050406030204" pitchFamily="18" charset="0"/>
                        </a:rPr>
                        <m:t>∗</m:t>
                      </m:r>
                      <m:d>
                        <m:dPr>
                          <m:ctrlPr>
                            <a:rPr lang="es-ES" sz="2800" i="1">
                              <a:solidFill>
                                <a:schemeClr val="tx1"/>
                              </a:solidFill>
                              <a:latin typeface="Cambria Math" panose="02040503050406030204" pitchFamily="18" charset="0"/>
                              <a:ea typeface="Cambria Math" panose="02040503050406030204" pitchFamily="18" charset="0"/>
                            </a:rPr>
                          </m:ctrlPr>
                        </m:dPr>
                        <m:e>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3</m:t>
                              </m:r>
                            </m:e>
                          </m:d>
                          <m:r>
                            <a:rPr lang="es-ES" sz="2800" i="1">
                              <a:solidFill>
                                <a:schemeClr val="tx1"/>
                              </a:solidFill>
                              <a:latin typeface="Cambria Math" panose="02040503050406030204" pitchFamily="18" charset="0"/>
                            </a:rPr>
                            <m:t>∗</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m:t>
                              </m:r>
                              <m:r>
                                <a:rPr lang="es-ES" sz="2800" i="1">
                                  <a:solidFill>
                                    <a:schemeClr val="tx1"/>
                                  </a:solidFill>
                                  <a:latin typeface="Cambria Math" panose="02040503050406030204" pitchFamily="18" charset="0"/>
                                </a:rPr>
                                <m:t>𝑓</m:t>
                              </m:r>
                              <m:d>
                                <m:dPr>
                                  <m:ctrlPr>
                                    <a:rPr lang="es-ES" sz="2800" i="1">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3</m:t>
                                  </m:r>
                                </m:e>
                              </m:d>
                            </m:e>
                          </m:d>
                        </m:e>
                      </m:d>
                    </m:oMath>
                  </m:oMathPara>
                </a14:m>
                <a:endParaRPr lang="es-ES" sz="2800" i="1" dirty="0">
                  <a:solidFill>
                    <a:schemeClr val="tx1"/>
                  </a:solidFill>
                  <a:latin typeface="Cambria Math" panose="02040503050406030204" pitchFamily="18"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b="0" i="1" smtClean="0">
                              <a:solidFill>
                                <a:schemeClr val="tx1"/>
                              </a:solidFill>
                              <a:latin typeface="Cambria Math" panose="02040503050406030204" pitchFamily="18" charset="0"/>
                              <a:ea typeface="Cambria Math" panose="02040503050406030204" pitchFamily="18" charset="0"/>
                            </a:rPr>
                            <m:t>2</m:t>
                          </m:r>
                        </m:sub>
                      </m:sSub>
                      <m:r>
                        <a:rPr lang="es-E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s-ES" sz="2800" i="1" smtClean="0">
                          <a:solidFill>
                            <a:schemeClr val="tx1"/>
                          </a:solidFill>
                          <a:latin typeface="Cambria Math" panose="02040503050406030204" pitchFamily="18" charset="0"/>
                        </a:rPr>
                        <m:t>.9052</m:t>
                      </m:r>
                      <m:r>
                        <a:rPr lang="es-ES" sz="2800" i="1">
                          <a:solidFill>
                            <a:schemeClr val="tx1"/>
                          </a:solidFill>
                          <a:latin typeface="Cambria Math" panose="02040503050406030204" pitchFamily="18" charset="0"/>
                          <a:ea typeface="Cambria Math" panose="02040503050406030204" pitchFamily="18" charset="0"/>
                        </a:rPr>
                        <m:t>∗</m:t>
                      </m:r>
                      <m:d>
                        <m:dPr>
                          <m:ctrlPr>
                            <a:rPr lang="es-ES" sz="2800" i="1">
                              <a:solidFill>
                                <a:schemeClr val="tx1"/>
                              </a:solidFill>
                              <a:latin typeface="Cambria Math" panose="02040503050406030204" pitchFamily="18" charset="0"/>
                              <a:ea typeface="Cambria Math" panose="02040503050406030204" pitchFamily="18" charset="0"/>
                            </a:rPr>
                          </m:ctrlPr>
                        </m:dPr>
                        <m:e>
                          <m:r>
                            <a:rPr lang="es-ES" sz="2800" i="1">
                              <a:solidFill>
                                <a:schemeClr val="tx1"/>
                              </a:solidFill>
                              <a:latin typeface="Cambria Math" panose="02040503050406030204" pitchFamily="18" charset="0"/>
                            </a:rPr>
                            <m:t>0.9526∗</m:t>
                          </m:r>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1−0.9526</m:t>
                              </m:r>
                            </m:e>
                          </m:d>
                        </m:e>
                      </m:d>
                      <m:r>
                        <a:rPr lang="es-ES" sz="2800" i="1">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−0</m:t>
                      </m:r>
                      <m:r>
                        <a:rPr lang="en-US" sz="2800" b="0" i="1" smtClean="0">
                          <a:solidFill>
                            <a:schemeClr val="tx1"/>
                          </a:solidFill>
                          <a:latin typeface="Cambria Math" panose="02040503050406030204" pitchFamily="18" charset="0"/>
                        </a:rPr>
                        <m:t>.1332</m:t>
                      </m:r>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𝑖𝑗</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𝑎</m:t>
                      </m:r>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𝑗</m:t>
                          </m:r>
                        </m:sub>
                      </m:sSub>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𝑋</m:t>
                          </m:r>
                        </m:e>
                        <m:sub>
                          <m:r>
                            <a:rPr lang="es-ES" sz="2800" i="1">
                              <a:solidFill>
                                <a:schemeClr val="tx1"/>
                              </a:solidFill>
                              <a:latin typeface="Cambria Math" panose="02040503050406030204" pitchFamily="18" charset="0"/>
                            </a:rPr>
                            <m:t>𝑖</m:t>
                          </m:r>
                        </m:sub>
                      </m:sSub>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smtClean="0">
                              <a:solidFill>
                                <a:schemeClr val="tx1"/>
                              </a:solidFill>
                              <a:latin typeface="Cambria Math" panose="02040503050406030204" pitchFamily="18" charset="0"/>
                            </a:rPr>
                            <m:t>𝟏𝟏</m:t>
                          </m:r>
                        </m:sub>
                      </m:sSub>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𝟏𝟑𝟑𝟐</m:t>
                      </m:r>
                      <m:r>
                        <a:rPr lang="en-US" sz="2800" b="1" i="1" smtClean="0">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𝟏</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𝟎𝟐𝟔𝟐</m:t>
                      </m:r>
                    </m:oMath>
                  </m:oMathPara>
                </a14:m>
                <a:endParaRPr lang="es-ES" sz="2800" b="1"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a:solidFill>
                                <a:schemeClr val="tx1"/>
                              </a:solidFill>
                              <a:latin typeface="Cambria Math" panose="02040503050406030204" pitchFamily="18" charset="0"/>
                            </a:rPr>
                            <m:t>𝟏</m:t>
                          </m:r>
                          <m:r>
                            <a:rPr lang="es-ES" sz="2800" b="1" i="1" smtClean="0">
                              <a:solidFill>
                                <a:schemeClr val="tx1"/>
                              </a:solidFill>
                              <a:latin typeface="Cambria Math" panose="02040503050406030204" pitchFamily="18" charset="0"/>
                            </a:rPr>
                            <m:t>𝟐</m:t>
                          </m:r>
                        </m:sub>
                      </m:sSub>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𝟏𝟑𝟑</m:t>
                      </m:r>
                      <m:r>
                        <a:rPr lang="en-U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𝟏</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𝟎𝟐𝟔</m:t>
                      </m:r>
                      <m:r>
                        <a:rPr lang="en-US" sz="2800" b="1" i="1" smtClean="0">
                          <a:solidFill>
                            <a:schemeClr val="tx1"/>
                          </a:solidFill>
                          <a:latin typeface="Cambria Math" panose="02040503050406030204" pitchFamily="18" charset="0"/>
                        </a:rPr>
                        <m:t>𝟐</m:t>
                      </m:r>
                    </m:oMath>
                  </m:oMathPara>
                </a14:m>
                <a:endParaRPr lang="es-ES" sz="2800" b="1"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𝟏</m:t>
                          </m:r>
                        </m:sub>
                      </m:sSub>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𝟏𝟑𝟑</m:t>
                      </m:r>
                      <m:r>
                        <a:rPr lang="en-U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𝟏</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𝟎𝟐𝟔</m:t>
                      </m:r>
                      <m:r>
                        <a:rPr lang="en-US" sz="2800" b="1" i="1" smtClean="0">
                          <a:solidFill>
                            <a:schemeClr val="tx1"/>
                          </a:solidFill>
                          <a:latin typeface="Cambria Math" panose="02040503050406030204" pitchFamily="18" charset="0"/>
                        </a:rPr>
                        <m:t>𝟐</m:t>
                      </m:r>
                    </m:oMath>
                  </m:oMathPara>
                </a14:m>
                <a:endParaRPr lang="es-ES" sz="2800" b="1"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𝟐</m:t>
                          </m:r>
                        </m:sub>
                      </m:sSub>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𝟏𝟑𝟑</m:t>
                      </m:r>
                      <m:r>
                        <a:rPr lang="en-U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𝟏</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𝟎𝟐𝟔</m:t>
                      </m:r>
                      <m:r>
                        <a:rPr lang="en-US" sz="2800" b="1" i="1" smtClean="0">
                          <a:solidFill>
                            <a:schemeClr val="tx1"/>
                          </a:solidFill>
                          <a:latin typeface="Cambria Math" panose="02040503050406030204" pitchFamily="18" charset="0"/>
                        </a:rPr>
                        <m:t>𝟐</m:t>
                      </m:r>
                    </m:oMath>
                  </m:oMathPara>
                </a14:m>
                <a:endParaRPr lang="es-ES" sz="2800" b="1"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0</m:t>
                          </m:r>
                          <m:r>
                            <a:rPr lang="es-ES" sz="2800" i="1">
                              <a:solidFill>
                                <a:schemeClr val="tx1"/>
                              </a:solidFill>
                              <a:latin typeface="Cambria Math" panose="02040503050406030204" pitchFamily="18" charset="0"/>
                            </a:rPr>
                            <m:t>𝑗</m:t>
                          </m:r>
                        </m:sub>
                      </m:sSub>
                      <m:r>
                        <a:rPr lang="es-ES" sz="2800" i="1">
                          <a:solidFill>
                            <a:schemeClr val="tx1"/>
                          </a:solidFill>
                          <a:latin typeface="Cambria Math" panose="02040503050406030204" pitchFamily="18" charset="0"/>
                        </a:rPr>
                        <m:t>=</m:t>
                      </m:r>
                      <m:r>
                        <a:rPr lang="es-ES" sz="2800" i="1">
                          <a:solidFill>
                            <a:schemeClr val="tx1"/>
                          </a:solidFill>
                          <a:latin typeface="Cambria Math" panose="02040503050406030204" pitchFamily="18" charset="0"/>
                        </a:rPr>
                        <m:t>𝑎</m:t>
                      </m:r>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𝑗</m:t>
                          </m:r>
                        </m:sub>
                      </m:sSub>
                    </m:oMath>
                  </m:oMathPara>
                </a14:m>
                <a:endParaRPr lang="es-ES" sz="2800"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smtClean="0">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𝟏</m:t>
                          </m:r>
                        </m:sub>
                      </m:sSub>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𝟏𝟑𝟑</m:t>
                      </m:r>
                      <m:r>
                        <a:rPr lang="en-U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𝟎𝟐𝟔</m:t>
                      </m:r>
                      <m:r>
                        <a:rPr lang="en-US" sz="2800" b="1" i="1" smtClean="0">
                          <a:solidFill>
                            <a:schemeClr val="tx1"/>
                          </a:solidFill>
                          <a:latin typeface="Cambria Math" panose="02040503050406030204" pitchFamily="18" charset="0"/>
                        </a:rPr>
                        <m:t>𝟐</m:t>
                      </m:r>
                    </m:oMath>
                  </m:oMathPara>
                </a14:m>
                <a:endParaRPr lang="es-ES" sz="2800" b="1" dirty="0">
                  <a:solidFill>
                    <a:schemeClr val="tx1"/>
                  </a:solidFill>
                  <a:latin typeface="Arial" charset="0"/>
                </a:endParaRPr>
              </a:p>
              <a:p>
                <a:pPr marL="107950" indent="0">
                  <a:lnSpc>
                    <a:spcPct val="100000"/>
                  </a:lnSpc>
                  <a:spcBef>
                    <a:spcPts val="800"/>
                  </a:spcBef>
                  <a:buClr>
                    <a:srgbClr val="0066CC"/>
                  </a:buClr>
                  <a:buSzPct val="45000"/>
                  <a:buNone/>
                </a:pPr>
                <a14:m>
                  <m:oMathPara xmlns:m="http://schemas.openxmlformats.org/officeDocument/2006/math">
                    <m:oMathParaPr>
                      <m:jc m:val="left"/>
                    </m:oMathParaPr>
                    <m:oMath xmlns:m="http://schemas.openxmlformats.org/officeDocument/2006/math">
                      <m:r>
                        <a:rPr lang="es-ES" sz="2800" b="1" i="1">
                          <a:solidFill>
                            <a:schemeClr val="tx1"/>
                          </a:solidFill>
                          <a:latin typeface="Cambria Math" panose="02040503050406030204" pitchFamily="18" charset="0"/>
                          <a:ea typeface="Cambria Math" panose="02040503050406030204" pitchFamily="18" charset="0"/>
                        </a:rPr>
                        <m:t>∆</m:t>
                      </m:r>
                      <m:sSub>
                        <m:sSubPr>
                          <m:ctrlPr>
                            <a:rPr lang="es-ES" sz="2800" b="1" i="1">
                              <a:solidFill>
                                <a:schemeClr val="tx1"/>
                              </a:solidFill>
                              <a:latin typeface="Cambria Math" panose="02040503050406030204" pitchFamily="18" charset="0"/>
                            </a:rPr>
                          </m:ctrlPr>
                        </m:sSubPr>
                        <m:e>
                          <m:r>
                            <a:rPr lang="es-ES" sz="2800" b="1" i="1">
                              <a:solidFill>
                                <a:schemeClr val="tx1"/>
                              </a:solidFill>
                              <a:latin typeface="Cambria Math" panose="02040503050406030204" pitchFamily="18" charset="0"/>
                            </a:rPr>
                            <m:t>𝑾</m:t>
                          </m:r>
                        </m:e>
                        <m:sub>
                          <m:r>
                            <a:rPr lang="es-ES" sz="2800" b="1" i="1" smtClean="0">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𝟐</m:t>
                          </m:r>
                        </m:sub>
                      </m:sSub>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𝟎</m:t>
                      </m:r>
                      <m:r>
                        <a:rPr lang="es-ES" sz="2800" b="1" i="1">
                          <a:solidFill>
                            <a:schemeClr val="tx1"/>
                          </a:solidFill>
                          <a:latin typeface="Cambria Math" panose="02040503050406030204" pitchFamily="18" charset="0"/>
                        </a:rPr>
                        <m:t>.</m:t>
                      </m:r>
                      <m:r>
                        <a:rPr lang="es-ES" sz="2800" b="1" i="1">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𝟏𝟑𝟑</m:t>
                      </m:r>
                      <m:r>
                        <a:rPr lang="en-US" sz="2800" b="1" i="1" smtClean="0">
                          <a:solidFill>
                            <a:schemeClr val="tx1"/>
                          </a:solidFill>
                          <a:latin typeface="Cambria Math" panose="02040503050406030204" pitchFamily="18" charset="0"/>
                        </a:rPr>
                        <m:t>𝟐</m:t>
                      </m:r>
                      <m:r>
                        <a:rPr lang="es-ES" sz="2800" b="1" i="1">
                          <a:solidFill>
                            <a:schemeClr val="tx1"/>
                          </a:solidFill>
                          <a:latin typeface="Cambria Math" panose="02040503050406030204" pitchFamily="18" charset="0"/>
                        </a:rPr>
                        <m:t>−</m:t>
                      </m:r>
                      <m:r>
                        <a:rPr lang="es-ES" sz="2800" b="1" i="1" smtClean="0">
                          <a:solidFill>
                            <a:schemeClr val="tx1"/>
                          </a:solidFill>
                          <a:latin typeface="Cambria Math" panose="02040503050406030204" pitchFamily="18" charset="0"/>
                        </a:rPr>
                        <m:t>𝟎</m:t>
                      </m:r>
                      <m:r>
                        <a:rPr lang="es-ES" sz="2800" b="1" i="1" smtClean="0">
                          <a:solidFill>
                            <a:schemeClr val="tx1"/>
                          </a:solidFill>
                          <a:latin typeface="Cambria Math" panose="02040503050406030204" pitchFamily="18" charset="0"/>
                        </a:rPr>
                        <m:t>.</m:t>
                      </m:r>
                      <m:r>
                        <a:rPr lang="en-US" sz="2800" b="1" i="1">
                          <a:solidFill>
                            <a:schemeClr val="tx1"/>
                          </a:solidFill>
                          <a:latin typeface="Cambria Math" panose="02040503050406030204" pitchFamily="18" charset="0"/>
                        </a:rPr>
                        <m:t>𝟎𝟐𝟔</m:t>
                      </m:r>
                      <m:r>
                        <a:rPr lang="en-US" sz="2800" b="1" i="1" smtClean="0">
                          <a:solidFill>
                            <a:schemeClr val="tx1"/>
                          </a:solidFill>
                          <a:latin typeface="Cambria Math" panose="02040503050406030204" pitchFamily="18" charset="0"/>
                        </a:rPr>
                        <m:t>𝟐</m:t>
                      </m:r>
                    </m:oMath>
                  </m:oMathPara>
                </a14:m>
                <a:endParaRPr lang="es-ES" sz="2800" b="1"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a:p>
                <a:pPr marL="107950" indent="0">
                  <a:lnSpc>
                    <a:spcPct val="100000"/>
                  </a:lnSpc>
                  <a:spcBef>
                    <a:spcPts val="800"/>
                  </a:spcBef>
                  <a:buClr>
                    <a:srgbClr val="0066CC"/>
                  </a:buClr>
                  <a:buSzPct val="45000"/>
                  <a:buNone/>
                </a:pPr>
                <a:endParaRPr lang="es-ES" sz="2800" dirty="0">
                  <a:solidFill>
                    <a:schemeClr val="tx1"/>
                  </a:solidFill>
                  <a:latin typeface="Arial" charset="0"/>
                </a:endParaRPr>
              </a:p>
            </p:txBody>
          </p:sp>
        </mc:Choice>
        <mc:Fallback xmlns="">
          <p:sp>
            <p:nvSpPr>
              <p:cNvPr id="5" name="Marcador de contenido 2"/>
              <p:cNvSpPr>
                <a:spLocks noGrp="1" noRot="1" noChangeAspect="1" noMove="1" noResize="1" noEditPoints="1" noAdjustHandles="1" noChangeArrowheads="1" noChangeShapeType="1" noTextEdit="1"/>
              </p:cNvSpPr>
              <p:nvPr>
                <p:ph idx="1"/>
              </p:nvPr>
            </p:nvSpPr>
            <p:spPr>
              <a:xfrm>
                <a:off x="0" y="692150"/>
                <a:ext cx="9296400" cy="6248400"/>
              </a:xfrm>
              <a:blipFill rotWithShape="0">
                <a:blip r:embed="rId2"/>
                <a:stretch>
                  <a:fillRect/>
                </a:stretch>
              </a:blipFill>
            </p:spPr>
            <p:txBody>
              <a:bodyPr/>
              <a:lstStyle/>
              <a:p>
                <a:r>
                  <a:rPr lang="es-ES_tradnl">
                    <a:noFill/>
                  </a:rPr>
                  <a:t> </a:t>
                </a:r>
              </a:p>
            </p:txBody>
          </p:sp>
        </mc:Fallback>
      </mc:AlternateContent>
      <p:pic>
        <p:nvPicPr>
          <p:cNvPr id="7" name="Imagen 6"/>
          <p:cNvPicPr>
            <a:picLocks noChangeAspect="1"/>
          </p:cNvPicPr>
          <p:nvPr/>
        </p:nvPicPr>
        <p:blipFill rotWithShape="1">
          <a:blip r:embed="rId3"/>
          <a:srcRect l="1" r="73607"/>
          <a:stretch/>
        </p:blipFill>
        <p:spPr>
          <a:xfrm>
            <a:off x="6613696" y="3657600"/>
            <a:ext cx="2530304" cy="2942998"/>
          </a:xfrm>
          <a:prstGeom prst="rect">
            <a:avLst/>
          </a:prstGeom>
        </p:spPr>
      </p:pic>
    </p:spTree>
    <p:extLst>
      <p:ext uri="{BB962C8B-B14F-4D97-AF65-F5344CB8AC3E}">
        <p14:creationId xmlns:p14="http://schemas.microsoft.com/office/powerpoint/2010/main" val="3241906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mc:AlternateContent xmlns:mc="http://schemas.openxmlformats.org/markup-compatibility/2006" xmlns:a14="http://schemas.microsoft.com/office/drawing/2010/main">
        <mc:Choice Requires="a14">
          <p:sp>
            <p:nvSpPr>
              <p:cNvPr id="6" name="CuadroTexto 5"/>
              <p:cNvSpPr txBox="1"/>
              <p:nvPr/>
            </p:nvSpPr>
            <p:spPr>
              <a:xfrm>
                <a:off x="0" y="943427"/>
                <a:ext cx="9144000" cy="610705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s-ES" sz="2800" i="1" smtClean="0">
                              <a:solidFill>
                                <a:schemeClr val="tx1"/>
                              </a:solidFill>
                              <a:latin typeface="Cambria Math" panose="02040503050406030204" pitchFamily="18" charset="0"/>
                            </a:rPr>
                          </m:ctrlPr>
                        </m:sSubPr>
                        <m:e>
                          <m:r>
                            <m:rPr>
                              <m:sty m:val="p"/>
                            </m:rPr>
                            <a:rPr lang="es-ES" sz="2800" i="0">
                              <a:solidFill>
                                <a:schemeClr val="tx1"/>
                              </a:solidFill>
                              <a:latin typeface="Cambria Math" panose="02040503050406030204" pitchFamily="18" charset="0"/>
                            </a:rPr>
                            <m:t>W</m:t>
                          </m:r>
                        </m:e>
                        <m:sub>
                          <m:r>
                            <m:rPr>
                              <m:sty m:val="p"/>
                            </m:rPr>
                            <a:rPr lang="es-ES" sz="2800" i="0">
                              <a:solidFill>
                                <a:schemeClr val="tx1"/>
                              </a:solidFill>
                              <a:latin typeface="Cambria Math" panose="02040503050406030204" pitchFamily="18" charset="0"/>
                            </a:rPr>
                            <m:t>jk</m:t>
                          </m:r>
                        </m:sub>
                      </m:sSub>
                      <m:d>
                        <m:dPr>
                          <m:ctrlPr>
                            <a:rPr lang="es-ES" sz="2800" i="1">
                              <a:solidFill>
                                <a:schemeClr val="tx1"/>
                              </a:solidFill>
                              <a:latin typeface="Cambria Math" panose="02040503050406030204" pitchFamily="18" charset="0"/>
                            </a:rPr>
                          </m:ctrlPr>
                        </m:dPr>
                        <m:e>
                          <m:r>
                            <m:rPr>
                              <m:sty m:val="p"/>
                            </m:rPr>
                            <a:rPr lang="es-ES" sz="2800" i="0">
                              <a:solidFill>
                                <a:schemeClr val="tx1"/>
                              </a:solidFill>
                              <a:latin typeface="Cambria Math" panose="02040503050406030204" pitchFamily="18" charset="0"/>
                            </a:rPr>
                            <m:t>nuevo</m:t>
                          </m:r>
                        </m:e>
                      </m:d>
                      <m:r>
                        <a:rPr lang="es-ES" sz="2800" i="0">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m:rPr>
                              <m:sty m:val="p"/>
                            </m:rPr>
                            <a:rPr lang="es-ES" sz="2800" i="0">
                              <a:solidFill>
                                <a:schemeClr val="tx1"/>
                              </a:solidFill>
                              <a:latin typeface="Cambria Math" panose="02040503050406030204" pitchFamily="18" charset="0"/>
                            </a:rPr>
                            <m:t>W</m:t>
                          </m:r>
                        </m:e>
                        <m:sub>
                          <m:r>
                            <m:rPr>
                              <m:sty m:val="p"/>
                            </m:rPr>
                            <a:rPr lang="es-ES" sz="2800" i="0">
                              <a:solidFill>
                                <a:schemeClr val="tx1"/>
                              </a:solidFill>
                              <a:latin typeface="Cambria Math" panose="02040503050406030204" pitchFamily="18" charset="0"/>
                            </a:rPr>
                            <m:t>jk</m:t>
                          </m:r>
                        </m:sub>
                      </m:sSub>
                      <m:d>
                        <m:dPr>
                          <m:ctrlPr>
                            <a:rPr lang="es-ES" sz="2800" i="1">
                              <a:solidFill>
                                <a:schemeClr val="tx1"/>
                              </a:solidFill>
                              <a:latin typeface="Cambria Math" panose="02040503050406030204" pitchFamily="18" charset="0"/>
                            </a:rPr>
                          </m:ctrlPr>
                        </m:dPr>
                        <m:e>
                          <m:r>
                            <m:rPr>
                              <m:sty m:val="p"/>
                            </m:rPr>
                            <a:rPr lang="es-ES" sz="2800" i="0">
                              <a:solidFill>
                                <a:schemeClr val="tx1"/>
                              </a:solidFill>
                              <a:latin typeface="Cambria Math" panose="02040503050406030204" pitchFamily="18" charset="0"/>
                            </a:rPr>
                            <m:t>viejo</m:t>
                          </m:r>
                        </m:e>
                      </m:d>
                      <m:r>
                        <a:rPr lang="es-ES" sz="2800" i="0">
                          <a:solidFill>
                            <a:schemeClr val="tx1"/>
                          </a:solidFill>
                          <a:latin typeface="Cambria Math" panose="02040503050406030204" pitchFamily="18" charset="0"/>
                        </a:rPr>
                        <m:t>+ ∆</m:t>
                      </m:r>
                      <m:sSub>
                        <m:sSubPr>
                          <m:ctrlPr>
                            <a:rPr lang="es-ES" sz="2800" i="1">
                              <a:solidFill>
                                <a:schemeClr val="tx1"/>
                              </a:solidFill>
                              <a:latin typeface="Cambria Math" panose="02040503050406030204" pitchFamily="18" charset="0"/>
                            </a:rPr>
                          </m:ctrlPr>
                        </m:sSubPr>
                        <m:e>
                          <m:r>
                            <m:rPr>
                              <m:sty m:val="p"/>
                            </m:rPr>
                            <a:rPr lang="es-ES" sz="2800" i="0">
                              <a:solidFill>
                                <a:schemeClr val="tx1"/>
                              </a:solidFill>
                              <a:latin typeface="Cambria Math" panose="02040503050406030204" pitchFamily="18" charset="0"/>
                            </a:rPr>
                            <m:t>W</m:t>
                          </m:r>
                        </m:e>
                        <m:sub>
                          <m:r>
                            <m:rPr>
                              <m:sty m:val="p"/>
                            </m:rPr>
                            <a:rPr lang="es-ES" sz="2800" i="0">
                              <a:solidFill>
                                <a:schemeClr val="tx1"/>
                              </a:solidFill>
                              <a:latin typeface="Cambria Math" panose="02040503050406030204" pitchFamily="18" charset="0"/>
                            </a:rPr>
                            <m:t>jk</m:t>
                          </m:r>
                        </m:sub>
                      </m:sSub>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m:rPr>
                              <m:sty m:val="p"/>
                            </m:rPr>
                            <a:rPr lang="es-ES" sz="2800" i="0">
                              <a:solidFill>
                                <a:schemeClr val="tx1"/>
                              </a:solidFill>
                              <a:latin typeface="Cambria Math" panose="02040503050406030204" pitchFamily="18" charset="0"/>
                            </a:rPr>
                            <m:t>W</m:t>
                          </m:r>
                        </m:e>
                        <m:sub>
                          <m:r>
                            <a:rPr lang="es-ES" sz="2800" i="0">
                              <a:solidFill>
                                <a:schemeClr val="tx1"/>
                              </a:solidFill>
                              <a:latin typeface="Cambria Math" panose="02040503050406030204" pitchFamily="18" charset="0"/>
                            </a:rPr>
                            <m:t>11</m:t>
                          </m:r>
                        </m:sub>
                      </m:sSub>
                      <m:d>
                        <m:dPr>
                          <m:ctrlPr>
                            <a:rPr lang="es-ES" sz="2800" i="1">
                              <a:solidFill>
                                <a:schemeClr val="tx1"/>
                              </a:solidFill>
                              <a:latin typeface="Cambria Math" panose="02040503050406030204" pitchFamily="18" charset="0"/>
                            </a:rPr>
                          </m:ctrlPr>
                        </m:dPr>
                        <m:e>
                          <m:r>
                            <m:rPr>
                              <m:sty m:val="p"/>
                            </m:rPr>
                            <a:rPr lang="es-ES" sz="2800" i="0">
                              <a:solidFill>
                                <a:schemeClr val="tx1"/>
                              </a:solidFill>
                              <a:latin typeface="Cambria Math" panose="02040503050406030204" pitchFamily="18" charset="0"/>
                            </a:rPr>
                            <m:t>nuevo</m:t>
                          </m:r>
                        </m:e>
                      </m:d>
                      <m:r>
                        <a:rPr lang="es-ES" sz="2800" i="0">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m:rPr>
                              <m:sty m:val="p"/>
                            </m:rPr>
                            <a:rPr lang="es-ES" sz="2800" i="0">
                              <a:solidFill>
                                <a:schemeClr val="tx1"/>
                              </a:solidFill>
                              <a:latin typeface="Cambria Math" panose="02040503050406030204" pitchFamily="18" charset="0"/>
                            </a:rPr>
                            <m:t>W</m:t>
                          </m:r>
                        </m:e>
                        <m:sub>
                          <m:r>
                            <a:rPr lang="es-ES" sz="2800" i="0">
                              <a:solidFill>
                                <a:schemeClr val="tx1"/>
                              </a:solidFill>
                              <a:latin typeface="Cambria Math" panose="02040503050406030204" pitchFamily="18" charset="0"/>
                            </a:rPr>
                            <m:t>11</m:t>
                          </m:r>
                        </m:sub>
                      </m:sSub>
                      <m:d>
                        <m:dPr>
                          <m:ctrlPr>
                            <a:rPr lang="es-ES" sz="2800" i="1">
                              <a:solidFill>
                                <a:schemeClr val="tx1"/>
                              </a:solidFill>
                              <a:latin typeface="Cambria Math" panose="02040503050406030204" pitchFamily="18" charset="0"/>
                            </a:rPr>
                          </m:ctrlPr>
                        </m:dPr>
                        <m:e>
                          <m:r>
                            <m:rPr>
                              <m:sty m:val="p"/>
                            </m:rPr>
                            <a:rPr lang="es-ES" sz="2800" i="0">
                              <a:solidFill>
                                <a:schemeClr val="tx1"/>
                              </a:solidFill>
                              <a:latin typeface="Cambria Math" panose="02040503050406030204" pitchFamily="18" charset="0"/>
                            </a:rPr>
                            <m:t>viejo</m:t>
                          </m:r>
                        </m:e>
                      </m:d>
                      <m:r>
                        <a:rPr lang="es-ES" sz="2800" i="0">
                          <a:solidFill>
                            <a:schemeClr val="tx1"/>
                          </a:solidFill>
                          <a:latin typeface="Cambria Math" panose="02040503050406030204" pitchFamily="18" charset="0"/>
                        </a:rPr>
                        <m:t>+ ∆</m:t>
                      </m:r>
                      <m:sSub>
                        <m:sSubPr>
                          <m:ctrlPr>
                            <a:rPr lang="es-ES" sz="2800" i="1">
                              <a:solidFill>
                                <a:schemeClr val="tx1"/>
                              </a:solidFill>
                              <a:latin typeface="Cambria Math" panose="02040503050406030204" pitchFamily="18" charset="0"/>
                            </a:rPr>
                          </m:ctrlPr>
                        </m:sSubPr>
                        <m:e>
                          <m:r>
                            <m:rPr>
                              <m:sty m:val="p"/>
                            </m:rPr>
                            <a:rPr lang="es-ES" sz="2800" i="0">
                              <a:solidFill>
                                <a:schemeClr val="tx1"/>
                              </a:solidFill>
                              <a:latin typeface="Cambria Math" panose="02040503050406030204" pitchFamily="18" charset="0"/>
                            </a:rPr>
                            <m:t>W</m:t>
                          </m:r>
                        </m:e>
                        <m:sub>
                          <m:r>
                            <a:rPr lang="es-ES" sz="2800" i="0">
                              <a:solidFill>
                                <a:schemeClr val="tx1"/>
                              </a:solidFill>
                              <a:latin typeface="Cambria Math" panose="02040503050406030204" pitchFamily="18" charset="0"/>
                            </a:rPr>
                            <m:t>11</m:t>
                          </m:r>
                        </m:sub>
                      </m:sSub>
                      <m:r>
                        <a:rPr lang="es-ES" sz="2800" i="0">
                          <a:solidFill>
                            <a:schemeClr val="tx1"/>
                          </a:solidFill>
                          <a:latin typeface="Cambria Math" panose="02040503050406030204" pitchFamily="18" charset="0"/>
                        </a:rPr>
                        <m:t>=1</m:t>
                      </m:r>
                      <m:r>
                        <m:rPr>
                          <m:nor/>
                        </m:rPr>
                        <a:rPr lang="es-ES" sz="2800">
                          <a:solidFill>
                            <a:schemeClr val="tx1"/>
                          </a:solidFill>
                          <a:latin typeface="Cambria Math" panose="02040503050406030204" pitchFamily="18" charset="0"/>
                        </a:rPr>
                        <m:t> </m:t>
                      </m:r>
                      <m:r>
                        <m:rPr>
                          <m:nor/>
                        </m:rPr>
                        <a:rPr lang="es-ES" sz="2800" dirty="0">
                          <a:solidFill>
                            <a:schemeClr val="tx1"/>
                          </a:solidFill>
                          <a:latin typeface="Cambria Math" panose="02040503050406030204" pitchFamily="18" charset="0"/>
                        </a:rPr>
                        <m:t>− </m:t>
                      </m:r>
                      <m:r>
                        <m:rPr>
                          <m:nor/>
                        </m:rPr>
                        <a:rPr lang="es-ES" sz="2800" b="0" i="0" dirty="0" smtClean="0">
                          <a:solidFill>
                            <a:schemeClr val="tx1"/>
                          </a:solidFill>
                          <a:latin typeface="Cambria Math" panose="02040503050406030204" pitchFamily="18" charset="0"/>
                        </a:rPr>
                        <m:t>0.</m:t>
                      </m:r>
                      <m:r>
                        <m:rPr>
                          <m:nor/>
                        </m:rPr>
                        <a:rPr lang="en-US" sz="2800" b="0" i="0" dirty="0" smtClean="0">
                          <a:solidFill>
                            <a:schemeClr val="tx1"/>
                          </a:solidFill>
                          <a:latin typeface="Cambria Math" panose="02040503050406030204" pitchFamily="18" charset="0"/>
                        </a:rPr>
                        <m:t>5535</m:t>
                      </m:r>
                      <m:r>
                        <m:rPr>
                          <m:nor/>
                        </m:rPr>
                        <a:rPr lang="es-ES" sz="2800" dirty="0">
                          <a:solidFill>
                            <a:schemeClr val="tx1"/>
                          </a:solidFill>
                          <a:latin typeface="Cambria Math" panose="02040503050406030204" pitchFamily="18" charset="0"/>
                        </a:rPr>
                        <m:t>=0.</m:t>
                      </m:r>
                      <m:r>
                        <m:rPr>
                          <m:nor/>
                        </m:rPr>
                        <a:rPr lang="en-US" sz="2800" b="0" i="0" dirty="0" smtClean="0">
                          <a:solidFill>
                            <a:schemeClr val="tx1"/>
                          </a:solidFill>
                          <a:latin typeface="Cambria Math" panose="02040503050406030204" pitchFamily="18" charset="0"/>
                        </a:rPr>
                        <m:t>4465</m:t>
                      </m:r>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m:rPr>
                              <m:sty m:val="p"/>
                            </m:rPr>
                            <a:rPr lang="es-ES" sz="2800">
                              <a:solidFill>
                                <a:schemeClr val="tx1"/>
                              </a:solidFill>
                              <a:latin typeface="Cambria Math" panose="02040503050406030204" pitchFamily="18" charset="0"/>
                            </a:rPr>
                            <m:t>W</m:t>
                          </m:r>
                        </m:e>
                        <m:sub>
                          <m:r>
                            <a:rPr lang="es-ES" sz="2800" b="0" i="0" smtClean="0">
                              <a:solidFill>
                                <a:schemeClr val="tx1"/>
                              </a:solidFill>
                              <a:latin typeface="Cambria Math" panose="02040503050406030204" pitchFamily="18" charset="0"/>
                            </a:rPr>
                            <m:t>2</m:t>
                          </m:r>
                          <m:r>
                            <a:rPr lang="es-ES" sz="2800">
                              <a:solidFill>
                                <a:schemeClr val="tx1"/>
                              </a:solidFill>
                              <a:latin typeface="Cambria Math" panose="02040503050406030204" pitchFamily="18" charset="0"/>
                            </a:rPr>
                            <m:t>1</m:t>
                          </m:r>
                        </m:sub>
                      </m:sSub>
                      <m:d>
                        <m:dPr>
                          <m:ctrlPr>
                            <a:rPr lang="es-ES" sz="2800" i="1">
                              <a:solidFill>
                                <a:schemeClr val="tx1"/>
                              </a:solidFill>
                              <a:latin typeface="Cambria Math" panose="02040503050406030204" pitchFamily="18" charset="0"/>
                            </a:rPr>
                          </m:ctrlPr>
                        </m:dPr>
                        <m:e>
                          <m:r>
                            <m:rPr>
                              <m:sty m:val="p"/>
                            </m:rPr>
                            <a:rPr lang="es-ES" sz="2800">
                              <a:solidFill>
                                <a:schemeClr val="tx1"/>
                              </a:solidFill>
                              <a:latin typeface="Cambria Math" panose="02040503050406030204" pitchFamily="18" charset="0"/>
                            </a:rPr>
                            <m:t>nuevo</m:t>
                          </m:r>
                        </m:e>
                      </m:d>
                      <m:r>
                        <a:rPr lang="es-ES" sz="2800">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m:rPr>
                              <m:sty m:val="p"/>
                            </m:rPr>
                            <a:rPr lang="es-ES" sz="2800">
                              <a:solidFill>
                                <a:schemeClr val="tx1"/>
                              </a:solidFill>
                              <a:latin typeface="Cambria Math" panose="02040503050406030204" pitchFamily="18" charset="0"/>
                            </a:rPr>
                            <m:t>W</m:t>
                          </m:r>
                        </m:e>
                        <m:sub>
                          <m:r>
                            <a:rPr lang="es-ES" sz="2800" b="0" i="0" smtClean="0">
                              <a:solidFill>
                                <a:schemeClr val="tx1"/>
                              </a:solidFill>
                              <a:latin typeface="Cambria Math" panose="02040503050406030204" pitchFamily="18" charset="0"/>
                            </a:rPr>
                            <m:t>2</m:t>
                          </m:r>
                          <m:r>
                            <a:rPr lang="es-ES" sz="2800">
                              <a:solidFill>
                                <a:schemeClr val="tx1"/>
                              </a:solidFill>
                              <a:latin typeface="Cambria Math" panose="02040503050406030204" pitchFamily="18" charset="0"/>
                            </a:rPr>
                            <m:t>1</m:t>
                          </m:r>
                        </m:sub>
                      </m:sSub>
                      <m:d>
                        <m:dPr>
                          <m:ctrlPr>
                            <a:rPr lang="es-ES" sz="2800" i="1">
                              <a:solidFill>
                                <a:schemeClr val="tx1"/>
                              </a:solidFill>
                              <a:latin typeface="Cambria Math" panose="02040503050406030204" pitchFamily="18" charset="0"/>
                            </a:rPr>
                          </m:ctrlPr>
                        </m:dPr>
                        <m:e>
                          <m:r>
                            <m:rPr>
                              <m:sty m:val="p"/>
                            </m:rPr>
                            <a:rPr lang="es-ES" sz="2800">
                              <a:solidFill>
                                <a:schemeClr val="tx1"/>
                              </a:solidFill>
                              <a:latin typeface="Cambria Math" panose="02040503050406030204" pitchFamily="18" charset="0"/>
                            </a:rPr>
                            <m:t>viejo</m:t>
                          </m:r>
                        </m:e>
                      </m:d>
                      <m:r>
                        <a:rPr lang="es-ES" sz="2800">
                          <a:solidFill>
                            <a:schemeClr val="tx1"/>
                          </a:solidFill>
                          <a:latin typeface="Cambria Math" panose="02040503050406030204" pitchFamily="18" charset="0"/>
                        </a:rPr>
                        <m:t>+ ∆</m:t>
                      </m:r>
                      <m:sSub>
                        <m:sSubPr>
                          <m:ctrlPr>
                            <a:rPr lang="es-ES" sz="2800" i="1">
                              <a:solidFill>
                                <a:schemeClr val="tx1"/>
                              </a:solidFill>
                              <a:latin typeface="Cambria Math" panose="02040503050406030204" pitchFamily="18" charset="0"/>
                            </a:rPr>
                          </m:ctrlPr>
                        </m:sSubPr>
                        <m:e>
                          <m:r>
                            <m:rPr>
                              <m:sty m:val="p"/>
                            </m:rPr>
                            <a:rPr lang="es-ES" sz="2800">
                              <a:solidFill>
                                <a:schemeClr val="tx1"/>
                              </a:solidFill>
                              <a:latin typeface="Cambria Math" panose="02040503050406030204" pitchFamily="18" charset="0"/>
                            </a:rPr>
                            <m:t>W</m:t>
                          </m:r>
                        </m:e>
                        <m:sub>
                          <m:r>
                            <a:rPr lang="es-ES" sz="2800" b="0" i="0" smtClean="0">
                              <a:solidFill>
                                <a:schemeClr val="tx1"/>
                              </a:solidFill>
                              <a:latin typeface="Cambria Math" panose="02040503050406030204" pitchFamily="18" charset="0"/>
                            </a:rPr>
                            <m:t>2</m:t>
                          </m:r>
                          <m:r>
                            <a:rPr lang="es-ES" sz="2800">
                              <a:solidFill>
                                <a:schemeClr val="tx1"/>
                              </a:solidFill>
                              <a:latin typeface="Cambria Math" panose="02040503050406030204" pitchFamily="18" charset="0"/>
                            </a:rPr>
                            <m:t>1</m:t>
                          </m:r>
                        </m:sub>
                      </m:sSub>
                      <m:r>
                        <a:rPr lang="es-ES" sz="2800">
                          <a:solidFill>
                            <a:schemeClr val="tx1"/>
                          </a:solidFill>
                          <a:latin typeface="Cambria Math" panose="02040503050406030204" pitchFamily="18" charset="0"/>
                        </a:rPr>
                        <m:t>=1</m:t>
                      </m:r>
                      <m:r>
                        <m:rPr>
                          <m:nor/>
                        </m:rPr>
                        <a:rPr lang="es-ES" sz="2800">
                          <a:solidFill>
                            <a:schemeClr val="tx1"/>
                          </a:solidFill>
                          <a:latin typeface="Cambria Math" panose="02040503050406030204" pitchFamily="18" charset="0"/>
                        </a:rPr>
                        <m:t> </m:t>
                      </m:r>
                      <m:r>
                        <m:rPr>
                          <m:nor/>
                        </m:rPr>
                        <a:rPr lang="es-ES" sz="2800" dirty="0">
                          <a:solidFill>
                            <a:schemeClr val="tx1"/>
                          </a:solidFill>
                          <a:latin typeface="Cambria Math" panose="02040503050406030204" pitchFamily="18" charset="0"/>
                        </a:rPr>
                        <m:t>− 0.</m:t>
                      </m:r>
                      <m:r>
                        <m:rPr>
                          <m:nor/>
                        </m:rPr>
                        <a:rPr lang="en-US" sz="2800" b="0" i="0" dirty="0" smtClean="0">
                          <a:solidFill>
                            <a:schemeClr val="tx1"/>
                          </a:solidFill>
                          <a:latin typeface="Cambria Math" panose="02040503050406030204" pitchFamily="18" charset="0"/>
                        </a:rPr>
                        <m:t>5535</m:t>
                      </m:r>
                      <m:r>
                        <m:rPr>
                          <m:nor/>
                        </m:rPr>
                        <a:rPr lang="es-ES" sz="2800" dirty="0">
                          <a:solidFill>
                            <a:schemeClr val="tx1"/>
                          </a:solidFill>
                          <a:latin typeface="Cambria Math" panose="02040503050406030204" pitchFamily="18" charset="0"/>
                        </a:rPr>
                        <m:t>=0.</m:t>
                      </m:r>
                      <m:r>
                        <m:rPr>
                          <m:nor/>
                        </m:rPr>
                        <a:rPr lang="en-US" sz="2800" b="0" i="0" dirty="0" smtClean="0">
                          <a:solidFill>
                            <a:schemeClr val="tx1"/>
                          </a:solidFill>
                          <a:latin typeface="Cambria Math" panose="02040503050406030204" pitchFamily="18" charset="0"/>
                        </a:rPr>
                        <m:t>4465</m:t>
                      </m:r>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m:rPr>
                              <m:sty m:val="p"/>
                            </m:rPr>
                            <a:rPr lang="es-ES" sz="2800">
                              <a:solidFill>
                                <a:schemeClr val="tx1"/>
                              </a:solidFill>
                              <a:latin typeface="Cambria Math" panose="02040503050406030204" pitchFamily="18" charset="0"/>
                            </a:rPr>
                            <m:t>W</m:t>
                          </m:r>
                        </m:e>
                        <m:sub>
                          <m:r>
                            <a:rPr lang="es-ES" sz="2800" b="0" i="0" smtClean="0">
                              <a:solidFill>
                                <a:schemeClr val="tx1"/>
                              </a:solidFill>
                              <a:latin typeface="Cambria Math" panose="02040503050406030204" pitchFamily="18" charset="0"/>
                            </a:rPr>
                            <m:t>0</m:t>
                          </m:r>
                          <m:r>
                            <a:rPr lang="es-ES" sz="2800">
                              <a:solidFill>
                                <a:schemeClr val="tx1"/>
                              </a:solidFill>
                              <a:latin typeface="Cambria Math" panose="02040503050406030204" pitchFamily="18" charset="0"/>
                            </a:rPr>
                            <m:t>1</m:t>
                          </m:r>
                        </m:sub>
                      </m:sSub>
                      <m:d>
                        <m:dPr>
                          <m:ctrlPr>
                            <a:rPr lang="es-ES" sz="2800" i="1">
                              <a:solidFill>
                                <a:schemeClr val="tx1"/>
                              </a:solidFill>
                              <a:latin typeface="Cambria Math" panose="02040503050406030204" pitchFamily="18" charset="0"/>
                            </a:rPr>
                          </m:ctrlPr>
                        </m:dPr>
                        <m:e>
                          <m:r>
                            <m:rPr>
                              <m:sty m:val="p"/>
                            </m:rPr>
                            <a:rPr lang="es-ES" sz="2800">
                              <a:solidFill>
                                <a:schemeClr val="tx1"/>
                              </a:solidFill>
                              <a:latin typeface="Cambria Math" panose="02040503050406030204" pitchFamily="18" charset="0"/>
                            </a:rPr>
                            <m:t>nuevo</m:t>
                          </m:r>
                        </m:e>
                      </m:d>
                      <m:r>
                        <a:rPr lang="es-ES" sz="2800">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m:rPr>
                              <m:sty m:val="p"/>
                            </m:rPr>
                            <a:rPr lang="es-ES" sz="2800">
                              <a:solidFill>
                                <a:schemeClr val="tx1"/>
                              </a:solidFill>
                              <a:latin typeface="Cambria Math" panose="02040503050406030204" pitchFamily="18" charset="0"/>
                            </a:rPr>
                            <m:t>W</m:t>
                          </m:r>
                        </m:e>
                        <m:sub>
                          <m:r>
                            <a:rPr lang="es-ES" sz="2800" b="0" i="0" smtClean="0">
                              <a:solidFill>
                                <a:schemeClr val="tx1"/>
                              </a:solidFill>
                              <a:latin typeface="Cambria Math" panose="02040503050406030204" pitchFamily="18" charset="0"/>
                            </a:rPr>
                            <m:t>0</m:t>
                          </m:r>
                          <m:r>
                            <a:rPr lang="es-ES" sz="2800">
                              <a:solidFill>
                                <a:schemeClr val="tx1"/>
                              </a:solidFill>
                              <a:latin typeface="Cambria Math" panose="02040503050406030204" pitchFamily="18" charset="0"/>
                            </a:rPr>
                            <m:t>1</m:t>
                          </m:r>
                        </m:sub>
                      </m:sSub>
                      <m:d>
                        <m:dPr>
                          <m:ctrlPr>
                            <a:rPr lang="es-ES" sz="2800" i="1">
                              <a:solidFill>
                                <a:schemeClr val="tx1"/>
                              </a:solidFill>
                              <a:latin typeface="Cambria Math" panose="02040503050406030204" pitchFamily="18" charset="0"/>
                            </a:rPr>
                          </m:ctrlPr>
                        </m:dPr>
                        <m:e>
                          <m:r>
                            <m:rPr>
                              <m:sty m:val="p"/>
                            </m:rPr>
                            <a:rPr lang="es-ES" sz="2800">
                              <a:solidFill>
                                <a:schemeClr val="tx1"/>
                              </a:solidFill>
                              <a:latin typeface="Cambria Math" panose="02040503050406030204" pitchFamily="18" charset="0"/>
                            </a:rPr>
                            <m:t>viejo</m:t>
                          </m:r>
                        </m:e>
                      </m:d>
                      <m:r>
                        <a:rPr lang="es-ES" sz="2800">
                          <a:solidFill>
                            <a:schemeClr val="tx1"/>
                          </a:solidFill>
                          <a:latin typeface="Cambria Math" panose="02040503050406030204" pitchFamily="18" charset="0"/>
                        </a:rPr>
                        <m:t>+ ∆</m:t>
                      </m:r>
                      <m:sSub>
                        <m:sSubPr>
                          <m:ctrlPr>
                            <a:rPr lang="es-ES" sz="2800" i="1">
                              <a:solidFill>
                                <a:schemeClr val="tx1"/>
                              </a:solidFill>
                              <a:latin typeface="Cambria Math" panose="02040503050406030204" pitchFamily="18" charset="0"/>
                            </a:rPr>
                          </m:ctrlPr>
                        </m:sSubPr>
                        <m:e>
                          <m:r>
                            <m:rPr>
                              <m:sty m:val="p"/>
                            </m:rPr>
                            <a:rPr lang="es-ES" sz="2800">
                              <a:solidFill>
                                <a:schemeClr val="tx1"/>
                              </a:solidFill>
                              <a:latin typeface="Cambria Math" panose="02040503050406030204" pitchFamily="18" charset="0"/>
                            </a:rPr>
                            <m:t>W</m:t>
                          </m:r>
                        </m:e>
                        <m:sub>
                          <m:r>
                            <a:rPr lang="es-ES" sz="2800" b="0" i="0" smtClean="0">
                              <a:solidFill>
                                <a:schemeClr val="tx1"/>
                              </a:solidFill>
                              <a:latin typeface="Cambria Math" panose="02040503050406030204" pitchFamily="18" charset="0"/>
                            </a:rPr>
                            <m:t>0</m:t>
                          </m:r>
                          <m:r>
                            <a:rPr lang="es-ES" sz="2800">
                              <a:solidFill>
                                <a:schemeClr val="tx1"/>
                              </a:solidFill>
                              <a:latin typeface="Cambria Math" panose="02040503050406030204" pitchFamily="18" charset="0"/>
                            </a:rPr>
                            <m:t>1</m:t>
                          </m:r>
                        </m:sub>
                      </m:sSub>
                      <m:r>
                        <a:rPr lang="es-ES" sz="2800">
                          <a:solidFill>
                            <a:schemeClr val="tx1"/>
                          </a:solidFill>
                          <a:latin typeface="Cambria Math" panose="02040503050406030204" pitchFamily="18" charset="0"/>
                        </a:rPr>
                        <m:t>=1</m:t>
                      </m:r>
                      <m:r>
                        <m:rPr>
                          <m:nor/>
                        </m:rPr>
                        <a:rPr lang="es-ES" sz="2800">
                          <a:solidFill>
                            <a:schemeClr val="tx1"/>
                          </a:solidFill>
                          <a:latin typeface="Cambria Math" panose="02040503050406030204" pitchFamily="18" charset="0"/>
                        </a:rPr>
                        <m:t> </m:t>
                      </m:r>
                      <m:r>
                        <m:rPr>
                          <m:nor/>
                        </m:rPr>
                        <a:rPr lang="es-ES" sz="2800" dirty="0">
                          <a:solidFill>
                            <a:schemeClr val="tx1"/>
                          </a:solidFill>
                          <a:latin typeface="Cambria Math" panose="02040503050406030204" pitchFamily="18" charset="0"/>
                        </a:rPr>
                        <m:t>− 0.</m:t>
                      </m:r>
                      <m:r>
                        <m:rPr>
                          <m:nor/>
                        </m:rPr>
                        <a:rPr lang="en-US" sz="2800" b="0" i="0" dirty="0" smtClean="0">
                          <a:solidFill>
                            <a:schemeClr val="tx1"/>
                          </a:solidFill>
                          <a:latin typeface="Cambria Math" panose="02040503050406030204" pitchFamily="18" charset="0"/>
                        </a:rPr>
                        <m:t>5810</m:t>
                      </m:r>
                      <m:r>
                        <m:rPr>
                          <m:nor/>
                        </m:rPr>
                        <a:rPr lang="es-ES" sz="2800" dirty="0">
                          <a:solidFill>
                            <a:schemeClr val="tx1"/>
                          </a:solidFill>
                          <a:latin typeface="Cambria Math" panose="02040503050406030204" pitchFamily="18" charset="0"/>
                        </a:rPr>
                        <m:t>=0.</m:t>
                      </m:r>
                      <m:r>
                        <m:rPr>
                          <m:nor/>
                        </m:rPr>
                        <a:rPr lang="en-US" sz="2800" b="0" i="0" dirty="0" smtClean="0">
                          <a:solidFill>
                            <a:schemeClr val="tx1"/>
                          </a:solidFill>
                          <a:latin typeface="Cambria Math" panose="02040503050406030204" pitchFamily="18" charset="0"/>
                        </a:rPr>
                        <m:t>4</m:t>
                      </m:r>
                      <m:r>
                        <m:rPr>
                          <m:nor/>
                        </m:rPr>
                        <a:rPr lang="es-ES" sz="2800" b="0" i="0" dirty="0" smtClean="0">
                          <a:solidFill>
                            <a:schemeClr val="tx1"/>
                          </a:solidFill>
                          <a:latin typeface="Cambria Math" panose="02040503050406030204" pitchFamily="18" charset="0"/>
                        </a:rPr>
                        <m:t>190</m:t>
                      </m:r>
                    </m:oMath>
                  </m:oMathPara>
                </a14:m>
                <a:endParaRPr lang="es-ES" sz="2800" dirty="0">
                  <a:solidFill>
                    <a:schemeClr val="tx1"/>
                  </a:solidFill>
                  <a:latin typeface="Cambria Math" panose="02040503050406030204" pitchFamily="18" charset="0"/>
                </a:endParaRPr>
              </a:p>
              <a:p>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𝑖𝑗</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𝑛𝑢𝑒𝑣𝑜</m:t>
                          </m:r>
                        </m:e>
                      </m:d>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𝑖𝑗</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𝑣𝑖𝑒𝑗𝑜</m:t>
                          </m:r>
                        </m:e>
                      </m:d>
                      <m:r>
                        <a:rPr lang="es-ES" sz="280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i="1">
                              <a:solidFill>
                                <a:schemeClr val="tx1"/>
                              </a:solidFill>
                              <a:latin typeface="Cambria Math" panose="02040503050406030204" pitchFamily="18" charset="0"/>
                            </a:rPr>
                            <m:t>𝑖𝑗</m:t>
                          </m:r>
                        </m:sub>
                      </m:sSub>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11</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𝑛𝑢𝑒𝑣𝑜</m:t>
                          </m:r>
                        </m:e>
                      </m:d>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11</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𝑣𝑖𝑒𝑗𝑜</m:t>
                          </m:r>
                        </m:e>
                      </m:d>
                      <m:r>
                        <a:rPr lang="es-ES" sz="280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11</m:t>
                          </m:r>
                        </m:sub>
                      </m:sSub>
                      <m:r>
                        <a:rPr lang="es-ES" sz="2800" b="0" i="1" smtClean="0">
                          <a:solidFill>
                            <a:schemeClr val="tx1"/>
                          </a:solidFill>
                          <a:latin typeface="Cambria Math" panose="02040503050406030204" pitchFamily="18" charset="0"/>
                        </a:rPr>
                        <m:t>=1−0.0</m:t>
                      </m:r>
                      <m:r>
                        <a:rPr lang="en-US" sz="2800" b="0" i="1" smtClean="0">
                          <a:solidFill>
                            <a:schemeClr val="tx1"/>
                          </a:solidFill>
                          <a:latin typeface="Cambria Math" panose="02040503050406030204" pitchFamily="18" charset="0"/>
                        </a:rPr>
                        <m:t>262</m:t>
                      </m:r>
                      <m:r>
                        <a:rPr lang="es-ES" sz="2800" b="0" i="1" smtClean="0">
                          <a:solidFill>
                            <a:schemeClr val="tx1"/>
                          </a:solidFill>
                          <a:latin typeface="Cambria Math" panose="02040503050406030204" pitchFamily="18" charset="0"/>
                        </a:rPr>
                        <m:t>=0.9</m:t>
                      </m:r>
                      <m:r>
                        <a:rPr lang="en-US" sz="2800" b="0" i="1" smtClean="0">
                          <a:solidFill>
                            <a:schemeClr val="tx1"/>
                          </a:solidFill>
                          <a:latin typeface="Cambria Math" panose="02040503050406030204" pitchFamily="18" charset="0"/>
                        </a:rPr>
                        <m:t>738</m:t>
                      </m:r>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12</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𝑛𝑢𝑒𝑣𝑜</m:t>
                          </m:r>
                        </m:e>
                      </m:d>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12</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𝑣𝑖𝑒𝑗𝑜</m:t>
                          </m:r>
                        </m:e>
                      </m:d>
                      <m:r>
                        <a:rPr lang="es-ES" sz="280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12</m:t>
                          </m:r>
                        </m:sub>
                      </m:sSub>
                      <m:r>
                        <a:rPr lang="es-ES" sz="2800" i="1">
                          <a:solidFill>
                            <a:schemeClr val="tx1"/>
                          </a:solidFill>
                          <a:latin typeface="Cambria Math" panose="02040503050406030204" pitchFamily="18" charset="0"/>
                        </a:rPr>
                        <m:t>=1−</m:t>
                      </m:r>
                      <m:r>
                        <a:rPr lang="es-ES" sz="2800" i="1" smtClean="0">
                          <a:solidFill>
                            <a:schemeClr val="tx1"/>
                          </a:solidFill>
                          <a:latin typeface="Cambria Math" panose="02040503050406030204" pitchFamily="18" charset="0"/>
                        </a:rPr>
                        <m:t>0.0</m:t>
                      </m:r>
                      <m:r>
                        <a:rPr lang="en-US" sz="2800" b="0" i="1" smtClean="0">
                          <a:solidFill>
                            <a:schemeClr val="tx1"/>
                          </a:solidFill>
                          <a:latin typeface="Cambria Math" panose="02040503050406030204" pitchFamily="18" charset="0"/>
                        </a:rPr>
                        <m:t>262</m:t>
                      </m:r>
                      <m:r>
                        <a:rPr lang="es-ES" sz="2800" i="1">
                          <a:solidFill>
                            <a:schemeClr val="tx1"/>
                          </a:solidFill>
                          <a:latin typeface="Cambria Math" panose="02040503050406030204" pitchFamily="18" charset="0"/>
                        </a:rPr>
                        <m:t>=</m:t>
                      </m:r>
                      <m:r>
                        <a:rPr lang="es-ES" sz="2800" i="1" smtClean="0">
                          <a:solidFill>
                            <a:schemeClr val="tx1"/>
                          </a:solidFill>
                          <a:latin typeface="Cambria Math" panose="02040503050406030204" pitchFamily="18" charset="0"/>
                        </a:rPr>
                        <m:t>0.9</m:t>
                      </m:r>
                      <m:r>
                        <a:rPr lang="en-US" sz="2800" b="0" i="1" smtClean="0">
                          <a:solidFill>
                            <a:schemeClr val="tx1"/>
                          </a:solidFill>
                          <a:latin typeface="Cambria Math" panose="02040503050406030204" pitchFamily="18" charset="0"/>
                        </a:rPr>
                        <m:t>738</m:t>
                      </m:r>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1</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𝑛𝑢𝑒𝑣𝑜</m:t>
                          </m:r>
                        </m:e>
                      </m:d>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1</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𝑣𝑖𝑒𝑗𝑜</m:t>
                          </m:r>
                        </m:e>
                      </m:d>
                      <m:r>
                        <a:rPr lang="es-ES" sz="280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2</m:t>
                          </m:r>
                          <m:r>
                            <a:rPr lang="es-ES" sz="2800" i="1">
                              <a:solidFill>
                                <a:schemeClr val="tx1"/>
                              </a:solidFill>
                              <a:latin typeface="Cambria Math" panose="02040503050406030204" pitchFamily="18" charset="0"/>
                            </a:rPr>
                            <m:t>1</m:t>
                          </m:r>
                        </m:sub>
                      </m:sSub>
                      <m:r>
                        <a:rPr lang="es-ES" sz="2800" i="1">
                          <a:solidFill>
                            <a:schemeClr val="tx1"/>
                          </a:solidFill>
                          <a:latin typeface="Cambria Math" panose="02040503050406030204" pitchFamily="18" charset="0"/>
                        </a:rPr>
                        <m:t>=1−</m:t>
                      </m:r>
                      <m:r>
                        <a:rPr lang="es-ES" sz="2800" i="1" smtClean="0">
                          <a:solidFill>
                            <a:schemeClr val="tx1"/>
                          </a:solidFill>
                          <a:latin typeface="Cambria Math" panose="02040503050406030204" pitchFamily="18" charset="0"/>
                        </a:rPr>
                        <m:t>0.0</m:t>
                      </m:r>
                      <m:r>
                        <a:rPr lang="en-US" sz="2800" b="0" i="1" smtClean="0">
                          <a:solidFill>
                            <a:schemeClr val="tx1"/>
                          </a:solidFill>
                          <a:latin typeface="Cambria Math" panose="02040503050406030204" pitchFamily="18" charset="0"/>
                        </a:rPr>
                        <m:t>262</m:t>
                      </m:r>
                      <m:r>
                        <a:rPr lang="es-ES" sz="2800" i="1">
                          <a:solidFill>
                            <a:schemeClr val="tx1"/>
                          </a:solidFill>
                          <a:latin typeface="Cambria Math" panose="02040503050406030204" pitchFamily="18" charset="0"/>
                        </a:rPr>
                        <m:t>=</m:t>
                      </m:r>
                      <m:r>
                        <a:rPr lang="es-ES" sz="2800" i="1" smtClean="0">
                          <a:solidFill>
                            <a:schemeClr val="tx1"/>
                          </a:solidFill>
                          <a:latin typeface="Cambria Math" panose="02040503050406030204" pitchFamily="18" charset="0"/>
                        </a:rPr>
                        <m:t>0.9</m:t>
                      </m:r>
                      <m:r>
                        <a:rPr lang="en-US" sz="2800" b="0" i="1" smtClean="0">
                          <a:solidFill>
                            <a:schemeClr val="tx1"/>
                          </a:solidFill>
                          <a:latin typeface="Cambria Math" panose="02040503050406030204" pitchFamily="18" charset="0"/>
                        </a:rPr>
                        <m:t>738</m:t>
                      </m:r>
                    </m:oMath>
                  </m:oMathPara>
                </a14:m>
                <a:endParaRPr lang="es-ES" sz="2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22</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𝑛𝑢𝑒𝑣𝑜</m:t>
                          </m:r>
                        </m:e>
                      </m:d>
                      <m:r>
                        <a:rPr lang="es-ES" sz="2800" i="1">
                          <a:solidFill>
                            <a:schemeClr val="tx1"/>
                          </a:solidFill>
                          <a:latin typeface="Cambria Math" panose="02040503050406030204" pitchFamily="18" charset="0"/>
                        </a:rPr>
                        <m:t>=</m:t>
                      </m:r>
                      <m:sSub>
                        <m:sSubPr>
                          <m:ctrlPr>
                            <a:rPr lang="es-ES" sz="2800" i="1" smtClean="0">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22</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𝑣𝑖𝑒𝑗𝑜</m:t>
                          </m:r>
                        </m:e>
                      </m:d>
                      <m:r>
                        <a:rPr lang="es-ES" sz="280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22</m:t>
                          </m:r>
                        </m:sub>
                      </m:sSub>
                      <m:r>
                        <a:rPr lang="es-ES" sz="2800" i="1">
                          <a:solidFill>
                            <a:schemeClr val="tx1"/>
                          </a:solidFill>
                          <a:latin typeface="Cambria Math" panose="02040503050406030204" pitchFamily="18" charset="0"/>
                        </a:rPr>
                        <m:t>=1−</m:t>
                      </m:r>
                      <m:r>
                        <a:rPr lang="es-ES" sz="2800" i="1" smtClean="0">
                          <a:solidFill>
                            <a:schemeClr val="tx1"/>
                          </a:solidFill>
                          <a:latin typeface="Cambria Math" panose="02040503050406030204" pitchFamily="18" charset="0"/>
                        </a:rPr>
                        <m:t>0.0</m:t>
                      </m:r>
                      <m:r>
                        <a:rPr lang="en-US" sz="2800" b="0" i="1" smtClean="0">
                          <a:solidFill>
                            <a:schemeClr val="tx1"/>
                          </a:solidFill>
                          <a:latin typeface="Cambria Math" panose="02040503050406030204" pitchFamily="18" charset="0"/>
                        </a:rPr>
                        <m:t>262</m:t>
                      </m:r>
                      <m:r>
                        <a:rPr lang="es-ES" sz="2800" i="1">
                          <a:solidFill>
                            <a:schemeClr val="tx1"/>
                          </a:solidFill>
                          <a:latin typeface="Cambria Math" panose="02040503050406030204" pitchFamily="18" charset="0"/>
                        </a:rPr>
                        <m:t>=</m:t>
                      </m:r>
                      <m:r>
                        <a:rPr lang="es-ES" sz="2800" i="1" smtClean="0">
                          <a:solidFill>
                            <a:schemeClr val="tx1"/>
                          </a:solidFill>
                          <a:latin typeface="Cambria Math" panose="02040503050406030204" pitchFamily="18" charset="0"/>
                        </a:rPr>
                        <m:t>0.9</m:t>
                      </m:r>
                      <m:r>
                        <a:rPr lang="en-US" sz="2800" b="0" i="1" smtClean="0">
                          <a:solidFill>
                            <a:schemeClr val="tx1"/>
                          </a:solidFill>
                          <a:latin typeface="Cambria Math" panose="02040503050406030204" pitchFamily="18" charset="0"/>
                        </a:rPr>
                        <m:t>738</m:t>
                      </m:r>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01</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𝑛𝑢𝑒𝑣𝑜</m:t>
                          </m:r>
                        </m:e>
                      </m:d>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01</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𝑣𝑖𝑒𝑗𝑜</m:t>
                          </m:r>
                        </m:e>
                      </m:d>
                      <m:r>
                        <a:rPr lang="es-ES" sz="280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01</m:t>
                          </m:r>
                        </m:sub>
                      </m:sSub>
                      <m:r>
                        <a:rPr lang="es-ES" sz="2800" i="1">
                          <a:solidFill>
                            <a:schemeClr val="tx1"/>
                          </a:solidFill>
                          <a:latin typeface="Cambria Math" panose="02040503050406030204" pitchFamily="18" charset="0"/>
                        </a:rPr>
                        <m:t>=1−</m:t>
                      </m:r>
                      <m:r>
                        <a:rPr lang="es-ES" sz="2800" i="1" smtClean="0">
                          <a:solidFill>
                            <a:schemeClr val="tx1"/>
                          </a:solidFill>
                          <a:latin typeface="Cambria Math" panose="02040503050406030204" pitchFamily="18" charset="0"/>
                        </a:rPr>
                        <m:t>0.0</m:t>
                      </m:r>
                      <m:r>
                        <a:rPr lang="en-US" sz="2800" b="0" i="1" smtClean="0">
                          <a:solidFill>
                            <a:schemeClr val="tx1"/>
                          </a:solidFill>
                          <a:latin typeface="Cambria Math" panose="02040503050406030204" pitchFamily="18" charset="0"/>
                        </a:rPr>
                        <m:t>262</m:t>
                      </m:r>
                      <m:r>
                        <a:rPr lang="es-ES" sz="2800" i="1">
                          <a:solidFill>
                            <a:schemeClr val="tx1"/>
                          </a:solidFill>
                          <a:latin typeface="Cambria Math" panose="02040503050406030204" pitchFamily="18" charset="0"/>
                        </a:rPr>
                        <m:t>=</m:t>
                      </m:r>
                      <m:r>
                        <a:rPr lang="es-ES" sz="2800" i="1" smtClean="0">
                          <a:solidFill>
                            <a:schemeClr val="tx1"/>
                          </a:solidFill>
                          <a:latin typeface="Cambria Math" panose="02040503050406030204" pitchFamily="18" charset="0"/>
                        </a:rPr>
                        <m:t>0.9</m:t>
                      </m:r>
                      <m:r>
                        <a:rPr lang="en-US" sz="2800" b="0" i="1" smtClean="0">
                          <a:solidFill>
                            <a:schemeClr val="tx1"/>
                          </a:solidFill>
                          <a:latin typeface="Cambria Math" panose="02040503050406030204" pitchFamily="18" charset="0"/>
                        </a:rPr>
                        <m:t>738</m:t>
                      </m:r>
                    </m:oMath>
                  </m:oMathPara>
                </a14:m>
                <a:endParaRPr lang="es-ES" sz="2800"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02</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𝑛𝑢𝑒𝑣𝑜</m:t>
                          </m:r>
                        </m:e>
                      </m:d>
                      <m:r>
                        <a:rPr lang="es-ES" sz="2800" i="1">
                          <a:solidFill>
                            <a:schemeClr val="tx1"/>
                          </a:solidFill>
                          <a:latin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0</m:t>
                          </m:r>
                          <m:r>
                            <a:rPr lang="es-ES" sz="2800" i="1">
                              <a:solidFill>
                                <a:schemeClr val="tx1"/>
                              </a:solidFill>
                              <a:latin typeface="Cambria Math" panose="02040503050406030204" pitchFamily="18" charset="0"/>
                            </a:rPr>
                            <m:t>2</m:t>
                          </m:r>
                        </m:sub>
                      </m:sSub>
                      <m:d>
                        <m:dPr>
                          <m:ctrlPr>
                            <a:rPr lang="es-ES" sz="2800" i="1">
                              <a:solidFill>
                                <a:schemeClr val="tx1"/>
                              </a:solidFill>
                              <a:latin typeface="Cambria Math" panose="02040503050406030204" pitchFamily="18" charset="0"/>
                            </a:rPr>
                          </m:ctrlPr>
                        </m:dPr>
                        <m:e>
                          <m:r>
                            <a:rPr lang="es-ES" sz="2800" i="1">
                              <a:solidFill>
                                <a:schemeClr val="tx1"/>
                              </a:solidFill>
                              <a:latin typeface="Cambria Math" panose="02040503050406030204" pitchFamily="18" charset="0"/>
                            </a:rPr>
                            <m:t>𝑣𝑖𝑒𝑗𝑜</m:t>
                          </m:r>
                        </m:e>
                      </m:d>
                      <m:r>
                        <a:rPr lang="es-ES" sz="2800" i="1">
                          <a:solidFill>
                            <a:schemeClr val="tx1"/>
                          </a:solidFill>
                          <a:latin typeface="Cambria Math" panose="02040503050406030204" pitchFamily="18" charset="0"/>
                        </a:rPr>
                        <m:t>+ </m:t>
                      </m:r>
                      <m:r>
                        <a:rPr lang="es-ES" sz="2800" i="1">
                          <a:solidFill>
                            <a:schemeClr val="tx1"/>
                          </a:solidFill>
                          <a:latin typeface="Cambria Math" panose="02040503050406030204" pitchFamily="18" charset="0"/>
                          <a:ea typeface="Cambria Math" panose="02040503050406030204" pitchFamily="18" charset="0"/>
                        </a:rPr>
                        <m:t>∆</m:t>
                      </m:r>
                      <m:sSub>
                        <m:sSubPr>
                          <m:ctrlPr>
                            <a:rPr lang="es-ES" sz="2800" i="1">
                              <a:solidFill>
                                <a:schemeClr val="tx1"/>
                              </a:solidFill>
                              <a:latin typeface="Cambria Math" panose="02040503050406030204" pitchFamily="18" charset="0"/>
                            </a:rPr>
                          </m:ctrlPr>
                        </m:sSubPr>
                        <m:e>
                          <m:r>
                            <a:rPr lang="es-ES" sz="2800" i="1">
                              <a:solidFill>
                                <a:schemeClr val="tx1"/>
                              </a:solidFill>
                              <a:latin typeface="Cambria Math" panose="02040503050406030204" pitchFamily="18" charset="0"/>
                            </a:rPr>
                            <m:t>𝑊</m:t>
                          </m:r>
                        </m:e>
                        <m:sub>
                          <m:r>
                            <a:rPr lang="es-ES" sz="2800" b="0" i="1" smtClean="0">
                              <a:solidFill>
                                <a:schemeClr val="tx1"/>
                              </a:solidFill>
                              <a:latin typeface="Cambria Math" panose="02040503050406030204" pitchFamily="18" charset="0"/>
                            </a:rPr>
                            <m:t>0</m:t>
                          </m:r>
                          <m:r>
                            <a:rPr lang="es-ES" sz="2800" i="1">
                              <a:solidFill>
                                <a:schemeClr val="tx1"/>
                              </a:solidFill>
                              <a:latin typeface="Cambria Math" panose="02040503050406030204" pitchFamily="18" charset="0"/>
                            </a:rPr>
                            <m:t>2</m:t>
                          </m:r>
                        </m:sub>
                      </m:sSub>
                      <m:r>
                        <a:rPr lang="es-ES" sz="2800" i="1">
                          <a:solidFill>
                            <a:schemeClr val="tx1"/>
                          </a:solidFill>
                          <a:latin typeface="Cambria Math" panose="02040503050406030204" pitchFamily="18" charset="0"/>
                        </a:rPr>
                        <m:t>=1−</m:t>
                      </m:r>
                      <m:r>
                        <a:rPr lang="es-ES" sz="2800" i="1" smtClean="0">
                          <a:solidFill>
                            <a:schemeClr val="tx1"/>
                          </a:solidFill>
                          <a:latin typeface="Cambria Math" panose="02040503050406030204" pitchFamily="18" charset="0"/>
                        </a:rPr>
                        <m:t>0.0</m:t>
                      </m:r>
                      <m:r>
                        <a:rPr lang="en-US" sz="2800" b="0" i="1" smtClean="0">
                          <a:solidFill>
                            <a:schemeClr val="tx1"/>
                          </a:solidFill>
                          <a:latin typeface="Cambria Math" panose="02040503050406030204" pitchFamily="18" charset="0"/>
                        </a:rPr>
                        <m:t>262</m:t>
                      </m:r>
                      <m:r>
                        <a:rPr lang="es-ES" sz="2800" i="1">
                          <a:solidFill>
                            <a:schemeClr val="tx1"/>
                          </a:solidFill>
                          <a:latin typeface="Cambria Math" panose="02040503050406030204" pitchFamily="18" charset="0"/>
                        </a:rPr>
                        <m:t>=</m:t>
                      </m:r>
                      <m:r>
                        <a:rPr lang="es-ES" sz="2800" i="1" smtClean="0">
                          <a:solidFill>
                            <a:schemeClr val="tx1"/>
                          </a:solidFill>
                          <a:latin typeface="Cambria Math" panose="02040503050406030204" pitchFamily="18" charset="0"/>
                        </a:rPr>
                        <m:t>0.9</m:t>
                      </m:r>
                      <m:r>
                        <a:rPr lang="en-US" sz="2800" b="0" i="1" smtClean="0">
                          <a:solidFill>
                            <a:schemeClr val="tx1"/>
                          </a:solidFill>
                          <a:latin typeface="Cambria Math" panose="02040503050406030204" pitchFamily="18" charset="0"/>
                        </a:rPr>
                        <m:t>738</m:t>
                      </m:r>
                    </m:oMath>
                  </m:oMathPara>
                </a14:m>
                <a:endParaRPr lang="es-ES" sz="2800" dirty="0">
                  <a:solidFill>
                    <a:schemeClr val="tx1"/>
                  </a:solidFill>
                  <a:latin typeface="Cambria Math" panose="02040503050406030204" pitchFamily="18" charset="0"/>
                </a:endParaRPr>
              </a:p>
              <a:p>
                <a:endParaRPr lang="es-ES" sz="2800" dirty="0">
                  <a:solidFill>
                    <a:schemeClr val="tx1"/>
                  </a:solidFill>
                </a:endParaRPr>
              </a:p>
              <a:p>
                <a:endParaRPr lang="es-ES" sz="2800" dirty="0">
                  <a:solidFill>
                    <a:schemeClr val="tx1"/>
                  </a:solidFill>
                </a:endParaRPr>
              </a:p>
            </p:txBody>
          </p:sp>
        </mc:Choice>
        <mc:Fallback xmlns="">
          <p:sp>
            <p:nvSpPr>
              <p:cNvPr id="6" name="CuadroTexto 5"/>
              <p:cNvSpPr txBox="1">
                <a:spLocks noRot="1" noChangeAspect="1" noMove="1" noResize="1" noEditPoints="1" noAdjustHandles="1" noChangeArrowheads="1" noChangeShapeType="1" noTextEdit="1"/>
              </p:cNvSpPr>
              <p:nvPr/>
            </p:nvSpPr>
            <p:spPr>
              <a:xfrm>
                <a:off x="0" y="943427"/>
                <a:ext cx="9144000" cy="6107056"/>
              </a:xfrm>
              <a:prstGeom prst="rect">
                <a:avLst/>
              </a:prstGeom>
              <a:blipFill rotWithShape="0">
                <a:blip r:embed="rId2"/>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147565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lstStyle/>
              <a:p>
                <a:pPr marL="0" indent="0">
                  <a:lnSpc>
                    <a:spcPct val="100000"/>
                  </a:lnSpc>
                  <a:buNone/>
                </a:pPr>
                <a14:m>
                  <m:oMathPara xmlns:m="http://schemas.openxmlformats.org/officeDocument/2006/math">
                    <m:oMathParaPr>
                      <m:jc m:val="left"/>
                    </m:oMathParaPr>
                    <m:oMath xmlns:m="http://schemas.openxmlformats.org/officeDocument/2006/math">
                      <m:sSub>
                        <m:sSubPr>
                          <m:ctrlPr>
                            <a:rPr lang="es-ES" sz="2800" i="1" smtClean="0">
                              <a:solidFill>
                                <a:schemeClr val="tx1"/>
                              </a:solidFill>
                              <a:latin typeface="Cambria Math" panose="02040503050406030204" pitchFamily="18" charset="0"/>
                              <a:ea typeface="Cambria Math" panose="02040503050406030204" pitchFamily="18" charset="0"/>
                            </a:rPr>
                          </m:ctrlPr>
                        </m:sSubPr>
                        <m:e>
                          <m:r>
                            <a:rPr lang="es-ES" sz="2800" i="1">
                              <a:solidFill>
                                <a:schemeClr val="tx1"/>
                              </a:solidFill>
                              <a:latin typeface="Cambria Math" panose="02040503050406030204" pitchFamily="18" charset="0"/>
                              <a:ea typeface="Cambria Math" panose="02040503050406030204" pitchFamily="18" charset="0"/>
                            </a:rPr>
                            <m:t>𝐸</m:t>
                          </m:r>
                        </m:e>
                        <m:sub>
                          <m:r>
                            <a:rPr lang="es-ES" sz="2800" i="1">
                              <a:solidFill>
                                <a:schemeClr val="tx1"/>
                              </a:solidFill>
                              <a:latin typeface="Cambria Math" panose="02040503050406030204" pitchFamily="18" charset="0"/>
                              <a:ea typeface="Cambria Math" panose="02040503050406030204" pitchFamily="18" charset="0"/>
                            </a:rPr>
                            <m:t>𝑝</m:t>
                          </m:r>
                        </m:sub>
                      </m:sSub>
                      <m:r>
                        <a:rPr lang="es-ES" sz="2800" i="1">
                          <a:solidFill>
                            <a:schemeClr val="tx1"/>
                          </a:solidFill>
                          <a:latin typeface="Cambria Math" panose="02040503050406030204" pitchFamily="18" charset="0"/>
                          <a:ea typeface="Cambria Math" panose="02040503050406030204" pitchFamily="18" charset="0"/>
                        </a:rPr>
                        <m:t>=</m:t>
                      </m:r>
                      <m:f>
                        <m:fPr>
                          <m:ctrlPr>
                            <a:rPr lang="es-ES" sz="2800" i="1">
                              <a:solidFill>
                                <a:schemeClr val="tx1"/>
                              </a:solidFill>
                              <a:latin typeface="Cambria Math" panose="02040503050406030204" pitchFamily="18" charset="0"/>
                              <a:ea typeface="Cambria Math" panose="02040503050406030204" pitchFamily="18" charset="0"/>
                            </a:rPr>
                          </m:ctrlPr>
                        </m:fPr>
                        <m:num>
                          <m:r>
                            <a:rPr lang="es-ES" sz="2800" i="1">
                              <a:solidFill>
                                <a:schemeClr val="tx1"/>
                              </a:solidFill>
                              <a:latin typeface="Cambria Math" panose="02040503050406030204" pitchFamily="18" charset="0"/>
                              <a:ea typeface="Cambria Math" panose="02040503050406030204" pitchFamily="18" charset="0"/>
                            </a:rPr>
                            <m:t>1</m:t>
                          </m:r>
                        </m:num>
                        <m:den>
                          <m:r>
                            <a:rPr lang="es-ES" sz="2800" i="1">
                              <a:solidFill>
                                <a:schemeClr val="tx1"/>
                              </a:solidFill>
                              <a:latin typeface="Cambria Math" panose="02040503050406030204" pitchFamily="18" charset="0"/>
                              <a:ea typeface="Cambria Math" panose="02040503050406030204" pitchFamily="18" charset="0"/>
                            </a:rPr>
                            <m:t>2</m:t>
                          </m:r>
                        </m:den>
                      </m:f>
                      <m:nary>
                        <m:naryPr>
                          <m:chr m:val="∑"/>
                          <m:ctrlPr>
                            <a:rPr lang="es-ES" sz="2800" i="1">
                              <a:solidFill>
                                <a:schemeClr val="tx1"/>
                              </a:solidFill>
                              <a:latin typeface="Cambria Math" panose="02040503050406030204" pitchFamily="18" charset="0"/>
                              <a:ea typeface="Cambria Math" panose="02040503050406030204" pitchFamily="18" charset="0"/>
                            </a:rPr>
                          </m:ctrlPr>
                        </m:naryPr>
                        <m:sub>
                          <m:r>
                            <m:rPr>
                              <m:brk m:alnAt="23"/>
                            </m:rPr>
                            <a:rPr lang="es-ES" sz="2800" i="1">
                              <a:solidFill>
                                <a:schemeClr val="tx1"/>
                              </a:solidFill>
                              <a:latin typeface="Cambria Math" panose="02040503050406030204" pitchFamily="18" charset="0"/>
                              <a:ea typeface="Cambria Math" panose="02040503050406030204" pitchFamily="18" charset="0"/>
                            </a:rPr>
                            <m:t>𝑘</m:t>
                          </m:r>
                          <m:r>
                            <a:rPr lang="es-ES" sz="2800" i="1">
                              <a:solidFill>
                                <a:schemeClr val="tx1"/>
                              </a:solidFill>
                              <a:latin typeface="Cambria Math" panose="02040503050406030204" pitchFamily="18" charset="0"/>
                              <a:ea typeface="Cambria Math" panose="02040503050406030204" pitchFamily="18" charset="0"/>
                            </a:rPr>
                            <m:t>=1</m:t>
                          </m:r>
                        </m:sub>
                        <m:sup>
                          <m:r>
                            <a:rPr lang="es-ES" sz="2800" i="1">
                              <a:solidFill>
                                <a:schemeClr val="tx1"/>
                              </a:solidFill>
                              <a:latin typeface="Cambria Math" panose="02040503050406030204" pitchFamily="18" charset="0"/>
                              <a:ea typeface="Cambria Math" panose="02040503050406030204" pitchFamily="18" charset="0"/>
                            </a:rPr>
                            <m:t>𝑀</m:t>
                          </m:r>
                        </m:sup>
                        <m:e>
                          <m:sSubSup>
                            <m:sSubSupPr>
                              <m:ctrlPr>
                                <a:rPr lang="es-ES" sz="2800" i="1">
                                  <a:solidFill>
                                    <a:schemeClr val="tx1"/>
                                  </a:solidFill>
                                  <a:latin typeface="Cambria Math" panose="02040503050406030204" pitchFamily="18" charset="0"/>
                                  <a:ea typeface="Cambria Math" panose="02040503050406030204" pitchFamily="18" charset="0"/>
                                </a:rPr>
                              </m:ctrlPr>
                            </m:sSubSupPr>
                            <m:e>
                              <m:r>
                                <a:rPr lang="es-ES" sz="2800" i="1">
                                  <a:solidFill>
                                    <a:schemeClr val="tx1"/>
                                  </a:solidFill>
                                  <a:latin typeface="Cambria Math" panose="02040503050406030204" pitchFamily="18" charset="0"/>
                                  <a:ea typeface="Cambria Math" panose="02040503050406030204" pitchFamily="18" charset="0"/>
                                </a:rPr>
                                <m:t>𝛿</m:t>
                              </m:r>
                            </m:e>
                            <m:sub>
                              <m:r>
                                <a:rPr lang="es-ES" sz="2800" i="1">
                                  <a:solidFill>
                                    <a:schemeClr val="tx1"/>
                                  </a:solidFill>
                                  <a:latin typeface="Cambria Math" panose="02040503050406030204" pitchFamily="18" charset="0"/>
                                  <a:ea typeface="Cambria Math" panose="02040503050406030204" pitchFamily="18" charset="0"/>
                                </a:rPr>
                                <m:t>𝑝𝑘</m:t>
                              </m:r>
                            </m:sub>
                            <m:sup>
                              <m:r>
                                <a:rPr lang="es-ES" sz="2800" i="1">
                                  <a:solidFill>
                                    <a:schemeClr val="tx1"/>
                                  </a:solidFill>
                                  <a:latin typeface="Cambria Math" panose="02040503050406030204" pitchFamily="18" charset="0"/>
                                  <a:ea typeface="Cambria Math" panose="02040503050406030204" pitchFamily="18" charset="0"/>
                                </a:rPr>
                                <m:t>2</m:t>
                              </m:r>
                            </m:sup>
                          </m:sSubSup>
                        </m:e>
                      </m:nary>
                      <m:r>
                        <a:rPr lang="es-ES" sz="2800" b="0" i="1" smtClean="0">
                          <a:solidFill>
                            <a:schemeClr val="tx1"/>
                          </a:solidFill>
                          <a:latin typeface="Cambria Math" panose="02040503050406030204" pitchFamily="18" charset="0"/>
                          <a:ea typeface="Cambria Math" panose="02040503050406030204" pitchFamily="18" charset="0"/>
                        </a:rPr>
                        <m:t>         </m:t>
                      </m:r>
                      <m:r>
                        <a:rPr lang="es-ES" sz="2800" b="0" i="1" smtClean="0">
                          <a:solidFill>
                            <a:schemeClr val="tx1"/>
                          </a:solidFill>
                          <a:latin typeface="Cambria Math" panose="02040503050406030204" pitchFamily="18" charset="0"/>
                          <a:ea typeface="Cambria Math" panose="02040503050406030204" pitchFamily="18" charset="0"/>
                        </a:rPr>
                        <m:t>𝑝</m:t>
                      </m:r>
                      <m:r>
                        <a:rPr lang="es-ES" sz="2800" b="0" i="1" smtClean="0">
                          <a:solidFill>
                            <a:schemeClr val="tx1"/>
                          </a:solidFill>
                          <a:latin typeface="Cambria Math" panose="02040503050406030204" pitchFamily="18" charset="0"/>
                          <a:ea typeface="Cambria Math" panose="02040503050406030204" pitchFamily="18" charset="0"/>
                        </a:rPr>
                        <m:t>=</m:t>
                      </m:r>
                      <m:r>
                        <a:rPr lang="es-ES" sz="2800" b="0" i="1" smtClean="0">
                          <a:solidFill>
                            <a:schemeClr val="tx1"/>
                          </a:solidFill>
                          <a:latin typeface="Cambria Math" panose="02040503050406030204" pitchFamily="18" charset="0"/>
                          <a:ea typeface="Cambria Math" panose="02040503050406030204" pitchFamily="18" charset="0"/>
                        </a:rPr>
                        <m:t>𝑐𝑜𝑛𝑗𝑢𝑛𝑡𝑜</m:t>
                      </m:r>
                      <m:r>
                        <a:rPr lang="es-ES" sz="2800" b="0" i="1" smtClean="0">
                          <a:solidFill>
                            <a:schemeClr val="tx1"/>
                          </a:solidFill>
                          <a:latin typeface="Cambria Math" panose="02040503050406030204" pitchFamily="18" charset="0"/>
                          <a:ea typeface="Cambria Math" panose="02040503050406030204" pitchFamily="18" charset="0"/>
                        </a:rPr>
                        <m:t> </m:t>
                      </m:r>
                      <m:r>
                        <a:rPr lang="es-ES" sz="2800" b="0" i="1" smtClean="0">
                          <a:solidFill>
                            <a:schemeClr val="tx1"/>
                          </a:solidFill>
                          <a:latin typeface="Cambria Math" panose="02040503050406030204" pitchFamily="18" charset="0"/>
                          <a:ea typeface="Cambria Math" panose="02040503050406030204" pitchFamily="18" charset="0"/>
                        </a:rPr>
                        <m:t>𝑑𝑒</m:t>
                      </m:r>
                      <m:r>
                        <a:rPr lang="es-ES" sz="2800" b="0" i="1" smtClean="0">
                          <a:solidFill>
                            <a:schemeClr val="tx1"/>
                          </a:solidFill>
                          <a:latin typeface="Cambria Math" panose="02040503050406030204" pitchFamily="18" charset="0"/>
                          <a:ea typeface="Cambria Math" panose="02040503050406030204" pitchFamily="18" charset="0"/>
                        </a:rPr>
                        <m:t> </m:t>
                      </m:r>
                      <m:r>
                        <a:rPr lang="es-ES" sz="2800" b="0" i="1" smtClean="0">
                          <a:solidFill>
                            <a:schemeClr val="tx1"/>
                          </a:solidFill>
                          <a:latin typeface="Cambria Math" panose="02040503050406030204" pitchFamily="18" charset="0"/>
                          <a:ea typeface="Cambria Math" panose="02040503050406030204" pitchFamily="18" charset="0"/>
                        </a:rPr>
                        <m:t>𝑒𝑛𝑡𝑟𝑒𝑛𝑎𝑚𝑖𝑒𝑛𝑡𝑜</m:t>
                      </m:r>
                      <m:r>
                        <a:rPr lang="es-ES" sz="2800" b="0" i="1" smtClean="0">
                          <a:solidFill>
                            <a:schemeClr val="tx1"/>
                          </a:solidFill>
                          <a:latin typeface="Cambria Math" panose="02040503050406030204" pitchFamily="18" charset="0"/>
                          <a:ea typeface="Cambria Math" panose="02040503050406030204" pitchFamily="18" charset="0"/>
                        </a:rPr>
                        <m:t> </m:t>
                      </m:r>
                      <m:r>
                        <a:rPr lang="es-ES" sz="2800" b="0" i="1" smtClean="0">
                          <a:solidFill>
                            <a:schemeClr val="tx1"/>
                          </a:solidFill>
                          <a:latin typeface="Cambria Math" panose="02040503050406030204" pitchFamily="18" charset="0"/>
                          <a:ea typeface="Cambria Math" panose="02040503050406030204" pitchFamily="18" charset="0"/>
                        </a:rPr>
                        <m:t>𝑝</m:t>
                      </m:r>
                    </m:oMath>
                  </m:oMathPara>
                </a14:m>
                <a:endParaRPr lang="es-ES" sz="2800" b="0" i="1" dirty="0">
                  <a:solidFill>
                    <a:schemeClr val="tx1"/>
                  </a:solidFill>
                  <a:latin typeface="Cambria Math" panose="02040503050406030204" pitchFamily="18" charset="0"/>
                  <a:ea typeface="Cambria Math" panose="02040503050406030204" pitchFamily="18" charset="0"/>
                </a:endParaRPr>
              </a:p>
              <a:p>
                <a:pPr marL="0" indent="0">
                  <a:lnSpc>
                    <a:spcPct val="100000"/>
                  </a:lnSpc>
                  <a:buNone/>
                </a:pPr>
                <a:r>
                  <a:rPr lang="es-ES" sz="2800" b="0" dirty="0">
                    <a:solidFill>
                      <a:schemeClr val="tx1"/>
                    </a:solidFill>
                    <a:ea typeface="Cambria Math" panose="02040503050406030204" pitchFamily="18" charset="0"/>
                  </a:rPr>
                  <a:t>  </a:t>
                </a:r>
                <a14:m>
                  <m:oMath xmlns:m="http://schemas.openxmlformats.org/officeDocument/2006/math">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M</m:t>
                    </m:r>
                    <m:r>
                      <a:rPr lang="es-ES" sz="2800" b="0" i="0" smtClean="0">
                        <a:solidFill>
                          <a:schemeClr val="tx1"/>
                        </a:solidFill>
                        <a:latin typeface="Cambria Math" panose="02040503050406030204" pitchFamily="18" charset="0"/>
                        <a:ea typeface="Cambria Math" panose="02040503050406030204" pitchFamily="18" charset="0"/>
                      </a:rPr>
                      <m:t>=</m:t>
                    </m:r>
                    <m:r>
                      <m:rPr>
                        <m:sty m:val="p"/>
                      </m:rPr>
                      <a:rPr lang="es-ES" sz="2800" b="0" i="0" smtClean="0">
                        <a:solidFill>
                          <a:schemeClr val="tx1"/>
                        </a:solidFill>
                        <a:latin typeface="Cambria Math" panose="02040503050406030204" pitchFamily="18" charset="0"/>
                        <a:ea typeface="Cambria Math" panose="02040503050406030204" pitchFamily="18" charset="0"/>
                      </a:rPr>
                      <m:t>cantidad</m:t>
                    </m:r>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de</m:t>
                    </m:r>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neuronas</m:t>
                    </m:r>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en</m:t>
                    </m:r>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la</m:t>
                    </m:r>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capa</m:t>
                    </m:r>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de</m:t>
                    </m:r>
                    <m:r>
                      <a:rPr lang="es-ES" sz="2800" b="0" i="0" smtClean="0">
                        <a:solidFill>
                          <a:schemeClr val="tx1"/>
                        </a:solidFill>
                        <a:latin typeface="Cambria Math" panose="02040503050406030204" pitchFamily="18" charset="0"/>
                        <a:ea typeface="Cambria Math" panose="02040503050406030204" pitchFamily="18" charset="0"/>
                      </a:rPr>
                      <m:t> </m:t>
                    </m:r>
                    <m:r>
                      <m:rPr>
                        <m:sty m:val="p"/>
                      </m:rPr>
                      <a:rPr lang="es-ES" sz="2800" b="0" i="0" smtClean="0">
                        <a:solidFill>
                          <a:schemeClr val="tx1"/>
                        </a:solidFill>
                        <a:latin typeface="Cambria Math" panose="02040503050406030204" pitchFamily="18" charset="0"/>
                        <a:ea typeface="Cambria Math" panose="02040503050406030204" pitchFamily="18" charset="0"/>
                      </a:rPr>
                      <m:t>salida</m:t>
                    </m:r>
                  </m:oMath>
                </a14:m>
                <a:endParaRPr lang="es-ES" sz="4000" dirty="0">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es-ES" sz="4000" i="1" smtClean="0">
                              <a:solidFill>
                                <a:schemeClr val="tx1"/>
                              </a:solidFill>
                              <a:latin typeface="Cambria Math" panose="02040503050406030204" pitchFamily="18" charset="0"/>
                              <a:ea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𝐸</m:t>
                          </m:r>
                        </m:e>
                        <m:sub>
                          <m:r>
                            <a:rPr lang="es-ES" sz="4000" b="0" i="1" smtClean="0">
                              <a:solidFill>
                                <a:schemeClr val="tx1"/>
                              </a:solidFill>
                              <a:latin typeface="Cambria Math" panose="02040503050406030204" pitchFamily="18" charset="0"/>
                              <a:ea typeface="Cambria Math" panose="02040503050406030204" pitchFamily="18" charset="0"/>
                            </a:rPr>
                            <m:t>1</m:t>
                          </m:r>
                        </m:sub>
                      </m:sSub>
                      <m:r>
                        <a:rPr lang="es-ES" sz="4000" i="1">
                          <a:solidFill>
                            <a:schemeClr val="tx1"/>
                          </a:solidFill>
                          <a:latin typeface="Cambria Math" panose="02040503050406030204" pitchFamily="18" charset="0"/>
                          <a:ea typeface="Cambria Math" panose="02040503050406030204" pitchFamily="18" charset="0"/>
                        </a:rPr>
                        <m:t>=</m:t>
                      </m:r>
                      <m:f>
                        <m:fPr>
                          <m:ctrlPr>
                            <a:rPr lang="es-ES" sz="4000" i="1">
                              <a:solidFill>
                                <a:schemeClr val="tx1"/>
                              </a:solidFill>
                              <a:latin typeface="Cambria Math" panose="02040503050406030204" pitchFamily="18" charset="0"/>
                              <a:ea typeface="Cambria Math" panose="02040503050406030204" pitchFamily="18" charset="0"/>
                            </a:rPr>
                          </m:ctrlPr>
                        </m:fPr>
                        <m:num>
                          <m:r>
                            <a:rPr lang="es-ES" sz="4000" i="1">
                              <a:solidFill>
                                <a:schemeClr val="tx1"/>
                              </a:solidFill>
                              <a:latin typeface="Cambria Math" panose="02040503050406030204" pitchFamily="18" charset="0"/>
                              <a:ea typeface="Cambria Math" panose="02040503050406030204" pitchFamily="18" charset="0"/>
                            </a:rPr>
                            <m:t>1</m:t>
                          </m:r>
                        </m:num>
                        <m:den>
                          <m:r>
                            <a:rPr lang="es-ES" sz="4000" i="1">
                              <a:solidFill>
                                <a:schemeClr val="tx1"/>
                              </a:solidFill>
                              <a:latin typeface="Cambria Math" panose="02040503050406030204" pitchFamily="18" charset="0"/>
                              <a:ea typeface="Cambria Math" panose="02040503050406030204" pitchFamily="18" charset="0"/>
                            </a:rPr>
                            <m:t>2</m:t>
                          </m:r>
                        </m:den>
                      </m:f>
                      <m:sSubSup>
                        <m:sSubSupPr>
                          <m:ctrlPr>
                            <a:rPr lang="es-ES" sz="4000" i="1">
                              <a:solidFill>
                                <a:schemeClr val="tx1"/>
                              </a:solidFill>
                              <a:latin typeface="Cambria Math" panose="02040503050406030204" pitchFamily="18" charset="0"/>
                              <a:ea typeface="Cambria Math" panose="02040503050406030204" pitchFamily="18" charset="0"/>
                            </a:rPr>
                          </m:ctrlPr>
                        </m:sSubSupPr>
                        <m:e>
                          <m:r>
                            <a:rPr lang="es-ES" sz="4000" i="1">
                              <a:solidFill>
                                <a:schemeClr val="tx1"/>
                              </a:solidFill>
                              <a:latin typeface="Cambria Math" panose="02040503050406030204" pitchFamily="18" charset="0"/>
                              <a:ea typeface="Cambria Math" panose="02040503050406030204" pitchFamily="18" charset="0"/>
                            </a:rPr>
                            <m:t>𝛿</m:t>
                          </m:r>
                        </m:e>
                        <m:sub>
                          <m:r>
                            <a:rPr lang="es-ES" sz="4000" b="0" i="1" smtClean="0">
                              <a:solidFill>
                                <a:schemeClr val="tx1"/>
                              </a:solidFill>
                              <a:latin typeface="Cambria Math" panose="02040503050406030204" pitchFamily="18" charset="0"/>
                              <a:ea typeface="Cambria Math" panose="02040503050406030204" pitchFamily="18" charset="0"/>
                            </a:rPr>
                            <m:t>11</m:t>
                          </m:r>
                        </m:sub>
                        <m:sup>
                          <m:r>
                            <a:rPr lang="es-ES" sz="4000" i="1">
                              <a:solidFill>
                                <a:schemeClr val="tx1"/>
                              </a:solidFill>
                              <a:latin typeface="Cambria Math" panose="02040503050406030204" pitchFamily="18" charset="0"/>
                              <a:ea typeface="Cambria Math" panose="02040503050406030204" pitchFamily="18" charset="0"/>
                            </a:rPr>
                            <m:t>2</m:t>
                          </m:r>
                        </m:sup>
                      </m:sSubSup>
                      <m:r>
                        <a:rPr lang="es-ES" sz="4000" i="1">
                          <a:solidFill>
                            <a:schemeClr val="tx1"/>
                          </a:solidFill>
                          <a:latin typeface="Cambria Math" panose="02040503050406030204" pitchFamily="18" charset="0"/>
                          <a:ea typeface="Cambria Math" panose="02040503050406030204" pitchFamily="18" charset="0"/>
                        </a:rPr>
                        <m:t>=0.5∗</m:t>
                      </m:r>
                      <m:sSup>
                        <m:sSupPr>
                          <m:ctrlPr>
                            <a:rPr lang="es-ES" sz="4000" b="0" i="1" smtClean="0">
                              <a:solidFill>
                                <a:schemeClr val="tx1"/>
                              </a:solidFill>
                              <a:latin typeface="Cambria Math" panose="02040503050406030204" pitchFamily="18" charset="0"/>
                              <a:ea typeface="Cambria Math" panose="02040503050406030204" pitchFamily="18" charset="0"/>
                            </a:rPr>
                          </m:ctrlPr>
                        </m:sSupPr>
                        <m:e>
                          <m:d>
                            <m:dPr>
                              <m:ctrlPr>
                                <a:rPr lang="es-ES" sz="4000" i="1">
                                  <a:solidFill>
                                    <a:schemeClr val="tx1"/>
                                  </a:solidFill>
                                  <a:latin typeface="Cambria Math" panose="02040503050406030204" pitchFamily="18" charset="0"/>
                                  <a:ea typeface="Cambria Math" panose="02040503050406030204" pitchFamily="18" charset="0"/>
                                </a:rPr>
                              </m:ctrlPr>
                            </m:dPr>
                            <m:e>
                              <m:r>
                                <a:rPr lang="es-E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2</m:t>
                              </m:r>
                              <m:r>
                                <a:rPr lang="es-ES" sz="4000" i="1">
                                  <a:solidFill>
                                    <a:schemeClr val="tx1"/>
                                  </a:solidFill>
                                  <a:latin typeface="Cambria Math" panose="02040503050406030204" pitchFamily="18" charset="0"/>
                                  <a:ea typeface="Cambria Math" panose="02040503050406030204" pitchFamily="18" charset="0"/>
                                </a:rPr>
                                <m:t>.9052</m:t>
                              </m:r>
                            </m:e>
                          </m:d>
                        </m:e>
                        <m:sup>
                          <m:r>
                            <a:rPr lang="es-ES" sz="4000" b="0" i="1" smtClean="0">
                              <a:solidFill>
                                <a:schemeClr val="tx1"/>
                              </a:solidFill>
                              <a:latin typeface="Cambria Math" panose="02040503050406030204" pitchFamily="18" charset="0"/>
                              <a:ea typeface="Cambria Math" panose="02040503050406030204" pitchFamily="18" charset="0"/>
                            </a:rPr>
                            <m:t>2</m:t>
                          </m:r>
                        </m:sup>
                      </m:sSup>
                    </m:oMath>
                  </m:oMathPara>
                </a14:m>
                <a:endParaRPr lang="es-ES" sz="4000" b="0" dirty="0">
                  <a:solidFill>
                    <a:schemeClr val="tx1"/>
                  </a:solidFill>
                  <a:latin typeface="Cambria Math" panose="02040503050406030204" pitchFamily="18" charset="0"/>
                  <a:ea typeface="Cambria Math" panose="02040503050406030204" pitchFamily="18"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es-ES" sz="4000" i="1">
                              <a:solidFill>
                                <a:schemeClr val="tx1"/>
                              </a:solidFill>
                              <a:latin typeface="Cambria Math" panose="02040503050406030204" pitchFamily="18" charset="0"/>
                              <a:ea typeface="Cambria Math" panose="02040503050406030204" pitchFamily="18" charset="0"/>
                            </a:rPr>
                          </m:ctrlPr>
                        </m:sSubPr>
                        <m:e>
                          <m:r>
                            <a:rPr lang="es-ES" sz="4000" i="1">
                              <a:solidFill>
                                <a:schemeClr val="tx1"/>
                              </a:solidFill>
                              <a:latin typeface="Cambria Math" panose="02040503050406030204" pitchFamily="18" charset="0"/>
                              <a:ea typeface="Cambria Math" panose="02040503050406030204" pitchFamily="18" charset="0"/>
                            </a:rPr>
                            <m:t>𝐸</m:t>
                          </m:r>
                        </m:e>
                        <m:sub>
                          <m:r>
                            <a:rPr lang="es-ES" sz="4000" i="1">
                              <a:solidFill>
                                <a:schemeClr val="tx1"/>
                              </a:solidFill>
                              <a:latin typeface="Cambria Math" panose="02040503050406030204" pitchFamily="18" charset="0"/>
                              <a:ea typeface="Cambria Math" panose="02040503050406030204" pitchFamily="18" charset="0"/>
                            </a:rPr>
                            <m:t>1</m:t>
                          </m:r>
                        </m:sub>
                      </m:sSub>
                      <m:r>
                        <a:rPr lang="es-E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4.2201</m:t>
                      </m:r>
                    </m:oMath>
                  </m:oMathPara>
                </a14:m>
                <a:endParaRPr lang="es-ES" sz="4000" dirty="0">
                  <a:latin typeface="Cambria Math" panose="02040503050406030204" pitchFamily="18" charset="0"/>
                  <a:ea typeface="Cambria Math" panose="02040503050406030204" pitchFamily="18" charset="0"/>
                </a:endParaRPr>
              </a:p>
              <a:p>
                <a:pPr marL="0" indent="0">
                  <a:lnSpc>
                    <a:spcPct val="100000"/>
                  </a:lnSpc>
                  <a:buNone/>
                </a:pPr>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2451482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p:sp>
        <p:nvSpPr>
          <p:cNvPr id="4" name="Elipse 3"/>
          <p:cNvSpPr/>
          <p:nvPr/>
        </p:nvSpPr>
        <p:spPr bwMode="auto">
          <a:xfrm>
            <a:off x="3991429" y="1635715"/>
            <a:ext cx="1066800" cy="1066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Z1</a:t>
            </a:r>
          </a:p>
        </p:txBody>
      </p:sp>
      <p:sp>
        <p:nvSpPr>
          <p:cNvPr id="7" name="Elipse 6"/>
          <p:cNvSpPr/>
          <p:nvPr/>
        </p:nvSpPr>
        <p:spPr bwMode="auto">
          <a:xfrm>
            <a:off x="3983029" y="3783042"/>
            <a:ext cx="1066800" cy="1066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Z2</a:t>
            </a:r>
          </a:p>
        </p:txBody>
      </p:sp>
      <p:sp>
        <p:nvSpPr>
          <p:cNvPr id="5" name="Rectángulo 4"/>
          <p:cNvSpPr/>
          <p:nvPr/>
        </p:nvSpPr>
        <p:spPr bwMode="auto">
          <a:xfrm>
            <a:off x="250825" y="1221921"/>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X1</a:t>
            </a:r>
          </a:p>
        </p:txBody>
      </p:sp>
      <p:sp>
        <p:nvSpPr>
          <p:cNvPr id="8" name="Rectángulo 7"/>
          <p:cNvSpPr/>
          <p:nvPr/>
        </p:nvSpPr>
        <p:spPr bwMode="auto">
          <a:xfrm>
            <a:off x="250824" y="3582987"/>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X2</a:t>
            </a:r>
          </a:p>
        </p:txBody>
      </p:sp>
      <p:sp>
        <p:nvSpPr>
          <p:cNvPr id="9" name="Elipse 8"/>
          <p:cNvSpPr/>
          <p:nvPr/>
        </p:nvSpPr>
        <p:spPr bwMode="auto">
          <a:xfrm>
            <a:off x="7863115" y="2974975"/>
            <a:ext cx="1066800" cy="1066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lang="es-ES" sz="2800" dirty="0">
                <a:latin typeface="Arial" charset="0"/>
                <a:cs typeface="Arial" charset="0"/>
              </a:rPr>
              <a:t>Y1</a:t>
            </a:r>
            <a:endParaRPr kumimoji="0" lang="es-ES" sz="2800" b="0" i="0" u="none" strike="noStrike" cap="none" normalizeH="0" baseline="0" dirty="0">
              <a:ln>
                <a:noFill/>
              </a:ln>
              <a:solidFill>
                <a:schemeClr val="bg1"/>
              </a:solidFill>
              <a:effectLst/>
              <a:latin typeface="Arial" charset="0"/>
              <a:cs typeface="Arial" charset="0"/>
            </a:endParaRPr>
          </a:p>
        </p:txBody>
      </p:sp>
      <p:cxnSp>
        <p:nvCxnSpPr>
          <p:cNvPr id="11" name="Conector recto de flecha 10"/>
          <p:cNvCxnSpPr>
            <a:stCxn id="5" idx="3"/>
            <a:endCxn id="4" idx="2"/>
          </p:cNvCxnSpPr>
          <p:nvPr/>
        </p:nvCxnSpPr>
        <p:spPr bwMode="auto">
          <a:xfrm>
            <a:off x="1219200" y="1755321"/>
            <a:ext cx="2772229" cy="41379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3" name="Conector recto de flecha 12"/>
          <p:cNvCxnSpPr>
            <a:stCxn id="8" idx="3"/>
            <a:endCxn id="4" idx="2"/>
          </p:cNvCxnSpPr>
          <p:nvPr/>
        </p:nvCxnSpPr>
        <p:spPr bwMode="auto">
          <a:xfrm flipV="1">
            <a:off x="1219199" y="2169115"/>
            <a:ext cx="2772230" cy="194727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5" name="Conector recto de flecha 14"/>
          <p:cNvCxnSpPr>
            <a:stCxn id="5" idx="3"/>
            <a:endCxn id="7" idx="2"/>
          </p:cNvCxnSpPr>
          <p:nvPr/>
        </p:nvCxnSpPr>
        <p:spPr bwMode="auto">
          <a:xfrm>
            <a:off x="1219200" y="1755321"/>
            <a:ext cx="2763829" cy="256112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7" name="Conector recto de flecha 16"/>
          <p:cNvCxnSpPr>
            <a:stCxn id="8" idx="3"/>
            <a:endCxn id="7" idx="2"/>
          </p:cNvCxnSpPr>
          <p:nvPr/>
        </p:nvCxnSpPr>
        <p:spPr bwMode="auto">
          <a:xfrm>
            <a:off x="1219199" y="4116387"/>
            <a:ext cx="2763830" cy="200055"/>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9" name="Conector recto de flecha 18"/>
          <p:cNvCxnSpPr>
            <a:stCxn id="4" idx="6"/>
            <a:endCxn id="9" idx="2"/>
          </p:cNvCxnSpPr>
          <p:nvPr/>
        </p:nvCxnSpPr>
        <p:spPr bwMode="auto">
          <a:xfrm>
            <a:off x="5058229" y="2169115"/>
            <a:ext cx="2804886" cy="133926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1" name="Conector recto de flecha 20"/>
          <p:cNvCxnSpPr>
            <a:stCxn id="7" idx="6"/>
            <a:endCxn id="9" idx="2"/>
          </p:cNvCxnSpPr>
          <p:nvPr/>
        </p:nvCxnSpPr>
        <p:spPr bwMode="auto">
          <a:xfrm flipV="1">
            <a:off x="5049829" y="3508375"/>
            <a:ext cx="2813286" cy="808067"/>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2" name="CuadroTexto 21"/>
          <p:cNvSpPr txBox="1"/>
          <p:nvPr/>
        </p:nvSpPr>
        <p:spPr>
          <a:xfrm>
            <a:off x="1920185" y="1461777"/>
            <a:ext cx="327334" cy="400110"/>
          </a:xfrm>
          <a:prstGeom prst="rect">
            <a:avLst/>
          </a:prstGeom>
          <a:noFill/>
        </p:spPr>
        <p:txBody>
          <a:bodyPr wrap="none" rtlCol="0">
            <a:spAutoFit/>
          </a:bodyPr>
          <a:lstStyle/>
          <a:p>
            <a:r>
              <a:rPr lang="es-ES" dirty="0">
                <a:solidFill>
                  <a:schemeClr val="tx1"/>
                </a:solidFill>
              </a:rPr>
              <a:t>1</a:t>
            </a:r>
          </a:p>
        </p:txBody>
      </p:sp>
      <p:sp>
        <p:nvSpPr>
          <p:cNvPr id="23" name="CuadroTexto 22"/>
          <p:cNvSpPr txBox="1"/>
          <p:nvPr/>
        </p:nvSpPr>
        <p:spPr>
          <a:xfrm>
            <a:off x="1920185" y="2158551"/>
            <a:ext cx="327334" cy="400110"/>
          </a:xfrm>
          <a:prstGeom prst="rect">
            <a:avLst/>
          </a:prstGeom>
          <a:noFill/>
        </p:spPr>
        <p:txBody>
          <a:bodyPr wrap="none" rtlCol="0">
            <a:spAutoFit/>
          </a:bodyPr>
          <a:lstStyle/>
          <a:p>
            <a:r>
              <a:rPr lang="es-ES" dirty="0">
                <a:solidFill>
                  <a:schemeClr val="tx1"/>
                </a:solidFill>
              </a:rPr>
              <a:t>1</a:t>
            </a:r>
          </a:p>
        </p:txBody>
      </p:sp>
      <p:sp>
        <p:nvSpPr>
          <p:cNvPr id="24" name="CuadroTexto 23"/>
          <p:cNvSpPr txBox="1"/>
          <p:nvPr/>
        </p:nvSpPr>
        <p:spPr>
          <a:xfrm>
            <a:off x="1920185" y="3127829"/>
            <a:ext cx="327334" cy="400110"/>
          </a:xfrm>
          <a:prstGeom prst="rect">
            <a:avLst/>
          </a:prstGeom>
          <a:noFill/>
        </p:spPr>
        <p:txBody>
          <a:bodyPr wrap="none" rtlCol="0">
            <a:spAutoFit/>
          </a:bodyPr>
          <a:lstStyle/>
          <a:p>
            <a:r>
              <a:rPr lang="es-ES" dirty="0">
                <a:solidFill>
                  <a:schemeClr val="tx1"/>
                </a:solidFill>
              </a:rPr>
              <a:t>1</a:t>
            </a:r>
          </a:p>
        </p:txBody>
      </p:sp>
      <p:sp>
        <p:nvSpPr>
          <p:cNvPr id="25" name="CuadroTexto 24"/>
          <p:cNvSpPr txBox="1"/>
          <p:nvPr/>
        </p:nvSpPr>
        <p:spPr>
          <a:xfrm>
            <a:off x="1920185" y="3804188"/>
            <a:ext cx="327334" cy="400110"/>
          </a:xfrm>
          <a:prstGeom prst="rect">
            <a:avLst/>
          </a:prstGeom>
          <a:noFill/>
        </p:spPr>
        <p:txBody>
          <a:bodyPr wrap="none" rtlCol="0">
            <a:spAutoFit/>
          </a:bodyPr>
          <a:lstStyle/>
          <a:p>
            <a:r>
              <a:rPr lang="es-ES" dirty="0">
                <a:solidFill>
                  <a:schemeClr val="tx1"/>
                </a:solidFill>
              </a:rPr>
              <a:t>1</a:t>
            </a:r>
          </a:p>
        </p:txBody>
      </p:sp>
      <p:sp>
        <p:nvSpPr>
          <p:cNvPr id="26" name="CuadroTexto 25"/>
          <p:cNvSpPr txBox="1"/>
          <p:nvPr/>
        </p:nvSpPr>
        <p:spPr>
          <a:xfrm>
            <a:off x="6603619" y="2507934"/>
            <a:ext cx="327334" cy="400110"/>
          </a:xfrm>
          <a:prstGeom prst="rect">
            <a:avLst/>
          </a:prstGeom>
          <a:noFill/>
        </p:spPr>
        <p:txBody>
          <a:bodyPr wrap="none" rtlCol="0">
            <a:spAutoFit/>
          </a:bodyPr>
          <a:lstStyle/>
          <a:p>
            <a:r>
              <a:rPr lang="es-ES" dirty="0">
                <a:solidFill>
                  <a:schemeClr val="tx1"/>
                </a:solidFill>
              </a:rPr>
              <a:t>1</a:t>
            </a:r>
          </a:p>
        </p:txBody>
      </p:sp>
      <p:sp>
        <p:nvSpPr>
          <p:cNvPr id="27" name="CuadroTexto 26"/>
          <p:cNvSpPr txBox="1"/>
          <p:nvPr/>
        </p:nvSpPr>
        <p:spPr>
          <a:xfrm>
            <a:off x="6603619" y="3446471"/>
            <a:ext cx="327334" cy="400110"/>
          </a:xfrm>
          <a:prstGeom prst="rect">
            <a:avLst/>
          </a:prstGeom>
          <a:noFill/>
        </p:spPr>
        <p:txBody>
          <a:bodyPr wrap="none" rtlCol="0">
            <a:spAutoFit/>
          </a:bodyPr>
          <a:lstStyle/>
          <a:p>
            <a:r>
              <a:rPr lang="es-ES" dirty="0">
                <a:solidFill>
                  <a:schemeClr val="tx1"/>
                </a:solidFill>
              </a:rPr>
              <a:t>1</a:t>
            </a:r>
          </a:p>
        </p:txBody>
      </p:sp>
      <p:sp>
        <p:nvSpPr>
          <p:cNvPr id="30" name="Rectángulo 29"/>
          <p:cNvSpPr/>
          <p:nvPr/>
        </p:nvSpPr>
        <p:spPr bwMode="auto">
          <a:xfrm>
            <a:off x="250824" y="5508791"/>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lang="es-ES" sz="2800" dirty="0">
                <a:latin typeface="Arial" charset="0"/>
                <a:cs typeface="Arial" charset="0"/>
              </a:rPr>
              <a:t>b</a:t>
            </a:r>
            <a:endParaRPr kumimoji="0" lang="es-ES" sz="2800" b="0" i="0" u="none" strike="noStrike" cap="none" normalizeH="0" baseline="0" dirty="0">
              <a:ln>
                <a:noFill/>
              </a:ln>
              <a:solidFill>
                <a:schemeClr val="bg1"/>
              </a:solidFill>
              <a:effectLst/>
              <a:latin typeface="Arial" charset="0"/>
              <a:cs typeface="Arial" charset="0"/>
            </a:endParaRPr>
          </a:p>
        </p:txBody>
      </p:sp>
      <p:cxnSp>
        <p:nvCxnSpPr>
          <p:cNvPr id="34" name="Conector recto de flecha 33"/>
          <p:cNvCxnSpPr>
            <a:stCxn id="30" idx="3"/>
            <a:endCxn id="4" idx="2"/>
          </p:cNvCxnSpPr>
          <p:nvPr/>
        </p:nvCxnSpPr>
        <p:spPr bwMode="auto">
          <a:xfrm flipV="1">
            <a:off x="1219199" y="2169115"/>
            <a:ext cx="2772230" cy="387307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6" name="Conector recto de flecha 35"/>
          <p:cNvCxnSpPr>
            <a:stCxn id="30" idx="3"/>
            <a:endCxn id="7" idx="2"/>
          </p:cNvCxnSpPr>
          <p:nvPr/>
        </p:nvCxnSpPr>
        <p:spPr bwMode="auto">
          <a:xfrm flipV="1">
            <a:off x="1219199" y="4316442"/>
            <a:ext cx="2763830" cy="172574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37" name="CuadroTexto 36"/>
          <p:cNvSpPr txBox="1"/>
          <p:nvPr/>
        </p:nvSpPr>
        <p:spPr>
          <a:xfrm>
            <a:off x="1920185" y="4435735"/>
            <a:ext cx="327334" cy="400110"/>
          </a:xfrm>
          <a:prstGeom prst="rect">
            <a:avLst/>
          </a:prstGeom>
          <a:noFill/>
        </p:spPr>
        <p:txBody>
          <a:bodyPr wrap="none" rtlCol="0">
            <a:spAutoFit/>
          </a:bodyPr>
          <a:lstStyle/>
          <a:p>
            <a:r>
              <a:rPr lang="es-ES" dirty="0">
                <a:solidFill>
                  <a:schemeClr val="tx1"/>
                </a:solidFill>
              </a:rPr>
              <a:t>1</a:t>
            </a:r>
          </a:p>
        </p:txBody>
      </p:sp>
      <p:sp>
        <p:nvSpPr>
          <p:cNvPr id="38" name="CuadroTexto 37"/>
          <p:cNvSpPr txBox="1"/>
          <p:nvPr/>
        </p:nvSpPr>
        <p:spPr>
          <a:xfrm>
            <a:off x="1920185" y="5108681"/>
            <a:ext cx="327334" cy="400110"/>
          </a:xfrm>
          <a:prstGeom prst="rect">
            <a:avLst/>
          </a:prstGeom>
          <a:noFill/>
        </p:spPr>
        <p:txBody>
          <a:bodyPr wrap="square" rtlCol="0">
            <a:spAutoFit/>
          </a:bodyPr>
          <a:lstStyle/>
          <a:p>
            <a:r>
              <a:rPr lang="es-ES" dirty="0">
                <a:solidFill>
                  <a:schemeClr val="tx1"/>
                </a:solidFill>
              </a:rPr>
              <a:t>1</a:t>
            </a:r>
          </a:p>
        </p:txBody>
      </p:sp>
      <p:sp>
        <p:nvSpPr>
          <p:cNvPr id="39" name="Rectángulo 38"/>
          <p:cNvSpPr/>
          <p:nvPr/>
        </p:nvSpPr>
        <p:spPr bwMode="auto">
          <a:xfrm>
            <a:off x="4089854" y="5519676"/>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lang="es-ES" sz="2800" dirty="0">
                <a:latin typeface="Arial" charset="0"/>
                <a:cs typeface="Arial" charset="0"/>
              </a:rPr>
              <a:t>b</a:t>
            </a:r>
            <a:endParaRPr kumimoji="0" lang="es-ES" sz="2800" b="0" i="0" u="none" strike="noStrike" cap="none" normalizeH="0" baseline="0" dirty="0">
              <a:ln>
                <a:noFill/>
              </a:ln>
              <a:solidFill>
                <a:schemeClr val="bg1"/>
              </a:solidFill>
              <a:effectLst/>
              <a:latin typeface="Arial" charset="0"/>
              <a:cs typeface="Arial" charset="0"/>
            </a:endParaRPr>
          </a:p>
        </p:txBody>
      </p:sp>
      <p:cxnSp>
        <p:nvCxnSpPr>
          <p:cNvPr id="41" name="Conector recto de flecha 40"/>
          <p:cNvCxnSpPr>
            <a:stCxn id="39" idx="3"/>
            <a:endCxn id="9" idx="2"/>
          </p:cNvCxnSpPr>
          <p:nvPr/>
        </p:nvCxnSpPr>
        <p:spPr bwMode="auto">
          <a:xfrm flipV="1">
            <a:off x="5058229" y="3508375"/>
            <a:ext cx="2804886" cy="254470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42" name="CuadroTexto 41"/>
          <p:cNvSpPr txBox="1"/>
          <p:nvPr/>
        </p:nvSpPr>
        <p:spPr>
          <a:xfrm>
            <a:off x="6606413" y="4590990"/>
            <a:ext cx="327334" cy="400110"/>
          </a:xfrm>
          <a:prstGeom prst="rect">
            <a:avLst/>
          </a:prstGeom>
          <a:noFill/>
        </p:spPr>
        <p:txBody>
          <a:bodyPr wrap="none" rtlCol="0">
            <a:spAutoFit/>
          </a:bodyPr>
          <a:lstStyle/>
          <a:p>
            <a:r>
              <a:rPr lang="es-ES" dirty="0">
                <a:solidFill>
                  <a:schemeClr val="tx1"/>
                </a:solidFill>
              </a:rPr>
              <a:t>1</a:t>
            </a:r>
          </a:p>
        </p:txBody>
      </p:sp>
    </p:spTree>
    <p:extLst>
      <p:ext uri="{BB962C8B-B14F-4D97-AF65-F5344CB8AC3E}">
        <p14:creationId xmlns:p14="http://schemas.microsoft.com/office/powerpoint/2010/main" val="1411848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Compuerta lógica XOR</a:t>
            </a:r>
          </a:p>
        </p:txBody>
      </p:sp>
      <p:sp>
        <p:nvSpPr>
          <p:cNvPr id="4" name="Elipse 3"/>
          <p:cNvSpPr/>
          <p:nvPr/>
        </p:nvSpPr>
        <p:spPr bwMode="auto">
          <a:xfrm>
            <a:off x="3991429" y="1635715"/>
            <a:ext cx="1066800" cy="1066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Z1</a:t>
            </a:r>
          </a:p>
        </p:txBody>
      </p:sp>
      <p:sp>
        <p:nvSpPr>
          <p:cNvPr id="7" name="Elipse 6"/>
          <p:cNvSpPr/>
          <p:nvPr/>
        </p:nvSpPr>
        <p:spPr bwMode="auto">
          <a:xfrm>
            <a:off x="3983029" y="3783042"/>
            <a:ext cx="1066800" cy="1066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Z2</a:t>
            </a:r>
          </a:p>
        </p:txBody>
      </p:sp>
      <p:sp>
        <p:nvSpPr>
          <p:cNvPr id="5" name="Rectángulo 4"/>
          <p:cNvSpPr/>
          <p:nvPr/>
        </p:nvSpPr>
        <p:spPr bwMode="auto">
          <a:xfrm>
            <a:off x="250825" y="1221921"/>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X1</a:t>
            </a:r>
          </a:p>
        </p:txBody>
      </p:sp>
      <p:sp>
        <p:nvSpPr>
          <p:cNvPr id="8" name="Rectángulo 7"/>
          <p:cNvSpPr/>
          <p:nvPr/>
        </p:nvSpPr>
        <p:spPr bwMode="auto">
          <a:xfrm>
            <a:off x="250824" y="3582987"/>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kumimoji="0" lang="es-ES" sz="2800" b="0" i="0" u="none" strike="noStrike" cap="none" normalizeH="0" baseline="0" dirty="0">
                <a:ln>
                  <a:noFill/>
                </a:ln>
                <a:solidFill>
                  <a:schemeClr val="bg1"/>
                </a:solidFill>
                <a:effectLst/>
                <a:latin typeface="Arial" charset="0"/>
                <a:cs typeface="Arial" charset="0"/>
              </a:rPr>
              <a:t>X2</a:t>
            </a:r>
          </a:p>
        </p:txBody>
      </p:sp>
      <p:sp>
        <p:nvSpPr>
          <p:cNvPr id="9" name="Elipse 8"/>
          <p:cNvSpPr/>
          <p:nvPr/>
        </p:nvSpPr>
        <p:spPr bwMode="auto">
          <a:xfrm>
            <a:off x="7863115" y="2974975"/>
            <a:ext cx="1066800" cy="1066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lang="es-ES" sz="2800" dirty="0">
                <a:latin typeface="Arial" charset="0"/>
                <a:cs typeface="Arial" charset="0"/>
              </a:rPr>
              <a:t>Y1</a:t>
            </a:r>
            <a:endParaRPr kumimoji="0" lang="es-ES" sz="2800" b="0" i="0" u="none" strike="noStrike" cap="none" normalizeH="0" baseline="0" dirty="0">
              <a:ln>
                <a:noFill/>
              </a:ln>
              <a:solidFill>
                <a:schemeClr val="bg1"/>
              </a:solidFill>
              <a:effectLst/>
              <a:latin typeface="Arial" charset="0"/>
              <a:cs typeface="Arial" charset="0"/>
            </a:endParaRPr>
          </a:p>
        </p:txBody>
      </p:sp>
      <p:cxnSp>
        <p:nvCxnSpPr>
          <p:cNvPr id="11" name="Conector recto de flecha 10"/>
          <p:cNvCxnSpPr>
            <a:stCxn id="5" idx="3"/>
            <a:endCxn id="4" idx="2"/>
          </p:cNvCxnSpPr>
          <p:nvPr/>
        </p:nvCxnSpPr>
        <p:spPr bwMode="auto">
          <a:xfrm>
            <a:off x="1219200" y="1755321"/>
            <a:ext cx="2772229" cy="41379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3" name="Conector recto de flecha 12"/>
          <p:cNvCxnSpPr>
            <a:stCxn id="8" idx="3"/>
            <a:endCxn id="4" idx="2"/>
          </p:cNvCxnSpPr>
          <p:nvPr/>
        </p:nvCxnSpPr>
        <p:spPr bwMode="auto">
          <a:xfrm flipV="1">
            <a:off x="1219199" y="2169115"/>
            <a:ext cx="2772230" cy="194727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5" name="Conector recto de flecha 14"/>
          <p:cNvCxnSpPr>
            <a:stCxn id="5" idx="3"/>
            <a:endCxn id="7" idx="2"/>
          </p:cNvCxnSpPr>
          <p:nvPr/>
        </p:nvCxnSpPr>
        <p:spPr bwMode="auto">
          <a:xfrm>
            <a:off x="1219200" y="1755321"/>
            <a:ext cx="2763829" cy="256112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7" name="Conector recto de flecha 16"/>
          <p:cNvCxnSpPr>
            <a:stCxn id="8" idx="3"/>
            <a:endCxn id="7" idx="2"/>
          </p:cNvCxnSpPr>
          <p:nvPr/>
        </p:nvCxnSpPr>
        <p:spPr bwMode="auto">
          <a:xfrm>
            <a:off x="1219199" y="4116387"/>
            <a:ext cx="2763830" cy="200055"/>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9" name="Conector recto de flecha 18"/>
          <p:cNvCxnSpPr>
            <a:stCxn id="4" idx="6"/>
            <a:endCxn id="9" idx="2"/>
          </p:cNvCxnSpPr>
          <p:nvPr/>
        </p:nvCxnSpPr>
        <p:spPr bwMode="auto">
          <a:xfrm>
            <a:off x="5058229" y="2169115"/>
            <a:ext cx="2804886" cy="133926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1" name="Conector recto de flecha 20"/>
          <p:cNvCxnSpPr>
            <a:stCxn id="7" idx="6"/>
            <a:endCxn id="9" idx="2"/>
          </p:cNvCxnSpPr>
          <p:nvPr/>
        </p:nvCxnSpPr>
        <p:spPr bwMode="auto">
          <a:xfrm flipV="1">
            <a:off x="5049829" y="3508375"/>
            <a:ext cx="2813286" cy="808067"/>
          </a:xfrm>
          <a:prstGeom prst="straightConnector1">
            <a:avLst/>
          </a:prstGeom>
          <a:solidFill>
            <a:srgbClr val="00B8FF"/>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2" name="CuadroTexto 21"/>
              <p:cNvSpPr txBox="1"/>
              <p:nvPr/>
            </p:nvSpPr>
            <p:spPr>
              <a:xfrm>
                <a:off x="1920185" y="1461777"/>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0.9738</m:t>
                      </m:r>
                    </m:oMath>
                  </m:oMathPara>
                </a14:m>
                <a:endParaRPr lang="es-ES" dirty="0">
                  <a:solidFill>
                    <a:schemeClr val="tx1"/>
                  </a:solidFill>
                </a:endParaRPr>
              </a:p>
            </p:txBody>
          </p:sp>
        </mc:Choice>
        <mc:Fallback xmlns="">
          <p:sp>
            <p:nvSpPr>
              <p:cNvPr id="22" name="CuadroTexto 21"/>
              <p:cNvSpPr txBox="1">
                <a:spLocks noRot="1" noChangeAspect="1" noMove="1" noResize="1" noEditPoints="1" noAdjustHandles="1" noChangeArrowheads="1" noChangeShapeType="1" noTextEdit="1"/>
              </p:cNvSpPr>
              <p:nvPr/>
            </p:nvSpPr>
            <p:spPr>
              <a:xfrm>
                <a:off x="1920185" y="1461777"/>
                <a:ext cx="1021433" cy="400110"/>
              </a:xfrm>
              <a:prstGeom prst="rect">
                <a:avLst/>
              </a:prstGeom>
              <a:blipFill rotWithShape="0">
                <a:blip r:embed="rId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6" name="CuadroTexto 25"/>
              <p:cNvSpPr txBox="1"/>
              <p:nvPr/>
            </p:nvSpPr>
            <p:spPr>
              <a:xfrm>
                <a:off x="6603619" y="2507934"/>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s-ES" dirty="0">
                          <a:solidFill>
                            <a:schemeClr val="tx1"/>
                          </a:solidFill>
                          <a:latin typeface="Cambria Math" panose="02040503050406030204" pitchFamily="18" charset="0"/>
                        </a:rPr>
                        <m:t>0.</m:t>
                      </m:r>
                      <m:r>
                        <m:rPr>
                          <m:nor/>
                        </m:rPr>
                        <a:rPr lang="en-US" dirty="0">
                          <a:solidFill>
                            <a:schemeClr val="tx1"/>
                          </a:solidFill>
                          <a:latin typeface="Cambria Math" panose="02040503050406030204" pitchFamily="18" charset="0"/>
                        </a:rPr>
                        <m:t>4465</m:t>
                      </m:r>
                    </m:oMath>
                  </m:oMathPara>
                </a14:m>
                <a:endParaRPr lang="es-ES" dirty="0">
                  <a:solidFill>
                    <a:schemeClr val="tx1"/>
                  </a:solidFill>
                </a:endParaRPr>
              </a:p>
            </p:txBody>
          </p:sp>
        </mc:Choice>
        <mc:Fallback xmlns="">
          <p:sp>
            <p:nvSpPr>
              <p:cNvPr id="26" name="CuadroTexto 25"/>
              <p:cNvSpPr txBox="1">
                <a:spLocks noRot="1" noChangeAspect="1" noMove="1" noResize="1" noEditPoints="1" noAdjustHandles="1" noChangeArrowheads="1" noChangeShapeType="1" noTextEdit="1"/>
              </p:cNvSpPr>
              <p:nvPr/>
            </p:nvSpPr>
            <p:spPr>
              <a:xfrm>
                <a:off x="6603619" y="2507934"/>
                <a:ext cx="1021433" cy="400110"/>
              </a:xfrm>
              <a:prstGeom prst="rect">
                <a:avLst/>
              </a:prstGeom>
              <a:blipFill rotWithShape="0">
                <a:blip r:embed="rId3"/>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7" name="CuadroTexto 26"/>
              <p:cNvSpPr txBox="1"/>
              <p:nvPr/>
            </p:nvSpPr>
            <p:spPr>
              <a:xfrm>
                <a:off x="6274622" y="3382932"/>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s-ES" dirty="0">
                          <a:solidFill>
                            <a:schemeClr val="tx1"/>
                          </a:solidFill>
                          <a:latin typeface="Cambria Math" panose="02040503050406030204" pitchFamily="18" charset="0"/>
                        </a:rPr>
                        <m:t>0.</m:t>
                      </m:r>
                      <m:r>
                        <m:rPr>
                          <m:nor/>
                        </m:rPr>
                        <a:rPr lang="en-US" dirty="0">
                          <a:solidFill>
                            <a:schemeClr val="tx1"/>
                          </a:solidFill>
                          <a:latin typeface="Cambria Math" panose="02040503050406030204" pitchFamily="18" charset="0"/>
                        </a:rPr>
                        <m:t>4465</m:t>
                      </m:r>
                    </m:oMath>
                  </m:oMathPara>
                </a14:m>
                <a:endParaRPr lang="es-ES" dirty="0">
                  <a:solidFill>
                    <a:schemeClr val="tx1"/>
                  </a:solidFill>
                </a:endParaRPr>
              </a:p>
            </p:txBody>
          </p:sp>
        </mc:Choice>
        <mc:Fallback xmlns="">
          <p:sp>
            <p:nvSpPr>
              <p:cNvPr id="27" name="CuadroTexto 26"/>
              <p:cNvSpPr txBox="1">
                <a:spLocks noRot="1" noChangeAspect="1" noMove="1" noResize="1" noEditPoints="1" noAdjustHandles="1" noChangeArrowheads="1" noChangeShapeType="1" noTextEdit="1"/>
              </p:cNvSpPr>
              <p:nvPr/>
            </p:nvSpPr>
            <p:spPr>
              <a:xfrm>
                <a:off x="6274622" y="3382932"/>
                <a:ext cx="1021433" cy="400110"/>
              </a:xfrm>
              <a:prstGeom prst="rect">
                <a:avLst/>
              </a:prstGeom>
              <a:blipFill rotWithShape="0">
                <a:blip r:embed="rId4"/>
                <a:stretch>
                  <a:fillRect/>
                </a:stretch>
              </a:blipFill>
            </p:spPr>
            <p:txBody>
              <a:bodyPr/>
              <a:lstStyle/>
              <a:p>
                <a:r>
                  <a:rPr lang="es-ES_tradnl">
                    <a:noFill/>
                  </a:rPr>
                  <a:t> </a:t>
                </a:r>
              </a:p>
            </p:txBody>
          </p:sp>
        </mc:Fallback>
      </mc:AlternateContent>
      <p:sp>
        <p:nvSpPr>
          <p:cNvPr id="30" name="Rectángulo 29"/>
          <p:cNvSpPr/>
          <p:nvPr/>
        </p:nvSpPr>
        <p:spPr bwMode="auto">
          <a:xfrm>
            <a:off x="250824" y="5508791"/>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lang="es-ES" sz="2800" dirty="0">
                <a:latin typeface="Arial" charset="0"/>
                <a:cs typeface="Arial" charset="0"/>
              </a:rPr>
              <a:t>b</a:t>
            </a:r>
            <a:endParaRPr kumimoji="0" lang="es-ES" sz="2800" b="0" i="0" u="none" strike="noStrike" cap="none" normalizeH="0" baseline="0" dirty="0">
              <a:ln>
                <a:noFill/>
              </a:ln>
              <a:solidFill>
                <a:schemeClr val="bg1"/>
              </a:solidFill>
              <a:effectLst/>
              <a:latin typeface="Arial" charset="0"/>
              <a:cs typeface="Arial" charset="0"/>
            </a:endParaRPr>
          </a:p>
        </p:txBody>
      </p:sp>
      <p:cxnSp>
        <p:nvCxnSpPr>
          <p:cNvPr id="34" name="Conector recto de flecha 33"/>
          <p:cNvCxnSpPr>
            <a:stCxn id="30" idx="3"/>
            <a:endCxn id="4" idx="2"/>
          </p:cNvCxnSpPr>
          <p:nvPr/>
        </p:nvCxnSpPr>
        <p:spPr bwMode="auto">
          <a:xfrm flipV="1">
            <a:off x="1219199" y="2169115"/>
            <a:ext cx="2772230" cy="387307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6" name="Conector recto de flecha 35"/>
          <p:cNvCxnSpPr>
            <a:stCxn id="30" idx="3"/>
            <a:endCxn id="7" idx="2"/>
          </p:cNvCxnSpPr>
          <p:nvPr/>
        </p:nvCxnSpPr>
        <p:spPr bwMode="auto">
          <a:xfrm flipV="1">
            <a:off x="1219199" y="4316442"/>
            <a:ext cx="2763830" cy="172574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39" name="Rectángulo 38"/>
          <p:cNvSpPr/>
          <p:nvPr/>
        </p:nvSpPr>
        <p:spPr bwMode="auto">
          <a:xfrm>
            <a:off x="4089854" y="5519676"/>
            <a:ext cx="968375" cy="10668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kumimoji="0" lang="es-ES" sz="2000" b="0" i="0" u="none" strike="noStrike" cap="none" normalizeH="0" baseline="0" dirty="0">
              <a:ln>
                <a:noFill/>
              </a:ln>
              <a:solidFill>
                <a:schemeClr val="bg1"/>
              </a:solidFill>
              <a:effectLst/>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endParaRPr lang="es-ES" dirty="0">
              <a:latin typeface="Arial" charset="0"/>
              <a:cs typeface="Arial" charset="0"/>
            </a:endParaRPr>
          </a:p>
          <a:p>
            <a:pPr marL="0" marR="0" indent="0" algn="ctr" defTabSz="457200" rtl="0" eaLnBrk="1" fontAlgn="base" latinLnBrk="0" hangingPunct="1">
              <a:lnSpc>
                <a:spcPct val="59000"/>
              </a:lnSpc>
              <a:spcBef>
                <a:spcPct val="0"/>
              </a:spcBef>
              <a:spcAft>
                <a:spcPct val="0"/>
              </a:spcAft>
              <a:buClr>
                <a:srgbClr val="000000"/>
              </a:buClr>
              <a:buSzPct val="100000"/>
              <a:buFont typeface="Arial" charset="0"/>
              <a:buNone/>
              <a:tabLst/>
            </a:pPr>
            <a:r>
              <a:rPr lang="es-ES" sz="2800" dirty="0">
                <a:latin typeface="Arial" charset="0"/>
                <a:cs typeface="Arial" charset="0"/>
              </a:rPr>
              <a:t>b</a:t>
            </a:r>
            <a:endParaRPr kumimoji="0" lang="es-ES" sz="2800" b="0" i="0" u="none" strike="noStrike" cap="none" normalizeH="0" baseline="0" dirty="0">
              <a:ln>
                <a:noFill/>
              </a:ln>
              <a:solidFill>
                <a:schemeClr val="bg1"/>
              </a:solidFill>
              <a:effectLst/>
              <a:latin typeface="Arial" charset="0"/>
              <a:cs typeface="Arial" charset="0"/>
            </a:endParaRPr>
          </a:p>
        </p:txBody>
      </p:sp>
      <p:cxnSp>
        <p:nvCxnSpPr>
          <p:cNvPr id="41" name="Conector recto de flecha 40"/>
          <p:cNvCxnSpPr>
            <a:stCxn id="39" idx="3"/>
            <a:endCxn id="9" idx="2"/>
          </p:cNvCxnSpPr>
          <p:nvPr/>
        </p:nvCxnSpPr>
        <p:spPr bwMode="auto">
          <a:xfrm flipV="1">
            <a:off x="5058229" y="3508375"/>
            <a:ext cx="2804886" cy="2544701"/>
          </a:xfrm>
          <a:prstGeom prst="straightConnector1">
            <a:avLst/>
          </a:prstGeom>
          <a:solidFill>
            <a:srgbClr val="00B8FF"/>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2" name="CuadroTexto 41"/>
              <p:cNvSpPr txBox="1"/>
              <p:nvPr/>
            </p:nvSpPr>
            <p:spPr>
              <a:xfrm>
                <a:off x="6606413" y="4590990"/>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s-ES" dirty="0" smtClean="0">
                          <a:solidFill>
                            <a:schemeClr val="tx1"/>
                          </a:solidFill>
                          <a:latin typeface="Cambria Math" panose="02040503050406030204" pitchFamily="18" charset="0"/>
                        </a:rPr>
                        <m:t>0.</m:t>
                      </m:r>
                      <m:r>
                        <m:rPr>
                          <m:nor/>
                        </m:rPr>
                        <a:rPr lang="en-US" b="0" i="0" dirty="0" smtClean="0">
                          <a:solidFill>
                            <a:schemeClr val="tx1"/>
                          </a:solidFill>
                          <a:latin typeface="Cambria Math" panose="02040503050406030204" pitchFamily="18" charset="0"/>
                        </a:rPr>
                        <m:t>4</m:t>
                      </m:r>
                      <m:r>
                        <m:rPr>
                          <m:nor/>
                        </m:rPr>
                        <a:rPr lang="es-ES" dirty="0">
                          <a:solidFill>
                            <a:schemeClr val="tx1"/>
                          </a:solidFill>
                          <a:latin typeface="Cambria Math" panose="02040503050406030204" pitchFamily="18" charset="0"/>
                        </a:rPr>
                        <m:t>190</m:t>
                      </m:r>
                    </m:oMath>
                  </m:oMathPara>
                </a14:m>
                <a:endParaRPr lang="es-ES" dirty="0">
                  <a:solidFill>
                    <a:schemeClr val="tx1"/>
                  </a:solidFill>
                </a:endParaRPr>
              </a:p>
            </p:txBody>
          </p:sp>
        </mc:Choice>
        <mc:Fallback xmlns="">
          <p:sp>
            <p:nvSpPr>
              <p:cNvPr id="42" name="CuadroTexto 41"/>
              <p:cNvSpPr txBox="1">
                <a:spLocks noRot="1" noChangeAspect="1" noMove="1" noResize="1" noEditPoints="1" noAdjustHandles="1" noChangeArrowheads="1" noChangeShapeType="1" noTextEdit="1"/>
              </p:cNvSpPr>
              <p:nvPr/>
            </p:nvSpPr>
            <p:spPr>
              <a:xfrm>
                <a:off x="6606413" y="4590990"/>
                <a:ext cx="1021433" cy="400110"/>
              </a:xfrm>
              <a:prstGeom prst="rect">
                <a:avLst/>
              </a:prstGeom>
              <a:blipFill rotWithShape="0">
                <a:blip r:embed="rId5"/>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8" name="CuadroTexto 27"/>
              <p:cNvSpPr txBox="1"/>
              <p:nvPr/>
            </p:nvSpPr>
            <p:spPr>
              <a:xfrm>
                <a:off x="1903196" y="2147637"/>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0.9738</m:t>
                      </m:r>
                    </m:oMath>
                  </m:oMathPara>
                </a14:m>
                <a:endParaRPr lang="es-ES" dirty="0">
                  <a:solidFill>
                    <a:schemeClr val="tx1"/>
                  </a:solidFill>
                </a:endParaRPr>
              </a:p>
            </p:txBody>
          </p:sp>
        </mc:Choice>
        <mc:Fallback xmlns="">
          <p:sp>
            <p:nvSpPr>
              <p:cNvPr id="28" name="CuadroTexto 27"/>
              <p:cNvSpPr txBox="1">
                <a:spLocks noRot="1" noChangeAspect="1" noMove="1" noResize="1" noEditPoints="1" noAdjustHandles="1" noChangeArrowheads="1" noChangeShapeType="1" noTextEdit="1"/>
              </p:cNvSpPr>
              <p:nvPr/>
            </p:nvSpPr>
            <p:spPr>
              <a:xfrm>
                <a:off x="1903196" y="2147637"/>
                <a:ext cx="1021433" cy="400110"/>
              </a:xfrm>
              <a:prstGeom prst="rect">
                <a:avLst/>
              </a:prstGeom>
              <a:blipFill rotWithShape="0">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9" name="CuadroTexto 28"/>
              <p:cNvSpPr txBox="1"/>
              <p:nvPr/>
            </p:nvSpPr>
            <p:spPr>
              <a:xfrm>
                <a:off x="1392479" y="3042625"/>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0.9738</m:t>
                      </m:r>
                    </m:oMath>
                  </m:oMathPara>
                </a14:m>
                <a:endParaRPr lang="es-ES" dirty="0">
                  <a:solidFill>
                    <a:schemeClr val="tx1"/>
                  </a:solidFill>
                </a:endParaRPr>
              </a:p>
            </p:txBody>
          </p:sp>
        </mc:Choice>
        <mc:Fallback xmlns="">
          <p:sp>
            <p:nvSpPr>
              <p:cNvPr id="29" name="CuadroTexto 28"/>
              <p:cNvSpPr txBox="1">
                <a:spLocks noRot="1" noChangeAspect="1" noMove="1" noResize="1" noEditPoints="1" noAdjustHandles="1" noChangeArrowheads="1" noChangeShapeType="1" noTextEdit="1"/>
              </p:cNvSpPr>
              <p:nvPr/>
            </p:nvSpPr>
            <p:spPr>
              <a:xfrm>
                <a:off x="1392479" y="3042625"/>
                <a:ext cx="1021433" cy="400110"/>
              </a:xfrm>
              <a:prstGeom prst="rect">
                <a:avLst/>
              </a:prstGeom>
              <a:blipFill rotWithShape="0">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1" name="CuadroTexto 30"/>
              <p:cNvSpPr txBox="1"/>
              <p:nvPr/>
            </p:nvSpPr>
            <p:spPr>
              <a:xfrm>
                <a:off x="1653254" y="3776080"/>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0.9738</m:t>
                      </m:r>
                    </m:oMath>
                  </m:oMathPara>
                </a14:m>
                <a:endParaRPr lang="es-ES" dirty="0">
                  <a:solidFill>
                    <a:schemeClr val="tx1"/>
                  </a:solidFill>
                </a:endParaRPr>
              </a:p>
            </p:txBody>
          </p:sp>
        </mc:Choice>
        <mc:Fallback xmlns="">
          <p:sp>
            <p:nvSpPr>
              <p:cNvPr id="31" name="CuadroTexto 30"/>
              <p:cNvSpPr txBox="1">
                <a:spLocks noRot="1" noChangeAspect="1" noMove="1" noResize="1" noEditPoints="1" noAdjustHandles="1" noChangeArrowheads="1" noChangeShapeType="1" noTextEdit="1"/>
              </p:cNvSpPr>
              <p:nvPr/>
            </p:nvSpPr>
            <p:spPr>
              <a:xfrm>
                <a:off x="1653254" y="3776080"/>
                <a:ext cx="1021433" cy="400110"/>
              </a:xfrm>
              <a:prstGeom prst="rect">
                <a:avLst/>
              </a:prstGeom>
              <a:blipFill rotWithShape="0">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2" name="CuadroTexto 31"/>
              <p:cNvSpPr txBox="1"/>
              <p:nvPr/>
            </p:nvSpPr>
            <p:spPr>
              <a:xfrm>
                <a:off x="898752" y="4811320"/>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0.9738</m:t>
                      </m:r>
                    </m:oMath>
                  </m:oMathPara>
                </a14:m>
                <a:endParaRPr lang="es-ES" dirty="0">
                  <a:solidFill>
                    <a:schemeClr val="tx1"/>
                  </a:solidFill>
                </a:endParaRPr>
              </a:p>
            </p:txBody>
          </p:sp>
        </mc:Choice>
        <mc:Fallback xmlns="">
          <p:sp>
            <p:nvSpPr>
              <p:cNvPr id="32" name="CuadroTexto 31"/>
              <p:cNvSpPr txBox="1">
                <a:spLocks noRot="1" noChangeAspect="1" noMove="1" noResize="1" noEditPoints="1" noAdjustHandles="1" noChangeArrowheads="1" noChangeShapeType="1" noTextEdit="1"/>
              </p:cNvSpPr>
              <p:nvPr/>
            </p:nvSpPr>
            <p:spPr>
              <a:xfrm>
                <a:off x="898752" y="4811320"/>
                <a:ext cx="1021433" cy="400110"/>
              </a:xfrm>
              <a:prstGeom prst="rect">
                <a:avLst/>
              </a:prstGeom>
              <a:blipFill rotWithShape="0">
                <a:blip r:embed="rId9"/>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3" name="CuadroTexto 32"/>
              <p:cNvSpPr txBox="1"/>
              <p:nvPr/>
            </p:nvSpPr>
            <p:spPr>
              <a:xfrm>
                <a:off x="1775282" y="5549984"/>
                <a:ext cx="102143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0.9738</m:t>
                      </m:r>
                    </m:oMath>
                  </m:oMathPara>
                </a14:m>
                <a:endParaRPr lang="es-ES" dirty="0">
                  <a:solidFill>
                    <a:schemeClr val="tx1"/>
                  </a:solidFill>
                </a:endParaRPr>
              </a:p>
            </p:txBody>
          </p:sp>
        </mc:Choice>
        <mc:Fallback xmlns="">
          <p:sp>
            <p:nvSpPr>
              <p:cNvPr id="33" name="CuadroTexto 32"/>
              <p:cNvSpPr txBox="1">
                <a:spLocks noRot="1" noChangeAspect="1" noMove="1" noResize="1" noEditPoints="1" noAdjustHandles="1" noChangeArrowheads="1" noChangeShapeType="1" noTextEdit="1"/>
              </p:cNvSpPr>
              <p:nvPr/>
            </p:nvSpPr>
            <p:spPr>
              <a:xfrm>
                <a:off x="1775282" y="5549984"/>
                <a:ext cx="1021433" cy="400110"/>
              </a:xfrm>
              <a:prstGeom prst="rect">
                <a:avLst/>
              </a:prstGeom>
              <a:blipFill rotWithShape="0">
                <a:blip r:embed="rId10"/>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2010930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 Box 1"/>
          <p:cNvSpPr txBox="1">
            <a:spLocks noChangeArrowheads="1"/>
          </p:cNvSpPr>
          <p:nvPr/>
        </p:nvSpPr>
        <p:spPr bwMode="auto">
          <a:xfrm>
            <a:off x="875184" y="2492896"/>
            <a:ext cx="762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algn="ctr">
              <a:buSzPct val="45000"/>
              <a:buFont typeface="Wingdings" charset="2"/>
              <a:buNone/>
            </a:pPr>
            <a:r>
              <a:rPr lang="es-ES" sz="5400" b="1" dirty="0">
                <a:solidFill>
                  <a:schemeClr val="tx2"/>
                </a:solidFill>
                <a:latin typeface="+mj-lt"/>
                <a:ea typeface="+mj-ea"/>
                <a:cs typeface="+mj-cs"/>
              </a:rPr>
              <a:t>Elementos importantes</a:t>
            </a:r>
          </a:p>
        </p:txBody>
      </p:sp>
    </p:spTree>
    <p:extLst>
      <p:ext uri="{BB962C8B-B14F-4D97-AF65-F5344CB8AC3E}">
        <p14:creationId xmlns:p14="http://schemas.microsoft.com/office/powerpoint/2010/main" val="6363263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Inicialización de pesos y </a:t>
            </a:r>
            <a:r>
              <a:rPr lang="es-ES" sz="3200" dirty="0" err="1"/>
              <a:t>bias</a:t>
            </a:r>
            <a:r>
              <a:rPr lang="es-ES" sz="3200" dirty="0"/>
              <a:t>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Se debe comenzar siempre con pesos iniciales aleatorios (normalmente números pequeños, positivos y negativos), ya que si se parte de pesos y umbrales iniciales nulos el aprendizaje no progresará (puesto que las salidas de las neuronas y el incremento en los pesos serán siempre nulos).</a:t>
            </a:r>
          </a:p>
          <a:p>
            <a:pPr algn="just">
              <a:lnSpc>
                <a:spcPct val="100000"/>
              </a:lnSpc>
              <a:spcAft>
                <a:spcPts val="500"/>
              </a:spcAft>
            </a:pPr>
            <a:endParaRPr lang="es-ES" sz="2800" dirty="0">
              <a:solidFill>
                <a:schemeClr val="tx1"/>
              </a:solidFill>
              <a:latin typeface="Arial" charset="0"/>
              <a:cs typeface="Times New Roman" pitchFamily="16" charset="0"/>
            </a:endParaRPr>
          </a:p>
          <a:p>
            <a:pPr algn="just">
              <a:lnSpc>
                <a:spcPct val="100000"/>
              </a:lnSpc>
              <a:spcAft>
                <a:spcPts val="500"/>
              </a:spcAft>
            </a:pPr>
            <a:r>
              <a:rPr lang="es-ES" sz="2800" dirty="0">
                <a:solidFill>
                  <a:schemeClr val="tx1"/>
                </a:solidFill>
                <a:latin typeface="Arial" charset="0"/>
                <a:cs typeface="Times New Roman" pitchFamily="16" charset="0"/>
              </a:rPr>
              <a:t>Un método común es inicializar los pesos y </a:t>
            </a:r>
            <a:r>
              <a:rPr lang="es-ES" sz="2800" dirty="0" err="1">
                <a:solidFill>
                  <a:schemeClr val="tx1"/>
                </a:solidFill>
                <a:latin typeface="Arial" charset="0"/>
                <a:cs typeface="Times New Roman" pitchFamily="16" charset="0"/>
              </a:rPr>
              <a:t>bias</a:t>
            </a:r>
            <a:r>
              <a:rPr lang="es-ES" sz="2800" dirty="0">
                <a:solidFill>
                  <a:schemeClr val="tx1"/>
                </a:solidFill>
                <a:latin typeface="Arial" charset="0"/>
                <a:cs typeface="Times New Roman" pitchFamily="16" charset="0"/>
              </a:rPr>
              <a:t> en valores aleatorios entre -0.5 y 0.5 (</a:t>
            </a:r>
            <a:r>
              <a:rPr lang="es-ES" sz="2800" dirty="0" err="1">
                <a:solidFill>
                  <a:schemeClr val="tx1"/>
                </a:solidFill>
                <a:latin typeface="Arial" charset="0"/>
                <a:cs typeface="Times New Roman" pitchFamily="16" charset="0"/>
              </a:rPr>
              <a:t>ó</a:t>
            </a:r>
            <a:r>
              <a:rPr lang="es-ES" sz="2800" dirty="0">
                <a:solidFill>
                  <a:schemeClr val="tx1"/>
                </a:solidFill>
                <a:latin typeface="Arial" charset="0"/>
                <a:cs typeface="Times New Roman" pitchFamily="16" charset="0"/>
              </a:rPr>
              <a:t> entre -1 y 1). </a:t>
            </a:r>
          </a:p>
        </p:txBody>
      </p:sp>
    </p:spTree>
    <p:extLst>
      <p:ext uri="{BB962C8B-B14F-4D97-AF65-F5344CB8AC3E}">
        <p14:creationId xmlns:p14="http://schemas.microsoft.com/office/powerpoint/2010/main" val="2085199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Inicialización de pesos y </a:t>
            </a:r>
            <a:r>
              <a:rPr lang="es-ES" sz="3200" dirty="0" err="1"/>
              <a:t>bias</a:t>
            </a:r>
            <a:r>
              <a:rPr lang="es-ES" sz="3200" dirty="0"/>
              <a:t>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Inicialización de los pesos sinápticos </a:t>
            </a:r>
            <a:r>
              <a:rPr lang="es-ES" sz="2800" dirty="0" err="1">
                <a:solidFill>
                  <a:schemeClr val="tx1"/>
                </a:solidFill>
                <a:latin typeface="Arial" charset="0"/>
                <a:cs typeface="Times New Roman" pitchFamily="16" charset="0"/>
              </a:rPr>
              <a:t>wij</a:t>
            </a:r>
            <a:r>
              <a:rPr lang="es-ES" sz="2800" dirty="0">
                <a:solidFill>
                  <a:schemeClr val="tx1"/>
                </a:solidFill>
                <a:latin typeface="Arial" charset="0"/>
                <a:cs typeface="Times New Roman" pitchFamily="16" charset="0"/>
              </a:rPr>
              <a:t>. Se puede partir en t=O de diferentes configuraciones: pesos nulos, aleatorios de pequeño valor absoluto (lo mas habitual), o con un valor de partida predeterminado.</a:t>
            </a:r>
          </a:p>
        </p:txBody>
      </p:sp>
    </p:spTree>
    <p:extLst>
      <p:ext uri="{BB962C8B-B14F-4D97-AF65-F5344CB8AC3E}">
        <p14:creationId xmlns:p14="http://schemas.microsoft.com/office/powerpoint/2010/main" val="3655268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Inicialización de pesos y </a:t>
            </a:r>
            <a:r>
              <a:rPr lang="es-ES" sz="3200" dirty="0" err="1"/>
              <a:t>bias</a:t>
            </a:r>
            <a:r>
              <a:rPr lang="es-ES" sz="3200" dirty="0"/>
              <a:t>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La selección de los pesos de forma aleatoria influirá cuando la red tenga mínimos locales y mínimo global, así como, en la rapidez de la convergencia.</a:t>
            </a:r>
          </a:p>
          <a:p>
            <a:pPr algn="just">
              <a:lnSpc>
                <a:spcPct val="100000"/>
              </a:lnSpc>
              <a:spcAft>
                <a:spcPts val="500"/>
              </a:spcAft>
            </a:pPr>
            <a:endParaRPr lang="es-ES" sz="2800" dirty="0">
              <a:solidFill>
                <a:schemeClr val="tx1"/>
              </a:solidFill>
              <a:latin typeface="Arial" charset="0"/>
              <a:cs typeface="Times New Roman" pitchFamily="16" charset="0"/>
            </a:endParaRPr>
          </a:p>
          <a:p>
            <a:pPr algn="just">
              <a:lnSpc>
                <a:spcPct val="100000"/>
              </a:lnSpc>
              <a:spcAft>
                <a:spcPts val="500"/>
              </a:spcAft>
            </a:pPr>
            <a:r>
              <a:rPr lang="es-ES" sz="2800" dirty="0">
                <a:solidFill>
                  <a:schemeClr val="tx1"/>
                </a:solidFill>
                <a:latin typeface="Arial" charset="0"/>
                <a:cs typeface="Times New Roman" pitchFamily="16" charset="0"/>
              </a:rPr>
              <a:t>La actualización de los pesos depende de la derivada de la función de activación de la neurona superior y de la activación de la neurona inferior. Por lo que es importante evitar seleccionar pesos iniciales que hagan cero uno de estos dos términos.</a:t>
            </a:r>
          </a:p>
        </p:txBody>
      </p:sp>
    </p:spTree>
    <p:extLst>
      <p:ext uri="{BB962C8B-B14F-4D97-AF65-F5344CB8AC3E}">
        <p14:creationId xmlns:p14="http://schemas.microsoft.com/office/powerpoint/2010/main" val="35639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Bibliografía del curso</a:t>
            </a:r>
          </a:p>
        </p:txBody>
      </p:sp>
      <p:sp>
        <p:nvSpPr>
          <p:cNvPr id="3" name="Marcador de contenido 2"/>
          <p:cNvSpPr>
            <a:spLocks noGrp="1"/>
          </p:cNvSpPr>
          <p:nvPr>
            <p:ph idx="1"/>
          </p:nvPr>
        </p:nvSpPr>
        <p:spPr>
          <a:xfrm>
            <a:off x="152400" y="762000"/>
            <a:ext cx="8991600" cy="5686425"/>
          </a:xfrm>
        </p:spPr>
        <p:txBody>
          <a:bodyPr/>
          <a:lstStyle/>
          <a:p>
            <a:pPr algn="just">
              <a:lnSpc>
                <a:spcPct val="100000"/>
              </a:lnSpc>
              <a:spcAft>
                <a:spcPts val="500"/>
              </a:spcAft>
            </a:pPr>
            <a:r>
              <a:rPr lang="es-ES" sz="2400" dirty="0"/>
              <a:t>Bonifacio Martín del Brío y Alfredo Sanz Molina, “Redes neuronales y sistemas difusos”, Editorial </a:t>
            </a:r>
            <a:r>
              <a:rPr lang="es-ES" sz="2400" dirty="0" err="1"/>
              <a:t>Alfaomega</a:t>
            </a:r>
            <a:r>
              <a:rPr lang="es-ES" sz="2400" dirty="0"/>
              <a:t>, 2001 (2da edición ampliada y revisada). </a:t>
            </a:r>
          </a:p>
          <a:p>
            <a:pPr algn="just">
              <a:lnSpc>
                <a:spcPct val="100000"/>
              </a:lnSpc>
            </a:pPr>
            <a:r>
              <a:rPr lang="es-ES" sz="2400" dirty="0"/>
              <a:t>Ben </a:t>
            </a:r>
            <a:r>
              <a:rPr lang="es-ES" sz="2400" dirty="0" err="1"/>
              <a:t>Kröse</a:t>
            </a:r>
            <a:r>
              <a:rPr lang="es-ES" sz="2400" dirty="0"/>
              <a:t>, Patrick van der </a:t>
            </a:r>
            <a:r>
              <a:rPr lang="es-ES" sz="2400" dirty="0" err="1"/>
              <a:t>Smagt</a:t>
            </a:r>
            <a:r>
              <a:rPr lang="es-ES" sz="2400" dirty="0"/>
              <a:t>, “</a:t>
            </a:r>
            <a:r>
              <a:rPr lang="es-ES" sz="2400" dirty="0" err="1"/>
              <a:t>An</a:t>
            </a:r>
            <a:r>
              <a:rPr lang="es-ES" sz="2400" dirty="0"/>
              <a:t> </a:t>
            </a:r>
            <a:r>
              <a:rPr lang="es-ES" sz="2400" dirty="0" err="1"/>
              <a:t>introduction</a:t>
            </a:r>
            <a:r>
              <a:rPr lang="es-ES" sz="2400" dirty="0"/>
              <a:t> </a:t>
            </a:r>
            <a:r>
              <a:rPr lang="es-ES" sz="2400" dirty="0" err="1"/>
              <a:t>to</a:t>
            </a:r>
            <a:r>
              <a:rPr lang="es-ES" sz="2400" dirty="0"/>
              <a:t> neural </a:t>
            </a:r>
            <a:r>
              <a:rPr lang="es-ES" sz="2400" dirty="0" err="1"/>
              <a:t>networks</a:t>
            </a:r>
            <a:r>
              <a:rPr lang="es-ES" sz="2400" dirty="0"/>
              <a:t>”, 1996, 8va. edición. </a:t>
            </a:r>
          </a:p>
          <a:p>
            <a:pPr algn="just">
              <a:lnSpc>
                <a:spcPct val="100000"/>
              </a:lnSpc>
            </a:pPr>
            <a:r>
              <a:rPr lang="es-ES" sz="2400" dirty="0"/>
              <a:t>Rafael Bello Pérez, “Curso introductorio a las redes neuronales artificiales”, 1993. </a:t>
            </a:r>
          </a:p>
          <a:p>
            <a:pPr algn="just">
              <a:lnSpc>
                <a:spcPct val="100000"/>
              </a:lnSpc>
            </a:pPr>
            <a:r>
              <a:rPr lang="en-US" sz="2400" dirty="0" err="1"/>
              <a:t>Laurene</a:t>
            </a:r>
            <a:r>
              <a:rPr lang="en-US" sz="2400" dirty="0"/>
              <a:t> </a:t>
            </a:r>
            <a:r>
              <a:rPr lang="en-US" sz="2400" dirty="0" err="1"/>
              <a:t>Fausset</a:t>
            </a:r>
            <a:r>
              <a:rPr lang="en-US" sz="2400" dirty="0"/>
              <a:t>, “Fundamentals of Neural Networks: architectures, algorithms and applications”, Prentice-Hall </a:t>
            </a:r>
            <a:r>
              <a:rPr lang="en-US" sz="2400" dirty="0" err="1"/>
              <a:t>Inc</a:t>
            </a:r>
            <a:r>
              <a:rPr lang="en-US" sz="2400" dirty="0"/>
              <a:t>, 1994. </a:t>
            </a:r>
          </a:p>
          <a:p>
            <a:pPr algn="just">
              <a:lnSpc>
                <a:spcPct val="100000"/>
              </a:lnSpc>
            </a:pPr>
            <a:r>
              <a:rPr lang="en-US" sz="2400" dirty="0"/>
              <a:t>Tom M. Mitchell, “Machine Learning”, McGraw-Hill, 1997.</a:t>
            </a:r>
          </a:p>
          <a:p>
            <a:pPr algn="just">
              <a:lnSpc>
                <a:spcPct val="100000"/>
              </a:lnSpc>
            </a:pPr>
            <a:r>
              <a:rPr lang="en-US" sz="2400" dirty="0"/>
              <a:t>Nikola K. </a:t>
            </a:r>
            <a:r>
              <a:rPr lang="en-US" sz="2400" dirty="0" err="1"/>
              <a:t>Kasabov</a:t>
            </a:r>
            <a:r>
              <a:rPr lang="en-US" sz="2400" dirty="0"/>
              <a:t>, “Foundations of Neural Networks, Fuzzy Systems and Knowledge Engineering”, Editorial MIT, 1998 (2da </a:t>
            </a:r>
            <a:r>
              <a:rPr lang="en-US" sz="2400" dirty="0" err="1"/>
              <a:t>edición</a:t>
            </a:r>
            <a:r>
              <a:rPr lang="en-US" sz="2400" dirty="0"/>
              <a:t>). </a:t>
            </a:r>
          </a:p>
          <a:p>
            <a:pPr algn="just">
              <a:lnSpc>
                <a:spcPct val="100000"/>
              </a:lnSpc>
            </a:pPr>
            <a:r>
              <a:rPr lang="es-ES" sz="2400" dirty="0"/>
              <a:t>Artículos de revistas especializadas en el tema de RNA</a:t>
            </a:r>
            <a:endParaRPr lang="en-US" sz="2400" dirty="0"/>
          </a:p>
        </p:txBody>
      </p:sp>
    </p:spTree>
    <p:extLst>
      <p:ext uri="{BB962C8B-B14F-4D97-AF65-F5344CB8AC3E}">
        <p14:creationId xmlns:p14="http://schemas.microsoft.com/office/powerpoint/2010/main" val="2957362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¿Hasta cuándo entrenar la red?</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Con la aplicación del </a:t>
            </a:r>
            <a:r>
              <a:rPr lang="es-ES" sz="2800" dirty="0" err="1">
                <a:solidFill>
                  <a:schemeClr val="tx1"/>
                </a:solidFill>
                <a:latin typeface="Arial" charset="0"/>
                <a:cs typeface="Times New Roman" pitchFamily="16" charset="0"/>
              </a:rPr>
              <a:t>backpropagation</a:t>
            </a:r>
            <a:r>
              <a:rPr lang="es-ES" sz="2800" dirty="0">
                <a:solidFill>
                  <a:schemeClr val="tx1"/>
                </a:solidFill>
                <a:latin typeface="Arial" charset="0"/>
                <a:cs typeface="Times New Roman" pitchFamily="16" charset="0"/>
              </a:rPr>
              <a:t> se debe lograr un balance adecuado entre la generalización y memorización, por tanto, no siempre es necesario entrenar la red hasta que alcance un mínimo. </a:t>
            </a:r>
          </a:p>
          <a:p>
            <a:pPr algn="just">
              <a:lnSpc>
                <a:spcPct val="100000"/>
              </a:lnSpc>
              <a:spcAft>
                <a:spcPts val="500"/>
              </a:spcAft>
            </a:pPr>
            <a:endParaRPr lang="es-ES" sz="2800" dirty="0">
              <a:solidFill>
                <a:schemeClr val="tx1"/>
              </a:solidFill>
              <a:latin typeface="Arial" charset="0"/>
              <a:cs typeface="Times New Roman" pitchFamily="16" charset="0"/>
            </a:endParaRPr>
          </a:p>
          <a:p>
            <a:pPr algn="just">
              <a:lnSpc>
                <a:spcPct val="100000"/>
              </a:lnSpc>
              <a:spcAft>
                <a:spcPts val="500"/>
              </a:spcAft>
            </a:pPr>
            <a:r>
              <a:rPr lang="es-ES" sz="2800" dirty="0">
                <a:solidFill>
                  <a:schemeClr val="tx1"/>
                </a:solidFill>
                <a:latin typeface="Arial" charset="0"/>
                <a:cs typeface="Times New Roman" pitchFamily="16" charset="0"/>
              </a:rPr>
              <a:t>Se sugiere utilizar patrones de prueba y cuando la capacidad de generalización comienza a disminuir se detiene el entrenamiento.</a:t>
            </a:r>
          </a:p>
          <a:p>
            <a:pPr algn="just">
              <a:lnSpc>
                <a:spcPct val="100000"/>
              </a:lnSpc>
              <a:spcAft>
                <a:spcPts val="500"/>
              </a:spcAft>
            </a:pPr>
            <a:endParaRPr lang="es-ES" sz="2800" dirty="0">
              <a:solidFill>
                <a:schemeClr val="tx1"/>
              </a:solidFill>
              <a:latin typeface="Arial" charset="0"/>
              <a:cs typeface="Times New Roman" pitchFamily="16" charset="0"/>
            </a:endParaRPr>
          </a:p>
        </p:txBody>
      </p:sp>
    </p:spTree>
    <p:extLst>
      <p:ext uri="{BB962C8B-B14F-4D97-AF65-F5344CB8AC3E}">
        <p14:creationId xmlns:p14="http://schemas.microsoft.com/office/powerpoint/2010/main" val="2825824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0824" y="115888"/>
            <a:ext cx="7064375" cy="576262"/>
          </a:xfrm>
        </p:spPr>
        <p:txBody>
          <a:bodyPr/>
          <a:lstStyle/>
          <a:p>
            <a:r>
              <a:rPr lang="es-ES" sz="3200" dirty="0"/>
              <a:t>Cantidad de capas ocultas necesarias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Un </a:t>
            </a:r>
            <a:r>
              <a:rPr lang="es-ES" sz="2800" dirty="0" err="1">
                <a:solidFill>
                  <a:schemeClr val="tx1"/>
                </a:solidFill>
                <a:latin typeface="Arial" charset="0"/>
                <a:cs typeface="Times New Roman" pitchFamily="16" charset="0"/>
              </a:rPr>
              <a:t>Perceptrón</a:t>
            </a:r>
            <a:r>
              <a:rPr lang="es-ES" sz="2800" dirty="0">
                <a:solidFill>
                  <a:schemeClr val="tx1"/>
                </a:solidFill>
                <a:latin typeface="Arial" charset="0"/>
                <a:cs typeface="Times New Roman" pitchFamily="16" charset="0"/>
              </a:rPr>
              <a:t> multicapa de una única capa oculta puede aproximar hasta el nivel deseado cualquier función continua en un intervalo.</a:t>
            </a:r>
          </a:p>
          <a:p>
            <a:pPr algn="just">
              <a:lnSpc>
                <a:spcPct val="100000"/>
              </a:lnSpc>
              <a:spcAft>
                <a:spcPts val="500"/>
              </a:spcAft>
            </a:pPr>
            <a:endParaRPr lang="es-ES" sz="2800" dirty="0">
              <a:solidFill>
                <a:schemeClr val="tx1"/>
              </a:solidFill>
              <a:latin typeface="Arial" charset="0"/>
              <a:cs typeface="Times New Roman" pitchFamily="16" charset="0"/>
            </a:endParaRPr>
          </a:p>
          <a:p>
            <a:pPr algn="just">
              <a:lnSpc>
                <a:spcPct val="100000"/>
              </a:lnSpc>
              <a:spcAft>
                <a:spcPts val="500"/>
              </a:spcAft>
            </a:pPr>
            <a:r>
              <a:rPr lang="es-ES" sz="2800" dirty="0">
                <a:solidFill>
                  <a:schemeClr val="tx1"/>
                </a:solidFill>
                <a:latin typeface="Arial" charset="0"/>
                <a:cs typeface="Times New Roman" pitchFamily="16" charset="0"/>
              </a:rPr>
              <a:t>No obstante, pueden emplearse más capas ocultas, obteniéndose en ocasiones resultados más eficientes o mejor generalización.</a:t>
            </a:r>
          </a:p>
          <a:p>
            <a:pPr algn="just">
              <a:lnSpc>
                <a:spcPct val="100000"/>
              </a:lnSpc>
              <a:spcAft>
                <a:spcPts val="500"/>
              </a:spcAft>
            </a:pPr>
            <a:endParaRPr lang="es-ES" sz="2800" dirty="0">
              <a:solidFill>
                <a:schemeClr val="tx1"/>
              </a:solidFill>
              <a:latin typeface="Arial" charset="0"/>
              <a:cs typeface="Times New Roman" pitchFamily="16" charset="0"/>
            </a:endParaRPr>
          </a:p>
        </p:txBody>
      </p:sp>
    </p:spTree>
    <p:extLst>
      <p:ext uri="{BB962C8B-B14F-4D97-AF65-F5344CB8AC3E}">
        <p14:creationId xmlns:p14="http://schemas.microsoft.com/office/powerpoint/2010/main" val="1125206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 Cantidad de nodos ocultos </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En cuanto al </a:t>
            </a:r>
            <a:r>
              <a:rPr lang="es-ES" sz="2800" b="1" dirty="0">
                <a:solidFill>
                  <a:schemeClr val="tx1"/>
                </a:solidFill>
                <a:latin typeface="Arial" charset="0"/>
                <a:cs typeface="Times New Roman" pitchFamily="16" charset="0"/>
              </a:rPr>
              <a:t>número de nodos ocultos </a:t>
            </a:r>
            <a:r>
              <a:rPr lang="es-ES" sz="2800" dirty="0">
                <a:solidFill>
                  <a:schemeClr val="tx1"/>
                </a:solidFill>
                <a:latin typeface="Arial" charset="0"/>
                <a:cs typeface="Times New Roman" pitchFamily="16" charset="0"/>
              </a:rPr>
              <a:t>no existe un teorema, simplemente se afirma que hay que colocar los necesarios para lograr el nivel de aproximación requerido de la función. (métodos empíricos).</a:t>
            </a:r>
          </a:p>
          <a:p>
            <a:pPr algn="just">
              <a:lnSpc>
                <a:spcPct val="100000"/>
              </a:lnSpc>
              <a:spcAft>
                <a:spcPts val="500"/>
              </a:spcAft>
            </a:pPr>
            <a:endParaRPr lang="es-ES" sz="2800" dirty="0">
              <a:solidFill>
                <a:schemeClr val="tx1"/>
              </a:solidFill>
              <a:latin typeface="Arial" charset="0"/>
              <a:cs typeface="Times New Roman" pitchFamily="16" charset="0"/>
            </a:endParaRPr>
          </a:p>
          <a:p>
            <a:pPr algn="just">
              <a:lnSpc>
                <a:spcPct val="100000"/>
              </a:lnSpc>
              <a:spcAft>
                <a:spcPts val="500"/>
              </a:spcAft>
            </a:pPr>
            <a:r>
              <a:rPr lang="es-ES" sz="2800" dirty="0">
                <a:solidFill>
                  <a:schemeClr val="tx1"/>
                </a:solidFill>
                <a:latin typeface="Arial" charset="0"/>
                <a:cs typeface="Times New Roman" pitchFamily="16" charset="0"/>
              </a:rPr>
              <a:t>Para un problema concreto, muy bien pudiera ocurrir que el número de neuronas ocultas para alcanzar una cierta cota de error sea tan elevado que su aplicación resulte inabordable en la práctica.</a:t>
            </a:r>
          </a:p>
          <a:p>
            <a:pPr algn="just">
              <a:lnSpc>
                <a:spcPct val="100000"/>
              </a:lnSpc>
              <a:spcAft>
                <a:spcPts val="500"/>
              </a:spcAft>
            </a:pPr>
            <a:endParaRPr lang="es-ES" sz="2800" dirty="0">
              <a:solidFill>
                <a:schemeClr val="tx1"/>
              </a:solidFill>
              <a:latin typeface="Arial" charset="0"/>
              <a:cs typeface="Times New Roman" pitchFamily="16" charset="0"/>
            </a:endParaRPr>
          </a:p>
        </p:txBody>
      </p:sp>
    </p:spTree>
    <p:extLst>
      <p:ext uri="{BB962C8B-B14F-4D97-AF65-F5344CB8AC3E}">
        <p14:creationId xmlns:p14="http://schemas.microsoft.com/office/powerpoint/2010/main" val="3249135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Ventajas y desventajas de BP</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El BP constituye un método de gran generalidad. Su ventaja principal es que se puede aplicar a multitud de problemas. Sus desventajas son la lenta convergencia, posible sobreajuste y no garantiza alcanzar el mínimo global.</a:t>
            </a:r>
          </a:p>
        </p:txBody>
      </p:sp>
    </p:spTree>
    <p:extLst>
      <p:ext uri="{BB962C8B-B14F-4D97-AF65-F5344CB8AC3E}">
        <p14:creationId xmlns:p14="http://schemas.microsoft.com/office/powerpoint/2010/main" val="1687318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Ventajas y desventajas de BP</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solidFill>
                  <a:schemeClr val="tx1"/>
                </a:solidFill>
                <a:latin typeface="Arial" charset="0"/>
                <a:cs typeface="Times New Roman" pitchFamily="16" charset="0"/>
              </a:rPr>
              <a:t>Para acelerar el aprendizaje se recomienda utilizar </a:t>
            </a:r>
            <a:r>
              <a:rPr lang="es-ES" sz="2800" b="1" dirty="0">
                <a:solidFill>
                  <a:schemeClr val="tx1"/>
                </a:solidFill>
                <a:latin typeface="Arial" charset="0"/>
                <a:cs typeface="Times New Roman" pitchFamily="16" charset="0"/>
              </a:rPr>
              <a:t>sigmoides bipolares </a:t>
            </a:r>
            <a:r>
              <a:rPr lang="es-ES" sz="2800" dirty="0">
                <a:solidFill>
                  <a:schemeClr val="tx1"/>
                </a:solidFill>
                <a:latin typeface="Arial" charset="0"/>
                <a:cs typeface="Times New Roman" pitchFamily="16" charset="0"/>
              </a:rPr>
              <a:t>[-1,+1] (función tangente hiperbólica). Se debe tener en cuenta la magnitud de los </a:t>
            </a:r>
            <a:r>
              <a:rPr lang="es-ES" sz="2800" b="1" dirty="0">
                <a:solidFill>
                  <a:schemeClr val="tx1"/>
                </a:solidFill>
                <a:latin typeface="Arial" charset="0"/>
                <a:cs typeface="Times New Roman" pitchFamily="16" charset="0"/>
              </a:rPr>
              <a:t>pesos iniciales</a:t>
            </a:r>
            <a:r>
              <a:rPr lang="es-ES" sz="2800" dirty="0">
                <a:solidFill>
                  <a:schemeClr val="tx1"/>
                </a:solidFill>
                <a:latin typeface="Arial" charset="0"/>
                <a:cs typeface="Times New Roman" pitchFamily="16" charset="0"/>
              </a:rPr>
              <a:t>. </a:t>
            </a:r>
          </a:p>
          <a:p>
            <a:pPr algn="just">
              <a:lnSpc>
                <a:spcPct val="100000"/>
              </a:lnSpc>
              <a:spcAft>
                <a:spcPts val="500"/>
              </a:spcAft>
            </a:pPr>
            <a:endParaRPr lang="es-ES" sz="2800" dirty="0">
              <a:solidFill>
                <a:schemeClr val="tx1"/>
              </a:solidFill>
              <a:latin typeface="Arial" charset="0"/>
              <a:cs typeface="Times New Roman" pitchFamily="16" charset="0"/>
            </a:endParaRPr>
          </a:p>
          <a:p>
            <a:pPr algn="just">
              <a:lnSpc>
                <a:spcPct val="100000"/>
              </a:lnSpc>
              <a:spcAft>
                <a:spcPts val="500"/>
              </a:spcAft>
            </a:pPr>
            <a:r>
              <a:rPr lang="es-ES" sz="2800" dirty="0">
                <a:solidFill>
                  <a:schemeClr val="tx1"/>
                </a:solidFill>
                <a:latin typeface="Arial" charset="0"/>
                <a:cs typeface="Times New Roman" pitchFamily="16" charset="0"/>
              </a:rPr>
              <a:t>Para el caso de la función de activación tangente hiperbólica, simplemente el elegir los pesos aleatoriamente en el intervalo [-2.4/</a:t>
            </a:r>
            <a:r>
              <a:rPr lang="es-ES" sz="2800" dirty="0" err="1">
                <a:solidFill>
                  <a:schemeClr val="tx1"/>
                </a:solidFill>
                <a:latin typeface="Arial" charset="0"/>
                <a:cs typeface="Times New Roman" pitchFamily="16" charset="0"/>
              </a:rPr>
              <a:t>nin</a:t>
            </a:r>
            <a:r>
              <a:rPr lang="es-ES" sz="2800" dirty="0">
                <a:solidFill>
                  <a:schemeClr val="tx1"/>
                </a:solidFill>
                <a:latin typeface="Arial" charset="0"/>
                <a:cs typeface="Times New Roman" pitchFamily="16" charset="0"/>
              </a:rPr>
              <a:t>, +2.4/</a:t>
            </a:r>
            <a:r>
              <a:rPr lang="es-ES" sz="2800" dirty="0" err="1">
                <a:solidFill>
                  <a:schemeClr val="tx1"/>
                </a:solidFill>
                <a:latin typeface="Arial" charset="0"/>
                <a:cs typeface="Times New Roman" pitchFamily="16" charset="0"/>
              </a:rPr>
              <a:t>nin</a:t>
            </a:r>
            <a:r>
              <a:rPr lang="es-ES" sz="2800" dirty="0">
                <a:solidFill>
                  <a:schemeClr val="tx1"/>
                </a:solidFill>
                <a:latin typeface="Arial" charset="0"/>
                <a:cs typeface="Times New Roman" pitchFamily="16" charset="0"/>
              </a:rPr>
              <a:t>] (siendo </a:t>
            </a:r>
            <a:r>
              <a:rPr lang="es-ES" sz="2800" dirty="0" err="1">
                <a:solidFill>
                  <a:schemeClr val="tx1"/>
                </a:solidFill>
                <a:latin typeface="Arial" charset="0"/>
                <a:cs typeface="Times New Roman" pitchFamily="16" charset="0"/>
              </a:rPr>
              <a:t>nin</a:t>
            </a:r>
            <a:r>
              <a:rPr lang="es-ES" sz="2800" dirty="0">
                <a:solidFill>
                  <a:schemeClr val="tx1"/>
                </a:solidFill>
                <a:latin typeface="Arial" charset="0"/>
                <a:cs typeface="Times New Roman" pitchFamily="16" charset="0"/>
              </a:rPr>
              <a:t> el número de entradas de la neurona) ya suele dar buenos resultados.</a:t>
            </a:r>
            <a:endParaRPr lang="es-ES" sz="2800" dirty="0"/>
          </a:p>
        </p:txBody>
      </p:sp>
    </p:spTree>
    <p:extLst>
      <p:ext uri="{BB962C8B-B14F-4D97-AF65-F5344CB8AC3E}">
        <p14:creationId xmlns:p14="http://schemas.microsoft.com/office/powerpoint/2010/main" val="412733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Variaciones al </a:t>
            </a:r>
            <a:r>
              <a:rPr lang="es-ES" sz="3200" dirty="0" err="1"/>
              <a:t>BackPropagation</a:t>
            </a:r>
            <a:endParaRPr lang="es-ES" sz="3200" dirty="0"/>
          </a:p>
        </p:txBody>
      </p:sp>
      <p:sp>
        <p:nvSpPr>
          <p:cNvPr id="3" name="Marcador de contenido 2"/>
          <p:cNvSpPr>
            <a:spLocks noGrp="1"/>
          </p:cNvSpPr>
          <p:nvPr>
            <p:ph idx="1"/>
          </p:nvPr>
        </p:nvSpPr>
        <p:spPr>
          <a:xfrm>
            <a:off x="152400" y="838200"/>
            <a:ext cx="8991600" cy="5610225"/>
          </a:xfrm>
        </p:spPr>
        <p:txBody>
          <a:bodyPr/>
          <a:lstStyle/>
          <a:p>
            <a:pPr>
              <a:lnSpc>
                <a:spcPct val="100000"/>
              </a:lnSpc>
              <a:spcAft>
                <a:spcPts val="500"/>
              </a:spcAft>
            </a:pPr>
            <a:r>
              <a:rPr lang="es-ES" sz="2800" dirty="0"/>
              <a:t>Para resolver algunos de los inconvenientes del BP se plantean continuamente modificaciones.</a:t>
            </a:r>
          </a:p>
          <a:p>
            <a:pPr>
              <a:lnSpc>
                <a:spcPct val="100000"/>
              </a:lnSpc>
              <a:spcAft>
                <a:spcPts val="500"/>
              </a:spcAft>
            </a:pPr>
            <a:r>
              <a:rPr lang="es-ES" sz="2800" dirty="0"/>
              <a:t>Existen varios algoritmos que muestran alto desempeño y logran una convergencia mucho más rápida que el BP original:</a:t>
            </a:r>
          </a:p>
          <a:p>
            <a:pPr>
              <a:lnSpc>
                <a:spcPct val="100000"/>
              </a:lnSpc>
              <a:spcAft>
                <a:spcPts val="500"/>
              </a:spcAft>
            </a:pPr>
            <a:endParaRPr lang="es-ES" sz="2800" dirty="0"/>
          </a:p>
          <a:p>
            <a:pPr>
              <a:lnSpc>
                <a:spcPct val="100000"/>
              </a:lnSpc>
              <a:spcAft>
                <a:spcPts val="500"/>
              </a:spcAft>
            </a:pPr>
            <a:r>
              <a:rPr lang="es-ES" sz="2800" dirty="0"/>
              <a:t>– Gradiente conjugado</a:t>
            </a:r>
          </a:p>
          <a:p>
            <a:pPr>
              <a:lnSpc>
                <a:spcPct val="100000"/>
              </a:lnSpc>
              <a:spcAft>
                <a:spcPts val="500"/>
              </a:spcAft>
            </a:pPr>
            <a:r>
              <a:rPr lang="es-ES" sz="2800" dirty="0"/>
              <a:t>– Learning </a:t>
            </a:r>
            <a:r>
              <a:rPr lang="es-ES" sz="2800" dirty="0" err="1"/>
              <a:t>rate</a:t>
            </a:r>
            <a:r>
              <a:rPr lang="es-ES" sz="2800" dirty="0"/>
              <a:t> Variable</a:t>
            </a:r>
          </a:p>
          <a:p>
            <a:pPr>
              <a:lnSpc>
                <a:spcPct val="100000"/>
              </a:lnSpc>
              <a:spcAft>
                <a:spcPts val="500"/>
              </a:spcAft>
            </a:pPr>
            <a:r>
              <a:rPr lang="es-ES" sz="2800" dirty="0"/>
              <a:t>– </a:t>
            </a:r>
            <a:r>
              <a:rPr lang="es-ES" sz="2800" dirty="0" err="1"/>
              <a:t>Quasi</a:t>
            </a:r>
            <a:r>
              <a:rPr lang="es-ES" sz="2800" dirty="0"/>
              <a:t>-Newton</a:t>
            </a:r>
          </a:p>
          <a:p>
            <a:pPr>
              <a:lnSpc>
                <a:spcPct val="100000"/>
              </a:lnSpc>
              <a:spcAft>
                <a:spcPts val="500"/>
              </a:spcAft>
            </a:pPr>
            <a:r>
              <a:rPr lang="es-ES" sz="2800" dirty="0"/>
              <a:t>– </a:t>
            </a:r>
            <a:r>
              <a:rPr lang="es-ES" sz="2800" dirty="0" err="1"/>
              <a:t>Levenberg-Marquardt</a:t>
            </a:r>
            <a:endParaRPr lang="es-ES" sz="2800" dirty="0"/>
          </a:p>
        </p:txBody>
      </p:sp>
    </p:spTree>
    <p:extLst>
      <p:ext uri="{BB962C8B-B14F-4D97-AF65-F5344CB8AC3E}">
        <p14:creationId xmlns:p14="http://schemas.microsoft.com/office/powerpoint/2010/main" val="4124065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Resumen</a:t>
            </a:r>
          </a:p>
        </p:txBody>
      </p:sp>
      <p:sp>
        <p:nvSpPr>
          <p:cNvPr id="3" name="Marcador de contenido 2"/>
          <p:cNvSpPr>
            <a:spLocks noGrp="1"/>
          </p:cNvSpPr>
          <p:nvPr>
            <p:ph idx="1"/>
          </p:nvPr>
        </p:nvSpPr>
        <p:spPr>
          <a:xfrm>
            <a:off x="152400" y="838200"/>
            <a:ext cx="8991600" cy="5610225"/>
          </a:xfrm>
        </p:spPr>
        <p:txBody>
          <a:bodyPr/>
          <a:lstStyle/>
          <a:p>
            <a:pPr>
              <a:lnSpc>
                <a:spcPct val="100000"/>
              </a:lnSpc>
              <a:spcAft>
                <a:spcPts val="500"/>
              </a:spcAft>
            </a:pPr>
            <a:endParaRPr lang="es-ES" sz="2800" dirty="0"/>
          </a:p>
          <a:p>
            <a:pPr>
              <a:lnSpc>
                <a:spcPct val="100000"/>
              </a:lnSpc>
              <a:spcAft>
                <a:spcPts val="500"/>
              </a:spcAft>
            </a:pPr>
            <a:r>
              <a:rPr lang="es-ES" sz="2800" dirty="0"/>
              <a:t>Redes Multicapa </a:t>
            </a:r>
            <a:r>
              <a:rPr lang="es-ES" sz="2800" dirty="0" err="1"/>
              <a:t>Feedfordward</a:t>
            </a:r>
            <a:r>
              <a:rPr lang="es-ES" sz="2800" dirty="0"/>
              <a:t>. </a:t>
            </a:r>
          </a:p>
          <a:p>
            <a:pPr>
              <a:lnSpc>
                <a:spcPct val="100000"/>
              </a:lnSpc>
              <a:spcAft>
                <a:spcPts val="500"/>
              </a:spcAft>
            </a:pPr>
            <a:r>
              <a:rPr lang="es-ES" sz="2800" dirty="0" err="1"/>
              <a:t>Backpropagation</a:t>
            </a:r>
            <a:r>
              <a:rPr lang="es-ES" sz="2800" dirty="0"/>
              <a:t> como algoritmo de entrenamiento (Regla Delta generalizada). </a:t>
            </a:r>
          </a:p>
          <a:p>
            <a:pPr>
              <a:lnSpc>
                <a:spcPct val="100000"/>
              </a:lnSpc>
              <a:spcAft>
                <a:spcPts val="500"/>
              </a:spcAft>
            </a:pPr>
            <a:r>
              <a:rPr lang="es-ES" sz="2800" dirty="0"/>
              <a:t>Capas ocultas. </a:t>
            </a:r>
          </a:p>
          <a:p>
            <a:pPr>
              <a:lnSpc>
                <a:spcPct val="100000"/>
              </a:lnSpc>
              <a:spcAft>
                <a:spcPts val="500"/>
              </a:spcAft>
            </a:pPr>
            <a:r>
              <a:rPr lang="es-ES" sz="2800" dirty="0"/>
              <a:t>Solución de los problemas que no son linealmente separables.</a:t>
            </a:r>
          </a:p>
          <a:p>
            <a:pPr>
              <a:lnSpc>
                <a:spcPct val="100000"/>
              </a:lnSpc>
              <a:spcAft>
                <a:spcPts val="500"/>
              </a:spcAft>
            </a:pPr>
            <a:r>
              <a:rPr lang="es-ES" sz="2800" dirty="0"/>
              <a:t>Inicialización de la red. </a:t>
            </a:r>
          </a:p>
        </p:txBody>
      </p:sp>
    </p:spTree>
    <p:extLst>
      <p:ext uri="{BB962C8B-B14F-4D97-AF65-F5344CB8AC3E}">
        <p14:creationId xmlns:p14="http://schemas.microsoft.com/office/powerpoint/2010/main" val="36864420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Conclusiones</a:t>
            </a:r>
          </a:p>
        </p:txBody>
      </p:sp>
      <p:sp>
        <p:nvSpPr>
          <p:cNvPr id="3" name="Marcador de contenido 2"/>
          <p:cNvSpPr>
            <a:spLocks noGrp="1"/>
          </p:cNvSpPr>
          <p:nvPr>
            <p:ph idx="1"/>
          </p:nvPr>
        </p:nvSpPr>
        <p:spPr>
          <a:xfrm>
            <a:off x="152400" y="838200"/>
            <a:ext cx="8991600" cy="5610225"/>
          </a:xfrm>
        </p:spPr>
        <p:txBody>
          <a:bodyPr/>
          <a:lstStyle/>
          <a:p>
            <a:pPr>
              <a:lnSpc>
                <a:spcPct val="100000"/>
              </a:lnSpc>
            </a:pPr>
            <a:endParaRPr lang="es-ES" sz="2800" dirty="0"/>
          </a:p>
          <a:p>
            <a:pPr>
              <a:lnSpc>
                <a:spcPct val="100000"/>
              </a:lnSpc>
            </a:pPr>
            <a:endParaRPr lang="es-ES" sz="3200"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371600"/>
            <a:ext cx="2362200" cy="2362200"/>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3429000"/>
            <a:ext cx="2133600" cy="2133600"/>
          </a:xfrm>
          <a:prstGeom prst="rect">
            <a:avLst/>
          </a:prstGeom>
        </p:spPr>
      </p:pic>
    </p:spTree>
    <p:extLst>
      <p:ext uri="{BB962C8B-B14F-4D97-AF65-F5344CB8AC3E}">
        <p14:creationId xmlns:p14="http://schemas.microsoft.com/office/powerpoint/2010/main" val="1424165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Proyectos finales</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t>Equipos de 2 </a:t>
            </a:r>
            <a:r>
              <a:rPr lang="es-ES" sz="2800" dirty="0" err="1"/>
              <a:t>ó</a:t>
            </a:r>
            <a:r>
              <a:rPr lang="es-ES" sz="2800" dirty="0"/>
              <a:t> 3 estudiantes. No puede haber equipos de 1 estudiante (No es un equipo).</a:t>
            </a:r>
          </a:p>
          <a:p>
            <a:pPr algn="just">
              <a:lnSpc>
                <a:spcPct val="100000"/>
              </a:lnSpc>
              <a:spcAft>
                <a:spcPts val="500"/>
              </a:spcAft>
            </a:pPr>
            <a:r>
              <a:rPr lang="es-ES" sz="2800" dirty="0"/>
              <a:t>Debe discutir la orientación de la tarea extra clase con el profesor para su aprobación.</a:t>
            </a:r>
          </a:p>
          <a:p>
            <a:pPr algn="just">
              <a:lnSpc>
                <a:spcPct val="100000"/>
              </a:lnSpc>
              <a:spcAft>
                <a:spcPts val="500"/>
              </a:spcAft>
            </a:pPr>
            <a:r>
              <a:rPr lang="es-ES" sz="2800" dirty="0"/>
              <a:t>Deberán entregar un informe y un ejecutable de que responda a la solución de la tarea final.</a:t>
            </a:r>
          </a:p>
          <a:p>
            <a:pPr algn="just">
              <a:lnSpc>
                <a:spcPct val="100000"/>
              </a:lnSpc>
              <a:spcAft>
                <a:spcPts val="500"/>
              </a:spcAft>
            </a:pPr>
            <a:r>
              <a:rPr lang="es-ES" sz="2800" dirty="0"/>
              <a:t>La tarea final se expondrá en la semana 16 del curso mediante una presentación (15 minutos) donde el equipo demuestre dominio sobre el método de RNA utilizado para la solución del problema planteado.</a:t>
            </a:r>
          </a:p>
        </p:txBody>
      </p:sp>
    </p:spTree>
    <p:extLst>
      <p:ext uri="{BB962C8B-B14F-4D97-AF65-F5344CB8AC3E}">
        <p14:creationId xmlns:p14="http://schemas.microsoft.com/office/powerpoint/2010/main" val="19873510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Proyectos finales</a:t>
            </a:r>
          </a:p>
        </p:txBody>
      </p:sp>
      <p:sp>
        <p:nvSpPr>
          <p:cNvPr id="3" name="Marcador de contenido 2"/>
          <p:cNvSpPr>
            <a:spLocks noGrp="1"/>
          </p:cNvSpPr>
          <p:nvPr>
            <p:ph idx="1"/>
          </p:nvPr>
        </p:nvSpPr>
        <p:spPr>
          <a:xfrm>
            <a:off x="152400" y="838200"/>
            <a:ext cx="8686800" cy="5610225"/>
          </a:xfrm>
        </p:spPr>
        <p:txBody>
          <a:bodyPr/>
          <a:lstStyle/>
          <a:p>
            <a:pPr algn="just">
              <a:lnSpc>
                <a:spcPct val="100000"/>
              </a:lnSpc>
              <a:spcAft>
                <a:spcPts val="500"/>
              </a:spcAft>
            </a:pPr>
            <a:r>
              <a:rPr lang="es-ES" sz="2800" dirty="0"/>
              <a:t>El informe final deberá poseer las siguientes partes:</a:t>
            </a:r>
          </a:p>
          <a:p>
            <a:pPr marL="457200" indent="-457200" algn="just">
              <a:lnSpc>
                <a:spcPct val="100000"/>
              </a:lnSpc>
              <a:spcAft>
                <a:spcPts val="500"/>
              </a:spcAft>
              <a:buFont typeface="+mj-lt"/>
              <a:buAutoNum type="arabicPeriod"/>
            </a:pPr>
            <a:r>
              <a:rPr lang="es-ES" sz="2400" dirty="0"/>
              <a:t>Portada (Nombre de los integrantes, facultad, grupo).</a:t>
            </a:r>
          </a:p>
          <a:p>
            <a:pPr marL="457200" indent="-457200" algn="just">
              <a:lnSpc>
                <a:spcPct val="100000"/>
              </a:lnSpc>
              <a:spcAft>
                <a:spcPts val="500"/>
              </a:spcAft>
              <a:buFont typeface="+mj-lt"/>
              <a:buAutoNum type="arabicPeriod"/>
            </a:pPr>
            <a:r>
              <a:rPr lang="es-ES" sz="2400" dirty="0"/>
              <a:t>Índice.</a:t>
            </a:r>
          </a:p>
          <a:p>
            <a:pPr marL="457200" indent="-457200" algn="just">
              <a:lnSpc>
                <a:spcPct val="100000"/>
              </a:lnSpc>
              <a:spcAft>
                <a:spcPts val="500"/>
              </a:spcAft>
              <a:buFont typeface="+mj-lt"/>
              <a:buAutoNum type="arabicPeriod"/>
            </a:pPr>
            <a:r>
              <a:rPr lang="es-ES" sz="2400" dirty="0"/>
              <a:t>Introducción: Introducción del tema, análisis del tema a nivel internacional, descripción del problema, objetivo del trabajo.</a:t>
            </a:r>
          </a:p>
          <a:p>
            <a:pPr marL="457200" indent="-457200" algn="just">
              <a:lnSpc>
                <a:spcPct val="100000"/>
              </a:lnSpc>
              <a:spcAft>
                <a:spcPts val="500"/>
              </a:spcAft>
              <a:buFont typeface="+mj-lt"/>
              <a:buAutoNum type="arabicPeriod"/>
            </a:pPr>
            <a:r>
              <a:rPr lang="es-ES" sz="2400" dirty="0"/>
              <a:t>Desarrollo: Descripción formal del modelo utilizado. Justificación del uso. Comparación con otros modelos similares que abordan el mismo problema. Ventajas y desventajas. Implementación de la solución. Algoritmo. </a:t>
            </a:r>
            <a:r>
              <a:rPr lang="es-ES" sz="2400" dirty="0" err="1"/>
              <a:t>Pseudo</a:t>
            </a:r>
            <a:r>
              <a:rPr lang="es-ES" sz="2400" dirty="0"/>
              <a:t> código. Ejemplos de su implementación en la aplicación. Pantallazos. Set de entrenamiento.</a:t>
            </a:r>
          </a:p>
          <a:p>
            <a:pPr marL="457200" indent="-457200" algn="just">
              <a:lnSpc>
                <a:spcPct val="100000"/>
              </a:lnSpc>
              <a:spcAft>
                <a:spcPts val="500"/>
              </a:spcAft>
              <a:buFont typeface="+mj-lt"/>
              <a:buAutoNum type="arabicPeriod"/>
            </a:pPr>
            <a:r>
              <a:rPr lang="es-ES" sz="2400" dirty="0"/>
              <a:t>Conclusiones</a:t>
            </a:r>
          </a:p>
          <a:p>
            <a:pPr marL="457200" indent="-457200" algn="just">
              <a:lnSpc>
                <a:spcPct val="100000"/>
              </a:lnSpc>
              <a:spcAft>
                <a:spcPts val="500"/>
              </a:spcAft>
              <a:buFont typeface="+mj-lt"/>
              <a:buAutoNum type="arabicPeriod"/>
            </a:pPr>
            <a:r>
              <a:rPr lang="es-ES" sz="2400" dirty="0"/>
              <a:t>Referencias bibliográficas. ISO 690-2. (Autor, año)</a:t>
            </a:r>
            <a:endParaRPr lang="es-ES" dirty="0"/>
          </a:p>
        </p:txBody>
      </p:sp>
    </p:spTree>
    <p:extLst>
      <p:ext uri="{BB962C8B-B14F-4D97-AF65-F5344CB8AC3E}">
        <p14:creationId xmlns:p14="http://schemas.microsoft.com/office/powerpoint/2010/main" val="350813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Revisión del Estudio Independiente</a:t>
            </a:r>
          </a:p>
        </p:txBody>
      </p:sp>
      <p:sp>
        <p:nvSpPr>
          <p:cNvPr id="3" name="Marcador de contenido 2"/>
          <p:cNvSpPr>
            <a:spLocks noGrp="1"/>
          </p:cNvSpPr>
          <p:nvPr>
            <p:ph idx="1"/>
          </p:nvPr>
        </p:nvSpPr>
        <p:spPr>
          <a:xfrm>
            <a:off x="2819400" y="914400"/>
            <a:ext cx="6096000" cy="5534025"/>
          </a:xfrm>
        </p:spPr>
        <p:txBody>
          <a:bodyPr/>
          <a:lstStyle/>
          <a:p>
            <a:pPr algn="just">
              <a:lnSpc>
                <a:spcPct val="100000"/>
              </a:lnSpc>
              <a:spcAft>
                <a:spcPts val="500"/>
              </a:spcAft>
            </a:pPr>
            <a:r>
              <a:rPr lang="es-ES" sz="2400" dirty="0"/>
              <a:t>Diseñe una Rede Neuronal Artificial que modele la compuerta lógica XOR. Recuerde que la compuerta lógica XOR solo es verdadera cuando una de las dos entradas es verdaderas.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1371600" cy="27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5"/>
          <p:cNvPicPr>
            <a:picLocks noChangeAspect="1"/>
          </p:cNvPicPr>
          <p:nvPr/>
        </p:nvPicPr>
        <p:blipFill>
          <a:blip r:embed="rId4"/>
          <a:stretch>
            <a:fillRect/>
          </a:stretch>
        </p:blipFill>
        <p:spPr>
          <a:xfrm>
            <a:off x="254454" y="3619500"/>
            <a:ext cx="8688131" cy="2667000"/>
          </a:xfrm>
          <a:prstGeom prst="rect">
            <a:avLst/>
          </a:prstGeom>
        </p:spPr>
      </p:pic>
    </p:spTree>
    <p:extLst>
      <p:ext uri="{BB962C8B-B14F-4D97-AF65-F5344CB8AC3E}">
        <p14:creationId xmlns:p14="http://schemas.microsoft.com/office/powerpoint/2010/main" val="189591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Proyectos finales</a:t>
            </a:r>
          </a:p>
        </p:txBody>
      </p:sp>
      <p:sp>
        <p:nvSpPr>
          <p:cNvPr id="3" name="Marcador de contenido 2"/>
          <p:cNvSpPr>
            <a:spLocks noGrp="1"/>
          </p:cNvSpPr>
          <p:nvPr>
            <p:ph idx="1"/>
          </p:nvPr>
        </p:nvSpPr>
        <p:spPr>
          <a:xfrm>
            <a:off x="152400" y="762000"/>
            <a:ext cx="8915400" cy="6019800"/>
          </a:xfrm>
        </p:spPr>
        <p:txBody>
          <a:bodyPr/>
          <a:lstStyle/>
          <a:p>
            <a:pPr algn="just">
              <a:lnSpc>
                <a:spcPct val="100000"/>
              </a:lnSpc>
              <a:spcAft>
                <a:spcPts val="500"/>
              </a:spcAft>
            </a:pPr>
            <a:r>
              <a:rPr lang="es-ES" sz="2800" dirty="0"/>
              <a:t>La aplicación ejecutable deberá cumplir con:</a:t>
            </a:r>
          </a:p>
          <a:p>
            <a:pPr marL="457200" indent="-457200" algn="just">
              <a:lnSpc>
                <a:spcPct val="100000"/>
              </a:lnSpc>
              <a:spcAft>
                <a:spcPts val="500"/>
              </a:spcAft>
              <a:buFont typeface="+mj-lt"/>
              <a:buAutoNum type="arabicPeriod"/>
            </a:pPr>
            <a:r>
              <a:rPr lang="es-ES" sz="2400" dirty="0"/>
              <a:t>Utilización de alguna arquitectura y/o modelo de Redes Neuronales Artificiales estudiadas en el curso para la solución de la problemática planteada.</a:t>
            </a:r>
          </a:p>
          <a:p>
            <a:pPr marL="457200" indent="-457200" algn="just">
              <a:lnSpc>
                <a:spcPct val="100000"/>
              </a:lnSpc>
              <a:spcAft>
                <a:spcPts val="500"/>
              </a:spcAft>
              <a:buFont typeface="+mj-lt"/>
              <a:buAutoNum type="arabicPeriod"/>
            </a:pPr>
            <a:r>
              <a:rPr lang="es-ES" sz="2400" dirty="0"/>
              <a:t>Implementación de algún algoritmo de RNA estudiado en clases.</a:t>
            </a:r>
          </a:p>
          <a:p>
            <a:pPr marL="457200" indent="-457200" algn="just">
              <a:lnSpc>
                <a:spcPct val="100000"/>
              </a:lnSpc>
              <a:spcAft>
                <a:spcPts val="500"/>
              </a:spcAft>
              <a:buFont typeface="+mj-lt"/>
              <a:buAutoNum type="arabicPeriod"/>
            </a:pPr>
            <a:r>
              <a:rPr lang="es-ES" sz="2400" dirty="0"/>
              <a:t>Podrá ser implementada en cualquier lenguaje de alto nivel y deberá poseer algún tipo de interfaz (gráfica o de líneas de comandos) para su interacción con el usuario.</a:t>
            </a:r>
          </a:p>
          <a:p>
            <a:pPr marL="457200" indent="-457200" algn="just">
              <a:lnSpc>
                <a:spcPct val="100000"/>
              </a:lnSpc>
              <a:spcAft>
                <a:spcPts val="500"/>
              </a:spcAft>
              <a:buFont typeface="+mj-lt"/>
              <a:buAutoNum type="arabicPeriod"/>
            </a:pPr>
            <a:r>
              <a:rPr lang="es-ES" sz="2400" dirty="0"/>
              <a:t>Se bonificará a aquellas soluciones multiplataforma.</a:t>
            </a:r>
          </a:p>
          <a:p>
            <a:pPr marL="457200" indent="-457200" algn="just">
              <a:lnSpc>
                <a:spcPct val="100000"/>
              </a:lnSpc>
              <a:spcAft>
                <a:spcPts val="500"/>
              </a:spcAft>
              <a:buFont typeface="+mj-lt"/>
              <a:buAutoNum type="arabicPeriod"/>
            </a:pPr>
            <a:r>
              <a:rPr lang="es-ES" sz="2400" dirty="0"/>
              <a:t>Se penalizará a aquellas soluciones que su código fuente se encuentre en internet con una similitud de más 75 %.</a:t>
            </a:r>
          </a:p>
          <a:p>
            <a:pPr marL="457200" indent="-457200" algn="just">
              <a:lnSpc>
                <a:spcPct val="100000"/>
              </a:lnSpc>
              <a:spcAft>
                <a:spcPts val="500"/>
              </a:spcAft>
              <a:buFont typeface="+mj-lt"/>
              <a:buAutoNum type="arabicPeriod"/>
            </a:pPr>
            <a:r>
              <a:rPr lang="es-ES" sz="2400" dirty="0"/>
              <a:t>Se deberá entregar la aplicación y el informe 7 días antes de la discusión de la tarea. Semana 15.</a:t>
            </a:r>
            <a:endParaRPr lang="es-ES" dirty="0"/>
          </a:p>
        </p:txBody>
      </p:sp>
    </p:spTree>
    <p:extLst>
      <p:ext uri="{BB962C8B-B14F-4D97-AF65-F5344CB8AC3E}">
        <p14:creationId xmlns:p14="http://schemas.microsoft.com/office/powerpoint/2010/main" val="3070988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Proyectos finales</a:t>
            </a:r>
          </a:p>
        </p:txBody>
      </p:sp>
      <p:sp>
        <p:nvSpPr>
          <p:cNvPr id="3" name="Marcador de contenido 2"/>
          <p:cNvSpPr>
            <a:spLocks noGrp="1"/>
          </p:cNvSpPr>
          <p:nvPr>
            <p:ph idx="1"/>
          </p:nvPr>
        </p:nvSpPr>
        <p:spPr>
          <a:xfrm>
            <a:off x="152400" y="762000"/>
            <a:ext cx="8915400" cy="6019800"/>
          </a:xfrm>
        </p:spPr>
        <p:txBody>
          <a:bodyPr/>
          <a:lstStyle/>
          <a:p>
            <a:pPr algn="just">
              <a:lnSpc>
                <a:spcPct val="100000"/>
              </a:lnSpc>
              <a:spcAft>
                <a:spcPts val="500"/>
              </a:spcAft>
            </a:pPr>
            <a:r>
              <a:rPr lang="es-ES" sz="2400" dirty="0"/>
              <a:t>Tema # 1: Módulo para el </a:t>
            </a:r>
            <a:r>
              <a:rPr lang="es-ES" sz="2400" dirty="0" err="1"/>
              <a:t>Redmine</a:t>
            </a:r>
            <a:r>
              <a:rPr lang="es-ES" sz="2400" dirty="0"/>
              <a:t> para la evaluación de proyectos</a:t>
            </a:r>
          </a:p>
          <a:p>
            <a:pPr algn="just">
              <a:lnSpc>
                <a:spcPct val="100000"/>
              </a:lnSpc>
              <a:spcAft>
                <a:spcPts val="500"/>
              </a:spcAft>
            </a:pPr>
            <a:r>
              <a:rPr lang="es-ES" sz="2400" dirty="0"/>
              <a:t>Tema # 2: Sensor para detectar si una habitación está ocupada </a:t>
            </a:r>
          </a:p>
          <a:p>
            <a:pPr algn="just">
              <a:lnSpc>
                <a:spcPct val="100000"/>
              </a:lnSpc>
              <a:spcAft>
                <a:spcPts val="500"/>
              </a:spcAft>
            </a:pPr>
            <a:r>
              <a:rPr lang="es-ES" sz="2400" dirty="0"/>
              <a:t>Tema # 3: Sistema automático para la calificación de vinos </a:t>
            </a:r>
          </a:p>
          <a:p>
            <a:pPr algn="just">
              <a:lnSpc>
                <a:spcPct val="100000"/>
              </a:lnSpc>
              <a:spcAft>
                <a:spcPts val="500"/>
              </a:spcAft>
            </a:pPr>
            <a:r>
              <a:rPr lang="es-ES" sz="2400" dirty="0"/>
              <a:t>Tema # 4: </a:t>
            </a:r>
            <a:r>
              <a:rPr lang="es-ES_tradnl" sz="2400" dirty="0"/>
              <a:t>Detector de sitios web fraudulentos </a:t>
            </a:r>
            <a:endParaRPr lang="es-ES" sz="2400" dirty="0"/>
          </a:p>
          <a:p>
            <a:pPr algn="just">
              <a:lnSpc>
                <a:spcPct val="100000"/>
              </a:lnSpc>
              <a:spcAft>
                <a:spcPts val="500"/>
              </a:spcAft>
            </a:pPr>
            <a:r>
              <a:rPr lang="es-ES" sz="2400" dirty="0"/>
              <a:t>Tema # 5: </a:t>
            </a:r>
            <a:r>
              <a:rPr lang="es-ES_tradnl" sz="2400" dirty="0"/>
              <a:t>Sistema evaluador de hoteles </a:t>
            </a:r>
            <a:endParaRPr lang="es-ES" sz="2400" dirty="0"/>
          </a:p>
          <a:p>
            <a:pPr algn="just">
              <a:lnSpc>
                <a:spcPct val="100000"/>
              </a:lnSpc>
              <a:spcAft>
                <a:spcPts val="500"/>
              </a:spcAft>
            </a:pPr>
            <a:r>
              <a:rPr lang="es-ES" sz="2400" dirty="0"/>
              <a:t>Tema # 6: Sistema para proponer la nota final de los estudiantes </a:t>
            </a:r>
          </a:p>
          <a:p>
            <a:pPr algn="just">
              <a:lnSpc>
                <a:spcPct val="100000"/>
              </a:lnSpc>
              <a:spcAft>
                <a:spcPts val="500"/>
              </a:spcAft>
            </a:pPr>
            <a:r>
              <a:rPr lang="es-ES" sz="2400" dirty="0"/>
              <a:t>Tema # 7: </a:t>
            </a:r>
            <a:r>
              <a:rPr lang="es-ES_tradnl" sz="2400" dirty="0"/>
              <a:t>Clasificador de estrellas de Neutrones </a:t>
            </a:r>
            <a:endParaRPr lang="es-ES" sz="2400" dirty="0"/>
          </a:p>
          <a:p>
            <a:pPr algn="just">
              <a:lnSpc>
                <a:spcPct val="100000"/>
              </a:lnSpc>
              <a:spcAft>
                <a:spcPts val="500"/>
              </a:spcAft>
            </a:pPr>
            <a:endParaRPr lang="es-ES" sz="2400" dirty="0"/>
          </a:p>
        </p:txBody>
      </p:sp>
    </p:spTree>
    <p:extLst>
      <p:ext uri="{BB962C8B-B14F-4D97-AF65-F5344CB8AC3E}">
        <p14:creationId xmlns:p14="http://schemas.microsoft.com/office/powerpoint/2010/main" val="17148232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1 Título"/>
          <p:cNvSpPr>
            <a:spLocks noGrp="1"/>
          </p:cNvSpPr>
          <p:nvPr>
            <p:ph type="title"/>
          </p:nvPr>
        </p:nvSpPr>
        <p:spPr/>
        <p:txBody>
          <a:bodyPr/>
          <a:lstStyle/>
          <a:p>
            <a:r>
              <a:rPr lang="es-ES_tradnl" sz="3200" dirty="0"/>
              <a:t>Trabajo Independiente</a:t>
            </a:r>
            <a:endParaRPr lang="es-ES" sz="3200" dirty="0"/>
          </a:p>
        </p:txBody>
      </p:sp>
      <p:sp>
        <p:nvSpPr>
          <p:cNvPr id="144387" name="2 Marcador de contenido"/>
          <p:cNvSpPr>
            <a:spLocks noGrp="1"/>
          </p:cNvSpPr>
          <p:nvPr>
            <p:ph idx="1"/>
          </p:nvPr>
        </p:nvSpPr>
        <p:spPr>
          <a:xfrm>
            <a:off x="2571750" y="1219200"/>
            <a:ext cx="6343650" cy="5067300"/>
          </a:xfrm>
        </p:spPr>
        <p:txBody>
          <a:bodyPr/>
          <a:lstStyle/>
          <a:p>
            <a:pPr marL="457200" indent="-457200" algn="just">
              <a:lnSpc>
                <a:spcPct val="100000"/>
              </a:lnSpc>
              <a:buAutoNum type="arabicPeriod"/>
            </a:pPr>
            <a:r>
              <a:rPr lang="es-ES" sz="2400" dirty="0"/>
              <a:t>Investigue qué otros modelos de redes neuronales artificiales multicapa existen.</a:t>
            </a:r>
          </a:p>
          <a:p>
            <a:pPr marL="457200" indent="-457200" algn="just">
              <a:lnSpc>
                <a:spcPct val="100000"/>
              </a:lnSpc>
              <a:buAutoNum type="arabicPeriod"/>
            </a:pPr>
            <a:endParaRPr lang="es-ES" sz="2400" dirty="0"/>
          </a:p>
          <a:p>
            <a:pPr marL="457200" indent="-457200" algn="just">
              <a:lnSpc>
                <a:spcPct val="100000"/>
              </a:lnSpc>
              <a:buAutoNum type="arabicPeriod"/>
            </a:pPr>
            <a:r>
              <a:rPr lang="es-ES" sz="2400" dirty="0"/>
              <a:t>Termine la primera iteración y realice otra iteración del ejemplo resuelto por el profesor en la conferencia de hoy utilizando el algoritmo de propagación hacia atrás. </a:t>
            </a:r>
            <a:r>
              <a:rPr lang="es-ES" sz="2400"/>
              <a:t>(Próxima Clase Práctica)</a:t>
            </a: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endParaRPr lang="es-ES" sz="2400" dirty="0"/>
          </a:p>
          <a:p>
            <a:pPr marL="0" indent="0" algn="just">
              <a:lnSpc>
                <a:spcPct val="100000"/>
              </a:lnSpc>
              <a:buNone/>
            </a:pPr>
            <a:r>
              <a:rPr lang="es-ES" sz="2400" b="1" dirty="0"/>
              <a:t>Para la próxima clase.</a:t>
            </a:r>
            <a:endParaRPr lang="es-ES" sz="2800" b="1" dirty="0"/>
          </a:p>
          <a:p>
            <a:pPr marL="0" indent="0" algn="just">
              <a:lnSpc>
                <a:spcPct val="100000"/>
              </a:lnSpc>
              <a:buNone/>
            </a:pPr>
            <a:endParaRPr lang="es-ES" sz="2400" dirty="0"/>
          </a:p>
        </p:txBody>
      </p:sp>
      <p:pic>
        <p:nvPicPr>
          <p:cNvPr id="144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500188"/>
            <a:ext cx="2357437"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845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a:extLst>
              <a:ext uri="{FF2B5EF4-FFF2-40B4-BE49-F238E27FC236}">
                <a16:creationId xmlns:a16="http://schemas.microsoft.com/office/drawing/2014/main" id="{05466739-71D4-4D16-B593-6DA1BFF5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1" y="981001"/>
            <a:ext cx="7993440" cy="6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79" name="Text Box 1">
            <a:extLst>
              <a:ext uri="{FF2B5EF4-FFF2-40B4-BE49-F238E27FC236}">
                <a16:creationId xmlns:a16="http://schemas.microsoft.com/office/drawing/2014/main" id="{AA3846C9-E5C2-420D-A408-3D8F7344894B}"/>
              </a:ext>
            </a:extLst>
          </p:cNvPr>
          <p:cNvSpPr txBox="1">
            <a:spLocks noChangeArrowheads="1"/>
          </p:cNvSpPr>
          <p:nvPr/>
        </p:nvSpPr>
        <p:spPr bwMode="auto">
          <a:xfrm>
            <a:off x="365761" y="-57239"/>
            <a:ext cx="6886080" cy="612338"/>
          </a:xfrm>
          <a:prstGeom prst="rect">
            <a:avLst/>
          </a:prstGeom>
          <a:noFill/>
          <a:ln>
            <a:noFill/>
          </a:ln>
          <a:effectLst/>
        </p:spPr>
        <p:txBody>
          <a:bodyPr lIns="89990" tIns="46795" rIns="89990" bIns="46795">
            <a:spAutoFit/>
          </a:bodyPr>
          <a:lstStyle>
            <a:lvl1pPr>
              <a:lnSpc>
                <a:spcPct val="63000"/>
              </a:lnSpc>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a:lnSpc>
                <a:spcPct val="63000"/>
              </a:lnSpc>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a:lnSpc>
                <a:spcPct val="63000"/>
              </a:lnSpc>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a:lnSpc>
                <a:spcPct val="63000"/>
              </a:lnSpc>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63000"/>
              </a:lnSpc>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eaLnBrk="1" hangingPunct="1">
              <a:lnSpc>
                <a:spcPct val="135000"/>
              </a:lnSpc>
              <a:spcBef>
                <a:spcPct val="0"/>
              </a:spcBef>
              <a:buClrTx/>
              <a:buFontTx/>
              <a:buNone/>
              <a:defRPr/>
            </a:pPr>
            <a:r>
              <a:rPr lang="es-ES" altLang="en-US" sz="2799">
                <a:solidFill>
                  <a:srgbClr val="FFFFFF"/>
                </a:solidFill>
              </a:rPr>
              <a:t>Preguntas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76238" y="4121150"/>
            <a:ext cx="8283575"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pPr>
              <a:lnSpc>
                <a:spcPct val="100000"/>
              </a:lnSpc>
              <a:buFont typeface="Arial" charset="0"/>
              <a:buNone/>
              <a:defRPr/>
            </a:pPr>
            <a:r>
              <a:rPr lang="es-ES" b="1" kern="0" dirty="0">
                <a:effectLst>
                  <a:outerShdw blurRad="38100" dist="38100" dir="2700000" algn="tl">
                    <a:srgbClr val="000000">
                      <a:alpha val="43137"/>
                    </a:srgbClr>
                  </a:outerShdw>
                </a:effectLst>
              </a:rPr>
              <a:t>Profesor</a:t>
            </a:r>
            <a:r>
              <a:rPr lang="es-ES" b="1" kern="0">
                <a:effectLst>
                  <a:outerShdw blurRad="38100" dist="38100" dir="2700000" algn="tl">
                    <a:srgbClr val="000000">
                      <a:alpha val="43137"/>
                    </a:srgbClr>
                  </a:outerShdw>
                </a:effectLst>
              </a:rPr>
              <a:t>: Dr</a:t>
            </a:r>
            <a:r>
              <a:rPr lang="es-ES" kern="0">
                <a:effectLst>
                  <a:outerShdw blurRad="38100" dist="38100" dir="2700000" algn="tl">
                    <a:srgbClr val="000000">
                      <a:alpha val="43137"/>
                    </a:srgbClr>
                  </a:outerShdw>
                </a:effectLst>
              </a:rPr>
              <a:t>. </a:t>
            </a:r>
            <a:r>
              <a:rPr lang="es-ES" kern="0" dirty="0">
                <a:effectLst>
                  <a:outerShdw blurRad="38100" dist="38100" dir="2700000" algn="tl">
                    <a:srgbClr val="000000">
                      <a:alpha val="43137"/>
                    </a:srgbClr>
                  </a:outerShdw>
                </a:effectLst>
              </a:rPr>
              <a:t>Yasiel Pérez Vera</a:t>
            </a:r>
          </a:p>
          <a:p>
            <a:pPr>
              <a:lnSpc>
                <a:spcPct val="100000"/>
              </a:lnSpc>
              <a:buFont typeface="Arial" charset="0"/>
              <a:buNone/>
              <a:defRPr/>
            </a:pPr>
            <a:r>
              <a:rPr lang="es-ES" kern="0" dirty="0">
                <a:effectLst>
                  <a:outerShdw blurRad="38100" dist="38100" dir="2700000" algn="tl">
                    <a:srgbClr val="000000">
                      <a:alpha val="43137"/>
                    </a:srgbClr>
                  </a:outerShdw>
                </a:effectLst>
              </a:rPr>
              <a:t>Email: </a:t>
            </a:r>
            <a:r>
              <a:rPr lang="es-ES" kern="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yperezv@unsa.edu.pe</a:t>
            </a:r>
            <a:r>
              <a:rPr lang="es-ES" kern="0" dirty="0">
                <a:solidFill>
                  <a:schemeClr val="bg1"/>
                </a:solidFill>
                <a:effectLst>
                  <a:outerShdw blurRad="38100" dist="38100" dir="2700000" algn="tl">
                    <a:srgbClr val="000000">
                      <a:alpha val="43137"/>
                    </a:srgbClr>
                  </a:outerShdw>
                </a:effectLst>
              </a:rPr>
              <a:t> </a:t>
            </a:r>
          </a:p>
        </p:txBody>
      </p:sp>
      <p:sp>
        <p:nvSpPr>
          <p:cNvPr id="7" name="Text Box 1"/>
          <p:cNvSpPr txBox="1">
            <a:spLocks noChangeArrowheads="1"/>
          </p:cNvSpPr>
          <p:nvPr/>
        </p:nvSpPr>
        <p:spPr bwMode="auto">
          <a:xfrm>
            <a:off x="376238" y="19812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lnSpc>
                <a:spcPct val="59000"/>
              </a:lnSpc>
              <a:spcBef>
                <a:spcPts val="5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Arial" panose="020B0604020202020204" pitchFamily="34" charset="0"/>
              </a:defRPr>
            </a:lvl1pPr>
            <a:lvl2pPr marL="742950" indent="-285750">
              <a:lnSpc>
                <a:spcPct val="59000"/>
              </a:lnSpc>
              <a:spcBef>
                <a:spcPts val="7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Arial" panose="020B0604020202020204" pitchFamily="34" charset="0"/>
              </a:defRPr>
            </a:lvl2pPr>
            <a:lvl3pPr marL="1143000" indent="-228600">
              <a:lnSpc>
                <a:spcPct val="59000"/>
              </a:lnSpc>
              <a:spcBef>
                <a:spcPts val="40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cs typeface="Arial" panose="020B0604020202020204" pitchFamily="34" charset="0"/>
              </a:defRPr>
            </a:lvl3pPr>
            <a:lvl4pPr marL="16002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4pPr>
            <a:lvl5pPr marL="2057400" indent="-228600">
              <a:lnSpc>
                <a:spcPct val="59000"/>
              </a:lnSpc>
              <a:spcBef>
                <a:spcPts val="350"/>
              </a:spcBef>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lnSpc>
                <a:spcPct val="59000"/>
              </a:lnSpc>
              <a:spcBef>
                <a:spcPts val="350"/>
              </a:spcBef>
              <a:spcAft>
                <a:spcPct val="0"/>
              </a:spcAft>
              <a:buClr>
                <a:srgbClr val="000000"/>
              </a:buClr>
              <a:buSzPct val="100000"/>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cs typeface="Arial" panose="020B0604020202020204" pitchFamily="34" charset="0"/>
              </a:defRPr>
            </a:lvl9pPr>
          </a:lstStyle>
          <a:p>
            <a:pPr algn="ctr" eaLnBrk="1" hangingPunct="1">
              <a:lnSpc>
                <a:spcPct val="135000"/>
              </a:lnSpc>
              <a:spcBef>
                <a:spcPct val="0"/>
              </a:spcBef>
              <a:buFont typeface="Arial" panose="020B0604020202020204" pitchFamily="34" charset="0"/>
              <a:buNone/>
            </a:pPr>
            <a:r>
              <a:rPr lang="es-ES" altLang="es-ES_tradnl" sz="3200" b="1" dirty="0">
                <a:solidFill>
                  <a:srgbClr val="FFFFFF"/>
                </a:solidFill>
              </a:rPr>
              <a:t>Redes Neuronales Artificiales</a:t>
            </a:r>
          </a:p>
          <a:p>
            <a:pPr algn="ctr" eaLnBrk="1" hangingPunct="1">
              <a:lnSpc>
                <a:spcPct val="135000"/>
              </a:lnSpc>
              <a:spcBef>
                <a:spcPct val="0"/>
              </a:spcBef>
              <a:buFont typeface="Arial" panose="020B0604020202020204" pitchFamily="34" charset="0"/>
              <a:buNone/>
            </a:pPr>
            <a:endParaRPr lang="es-ES" altLang="es-ES_tradnl" sz="3200" b="1" dirty="0">
              <a:solidFill>
                <a:srgbClr val="FFFFFF"/>
              </a:solidFill>
            </a:endParaRPr>
          </a:p>
          <a:p>
            <a:pPr eaLnBrk="1" hangingPunct="1">
              <a:lnSpc>
                <a:spcPct val="135000"/>
              </a:lnSpc>
              <a:spcBef>
                <a:spcPct val="0"/>
              </a:spcBef>
              <a:buNone/>
            </a:pPr>
            <a:r>
              <a:rPr lang="es-ES" altLang="es-ES_tradnl" sz="2800" b="1" dirty="0">
                <a:solidFill>
                  <a:srgbClr val="FFFFFF"/>
                </a:solidFill>
              </a:rPr>
              <a:t>Conferencia # 5: Redes Multicapa </a:t>
            </a:r>
            <a:r>
              <a:rPr lang="es-ES" altLang="es-ES_tradnl" sz="2800" b="1" dirty="0" err="1">
                <a:solidFill>
                  <a:srgbClr val="FFFFFF"/>
                </a:solidFill>
              </a:rPr>
              <a:t>Feedfordward</a:t>
            </a:r>
            <a:r>
              <a:rPr lang="es-ES" altLang="es-ES_tradnl" sz="2800" b="1" dirty="0">
                <a:solidFill>
                  <a:srgbClr val="FFFFFF"/>
                </a:solidFill>
              </a:rPr>
              <a:t>.</a:t>
            </a:r>
            <a:endParaRPr lang="en-GB" altLang="es-ES_tradnl" sz="2800" b="1" dirty="0">
              <a:solidFill>
                <a:srgbClr val="FFFFFF"/>
              </a:solidFill>
            </a:endParaRPr>
          </a:p>
        </p:txBody>
      </p:sp>
      <p:pic>
        <p:nvPicPr>
          <p:cNvPr id="8" name="Picture 8" descr="Inteligencia artificial para la Industria 4.0 La 4ª revolución ...">
            <a:extLst>
              <a:ext uri="{FF2B5EF4-FFF2-40B4-BE49-F238E27FC236}">
                <a16:creationId xmlns:a16="http://schemas.microsoft.com/office/drawing/2014/main" id="{1B6F0927-DB77-471B-AF04-46A51C516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400800" y="4350074"/>
            <a:ext cx="2630424" cy="240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573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200" dirty="0"/>
              <a:t>Introducción a las Redes Multicapa</a:t>
            </a:r>
          </a:p>
        </p:txBody>
      </p:sp>
      <p:sp>
        <p:nvSpPr>
          <p:cNvPr id="3" name="Marcador de contenido 2"/>
          <p:cNvSpPr>
            <a:spLocks noGrp="1"/>
          </p:cNvSpPr>
          <p:nvPr>
            <p:ph idx="1"/>
          </p:nvPr>
        </p:nvSpPr>
        <p:spPr>
          <a:xfrm>
            <a:off x="152400" y="1066800"/>
            <a:ext cx="8610600" cy="5381625"/>
          </a:xfrm>
        </p:spPr>
        <p:txBody>
          <a:bodyPr/>
          <a:lstStyle/>
          <a:p>
            <a:pPr marL="107950" indent="0" algn="just">
              <a:lnSpc>
                <a:spcPct val="100000"/>
              </a:lnSpc>
              <a:spcBef>
                <a:spcPts val="800"/>
              </a:spcBef>
              <a:buClr>
                <a:srgbClr val="0066CC"/>
              </a:buClr>
              <a:buSzPct val="45000"/>
            </a:pPr>
            <a:r>
              <a:rPr lang="es-ES" sz="2400" dirty="0">
                <a:solidFill>
                  <a:schemeClr val="tx1"/>
                </a:solidFill>
                <a:latin typeface="Arial" charset="0"/>
                <a:cs typeface="Times New Roman" pitchFamily="16" charset="0"/>
              </a:rPr>
              <a:t>Muchos problemas pueden interpretarse como estimación o aproximación funcional (encontrar la función que a partir de un conjunto de entradas proporciona la salida deseada).</a:t>
            </a:r>
          </a:p>
          <a:p>
            <a:pPr marL="107950" indent="0" algn="just">
              <a:lnSpc>
                <a:spcPct val="100000"/>
              </a:lnSpc>
              <a:spcBef>
                <a:spcPts val="800"/>
              </a:spcBef>
              <a:buClr>
                <a:srgbClr val="0066CC"/>
              </a:buClr>
              <a:buSzPct val="45000"/>
            </a:pPr>
            <a:endParaRPr lang="es-ES" sz="2400" dirty="0">
              <a:solidFill>
                <a:schemeClr val="tx1"/>
              </a:solidFill>
              <a:latin typeface="Arial" charset="0"/>
              <a:cs typeface="Times New Roman" pitchFamily="16" charset="0"/>
            </a:endParaRPr>
          </a:p>
          <a:p>
            <a:pPr marL="107950" indent="0" algn="just">
              <a:lnSpc>
                <a:spcPct val="100000"/>
              </a:lnSpc>
              <a:spcBef>
                <a:spcPts val="800"/>
              </a:spcBef>
              <a:buClr>
                <a:srgbClr val="0066CC"/>
              </a:buClr>
              <a:buSzPct val="45000"/>
            </a:pPr>
            <a:r>
              <a:rPr lang="es-ES" sz="2400" dirty="0">
                <a:solidFill>
                  <a:schemeClr val="tx1"/>
                </a:solidFill>
                <a:latin typeface="Arial" charset="0"/>
                <a:cs typeface="Times New Roman" pitchFamily="16" charset="0"/>
              </a:rPr>
              <a:t>Ejemplo: reconocedor de caracteres manuscritos (encontrar la función que asocia la imagen con la letra a la que pertenece).</a:t>
            </a:r>
            <a:endParaRPr lang="es-ES" sz="2400" dirty="0">
              <a:latin typeface="Arial" charset="0"/>
            </a:endParaRPr>
          </a:p>
        </p:txBody>
      </p:sp>
    </p:spTree>
    <p:extLst>
      <p:ext uri="{BB962C8B-B14F-4D97-AF65-F5344CB8AC3E}">
        <p14:creationId xmlns:p14="http://schemas.microsoft.com/office/powerpoint/2010/main" val="275518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1520" y="1196752"/>
            <a:ext cx="8892480" cy="5897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107950" indent="0">
              <a:spcBef>
                <a:spcPts val="800"/>
              </a:spcBef>
              <a:buClr>
                <a:srgbClr val="0066CC"/>
              </a:buClr>
              <a:buSzPct val="45000"/>
            </a:pPr>
            <a:r>
              <a:rPr lang="es-ES" sz="3200" dirty="0">
                <a:solidFill>
                  <a:schemeClr val="tx1"/>
                </a:solidFill>
                <a:latin typeface="Arial" charset="0"/>
                <a:cs typeface="Times New Roman" pitchFamily="16" charset="0"/>
              </a:rPr>
              <a:t>La función </a:t>
            </a:r>
            <a:r>
              <a:rPr lang="es-ES" sz="3200" b="1" dirty="0">
                <a:solidFill>
                  <a:schemeClr val="tx1"/>
                </a:solidFill>
                <a:latin typeface="Arial" charset="0"/>
                <a:cs typeface="Times New Roman" pitchFamily="16" charset="0"/>
              </a:rPr>
              <a:t>XOR</a:t>
            </a:r>
            <a:r>
              <a:rPr lang="es-ES" sz="3200" dirty="0">
                <a:solidFill>
                  <a:schemeClr val="tx1"/>
                </a:solidFill>
                <a:latin typeface="Arial" charset="0"/>
                <a:cs typeface="Times New Roman" pitchFamily="16" charset="0"/>
              </a:rPr>
              <a:t> no es linealmente separable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896809"/>
            <a:ext cx="5420680" cy="465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a:t>Introducción a las Redes Multicapa</a:t>
            </a:r>
            <a:endParaRPr lang="es-ES" sz="3200" kern="0" dirty="0"/>
          </a:p>
        </p:txBody>
      </p:sp>
    </p:spTree>
    <p:extLst>
      <p:ext uri="{BB962C8B-B14F-4D97-AF65-F5344CB8AC3E}">
        <p14:creationId xmlns:p14="http://schemas.microsoft.com/office/powerpoint/2010/main" val="39676657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1331640"/>
            <a:ext cx="91440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457200" lvl="0" indent="-457200" algn="just">
              <a:buFont typeface="Arial" pitchFamily="34" charset="0"/>
              <a:buChar char="•"/>
              <a:tabLst/>
            </a:pPr>
            <a:r>
              <a:rPr lang="es-ES" sz="3200" dirty="0">
                <a:solidFill>
                  <a:schemeClr val="tx1"/>
                </a:solidFill>
                <a:latin typeface="Arial" charset="0"/>
                <a:cs typeface="Times New Roman" pitchFamily="16" charset="0"/>
              </a:rPr>
              <a:t>Como solución se introducen </a:t>
            </a:r>
            <a:r>
              <a:rPr lang="es-ES" sz="3200" u="sng" dirty="0">
                <a:solidFill>
                  <a:schemeClr val="tx1"/>
                </a:solidFill>
                <a:latin typeface="Arial" charset="0"/>
                <a:cs typeface="Times New Roman" pitchFamily="16" charset="0"/>
              </a:rPr>
              <a:t>capas ocultas</a:t>
            </a:r>
            <a:r>
              <a:rPr lang="es-ES" sz="3200" dirty="0">
                <a:solidFill>
                  <a:schemeClr val="tx1"/>
                </a:solidFill>
                <a:latin typeface="Arial" charset="0"/>
                <a:cs typeface="Times New Roman" pitchFamily="16" charset="0"/>
              </a:rPr>
              <a:t>.     El problema reside en que no se disponía de un </a:t>
            </a:r>
            <a:r>
              <a:rPr lang="es-ES" sz="3200" u="sng" dirty="0">
                <a:solidFill>
                  <a:schemeClr val="tx1"/>
                </a:solidFill>
                <a:latin typeface="Arial" charset="0"/>
                <a:cs typeface="Times New Roman" pitchFamily="16" charset="0"/>
              </a:rPr>
              <a:t>procedimiento para obtener los pesos </a:t>
            </a:r>
            <a:r>
              <a:rPr lang="es-ES" sz="3200" dirty="0">
                <a:solidFill>
                  <a:schemeClr val="tx1"/>
                </a:solidFill>
                <a:latin typeface="Arial" charset="0"/>
                <a:cs typeface="Times New Roman" pitchFamily="16" charset="0"/>
              </a:rPr>
              <a:t>de un Perceptrón con varias capas.</a:t>
            </a:r>
          </a:p>
          <a:p>
            <a:pPr marL="457200" lvl="0" indent="-457200" algn="just">
              <a:buFont typeface="Arial" pitchFamily="34" charset="0"/>
              <a:buChar char="•"/>
              <a:tabLst/>
            </a:pPr>
            <a:r>
              <a:rPr lang="es-ES" sz="3200" dirty="0">
                <a:solidFill>
                  <a:schemeClr val="tx1"/>
                </a:solidFill>
                <a:latin typeface="Arial" charset="0"/>
                <a:cs typeface="Times New Roman" pitchFamily="16" charset="0"/>
              </a:rPr>
              <a:t>La dificultad radica en cómo medir la </a:t>
            </a:r>
            <a:r>
              <a:rPr lang="es-ES" sz="3200" u="sng" dirty="0">
                <a:solidFill>
                  <a:schemeClr val="tx1"/>
                </a:solidFill>
                <a:latin typeface="Arial" charset="0"/>
                <a:cs typeface="Times New Roman" pitchFamily="16" charset="0"/>
              </a:rPr>
              <a:t>contribución al error en la salida de la red neuronal de cada uno de los nodos ocultos</a:t>
            </a:r>
            <a:r>
              <a:rPr lang="es-ES" sz="3200" dirty="0">
                <a:solidFill>
                  <a:schemeClr val="tx1"/>
                </a:solidFill>
                <a:latin typeface="Arial" charset="0"/>
                <a:cs typeface="Times New Roman" pitchFamily="16" charset="0"/>
              </a:rPr>
              <a:t>.</a:t>
            </a:r>
          </a:p>
          <a:p>
            <a:pPr marL="457200" lvl="0" indent="-457200" algn="just">
              <a:buFont typeface="Arial" pitchFamily="34" charset="0"/>
              <a:buChar char="•"/>
              <a:tabLst/>
            </a:pPr>
            <a:r>
              <a:rPr lang="es-ES" sz="3200" dirty="0">
                <a:solidFill>
                  <a:schemeClr val="tx1"/>
                </a:solidFill>
                <a:latin typeface="Arial" charset="0"/>
                <a:cs typeface="Times New Roman" pitchFamily="16" charset="0"/>
              </a:rPr>
              <a:t>Fue resuelto con el algoritmo llamado </a:t>
            </a:r>
            <a:r>
              <a:rPr lang="es-ES" sz="3200" b="1" dirty="0">
                <a:solidFill>
                  <a:schemeClr val="tx1"/>
                </a:solidFill>
                <a:latin typeface="Arial" charset="0"/>
                <a:cs typeface="Times New Roman" pitchFamily="16" charset="0"/>
              </a:rPr>
              <a:t>BackPropagation </a:t>
            </a:r>
            <a:r>
              <a:rPr lang="es-ES" sz="3200" dirty="0">
                <a:solidFill>
                  <a:schemeClr val="tx1"/>
                </a:solidFill>
                <a:latin typeface="Arial" pitchFamily="34" charset="0"/>
                <a:cs typeface="Arial" pitchFamily="34" charset="0"/>
              </a:rPr>
              <a:t>o </a:t>
            </a:r>
            <a:r>
              <a:rPr lang="es-ES" sz="3200" b="1" dirty="0">
                <a:solidFill>
                  <a:schemeClr val="tx1"/>
                </a:solidFill>
                <a:latin typeface="Arial" pitchFamily="34" charset="0"/>
                <a:cs typeface="Arial" pitchFamily="34" charset="0"/>
              </a:rPr>
              <a:t>Regla Delta Generalizada</a:t>
            </a:r>
            <a:r>
              <a:rPr lang="es-ES" sz="3200" dirty="0">
                <a:solidFill>
                  <a:schemeClr val="tx1"/>
                </a:solidFill>
                <a:latin typeface="Arial" charset="0"/>
                <a:cs typeface="Times New Roman" pitchFamily="16" charset="0"/>
              </a:rPr>
              <a:t>.</a:t>
            </a:r>
          </a:p>
        </p:txBody>
      </p:sp>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a:t>Introducción a las Redes Multicapa</a:t>
            </a:r>
            <a:endParaRPr lang="es-ES" sz="3200" kern="0" dirty="0"/>
          </a:p>
        </p:txBody>
      </p:sp>
    </p:spTree>
    <p:extLst>
      <p:ext uri="{BB962C8B-B14F-4D97-AF65-F5344CB8AC3E}">
        <p14:creationId xmlns:p14="http://schemas.microsoft.com/office/powerpoint/2010/main" val="352061301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1322140"/>
            <a:ext cx="9144000" cy="255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5pPr>
            <a:lvl6pPr marL="25146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6pPr>
            <a:lvl7pPr marL="29718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7pPr>
            <a:lvl8pPr marL="34290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8pPr>
            <a:lvl9pPr marL="3886200" indent="-228600" defTabSz="449263" fontAlgn="base">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sz="2400">
                <a:solidFill>
                  <a:srgbClr val="000000"/>
                </a:solidFill>
                <a:latin typeface="Arial Narrow" pitchFamily="32" charset="0"/>
                <a:ea typeface="DejaVu Sans" charset="0"/>
                <a:cs typeface="DejaVu Sans" charset="0"/>
              </a:defRPr>
            </a:lvl9pPr>
          </a:lstStyle>
          <a:p>
            <a:pPr marL="565150" indent="-457200" algn="just">
              <a:buFont typeface="Arial" pitchFamily="34" charset="0"/>
              <a:buChar char="•"/>
            </a:pPr>
            <a:r>
              <a:rPr lang="es-ES" sz="3200" dirty="0">
                <a:solidFill>
                  <a:schemeClr val="tx1"/>
                </a:solidFill>
                <a:latin typeface="Arial" pitchFamily="34" charset="0"/>
                <a:cs typeface="Arial" pitchFamily="34" charset="0"/>
              </a:rPr>
              <a:t>Aprendizaje </a:t>
            </a:r>
            <a:r>
              <a:rPr lang="es-ES" sz="3200" b="1" dirty="0">
                <a:solidFill>
                  <a:schemeClr val="tx1"/>
                </a:solidFill>
                <a:latin typeface="Arial" pitchFamily="34" charset="0"/>
                <a:cs typeface="Arial" pitchFamily="34" charset="0"/>
              </a:rPr>
              <a:t>supervisado.</a:t>
            </a:r>
          </a:p>
          <a:p>
            <a:pPr marL="565150" indent="-457200" algn="just">
              <a:buFont typeface="Arial" pitchFamily="34" charset="0"/>
              <a:buChar char="•"/>
            </a:pPr>
            <a:r>
              <a:rPr lang="es-ES" sz="3200" dirty="0">
                <a:solidFill>
                  <a:schemeClr val="tx1"/>
                </a:solidFill>
                <a:latin typeface="Arial" pitchFamily="34" charset="0"/>
                <a:cs typeface="Arial" pitchFamily="34" charset="0"/>
              </a:rPr>
              <a:t>Ciclo propagación – adaptación de dos fases:</a:t>
            </a:r>
          </a:p>
          <a:p>
            <a:pPr marL="565150" indent="-457200" algn="just">
              <a:buFont typeface="Arial" pitchFamily="34" charset="0"/>
              <a:buChar char="•"/>
            </a:pPr>
            <a:endParaRPr lang="es-ES" sz="3200" dirty="0">
              <a:solidFill>
                <a:schemeClr val="tx1"/>
              </a:solidFill>
              <a:latin typeface="Arial" pitchFamily="34" charset="0"/>
              <a:cs typeface="Arial" pitchFamily="34" charset="0"/>
            </a:endParaRPr>
          </a:p>
          <a:p>
            <a:pPr marL="565150" indent="-457200" algn="just">
              <a:buFont typeface="Arial" pitchFamily="34" charset="0"/>
              <a:buChar char="•"/>
            </a:pPr>
            <a:r>
              <a:rPr lang="es-ES" sz="3200" dirty="0">
                <a:solidFill>
                  <a:schemeClr val="tx1"/>
                </a:solidFill>
                <a:latin typeface="Arial" pitchFamily="34" charset="0"/>
                <a:cs typeface="Arial" pitchFamily="34" charset="0"/>
              </a:rPr>
              <a:t>Se aplica un </a:t>
            </a:r>
            <a:r>
              <a:rPr lang="es-ES" sz="3200" b="1" dirty="0">
                <a:solidFill>
                  <a:schemeClr val="tx1"/>
                </a:solidFill>
                <a:latin typeface="Arial" pitchFamily="34" charset="0"/>
                <a:cs typeface="Arial" pitchFamily="34" charset="0"/>
              </a:rPr>
              <a:t>patrón a la entrada </a:t>
            </a:r>
            <a:r>
              <a:rPr lang="es-ES" sz="3200" dirty="0">
                <a:solidFill>
                  <a:schemeClr val="tx1"/>
                </a:solidFill>
                <a:latin typeface="Arial" pitchFamily="34" charset="0"/>
                <a:cs typeface="Arial" pitchFamily="34" charset="0"/>
              </a:rPr>
              <a:t>de la red como estímulo, se propaga desde la primera capa a las siguientes, hasta </a:t>
            </a:r>
            <a:r>
              <a:rPr lang="es-ES" sz="3200" b="1" dirty="0">
                <a:solidFill>
                  <a:schemeClr val="tx1"/>
                </a:solidFill>
                <a:latin typeface="Arial" pitchFamily="34" charset="0"/>
                <a:cs typeface="Arial" pitchFamily="34" charset="0"/>
              </a:rPr>
              <a:t>generar una salida</a:t>
            </a:r>
            <a:r>
              <a:rPr lang="es-ES" sz="3200" dirty="0">
                <a:solidFill>
                  <a:schemeClr val="tx1"/>
                </a:solidFill>
                <a:latin typeface="Arial" pitchFamily="34" charset="0"/>
                <a:cs typeface="Arial" pitchFamily="34" charset="0"/>
              </a:rPr>
              <a:t>.</a:t>
            </a:r>
          </a:p>
          <a:p>
            <a:pPr marL="565150" indent="-457200" algn="just">
              <a:buFont typeface="Arial" pitchFamily="34" charset="0"/>
              <a:buChar char="•"/>
            </a:pPr>
            <a:r>
              <a:rPr lang="es-ES" sz="3200" dirty="0">
                <a:solidFill>
                  <a:schemeClr val="tx1"/>
                </a:solidFill>
                <a:latin typeface="Arial" pitchFamily="34" charset="0"/>
                <a:cs typeface="Arial" pitchFamily="34" charset="0"/>
              </a:rPr>
              <a:t>La señal de salida se compara con la salida deseada y se calcula una </a:t>
            </a:r>
            <a:r>
              <a:rPr lang="es-ES" sz="3200" b="1" dirty="0">
                <a:solidFill>
                  <a:schemeClr val="tx1"/>
                </a:solidFill>
                <a:latin typeface="Arial" pitchFamily="34" charset="0"/>
                <a:cs typeface="Arial" pitchFamily="34" charset="0"/>
              </a:rPr>
              <a:t>señal de error</a:t>
            </a:r>
            <a:r>
              <a:rPr lang="es-ES" sz="3200" dirty="0">
                <a:solidFill>
                  <a:schemeClr val="tx1"/>
                </a:solidFill>
                <a:latin typeface="Arial" pitchFamily="34" charset="0"/>
                <a:cs typeface="Arial" pitchFamily="34" charset="0"/>
              </a:rPr>
              <a:t>.</a:t>
            </a:r>
          </a:p>
        </p:txBody>
      </p:sp>
      <p:sp>
        <p:nvSpPr>
          <p:cNvPr id="5" name="Título 1"/>
          <p:cNvSpPr txBox="1">
            <a:spLocks/>
          </p:cNvSpPr>
          <p:nvPr/>
        </p:nvSpPr>
        <p:spPr>
          <a:xfrm>
            <a:off x="250825" y="115888"/>
            <a:ext cx="6737350" cy="576262"/>
          </a:xfrm>
          <a:prstGeom prst="rect">
            <a:avLst/>
          </a:prstGeom>
        </p:spPr>
        <p:txBody>
          <a:bodyPr/>
          <a:lstStyle>
            <a:lvl1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mj-lt"/>
                <a:ea typeface="+mj-ea"/>
                <a:cs typeface="+mj-cs"/>
              </a:defRPr>
            </a:lvl1pPr>
            <a:lvl2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2pPr>
            <a:lvl3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3pPr>
            <a:lvl4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4pPr>
            <a:lvl5pPr algn="l" defTabSz="457200" rtl="0" eaLnBrk="0" fontAlgn="base" hangingPunct="0">
              <a:lnSpc>
                <a:spcPct val="59000"/>
              </a:lnSpc>
              <a:spcBef>
                <a:spcPct val="0"/>
              </a:spcBef>
              <a:spcAft>
                <a:spcPct val="0"/>
              </a:spcAft>
              <a:buClr>
                <a:srgbClr val="FFFFFF"/>
              </a:buClr>
              <a:buSzPct val="100000"/>
              <a:buFont typeface="Arial" pitchFamily="34" charset="0"/>
              <a:defRPr sz="2400">
                <a:solidFill>
                  <a:srgbClr val="FFFFFF"/>
                </a:solidFill>
                <a:latin typeface="Arial" charset="0"/>
                <a:cs typeface="Arial" charset="0"/>
              </a:defRPr>
            </a:lvl5pPr>
            <a:lvl6pPr marL="4572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6pPr>
            <a:lvl7pPr marL="9144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7pPr>
            <a:lvl8pPr marL="13716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8pPr>
            <a:lvl9pPr marL="1828800" algn="l" defTabSz="457200" rtl="0" eaLnBrk="0" fontAlgn="base" hangingPunct="0">
              <a:lnSpc>
                <a:spcPct val="59000"/>
              </a:lnSpc>
              <a:spcBef>
                <a:spcPct val="0"/>
              </a:spcBef>
              <a:spcAft>
                <a:spcPct val="0"/>
              </a:spcAft>
              <a:buClr>
                <a:srgbClr val="FFFFFF"/>
              </a:buClr>
              <a:buSzPct val="100000"/>
              <a:buFont typeface="Arial" charset="0"/>
              <a:defRPr sz="2400">
                <a:solidFill>
                  <a:srgbClr val="FFFFFF"/>
                </a:solidFill>
                <a:latin typeface="Arial" charset="0"/>
                <a:cs typeface="Arial" charset="0"/>
              </a:defRPr>
            </a:lvl9pPr>
          </a:lstStyle>
          <a:p>
            <a:r>
              <a:rPr lang="es-ES" sz="3200" kern="0" dirty="0" err="1"/>
              <a:t>Backpropagation</a:t>
            </a:r>
            <a:r>
              <a:rPr lang="es-ES" sz="3200" kern="0" dirty="0"/>
              <a:t> </a:t>
            </a:r>
          </a:p>
        </p:txBody>
      </p:sp>
    </p:spTree>
    <p:extLst>
      <p:ext uri="{BB962C8B-B14F-4D97-AF65-F5344CB8AC3E}">
        <p14:creationId xmlns:p14="http://schemas.microsoft.com/office/powerpoint/2010/main" val="15815359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59000"/>
          </a:lnSpc>
          <a:spcBef>
            <a:spcPct val="0"/>
          </a:spcBef>
          <a:spcAft>
            <a:spcPct val="0"/>
          </a:spcAft>
          <a:buClr>
            <a:srgbClr val="000000"/>
          </a:buClr>
          <a:buSzPct val="100000"/>
          <a:buFont typeface="Arial" charset="0"/>
          <a:buNone/>
          <a:tabLst/>
          <a:defRPr kumimoji="0" lang="en-GB" sz="2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3707</TotalTime>
  <Words>3833</Words>
  <Application>Microsoft Office PowerPoint</Application>
  <PresentationFormat>Presentación en pantalla (4:3)</PresentationFormat>
  <Paragraphs>423</Paragraphs>
  <Slides>54</Slides>
  <Notes>44</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54</vt:i4>
      </vt:variant>
    </vt:vector>
  </HeadingPairs>
  <TitlesOfParts>
    <vt:vector size="63" baseType="lpstr">
      <vt:lpstr>Arial</vt:lpstr>
      <vt:lpstr>Calibri</vt:lpstr>
      <vt:lpstr>Cambria Math</vt:lpstr>
      <vt:lpstr>DejaVu Sans</vt:lpstr>
      <vt:lpstr>Tahoma</vt:lpstr>
      <vt:lpstr>Times New Roman</vt:lpstr>
      <vt:lpstr>Wingdings</vt:lpstr>
      <vt:lpstr>Default Design</vt:lpstr>
      <vt:lpstr>1_Default Design</vt:lpstr>
      <vt:lpstr>Presentación de PowerPoint</vt:lpstr>
      <vt:lpstr>Objetivo</vt:lpstr>
      <vt:lpstr>Sumario</vt:lpstr>
      <vt:lpstr>Bibliografía del curso</vt:lpstr>
      <vt:lpstr>Revisión del Estudio Independiente</vt:lpstr>
      <vt:lpstr>Introducción a las Redes Multicapa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Algoritmo Backpropagation </vt:lpstr>
      <vt:lpstr>Algoritmo Backpropagation </vt:lpstr>
      <vt:lpstr>Algoritmo Backpropagation </vt:lpstr>
      <vt:lpstr>Algoritmo Backpropagation </vt:lpstr>
      <vt:lpstr>Algoritmo Backpropagation </vt:lpstr>
      <vt:lpstr>Algoritmo Backpropagation </vt:lpstr>
      <vt:lpstr>Algoritmo Backpropagation </vt:lpstr>
      <vt:lpstr>Algoritmo Backpropagation </vt:lpstr>
      <vt:lpstr>Algoritmo Backpropagation </vt:lpstr>
      <vt:lpstr>Algoritmo Backpropagation </vt:lpstr>
      <vt:lpstr>Ejemplo. Compuerta lógica XOR</vt:lpstr>
      <vt:lpstr>Ejemplo. Compuerta lógica XOR</vt:lpstr>
      <vt:lpstr>Ejemplo. Compuerta lógica XOR</vt:lpstr>
      <vt:lpstr>Ejemplo. Compuerta lógica XOR</vt:lpstr>
      <vt:lpstr>Ejemplo. Compuerta lógica XOR</vt:lpstr>
      <vt:lpstr>Ejemplo. Compuerta lógica XOR</vt:lpstr>
      <vt:lpstr>Ejemplo. Compuerta lógica XOR</vt:lpstr>
      <vt:lpstr>Ejemplo. Compuerta lógica XOR</vt:lpstr>
      <vt:lpstr>Ejemplo. Compuerta lógica XOR</vt:lpstr>
      <vt:lpstr>Presentación de PowerPoint</vt:lpstr>
      <vt:lpstr>Inicialización de pesos y bias </vt:lpstr>
      <vt:lpstr>Inicialización de pesos y bias </vt:lpstr>
      <vt:lpstr>Inicialización de pesos y bias </vt:lpstr>
      <vt:lpstr>¿Hasta cuándo entrenar la red?</vt:lpstr>
      <vt:lpstr>Cantidad de capas ocultas necesarias </vt:lpstr>
      <vt:lpstr> Cantidad de nodos ocultos </vt:lpstr>
      <vt:lpstr>Ventajas y desventajas de BP</vt:lpstr>
      <vt:lpstr>Ventajas y desventajas de BP</vt:lpstr>
      <vt:lpstr>Variaciones al BackPropagation</vt:lpstr>
      <vt:lpstr>Resumen</vt:lpstr>
      <vt:lpstr>Conclusiones</vt:lpstr>
      <vt:lpstr>Proyectos finales</vt:lpstr>
      <vt:lpstr>Proyectos finales</vt:lpstr>
      <vt:lpstr>Proyectos finales</vt:lpstr>
      <vt:lpstr>Proyectos finales</vt:lpstr>
      <vt:lpstr>Trabajo Independiente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yvera@uci.cu</dc:creator>
  <cp:lastModifiedBy>YASIEL  PEREZ VERA</cp:lastModifiedBy>
  <cp:revision>285</cp:revision>
  <dcterms:modified xsi:type="dcterms:W3CDTF">2023-04-17T04:06:14Z</dcterms:modified>
</cp:coreProperties>
</file>