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2"/>
  </p:notesMasterIdLst>
  <p:sldIdLst>
    <p:sldId id="256" r:id="rId3"/>
    <p:sldId id="376" r:id="rId4"/>
    <p:sldId id="371" r:id="rId5"/>
    <p:sldId id="421" r:id="rId6"/>
    <p:sldId id="402" r:id="rId7"/>
    <p:sldId id="423" r:id="rId8"/>
    <p:sldId id="439" r:id="rId9"/>
    <p:sldId id="453" r:id="rId10"/>
    <p:sldId id="438" r:id="rId11"/>
    <p:sldId id="440" r:id="rId12"/>
    <p:sldId id="452" r:id="rId13"/>
    <p:sldId id="454" r:id="rId14"/>
    <p:sldId id="455" r:id="rId15"/>
    <p:sldId id="456" r:id="rId16"/>
    <p:sldId id="424" r:id="rId17"/>
    <p:sldId id="425" r:id="rId18"/>
    <p:sldId id="426" r:id="rId19"/>
    <p:sldId id="427" r:id="rId20"/>
    <p:sldId id="428" r:id="rId21"/>
    <p:sldId id="442" r:id="rId22"/>
    <p:sldId id="429" r:id="rId23"/>
    <p:sldId id="430" r:id="rId24"/>
    <p:sldId id="431" r:id="rId25"/>
    <p:sldId id="432" r:id="rId26"/>
    <p:sldId id="443" r:id="rId27"/>
    <p:sldId id="434" r:id="rId28"/>
    <p:sldId id="444" r:id="rId29"/>
    <p:sldId id="445" r:id="rId30"/>
    <p:sldId id="446" r:id="rId31"/>
    <p:sldId id="447" r:id="rId32"/>
    <p:sldId id="448" r:id="rId33"/>
    <p:sldId id="441" r:id="rId34"/>
    <p:sldId id="436" r:id="rId35"/>
    <p:sldId id="437" r:id="rId36"/>
    <p:sldId id="449" r:id="rId37"/>
    <p:sldId id="450" r:id="rId38"/>
    <p:sldId id="401" r:id="rId39"/>
    <p:sldId id="922" r:id="rId40"/>
    <p:sldId id="451" r:id="rId41"/>
  </p:sldIdLst>
  <p:sldSz cx="9144000" cy="6858000" type="screen4x3"/>
  <p:notesSz cx="7008813" cy="9294813"/>
  <p:defaultTextStyle>
    <a:defPPr>
      <a:defRPr lang="en-GB"/>
    </a:defPPr>
    <a:lvl1pPr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061F"/>
    <a:srgbClr val="0000CC"/>
    <a:srgbClr val="3333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2" autoAdjust="0"/>
    <p:restoredTop sz="94434" autoAdjust="0"/>
  </p:normalViewPr>
  <p:slideViewPr>
    <p:cSldViewPr>
      <p:cViewPr varScale="1">
        <p:scale>
          <a:sx n="79" d="100"/>
          <a:sy n="79" d="100"/>
        </p:scale>
        <p:origin x="1632" y="72"/>
      </p:cViewPr>
      <p:guideLst>
        <p:guide orient="horz" pos="2160"/>
        <p:guide pos="2880"/>
      </p:guideLst>
    </p:cSldViewPr>
  </p:slideViewPr>
  <p:outlineViewPr>
    <p:cViewPr varScale="1">
      <p:scale>
        <a:sx n="170" d="200"/>
        <a:sy n="170" d="200"/>
      </p:scale>
      <p:origin x="-780" y="-84"/>
    </p:cViewPr>
  </p:outlineViewPr>
  <p:notesTextViewPr>
    <p:cViewPr>
      <p:scale>
        <a:sx n="150" d="100"/>
        <a:sy n="15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5" name="AutoShape 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6" name="AutoShape 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7" name="AutoShape 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8" name="AutoShape 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9" name="AutoShape 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0" name="AutoShape 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1" name="AutoShape 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2" name="AutoShape 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3" name="AutoShape 1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4" name="AutoShape 1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5" name="AutoShape 1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6" name="AutoShape 1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7" name="AutoShape 1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8" name="AutoShape 1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9" name="AutoShape 1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0" name="AutoShape 1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1" name="AutoShape 1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2" name="AutoShape 1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3" name="AutoShape 2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4" name="Text Box 21"/>
          <p:cNvSpPr txBox="1">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5" name="Text Box 22"/>
          <p:cNvSpPr txBox="1">
            <a:spLocks noChangeArrowheads="1"/>
          </p:cNvSpPr>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6" name="Rectangle 23"/>
          <p:cNvSpPr>
            <a:spLocks noGrp="1" noRot="1" noChangeAspect="1" noChangeArrowheads="1"/>
          </p:cNvSpPr>
          <p:nvPr>
            <p:ph type="sldImg"/>
          </p:nvPr>
        </p:nvSpPr>
        <p:spPr bwMode="auto">
          <a:xfrm>
            <a:off x="1181100" y="696913"/>
            <a:ext cx="46164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01675" y="4416425"/>
            <a:ext cx="5575300" cy="4171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8" name="Text Box 25"/>
          <p:cNvSpPr txBox="1">
            <a:spLocks noChangeArrowheads="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 name="Rectangle 26"/>
          <p:cNvSpPr>
            <a:spLocks noGrp="1" noChangeArrowheads="1"/>
          </p:cNvSpPr>
          <p:nvPr>
            <p:ph type="sldNum"/>
          </p:nvPr>
        </p:nvSpPr>
        <p:spPr bwMode="auto">
          <a:xfrm>
            <a:off x="3970338" y="8829675"/>
            <a:ext cx="3006725" cy="463550"/>
          </a:xfrm>
          <a:prstGeom prst="rect">
            <a:avLst/>
          </a:prstGeom>
          <a:noFill/>
          <a:ln w="9525">
            <a:noFill/>
            <a:round/>
            <a:headEnd/>
            <a:tailEnd/>
          </a:ln>
          <a:effectLst/>
        </p:spPr>
        <p:txBody>
          <a:bodyPr vert="horz" wrap="square" lIns="93240" tIns="46440" rIns="93240" bIns="46440" numCol="1" anchor="b" anchorCtr="0" compatLnSpc="1">
            <a:prstTxWarp prst="textNoShape">
              <a:avLst/>
            </a:prstTxWarp>
          </a:bodyPr>
          <a:lstStyle>
            <a:lvl1pPr algn="r" eaLnBrk="1" hangingPunct="1">
              <a:lnSpc>
                <a:spcPct val="98000"/>
              </a:lnSpc>
              <a:buClr>
                <a:srgbClr val="000000"/>
              </a:buClr>
              <a:buSzPct val="100000"/>
              <a:buFont typeface="Wingdings" panose="05000000000000000000" pitchFamily="2" charset="2"/>
              <a:buNone/>
              <a:tabLst>
                <a:tab pos="723900" algn="l"/>
                <a:tab pos="1447800" algn="l"/>
                <a:tab pos="2171700" algn="l"/>
                <a:tab pos="2895600" algn="l"/>
              </a:tabLst>
              <a:defRPr sz="1200">
                <a:solidFill>
                  <a:srgbClr val="000000"/>
                </a:solidFill>
                <a:latin typeface="DejaVu Sans" charset="0"/>
              </a:defRPr>
            </a:lvl1pPr>
          </a:lstStyle>
          <a:p>
            <a:pPr>
              <a:defRPr/>
            </a:pPr>
            <a:fld id="{7EE47ED2-2C69-4554-804F-DAA95149FB1C}" type="slidenum">
              <a:rPr lang="en-GB" altLang="es-ES_tradnl"/>
              <a:pPr>
                <a:defRPr/>
              </a:pPr>
              <a:t>‹Nº›</a:t>
            </a:fld>
            <a:endParaRPr lang="en-GB" altLang="es-ES_tradnl"/>
          </a:p>
        </p:txBody>
      </p:sp>
    </p:spTree>
    <p:extLst>
      <p:ext uri="{BB962C8B-B14F-4D97-AF65-F5344CB8AC3E}">
        <p14:creationId xmlns:p14="http://schemas.microsoft.com/office/powerpoint/2010/main" val="12312647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1</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chemeClr val="bg1"/>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420017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10</a:t>
            </a:fld>
            <a:endParaRPr lang="en-GB" altLang="es-ES_tradnl"/>
          </a:p>
        </p:txBody>
      </p:sp>
    </p:spTree>
    <p:extLst>
      <p:ext uri="{BB962C8B-B14F-4D97-AF65-F5344CB8AC3E}">
        <p14:creationId xmlns:p14="http://schemas.microsoft.com/office/powerpoint/2010/main" val="2832059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11</a:t>
            </a:fld>
            <a:endParaRPr lang="en-GB" altLang="es-ES_tradnl"/>
          </a:p>
        </p:txBody>
      </p:sp>
    </p:spTree>
    <p:extLst>
      <p:ext uri="{BB962C8B-B14F-4D97-AF65-F5344CB8AC3E}">
        <p14:creationId xmlns:p14="http://schemas.microsoft.com/office/powerpoint/2010/main" val="286688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12</a:t>
            </a:fld>
            <a:endParaRPr lang="en-GB" altLang="es-ES_tradnl"/>
          </a:p>
        </p:txBody>
      </p:sp>
    </p:spTree>
    <p:extLst>
      <p:ext uri="{BB962C8B-B14F-4D97-AF65-F5344CB8AC3E}">
        <p14:creationId xmlns:p14="http://schemas.microsoft.com/office/powerpoint/2010/main" val="2343144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13</a:t>
            </a:fld>
            <a:endParaRPr lang="en-GB" altLang="es-ES_tradnl"/>
          </a:p>
        </p:txBody>
      </p:sp>
    </p:spTree>
    <p:extLst>
      <p:ext uri="{BB962C8B-B14F-4D97-AF65-F5344CB8AC3E}">
        <p14:creationId xmlns:p14="http://schemas.microsoft.com/office/powerpoint/2010/main" val="2061930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14</a:t>
            </a:fld>
            <a:endParaRPr lang="en-GB" altLang="es-ES_tradnl"/>
          </a:p>
        </p:txBody>
      </p:sp>
    </p:spTree>
    <p:extLst>
      <p:ext uri="{BB962C8B-B14F-4D97-AF65-F5344CB8AC3E}">
        <p14:creationId xmlns:p14="http://schemas.microsoft.com/office/powerpoint/2010/main" val="173304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15</a:t>
            </a:fld>
            <a:endParaRPr lang="en-GB" altLang="es-ES_tradnl"/>
          </a:p>
        </p:txBody>
      </p:sp>
    </p:spTree>
    <p:extLst>
      <p:ext uri="{BB962C8B-B14F-4D97-AF65-F5344CB8AC3E}">
        <p14:creationId xmlns:p14="http://schemas.microsoft.com/office/powerpoint/2010/main" val="202775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16</a:t>
            </a:fld>
            <a:endParaRPr lang="en-GB" altLang="es-ES_tradnl"/>
          </a:p>
        </p:txBody>
      </p:sp>
    </p:spTree>
    <p:extLst>
      <p:ext uri="{BB962C8B-B14F-4D97-AF65-F5344CB8AC3E}">
        <p14:creationId xmlns:p14="http://schemas.microsoft.com/office/powerpoint/2010/main" val="153831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17</a:t>
            </a:fld>
            <a:endParaRPr lang="en-GB" altLang="es-ES_tradnl"/>
          </a:p>
        </p:txBody>
      </p:sp>
    </p:spTree>
    <p:extLst>
      <p:ext uri="{BB962C8B-B14F-4D97-AF65-F5344CB8AC3E}">
        <p14:creationId xmlns:p14="http://schemas.microsoft.com/office/powerpoint/2010/main" val="2614515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18</a:t>
            </a:fld>
            <a:endParaRPr lang="en-GB" altLang="es-ES_tradnl"/>
          </a:p>
        </p:txBody>
      </p:sp>
    </p:spTree>
    <p:extLst>
      <p:ext uri="{BB962C8B-B14F-4D97-AF65-F5344CB8AC3E}">
        <p14:creationId xmlns:p14="http://schemas.microsoft.com/office/powerpoint/2010/main" val="2251019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19</a:t>
            </a:fld>
            <a:endParaRPr lang="en-GB" altLang="es-ES_tradnl"/>
          </a:p>
        </p:txBody>
      </p:sp>
    </p:spTree>
    <p:extLst>
      <p:ext uri="{BB962C8B-B14F-4D97-AF65-F5344CB8AC3E}">
        <p14:creationId xmlns:p14="http://schemas.microsoft.com/office/powerpoint/2010/main" val="255901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a:t>
            </a:fld>
            <a:endParaRPr lang="en-GB" altLang="es-ES_tradnl"/>
          </a:p>
        </p:txBody>
      </p:sp>
    </p:spTree>
    <p:extLst>
      <p:ext uri="{BB962C8B-B14F-4D97-AF65-F5344CB8AC3E}">
        <p14:creationId xmlns:p14="http://schemas.microsoft.com/office/powerpoint/2010/main" val="7304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20</a:t>
            </a:fld>
            <a:endParaRPr lang="en-GB" altLang="es-ES_tradnl"/>
          </a:p>
        </p:txBody>
      </p:sp>
    </p:spTree>
    <p:extLst>
      <p:ext uri="{BB962C8B-B14F-4D97-AF65-F5344CB8AC3E}">
        <p14:creationId xmlns:p14="http://schemas.microsoft.com/office/powerpoint/2010/main" val="1720114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21</a:t>
            </a:fld>
            <a:endParaRPr lang="en-GB" altLang="es-ES_tradnl"/>
          </a:p>
        </p:txBody>
      </p:sp>
    </p:spTree>
    <p:extLst>
      <p:ext uri="{BB962C8B-B14F-4D97-AF65-F5344CB8AC3E}">
        <p14:creationId xmlns:p14="http://schemas.microsoft.com/office/powerpoint/2010/main" val="1358874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22</a:t>
            </a:fld>
            <a:endParaRPr lang="en-GB" altLang="es-ES_tradnl"/>
          </a:p>
        </p:txBody>
      </p:sp>
    </p:spTree>
    <p:extLst>
      <p:ext uri="{BB962C8B-B14F-4D97-AF65-F5344CB8AC3E}">
        <p14:creationId xmlns:p14="http://schemas.microsoft.com/office/powerpoint/2010/main" val="817028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23</a:t>
            </a:fld>
            <a:endParaRPr lang="en-GB" altLang="es-ES_tradnl"/>
          </a:p>
        </p:txBody>
      </p:sp>
    </p:spTree>
    <p:extLst>
      <p:ext uri="{BB962C8B-B14F-4D97-AF65-F5344CB8AC3E}">
        <p14:creationId xmlns:p14="http://schemas.microsoft.com/office/powerpoint/2010/main" val="55509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24</a:t>
            </a:fld>
            <a:endParaRPr lang="en-GB" altLang="es-ES_tradnl"/>
          </a:p>
        </p:txBody>
      </p:sp>
    </p:spTree>
    <p:extLst>
      <p:ext uri="{BB962C8B-B14F-4D97-AF65-F5344CB8AC3E}">
        <p14:creationId xmlns:p14="http://schemas.microsoft.com/office/powerpoint/2010/main" val="2074605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25</a:t>
            </a:fld>
            <a:endParaRPr lang="en-GB" altLang="es-ES_tradnl"/>
          </a:p>
        </p:txBody>
      </p:sp>
    </p:spTree>
    <p:extLst>
      <p:ext uri="{BB962C8B-B14F-4D97-AF65-F5344CB8AC3E}">
        <p14:creationId xmlns:p14="http://schemas.microsoft.com/office/powerpoint/2010/main" val="1278082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26</a:t>
            </a:fld>
            <a:endParaRPr lang="en-GB" altLang="es-ES_tradnl"/>
          </a:p>
        </p:txBody>
      </p:sp>
    </p:spTree>
    <p:extLst>
      <p:ext uri="{BB962C8B-B14F-4D97-AF65-F5344CB8AC3E}">
        <p14:creationId xmlns:p14="http://schemas.microsoft.com/office/powerpoint/2010/main" val="376168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27</a:t>
            </a:fld>
            <a:endParaRPr lang="en-GB" altLang="es-ES_tradnl"/>
          </a:p>
        </p:txBody>
      </p:sp>
    </p:spTree>
    <p:extLst>
      <p:ext uri="{BB962C8B-B14F-4D97-AF65-F5344CB8AC3E}">
        <p14:creationId xmlns:p14="http://schemas.microsoft.com/office/powerpoint/2010/main" val="2170153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28</a:t>
            </a:fld>
            <a:endParaRPr lang="en-GB" altLang="es-ES_tradnl"/>
          </a:p>
        </p:txBody>
      </p:sp>
    </p:spTree>
    <p:extLst>
      <p:ext uri="{BB962C8B-B14F-4D97-AF65-F5344CB8AC3E}">
        <p14:creationId xmlns:p14="http://schemas.microsoft.com/office/powerpoint/2010/main" val="3147191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29</a:t>
            </a:fld>
            <a:endParaRPr lang="en-GB" altLang="es-ES_tradnl"/>
          </a:p>
        </p:txBody>
      </p:sp>
    </p:spTree>
    <p:extLst>
      <p:ext uri="{BB962C8B-B14F-4D97-AF65-F5344CB8AC3E}">
        <p14:creationId xmlns:p14="http://schemas.microsoft.com/office/powerpoint/2010/main" val="1213661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a:t>
            </a:fld>
            <a:endParaRPr lang="en-GB" altLang="es-ES_tradnl"/>
          </a:p>
        </p:txBody>
      </p:sp>
    </p:spTree>
    <p:extLst>
      <p:ext uri="{BB962C8B-B14F-4D97-AF65-F5344CB8AC3E}">
        <p14:creationId xmlns:p14="http://schemas.microsoft.com/office/powerpoint/2010/main" val="1240522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30</a:t>
            </a:fld>
            <a:endParaRPr lang="en-GB" altLang="es-ES_tradnl"/>
          </a:p>
        </p:txBody>
      </p:sp>
    </p:spTree>
    <p:extLst>
      <p:ext uri="{BB962C8B-B14F-4D97-AF65-F5344CB8AC3E}">
        <p14:creationId xmlns:p14="http://schemas.microsoft.com/office/powerpoint/2010/main" val="3032073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31</a:t>
            </a:fld>
            <a:endParaRPr lang="en-GB" altLang="es-ES_tradnl"/>
          </a:p>
        </p:txBody>
      </p:sp>
    </p:spTree>
    <p:extLst>
      <p:ext uri="{BB962C8B-B14F-4D97-AF65-F5344CB8AC3E}">
        <p14:creationId xmlns:p14="http://schemas.microsoft.com/office/powerpoint/2010/main" val="616883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32</a:t>
            </a:fld>
            <a:endParaRPr lang="en-GB" altLang="es-ES_tradnl"/>
          </a:p>
        </p:txBody>
      </p:sp>
    </p:spTree>
    <p:extLst>
      <p:ext uri="{BB962C8B-B14F-4D97-AF65-F5344CB8AC3E}">
        <p14:creationId xmlns:p14="http://schemas.microsoft.com/office/powerpoint/2010/main" val="4282805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33</a:t>
            </a:fld>
            <a:endParaRPr lang="en-GB" altLang="es-ES_tradnl"/>
          </a:p>
        </p:txBody>
      </p:sp>
    </p:spTree>
    <p:extLst>
      <p:ext uri="{BB962C8B-B14F-4D97-AF65-F5344CB8AC3E}">
        <p14:creationId xmlns:p14="http://schemas.microsoft.com/office/powerpoint/2010/main" val="956383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34</a:t>
            </a:fld>
            <a:endParaRPr lang="en-GB" altLang="es-ES_tradnl"/>
          </a:p>
        </p:txBody>
      </p:sp>
    </p:spTree>
    <p:extLst>
      <p:ext uri="{BB962C8B-B14F-4D97-AF65-F5344CB8AC3E}">
        <p14:creationId xmlns:p14="http://schemas.microsoft.com/office/powerpoint/2010/main" val="2019306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35</a:t>
            </a:fld>
            <a:endParaRPr lang="en-GB" altLang="es-ES_tradnl"/>
          </a:p>
        </p:txBody>
      </p:sp>
    </p:spTree>
    <p:extLst>
      <p:ext uri="{BB962C8B-B14F-4D97-AF65-F5344CB8AC3E}">
        <p14:creationId xmlns:p14="http://schemas.microsoft.com/office/powerpoint/2010/main" val="979010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36</a:t>
            </a:fld>
            <a:endParaRPr lang="en-GB" altLang="es-ES_tradnl"/>
          </a:p>
        </p:txBody>
      </p:sp>
    </p:spTree>
    <p:extLst>
      <p:ext uri="{BB962C8B-B14F-4D97-AF65-F5344CB8AC3E}">
        <p14:creationId xmlns:p14="http://schemas.microsoft.com/office/powerpoint/2010/main" val="2553077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37</a:t>
            </a:fld>
            <a:endParaRPr lang="en-GB" altLang="es-ES_tradnl"/>
          </a:p>
        </p:txBody>
      </p:sp>
    </p:spTree>
    <p:extLst>
      <p:ext uri="{BB962C8B-B14F-4D97-AF65-F5344CB8AC3E}">
        <p14:creationId xmlns:p14="http://schemas.microsoft.com/office/powerpoint/2010/main" val="2739680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39</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rgbClr val="FFFFFF"/>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95697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a:t>
            </a:fld>
            <a:endParaRPr lang="en-GB" altLang="es-ES_tradnl"/>
          </a:p>
        </p:txBody>
      </p:sp>
    </p:spTree>
    <p:extLst>
      <p:ext uri="{BB962C8B-B14F-4D97-AF65-F5344CB8AC3E}">
        <p14:creationId xmlns:p14="http://schemas.microsoft.com/office/powerpoint/2010/main" val="91378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a:t>
            </a:fld>
            <a:endParaRPr lang="en-GB" altLang="es-ES_tradnl"/>
          </a:p>
        </p:txBody>
      </p:sp>
    </p:spTree>
    <p:extLst>
      <p:ext uri="{BB962C8B-B14F-4D97-AF65-F5344CB8AC3E}">
        <p14:creationId xmlns:p14="http://schemas.microsoft.com/office/powerpoint/2010/main" val="242956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6</a:t>
            </a:fld>
            <a:endParaRPr lang="en-GB" altLang="es-ES_tradnl"/>
          </a:p>
        </p:txBody>
      </p:sp>
    </p:spTree>
    <p:extLst>
      <p:ext uri="{BB962C8B-B14F-4D97-AF65-F5344CB8AC3E}">
        <p14:creationId xmlns:p14="http://schemas.microsoft.com/office/powerpoint/2010/main" val="101651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7</a:t>
            </a:fld>
            <a:endParaRPr lang="en-GB" altLang="es-ES_tradnl"/>
          </a:p>
        </p:txBody>
      </p:sp>
    </p:spTree>
    <p:extLst>
      <p:ext uri="{BB962C8B-B14F-4D97-AF65-F5344CB8AC3E}">
        <p14:creationId xmlns:p14="http://schemas.microsoft.com/office/powerpoint/2010/main" val="1515553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8</a:t>
            </a:fld>
            <a:endParaRPr lang="en-GB" altLang="es-ES_tradnl"/>
          </a:p>
        </p:txBody>
      </p:sp>
    </p:spTree>
    <p:extLst>
      <p:ext uri="{BB962C8B-B14F-4D97-AF65-F5344CB8AC3E}">
        <p14:creationId xmlns:p14="http://schemas.microsoft.com/office/powerpoint/2010/main" val="333478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9</a:t>
            </a:fld>
            <a:endParaRPr lang="en-GB" altLang="es-ES_tradnl"/>
          </a:p>
        </p:txBody>
      </p:sp>
    </p:spTree>
    <p:extLst>
      <p:ext uri="{BB962C8B-B14F-4D97-AF65-F5344CB8AC3E}">
        <p14:creationId xmlns:p14="http://schemas.microsoft.com/office/powerpoint/2010/main" val="383258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8C744896-46B7-4206-8640-44CFA2CC511E}" type="slidenum">
              <a:rPr lang="en-GB" altLang="es-ES_tradnl"/>
              <a:pPr>
                <a:defRPr/>
              </a:pPr>
              <a:t>‹Nº›</a:t>
            </a:fld>
            <a:endParaRPr lang="en-GB" altLang="es-ES_tradnl"/>
          </a:p>
        </p:txBody>
      </p:sp>
    </p:spTree>
    <p:extLst>
      <p:ext uri="{BB962C8B-B14F-4D97-AF65-F5344CB8AC3E}">
        <p14:creationId xmlns:p14="http://schemas.microsoft.com/office/powerpoint/2010/main" val="20286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94883CF-2BB7-4AA3-84D6-8C4CA16B3B3E}" type="slidenum">
              <a:rPr lang="en-GB" altLang="es-ES_tradnl"/>
              <a:pPr>
                <a:defRPr/>
              </a:pPr>
              <a:t>‹Nº›</a:t>
            </a:fld>
            <a:endParaRPr lang="en-GB" altLang="es-ES_tradnl"/>
          </a:p>
        </p:txBody>
      </p:sp>
    </p:spTree>
    <p:extLst>
      <p:ext uri="{BB962C8B-B14F-4D97-AF65-F5344CB8AC3E}">
        <p14:creationId xmlns:p14="http://schemas.microsoft.com/office/powerpoint/2010/main" val="130081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B97D837-2A26-4124-B127-EE3CEE298B97}" type="slidenum">
              <a:rPr lang="en-GB" altLang="es-ES_tradnl"/>
              <a:pPr>
                <a:defRPr/>
              </a:pPr>
              <a:t>‹Nº›</a:t>
            </a:fld>
            <a:endParaRPr lang="en-GB" altLang="es-ES_tradnl"/>
          </a:p>
        </p:txBody>
      </p:sp>
    </p:spTree>
    <p:extLst>
      <p:ext uri="{BB962C8B-B14F-4D97-AF65-F5344CB8AC3E}">
        <p14:creationId xmlns:p14="http://schemas.microsoft.com/office/powerpoint/2010/main" val="95548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B631CC34-BA3F-4080-AE49-CD23A92622C1}" type="slidenum">
              <a:rPr lang="en-GB" altLang="es-ES_tradnl"/>
              <a:pPr>
                <a:defRPr/>
              </a:pPr>
              <a:t>‹Nº›</a:t>
            </a:fld>
            <a:endParaRPr lang="en-GB" altLang="es-ES_tradnl"/>
          </a:p>
        </p:txBody>
      </p:sp>
    </p:spTree>
    <p:extLst>
      <p:ext uri="{BB962C8B-B14F-4D97-AF65-F5344CB8AC3E}">
        <p14:creationId xmlns:p14="http://schemas.microsoft.com/office/powerpoint/2010/main" val="184230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2AAB9582-ADD2-4486-8F5E-6A113CC84F54}" type="slidenum">
              <a:rPr lang="en-GB" altLang="es-ES_tradnl"/>
              <a:pPr>
                <a:defRPr/>
              </a:pPr>
              <a:t>‹Nº›</a:t>
            </a:fld>
            <a:endParaRPr lang="en-GB" altLang="es-ES_tradnl"/>
          </a:p>
        </p:txBody>
      </p:sp>
    </p:spTree>
    <p:extLst>
      <p:ext uri="{BB962C8B-B14F-4D97-AF65-F5344CB8AC3E}">
        <p14:creationId xmlns:p14="http://schemas.microsoft.com/office/powerpoint/2010/main" val="182939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6C3DD77-75D0-42E0-8077-2D529901140E}" type="slidenum">
              <a:rPr lang="en-GB" altLang="es-ES_tradnl"/>
              <a:pPr>
                <a:defRPr/>
              </a:pPr>
              <a:t>‹Nº›</a:t>
            </a:fld>
            <a:endParaRPr lang="en-GB" altLang="es-ES_tradnl"/>
          </a:p>
        </p:txBody>
      </p:sp>
    </p:spTree>
    <p:extLst>
      <p:ext uri="{BB962C8B-B14F-4D97-AF65-F5344CB8AC3E}">
        <p14:creationId xmlns:p14="http://schemas.microsoft.com/office/powerpoint/2010/main" val="327895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30E8D8D-042D-4AA6-996F-8C6D2C201A5C}" type="slidenum">
              <a:rPr lang="en-GB" altLang="es-ES_tradnl"/>
              <a:pPr>
                <a:defRPr/>
              </a:pPr>
              <a:t>‹Nº›</a:t>
            </a:fld>
            <a:endParaRPr lang="en-GB" altLang="es-ES_tradnl"/>
          </a:p>
        </p:txBody>
      </p:sp>
    </p:spTree>
    <p:extLst>
      <p:ext uri="{BB962C8B-B14F-4D97-AF65-F5344CB8AC3E}">
        <p14:creationId xmlns:p14="http://schemas.microsoft.com/office/powerpoint/2010/main" val="42260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2E20324-4013-40BF-B2B6-99DB97933C10}" type="slidenum">
              <a:rPr lang="en-GB" altLang="es-ES_tradnl"/>
              <a:pPr>
                <a:defRPr/>
              </a:pPr>
              <a:t>‹Nº›</a:t>
            </a:fld>
            <a:endParaRPr lang="en-GB" altLang="es-ES_tradnl"/>
          </a:p>
        </p:txBody>
      </p:sp>
    </p:spTree>
    <p:extLst>
      <p:ext uri="{BB962C8B-B14F-4D97-AF65-F5344CB8AC3E}">
        <p14:creationId xmlns:p14="http://schemas.microsoft.com/office/powerpoint/2010/main" val="428805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BF26C37-12BD-4C66-8D99-D73CF47F8C64}" type="slidenum">
              <a:rPr lang="en-GB" altLang="es-ES_tradnl"/>
              <a:pPr>
                <a:defRPr/>
              </a:pPr>
              <a:t>‹Nº›</a:t>
            </a:fld>
            <a:endParaRPr lang="en-GB" altLang="es-ES_tradnl"/>
          </a:p>
        </p:txBody>
      </p:sp>
    </p:spTree>
    <p:extLst>
      <p:ext uri="{BB962C8B-B14F-4D97-AF65-F5344CB8AC3E}">
        <p14:creationId xmlns:p14="http://schemas.microsoft.com/office/powerpoint/2010/main" val="1723317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1F2747BF-F536-4863-BFC4-A0C17F3AD397}" type="slidenum">
              <a:rPr lang="en-GB" altLang="es-ES_tradnl"/>
              <a:pPr>
                <a:defRPr/>
              </a:pPr>
              <a:t>‹Nº›</a:t>
            </a:fld>
            <a:endParaRPr lang="en-GB" altLang="es-ES_tradnl"/>
          </a:p>
        </p:txBody>
      </p:sp>
    </p:spTree>
    <p:extLst>
      <p:ext uri="{BB962C8B-B14F-4D97-AF65-F5344CB8AC3E}">
        <p14:creationId xmlns:p14="http://schemas.microsoft.com/office/powerpoint/2010/main" val="6965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0C8F9E0-3A43-484D-B16F-6285106BD1E6}" type="slidenum">
              <a:rPr lang="en-GB" altLang="es-ES_tradnl"/>
              <a:pPr>
                <a:defRPr/>
              </a:pPr>
              <a:t>‹Nº›</a:t>
            </a:fld>
            <a:endParaRPr lang="en-GB" altLang="es-ES_tradnl"/>
          </a:p>
        </p:txBody>
      </p:sp>
    </p:spTree>
    <p:extLst>
      <p:ext uri="{BB962C8B-B14F-4D97-AF65-F5344CB8AC3E}">
        <p14:creationId xmlns:p14="http://schemas.microsoft.com/office/powerpoint/2010/main" val="37972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25FD620-094A-408E-8F69-CF47B226CF1F}" type="slidenum">
              <a:rPr lang="en-GB" altLang="es-ES_tradnl"/>
              <a:pPr>
                <a:defRPr/>
              </a:pPr>
              <a:t>‹Nº›</a:t>
            </a:fld>
            <a:endParaRPr lang="en-GB" altLang="es-ES_tradnl"/>
          </a:p>
        </p:txBody>
      </p:sp>
    </p:spTree>
    <p:extLst>
      <p:ext uri="{BB962C8B-B14F-4D97-AF65-F5344CB8AC3E}">
        <p14:creationId xmlns:p14="http://schemas.microsoft.com/office/powerpoint/2010/main" val="859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C79353F-FF7F-4A84-A77E-5C49D8EEE128}" type="slidenum">
              <a:rPr lang="en-GB" altLang="es-ES_tradnl"/>
              <a:pPr>
                <a:defRPr/>
              </a:pPr>
              <a:t>‹Nº›</a:t>
            </a:fld>
            <a:endParaRPr lang="en-GB" altLang="es-ES_tradnl"/>
          </a:p>
        </p:txBody>
      </p:sp>
    </p:spTree>
    <p:extLst>
      <p:ext uri="{BB962C8B-B14F-4D97-AF65-F5344CB8AC3E}">
        <p14:creationId xmlns:p14="http://schemas.microsoft.com/office/powerpoint/2010/main" val="3208202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5A65325-01AA-4CA1-B41B-4A1940C42D0D}" type="slidenum">
              <a:rPr lang="en-GB" altLang="es-ES_tradnl"/>
              <a:pPr>
                <a:defRPr/>
              </a:pPr>
              <a:t>‹Nº›</a:t>
            </a:fld>
            <a:endParaRPr lang="en-GB" altLang="es-ES_tradnl"/>
          </a:p>
        </p:txBody>
      </p:sp>
    </p:spTree>
    <p:extLst>
      <p:ext uri="{BB962C8B-B14F-4D97-AF65-F5344CB8AC3E}">
        <p14:creationId xmlns:p14="http://schemas.microsoft.com/office/powerpoint/2010/main" val="145986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D442E0E0-39AA-4F2B-A68B-F8687F41FC16}" type="slidenum">
              <a:rPr lang="en-GB" altLang="es-ES_tradnl"/>
              <a:pPr>
                <a:defRPr/>
              </a:pPr>
              <a:t>‹Nº›</a:t>
            </a:fld>
            <a:endParaRPr lang="en-GB" altLang="es-ES_tradnl"/>
          </a:p>
        </p:txBody>
      </p:sp>
    </p:spTree>
    <p:extLst>
      <p:ext uri="{BB962C8B-B14F-4D97-AF65-F5344CB8AC3E}">
        <p14:creationId xmlns:p14="http://schemas.microsoft.com/office/powerpoint/2010/main" val="2242364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039EACE-ECB8-43D6-AFB7-A54A1E4474F3}" type="slidenum">
              <a:rPr lang="en-GB" altLang="es-ES_tradnl"/>
              <a:pPr>
                <a:defRPr/>
              </a:pPr>
              <a:t>‹Nº›</a:t>
            </a:fld>
            <a:endParaRPr lang="en-GB" altLang="es-ES_tradnl"/>
          </a:p>
        </p:txBody>
      </p:sp>
    </p:spTree>
    <p:extLst>
      <p:ext uri="{BB962C8B-B14F-4D97-AF65-F5344CB8AC3E}">
        <p14:creationId xmlns:p14="http://schemas.microsoft.com/office/powerpoint/2010/main" val="640675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7DBAD60-6985-48E2-94DE-BB5BE147580B}" type="slidenum">
              <a:rPr lang="en-GB" altLang="es-ES_tradnl"/>
              <a:pPr>
                <a:defRPr/>
              </a:pPr>
              <a:t>‹Nº›</a:t>
            </a:fld>
            <a:endParaRPr lang="en-GB" altLang="es-ES_tradnl"/>
          </a:p>
        </p:txBody>
      </p:sp>
    </p:spTree>
    <p:extLst>
      <p:ext uri="{BB962C8B-B14F-4D97-AF65-F5344CB8AC3E}">
        <p14:creationId xmlns:p14="http://schemas.microsoft.com/office/powerpoint/2010/main" val="42169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22F5922-44CF-4A76-ABC9-D4276E31F6AE}" type="slidenum">
              <a:rPr lang="en-GB" altLang="es-ES_tradnl"/>
              <a:pPr>
                <a:defRPr/>
              </a:pPr>
              <a:t>‹Nº›</a:t>
            </a:fld>
            <a:endParaRPr lang="en-GB" altLang="es-ES_tradnl"/>
          </a:p>
        </p:txBody>
      </p:sp>
    </p:spTree>
    <p:extLst>
      <p:ext uri="{BB962C8B-B14F-4D97-AF65-F5344CB8AC3E}">
        <p14:creationId xmlns:p14="http://schemas.microsoft.com/office/powerpoint/2010/main" val="31505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7DF22CB-9A8D-4594-887D-2DE10D1B4632}" type="slidenum">
              <a:rPr lang="en-GB" altLang="es-ES_tradnl"/>
              <a:pPr>
                <a:defRPr/>
              </a:pPr>
              <a:t>‹Nº›</a:t>
            </a:fld>
            <a:endParaRPr lang="en-GB" altLang="es-ES_tradnl"/>
          </a:p>
        </p:txBody>
      </p:sp>
    </p:spTree>
    <p:extLst>
      <p:ext uri="{BB962C8B-B14F-4D97-AF65-F5344CB8AC3E}">
        <p14:creationId xmlns:p14="http://schemas.microsoft.com/office/powerpoint/2010/main" val="244541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A1E56A73-9AA6-488B-BB7F-DF0706507286}" type="slidenum">
              <a:rPr lang="en-GB" altLang="es-ES_tradnl"/>
              <a:pPr>
                <a:defRPr/>
              </a:pPr>
              <a:t>‹Nº›</a:t>
            </a:fld>
            <a:endParaRPr lang="en-GB" altLang="es-ES_tradnl"/>
          </a:p>
        </p:txBody>
      </p:sp>
    </p:spTree>
    <p:extLst>
      <p:ext uri="{BB962C8B-B14F-4D97-AF65-F5344CB8AC3E}">
        <p14:creationId xmlns:p14="http://schemas.microsoft.com/office/powerpoint/2010/main" val="999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38F4F6E-0AEF-4C48-8EB7-37535E4314F1}" type="slidenum">
              <a:rPr lang="en-GB" altLang="es-ES_tradnl"/>
              <a:pPr>
                <a:defRPr/>
              </a:pPr>
              <a:t>‹Nº›</a:t>
            </a:fld>
            <a:endParaRPr lang="en-GB" altLang="es-ES_tradnl"/>
          </a:p>
        </p:txBody>
      </p:sp>
    </p:spTree>
    <p:extLst>
      <p:ext uri="{BB962C8B-B14F-4D97-AF65-F5344CB8AC3E}">
        <p14:creationId xmlns:p14="http://schemas.microsoft.com/office/powerpoint/2010/main" val="216791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7F4553-721A-41A7-A7DC-F990A6B253E1}" type="slidenum">
              <a:rPr lang="en-GB" altLang="es-ES_tradnl"/>
              <a:pPr>
                <a:defRPr/>
              </a:pPr>
              <a:t>‹Nº›</a:t>
            </a:fld>
            <a:endParaRPr lang="en-GB" altLang="es-ES_tradnl"/>
          </a:p>
        </p:txBody>
      </p:sp>
    </p:spTree>
    <p:extLst>
      <p:ext uri="{BB962C8B-B14F-4D97-AF65-F5344CB8AC3E}">
        <p14:creationId xmlns:p14="http://schemas.microsoft.com/office/powerpoint/2010/main" val="349849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DA4CC81-BA0E-44D2-BFB8-A5D68DC9EDA7}" type="slidenum">
              <a:rPr lang="en-GB" altLang="es-ES_tradnl"/>
              <a:pPr>
                <a:defRPr/>
              </a:pPr>
              <a:t>‹Nº›</a:t>
            </a:fld>
            <a:endParaRPr lang="en-GB" altLang="es-ES_tradnl"/>
          </a:p>
        </p:txBody>
      </p:sp>
    </p:spTree>
    <p:extLst>
      <p:ext uri="{BB962C8B-B14F-4D97-AF65-F5344CB8AC3E}">
        <p14:creationId xmlns:p14="http://schemas.microsoft.com/office/powerpoint/2010/main" val="57884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A7FDA6B-8E43-436C-86BD-B20E0319E4DB}" type="slidenum">
              <a:rPr lang="en-GB" altLang="es-ES_tradnl"/>
              <a:pPr>
                <a:defRPr/>
              </a:pPr>
              <a:t>‹Nº›</a:t>
            </a:fld>
            <a:endParaRPr lang="en-GB" altLang="es-ES_tradnl"/>
          </a:p>
        </p:txBody>
      </p:sp>
    </p:spTree>
    <p:extLst>
      <p:ext uri="{BB962C8B-B14F-4D97-AF65-F5344CB8AC3E}">
        <p14:creationId xmlns:p14="http://schemas.microsoft.com/office/powerpoint/2010/main" val="42873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5501923-F467-42C8-8559-342DE7FB3C77}"/>
              </a:ext>
            </a:extLst>
          </p:cNvPr>
          <p:cNvSpPr>
            <a:spLocks noChangeArrowheads="1"/>
          </p:cNvSpPr>
          <p:nvPr userDrawn="1"/>
        </p:nvSpPr>
        <p:spPr bwMode="auto">
          <a:xfrm>
            <a:off x="-2309" y="6628247"/>
            <a:ext cx="9146309" cy="242887"/>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sp>
        <p:nvSpPr>
          <p:cNvPr id="8" name="Rectangle 2">
            <a:extLst>
              <a:ext uri="{FF2B5EF4-FFF2-40B4-BE49-F238E27FC236}">
                <a16:creationId xmlns:a16="http://schemas.microsoft.com/office/drawing/2014/main" id="{5CE27C0A-7FCF-4DAB-BEE2-63611C49F578}"/>
              </a:ext>
            </a:extLst>
          </p:cNvPr>
          <p:cNvSpPr>
            <a:spLocks noChangeArrowheads="1"/>
          </p:cNvSpPr>
          <p:nvPr userDrawn="1"/>
        </p:nvSpPr>
        <p:spPr bwMode="auto">
          <a:xfrm>
            <a:off x="0" y="0"/>
            <a:ext cx="9144000" cy="692150"/>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pic>
        <p:nvPicPr>
          <p:cNvPr id="9" name="Picture 7" descr="Instituto Nexus Arequipa - Purdue University/UNSA">
            <a:extLst>
              <a:ext uri="{FF2B5EF4-FFF2-40B4-BE49-F238E27FC236}">
                <a16:creationId xmlns:a16="http://schemas.microsoft.com/office/drawing/2014/main" id="{582613AD-1B1B-4CFB-9A94-EB334E533D5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43800" y="82550"/>
            <a:ext cx="1558925" cy="56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1027"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1028" name="Text Box 3"/>
          <p:cNvSpPr txBox="1">
            <a:spLocks noChangeArrowheads="1"/>
          </p:cNvSpPr>
          <p:nvPr/>
        </p:nvSpPr>
        <p:spPr bwMode="auto">
          <a:xfrm>
            <a:off x="0" y="6669088"/>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1029" name="Text Box 4"/>
          <p:cNvSpPr txBox="1">
            <a:spLocks noChangeArrowheads="1"/>
          </p:cNvSpPr>
          <p:nvPr/>
        </p:nvSpPr>
        <p:spPr bwMode="auto">
          <a:xfrm>
            <a:off x="2195513" y="6669088"/>
            <a:ext cx="5976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8316913" y="6669088"/>
            <a:ext cx="795337" cy="2428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defRPr>
            </a:lvl1pPr>
          </a:lstStyle>
          <a:p>
            <a:pPr>
              <a:defRPr/>
            </a:pPr>
            <a:fld id="{152D52D6-D69B-4610-97A3-439774911C3F}" type="slidenum">
              <a:rPr lang="en-GB" altLang="es-ES_tradnl"/>
              <a:pPr>
                <a:defRPr/>
              </a:pPr>
              <a:t>‹Nº›</a:t>
            </a:fld>
            <a:endParaRPr lang="en-GB" altLang="es-ES_tradn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061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2051"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2052" name="Text Box 3"/>
          <p:cNvSpPr txBox="1">
            <a:spLocks noChangeArrowheads="1"/>
          </p:cNvSpPr>
          <p:nvPr/>
        </p:nvSpPr>
        <p:spPr bwMode="auto">
          <a:xfrm>
            <a:off x="179388" y="60213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053" name="Text Box 4"/>
          <p:cNvSpPr txBox="1">
            <a:spLocks noChangeArrowheads="1"/>
          </p:cNvSpPr>
          <p:nvPr/>
        </p:nvSpPr>
        <p:spPr bwMode="auto">
          <a:xfrm>
            <a:off x="3132138" y="6021388"/>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6804025" y="6021388"/>
            <a:ext cx="2101850" cy="4746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latin typeface="DejaVu Sans" charset="0"/>
              </a:defRPr>
            </a:lvl1pPr>
          </a:lstStyle>
          <a:p>
            <a:pPr>
              <a:defRPr/>
            </a:pPr>
            <a:fld id="{3BC531B4-AAC5-4C93-B266-438BFC7FD983}" type="slidenum">
              <a:rPr lang="en-GB" altLang="es-ES_tradnl"/>
              <a:pPr>
                <a:defRPr/>
              </a:pPr>
              <a:t>‹Nº›</a:t>
            </a:fld>
            <a:endParaRPr lang="en-GB" altLang="es-ES_tradnl"/>
          </a:p>
        </p:txBody>
      </p:sp>
      <p:pic>
        <p:nvPicPr>
          <p:cNvPr id="7" name="Picture 7" descr="Instituto Nexus Arequipa - Purdue University/UNSA">
            <a:extLst>
              <a:ext uri="{FF2B5EF4-FFF2-40B4-BE49-F238E27FC236}">
                <a16:creationId xmlns:a16="http://schemas.microsoft.com/office/drawing/2014/main" id="{AB60E0FF-9413-4976-BCBB-ED269305FC02}"/>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9388" y="357188"/>
            <a:ext cx="26638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mailto:yperezv@unsa.edu.pe" TargetMode="External"/><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 Dr</a:t>
            </a:r>
            <a:r>
              <a:rPr lang="es-ES" kern="0" dirty="0">
                <a:effectLst>
                  <a:outerShdw blurRad="38100" dist="38100" dir="2700000" algn="tl">
                    <a:srgbClr val="000000">
                      <a:alpha val="43137"/>
                    </a:srgbClr>
                  </a:outerShdw>
                </a:effectLst>
              </a:rPr>
              <a:t>. 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7"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None/>
            </a:pPr>
            <a:r>
              <a:rPr lang="es-ES" altLang="es-ES_tradnl" sz="2800" b="1" dirty="0">
                <a:solidFill>
                  <a:srgbClr val="FFFFFF"/>
                </a:solidFill>
              </a:rPr>
              <a:t>Conferencia # 6: Redes de base radial (RBF).</a:t>
            </a:r>
            <a:endParaRPr lang="en-GB" altLang="es-ES_tradnl" sz="2800" b="1" dirty="0">
              <a:solidFill>
                <a:srgbClr val="FFFFFF"/>
              </a:solidFill>
            </a:endParaRPr>
          </a:p>
        </p:txBody>
      </p:sp>
      <p:pic>
        <p:nvPicPr>
          <p:cNvPr id="8" name="Picture 8" descr="Inteligencia artificial para la Industria 4.0 La 4ª revolución ...">
            <a:extLst>
              <a:ext uri="{FF2B5EF4-FFF2-40B4-BE49-F238E27FC236}">
                <a16:creationId xmlns:a16="http://schemas.microsoft.com/office/drawing/2014/main" id="{93B1F45E-7D7E-4BBB-94AD-D6E812861D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p:txBody>
          <a:bodyPr/>
          <a:lstStyle/>
          <a:p>
            <a:pPr algn="just">
              <a:lnSpc>
                <a:spcPct val="150000"/>
              </a:lnSpc>
            </a:pPr>
            <a:r>
              <a:rPr lang="es-ES" sz="2400" dirty="0"/>
              <a:t>Luego de entrenada una red RBF se mide su capacidad de generalizar antes nuevos ejemplos de entrada. Este proceso se le conoce como Interpolación.</a:t>
            </a:r>
          </a:p>
          <a:p>
            <a:pPr algn="just">
              <a:lnSpc>
                <a:spcPct val="150000"/>
              </a:lnSpc>
            </a:pPr>
            <a:endParaRPr lang="es-ES" sz="2400" dirty="0"/>
          </a:p>
          <a:p>
            <a:pPr algn="just">
              <a:lnSpc>
                <a:spcPct val="150000"/>
              </a:lnSpc>
            </a:pPr>
            <a:r>
              <a:rPr lang="es-ES" sz="2400" dirty="0"/>
              <a:t>El entrenamiento de este tipo de redes, determina todos los parámetros de la red.</a:t>
            </a:r>
          </a:p>
          <a:p>
            <a:pPr lvl="1" algn="just">
              <a:lnSpc>
                <a:spcPct val="150000"/>
              </a:lnSpc>
            </a:pPr>
            <a:r>
              <a:rPr lang="es-ES" sz="2400" dirty="0"/>
              <a:t>Parámetros de la capa de salida: Pesos, W</a:t>
            </a:r>
          </a:p>
          <a:p>
            <a:pPr lvl="1" algn="just">
              <a:lnSpc>
                <a:spcPct val="150000"/>
              </a:lnSpc>
            </a:pPr>
            <a:r>
              <a:rPr lang="es-ES" sz="2400" dirty="0"/>
              <a:t>Parámetros de la capa Oculta: Centros, C y desviaciones asociadas d.</a:t>
            </a:r>
            <a:endParaRPr lang="en-US" sz="2400" dirty="0"/>
          </a:p>
        </p:txBody>
      </p:sp>
    </p:spTree>
    <p:extLst>
      <p:ext uri="{BB962C8B-B14F-4D97-AF65-F5344CB8AC3E}">
        <p14:creationId xmlns:p14="http://schemas.microsoft.com/office/powerpoint/2010/main" val="204704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p:txBody>
          <a:bodyPr/>
          <a:lstStyle/>
          <a:p>
            <a:pPr algn="just">
              <a:lnSpc>
                <a:spcPct val="150000"/>
              </a:lnSpc>
            </a:pPr>
            <a:r>
              <a:rPr lang="es-ES" sz="2400" dirty="0"/>
              <a:t>La determinación de los parámetros de la capa oculta, se realiza mediante la optimización en el espacio de entradas, ya que cada neurona va a representar una zona diferente en dicho espacio.</a:t>
            </a:r>
          </a:p>
          <a:p>
            <a:pPr algn="just">
              <a:lnSpc>
                <a:spcPct val="150000"/>
              </a:lnSpc>
            </a:pPr>
            <a:r>
              <a:rPr lang="es-ES" sz="2400" dirty="0"/>
              <a:t>La determinación de los parámetros de la capa de salida, la optimización se realiza en base a las salidas que se desea obtener (salidas deseadas), ya que en su globalidad, las redes de base radial se utilizan para aproximar relaciones entre el conjunto de variables de entrada y salida que definen el problema.</a:t>
            </a:r>
            <a:endParaRPr lang="en-US" sz="2400" dirty="0"/>
          </a:p>
        </p:txBody>
      </p:sp>
    </p:spTree>
    <p:extLst>
      <p:ext uri="{BB962C8B-B14F-4D97-AF65-F5344CB8AC3E}">
        <p14:creationId xmlns:p14="http://schemas.microsoft.com/office/powerpoint/2010/main" val="217631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p:txBody>
          <a:bodyPr/>
          <a:lstStyle/>
          <a:p>
            <a:pPr marL="0" indent="0" algn="just">
              <a:lnSpc>
                <a:spcPct val="150000"/>
              </a:lnSpc>
              <a:buNone/>
            </a:pPr>
            <a:r>
              <a:rPr lang="es-ES" sz="2400" b="1" dirty="0"/>
              <a:t>Aprendizaje Híbrido</a:t>
            </a:r>
          </a:p>
          <a:p>
            <a:pPr algn="just">
              <a:lnSpc>
                <a:spcPct val="150000"/>
              </a:lnSpc>
            </a:pPr>
            <a:r>
              <a:rPr lang="es-ES" sz="2400" b="1" dirty="0"/>
              <a:t>Fase No supervisada: </a:t>
            </a:r>
            <a:r>
              <a:rPr lang="es-ES" sz="2400" dirty="0"/>
              <a:t>Determinación de parámetros de la capa oculta.</a:t>
            </a:r>
          </a:p>
          <a:p>
            <a:pPr algn="just">
              <a:lnSpc>
                <a:spcPct val="150000"/>
              </a:lnSpc>
            </a:pPr>
            <a:r>
              <a:rPr lang="es-ES" sz="2400" b="1" dirty="0"/>
              <a:t>Fase Supervisada:</a:t>
            </a:r>
            <a:r>
              <a:rPr lang="es-ES" sz="2400" dirty="0"/>
              <a:t> Determinación de pesos en capa de salida.</a:t>
            </a:r>
            <a:endParaRPr lang="en-US" sz="2400" dirty="0"/>
          </a:p>
        </p:txBody>
      </p:sp>
    </p:spTree>
    <p:extLst>
      <p:ext uri="{BB962C8B-B14F-4D97-AF65-F5344CB8AC3E}">
        <p14:creationId xmlns:p14="http://schemas.microsoft.com/office/powerpoint/2010/main" val="381202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a:xfrm>
            <a:off x="121337" y="838200"/>
            <a:ext cx="8404225" cy="5686425"/>
          </a:xfrm>
        </p:spPr>
        <p:txBody>
          <a:bodyPr/>
          <a:lstStyle/>
          <a:p>
            <a:pPr marL="0" indent="0" algn="just">
              <a:lnSpc>
                <a:spcPct val="150000"/>
              </a:lnSpc>
              <a:buNone/>
            </a:pPr>
            <a:r>
              <a:rPr lang="es-ES" sz="2400" b="1" dirty="0"/>
              <a:t>Fase No Supervisada</a:t>
            </a:r>
          </a:p>
          <a:p>
            <a:pPr algn="just">
              <a:lnSpc>
                <a:spcPct val="150000"/>
              </a:lnSpc>
            </a:pPr>
            <a:r>
              <a:rPr lang="es-ES" sz="2400" dirty="0"/>
              <a:t>Puesto que las neuronas ocultas se caracterizan porque representan zonas diferentes del espacio de entradas, los centros y las desviaciones deben de ser calculados con este objetivo (clasificar el espacio de entradas en diferentes clases).</a:t>
            </a:r>
          </a:p>
          <a:p>
            <a:pPr marL="0" indent="0" algn="just">
              <a:lnSpc>
                <a:spcPct val="150000"/>
              </a:lnSpc>
              <a:buNone/>
            </a:pPr>
            <a:r>
              <a:rPr lang="en-US" sz="2400" b="1" dirty="0" err="1"/>
              <a:t>Determinación</a:t>
            </a:r>
            <a:r>
              <a:rPr lang="en-US" sz="2400" b="1" dirty="0"/>
              <a:t> de </a:t>
            </a:r>
            <a:r>
              <a:rPr lang="en-US" sz="2400" b="1" dirty="0" err="1"/>
              <a:t>Centros</a:t>
            </a:r>
            <a:r>
              <a:rPr lang="en-US" sz="2400" b="1" dirty="0"/>
              <a:t>:          </a:t>
            </a:r>
          </a:p>
          <a:p>
            <a:pPr algn="just">
              <a:lnSpc>
                <a:spcPct val="150000"/>
              </a:lnSpc>
            </a:pPr>
            <a:r>
              <a:rPr lang="en-US" sz="2400" dirty="0" err="1"/>
              <a:t>Algoritmo</a:t>
            </a:r>
            <a:r>
              <a:rPr lang="en-US" sz="2400" dirty="0"/>
              <a:t> K-medias</a:t>
            </a:r>
          </a:p>
          <a:p>
            <a:pPr algn="just">
              <a:lnSpc>
                <a:spcPct val="150000"/>
              </a:lnSpc>
            </a:pPr>
            <a:r>
              <a:rPr lang="en-US" sz="2400" dirty="0" err="1"/>
              <a:t>Mapas</a:t>
            </a:r>
            <a:r>
              <a:rPr lang="en-US" sz="2400" dirty="0"/>
              <a:t> de </a:t>
            </a:r>
            <a:r>
              <a:rPr lang="en-US" sz="2400" dirty="0" err="1"/>
              <a:t>Kohonen</a:t>
            </a:r>
            <a:endParaRPr lang="en-US" sz="2400" dirty="0"/>
          </a:p>
        </p:txBody>
      </p:sp>
      <p:sp>
        <p:nvSpPr>
          <p:cNvPr id="4" name="Rectángulo 3"/>
          <p:cNvSpPr/>
          <p:nvPr/>
        </p:nvSpPr>
        <p:spPr>
          <a:xfrm>
            <a:off x="4323450" y="4343400"/>
            <a:ext cx="4923143" cy="461665"/>
          </a:xfrm>
          <a:prstGeom prst="rect">
            <a:avLst/>
          </a:prstGeom>
        </p:spPr>
        <p:txBody>
          <a:bodyPr wrap="none">
            <a:spAutoFit/>
          </a:bodyPr>
          <a:lstStyle/>
          <a:p>
            <a:r>
              <a:rPr lang="es-ES" sz="2400" b="1" dirty="0">
                <a:solidFill>
                  <a:srgbClr val="000000"/>
                </a:solidFill>
                <a:latin typeface="+mn-lt"/>
                <a:cs typeface="+mn-cs"/>
              </a:rPr>
              <a:t>Determinación de Desviaciones:</a:t>
            </a:r>
          </a:p>
        </p:txBody>
      </p:sp>
      <p:sp>
        <p:nvSpPr>
          <p:cNvPr id="5" name="Rectángulo 4"/>
          <p:cNvSpPr/>
          <p:nvPr/>
        </p:nvSpPr>
        <p:spPr>
          <a:xfrm>
            <a:off x="4323449" y="4951115"/>
            <a:ext cx="4668151"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s-ES" sz="2400" dirty="0">
                <a:solidFill>
                  <a:srgbClr val="000000"/>
                </a:solidFill>
                <a:latin typeface="+mn-lt"/>
                <a:cs typeface="+mn-cs"/>
              </a:rPr>
              <a:t>Media Uniforme</a:t>
            </a:r>
          </a:p>
          <a:p>
            <a:pPr marL="342900" indent="-342900">
              <a:lnSpc>
                <a:spcPct val="150000"/>
              </a:lnSpc>
              <a:buFont typeface="Arial" panose="020B0604020202020204" pitchFamily="34" charset="0"/>
              <a:buChar char="•"/>
            </a:pPr>
            <a:r>
              <a:rPr lang="es-ES" sz="2400" dirty="0">
                <a:solidFill>
                  <a:srgbClr val="000000"/>
                </a:solidFill>
                <a:latin typeface="+mn-lt"/>
                <a:cs typeface="+mn-cs"/>
              </a:rPr>
              <a:t>Media Geométrica</a:t>
            </a:r>
          </a:p>
        </p:txBody>
      </p:sp>
    </p:spTree>
    <p:extLst>
      <p:ext uri="{BB962C8B-B14F-4D97-AF65-F5344CB8AC3E}">
        <p14:creationId xmlns:p14="http://schemas.microsoft.com/office/powerpoint/2010/main" val="200141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a:xfrm>
            <a:off x="121337" y="838200"/>
            <a:ext cx="8404225" cy="5686425"/>
          </a:xfrm>
        </p:spPr>
        <p:txBody>
          <a:bodyPr/>
          <a:lstStyle/>
          <a:p>
            <a:pPr marL="0" indent="0" algn="just">
              <a:lnSpc>
                <a:spcPct val="150000"/>
              </a:lnSpc>
              <a:buNone/>
            </a:pPr>
            <a:r>
              <a:rPr lang="es-ES" sz="2400" b="1" dirty="0"/>
              <a:t>Fase Supervisada</a:t>
            </a:r>
          </a:p>
          <a:p>
            <a:pPr algn="just">
              <a:lnSpc>
                <a:spcPct val="150000"/>
              </a:lnSpc>
            </a:pPr>
            <a:r>
              <a:rPr lang="es-ES" sz="2400" dirty="0"/>
              <a:t>Se utiliza la técnica de corrección de Error .</a:t>
            </a:r>
          </a:p>
          <a:p>
            <a:pPr algn="just">
              <a:lnSpc>
                <a:spcPct val="150000"/>
              </a:lnSpc>
            </a:pPr>
            <a:r>
              <a:rPr lang="es-ES" sz="2400" dirty="0"/>
              <a:t>Minimización de la función error dada por la salida de la red.</a:t>
            </a:r>
          </a:p>
          <a:p>
            <a:pPr algn="just">
              <a:lnSpc>
                <a:spcPct val="150000"/>
              </a:lnSpc>
            </a:pPr>
            <a:endParaRPr lang="es-ES" sz="2400" dirty="0"/>
          </a:p>
          <a:p>
            <a:pPr algn="just">
              <a:lnSpc>
                <a:spcPct val="150000"/>
              </a:lnSpc>
            </a:pPr>
            <a:r>
              <a:rPr lang="es-ES" sz="2400" dirty="0"/>
              <a:t>Donde N es el número de patrones, y e(n) es el error cometido por la red para el patrón X(n), Donde Y(n) es la salida de la red, S(n) es la salida deseada para un patrón X(n) y viene dado por:</a:t>
            </a:r>
            <a:endParaRPr lang="en-US" sz="2400" dirty="0"/>
          </a:p>
        </p:txBody>
      </p:sp>
      <p:pic>
        <p:nvPicPr>
          <p:cNvPr id="7" name="Imagen 6"/>
          <p:cNvPicPr>
            <a:picLocks noChangeAspect="1"/>
          </p:cNvPicPr>
          <p:nvPr/>
        </p:nvPicPr>
        <p:blipFill>
          <a:blip r:embed="rId3"/>
          <a:stretch>
            <a:fillRect/>
          </a:stretch>
        </p:blipFill>
        <p:spPr>
          <a:xfrm>
            <a:off x="6324600" y="2667000"/>
            <a:ext cx="2573999" cy="1235028"/>
          </a:xfrm>
          <a:prstGeom prst="rect">
            <a:avLst/>
          </a:prstGeom>
        </p:spPr>
      </p:pic>
      <p:pic>
        <p:nvPicPr>
          <p:cNvPr id="8" name="Imagen 7"/>
          <p:cNvPicPr>
            <a:picLocks noChangeAspect="1"/>
          </p:cNvPicPr>
          <p:nvPr/>
        </p:nvPicPr>
        <p:blipFill>
          <a:blip r:embed="rId4"/>
          <a:stretch>
            <a:fillRect/>
          </a:stretch>
        </p:blipFill>
        <p:spPr>
          <a:xfrm>
            <a:off x="5137378" y="5486400"/>
            <a:ext cx="4006622" cy="1182478"/>
          </a:xfrm>
          <a:prstGeom prst="rect">
            <a:avLst/>
          </a:prstGeom>
        </p:spPr>
      </p:pic>
    </p:spTree>
    <p:extLst>
      <p:ext uri="{BB962C8B-B14F-4D97-AF65-F5344CB8AC3E}">
        <p14:creationId xmlns:p14="http://schemas.microsoft.com/office/powerpoint/2010/main" val="1213980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Función</a:t>
            </a:r>
            <a:r>
              <a:rPr lang="en-US" dirty="0"/>
              <a:t> de Gauss</a:t>
            </a:r>
          </a:p>
        </p:txBody>
      </p:sp>
      <p:pic>
        <p:nvPicPr>
          <p:cNvPr id="5" name="Picture 4"/>
          <p:cNvPicPr>
            <a:picLocks noChangeAspect="1"/>
          </p:cNvPicPr>
          <p:nvPr/>
        </p:nvPicPr>
        <p:blipFill>
          <a:blip r:embed="rId3"/>
          <a:stretch>
            <a:fillRect/>
          </a:stretch>
        </p:blipFill>
        <p:spPr>
          <a:xfrm>
            <a:off x="457200" y="1430852"/>
            <a:ext cx="8410429" cy="2683948"/>
          </a:xfrm>
          <a:prstGeom prst="rect">
            <a:avLst/>
          </a:prstGeom>
        </p:spPr>
      </p:pic>
      <p:pic>
        <p:nvPicPr>
          <p:cNvPr id="4" name="Picture 3"/>
          <p:cNvPicPr>
            <a:picLocks noChangeAspect="1"/>
          </p:cNvPicPr>
          <p:nvPr/>
        </p:nvPicPr>
        <p:blipFill>
          <a:blip r:embed="rId4"/>
          <a:stretch>
            <a:fillRect/>
          </a:stretch>
        </p:blipFill>
        <p:spPr>
          <a:xfrm>
            <a:off x="5039035" y="4191000"/>
            <a:ext cx="4018600" cy="2332038"/>
          </a:xfrm>
          <a:prstGeom prst="rect">
            <a:avLst/>
          </a:prstGeom>
        </p:spPr>
      </p:pic>
    </p:spTree>
    <p:extLst>
      <p:ext uri="{BB962C8B-B14F-4D97-AF65-F5344CB8AC3E}">
        <p14:creationId xmlns:p14="http://schemas.microsoft.com/office/powerpoint/2010/main" val="234870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Arquitectura</a:t>
            </a:r>
            <a:endParaRPr lang="en-US" dirty="0"/>
          </a:p>
        </p:txBody>
      </p:sp>
      <p:pic>
        <p:nvPicPr>
          <p:cNvPr id="4" name="Picture 3"/>
          <p:cNvPicPr>
            <a:picLocks noChangeAspect="1"/>
          </p:cNvPicPr>
          <p:nvPr/>
        </p:nvPicPr>
        <p:blipFill>
          <a:blip r:embed="rId3"/>
          <a:stretch>
            <a:fillRect/>
          </a:stretch>
        </p:blipFill>
        <p:spPr>
          <a:xfrm>
            <a:off x="71168" y="832758"/>
            <a:ext cx="9072831" cy="4896661"/>
          </a:xfrm>
          <a:prstGeom prst="rect">
            <a:avLst/>
          </a:prstGeom>
        </p:spPr>
      </p:pic>
    </p:spTree>
    <p:extLst>
      <p:ext uri="{BB962C8B-B14F-4D97-AF65-F5344CB8AC3E}">
        <p14:creationId xmlns:p14="http://schemas.microsoft.com/office/powerpoint/2010/main" val="393446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Arquitectura</a:t>
            </a:r>
            <a:endParaRPr lang="en-US" dirty="0"/>
          </a:p>
        </p:txBody>
      </p:sp>
      <p:sp>
        <p:nvSpPr>
          <p:cNvPr id="3" name="Content Placeholder 2"/>
          <p:cNvSpPr>
            <a:spLocks noGrp="1"/>
          </p:cNvSpPr>
          <p:nvPr>
            <p:ph idx="1"/>
          </p:nvPr>
        </p:nvSpPr>
        <p:spPr/>
        <p:txBody>
          <a:bodyPr/>
          <a:lstStyle/>
          <a:p>
            <a:pPr algn="just">
              <a:lnSpc>
                <a:spcPct val="150000"/>
              </a:lnSpc>
            </a:pPr>
            <a:r>
              <a:rPr lang="en-US" sz="2400" dirty="0" err="1"/>
              <a:t>Capa</a:t>
            </a:r>
            <a:r>
              <a:rPr lang="en-US" sz="2400" dirty="0"/>
              <a:t> de </a:t>
            </a:r>
            <a:r>
              <a:rPr lang="en-US" sz="2400" dirty="0" err="1"/>
              <a:t>entrada</a:t>
            </a:r>
            <a:r>
              <a:rPr lang="en-US" sz="2400" dirty="0"/>
              <a:t> (No </a:t>
            </a:r>
            <a:r>
              <a:rPr lang="en-US" sz="2400" dirty="0" err="1"/>
              <a:t>realiza</a:t>
            </a:r>
            <a:r>
              <a:rPr lang="en-US" sz="2400" dirty="0"/>
              <a:t> </a:t>
            </a:r>
            <a:r>
              <a:rPr lang="en-US" sz="2400" dirty="0" err="1"/>
              <a:t>preprocesado</a:t>
            </a:r>
            <a:r>
              <a:rPr lang="en-US" sz="2400" dirty="0"/>
              <a:t>)</a:t>
            </a:r>
          </a:p>
          <a:p>
            <a:pPr algn="just">
              <a:lnSpc>
                <a:spcPct val="150000"/>
              </a:lnSpc>
            </a:pPr>
            <a:r>
              <a:rPr lang="en-US" sz="2400" dirty="0" err="1"/>
              <a:t>Capa</a:t>
            </a:r>
            <a:r>
              <a:rPr lang="en-US" sz="2400" dirty="0"/>
              <a:t> </a:t>
            </a:r>
            <a:r>
              <a:rPr lang="en-US" sz="2400" dirty="0" err="1"/>
              <a:t>oculta</a:t>
            </a:r>
            <a:r>
              <a:rPr lang="en-US" sz="2400" dirty="0"/>
              <a:t>: </a:t>
            </a:r>
            <a:r>
              <a:rPr lang="en-US" sz="2400" dirty="0" err="1"/>
              <a:t>Reciben</a:t>
            </a:r>
            <a:r>
              <a:rPr lang="en-US" sz="2400" dirty="0"/>
              <a:t> </a:t>
            </a:r>
            <a:r>
              <a:rPr lang="en-US" sz="2400" dirty="0" err="1"/>
              <a:t>las</a:t>
            </a:r>
            <a:r>
              <a:rPr lang="en-US" sz="2400" dirty="0"/>
              <a:t> </a:t>
            </a:r>
            <a:r>
              <a:rPr lang="en-US" sz="2400" dirty="0" err="1"/>
              <a:t>señales</a:t>
            </a:r>
            <a:r>
              <a:rPr lang="en-US" sz="2400" dirty="0"/>
              <a:t> y </a:t>
            </a:r>
            <a:r>
              <a:rPr lang="en-US" sz="2400" dirty="0" err="1"/>
              <a:t>realizan</a:t>
            </a:r>
            <a:r>
              <a:rPr lang="en-US" sz="2400" dirty="0"/>
              <a:t> </a:t>
            </a:r>
            <a:r>
              <a:rPr lang="en-US" sz="2400" dirty="0" err="1"/>
              <a:t>una</a:t>
            </a:r>
            <a:r>
              <a:rPr lang="en-US" sz="2400" dirty="0"/>
              <a:t> </a:t>
            </a:r>
            <a:r>
              <a:rPr lang="en-US" sz="2400" dirty="0" err="1"/>
              <a:t>transformación</a:t>
            </a:r>
            <a:r>
              <a:rPr lang="en-US" sz="2400" dirty="0"/>
              <a:t> local y no lineal </a:t>
            </a:r>
            <a:r>
              <a:rPr lang="en-US" sz="2400" dirty="0" err="1"/>
              <a:t>sobre</a:t>
            </a:r>
            <a:r>
              <a:rPr lang="en-US" sz="2400" dirty="0"/>
              <a:t> </a:t>
            </a:r>
            <a:r>
              <a:rPr lang="en-US" sz="2400" dirty="0" err="1"/>
              <a:t>las</a:t>
            </a:r>
            <a:r>
              <a:rPr lang="en-US" sz="2400" dirty="0"/>
              <a:t> </a:t>
            </a:r>
            <a:r>
              <a:rPr lang="en-US" sz="2400" dirty="0" err="1"/>
              <a:t>señales</a:t>
            </a:r>
            <a:r>
              <a:rPr lang="en-US" sz="2400" dirty="0"/>
              <a:t>.</a:t>
            </a:r>
          </a:p>
          <a:p>
            <a:pPr algn="just">
              <a:lnSpc>
                <a:spcPct val="150000"/>
              </a:lnSpc>
            </a:pPr>
            <a:r>
              <a:rPr lang="en-US" sz="2400" dirty="0" err="1"/>
              <a:t>Capa</a:t>
            </a:r>
            <a:r>
              <a:rPr lang="en-US" sz="2400" dirty="0"/>
              <a:t> de </a:t>
            </a:r>
            <a:r>
              <a:rPr lang="en-US" sz="2400" dirty="0" err="1"/>
              <a:t>salida</a:t>
            </a:r>
            <a:r>
              <a:rPr lang="en-US" sz="2400" dirty="0"/>
              <a:t>: Se </a:t>
            </a:r>
            <a:r>
              <a:rPr lang="en-US" sz="2400" dirty="0" err="1"/>
              <a:t>realiza</a:t>
            </a:r>
            <a:r>
              <a:rPr lang="en-US" sz="2400" dirty="0"/>
              <a:t> </a:t>
            </a:r>
            <a:r>
              <a:rPr lang="en-US" sz="2400" dirty="0" err="1"/>
              <a:t>una</a:t>
            </a:r>
            <a:r>
              <a:rPr lang="en-US" sz="2400" dirty="0"/>
              <a:t> </a:t>
            </a:r>
            <a:r>
              <a:rPr lang="en-US" sz="2400" dirty="0" err="1"/>
              <a:t>combinación</a:t>
            </a:r>
            <a:r>
              <a:rPr lang="en-US" sz="2400" dirty="0"/>
              <a:t> lineal de </a:t>
            </a:r>
            <a:r>
              <a:rPr lang="en-US" sz="2400" dirty="0" err="1"/>
              <a:t>las</a:t>
            </a:r>
            <a:r>
              <a:rPr lang="en-US" sz="2400" dirty="0"/>
              <a:t> </a:t>
            </a:r>
            <a:r>
              <a:rPr lang="en-US" sz="2400" dirty="0" err="1"/>
              <a:t>activaciones</a:t>
            </a:r>
            <a:r>
              <a:rPr lang="en-US" sz="2400" dirty="0"/>
              <a:t> de </a:t>
            </a:r>
            <a:r>
              <a:rPr lang="en-US" sz="2400" dirty="0" err="1"/>
              <a:t>las</a:t>
            </a:r>
            <a:r>
              <a:rPr lang="en-US" sz="2400" dirty="0"/>
              <a:t> </a:t>
            </a:r>
            <a:r>
              <a:rPr lang="en-US" sz="2400" dirty="0" err="1"/>
              <a:t>neuronas</a:t>
            </a:r>
            <a:r>
              <a:rPr lang="en-US" sz="2400" dirty="0"/>
              <a:t> de la </a:t>
            </a:r>
            <a:r>
              <a:rPr lang="en-US" sz="2400" dirty="0" err="1"/>
              <a:t>capa</a:t>
            </a:r>
            <a:r>
              <a:rPr lang="en-US" sz="2400" dirty="0"/>
              <a:t> </a:t>
            </a:r>
            <a:r>
              <a:rPr lang="en-US" sz="2400" dirty="0" err="1"/>
              <a:t>oculta</a:t>
            </a:r>
            <a:r>
              <a:rPr lang="en-US" sz="2400" dirty="0"/>
              <a:t> y </a:t>
            </a:r>
            <a:r>
              <a:rPr lang="en-US" sz="2400" dirty="0" err="1"/>
              <a:t>actúa</a:t>
            </a:r>
            <a:r>
              <a:rPr lang="en-US" sz="2400" dirty="0"/>
              <a:t> </a:t>
            </a:r>
            <a:r>
              <a:rPr lang="en-US" sz="2400" dirty="0" err="1"/>
              <a:t>como</a:t>
            </a:r>
            <a:r>
              <a:rPr lang="en-US" sz="2400" dirty="0"/>
              <a:t> </a:t>
            </a:r>
            <a:r>
              <a:rPr lang="en-US" sz="2400" dirty="0" err="1"/>
              <a:t>salida</a:t>
            </a:r>
            <a:r>
              <a:rPr lang="en-US" sz="2400" dirty="0"/>
              <a:t>.</a:t>
            </a:r>
          </a:p>
        </p:txBody>
      </p:sp>
    </p:spTree>
    <p:extLst>
      <p:ext uri="{BB962C8B-B14F-4D97-AF65-F5344CB8AC3E}">
        <p14:creationId xmlns:p14="http://schemas.microsoft.com/office/powerpoint/2010/main" val="77566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Función</a:t>
            </a:r>
            <a:r>
              <a:rPr lang="en-US" dirty="0"/>
              <a:t> de </a:t>
            </a:r>
            <a:r>
              <a:rPr lang="en-US" dirty="0" err="1"/>
              <a:t>activación</a:t>
            </a:r>
            <a:r>
              <a:rPr lang="en-US" dirty="0"/>
              <a:t> lineal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e>
                      </m:nary>
                    </m:oMath>
                  </m:oMathPara>
                </a14:m>
                <a:endParaRPr lang="en-US" sz="2400" dirty="0"/>
              </a:p>
              <a:p>
                <a:pPr algn="just">
                  <a:lnSpc>
                    <a:spcPct val="150000"/>
                  </a:lnSpc>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𝑖𝑘</m:t>
                        </m:r>
                      </m:sub>
                    </m:sSub>
                  </m:oMath>
                </a14:m>
                <a:r>
                  <a:rPr lang="en-US" sz="2400" dirty="0"/>
                  <a:t>pesos </a:t>
                </a:r>
                <a:r>
                  <a:rPr lang="en-US" sz="2400" dirty="0" err="1"/>
                  <a:t>asociados</a:t>
                </a:r>
                <a:r>
                  <a:rPr lang="en-US" sz="2400" dirty="0"/>
                  <a:t> al element k de la </a:t>
                </a:r>
                <a:r>
                  <a:rPr lang="en-US" sz="2400" dirty="0" err="1"/>
                  <a:t>capa</a:t>
                </a:r>
                <a:r>
                  <a:rPr lang="en-US" sz="2400" dirty="0"/>
                  <a:t> de </a:t>
                </a:r>
                <a:r>
                  <a:rPr lang="en-US" sz="2400" dirty="0" err="1"/>
                  <a:t>salida</a:t>
                </a:r>
                <a:r>
                  <a:rPr lang="en-US" sz="2400" dirty="0"/>
                  <a:t> y el </a:t>
                </a:r>
                <a:r>
                  <a:rPr lang="en-US" sz="2400" dirty="0" err="1"/>
                  <a:t>elemento</a:t>
                </a:r>
                <a:r>
                  <a:rPr lang="en-US" sz="2400" dirty="0"/>
                  <a:t> </a:t>
                </a:r>
                <a:r>
                  <a:rPr lang="en-US" sz="2400" dirty="0" err="1"/>
                  <a:t>i</a:t>
                </a:r>
                <a:r>
                  <a:rPr lang="en-US" sz="2400" dirty="0"/>
                  <a:t> de la </a:t>
                </a:r>
                <a:r>
                  <a:rPr lang="en-US" sz="2400" dirty="0" err="1"/>
                  <a:t>capa</a:t>
                </a:r>
                <a:r>
                  <a:rPr lang="en-US" sz="2400" dirty="0"/>
                  <a:t> </a:t>
                </a:r>
                <a:r>
                  <a:rPr lang="en-US" sz="2400" dirty="0" err="1"/>
                  <a:t>oculta</a:t>
                </a:r>
                <a:r>
                  <a:rPr lang="en-US" sz="2400" dirty="0"/>
                  <a:t> </a:t>
                </a:r>
                <a:r>
                  <a:rPr lang="en-US" sz="2400" dirty="0" err="1"/>
                  <a:t>que</a:t>
                </a:r>
                <a:r>
                  <a:rPr lang="en-US" sz="2400" dirty="0"/>
                  <a:t> </a:t>
                </a:r>
                <a:r>
                  <a:rPr lang="en-US" sz="2400" dirty="0" err="1"/>
                  <a:t>ponderan</a:t>
                </a:r>
                <a:r>
                  <a:rPr lang="en-US" sz="2400" dirty="0"/>
                  <a:t> </a:t>
                </a:r>
                <a:r>
                  <a:rPr lang="en-US" sz="2400" dirty="0" err="1"/>
                  <a:t>las</a:t>
                </a:r>
                <a:r>
                  <a:rPr lang="en-US" sz="2400" dirty="0"/>
                  <a:t> </a:t>
                </a:r>
                <a:r>
                  <a:rPr lang="en-US" sz="2400" dirty="0" err="1"/>
                  <a:t>salidas</a:t>
                </a:r>
                <a:r>
                  <a:rPr lang="en-US" sz="2400" dirty="0"/>
                  <a:t> de la </a:t>
                </a:r>
                <a:r>
                  <a:rPr lang="en-US" sz="2400" dirty="0" err="1"/>
                  <a:t>capa</a:t>
                </a:r>
                <a:r>
                  <a:rPr lang="en-US" sz="2400" dirty="0"/>
                  <a:t> </a:t>
                </a:r>
                <a:r>
                  <a:rPr lang="en-US" sz="2400" dirty="0" err="1"/>
                  <a:t>oculta</a:t>
                </a:r>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030" r="-2175"/>
                </a:stretch>
              </a:blipFill>
            </p:spPr>
            <p:txBody>
              <a:bodyPr/>
              <a:lstStyle/>
              <a:p>
                <a:r>
                  <a:rPr lang="es-ES">
                    <a:noFill/>
                  </a:rPr>
                  <a:t> </a:t>
                </a:r>
              </a:p>
            </p:txBody>
          </p:sp>
        </mc:Fallback>
      </mc:AlternateContent>
    </p:spTree>
    <p:extLst>
      <p:ext uri="{BB962C8B-B14F-4D97-AF65-F5344CB8AC3E}">
        <p14:creationId xmlns:p14="http://schemas.microsoft.com/office/powerpoint/2010/main" val="38902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Capa</a:t>
            </a:r>
            <a:r>
              <a:rPr lang="en-US" dirty="0"/>
              <a:t> </a:t>
            </a:r>
            <a:r>
              <a:rPr lang="en-US" dirty="0" err="1"/>
              <a:t>oculta</a:t>
            </a:r>
            <a:endParaRPr lang="en-US" dirty="0"/>
          </a:p>
        </p:txBody>
      </p:sp>
      <p:sp>
        <p:nvSpPr>
          <p:cNvPr id="3" name="Content Placeholder 2"/>
          <p:cNvSpPr>
            <a:spLocks noGrp="1"/>
          </p:cNvSpPr>
          <p:nvPr>
            <p:ph idx="1"/>
          </p:nvPr>
        </p:nvSpPr>
        <p:spPr/>
        <p:txBody>
          <a:bodyPr/>
          <a:lstStyle/>
          <a:p>
            <a:pPr algn="just">
              <a:lnSpc>
                <a:spcPct val="150000"/>
              </a:lnSpc>
            </a:pPr>
            <a:r>
              <a:rPr lang="es-ES" sz="2400" dirty="0"/>
              <a:t>Cada elemento de procesado, i, de la capa oculta tiene asociada una función de base radial de tal manera que representa una clase o categoría, donde dicha clase viene dada por (Ci, di). Ci representa un centro de </a:t>
            </a:r>
            <a:r>
              <a:rPr lang="es-ES" sz="2400" dirty="0" err="1"/>
              <a:t>cluster</a:t>
            </a:r>
            <a:r>
              <a:rPr lang="es-ES" sz="2400" dirty="0"/>
              <a:t> (pesos asociados a cada neurona i) y di representa la desviación, anchura o dilatación de la función de base radial asociada a dicho elemento.</a:t>
            </a:r>
          </a:p>
        </p:txBody>
      </p:sp>
      <p:pic>
        <p:nvPicPr>
          <p:cNvPr id="4" name="Imagen 3"/>
          <p:cNvPicPr>
            <a:picLocks noChangeAspect="1"/>
          </p:cNvPicPr>
          <p:nvPr/>
        </p:nvPicPr>
        <p:blipFill>
          <a:blip r:embed="rId3"/>
          <a:stretch>
            <a:fillRect/>
          </a:stretch>
        </p:blipFill>
        <p:spPr>
          <a:xfrm>
            <a:off x="4953000" y="4267200"/>
            <a:ext cx="4191000" cy="2354427"/>
          </a:xfrm>
          <a:prstGeom prst="rect">
            <a:avLst/>
          </a:prstGeom>
        </p:spPr>
      </p:pic>
    </p:spTree>
    <p:extLst>
      <p:ext uri="{BB962C8B-B14F-4D97-AF65-F5344CB8AC3E}">
        <p14:creationId xmlns:p14="http://schemas.microsoft.com/office/powerpoint/2010/main" val="364817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Objetivo</a:t>
            </a:r>
          </a:p>
        </p:txBody>
      </p:sp>
      <p:sp>
        <p:nvSpPr>
          <p:cNvPr id="3" name="Marcador de contenido 2"/>
          <p:cNvSpPr>
            <a:spLocks noGrp="1"/>
          </p:cNvSpPr>
          <p:nvPr>
            <p:ph idx="1"/>
          </p:nvPr>
        </p:nvSpPr>
        <p:spPr>
          <a:xfrm>
            <a:off x="152400" y="838200"/>
            <a:ext cx="8991600" cy="5610225"/>
          </a:xfrm>
        </p:spPr>
        <p:txBody>
          <a:bodyPr/>
          <a:lstStyle/>
          <a:p>
            <a:pPr algn="just">
              <a:lnSpc>
                <a:spcPct val="100000"/>
              </a:lnSpc>
            </a:pPr>
            <a:endParaRPr lang="es-ES" sz="2800" dirty="0"/>
          </a:p>
          <a:p>
            <a:pPr algn="just">
              <a:lnSpc>
                <a:spcPct val="100000"/>
              </a:lnSpc>
            </a:pPr>
            <a:r>
              <a:rPr lang="es-ES" sz="3200" dirty="0"/>
              <a:t>Caracterizar las Redes de Base Radial.</a:t>
            </a:r>
          </a:p>
        </p:txBody>
      </p:sp>
    </p:spTree>
    <p:extLst>
      <p:ext uri="{BB962C8B-B14F-4D97-AF65-F5344CB8AC3E}">
        <p14:creationId xmlns:p14="http://schemas.microsoft.com/office/powerpoint/2010/main" val="355915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Capa</a:t>
            </a:r>
            <a:r>
              <a:rPr lang="en-US" dirty="0"/>
              <a:t> </a:t>
            </a:r>
            <a:r>
              <a:rPr lang="en-US" dirty="0" err="1"/>
              <a:t>oculta</a:t>
            </a:r>
            <a:endParaRPr lang="en-US" dirty="0"/>
          </a:p>
        </p:txBody>
      </p:sp>
      <p:sp>
        <p:nvSpPr>
          <p:cNvPr id="3" name="Content Placeholder 2"/>
          <p:cNvSpPr>
            <a:spLocks noGrp="1"/>
          </p:cNvSpPr>
          <p:nvPr>
            <p:ph idx="1"/>
          </p:nvPr>
        </p:nvSpPr>
        <p:spPr/>
        <p:txBody>
          <a:bodyPr/>
          <a:lstStyle/>
          <a:p>
            <a:pPr algn="just">
              <a:lnSpc>
                <a:spcPct val="150000"/>
              </a:lnSpc>
            </a:pPr>
            <a:r>
              <a:rPr lang="es-ES" sz="2400"/>
              <a:t>La </a:t>
            </a:r>
            <a:r>
              <a:rPr lang="es-ES" sz="2400" dirty="0"/>
              <a:t>salida de cada elemento de la capa oculta </a:t>
            </a:r>
            <a:r>
              <a:rPr lang="es-ES" sz="2400" dirty="0" err="1"/>
              <a:t>zi</a:t>
            </a:r>
            <a:r>
              <a:rPr lang="es-ES" sz="2400" dirty="0"/>
              <a:t>(n) se calcula como la distancia que existe ente el patrón de entrada X(n) al centro del </a:t>
            </a:r>
            <a:r>
              <a:rPr lang="es-ES" sz="2400" dirty="0" err="1"/>
              <a:t>cluster</a:t>
            </a:r>
            <a:r>
              <a:rPr lang="es-ES" sz="2400" dirty="0"/>
              <a:t> Ci </a:t>
            </a:r>
            <a:r>
              <a:rPr lang="es-ES" sz="2400"/>
              <a:t>ponderada inversamente por </a:t>
            </a:r>
            <a:r>
              <a:rPr lang="es-ES" sz="2400" dirty="0"/>
              <a:t>di y aplicando después a ese valor una función de base radial.</a:t>
            </a:r>
            <a:endParaRPr lang="en-US" sz="2400" dirty="0"/>
          </a:p>
        </p:txBody>
      </p:sp>
      <p:pic>
        <p:nvPicPr>
          <p:cNvPr id="4" name="Imagen 3"/>
          <p:cNvPicPr>
            <a:picLocks noChangeAspect="1"/>
          </p:cNvPicPr>
          <p:nvPr/>
        </p:nvPicPr>
        <p:blipFill>
          <a:blip r:embed="rId3"/>
          <a:stretch>
            <a:fillRect/>
          </a:stretch>
        </p:blipFill>
        <p:spPr>
          <a:xfrm>
            <a:off x="6403462" y="5515506"/>
            <a:ext cx="2462445" cy="1007532"/>
          </a:xfrm>
          <a:prstGeom prst="rect">
            <a:avLst/>
          </a:prstGeom>
        </p:spPr>
      </p:pic>
    </p:spTree>
    <p:extLst>
      <p:ext uri="{BB962C8B-B14F-4D97-AF65-F5344CB8AC3E}">
        <p14:creationId xmlns:p14="http://schemas.microsoft.com/office/powerpoint/2010/main" val="364817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Funciones</a:t>
            </a:r>
            <a:r>
              <a:rPr lang="en-US" dirty="0"/>
              <a:t> de base radial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50000"/>
                  </a:lnSpc>
                </a:pPr>
                <a:r>
                  <a:rPr lang="en-US" sz="2400" dirty="0"/>
                  <a:t>La </a:t>
                </a:r>
                <a:r>
                  <a:rPr lang="en-US" sz="2400" dirty="0" err="1"/>
                  <a:t>más</a:t>
                </a:r>
                <a:r>
                  <a:rPr lang="en-US" sz="2400" dirty="0"/>
                  <a:t> </a:t>
                </a:r>
                <a:r>
                  <a:rPr lang="en-US" sz="2400" dirty="0" err="1"/>
                  <a:t>utilizada</a:t>
                </a:r>
                <a:r>
                  <a:rPr lang="en-US" sz="2400" dirty="0"/>
                  <a:t> </a:t>
                </a:r>
                <a:r>
                  <a:rPr lang="en-US" sz="2400" dirty="0" err="1"/>
                  <a:t>es</a:t>
                </a:r>
                <a:r>
                  <a:rPr lang="en-US" sz="2400" dirty="0"/>
                  <a:t> la </a:t>
                </a:r>
                <a:r>
                  <a:rPr lang="en-US" sz="2400" dirty="0" err="1"/>
                  <a:t>función</a:t>
                </a:r>
                <a:r>
                  <a:rPr lang="en-US" sz="2400" dirty="0"/>
                  <a:t> </a:t>
                </a:r>
                <a:r>
                  <a:rPr lang="en-US" sz="2400" dirty="0" err="1"/>
                  <a:t>gausiana</a:t>
                </a:r>
                <a:r>
                  <a:rPr lang="en-US" sz="2400" dirty="0"/>
                  <a:t>:</a:t>
                </a:r>
              </a:p>
              <a:p>
                <a:pPr marL="0" indent="0" algn="just">
                  <a:lnSpc>
                    <a:spcPct val="150000"/>
                  </a:lnSpc>
                  <a:buNone/>
                </a:pPr>
                <a14:m>
                  <m:oMathPara xmlns:m="http://schemas.openxmlformats.org/officeDocument/2006/math">
                    <m:oMathParaPr>
                      <m:jc m:val="centerGroup"/>
                    </m:oMathParaPr>
                    <m:oMath xmlns:m="http://schemas.openxmlformats.org/officeDocument/2006/math">
                      <m:r>
                        <m:rPr>
                          <m:sty m:val="p"/>
                        </m:rPr>
                        <a:rPr lang="el-GR" sz="4000" i="1">
                          <a:latin typeface="Cambria Math" panose="02040503050406030204" pitchFamily="18" charset="0"/>
                          <a:ea typeface="Cambria Math" panose="02040503050406030204" pitchFamily="18" charset="0"/>
                        </a:rPr>
                        <m:t>Φ</m:t>
                      </m:r>
                      <m:d>
                        <m:dPr>
                          <m:ctrlPr>
                            <a:rPr lang="en-US" sz="4000" i="1">
                              <a:latin typeface="Cambria Math" panose="02040503050406030204" pitchFamily="18" charset="0"/>
                              <a:ea typeface="Cambria Math" panose="02040503050406030204" pitchFamily="18" charset="0"/>
                            </a:rPr>
                          </m:ctrlPr>
                        </m:dPr>
                        <m:e>
                          <m:r>
                            <a:rPr lang="en-US" sz="4000" i="1">
                              <a:latin typeface="Cambria Math" panose="02040503050406030204" pitchFamily="18" charset="0"/>
                              <a:ea typeface="Cambria Math" panose="02040503050406030204" pitchFamily="18" charset="0"/>
                            </a:rPr>
                            <m:t>𝑥</m:t>
                          </m:r>
                        </m:e>
                      </m:d>
                      <m:r>
                        <a:rPr lang="en-US" sz="4000" i="1">
                          <a:latin typeface="Cambria Math" panose="02040503050406030204" pitchFamily="18" charset="0"/>
                          <a:ea typeface="Cambria Math" panose="02040503050406030204" pitchFamily="18" charset="0"/>
                        </a:rPr>
                        <m:t>=</m:t>
                      </m:r>
                      <m:sSup>
                        <m:sSupPr>
                          <m:ctrlPr>
                            <a:rPr lang="en-US" sz="4000" i="1">
                              <a:latin typeface="Cambria Math" panose="02040503050406030204" pitchFamily="18" charset="0"/>
                              <a:ea typeface="Cambria Math" panose="02040503050406030204" pitchFamily="18" charset="0"/>
                            </a:rPr>
                          </m:ctrlPr>
                        </m:sSupPr>
                        <m:e>
                          <m:r>
                            <a:rPr lang="en-US" sz="4000" i="1">
                              <a:latin typeface="Cambria Math" panose="02040503050406030204" pitchFamily="18" charset="0"/>
                              <a:ea typeface="Cambria Math" panose="02040503050406030204" pitchFamily="18" charset="0"/>
                            </a:rPr>
                            <m:t>𝑒</m:t>
                          </m:r>
                        </m:e>
                        <m:sup>
                          <m:d>
                            <m:dPr>
                              <m:ctrlPr>
                                <a:rPr lang="en-US" sz="4000" i="1">
                                  <a:latin typeface="Cambria Math" panose="02040503050406030204" pitchFamily="18" charset="0"/>
                                  <a:ea typeface="Cambria Math" panose="02040503050406030204" pitchFamily="18" charset="0"/>
                                </a:rPr>
                              </m:ctrlPr>
                            </m:dPr>
                            <m:e>
                              <m:r>
                                <a:rPr lang="en-US" sz="4000" i="1">
                                  <a:latin typeface="Cambria Math" panose="02040503050406030204" pitchFamily="18" charset="0"/>
                                  <a:ea typeface="Cambria Math" panose="02040503050406030204" pitchFamily="18" charset="0"/>
                                </a:rPr>
                                <m:t>−</m:t>
                              </m:r>
                              <m:sSup>
                                <m:sSupPr>
                                  <m:ctrlPr>
                                    <a:rPr lang="en-US" sz="4000" i="1">
                                      <a:latin typeface="Cambria Math" panose="02040503050406030204" pitchFamily="18" charset="0"/>
                                      <a:ea typeface="Cambria Math" panose="02040503050406030204" pitchFamily="18" charset="0"/>
                                    </a:rPr>
                                  </m:ctrlPr>
                                </m:sSupPr>
                                <m:e>
                                  <m:d>
                                    <m:dPr>
                                      <m:begChr m:val="‖"/>
                                      <m:endChr m:val="‖"/>
                                      <m:ctrlPr>
                                        <a:rPr lang="en-US" sz="4000" i="1">
                                          <a:latin typeface="Cambria Math" panose="02040503050406030204" pitchFamily="18" charset="0"/>
                                          <a:ea typeface="Cambria Math" panose="02040503050406030204" pitchFamily="18" charset="0"/>
                                        </a:rPr>
                                      </m:ctrlPr>
                                    </m:dPr>
                                    <m:e>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𝑥</m:t>
                                          </m:r>
                                        </m:e>
                                        <m:sub>
                                          <m:r>
                                            <a:rPr lang="en-US" sz="4000" i="1">
                                              <a:latin typeface="Cambria Math" panose="02040503050406030204" pitchFamily="18" charset="0"/>
                                              <a:ea typeface="Cambria Math" panose="02040503050406030204" pitchFamily="18" charset="0"/>
                                            </a:rPr>
                                            <m:t>𝑖</m:t>
                                          </m:r>
                                        </m:sub>
                                      </m:sSub>
                                      <m:r>
                                        <a:rPr lang="en-US" sz="4000" i="1">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ea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𝑐</m:t>
                                          </m:r>
                                        </m:e>
                                        <m:sub>
                                          <m:r>
                                            <a:rPr lang="en-US" sz="4000" i="1">
                                              <a:latin typeface="Cambria Math" panose="02040503050406030204" pitchFamily="18" charset="0"/>
                                              <a:ea typeface="Cambria Math" panose="02040503050406030204" pitchFamily="18" charset="0"/>
                                            </a:rPr>
                                            <m:t>𝑖</m:t>
                                          </m:r>
                                        </m:sub>
                                      </m:sSub>
                                    </m:e>
                                  </m:d>
                                </m:e>
                                <m:sup>
                                  <m:r>
                                    <a:rPr lang="en-US" sz="4000" i="1">
                                      <a:latin typeface="Cambria Math" panose="02040503050406030204" pitchFamily="18" charset="0"/>
                                      <a:ea typeface="Cambria Math" panose="02040503050406030204" pitchFamily="18" charset="0"/>
                                    </a:rPr>
                                    <m:t>2</m:t>
                                  </m:r>
                                </m:sup>
                              </m:sSup>
                            </m:e>
                          </m:d>
                        </m:sup>
                      </m:sSup>
                    </m:oMath>
                  </m:oMathPara>
                </a14:m>
                <a:endParaRPr lang="en-US" sz="2400" dirty="0"/>
              </a:p>
              <a:p>
                <a:pPr algn="just">
                  <a:lnSpc>
                    <a:spcPct val="150000"/>
                  </a:lnSpc>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030"/>
                </a:stretch>
              </a:blipFill>
            </p:spPr>
            <p:txBody>
              <a:bodyPr/>
              <a:lstStyle/>
              <a:p>
                <a:r>
                  <a:rPr lang="es-ES">
                    <a:noFill/>
                  </a:rPr>
                  <a:t> </a:t>
                </a:r>
              </a:p>
            </p:txBody>
          </p:sp>
        </mc:Fallback>
      </mc:AlternateContent>
    </p:spTree>
    <p:extLst>
      <p:ext uri="{BB962C8B-B14F-4D97-AF65-F5344CB8AC3E}">
        <p14:creationId xmlns:p14="http://schemas.microsoft.com/office/powerpoint/2010/main" val="3600947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p:pic>
        <p:nvPicPr>
          <p:cNvPr id="4" name="Picture 3"/>
          <p:cNvPicPr>
            <a:picLocks noChangeAspect="1"/>
          </p:cNvPicPr>
          <p:nvPr/>
        </p:nvPicPr>
        <p:blipFill>
          <a:blip r:embed="rId3"/>
          <a:stretch>
            <a:fillRect/>
          </a:stretch>
        </p:blipFill>
        <p:spPr>
          <a:xfrm>
            <a:off x="250825" y="1066800"/>
            <a:ext cx="8571270" cy="3352800"/>
          </a:xfrm>
          <a:prstGeom prst="rect">
            <a:avLst/>
          </a:prstGeom>
        </p:spPr>
      </p:pic>
    </p:spTree>
    <p:extLst>
      <p:ext uri="{BB962C8B-B14F-4D97-AF65-F5344CB8AC3E}">
        <p14:creationId xmlns:p14="http://schemas.microsoft.com/office/powerpoint/2010/main" val="29411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50000"/>
                  </a:lnSpc>
                </a:pPr>
                <a:r>
                  <a:rPr lang="en-US" sz="2400" dirty="0"/>
                  <a:t>Centros (0,0) y (1,1)</a:t>
                </a: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m:rPr>
                              <m:sty m:val="p"/>
                            </m:rPr>
                            <a:rPr lang="el-GR" sz="3200" i="1" smtClean="0">
                              <a:latin typeface="Cambria Math" panose="02040503050406030204" pitchFamily="18" charset="0"/>
                              <a:ea typeface="Cambria Math" panose="02040503050406030204" pitchFamily="18" charset="0"/>
                            </a:rPr>
                            <m:t>Φ</m:t>
                          </m:r>
                        </m:e>
                        <m:sub>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𝑥</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1</m:t>
                                          </m:r>
                                        </m:sub>
                                      </m:sSub>
                                    </m:e>
                                  </m:d>
                                </m:e>
                                <m:sup>
                                  <m:r>
                                    <a:rPr lang="en-US" sz="3200" b="0" i="1" smtClean="0">
                                      <a:latin typeface="Cambria Math" panose="02040503050406030204" pitchFamily="18" charset="0"/>
                                    </a:rPr>
                                    <m:t>2</m:t>
                                  </m:r>
                                </m:sup>
                              </m:sSup>
                            </m:e>
                          </m:d>
                        </m:sup>
                      </m:sSup>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(0,0)</m:t>
                      </m:r>
                    </m:oMath>
                  </m:oMathPara>
                </a14:m>
                <a:endParaRPr lang="en-US" sz="3200" dirty="0"/>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m:rPr>
                              <m:sty m:val="p"/>
                            </m:rPr>
                            <a:rPr lang="el-GR" sz="3200" i="1">
                              <a:latin typeface="Cambria Math" panose="02040503050406030204" pitchFamily="18" charset="0"/>
                              <a:ea typeface="Cambria Math" panose="02040503050406030204" pitchFamily="18" charset="0"/>
                            </a:rPr>
                            <m:t>Φ</m:t>
                          </m:r>
                        </m:e>
                        <m:sub>
                          <m:r>
                            <a:rPr lang="en-US" sz="3200" b="0" i="1" smtClean="0">
                              <a:latin typeface="Cambria Math" panose="02040503050406030204" pitchFamily="18" charset="0"/>
                            </a:rPr>
                            <m:t>2</m:t>
                          </m:r>
                        </m:sub>
                      </m:sSub>
                      <m:d>
                        <m:dPr>
                          <m:ctrlPr>
                            <a:rPr lang="en-US" sz="3200" i="1">
                              <a:latin typeface="Cambria Math" panose="02040503050406030204" pitchFamily="18" charset="0"/>
                            </a:rPr>
                          </m:ctrlPr>
                        </m:dPr>
                        <m:e>
                          <m:r>
                            <a:rPr lang="en-US" sz="3200" i="1">
                              <a:latin typeface="Cambria Math" panose="02040503050406030204" pitchFamily="18" charset="0"/>
                            </a:rPr>
                            <m:t>𝑥</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d>
                            <m:dPr>
                              <m:ctrlPr>
                                <a:rPr lang="en-US" sz="3200" i="1">
                                  <a:latin typeface="Cambria Math" panose="02040503050406030204" pitchFamily="18" charset="0"/>
                                </a:rPr>
                              </m:ctrlPr>
                            </m:dPr>
                            <m:e>
                              <m:r>
                                <a:rPr lang="en-US" sz="3200" i="1">
                                  <a:latin typeface="Cambria Math" panose="02040503050406030204" pitchFamily="18" charset="0"/>
                                </a:rPr>
                                <m:t>−</m:t>
                              </m:r>
                              <m:sSup>
                                <m:sSupPr>
                                  <m:ctrlPr>
                                    <a:rPr lang="en-US" sz="3200" i="1">
                                      <a:latin typeface="Cambria Math" panose="02040503050406030204" pitchFamily="18" charset="0"/>
                                    </a:rPr>
                                  </m:ctrlPr>
                                </m:sSupPr>
                                <m:e>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𝑥</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b="0" i="1" smtClean="0">
                                              <a:latin typeface="Cambria Math" panose="02040503050406030204" pitchFamily="18" charset="0"/>
                                            </a:rPr>
                                            <m:t>2</m:t>
                                          </m:r>
                                        </m:sub>
                                      </m:sSub>
                                    </m:e>
                                  </m:d>
                                </m:e>
                                <m:sup>
                                  <m:r>
                                    <a:rPr lang="en-US" sz="3200" i="1">
                                      <a:latin typeface="Cambria Math" panose="02040503050406030204" pitchFamily="18" charset="0"/>
                                    </a:rPr>
                                    <m:t>2</m:t>
                                  </m:r>
                                </m:sup>
                              </m:sSup>
                            </m:e>
                          </m:d>
                        </m:sup>
                      </m:sSup>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(1,1)</m:t>
                      </m:r>
                    </m:oMath>
                  </m:oMathPara>
                </a14:m>
                <a:endParaRPr lang="en-US" sz="3200" dirty="0"/>
              </a:p>
              <a:p>
                <a:pPr algn="just">
                  <a:lnSpc>
                    <a:spcPct val="150000"/>
                  </a:lnSpc>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030"/>
                </a:stretch>
              </a:blipFill>
            </p:spPr>
            <p:txBody>
              <a:bodyPr/>
              <a:lstStyle/>
              <a:p>
                <a:r>
                  <a:rPr lang="es-ES">
                    <a:noFill/>
                  </a:rPr>
                  <a:t> </a:t>
                </a:r>
              </a:p>
            </p:txBody>
          </p:sp>
        </mc:Fallback>
      </mc:AlternateContent>
    </p:spTree>
    <p:extLst>
      <p:ext uri="{BB962C8B-B14F-4D97-AF65-F5344CB8AC3E}">
        <p14:creationId xmlns:p14="http://schemas.microsoft.com/office/powerpoint/2010/main" val="3808826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p:pic>
        <p:nvPicPr>
          <p:cNvPr id="4" name="Picture 3"/>
          <p:cNvPicPr>
            <a:picLocks noChangeAspect="1"/>
          </p:cNvPicPr>
          <p:nvPr/>
        </p:nvPicPr>
        <p:blipFill>
          <a:blip r:embed="rId3"/>
          <a:stretch>
            <a:fillRect/>
          </a:stretch>
        </p:blipFill>
        <p:spPr>
          <a:xfrm>
            <a:off x="404024" y="1295400"/>
            <a:ext cx="8282776" cy="3649056"/>
          </a:xfrm>
          <a:prstGeom prst="rect">
            <a:avLst/>
          </a:prstGeom>
        </p:spPr>
      </p:pic>
    </p:spTree>
    <p:extLst>
      <p:ext uri="{BB962C8B-B14F-4D97-AF65-F5344CB8AC3E}">
        <p14:creationId xmlns:p14="http://schemas.microsoft.com/office/powerpoint/2010/main" val="321921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p:pic>
        <p:nvPicPr>
          <p:cNvPr id="5" name="Imagen 4"/>
          <p:cNvPicPr>
            <a:picLocks noChangeAspect="1"/>
          </p:cNvPicPr>
          <p:nvPr/>
        </p:nvPicPr>
        <p:blipFill>
          <a:blip r:embed="rId3"/>
          <a:stretch>
            <a:fillRect/>
          </a:stretch>
        </p:blipFill>
        <p:spPr>
          <a:xfrm>
            <a:off x="152400" y="990601"/>
            <a:ext cx="2663356" cy="2286000"/>
          </a:xfrm>
          <a:prstGeom prst="rect">
            <a:avLst/>
          </a:prstGeom>
        </p:spPr>
      </p:pic>
      <p:pic>
        <p:nvPicPr>
          <p:cNvPr id="6" name="Imagen 5"/>
          <p:cNvPicPr>
            <a:picLocks noChangeAspect="1"/>
          </p:cNvPicPr>
          <p:nvPr/>
        </p:nvPicPr>
        <p:blipFill>
          <a:blip r:embed="rId4"/>
          <a:stretch>
            <a:fillRect/>
          </a:stretch>
        </p:blipFill>
        <p:spPr>
          <a:xfrm>
            <a:off x="2815756" y="1524000"/>
            <a:ext cx="6196838" cy="4996239"/>
          </a:xfrm>
          <a:prstGeom prst="rect">
            <a:avLst/>
          </a:prstGeom>
        </p:spPr>
      </p:pic>
    </p:spTree>
    <p:extLst>
      <p:ext uri="{BB962C8B-B14F-4D97-AF65-F5344CB8AC3E}">
        <p14:creationId xmlns:p14="http://schemas.microsoft.com/office/powerpoint/2010/main" val="2284008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150000"/>
                  </a:lnSpc>
                </a:pPr>
                <a:r>
                  <a:rPr lang="es-ES" sz="2400" dirty="0"/>
                  <a:t>La relación entrada-salida está expresada por:</a:t>
                </a:r>
              </a:p>
              <a:p>
                <a:pPr algn="just">
                  <a:lnSpc>
                    <a:spcPct val="150000"/>
                  </a:lnSpc>
                </a:pPr>
                <a14:m>
                  <m:oMath xmlns:m="http://schemas.openxmlformats.org/officeDocument/2006/math">
                    <m:r>
                      <a:rPr lang="es-ES" sz="3200" b="0" i="1" smtClean="0">
                        <a:latin typeface="Cambria Math" panose="02040503050406030204" pitchFamily="18" charset="0"/>
                      </a:rPr>
                      <m:t>𝐹</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𝑥</m:t>
                        </m:r>
                      </m:e>
                    </m:d>
                    <m:r>
                      <a:rPr lang="es-ES" sz="3200" b="0" i="1" smtClean="0">
                        <a:latin typeface="Cambria Math" panose="02040503050406030204" pitchFamily="18" charset="0"/>
                      </a:rPr>
                      <m:t>=</m:t>
                    </m:r>
                    <m:nary>
                      <m:naryPr>
                        <m:chr m:val="∑"/>
                        <m:ctrlPr>
                          <a:rPr lang="es-ES" sz="3200" b="0" i="1" smtClean="0">
                            <a:latin typeface="Cambria Math" panose="02040503050406030204" pitchFamily="18" charset="0"/>
                          </a:rPr>
                        </m:ctrlPr>
                      </m:naryPr>
                      <m:sub>
                        <m:r>
                          <m:rPr>
                            <m:brk m:alnAt="23"/>
                          </m:rPr>
                          <a:rPr lang="es-ES" sz="3200" b="0" i="1" smtClean="0">
                            <a:latin typeface="Cambria Math" panose="02040503050406030204" pitchFamily="18" charset="0"/>
                          </a:rPr>
                          <m:t>1</m:t>
                        </m:r>
                      </m:sub>
                      <m:sup>
                        <m:r>
                          <a:rPr lang="es-ES" sz="3200" b="0" i="1" smtClean="0">
                            <a:latin typeface="Cambria Math" panose="02040503050406030204" pitchFamily="18" charset="0"/>
                          </a:rPr>
                          <m:t>2</m:t>
                        </m:r>
                      </m:sup>
                      <m:e>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𝑊</m:t>
                            </m:r>
                          </m:e>
                          <m:sub>
                            <m:r>
                              <a:rPr lang="es-ES" sz="3200" b="0" i="1" smtClean="0">
                                <a:latin typeface="Cambria Math" panose="02040503050406030204" pitchFamily="18" charset="0"/>
                              </a:rPr>
                              <m:t>𝑖</m:t>
                            </m:r>
                          </m:sub>
                        </m:sSub>
                        <m:r>
                          <a:rPr lang="es-ES" sz="3200" b="0" i="1" smtClean="0">
                            <a:latin typeface="Cambria Math" panose="02040503050406030204" pitchFamily="18" charset="0"/>
                          </a:rPr>
                          <m:t>∗</m:t>
                        </m:r>
                        <m:r>
                          <a:rPr lang="es-ES" sz="3200" b="0" i="1" smtClean="0">
                            <a:latin typeface="Cambria Math" panose="02040503050406030204" pitchFamily="18" charset="0"/>
                          </a:rPr>
                          <m:t>𝐺</m:t>
                        </m:r>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𝑥</m:t>
                            </m:r>
                            <m:r>
                              <a:rPr lang="es-ES" sz="3200" b="0" i="1" smtClean="0">
                                <a:latin typeface="Cambria Math" panose="02040503050406030204" pitchFamily="18" charset="0"/>
                              </a:rPr>
                              <m:t>−</m:t>
                            </m:r>
                            <m:sSub>
                              <m:sSubPr>
                                <m:ctrlPr>
                                  <a:rPr lang="es-ES" sz="3200" b="0" i="1" smtClean="0">
                                    <a:latin typeface="Cambria Math" panose="02040503050406030204" pitchFamily="18" charset="0"/>
                                  </a:rPr>
                                </m:ctrlPr>
                              </m:sSubPr>
                              <m:e>
                                <m:r>
                                  <a:rPr lang="es-ES" sz="3200" b="0" i="1" smtClean="0">
                                    <a:latin typeface="Cambria Math" panose="02040503050406030204" pitchFamily="18" charset="0"/>
                                  </a:rPr>
                                  <m:t>𝑡</m:t>
                                </m:r>
                              </m:e>
                              <m:sub>
                                <m:r>
                                  <a:rPr lang="es-ES" sz="3200" b="0" i="1" smtClean="0">
                                    <a:latin typeface="Cambria Math" panose="02040503050406030204" pitchFamily="18" charset="0"/>
                                  </a:rPr>
                                  <m:t>𝑖</m:t>
                                </m:r>
                              </m:sub>
                            </m:sSub>
                          </m:e>
                        </m:d>
                      </m:e>
                    </m:nary>
                    <m:r>
                      <a:rPr lang="es-ES" sz="3200" b="0" i="1" smtClean="0">
                        <a:latin typeface="Cambria Math" panose="02040503050406030204" pitchFamily="18" charset="0"/>
                      </a:rPr>
                      <m:t>+</m:t>
                    </m:r>
                    <m:r>
                      <a:rPr lang="es-ES" sz="3200" b="0" i="1" smtClean="0">
                        <a:latin typeface="Cambria Math" panose="02040503050406030204" pitchFamily="18" charset="0"/>
                      </a:rPr>
                      <m:t>𝑏</m:t>
                    </m:r>
                  </m:oMath>
                </a14:m>
                <a:endParaRPr lang="es-ES" sz="3200" dirty="0"/>
              </a:p>
              <a:p>
                <a:pPr algn="just">
                  <a:lnSpc>
                    <a:spcPct val="150000"/>
                  </a:lnSpc>
                </a:pPr>
                <a:r>
                  <a:rPr lang="es-ES" sz="2400" dirty="0"/>
                  <a:t>donde b es el </a:t>
                </a:r>
                <a:r>
                  <a:rPr lang="es-ES" sz="2400" dirty="0" err="1"/>
                  <a:t>bias</a:t>
                </a:r>
                <a:r>
                  <a:rPr lang="es-ES" sz="2400" dirty="0"/>
                  <a:t> y F(x) es z.</a:t>
                </a:r>
                <a:endParaRPr lang="en-US" sz="2400" dirty="0"/>
              </a:p>
              <a:p>
                <a:pPr algn="just">
                  <a:lnSpc>
                    <a:spcPct val="150000"/>
                  </a:lnSpc>
                </a:pPr>
                <a:endParaRPr lang="en-US" sz="2400" dirty="0"/>
              </a:p>
              <a:p>
                <a:pPr algn="just">
                  <a:lnSpc>
                    <a:spcPct val="150000"/>
                  </a:lnSpc>
                </a:pPr>
                <a:r>
                  <a:rPr lang="en-US" sz="2400" dirty="0"/>
                  <a:t>De forma </a:t>
                </a:r>
                <a:r>
                  <a:rPr lang="en-US" sz="2400" dirty="0" err="1"/>
                  <a:t>matricial</a:t>
                </a:r>
                <a:r>
                  <a:rPr lang="en-US" sz="2400" dirty="0"/>
                  <a:t>: z=</a:t>
                </a:r>
                <a:r>
                  <a:rPr lang="en-US" sz="2400" dirty="0" err="1"/>
                  <a:t>Gw</a:t>
                </a:r>
                <a:endParaRPr lang="en-US" sz="2400" dirty="0"/>
              </a:p>
              <a:p>
                <a:pPr algn="just">
                  <a:lnSpc>
                    <a:spcPct val="150000"/>
                  </a:lnSpc>
                </a:pPr>
                <a:r>
                  <a:rPr lang="en-US" sz="2400" dirty="0" err="1"/>
                  <a:t>Por</a:t>
                </a:r>
                <a:r>
                  <a:rPr lang="en-US" sz="2400" dirty="0"/>
                  <a:t> lo </a:t>
                </a:r>
                <a:r>
                  <a:rPr lang="en-US" sz="2400" dirty="0" err="1"/>
                  <a:t>que</a:t>
                </a:r>
                <a:r>
                  <a:rPr lang="en-US" sz="2400" dirty="0"/>
                  <a:t> w= </a:t>
                </a:r>
                <a:r>
                  <a:rPr lang="en-US" sz="2400" dirty="0" err="1"/>
                  <a:t>inv</a:t>
                </a:r>
                <a:r>
                  <a:rPr lang="en-US" sz="2400" dirty="0"/>
                  <a:t>(G)z</a:t>
                </a:r>
              </a:p>
              <a:p>
                <a:pPr algn="just">
                  <a:lnSpc>
                    <a:spcPct val="150000"/>
                  </a:lnSpc>
                </a:pPr>
                <a:r>
                  <a:rPr lang="en-US" sz="2400" dirty="0"/>
                  <a:t>w=</a:t>
                </a:r>
                <a:r>
                  <a:rPr lang="en-US" sz="2400" dirty="0" err="1"/>
                  <a:t>inv</a:t>
                </a:r>
                <a:r>
                  <a:rPr lang="en-US" sz="2400" dirty="0"/>
                  <a:t>(G’G)</a:t>
                </a:r>
                <a:r>
                  <a:rPr lang="en-US" sz="2400" dirty="0" err="1"/>
                  <a:t>G’z</a:t>
                </a:r>
                <a:r>
                  <a:rPr lang="en-US" sz="2400" dirty="0"/>
                  <a:t>, </a:t>
                </a:r>
                <a:r>
                  <a:rPr lang="en-US" sz="2400" dirty="0" err="1"/>
                  <a:t>donde</a:t>
                </a:r>
                <a:r>
                  <a:rPr lang="en-US" sz="2400" dirty="0"/>
                  <a:t> G’ </a:t>
                </a:r>
                <a:r>
                  <a:rPr lang="en-US" sz="2400" dirty="0" err="1"/>
                  <a:t>es</a:t>
                </a:r>
                <a:r>
                  <a:rPr lang="en-US" sz="2400" dirty="0"/>
                  <a:t> la </a:t>
                </a:r>
                <a:r>
                  <a:rPr lang="en-US" sz="2400" dirty="0" err="1"/>
                  <a:t>traspuesta</a:t>
                </a:r>
                <a:r>
                  <a:rPr lang="en-US" sz="2400" dirty="0"/>
                  <a:t> de G. Para z se </a:t>
                </a:r>
                <a:r>
                  <a:rPr lang="en-US" sz="2400" dirty="0" err="1"/>
                  <a:t>utilizan</a:t>
                </a:r>
                <a:r>
                  <a:rPr lang="en-US" sz="2400" dirty="0"/>
                  <a:t> los </a:t>
                </a:r>
                <a:r>
                  <a:rPr lang="en-US" sz="2400" dirty="0" err="1"/>
                  <a:t>valores</a:t>
                </a:r>
                <a:r>
                  <a:rPr lang="en-US" sz="2400" dirty="0"/>
                  <a:t> </a:t>
                </a:r>
                <a:r>
                  <a:rPr lang="en-US" sz="2400" dirty="0" err="1"/>
                  <a:t>deseados</a:t>
                </a:r>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030" r="-2175"/>
                </a:stretch>
              </a:blipFill>
            </p:spPr>
            <p:txBody>
              <a:bodyPr/>
              <a:lstStyle/>
              <a:p>
                <a:r>
                  <a:rPr lang="es-ES">
                    <a:noFill/>
                  </a:rPr>
                  <a:t> </a:t>
                </a:r>
              </a:p>
            </p:txBody>
          </p:sp>
        </mc:Fallback>
      </mc:AlternateContent>
    </p:spTree>
    <p:extLst>
      <p:ext uri="{BB962C8B-B14F-4D97-AF65-F5344CB8AC3E}">
        <p14:creationId xmlns:p14="http://schemas.microsoft.com/office/powerpoint/2010/main" val="789178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p:pic>
        <p:nvPicPr>
          <p:cNvPr id="4" name="Marcador de contenido 3"/>
          <p:cNvPicPr>
            <a:picLocks noGrp="1" noChangeAspect="1"/>
          </p:cNvPicPr>
          <p:nvPr>
            <p:ph idx="1"/>
          </p:nvPr>
        </p:nvPicPr>
        <p:blipFill>
          <a:blip r:embed="rId3"/>
          <a:stretch>
            <a:fillRect/>
          </a:stretch>
        </p:blipFill>
        <p:spPr>
          <a:xfrm>
            <a:off x="381000" y="1143000"/>
            <a:ext cx="2895600" cy="2098610"/>
          </a:xfrm>
          <a:prstGeom prst="rect">
            <a:avLst/>
          </a:prstGeom>
        </p:spPr>
      </p:pic>
      <p:pic>
        <p:nvPicPr>
          <p:cNvPr id="5" name="Imagen 4"/>
          <p:cNvPicPr>
            <a:picLocks noChangeAspect="1"/>
          </p:cNvPicPr>
          <p:nvPr/>
        </p:nvPicPr>
        <p:blipFill>
          <a:blip r:embed="rId4"/>
          <a:stretch>
            <a:fillRect/>
          </a:stretch>
        </p:blipFill>
        <p:spPr>
          <a:xfrm>
            <a:off x="5943600" y="1014100"/>
            <a:ext cx="2607384" cy="2227510"/>
          </a:xfrm>
          <a:prstGeom prst="rect">
            <a:avLst/>
          </a:prstGeom>
        </p:spPr>
      </p:pic>
      <p:pic>
        <p:nvPicPr>
          <p:cNvPr id="6" name="Imagen 5"/>
          <p:cNvPicPr>
            <a:picLocks noChangeAspect="1"/>
          </p:cNvPicPr>
          <p:nvPr/>
        </p:nvPicPr>
        <p:blipFill>
          <a:blip r:embed="rId5"/>
          <a:stretch>
            <a:fillRect/>
          </a:stretch>
        </p:blipFill>
        <p:spPr>
          <a:xfrm>
            <a:off x="214966" y="3612646"/>
            <a:ext cx="3491420" cy="1518656"/>
          </a:xfrm>
          <a:prstGeom prst="rect">
            <a:avLst/>
          </a:prstGeom>
        </p:spPr>
      </p:pic>
      <p:pic>
        <p:nvPicPr>
          <p:cNvPr id="7" name="Imagen 6"/>
          <p:cNvPicPr>
            <a:picLocks noChangeAspect="1"/>
          </p:cNvPicPr>
          <p:nvPr/>
        </p:nvPicPr>
        <p:blipFill>
          <a:blip r:embed="rId6"/>
          <a:stretch>
            <a:fillRect/>
          </a:stretch>
        </p:blipFill>
        <p:spPr>
          <a:xfrm>
            <a:off x="214966" y="5334000"/>
            <a:ext cx="1709341" cy="1191281"/>
          </a:xfrm>
          <a:prstGeom prst="rect">
            <a:avLst/>
          </a:prstGeom>
        </p:spPr>
      </p:pic>
    </p:spTree>
    <p:extLst>
      <p:ext uri="{BB962C8B-B14F-4D97-AF65-F5344CB8AC3E}">
        <p14:creationId xmlns:p14="http://schemas.microsoft.com/office/powerpoint/2010/main" val="2313275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p:pic>
        <p:nvPicPr>
          <p:cNvPr id="8" name="Marcador de contenido 7"/>
          <p:cNvPicPr>
            <a:picLocks noGrp="1" noChangeAspect="1"/>
          </p:cNvPicPr>
          <p:nvPr>
            <p:ph idx="1"/>
          </p:nvPr>
        </p:nvPicPr>
        <p:blipFill>
          <a:blip r:embed="rId3"/>
          <a:stretch>
            <a:fillRect/>
          </a:stretch>
        </p:blipFill>
        <p:spPr>
          <a:xfrm>
            <a:off x="114440" y="1066799"/>
            <a:ext cx="8800959" cy="3900543"/>
          </a:xfrm>
          <a:prstGeom prst="rect">
            <a:avLst/>
          </a:prstGeom>
        </p:spPr>
      </p:pic>
      <p:pic>
        <p:nvPicPr>
          <p:cNvPr id="9" name="Imagen 8"/>
          <p:cNvPicPr>
            <a:picLocks noChangeAspect="1"/>
          </p:cNvPicPr>
          <p:nvPr/>
        </p:nvPicPr>
        <p:blipFill>
          <a:blip r:embed="rId4"/>
          <a:stretch>
            <a:fillRect/>
          </a:stretch>
        </p:blipFill>
        <p:spPr>
          <a:xfrm>
            <a:off x="5562600" y="4154706"/>
            <a:ext cx="3352799" cy="2273676"/>
          </a:xfrm>
          <a:prstGeom prst="rect">
            <a:avLst/>
          </a:prstGeom>
        </p:spPr>
      </p:pic>
    </p:spTree>
    <p:extLst>
      <p:ext uri="{BB962C8B-B14F-4D97-AF65-F5344CB8AC3E}">
        <p14:creationId xmlns:p14="http://schemas.microsoft.com/office/powerpoint/2010/main" val="1363061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p:pic>
        <p:nvPicPr>
          <p:cNvPr id="6" name="Marcador de contenido 5"/>
          <p:cNvPicPr>
            <a:picLocks noGrp="1" noChangeAspect="1"/>
          </p:cNvPicPr>
          <p:nvPr>
            <p:ph idx="1"/>
          </p:nvPr>
        </p:nvPicPr>
        <p:blipFill>
          <a:blip r:embed="rId3"/>
          <a:stretch>
            <a:fillRect/>
          </a:stretch>
        </p:blipFill>
        <p:spPr>
          <a:xfrm>
            <a:off x="202405" y="1031955"/>
            <a:ext cx="6785770" cy="3531020"/>
          </a:xfrm>
          <a:prstGeom prst="rect">
            <a:avLst/>
          </a:prstGeom>
        </p:spPr>
      </p:pic>
      <p:pic>
        <p:nvPicPr>
          <p:cNvPr id="4" name="Imagen 3"/>
          <p:cNvPicPr>
            <a:picLocks noChangeAspect="1"/>
          </p:cNvPicPr>
          <p:nvPr/>
        </p:nvPicPr>
        <p:blipFill>
          <a:blip r:embed="rId4"/>
          <a:stretch>
            <a:fillRect/>
          </a:stretch>
        </p:blipFill>
        <p:spPr>
          <a:xfrm>
            <a:off x="250825" y="4724400"/>
            <a:ext cx="8473968" cy="1791469"/>
          </a:xfrm>
          <a:prstGeom prst="rect">
            <a:avLst/>
          </a:prstGeom>
        </p:spPr>
      </p:pic>
    </p:spTree>
    <p:extLst>
      <p:ext uri="{BB962C8B-B14F-4D97-AF65-F5344CB8AC3E}">
        <p14:creationId xmlns:p14="http://schemas.microsoft.com/office/powerpoint/2010/main" val="177717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Sumario</a:t>
            </a:r>
          </a:p>
        </p:txBody>
      </p:sp>
      <p:sp>
        <p:nvSpPr>
          <p:cNvPr id="3" name="Marcador de contenido 2"/>
          <p:cNvSpPr>
            <a:spLocks noGrp="1"/>
          </p:cNvSpPr>
          <p:nvPr>
            <p:ph idx="1"/>
          </p:nvPr>
        </p:nvSpPr>
        <p:spPr>
          <a:xfrm>
            <a:off x="152400" y="914400"/>
            <a:ext cx="8991600" cy="5534025"/>
          </a:xfrm>
        </p:spPr>
        <p:txBody>
          <a:bodyPr/>
          <a:lstStyle/>
          <a:p>
            <a:pPr>
              <a:lnSpc>
                <a:spcPct val="100000"/>
              </a:lnSpc>
              <a:spcAft>
                <a:spcPts val="500"/>
              </a:spcAft>
            </a:pPr>
            <a:r>
              <a:rPr lang="es-ES" sz="2400" dirty="0"/>
              <a:t>Características de las redes de base radial</a:t>
            </a:r>
          </a:p>
          <a:p>
            <a:pPr>
              <a:lnSpc>
                <a:spcPct val="100000"/>
              </a:lnSpc>
              <a:spcAft>
                <a:spcPts val="500"/>
              </a:spcAft>
            </a:pPr>
            <a:r>
              <a:rPr lang="es-ES" sz="2400" dirty="0"/>
              <a:t>Arquitectura</a:t>
            </a:r>
          </a:p>
          <a:p>
            <a:pPr>
              <a:lnSpc>
                <a:spcPct val="100000"/>
              </a:lnSpc>
              <a:spcAft>
                <a:spcPts val="500"/>
              </a:spcAft>
            </a:pPr>
            <a:r>
              <a:rPr lang="es-ES" sz="2400" dirty="0"/>
              <a:t>Diferencia con el </a:t>
            </a:r>
            <a:r>
              <a:rPr lang="es-ES" sz="2400" dirty="0" err="1"/>
              <a:t>Perceptrón</a:t>
            </a:r>
            <a:r>
              <a:rPr lang="es-ES" sz="2400" dirty="0"/>
              <a:t> Multicapa</a:t>
            </a:r>
          </a:p>
          <a:p>
            <a:pPr>
              <a:lnSpc>
                <a:spcPct val="100000"/>
              </a:lnSpc>
              <a:spcAft>
                <a:spcPts val="500"/>
              </a:spcAft>
            </a:pPr>
            <a:r>
              <a:rPr lang="es-ES" sz="2400" dirty="0"/>
              <a:t>Aplicaciones</a:t>
            </a:r>
          </a:p>
          <a:p>
            <a:pPr>
              <a:lnSpc>
                <a:spcPct val="100000"/>
              </a:lnSpc>
              <a:spcAft>
                <a:spcPts val="500"/>
              </a:spcAft>
            </a:pPr>
            <a:r>
              <a:rPr lang="es-ES" sz="2400" dirty="0"/>
              <a:t>Solución al problema del XOR</a:t>
            </a:r>
          </a:p>
          <a:p>
            <a:pPr>
              <a:lnSpc>
                <a:spcPct val="100000"/>
              </a:lnSpc>
              <a:spcAft>
                <a:spcPts val="500"/>
              </a:spcAft>
            </a:pPr>
            <a:endParaRPr lang="es-ES" sz="2400" dirty="0"/>
          </a:p>
        </p:txBody>
      </p:sp>
    </p:spTree>
    <p:extLst>
      <p:ext uri="{BB962C8B-B14F-4D97-AF65-F5344CB8AC3E}">
        <p14:creationId xmlns:p14="http://schemas.microsoft.com/office/powerpoint/2010/main" val="3759845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p:pic>
        <p:nvPicPr>
          <p:cNvPr id="7" name="Marcador de contenido 6"/>
          <p:cNvPicPr>
            <a:picLocks noGrp="1" noChangeAspect="1"/>
          </p:cNvPicPr>
          <p:nvPr>
            <p:ph idx="1"/>
          </p:nvPr>
        </p:nvPicPr>
        <p:blipFill>
          <a:blip r:embed="rId3"/>
          <a:stretch>
            <a:fillRect/>
          </a:stretch>
        </p:blipFill>
        <p:spPr>
          <a:xfrm>
            <a:off x="250825" y="990600"/>
            <a:ext cx="3330575" cy="2613654"/>
          </a:xfrm>
          <a:prstGeom prst="rect">
            <a:avLst/>
          </a:prstGeom>
        </p:spPr>
      </p:pic>
      <p:pic>
        <p:nvPicPr>
          <p:cNvPr id="8" name="Imagen 7"/>
          <p:cNvPicPr>
            <a:picLocks noChangeAspect="1"/>
          </p:cNvPicPr>
          <p:nvPr/>
        </p:nvPicPr>
        <p:blipFill>
          <a:blip r:embed="rId4"/>
          <a:stretch>
            <a:fillRect/>
          </a:stretch>
        </p:blipFill>
        <p:spPr>
          <a:xfrm>
            <a:off x="152400" y="3810000"/>
            <a:ext cx="8519874" cy="990600"/>
          </a:xfrm>
          <a:prstGeom prst="rect">
            <a:avLst/>
          </a:prstGeom>
        </p:spPr>
      </p:pic>
      <p:pic>
        <p:nvPicPr>
          <p:cNvPr id="9" name="Imagen 8"/>
          <p:cNvPicPr>
            <a:picLocks noChangeAspect="1"/>
          </p:cNvPicPr>
          <p:nvPr/>
        </p:nvPicPr>
        <p:blipFill>
          <a:blip r:embed="rId5"/>
          <a:stretch>
            <a:fillRect/>
          </a:stretch>
        </p:blipFill>
        <p:spPr>
          <a:xfrm>
            <a:off x="250825" y="4827494"/>
            <a:ext cx="2035175" cy="1760719"/>
          </a:xfrm>
          <a:prstGeom prst="rect">
            <a:avLst/>
          </a:prstGeom>
        </p:spPr>
      </p:pic>
      <p:pic>
        <p:nvPicPr>
          <p:cNvPr id="10" name="Imagen 9"/>
          <p:cNvPicPr>
            <a:picLocks noChangeAspect="1"/>
          </p:cNvPicPr>
          <p:nvPr/>
        </p:nvPicPr>
        <p:blipFill>
          <a:blip r:embed="rId6"/>
          <a:stretch>
            <a:fillRect/>
          </a:stretch>
        </p:blipFill>
        <p:spPr>
          <a:xfrm>
            <a:off x="3276600" y="4871875"/>
            <a:ext cx="1031616" cy="1716338"/>
          </a:xfrm>
          <a:prstGeom prst="rect">
            <a:avLst/>
          </a:prstGeom>
        </p:spPr>
      </p:pic>
    </p:spTree>
    <p:extLst>
      <p:ext uri="{BB962C8B-B14F-4D97-AF65-F5344CB8AC3E}">
        <p14:creationId xmlns:p14="http://schemas.microsoft.com/office/powerpoint/2010/main" val="1765146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a:t>
            </a:r>
            <a:r>
              <a:rPr lang="en-US" dirty="0"/>
              <a:t> del XOR</a:t>
            </a:r>
          </a:p>
        </p:txBody>
      </p:sp>
      <p:pic>
        <p:nvPicPr>
          <p:cNvPr id="4" name="Marcador de contenido 3"/>
          <p:cNvPicPr>
            <a:picLocks noGrp="1" noChangeAspect="1"/>
          </p:cNvPicPr>
          <p:nvPr>
            <p:ph idx="1"/>
          </p:nvPr>
        </p:nvPicPr>
        <p:blipFill>
          <a:blip r:embed="rId3"/>
          <a:stretch>
            <a:fillRect/>
          </a:stretch>
        </p:blipFill>
        <p:spPr>
          <a:xfrm>
            <a:off x="286684" y="996137"/>
            <a:ext cx="8476316" cy="3015273"/>
          </a:xfrm>
          <a:prstGeom prst="rect">
            <a:avLst/>
          </a:prstGeom>
        </p:spPr>
      </p:pic>
    </p:spTree>
    <p:extLst>
      <p:ext uri="{BB962C8B-B14F-4D97-AF65-F5344CB8AC3E}">
        <p14:creationId xmlns:p14="http://schemas.microsoft.com/office/powerpoint/2010/main" val="1141913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Diferencia entre </a:t>
            </a:r>
            <a:r>
              <a:rPr lang="es-ES" dirty="0" err="1"/>
              <a:t>Perceptrón</a:t>
            </a:r>
            <a:r>
              <a:rPr lang="es-ES" dirty="0"/>
              <a:t> Multicapa y RBF </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511104470"/>
              </p:ext>
            </p:extLst>
          </p:nvPr>
        </p:nvGraphicFramePr>
        <p:xfrm>
          <a:off x="152400" y="914401"/>
          <a:ext cx="8915400" cy="5169004"/>
        </p:xfrm>
        <a:graphic>
          <a:graphicData uri="http://schemas.openxmlformats.org/drawingml/2006/table">
            <a:tbl>
              <a:tblPr firstRow="1" bandRow="1">
                <a:tableStyleId>{21E4AEA4-8DFA-4A89-87EB-49C32662AFE0}</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69368">
                <a:tc>
                  <a:txBody>
                    <a:bodyPr/>
                    <a:lstStyle/>
                    <a:p>
                      <a:pPr algn="ctr"/>
                      <a:r>
                        <a:rPr lang="es-ES" sz="1800" b="1" i="0" u="none" strike="noStrike" kern="1200" baseline="0" dirty="0" err="1">
                          <a:solidFill>
                            <a:schemeClr val="lt1"/>
                          </a:solidFill>
                          <a:latin typeface="+mn-lt"/>
                          <a:ea typeface="+mn-ea"/>
                          <a:cs typeface="+mn-cs"/>
                        </a:rPr>
                        <a:t>Perceptron</a:t>
                      </a:r>
                      <a:r>
                        <a:rPr lang="es-ES" sz="1800" b="1" i="0" u="none" strike="noStrike" kern="1200" baseline="0" dirty="0">
                          <a:solidFill>
                            <a:schemeClr val="lt1"/>
                          </a:solidFill>
                          <a:latin typeface="+mn-lt"/>
                          <a:ea typeface="+mn-ea"/>
                          <a:cs typeface="+mn-cs"/>
                        </a:rPr>
                        <a:t> Multicapa</a:t>
                      </a:r>
                      <a:endParaRPr lang="es-ES" dirty="0"/>
                    </a:p>
                  </a:txBody>
                  <a:tcPr/>
                </a:tc>
                <a:tc>
                  <a:txBody>
                    <a:bodyPr/>
                    <a:lstStyle/>
                    <a:p>
                      <a:pPr algn="ctr"/>
                      <a:r>
                        <a:rPr lang="es-ES" sz="1800" b="1" i="0" u="none" strike="noStrike" kern="1200" baseline="0" dirty="0">
                          <a:solidFill>
                            <a:schemeClr val="lt1"/>
                          </a:solidFill>
                          <a:latin typeface="+mn-lt"/>
                          <a:ea typeface="+mn-ea"/>
                          <a:cs typeface="+mn-cs"/>
                        </a:rPr>
                        <a:t>Redes de Base Radial</a:t>
                      </a:r>
                      <a:endParaRPr lang="es-ES" dirty="0"/>
                    </a:p>
                  </a:txBody>
                  <a:tcPr/>
                </a:tc>
                <a:extLst>
                  <a:ext uri="{0D108BD9-81ED-4DB2-BD59-A6C34878D82A}">
                    <a16:rowId xmlns:a16="http://schemas.microsoft.com/office/drawing/2014/main" val="10000"/>
                  </a:ext>
                </a:extLst>
              </a:tr>
              <a:tr h="1938315">
                <a:tc>
                  <a:txBody>
                    <a:bodyPr/>
                    <a:lstStyle/>
                    <a:p>
                      <a:pPr algn="just"/>
                      <a:r>
                        <a:rPr lang="es-ES" sz="2000" b="0" i="0" u="none" strike="noStrike" kern="1200" baseline="0" dirty="0">
                          <a:solidFill>
                            <a:schemeClr val="dk1"/>
                          </a:solidFill>
                          <a:latin typeface="+mn-lt"/>
                          <a:ea typeface="+mn-ea"/>
                          <a:cs typeface="+mn-cs"/>
                        </a:rPr>
                        <a:t>Uso de Funciones de Transferencia </a:t>
                      </a:r>
                      <a:r>
                        <a:rPr lang="es-ES" sz="2000" b="0" i="0" u="none" strike="noStrike" kern="1200" baseline="0" dirty="0" err="1">
                          <a:solidFill>
                            <a:schemeClr val="dk1"/>
                          </a:solidFill>
                          <a:latin typeface="+mn-lt"/>
                          <a:ea typeface="+mn-ea"/>
                          <a:cs typeface="+mn-cs"/>
                        </a:rPr>
                        <a:t>Sigmoidales</a:t>
                      </a:r>
                      <a:r>
                        <a:rPr lang="es-ES" sz="2000" b="0" i="0" u="none" strike="noStrike" kern="1200" baseline="0" dirty="0">
                          <a:solidFill>
                            <a:schemeClr val="dk1"/>
                          </a:solidFill>
                          <a:latin typeface="+mn-lt"/>
                          <a:ea typeface="+mn-ea"/>
                          <a:cs typeface="+mn-cs"/>
                        </a:rPr>
                        <a:t>. Relaciones globales entre los datos de entrada y la salida.</a:t>
                      </a:r>
                      <a:endParaRPr lang="es-ES" sz="2000" dirty="0"/>
                    </a:p>
                  </a:txBody>
                  <a:tcPr/>
                </a:tc>
                <a:tc>
                  <a:txBody>
                    <a:bodyPr/>
                    <a:lstStyle/>
                    <a:p>
                      <a:pPr algn="just"/>
                      <a:r>
                        <a:rPr lang="es-ES" sz="2000" b="0" i="0" u="none" strike="noStrike" kern="1200" baseline="0" dirty="0">
                          <a:solidFill>
                            <a:schemeClr val="dk1"/>
                          </a:solidFill>
                          <a:latin typeface="+mn-lt"/>
                          <a:ea typeface="+mn-ea"/>
                          <a:cs typeface="+mn-cs"/>
                        </a:rPr>
                        <a:t>Cada neurona de la capa oculta se especializa en una determinada región del espacio de entradas. La relación entre la entrada y la salida es una suma de funciones no lineales y locales.</a:t>
                      </a:r>
                      <a:endParaRPr lang="es-ES" sz="2000" dirty="0"/>
                    </a:p>
                  </a:txBody>
                  <a:tcPr/>
                </a:tc>
                <a:extLst>
                  <a:ext uri="{0D108BD9-81ED-4DB2-BD59-A6C34878D82A}">
                    <a16:rowId xmlns:a16="http://schemas.microsoft.com/office/drawing/2014/main" val="10001"/>
                  </a:ext>
                </a:extLst>
              </a:tr>
              <a:tr h="2861321">
                <a:tc>
                  <a:txBody>
                    <a:bodyPr/>
                    <a:lstStyle/>
                    <a:p>
                      <a:pPr algn="just"/>
                      <a:r>
                        <a:rPr lang="es-ES" sz="2000" b="0" i="0" u="none" strike="noStrike" kern="1200" baseline="0" dirty="0">
                          <a:solidFill>
                            <a:schemeClr val="dk1"/>
                          </a:solidFill>
                          <a:latin typeface="+mn-lt"/>
                          <a:ea typeface="+mn-ea"/>
                          <a:cs typeface="+mn-cs"/>
                        </a:rPr>
                        <a:t>Aprendizaje Lento: Cambio de un solo peso ante un patrón, provoca cambios en la salida para todos los patrones presentados anteriormente, reduciéndose así el efecto de previos ciclos de aprendizaje y retrasando la convergencia.</a:t>
                      </a:r>
                      <a:endParaRPr lang="es-ES" sz="2000" dirty="0"/>
                    </a:p>
                  </a:txBody>
                  <a:tcPr/>
                </a:tc>
                <a:tc>
                  <a:txBody>
                    <a:bodyPr/>
                    <a:lstStyle/>
                    <a:p>
                      <a:pPr algn="just"/>
                      <a:r>
                        <a:rPr lang="es-ES" sz="2000" b="0" i="0" u="none" strike="noStrike" kern="1200" baseline="0" dirty="0">
                          <a:solidFill>
                            <a:schemeClr val="dk1"/>
                          </a:solidFill>
                          <a:latin typeface="+mn-lt"/>
                          <a:ea typeface="+mn-ea"/>
                          <a:cs typeface="+mn-cs"/>
                        </a:rPr>
                        <a:t>Aprendizaje más rápido: el cambio de peso sólo afecta a la neurona oculta asociada a dicho peso (sólo a un grupo de patrones, pertenecientes a la clase que representa dicha neurona oculta.</a:t>
                      </a:r>
                    </a:p>
                    <a:p>
                      <a:pPr algn="just"/>
                      <a:r>
                        <a:rPr lang="es-ES" sz="2000" b="0" i="0" u="none" strike="noStrike" kern="1200" baseline="0" dirty="0">
                          <a:solidFill>
                            <a:schemeClr val="dk1"/>
                          </a:solidFill>
                          <a:latin typeface="+mn-lt"/>
                          <a:ea typeface="+mn-ea"/>
                          <a:cs typeface="+mn-cs"/>
                        </a:rPr>
                        <a:t>Es menos sensible al orden de presentación de patrones.</a:t>
                      </a:r>
                      <a:endParaRPr lang="es-E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1115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Diferencia entre </a:t>
            </a:r>
            <a:r>
              <a:rPr lang="es-ES" dirty="0" err="1"/>
              <a:t>Perceptrón</a:t>
            </a:r>
            <a:r>
              <a:rPr lang="es-ES" dirty="0"/>
              <a:t> Multicapa y RBF </a:t>
            </a:r>
          </a:p>
        </p:txBody>
      </p:sp>
      <p:pic>
        <p:nvPicPr>
          <p:cNvPr id="4" name="Marcador de contenido 3"/>
          <p:cNvPicPr>
            <a:picLocks noGrp="1" noChangeAspect="1"/>
          </p:cNvPicPr>
          <p:nvPr>
            <p:ph idx="1"/>
          </p:nvPr>
        </p:nvPicPr>
        <p:blipFill>
          <a:blip r:embed="rId3"/>
          <a:stretch>
            <a:fillRect/>
          </a:stretch>
        </p:blipFill>
        <p:spPr>
          <a:xfrm>
            <a:off x="152400" y="990599"/>
            <a:ext cx="8763000" cy="4126007"/>
          </a:xfrm>
          <a:prstGeom prst="rect">
            <a:avLst/>
          </a:prstGeom>
        </p:spPr>
      </p:pic>
    </p:spTree>
    <p:extLst>
      <p:ext uri="{BB962C8B-B14F-4D97-AF65-F5344CB8AC3E}">
        <p14:creationId xmlns:p14="http://schemas.microsoft.com/office/powerpoint/2010/main" val="2827189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Aplicaciones de Redes de Base Radial</a:t>
            </a:r>
          </a:p>
        </p:txBody>
      </p:sp>
      <p:sp>
        <p:nvSpPr>
          <p:cNvPr id="3" name="Marcador de contenido 2"/>
          <p:cNvSpPr>
            <a:spLocks noGrp="1"/>
          </p:cNvSpPr>
          <p:nvPr>
            <p:ph idx="1"/>
          </p:nvPr>
        </p:nvSpPr>
        <p:spPr/>
        <p:txBody>
          <a:bodyPr/>
          <a:lstStyle/>
          <a:p>
            <a:pPr>
              <a:lnSpc>
                <a:spcPct val="150000"/>
              </a:lnSpc>
            </a:pPr>
            <a:r>
              <a:rPr lang="es-ES" sz="2400" dirty="0"/>
              <a:t>Procesamiento de imágenes</a:t>
            </a:r>
          </a:p>
          <a:p>
            <a:pPr>
              <a:lnSpc>
                <a:spcPct val="150000"/>
              </a:lnSpc>
            </a:pPr>
            <a:r>
              <a:rPr lang="es-ES" sz="2400" dirty="0"/>
              <a:t>Reconocimiento de voz</a:t>
            </a:r>
          </a:p>
          <a:p>
            <a:pPr>
              <a:lnSpc>
                <a:spcPct val="150000"/>
              </a:lnSpc>
            </a:pPr>
            <a:r>
              <a:rPr lang="es-ES" sz="2400" dirty="0"/>
              <a:t>Análisis de series temporales</a:t>
            </a:r>
          </a:p>
          <a:p>
            <a:pPr>
              <a:lnSpc>
                <a:spcPct val="150000"/>
              </a:lnSpc>
            </a:pPr>
            <a:r>
              <a:rPr lang="es-ES" sz="2400" dirty="0"/>
              <a:t>Ecualización adaptativa</a:t>
            </a:r>
          </a:p>
          <a:p>
            <a:pPr>
              <a:lnSpc>
                <a:spcPct val="150000"/>
              </a:lnSpc>
            </a:pPr>
            <a:r>
              <a:rPr lang="es-ES" sz="2400" dirty="0"/>
              <a:t>Diagnostico médico</a:t>
            </a:r>
          </a:p>
          <a:p>
            <a:pPr>
              <a:lnSpc>
                <a:spcPct val="150000"/>
              </a:lnSpc>
            </a:pPr>
            <a:r>
              <a:rPr lang="es-ES" sz="2400" dirty="0"/>
              <a:t>Detección de fallos</a:t>
            </a:r>
          </a:p>
          <a:p>
            <a:pPr>
              <a:lnSpc>
                <a:spcPct val="150000"/>
              </a:lnSpc>
            </a:pPr>
            <a:r>
              <a:rPr lang="es-ES" sz="2400" dirty="0"/>
              <a:t>Reconocimiento de patrones</a:t>
            </a:r>
          </a:p>
        </p:txBody>
      </p:sp>
    </p:spTree>
    <p:extLst>
      <p:ext uri="{BB962C8B-B14F-4D97-AF65-F5344CB8AC3E}">
        <p14:creationId xmlns:p14="http://schemas.microsoft.com/office/powerpoint/2010/main" val="2389603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Resumen</a:t>
            </a:r>
          </a:p>
        </p:txBody>
      </p:sp>
      <p:sp>
        <p:nvSpPr>
          <p:cNvPr id="3" name="Marcador de contenido 2"/>
          <p:cNvSpPr>
            <a:spLocks noGrp="1"/>
          </p:cNvSpPr>
          <p:nvPr>
            <p:ph idx="1"/>
          </p:nvPr>
        </p:nvSpPr>
        <p:spPr>
          <a:xfrm>
            <a:off x="152400" y="838200"/>
            <a:ext cx="8991600" cy="5610225"/>
          </a:xfrm>
        </p:spPr>
        <p:txBody>
          <a:bodyPr/>
          <a:lstStyle/>
          <a:p>
            <a:pPr>
              <a:lnSpc>
                <a:spcPct val="100000"/>
              </a:lnSpc>
              <a:spcAft>
                <a:spcPts val="500"/>
              </a:spcAft>
            </a:pPr>
            <a:endParaRPr lang="es-ES" sz="2800" dirty="0"/>
          </a:p>
          <a:p>
            <a:pPr>
              <a:lnSpc>
                <a:spcPct val="100000"/>
              </a:lnSpc>
              <a:spcAft>
                <a:spcPts val="500"/>
              </a:spcAft>
            </a:pPr>
            <a:r>
              <a:rPr lang="es-ES" sz="2800" dirty="0"/>
              <a:t>Características de las redes de base radial</a:t>
            </a:r>
          </a:p>
          <a:p>
            <a:pPr>
              <a:lnSpc>
                <a:spcPct val="100000"/>
              </a:lnSpc>
              <a:spcAft>
                <a:spcPts val="500"/>
              </a:spcAft>
            </a:pPr>
            <a:r>
              <a:rPr lang="es-ES" sz="2800" dirty="0"/>
              <a:t>Arquitectura</a:t>
            </a:r>
          </a:p>
          <a:p>
            <a:pPr>
              <a:lnSpc>
                <a:spcPct val="100000"/>
              </a:lnSpc>
              <a:spcAft>
                <a:spcPts val="500"/>
              </a:spcAft>
            </a:pPr>
            <a:r>
              <a:rPr lang="es-ES" sz="2800" dirty="0"/>
              <a:t>Diferencia con el </a:t>
            </a:r>
            <a:r>
              <a:rPr lang="es-ES" sz="2800" dirty="0" err="1"/>
              <a:t>Perceptrón</a:t>
            </a:r>
            <a:r>
              <a:rPr lang="es-ES" sz="2800" dirty="0"/>
              <a:t> Multicapa</a:t>
            </a:r>
          </a:p>
          <a:p>
            <a:pPr>
              <a:lnSpc>
                <a:spcPct val="100000"/>
              </a:lnSpc>
              <a:spcAft>
                <a:spcPts val="500"/>
              </a:spcAft>
            </a:pPr>
            <a:r>
              <a:rPr lang="es-ES" sz="2800" dirty="0"/>
              <a:t>Aplicaciones</a:t>
            </a:r>
          </a:p>
        </p:txBody>
      </p:sp>
    </p:spTree>
    <p:extLst>
      <p:ext uri="{BB962C8B-B14F-4D97-AF65-F5344CB8AC3E}">
        <p14:creationId xmlns:p14="http://schemas.microsoft.com/office/powerpoint/2010/main" val="2697411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Conclusiones</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endParaRPr lang="es-ES" sz="32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371600"/>
            <a:ext cx="2362200" cy="2362200"/>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3429000"/>
            <a:ext cx="2133600" cy="2133600"/>
          </a:xfrm>
          <a:prstGeom prst="rect">
            <a:avLst/>
          </a:prstGeom>
        </p:spPr>
      </p:pic>
    </p:spTree>
    <p:extLst>
      <p:ext uri="{BB962C8B-B14F-4D97-AF65-F5344CB8AC3E}">
        <p14:creationId xmlns:p14="http://schemas.microsoft.com/office/powerpoint/2010/main" val="2638343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Trabajo Independiente</a:t>
            </a:r>
            <a:endParaRPr lang="es-ES" sz="3200" dirty="0"/>
          </a:p>
        </p:txBody>
      </p:sp>
      <p:sp>
        <p:nvSpPr>
          <p:cNvPr id="144387" name="2 Marcador de contenido"/>
          <p:cNvSpPr>
            <a:spLocks noGrp="1"/>
          </p:cNvSpPr>
          <p:nvPr>
            <p:ph idx="1"/>
          </p:nvPr>
        </p:nvSpPr>
        <p:spPr>
          <a:xfrm>
            <a:off x="2553821" y="838200"/>
            <a:ext cx="6343650" cy="5067300"/>
          </a:xfrm>
        </p:spPr>
        <p:txBody>
          <a:bodyPr/>
          <a:lstStyle/>
          <a:p>
            <a:pPr marL="457200" indent="-457200" algn="just">
              <a:lnSpc>
                <a:spcPct val="100000"/>
              </a:lnSpc>
              <a:buAutoNum type="arabicPeriod"/>
            </a:pPr>
            <a:r>
              <a:rPr lang="es-ES" sz="2400" dirty="0"/>
              <a:t>Termine la primera iteración y realice otra iteración del ejemplo resuelto por el profesor en la </a:t>
            </a:r>
            <a:r>
              <a:rPr lang="es-ES" sz="2400"/>
              <a:t>conferencia pasada </a:t>
            </a:r>
            <a:r>
              <a:rPr lang="es-ES" sz="2400" dirty="0"/>
              <a:t>utilizando el algoritmo de propagación hacia atrás.</a:t>
            </a:r>
          </a:p>
          <a:p>
            <a:pPr marL="457200" indent="-457200" algn="just">
              <a:lnSpc>
                <a:spcPct val="100000"/>
              </a:lnSpc>
              <a:buAutoNum type="arabicPeriod"/>
            </a:pPr>
            <a:endParaRPr lang="es-ES" sz="2400" dirty="0"/>
          </a:p>
          <a:p>
            <a:pPr marL="457200" indent="-457200" algn="just">
              <a:lnSpc>
                <a:spcPct val="100000"/>
              </a:lnSpc>
              <a:buAutoNum type="arabicPeriod"/>
            </a:pPr>
            <a:r>
              <a:rPr lang="es-ES" sz="2400" dirty="0"/>
              <a:t>Compare la convergencia a los resultados de las RBF y el </a:t>
            </a:r>
            <a:r>
              <a:rPr lang="es-ES" sz="2400" dirty="0" err="1"/>
              <a:t>Perceptrón</a:t>
            </a:r>
            <a:r>
              <a:rPr lang="es-ES" sz="2400" dirty="0"/>
              <a:t> Multicapa en la solución del problema del XOR.</a:t>
            </a:r>
          </a:p>
          <a:p>
            <a:pPr marL="457200" indent="-457200" algn="just">
              <a:lnSpc>
                <a:spcPct val="100000"/>
              </a:lnSpc>
              <a:buAutoNum type="arabicPeriod"/>
            </a:pPr>
            <a:endParaRPr lang="es-ES" sz="2400" dirty="0"/>
          </a:p>
          <a:p>
            <a:pPr marL="457200" indent="-457200" algn="just">
              <a:lnSpc>
                <a:spcPct val="100000"/>
              </a:lnSpc>
              <a:buAutoNum type="arabicPeriod"/>
            </a:pPr>
            <a:r>
              <a:rPr lang="es-ES" sz="2400" dirty="0"/>
              <a:t>Investigue cómo se utiliza la clase NET de </a:t>
            </a:r>
            <a:r>
              <a:rPr lang="es-ES" sz="2400" dirty="0" err="1"/>
              <a:t>MatLab</a:t>
            </a:r>
            <a:r>
              <a:rPr lang="es-ES" sz="2400" dirty="0"/>
              <a:t> para el diseño y entrenamiento de RBF.</a:t>
            </a:r>
          </a:p>
          <a:p>
            <a:pPr marL="457200" indent="-457200" algn="just">
              <a:lnSpc>
                <a:spcPct val="100000"/>
              </a:lnSpc>
              <a:buAutoNum type="arabicPeriod"/>
            </a:pPr>
            <a:endParaRPr lang="es-ES" sz="1600" dirty="0"/>
          </a:p>
          <a:p>
            <a:pPr marL="0" indent="0" algn="just">
              <a:lnSpc>
                <a:spcPct val="100000"/>
              </a:lnSpc>
              <a:buNone/>
            </a:pPr>
            <a:r>
              <a:rPr lang="es-ES" sz="2400" b="1" dirty="0"/>
              <a:t>Para la próxima clase.</a:t>
            </a:r>
            <a:endParaRPr lang="es-ES" sz="2800" b="1" dirty="0"/>
          </a:p>
          <a:p>
            <a:pPr marL="0" indent="0" algn="just">
              <a:lnSpc>
                <a:spcPct val="100000"/>
              </a:lnSpc>
              <a:buNone/>
            </a:pPr>
            <a:endParaRPr lang="es-ES" sz="2400" dirty="0"/>
          </a:p>
        </p:txBody>
      </p:sp>
      <p:pic>
        <p:nvPicPr>
          <p:cNvPr id="144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845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5">
            <a:extLst>
              <a:ext uri="{FF2B5EF4-FFF2-40B4-BE49-F238E27FC236}">
                <a16:creationId xmlns:a16="http://schemas.microsoft.com/office/drawing/2014/main" id="{05466739-71D4-4D16-B593-6DA1BFF5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1" y="981001"/>
            <a:ext cx="7993440" cy="6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79" name="Text Box 1">
            <a:extLst>
              <a:ext uri="{FF2B5EF4-FFF2-40B4-BE49-F238E27FC236}">
                <a16:creationId xmlns:a16="http://schemas.microsoft.com/office/drawing/2014/main" id="{AA3846C9-E5C2-420D-A408-3D8F7344894B}"/>
              </a:ext>
            </a:extLst>
          </p:cNvPr>
          <p:cNvSpPr txBox="1">
            <a:spLocks noChangeArrowheads="1"/>
          </p:cNvSpPr>
          <p:nvPr/>
        </p:nvSpPr>
        <p:spPr bwMode="auto">
          <a:xfrm>
            <a:off x="365761" y="-57239"/>
            <a:ext cx="6886080" cy="612338"/>
          </a:xfrm>
          <a:prstGeom prst="rect">
            <a:avLst/>
          </a:prstGeom>
          <a:noFill/>
          <a:ln>
            <a:noFill/>
          </a:ln>
          <a:effectLst/>
        </p:spPr>
        <p:txBody>
          <a:bodyPr lIns="89990" tIns="46795" rIns="89990" bIns="46795">
            <a:spAutoFit/>
          </a:bodyPr>
          <a:lstStyle>
            <a:lvl1pPr>
              <a:lnSpc>
                <a:spcPct val="63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a:lnSpc>
                <a:spcPct val="63000"/>
              </a:lnSpc>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lnSpc>
                <a:spcPct val="63000"/>
              </a:lnSpc>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eaLnBrk="1" hangingPunct="1">
              <a:lnSpc>
                <a:spcPct val="135000"/>
              </a:lnSpc>
              <a:spcBef>
                <a:spcPct val="0"/>
              </a:spcBef>
              <a:buClrTx/>
              <a:buFontTx/>
              <a:buNone/>
              <a:defRPr/>
            </a:pPr>
            <a:r>
              <a:rPr lang="es-ES" altLang="en-US" sz="2799">
                <a:solidFill>
                  <a:srgbClr val="FFFFFF"/>
                </a:solidFill>
              </a:rPr>
              <a:t>Preguntas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a:t>
            </a:r>
            <a:r>
              <a:rPr lang="es-ES" b="1" kern="0">
                <a:effectLst>
                  <a:outerShdw blurRad="38100" dist="38100" dir="2700000" algn="tl">
                    <a:srgbClr val="000000">
                      <a:alpha val="43137"/>
                    </a:srgbClr>
                  </a:outerShdw>
                </a:effectLst>
              </a:rPr>
              <a:t>: Dr</a:t>
            </a:r>
            <a:r>
              <a:rPr lang="es-ES" kern="0">
                <a:effectLst>
                  <a:outerShdw blurRad="38100" dist="38100" dir="2700000" algn="tl">
                    <a:srgbClr val="000000">
                      <a:alpha val="43137"/>
                    </a:srgbClr>
                  </a:outerShdw>
                </a:effectLst>
              </a:rPr>
              <a:t>. </a:t>
            </a:r>
            <a:r>
              <a:rPr lang="es-ES" kern="0" dirty="0">
                <a:effectLst>
                  <a:outerShdw blurRad="38100" dist="38100" dir="2700000" algn="tl">
                    <a:srgbClr val="000000">
                      <a:alpha val="43137"/>
                    </a:srgbClr>
                  </a:outerShdw>
                </a:effectLst>
              </a:rPr>
              <a:t>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7"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Font typeface="Arial" panose="020B0604020202020204" pitchFamily="34" charset="0"/>
              <a:buNone/>
            </a:pPr>
            <a:r>
              <a:rPr lang="es-ES" altLang="es-ES_tradnl" sz="2800" b="1" dirty="0">
                <a:solidFill>
                  <a:srgbClr val="FFFFFF"/>
                </a:solidFill>
              </a:rPr>
              <a:t>Conferencia # 6: Redes de base radial (RBF).</a:t>
            </a:r>
            <a:endParaRPr lang="en-GB" altLang="es-ES_tradnl" sz="2800" b="1" dirty="0">
              <a:solidFill>
                <a:srgbClr val="FFFFFF"/>
              </a:solidFill>
            </a:endParaRPr>
          </a:p>
        </p:txBody>
      </p:sp>
      <p:pic>
        <p:nvPicPr>
          <p:cNvPr id="8" name="Picture 8" descr="Inteligencia artificial para la Industria 4.0 La 4ª revolución ...">
            <a:extLst>
              <a:ext uri="{FF2B5EF4-FFF2-40B4-BE49-F238E27FC236}">
                <a16:creationId xmlns:a16="http://schemas.microsoft.com/office/drawing/2014/main" id="{84317193-CD84-4C7A-907A-B4BBDC93D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8938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Bibliografía del curso</a:t>
            </a:r>
          </a:p>
        </p:txBody>
      </p:sp>
      <p:sp>
        <p:nvSpPr>
          <p:cNvPr id="3" name="Marcador de contenido 2"/>
          <p:cNvSpPr>
            <a:spLocks noGrp="1"/>
          </p:cNvSpPr>
          <p:nvPr>
            <p:ph idx="1"/>
          </p:nvPr>
        </p:nvSpPr>
        <p:spPr>
          <a:xfrm>
            <a:off x="76200" y="762000"/>
            <a:ext cx="8991600" cy="5686425"/>
          </a:xfrm>
        </p:spPr>
        <p:txBody>
          <a:bodyPr/>
          <a:lstStyle/>
          <a:p>
            <a:pPr algn="just">
              <a:lnSpc>
                <a:spcPct val="100000"/>
              </a:lnSpc>
              <a:spcAft>
                <a:spcPts val="500"/>
              </a:spcAft>
            </a:pPr>
            <a:r>
              <a:rPr lang="es-ES" sz="2400" dirty="0"/>
              <a:t>Bonifacio Martín del Brío y Alfredo Sanz Molina, “Redes neuronales y sistemas difusos”, Editorial </a:t>
            </a:r>
            <a:r>
              <a:rPr lang="es-ES" sz="2400" dirty="0" err="1"/>
              <a:t>Alfaomega</a:t>
            </a:r>
            <a:r>
              <a:rPr lang="es-ES" sz="2400" dirty="0"/>
              <a:t>, 2001 (2da edición ampliada y revisada). </a:t>
            </a:r>
          </a:p>
          <a:p>
            <a:pPr algn="just">
              <a:lnSpc>
                <a:spcPct val="100000"/>
              </a:lnSpc>
            </a:pPr>
            <a:r>
              <a:rPr lang="es-ES" sz="2400" dirty="0"/>
              <a:t>Ben </a:t>
            </a:r>
            <a:r>
              <a:rPr lang="es-ES" sz="2400" dirty="0" err="1"/>
              <a:t>Kröse</a:t>
            </a:r>
            <a:r>
              <a:rPr lang="es-ES" sz="2400" dirty="0"/>
              <a:t>, Patrick van der </a:t>
            </a:r>
            <a:r>
              <a:rPr lang="es-ES" sz="2400" dirty="0" err="1"/>
              <a:t>Smagt</a:t>
            </a:r>
            <a:r>
              <a:rPr lang="es-ES" sz="2400" dirty="0"/>
              <a:t>, “</a:t>
            </a:r>
            <a:r>
              <a:rPr lang="es-ES" sz="2400" dirty="0" err="1"/>
              <a:t>An</a:t>
            </a:r>
            <a:r>
              <a:rPr lang="es-ES" sz="2400" dirty="0"/>
              <a:t> </a:t>
            </a:r>
            <a:r>
              <a:rPr lang="es-ES" sz="2400" dirty="0" err="1"/>
              <a:t>introduction</a:t>
            </a:r>
            <a:r>
              <a:rPr lang="es-ES" sz="2400" dirty="0"/>
              <a:t> </a:t>
            </a:r>
            <a:r>
              <a:rPr lang="es-ES" sz="2400" dirty="0" err="1"/>
              <a:t>to</a:t>
            </a:r>
            <a:r>
              <a:rPr lang="es-ES" sz="2400" dirty="0"/>
              <a:t> neural </a:t>
            </a:r>
            <a:r>
              <a:rPr lang="es-ES" sz="2400" dirty="0" err="1"/>
              <a:t>networks</a:t>
            </a:r>
            <a:r>
              <a:rPr lang="es-ES" sz="2400" dirty="0"/>
              <a:t>”, 1996, 8va. edición. </a:t>
            </a:r>
          </a:p>
          <a:p>
            <a:pPr algn="just">
              <a:lnSpc>
                <a:spcPct val="100000"/>
              </a:lnSpc>
            </a:pPr>
            <a:r>
              <a:rPr lang="es-ES" sz="2400" dirty="0"/>
              <a:t>Rafael Bello Pérez, “Curso introductorio a las redes neuronales artificiales”, 1993. </a:t>
            </a:r>
          </a:p>
          <a:p>
            <a:pPr algn="just">
              <a:lnSpc>
                <a:spcPct val="100000"/>
              </a:lnSpc>
            </a:pPr>
            <a:r>
              <a:rPr lang="en-US" sz="2400" dirty="0" err="1"/>
              <a:t>Laurene</a:t>
            </a:r>
            <a:r>
              <a:rPr lang="en-US" sz="2400" dirty="0"/>
              <a:t> </a:t>
            </a:r>
            <a:r>
              <a:rPr lang="en-US" sz="2400" dirty="0" err="1"/>
              <a:t>Fausset</a:t>
            </a:r>
            <a:r>
              <a:rPr lang="en-US" sz="2400" dirty="0"/>
              <a:t>, “Fundamentals of Neural Networks: architectures, algorithms and applications”, Prentice-Hall </a:t>
            </a:r>
            <a:r>
              <a:rPr lang="en-US" sz="2400" dirty="0" err="1"/>
              <a:t>Inc</a:t>
            </a:r>
            <a:r>
              <a:rPr lang="en-US" sz="2400" dirty="0"/>
              <a:t>, 1994. </a:t>
            </a:r>
          </a:p>
          <a:p>
            <a:pPr algn="just">
              <a:lnSpc>
                <a:spcPct val="100000"/>
              </a:lnSpc>
            </a:pPr>
            <a:r>
              <a:rPr lang="en-US" sz="2400" dirty="0"/>
              <a:t>Tom M. Mitchell, “Machine Learning”, McGraw-Hill, 1997.</a:t>
            </a:r>
          </a:p>
          <a:p>
            <a:pPr algn="just">
              <a:lnSpc>
                <a:spcPct val="100000"/>
              </a:lnSpc>
            </a:pPr>
            <a:r>
              <a:rPr lang="en-US" sz="2400" dirty="0"/>
              <a:t>Nikola K. </a:t>
            </a:r>
            <a:r>
              <a:rPr lang="en-US" sz="2400" dirty="0" err="1"/>
              <a:t>Kasabov</a:t>
            </a:r>
            <a:r>
              <a:rPr lang="en-US" sz="2400" dirty="0"/>
              <a:t>, “Foundations of Neural Networks, Fuzzy Systems and Knowledge Engineering”, Editorial MIT, 1998 (2da </a:t>
            </a:r>
            <a:r>
              <a:rPr lang="en-US" sz="2400" dirty="0" err="1"/>
              <a:t>edición</a:t>
            </a:r>
            <a:r>
              <a:rPr lang="en-US" sz="2400" dirty="0"/>
              <a:t>). </a:t>
            </a:r>
          </a:p>
          <a:p>
            <a:pPr algn="just">
              <a:lnSpc>
                <a:spcPct val="100000"/>
              </a:lnSpc>
            </a:pPr>
            <a:r>
              <a:rPr lang="es-ES" sz="2400" dirty="0"/>
              <a:t>Artículos de revistas especializadas en el tema de RNA</a:t>
            </a:r>
            <a:endParaRPr lang="en-US" sz="2400" dirty="0"/>
          </a:p>
        </p:txBody>
      </p:sp>
    </p:spTree>
    <p:extLst>
      <p:ext uri="{BB962C8B-B14F-4D97-AF65-F5344CB8AC3E}">
        <p14:creationId xmlns:p14="http://schemas.microsoft.com/office/powerpoint/2010/main" val="295736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Revisión del Estudio Independiente</a:t>
            </a:r>
          </a:p>
        </p:txBody>
      </p:sp>
      <p:sp>
        <p:nvSpPr>
          <p:cNvPr id="3" name="Marcador de contenido 2"/>
          <p:cNvSpPr>
            <a:spLocks noGrp="1"/>
          </p:cNvSpPr>
          <p:nvPr>
            <p:ph idx="1"/>
          </p:nvPr>
        </p:nvSpPr>
        <p:spPr>
          <a:xfrm>
            <a:off x="2819400" y="914400"/>
            <a:ext cx="6096000" cy="5534025"/>
          </a:xfrm>
        </p:spPr>
        <p:txBody>
          <a:bodyPr/>
          <a:lstStyle/>
          <a:p>
            <a:pPr marL="457200" indent="-457200" algn="just">
              <a:lnSpc>
                <a:spcPct val="100000"/>
              </a:lnSpc>
              <a:buAutoNum type="arabicPeriod"/>
            </a:pPr>
            <a:r>
              <a:rPr lang="es-ES" sz="2400" dirty="0"/>
              <a:t>Investigue qué otros modelos de redes neuronales artificiales multicapa existen.</a:t>
            </a:r>
          </a:p>
          <a:p>
            <a:pPr marL="457200" indent="-457200" algn="just">
              <a:lnSpc>
                <a:spcPct val="100000"/>
              </a:lnSpc>
              <a:buAutoNum type="arabicPeriod"/>
            </a:pPr>
            <a:endParaRPr lang="es-ES" sz="2400" dirty="0"/>
          </a:p>
          <a:p>
            <a:pPr marL="457200" indent="-457200" algn="just">
              <a:lnSpc>
                <a:spcPct val="100000"/>
              </a:lnSpc>
              <a:buFont typeface="Arial" pitchFamily="34" charset="0"/>
              <a:buAutoNum type="arabicPeriod"/>
            </a:pPr>
            <a:r>
              <a:rPr lang="es-ES" sz="2400" dirty="0"/>
              <a:t>Termine la primera iteración y realice otra iteración del ejemplo resuelto por el profesor en la conferencia de hoy utilizando el algoritmo de propagación hacia atrás. (Próxima Clase Práctica)</a:t>
            </a:r>
          </a:p>
          <a:p>
            <a:pPr marL="457200" indent="-457200" algn="just">
              <a:lnSpc>
                <a:spcPct val="100000"/>
              </a:lnSpc>
              <a:buAutoNum type="arabicPeriod"/>
            </a:pPr>
            <a:endParaRPr lang="es-ES" sz="24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8" y="914400"/>
            <a:ext cx="2801471" cy="568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9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p:txBody>
          <a:bodyPr/>
          <a:lstStyle/>
          <a:p>
            <a:pPr algn="just">
              <a:lnSpc>
                <a:spcPct val="150000"/>
              </a:lnSpc>
            </a:pPr>
            <a:r>
              <a:rPr lang="es-ES" sz="2400" dirty="0"/>
              <a:t>A diferencia de la disposición que se tiene en la funciones de activación que permite construir modelos de entrenamiento mediante </a:t>
            </a:r>
            <a:r>
              <a:rPr lang="es-ES" sz="2400" dirty="0" err="1"/>
              <a:t>backpropagation</a:t>
            </a:r>
            <a:r>
              <a:rPr lang="es-ES" sz="2400" dirty="0"/>
              <a:t>, estas nuevas redes basadas en RBF construyen sus modelos con funciones de activación que son diferente tanto en la capa oculta como la de salida. Esto es, una red RBF está diseñada con neuronas en la capa oculta activadas mediante funciones radiales de carácter no lineal con sus centros gravitacionales propios y en la capa de salida mediante funciones lineales.</a:t>
            </a:r>
          </a:p>
        </p:txBody>
      </p:sp>
    </p:spTree>
    <p:extLst>
      <p:ext uri="{BB962C8B-B14F-4D97-AF65-F5344CB8AC3E}">
        <p14:creationId xmlns:p14="http://schemas.microsoft.com/office/powerpoint/2010/main" val="335950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p:txBody>
          <a:bodyPr/>
          <a:lstStyle/>
          <a:p>
            <a:pPr algn="just">
              <a:lnSpc>
                <a:spcPct val="150000"/>
              </a:lnSpc>
            </a:pPr>
            <a:r>
              <a:rPr lang="es-ES" sz="2400" dirty="0"/>
              <a:t>A diferencia de los </a:t>
            </a:r>
            <a:r>
              <a:rPr lang="es-ES" sz="2400" dirty="0" err="1"/>
              <a:t>Perceptrones</a:t>
            </a:r>
            <a:r>
              <a:rPr lang="es-ES" sz="2400" dirty="0"/>
              <a:t> Multicapa, el modelo clásico de las redes RBF está construido con una arquitectura rígida de tres capas: la de entrada, la oculta y la de salida. En general, una red RBF tiene un mejor desempeño con un mayor volumen de datos de entrenamiento.</a:t>
            </a:r>
          </a:p>
        </p:txBody>
      </p:sp>
    </p:spTree>
    <p:extLst>
      <p:ext uri="{BB962C8B-B14F-4D97-AF65-F5344CB8AC3E}">
        <p14:creationId xmlns:p14="http://schemas.microsoft.com/office/powerpoint/2010/main" val="296414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p:txBody>
          <a:bodyPr/>
          <a:lstStyle/>
          <a:p>
            <a:pPr algn="just">
              <a:lnSpc>
                <a:spcPct val="150000"/>
              </a:lnSpc>
            </a:pPr>
            <a:r>
              <a:rPr lang="es-ES" sz="2400"/>
              <a:t>La </a:t>
            </a:r>
            <a:r>
              <a:rPr lang="es-ES" sz="2400" dirty="0"/>
              <a:t>construcción de una red RBF requiere de una mayor cantidad de neuronas en los nodos ocultos que en las redes que usan </a:t>
            </a:r>
            <a:r>
              <a:rPr lang="es-ES" sz="2400" dirty="0" err="1"/>
              <a:t>backpropagation</a:t>
            </a:r>
            <a:r>
              <a:rPr lang="es-ES" sz="2400" dirty="0"/>
              <a:t>. Aunque las redes RBF no son comúnmente utilizadas en aplicaciones que impliquen un alto volumen de patrones de entrenamiento, se le reconoce como una red con una alta eficiencia en la fase de entrenamiento.</a:t>
            </a:r>
            <a:endParaRPr lang="en-US" sz="2400" dirty="0"/>
          </a:p>
        </p:txBody>
      </p:sp>
    </p:spTree>
    <p:extLst>
      <p:ext uri="{BB962C8B-B14F-4D97-AF65-F5344CB8AC3E}">
        <p14:creationId xmlns:p14="http://schemas.microsoft.com/office/powerpoint/2010/main" val="296414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Características</a:t>
            </a:r>
            <a:r>
              <a:rPr lang="en-US" dirty="0"/>
              <a:t> </a:t>
            </a:r>
          </a:p>
        </p:txBody>
      </p:sp>
      <p:sp>
        <p:nvSpPr>
          <p:cNvPr id="3" name="Content Placeholder 2"/>
          <p:cNvSpPr>
            <a:spLocks noGrp="1"/>
          </p:cNvSpPr>
          <p:nvPr>
            <p:ph idx="1"/>
          </p:nvPr>
        </p:nvSpPr>
        <p:spPr/>
        <p:txBody>
          <a:bodyPr/>
          <a:lstStyle/>
          <a:p>
            <a:pPr algn="just">
              <a:lnSpc>
                <a:spcPct val="100000"/>
              </a:lnSpc>
            </a:pPr>
            <a:r>
              <a:rPr lang="en-US" sz="2400" dirty="0"/>
              <a:t>Son </a:t>
            </a:r>
            <a:r>
              <a:rPr lang="en-US" sz="2400" dirty="0" err="1"/>
              <a:t>funciones</a:t>
            </a:r>
            <a:r>
              <a:rPr lang="en-US" sz="2400" dirty="0"/>
              <a:t> </a:t>
            </a:r>
            <a:r>
              <a:rPr lang="en-US" sz="2400" dirty="0" err="1"/>
              <a:t>cuya</a:t>
            </a:r>
            <a:r>
              <a:rPr lang="en-US" sz="2400" dirty="0"/>
              <a:t> </a:t>
            </a:r>
            <a:r>
              <a:rPr lang="en-US" sz="2400" dirty="0" err="1"/>
              <a:t>salida</a:t>
            </a:r>
            <a:r>
              <a:rPr lang="en-US" sz="2400" dirty="0"/>
              <a:t> </a:t>
            </a:r>
            <a:r>
              <a:rPr lang="en-US" sz="2400" dirty="0" err="1"/>
              <a:t>depende</a:t>
            </a:r>
            <a:r>
              <a:rPr lang="en-US" sz="2400" dirty="0"/>
              <a:t> de la </a:t>
            </a:r>
            <a:r>
              <a:rPr lang="en-US" sz="2400" dirty="0" err="1"/>
              <a:t>distancia</a:t>
            </a:r>
            <a:r>
              <a:rPr lang="en-US" sz="2400" dirty="0"/>
              <a:t> a un </a:t>
            </a:r>
            <a:r>
              <a:rPr lang="en-US" sz="2400" dirty="0" err="1"/>
              <a:t>punto</a:t>
            </a:r>
            <a:r>
              <a:rPr lang="en-US" sz="2400" dirty="0"/>
              <a:t> </a:t>
            </a:r>
            <a:r>
              <a:rPr lang="en-US" sz="2400" dirty="0" err="1"/>
              <a:t>denominado</a:t>
            </a:r>
            <a:r>
              <a:rPr lang="en-US" sz="2400" dirty="0"/>
              <a:t> </a:t>
            </a:r>
            <a:r>
              <a:rPr lang="en-US" sz="2400" dirty="0" err="1"/>
              <a:t>centro</a:t>
            </a:r>
            <a:r>
              <a:rPr lang="en-US" sz="2400" dirty="0"/>
              <a:t>.</a:t>
            </a:r>
          </a:p>
          <a:p>
            <a:pPr algn="just">
              <a:lnSpc>
                <a:spcPct val="100000"/>
              </a:lnSpc>
            </a:pPr>
            <a:endParaRPr lang="en-US" sz="2400" dirty="0"/>
          </a:p>
          <a:p>
            <a:pPr algn="just">
              <a:lnSpc>
                <a:spcPct val="100000"/>
              </a:lnSpc>
            </a:pPr>
            <a:r>
              <a:rPr lang="en-US" sz="2400" dirty="0"/>
              <a:t>Centro: </a:t>
            </a:r>
            <a:r>
              <a:rPr lang="en-US" sz="2400" dirty="0" err="1"/>
              <a:t>punto</a:t>
            </a:r>
            <a:r>
              <a:rPr lang="en-US" sz="2400" dirty="0"/>
              <a:t> </a:t>
            </a:r>
            <a:r>
              <a:rPr lang="en-US" sz="2400" dirty="0" err="1"/>
              <a:t>donde</a:t>
            </a:r>
            <a:r>
              <a:rPr lang="en-US" sz="2400" dirty="0"/>
              <a:t> la </a:t>
            </a:r>
            <a:r>
              <a:rPr lang="en-US" sz="2400" dirty="0" err="1"/>
              <a:t>función</a:t>
            </a:r>
            <a:r>
              <a:rPr lang="en-US" sz="2400" dirty="0"/>
              <a:t> </a:t>
            </a:r>
            <a:r>
              <a:rPr lang="en-US" sz="2400" dirty="0" err="1"/>
              <a:t>posee</a:t>
            </a:r>
            <a:r>
              <a:rPr lang="en-US" sz="2400" dirty="0"/>
              <a:t> un </a:t>
            </a:r>
            <a:r>
              <a:rPr lang="en-US" sz="2400" dirty="0" err="1"/>
              <a:t>extremo</a:t>
            </a:r>
            <a:r>
              <a:rPr lang="en-US" sz="2400" dirty="0"/>
              <a:t>. Los </a:t>
            </a:r>
            <a:r>
              <a:rPr lang="en-US" sz="2400" dirty="0" err="1"/>
              <a:t>centros</a:t>
            </a:r>
            <a:r>
              <a:rPr lang="en-US" sz="2400" dirty="0"/>
              <a:t> </a:t>
            </a:r>
            <a:r>
              <a:rPr lang="en-US" sz="2400" dirty="0" err="1"/>
              <a:t>deben</a:t>
            </a:r>
            <a:r>
              <a:rPr lang="en-US" sz="2400" dirty="0"/>
              <a:t> </a:t>
            </a:r>
            <a:r>
              <a:rPr lang="en-US" sz="2400" dirty="0" err="1"/>
              <a:t>encontrarse</a:t>
            </a:r>
            <a:r>
              <a:rPr lang="en-US" sz="2400" dirty="0"/>
              <a:t> lo </a:t>
            </a:r>
            <a:r>
              <a:rPr lang="en-US" sz="2400" dirty="0" err="1"/>
              <a:t>más</a:t>
            </a:r>
            <a:r>
              <a:rPr lang="en-US" sz="2400" dirty="0"/>
              <a:t> </a:t>
            </a:r>
            <a:r>
              <a:rPr lang="en-US" sz="2400" dirty="0" err="1"/>
              <a:t>alejados</a:t>
            </a:r>
            <a:r>
              <a:rPr lang="en-US" sz="2400" dirty="0"/>
              <a:t> </a:t>
            </a:r>
            <a:r>
              <a:rPr lang="en-US" sz="2400" dirty="0" err="1"/>
              <a:t>que</a:t>
            </a:r>
            <a:r>
              <a:rPr lang="en-US" sz="2400" dirty="0"/>
              <a:t> sea </a:t>
            </a:r>
            <a:r>
              <a:rPr lang="en-US" sz="2400" dirty="0" err="1"/>
              <a:t>posible</a:t>
            </a:r>
            <a:r>
              <a:rPr lang="en-US" sz="2400" dirty="0"/>
              <a:t>.</a:t>
            </a:r>
          </a:p>
          <a:p>
            <a:pPr algn="just">
              <a:lnSpc>
                <a:spcPct val="100000"/>
              </a:lnSpc>
            </a:pPr>
            <a:endParaRPr lang="en-US" sz="2400" dirty="0"/>
          </a:p>
          <a:p>
            <a:pPr algn="just">
              <a:lnSpc>
                <a:spcPct val="100000"/>
              </a:lnSpc>
            </a:pPr>
            <a:r>
              <a:rPr lang="es-ES" sz="2400" dirty="0"/>
              <a:t>Anchura: Magnitud de la variación de la función según se aleja del centro.</a:t>
            </a:r>
            <a:endParaRPr lang="en-US" sz="2400" dirty="0"/>
          </a:p>
        </p:txBody>
      </p:sp>
    </p:spTree>
    <p:extLst>
      <p:ext uri="{BB962C8B-B14F-4D97-AF65-F5344CB8AC3E}">
        <p14:creationId xmlns:p14="http://schemas.microsoft.com/office/powerpoint/2010/main" val="26701690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3753</TotalTime>
  <Words>1517</Words>
  <Application>Microsoft Office PowerPoint</Application>
  <PresentationFormat>Presentación en pantalla (4:3)</PresentationFormat>
  <Paragraphs>178</Paragraphs>
  <Slides>39</Slides>
  <Notes>38</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39</vt:i4>
      </vt:variant>
    </vt:vector>
  </HeadingPairs>
  <TitlesOfParts>
    <vt:vector size="47" baseType="lpstr">
      <vt:lpstr>Arial</vt:lpstr>
      <vt:lpstr>Cambria Math</vt:lpstr>
      <vt:lpstr>DejaVu Sans</vt:lpstr>
      <vt:lpstr>Tahoma</vt:lpstr>
      <vt:lpstr>Times New Roman</vt:lpstr>
      <vt:lpstr>Wingdings</vt:lpstr>
      <vt:lpstr>Default Design</vt:lpstr>
      <vt:lpstr>1_Default Design</vt:lpstr>
      <vt:lpstr>Presentación de PowerPoint</vt:lpstr>
      <vt:lpstr>Objetivo</vt:lpstr>
      <vt:lpstr>Sumario</vt:lpstr>
      <vt:lpstr>Bibliografía del curso</vt:lpstr>
      <vt:lpstr>Revisión del Estudio Independiente</vt:lpstr>
      <vt:lpstr>Características </vt:lpstr>
      <vt:lpstr>Características </vt:lpstr>
      <vt:lpstr>Características </vt:lpstr>
      <vt:lpstr>Características </vt:lpstr>
      <vt:lpstr>Características </vt:lpstr>
      <vt:lpstr>Características </vt:lpstr>
      <vt:lpstr>Características </vt:lpstr>
      <vt:lpstr>Características </vt:lpstr>
      <vt:lpstr>Características </vt:lpstr>
      <vt:lpstr>Función de Gauss</vt:lpstr>
      <vt:lpstr>Arquitectura</vt:lpstr>
      <vt:lpstr>Arquitectura</vt:lpstr>
      <vt:lpstr>Función de activación lineal</vt:lpstr>
      <vt:lpstr>Capa oculta</vt:lpstr>
      <vt:lpstr>Capa oculta</vt:lpstr>
      <vt:lpstr>Funciones de base radial</vt:lpstr>
      <vt:lpstr>Problema del XOR</vt:lpstr>
      <vt:lpstr>Problema del XOR</vt:lpstr>
      <vt:lpstr>Problema del XOR</vt:lpstr>
      <vt:lpstr>Problema del XOR</vt:lpstr>
      <vt:lpstr>Problema del XOR</vt:lpstr>
      <vt:lpstr>Problema del XOR</vt:lpstr>
      <vt:lpstr>Problema del XOR</vt:lpstr>
      <vt:lpstr>Problema del XOR</vt:lpstr>
      <vt:lpstr>Problema del XOR</vt:lpstr>
      <vt:lpstr>Problema del XOR</vt:lpstr>
      <vt:lpstr>Diferencia entre Perceptrón Multicapa y RBF </vt:lpstr>
      <vt:lpstr>Diferencia entre Perceptrón Multicapa y RBF </vt:lpstr>
      <vt:lpstr>Aplicaciones de Redes de Base Radial</vt:lpstr>
      <vt:lpstr>Resumen</vt:lpstr>
      <vt:lpstr>Conclusiones</vt:lpstr>
      <vt:lpstr>Trabajo Independiente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yvera@uci.cu</dc:creator>
  <cp:lastModifiedBy>YASIEL  PEREZ VERA</cp:lastModifiedBy>
  <cp:revision>289</cp:revision>
  <cp:lastPrinted>2020-08-06T18:22:24Z</cp:lastPrinted>
  <dcterms:modified xsi:type="dcterms:W3CDTF">2023-04-17T04:06:35Z</dcterms:modified>
</cp:coreProperties>
</file>