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376" r:id="rId4"/>
    <p:sldId id="421" r:id="rId5"/>
    <p:sldId id="441" r:id="rId6"/>
    <p:sldId id="449" r:id="rId7"/>
    <p:sldId id="401" r:id="rId8"/>
    <p:sldId id="922" r:id="rId9"/>
    <p:sldId id="447" r:id="rId10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1F"/>
    <a:srgbClr val="0000CC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 varScale="1">
        <p:scale>
          <a:sx n="75" d="100"/>
          <a:sy n="75" d="100"/>
        </p:scale>
        <p:origin x="1728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5" name="AutoShape 1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6" name="AutoShape 1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7" name="AutoShape 1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8" name="AutoShape 1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9" name="AutoShape 1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0" name="AutoShape 1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1" name="AutoShape 1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2" name="AutoShape 1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3" name="AutoShape 2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16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75300" cy="417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067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</a:defRPr>
            </a:lvl1pPr>
          </a:lstStyle>
          <a:p>
            <a:pPr>
              <a:defRPr/>
            </a:pPr>
            <a:fld id="{7EE47ED2-2C69-4554-804F-DAA95149FB1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12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200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30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137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63561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9048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73968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8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8049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4896-46B7-4206-8640-44CFA2CC511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8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83CF-2BB7-4AA3-84D6-8C4CA16B3B3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08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D837-2A26-4124-B127-EE3CEE298B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5548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CC34-BA3F-4080-AE49-CD23A92622C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423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9582-ADD2-4486-8F5E-6A113CC84F5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2939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DD77-75D0-42E0-8077-2D529901140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7895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E8D8D-042D-4AA6-996F-8C6D2C201A5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260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0324-4013-40BF-B2B6-99DB97933C10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805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6C37-12BD-4C66-8D99-D73CF47F8C6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3317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47BF-F536-4863-BFC4-A0C17F3AD3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965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8F9E0-3A43-484D-B16F-6285106BD1E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972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D620-094A-408E-8F69-CF47B226CF1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59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353F-FF7F-4A84-A77E-5C49D8EEE12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0820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5325-01AA-4CA1-B41B-4A1940C42D0D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59864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2E0E0-39AA-4F2B-A68B-F8687F41FC1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242364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EACE-ECB8-43D6-AFB7-A54A1E4474F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40675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AD60-6985-48E2-94DE-BB5BE147580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169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5922-44CF-4A76-ABC9-D4276E31F6A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1505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22CB-9A8D-4594-887D-2DE10D1B4632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454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A73-9AA6-488B-BB7F-DF070650728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9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F4F6E-0AEF-4C48-8EB7-37535E4314F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679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4553-721A-41A7-A7DC-F990A6B253E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84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CC81-BA0E-44D2-BFB8-A5D68DC9EDA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788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FDA6B-8E43-436C-86BD-B20E0319E4D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7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E510038-0A49-43FC-AA38-A1FB016286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309" y="6628247"/>
            <a:ext cx="9146309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204F41-D136-4561-8F4B-8F590F0028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9" name="Picture 7" descr="Instituto Nexus Arequipa - Purdue University/UNSA">
            <a:extLst>
              <a:ext uri="{FF2B5EF4-FFF2-40B4-BE49-F238E27FC236}">
                <a16:creationId xmlns:a16="http://schemas.microsoft.com/office/drawing/2014/main" id="{1B29B4A0-95C8-456D-9A86-64E76FB10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2550"/>
            <a:ext cx="1558925" cy="5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666908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195513" y="6669088"/>
            <a:ext cx="5976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16913" y="6669088"/>
            <a:ext cx="795337" cy="24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2D52D6-D69B-4610-97A3-439774911C3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9388" y="60213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32138" y="6021388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021388"/>
            <a:ext cx="210185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DejaVu Sans" charset="0"/>
              </a:defRPr>
            </a:lvl1pPr>
          </a:lstStyle>
          <a:p>
            <a:pPr>
              <a:defRPr/>
            </a:pPr>
            <a:fld id="{3BC531B4-AAC5-4C93-B266-438BFC7FD98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7BC1647E-DBEA-4DE1-9BB6-7D14765750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endParaRPr lang="es-ES" altLang="es-ES_tradnl" sz="1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3: Ejercicios del tema 1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F3442C90-E2CC-4FA9-9DF5-506263ADD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</a:pPr>
            <a:r>
              <a:rPr lang="es-ES" sz="3200" dirty="0"/>
              <a:t>Ejercitar los modelos de redes neuronales artificiales simple capa y el modelo </a:t>
            </a:r>
            <a:r>
              <a:rPr lang="es-ES_tradnl" sz="3200" dirty="0" err="1"/>
              <a:t>McCulloch-Pitts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1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Bibliografía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6864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Bonifacio Martín del Brío y Alfredo Sanz Molina, “Redes neuronales y sistemas difusos”, Editorial </a:t>
            </a:r>
            <a:r>
              <a:rPr lang="es-ES" sz="2400" dirty="0" err="1"/>
              <a:t>Alfaomega</a:t>
            </a:r>
            <a:r>
              <a:rPr lang="es-ES" sz="2400" dirty="0"/>
              <a:t>, 2001 (2da edición ampliada y revisada).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Ben </a:t>
            </a:r>
            <a:r>
              <a:rPr lang="es-ES" sz="2400" dirty="0" err="1"/>
              <a:t>Kröse</a:t>
            </a:r>
            <a:r>
              <a:rPr lang="es-ES" sz="2400" dirty="0"/>
              <a:t>, Patrick van der </a:t>
            </a:r>
            <a:r>
              <a:rPr lang="es-ES" sz="2400" dirty="0" err="1"/>
              <a:t>Smagt</a:t>
            </a:r>
            <a:r>
              <a:rPr lang="es-ES" sz="2400" dirty="0"/>
              <a:t>, “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introduction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neural </a:t>
            </a:r>
            <a:r>
              <a:rPr lang="es-ES" sz="2400" dirty="0" err="1"/>
              <a:t>networks</a:t>
            </a:r>
            <a:r>
              <a:rPr lang="es-ES" sz="2400" dirty="0"/>
              <a:t>”, 1996, 8va. edición.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Rafael Bello Pérez, “Curso introductorio a las redes neuronales artificiales”, 1993.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/>
              <a:t>Laurene</a:t>
            </a:r>
            <a:r>
              <a:rPr lang="en-US" sz="2400" dirty="0"/>
              <a:t> </a:t>
            </a:r>
            <a:r>
              <a:rPr lang="en-US" sz="2400" dirty="0" err="1"/>
              <a:t>Fausset</a:t>
            </a:r>
            <a:r>
              <a:rPr lang="en-US" sz="2400" dirty="0"/>
              <a:t>, “Fundamentals of Neural Networks: architectures, algorithms and applications”, Prentice-Hall </a:t>
            </a:r>
            <a:r>
              <a:rPr lang="en-US" sz="2400" dirty="0" err="1"/>
              <a:t>Inc</a:t>
            </a:r>
            <a:r>
              <a:rPr lang="en-US" sz="2400" dirty="0"/>
              <a:t>, 1994.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Tom M. Mitchell, “Machine Learning”, McGraw-Hill, 1997.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Nikola K. </a:t>
            </a:r>
            <a:r>
              <a:rPr lang="en-US" sz="2400" dirty="0" err="1"/>
              <a:t>Kasabov</a:t>
            </a:r>
            <a:r>
              <a:rPr lang="en-US" sz="2400" dirty="0"/>
              <a:t>, “Foundations of Neural Networks, Fuzzy Systems and Knowledge Engineering”, Editorial MIT, 1998 (2da </a:t>
            </a:r>
            <a:r>
              <a:rPr lang="en-US" sz="2400" dirty="0" err="1"/>
              <a:t>edición</a:t>
            </a:r>
            <a:r>
              <a:rPr lang="en-US" sz="2400" dirty="0"/>
              <a:t>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Artículos de revistas especializadas en el tema de 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3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Revisión del Estudio Independiente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571750" y="1219200"/>
                <a:ext cx="6343650" cy="5067300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ES" sz="2400" dirty="0"/>
                  <a:t>Modele, diseñe y entrene una Red Neuronal Artificial de tipo </a:t>
                </a:r>
                <a:r>
                  <a:rPr lang="es-ES" sz="2400" dirty="0" err="1"/>
                  <a:t>Perceptrón</a:t>
                </a:r>
                <a:r>
                  <a:rPr lang="es-ES" sz="2400" dirty="0"/>
                  <a:t> y una Red Neuronal Artificial de tipo </a:t>
                </a:r>
                <a:r>
                  <a:rPr lang="es-ES" sz="2400" dirty="0" err="1"/>
                  <a:t>Adaline</a:t>
                </a:r>
                <a:r>
                  <a:rPr lang="es-ES" sz="2400" dirty="0"/>
                  <a:t> para cada operación lógica estudiada en el curso (AND, OR, AND NOT) con los siguientes parámetros iniciales.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14438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0" y="1219200"/>
                <a:ext cx="6343650" cy="5067300"/>
              </a:xfrm>
              <a:blipFill rotWithShape="0">
                <a:blip r:embed="rId3"/>
                <a:stretch>
                  <a:fillRect l="-2978" t="-1685" r="-2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66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Ejercicio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ES" sz="2400" dirty="0"/>
                  <a:t>Diseñe una RNA basada en la neurona de </a:t>
                </a:r>
                <a:r>
                  <a:rPr lang="es-ES" sz="2400" dirty="0" err="1"/>
                  <a:t>McCulloch-Pitts</a:t>
                </a:r>
                <a:r>
                  <a:rPr lang="es-ES" sz="2400" dirty="0"/>
                  <a:t> para modelar las siguientes expresiones lógicas: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−1)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−2) 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−1)  </m:t>
                      </m:r>
                    </m:oMath>
                  </m:oMathPara>
                </a14:m>
                <a:endParaRPr lang="en-US" sz="2800" dirty="0"/>
              </a:p>
              <a:p>
                <a:pPr lvl="0" algn="just">
                  <a:lnSpc>
                    <a:spcPct val="100000"/>
                  </a:lnSpc>
                </a:pPr>
                <a:endParaRPr lang="es-ES" sz="2400" dirty="0"/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ES" sz="2400" dirty="0"/>
                  <a:t>Diseñe la arquitectura que va a tener su RNA. Calcule los pesos de cada conexión y el umbral de activación de las neuronas según las restricciones planteadas por </a:t>
                </a:r>
                <a:r>
                  <a:rPr lang="es-ES" sz="2400" dirty="0" err="1"/>
                  <a:t>McCulloch</a:t>
                </a:r>
                <a:r>
                  <a:rPr lang="es-ES" sz="2400" dirty="0"/>
                  <a:t> y </a:t>
                </a:r>
                <a:r>
                  <a:rPr lang="es-ES" sz="2400" dirty="0" err="1"/>
                  <a:t>Pitts</a:t>
                </a:r>
                <a:r>
                  <a:rPr lang="es-ES" sz="2400" dirty="0"/>
                  <a:t> para sus neuronas. </a:t>
                </a:r>
                <a:r>
                  <a:rPr lang="en-US" sz="2400" dirty="0" err="1"/>
                  <a:t>Especifique</a:t>
                </a:r>
                <a:r>
                  <a:rPr lang="en-US" sz="2400" dirty="0"/>
                  <a:t> en el </a:t>
                </a:r>
                <a:r>
                  <a:rPr lang="en-US" sz="2400" dirty="0" err="1"/>
                  <a:t>diagrama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dichos</a:t>
                </a:r>
                <a:r>
                  <a:rPr lang="en-US" sz="2400" dirty="0"/>
                  <a:t> pesos y </a:t>
                </a:r>
                <a:r>
                  <a:rPr lang="en-US" sz="2400" dirty="0" err="1"/>
                  <a:t>umbrales</a:t>
                </a:r>
                <a:r>
                  <a:rPr lang="en-US" sz="2400" dirty="0"/>
                  <a:t>.</a:t>
                </a:r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ES" sz="2400" dirty="0"/>
                  <a:t>En cuanto al modelo de </a:t>
                </a:r>
                <a:r>
                  <a:rPr lang="es-ES" sz="2400" dirty="0" err="1"/>
                  <a:t>McCulloch-Pitts</a:t>
                </a:r>
                <a:r>
                  <a:rPr lang="es-ES" sz="2400" dirty="0"/>
                  <a:t>, diga las limitaciones que presenta y la función de activación que utiliza.</a:t>
                </a:r>
                <a:endParaRPr lang="en-US" sz="2400" dirty="0"/>
              </a:p>
              <a:p>
                <a:pPr lvl="1" algn="just">
                  <a:lnSpc>
                    <a:spcPct val="100000"/>
                  </a:lnSpc>
                  <a:spcAft>
                    <a:spcPts val="500"/>
                  </a:spcAft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2034" t="-1542" r="-20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94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Trabajo Independiente</a:t>
            </a:r>
            <a:endParaRPr lang="es-ES" sz="3200" dirty="0"/>
          </a:p>
        </p:txBody>
      </p:sp>
      <p:sp>
        <p:nvSpPr>
          <p:cNvPr id="144387" name="2 Marcador de contenido"/>
          <p:cNvSpPr>
            <a:spLocks noGrp="1"/>
          </p:cNvSpPr>
          <p:nvPr>
            <p:ph idx="1"/>
          </p:nvPr>
        </p:nvSpPr>
        <p:spPr>
          <a:xfrm>
            <a:off x="2571750" y="1219200"/>
            <a:ext cx="6343650" cy="5257800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Diseñe una Rede Neuronal Artificial que modele la compuerta lógica XOR. Recuerde que la compuerta lógica XOR solo es verdadera cuando una de las dos entradas es verdaderas.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b="1" dirty="0"/>
              <a:t>Para la próxima clase.</a:t>
            </a:r>
            <a:endParaRPr lang="es-ES" sz="2800" b="1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081441"/>
              </p:ext>
            </p:extLst>
          </p:nvPr>
        </p:nvGraphicFramePr>
        <p:xfrm>
          <a:off x="2895600" y="3581400"/>
          <a:ext cx="3513783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5">
            <a:extLst>
              <a:ext uri="{FF2B5EF4-FFF2-40B4-BE49-F238E27FC236}">
                <a16:creationId xmlns:a16="http://schemas.microsoft.com/office/drawing/2014/main" id="{05466739-71D4-4D16-B593-6DA1BFF5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1" y="981001"/>
            <a:ext cx="7993440" cy="6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AA3846C9-E5C2-420D-A408-3D8F7344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1" y="-57239"/>
            <a:ext cx="6886080" cy="61233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2799">
                <a:solidFill>
                  <a:srgbClr val="FFFFFF"/>
                </a:solidFill>
              </a:rPr>
              <a:t>Preguntas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" y="1685925"/>
            <a:ext cx="9105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1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400" b="1" dirty="0">
                <a:solidFill>
                  <a:srgbClr val="FFFFFF"/>
                </a:solidFill>
              </a:rPr>
              <a:t>Clase Práctica # 3: Ejercicios del tema 1</a:t>
            </a:r>
            <a:endParaRPr lang="en-GB" altLang="es-ES_tradnl" sz="24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6358E369-3DF5-4BAA-9866-A3321BCC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91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448</Words>
  <Application>Microsoft Office PowerPoint</Application>
  <PresentationFormat>Presentación en pantalla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DejaVu Sans</vt:lpstr>
      <vt:lpstr>Tahoma</vt:lpstr>
      <vt:lpstr>Times New Roman</vt:lpstr>
      <vt:lpstr>Wingdings</vt:lpstr>
      <vt:lpstr>Default Design</vt:lpstr>
      <vt:lpstr>1_Default Design</vt:lpstr>
      <vt:lpstr>Presentación de PowerPoint</vt:lpstr>
      <vt:lpstr>Objetivo</vt:lpstr>
      <vt:lpstr>Bibliografía del curso</vt:lpstr>
      <vt:lpstr>Revisión del Estudio Independiente</vt:lpstr>
      <vt:lpstr>Ejercicio 1</vt:lpstr>
      <vt:lpstr>Trabajo Independiente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yvera@uci.cu</dc:creator>
  <cp:lastModifiedBy>YASIEL  PEREZ VERA</cp:lastModifiedBy>
  <cp:revision>223</cp:revision>
  <dcterms:modified xsi:type="dcterms:W3CDTF">2023-04-17T04:06:53Z</dcterms:modified>
</cp:coreProperties>
</file>