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74B7D1B-238B-4E52-B48B-33240600A12F}" type="datetimeFigureOut">
              <a:rPr lang="es-419" smtClean="0"/>
              <a:t>16/4/2023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79FCF48-2180-426F-A016-EE0DB6E33EC6}" type="slidenum">
              <a:rPr lang="es-419" smtClean="0"/>
              <a:t>‹Nº›</a:t>
            </a:fld>
            <a:endParaRPr lang="es-419"/>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423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4B7D1B-238B-4E52-B48B-33240600A12F}" type="datetimeFigureOut">
              <a:rPr lang="es-419" smtClean="0"/>
              <a:t>16/4/2023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79FCF48-2180-426F-A016-EE0DB6E33EC6}" type="slidenum">
              <a:rPr lang="es-419" smtClean="0"/>
              <a:t>‹Nº›</a:t>
            </a:fld>
            <a:endParaRPr lang="es-419"/>
          </a:p>
        </p:txBody>
      </p:sp>
    </p:spTree>
    <p:extLst>
      <p:ext uri="{BB962C8B-B14F-4D97-AF65-F5344CB8AC3E}">
        <p14:creationId xmlns:p14="http://schemas.microsoft.com/office/powerpoint/2010/main" val="3224493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4B7D1B-238B-4E52-B48B-33240600A12F}" type="datetimeFigureOut">
              <a:rPr lang="es-419" smtClean="0"/>
              <a:t>16/4/2023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79FCF48-2180-426F-A016-EE0DB6E33EC6}" type="slidenum">
              <a:rPr lang="es-419" smtClean="0"/>
              <a:t>‹Nº›</a:t>
            </a:fld>
            <a:endParaRPr lang="es-419"/>
          </a:p>
        </p:txBody>
      </p:sp>
    </p:spTree>
    <p:extLst>
      <p:ext uri="{BB962C8B-B14F-4D97-AF65-F5344CB8AC3E}">
        <p14:creationId xmlns:p14="http://schemas.microsoft.com/office/powerpoint/2010/main" val="365398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4B7D1B-238B-4E52-B48B-33240600A12F}" type="datetimeFigureOut">
              <a:rPr lang="es-419" smtClean="0"/>
              <a:t>16/4/2023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79FCF48-2180-426F-A016-EE0DB6E33EC6}" type="slidenum">
              <a:rPr lang="es-419" smtClean="0"/>
              <a:t>‹Nº›</a:t>
            </a:fld>
            <a:endParaRPr lang="es-419"/>
          </a:p>
        </p:txBody>
      </p:sp>
    </p:spTree>
    <p:extLst>
      <p:ext uri="{BB962C8B-B14F-4D97-AF65-F5344CB8AC3E}">
        <p14:creationId xmlns:p14="http://schemas.microsoft.com/office/powerpoint/2010/main" val="341964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74B7D1B-238B-4E52-B48B-33240600A12F}" type="datetimeFigureOut">
              <a:rPr lang="es-419" smtClean="0"/>
              <a:t>16/4/2023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79FCF48-2180-426F-A016-EE0DB6E33EC6}" type="slidenum">
              <a:rPr lang="es-419" smtClean="0"/>
              <a:t>‹Nº›</a:t>
            </a:fld>
            <a:endParaRPr lang="es-419"/>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99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74B7D1B-238B-4E52-B48B-33240600A12F}" type="datetimeFigureOut">
              <a:rPr lang="es-419" smtClean="0"/>
              <a:t>16/4/2023</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379FCF48-2180-426F-A016-EE0DB6E33EC6}" type="slidenum">
              <a:rPr lang="es-419" smtClean="0"/>
              <a:t>‹Nº›</a:t>
            </a:fld>
            <a:endParaRPr lang="es-419"/>
          </a:p>
        </p:txBody>
      </p:sp>
    </p:spTree>
    <p:extLst>
      <p:ext uri="{BB962C8B-B14F-4D97-AF65-F5344CB8AC3E}">
        <p14:creationId xmlns:p14="http://schemas.microsoft.com/office/powerpoint/2010/main" val="405943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74B7D1B-238B-4E52-B48B-33240600A12F}" type="datetimeFigureOut">
              <a:rPr lang="es-419" smtClean="0"/>
              <a:t>16/4/2023</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379FCF48-2180-426F-A016-EE0DB6E33EC6}" type="slidenum">
              <a:rPr lang="es-419" smtClean="0"/>
              <a:t>‹Nº›</a:t>
            </a:fld>
            <a:endParaRPr lang="es-419"/>
          </a:p>
        </p:txBody>
      </p:sp>
    </p:spTree>
    <p:extLst>
      <p:ext uri="{BB962C8B-B14F-4D97-AF65-F5344CB8AC3E}">
        <p14:creationId xmlns:p14="http://schemas.microsoft.com/office/powerpoint/2010/main" val="3766371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4B7D1B-238B-4E52-B48B-33240600A12F}" type="datetimeFigureOut">
              <a:rPr lang="es-419" smtClean="0"/>
              <a:t>16/4/2023</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379FCF48-2180-426F-A016-EE0DB6E33EC6}" type="slidenum">
              <a:rPr lang="es-419" smtClean="0"/>
              <a:t>‹Nº›</a:t>
            </a:fld>
            <a:endParaRPr lang="es-419"/>
          </a:p>
        </p:txBody>
      </p:sp>
    </p:spTree>
    <p:extLst>
      <p:ext uri="{BB962C8B-B14F-4D97-AF65-F5344CB8AC3E}">
        <p14:creationId xmlns:p14="http://schemas.microsoft.com/office/powerpoint/2010/main" val="443939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4B7D1B-238B-4E52-B48B-33240600A12F}" type="datetimeFigureOut">
              <a:rPr lang="es-419" smtClean="0"/>
              <a:t>16/4/2023</a:t>
            </a:fld>
            <a:endParaRPr lang="es-419"/>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419"/>
          </a:p>
        </p:txBody>
      </p:sp>
      <p:sp>
        <p:nvSpPr>
          <p:cNvPr id="9" name="Slide Number Placeholder 8"/>
          <p:cNvSpPr>
            <a:spLocks noGrp="1"/>
          </p:cNvSpPr>
          <p:nvPr>
            <p:ph type="sldNum" sz="quarter" idx="12"/>
          </p:nvPr>
        </p:nvSpPr>
        <p:spPr/>
        <p:txBody>
          <a:bodyPr/>
          <a:lstStyle/>
          <a:p>
            <a:fld id="{379FCF48-2180-426F-A016-EE0DB6E33EC6}" type="slidenum">
              <a:rPr lang="es-419" smtClean="0"/>
              <a:t>‹Nº›</a:t>
            </a:fld>
            <a:endParaRPr lang="es-419"/>
          </a:p>
        </p:txBody>
      </p:sp>
    </p:spTree>
    <p:extLst>
      <p:ext uri="{BB962C8B-B14F-4D97-AF65-F5344CB8AC3E}">
        <p14:creationId xmlns:p14="http://schemas.microsoft.com/office/powerpoint/2010/main" val="385698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74B7D1B-238B-4E52-B48B-33240600A12F}" type="datetimeFigureOut">
              <a:rPr lang="es-419" smtClean="0"/>
              <a:t>16/4/2023</a:t>
            </a:fld>
            <a:endParaRPr lang="es-419"/>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419"/>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79FCF48-2180-426F-A016-EE0DB6E33EC6}" type="slidenum">
              <a:rPr lang="es-419" smtClean="0"/>
              <a:t>‹Nº›</a:t>
            </a:fld>
            <a:endParaRPr lang="es-419"/>
          </a:p>
        </p:txBody>
      </p:sp>
    </p:spTree>
    <p:extLst>
      <p:ext uri="{BB962C8B-B14F-4D97-AF65-F5344CB8AC3E}">
        <p14:creationId xmlns:p14="http://schemas.microsoft.com/office/powerpoint/2010/main" val="2027981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4B7D1B-238B-4E52-B48B-33240600A12F}" type="datetimeFigureOut">
              <a:rPr lang="es-419" smtClean="0"/>
              <a:t>16/4/2023</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379FCF48-2180-426F-A016-EE0DB6E33EC6}" type="slidenum">
              <a:rPr lang="es-419" smtClean="0"/>
              <a:t>‹Nº›</a:t>
            </a:fld>
            <a:endParaRPr lang="es-419"/>
          </a:p>
        </p:txBody>
      </p:sp>
    </p:spTree>
    <p:extLst>
      <p:ext uri="{BB962C8B-B14F-4D97-AF65-F5344CB8AC3E}">
        <p14:creationId xmlns:p14="http://schemas.microsoft.com/office/powerpoint/2010/main" val="159841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74B7D1B-238B-4E52-B48B-33240600A12F}" type="datetimeFigureOut">
              <a:rPr lang="es-419" smtClean="0"/>
              <a:t>16/4/2023</a:t>
            </a:fld>
            <a:endParaRPr lang="es-419"/>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419"/>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79FCF48-2180-426F-A016-EE0DB6E33EC6}" type="slidenum">
              <a:rPr lang="es-419" smtClean="0"/>
              <a:t>‹Nº›</a:t>
            </a:fld>
            <a:endParaRPr lang="es-419"/>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32255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gif"/><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7853CC-C748-41C2-BFA4-9B377935FB79}"/>
              </a:ext>
            </a:extLst>
          </p:cNvPr>
          <p:cNvSpPr>
            <a:spLocks noGrp="1"/>
          </p:cNvSpPr>
          <p:nvPr>
            <p:ph type="ctrTitle"/>
          </p:nvPr>
        </p:nvSpPr>
        <p:spPr/>
        <p:txBody>
          <a:bodyPr/>
          <a:lstStyle/>
          <a:p>
            <a:r>
              <a:rPr lang="es-419" dirty="0"/>
              <a:t>Redes Neuronales Convolucionales</a:t>
            </a:r>
          </a:p>
        </p:txBody>
      </p:sp>
      <p:sp>
        <p:nvSpPr>
          <p:cNvPr id="3" name="Subtítulo 2">
            <a:extLst>
              <a:ext uri="{FF2B5EF4-FFF2-40B4-BE49-F238E27FC236}">
                <a16:creationId xmlns:a16="http://schemas.microsoft.com/office/drawing/2014/main" id="{ADA4BD1E-65BA-48B2-83C2-2B1604946399}"/>
              </a:ext>
            </a:extLst>
          </p:cNvPr>
          <p:cNvSpPr>
            <a:spLocks noGrp="1"/>
          </p:cNvSpPr>
          <p:nvPr>
            <p:ph type="subTitle" idx="1"/>
          </p:nvPr>
        </p:nvSpPr>
        <p:spPr/>
        <p:txBody>
          <a:bodyPr/>
          <a:lstStyle/>
          <a:p>
            <a:r>
              <a:rPr lang="es-419" dirty="0"/>
              <a:t>Dr. Yasiel Pérez vera</a:t>
            </a:r>
          </a:p>
        </p:txBody>
      </p:sp>
    </p:spTree>
    <p:extLst>
      <p:ext uri="{BB962C8B-B14F-4D97-AF65-F5344CB8AC3E}">
        <p14:creationId xmlns:p14="http://schemas.microsoft.com/office/powerpoint/2010/main" val="669777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FD2150-A955-4E4B-AFE3-1168D3A5826F}"/>
              </a:ext>
            </a:extLst>
          </p:cNvPr>
          <p:cNvSpPr>
            <a:spLocks noGrp="1"/>
          </p:cNvSpPr>
          <p:nvPr>
            <p:ph type="title"/>
          </p:nvPr>
        </p:nvSpPr>
        <p:spPr/>
        <p:txBody>
          <a:bodyPr/>
          <a:lstStyle/>
          <a:p>
            <a:r>
              <a:rPr lang="es-419" b="0" i="0" dirty="0" err="1">
                <a:solidFill>
                  <a:srgbClr val="474747"/>
                </a:solidFill>
                <a:effectLst/>
                <a:latin typeface="varela round"/>
              </a:rPr>
              <a:t>Subsampling</a:t>
            </a:r>
            <a:endParaRPr lang="es-419" dirty="0"/>
          </a:p>
        </p:txBody>
      </p:sp>
      <p:sp>
        <p:nvSpPr>
          <p:cNvPr id="3" name="Marcador de contenido 2">
            <a:extLst>
              <a:ext uri="{FF2B5EF4-FFF2-40B4-BE49-F238E27FC236}">
                <a16:creationId xmlns:a16="http://schemas.microsoft.com/office/drawing/2014/main" id="{669CAAD8-AC0C-4CF8-80CB-4FC004B215DE}"/>
              </a:ext>
            </a:extLst>
          </p:cNvPr>
          <p:cNvSpPr>
            <a:spLocks noGrp="1"/>
          </p:cNvSpPr>
          <p:nvPr>
            <p:ph idx="1"/>
          </p:nvPr>
        </p:nvSpPr>
        <p:spPr/>
        <p:txBody>
          <a:bodyPr/>
          <a:lstStyle/>
          <a:p>
            <a:pPr algn="l" fontAlgn="base" latinLnBrk="0"/>
            <a:r>
              <a:rPr lang="es-419" b="0" i="0" dirty="0">
                <a:solidFill>
                  <a:srgbClr val="474747"/>
                </a:solidFill>
                <a:effectLst/>
                <a:latin typeface="open sans"/>
              </a:rPr>
              <a:t>Ahora viene un paso en el que reduciremos la cantidad de neuronas antes de hacer una nueva convolución. </a:t>
            </a:r>
            <a:r>
              <a:rPr lang="es-419" b="0" i="1" dirty="0">
                <a:solidFill>
                  <a:srgbClr val="474747"/>
                </a:solidFill>
                <a:effectLst/>
                <a:latin typeface="inherit"/>
              </a:rPr>
              <a:t>¿Por qué?</a:t>
            </a:r>
            <a:r>
              <a:rPr lang="es-419" b="0" i="0" dirty="0">
                <a:solidFill>
                  <a:srgbClr val="474747"/>
                </a:solidFill>
                <a:effectLst/>
                <a:latin typeface="open sans"/>
              </a:rPr>
              <a:t> Como vimos, a partir de nuestra imagen blanco y negro de 28x28px tenemos una primer capa de entrada de 784 neuronas y luego de la primer convolución obtenemos una capa oculta de 25.088 neuronas -que realmente son nuestros 32 mapas de características de 28×28-</a:t>
            </a:r>
          </a:p>
          <a:p>
            <a:pPr algn="l" fontAlgn="base" latinLnBrk="0"/>
            <a:r>
              <a:rPr lang="es-419" b="0" i="0" dirty="0">
                <a:solidFill>
                  <a:srgbClr val="474747"/>
                </a:solidFill>
                <a:effectLst/>
                <a:latin typeface="open sans"/>
              </a:rPr>
              <a:t>Si hiciéramos una nueva convolución a partir de esta capa, el número de neuronas de la próxima capa se iría por las nubes (y ello implica mayor procesamiento)! Para reducir el tamaño de la próxima capa de neuronas haremos un proceso de </a:t>
            </a:r>
            <a:r>
              <a:rPr lang="es-419" b="0" i="0" dirty="0" err="1">
                <a:solidFill>
                  <a:srgbClr val="474747"/>
                </a:solidFill>
                <a:effectLst/>
                <a:latin typeface="open sans"/>
              </a:rPr>
              <a:t>subsampling</a:t>
            </a:r>
            <a:r>
              <a:rPr lang="es-419" b="0" i="0" dirty="0">
                <a:solidFill>
                  <a:srgbClr val="474747"/>
                </a:solidFill>
                <a:effectLst/>
                <a:latin typeface="open sans"/>
              </a:rPr>
              <a:t> en el que reduciremos el tamaño de nuestras imágenes filtradas pero en donde </a:t>
            </a:r>
            <a:r>
              <a:rPr lang="es-419" b="1" i="0" dirty="0">
                <a:solidFill>
                  <a:srgbClr val="474747"/>
                </a:solidFill>
                <a:effectLst/>
                <a:latin typeface="inherit"/>
              </a:rPr>
              <a:t>deberán prevalecer las características más importantes que detectó cada filtro</a:t>
            </a:r>
            <a:r>
              <a:rPr lang="es-419" b="0" i="0" dirty="0">
                <a:solidFill>
                  <a:srgbClr val="474747"/>
                </a:solidFill>
                <a:effectLst/>
                <a:latin typeface="open sans"/>
              </a:rPr>
              <a:t>. Hay diversos tipos de </a:t>
            </a:r>
            <a:r>
              <a:rPr lang="es-419" b="0" i="0" dirty="0" err="1">
                <a:solidFill>
                  <a:srgbClr val="474747"/>
                </a:solidFill>
                <a:effectLst/>
                <a:latin typeface="open sans"/>
              </a:rPr>
              <a:t>subsampling</a:t>
            </a:r>
            <a:r>
              <a:rPr lang="es-419" b="0" i="0" dirty="0">
                <a:solidFill>
                  <a:srgbClr val="474747"/>
                </a:solidFill>
                <a:effectLst/>
                <a:latin typeface="open sans"/>
              </a:rPr>
              <a:t>, yo comentaré el “más usado”: Max-</a:t>
            </a:r>
            <a:r>
              <a:rPr lang="es-419" b="0" i="0" dirty="0" err="1">
                <a:solidFill>
                  <a:srgbClr val="474747"/>
                </a:solidFill>
                <a:effectLst/>
                <a:latin typeface="open sans"/>
              </a:rPr>
              <a:t>Pooling</a:t>
            </a:r>
            <a:endParaRPr lang="es-419" b="0" i="0" dirty="0">
              <a:solidFill>
                <a:srgbClr val="474747"/>
              </a:solidFill>
              <a:effectLst/>
              <a:latin typeface="open sans"/>
            </a:endParaRPr>
          </a:p>
          <a:p>
            <a:endParaRPr lang="es-419" dirty="0"/>
          </a:p>
        </p:txBody>
      </p:sp>
    </p:spTree>
    <p:extLst>
      <p:ext uri="{BB962C8B-B14F-4D97-AF65-F5344CB8AC3E}">
        <p14:creationId xmlns:p14="http://schemas.microsoft.com/office/powerpoint/2010/main" val="3242729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620DA5-0524-4AA6-8387-0652A4FA9F45}"/>
              </a:ext>
            </a:extLst>
          </p:cNvPr>
          <p:cNvSpPr>
            <a:spLocks noGrp="1"/>
          </p:cNvSpPr>
          <p:nvPr>
            <p:ph type="title"/>
          </p:nvPr>
        </p:nvSpPr>
        <p:spPr/>
        <p:txBody>
          <a:bodyPr/>
          <a:lstStyle/>
          <a:p>
            <a:r>
              <a:rPr lang="es-419" b="0" i="0" dirty="0" err="1">
                <a:solidFill>
                  <a:srgbClr val="474747"/>
                </a:solidFill>
                <a:effectLst/>
                <a:latin typeface="varela round"/>
              </a:rPr>
              <a:t>Subsampling</a:t>
            </a:r>
            <a:r>
              <a:rPr lang="es-419" b="0" i="0" dirty="0">
                <a:solidFill>
                  <a:srgbClr val="474747"/>
                </a:solidFill>
                <a:effectLst/>
                <a:latin typeface="varela round"/>
              </a:rPr>
              <a:t> con Max-</a:t>
            </a:r>
            <a:r>
              <a:rPr lang="es-419" b="0" i="0" dirty="0" err="1">
                <a:solidFill>
                  <a:srgbClr val="474747"/>
                </a:solidFill>
                <a:effectLst/>
                <a:latin typeface="varela round"/>
              </a:rPr>
              <a:t>Pooling</a:t>
            </a:r>
            <a:endParaRPr lang="es-419" dirty="0"/>
          </a:p>
        </p:txBody>
      </p:sp>
      <p:sp>
        <p:nvSpPr>
          <p:cNvPr id="3" name="Marcador de contenido 2">
            <a:extLst>
              <a:ext uri="{FF2B5EF4-FFF2-40B4-BE49-F238E27FC236}">
                <a16:creationId xmlns:a16="http://schemas.microsoft.com/office/drawing/2014/main" id="{1BA21A88-D27A-4DBD-9996-CA04F33DECF0}"/>
              </a:ext>
            </a:extLst>
          </p:cNvPr>
          <p:cNvSpPr>
            <a:spLocks noGrp="1"/>
          </p:cNvSpPr>
          <p:nvPr>
            <p:ph idx="1"/>
          </p:nvPr>
        </p:nvSpPr>
        <p:spPr>
          <a:xfrm>
            <a:off x="1097280" y="1845734"/>
            <a:ext cx="6837352" cy="4023360"/>
          </a:xfrm>
        </p:spPr>
        <p:txBody>
          <a:bodyPr/>
          <a:lstStyle/>
          <a:p>
            <a:pPr algn="just"/>
            <a:r>
              <a:rPr lang="es-419" b="0" i="0" dirty="0">
                <a:solidFill>
                  <a:srgbClr val="474747"/>
                </a:solidFill>
                <a:effectLst/>
                <a:latin typeface="open sans"/>
              </a:rPr>
              <a:t>Vamos a intentar explicarlo con un ejemplo: supongamos que haremos Max-</a:t>
            </a:r>
            <a:r>
              <a:rPr lang="es-419" b="0" i="0" dirty="0" err="1">
                <a:solidFill>
                  <a:srgbClr val="474747"/>
                </a:solidFill>
                <a:effectLst/>
                <a:latin typeface="open sans"/>
              </a:rPr>
              <a:t>pooling</a:t>
            </a:r>
            <a:r>
              <a:rPr lang="es-419" b="0" i="0" dirty="0">
                <a:solidFill>
                  <a:srgbClr val="474747"/>
                </a:solidFill>
                <a:effectLst/>
                <a:latin typeface="open sans"/>
              </a:rPr>
              <a:t> de tamaño 2×2. Esto quiere decir que recorreremos cada una de nuestras 32 imágenes de características obtenidas anteriormente de 28x28px de izquierda-derecha, arriba-abajo PERO en vez de tomar de a 1 pixel, tomaremos de “2×2” (2 de alto por 2 de ancho = 4 pixeles) e iremos preservando el valor “más alto” de entre esos 4 pixeles (por eso lo de “Max”). En este caso, usando 2×2, la imagen resultante es reducida “a la </a:t>
            </a:r>
            <a:r>
              <a:rPr lang="es-419" b="0" i="0" dirty="0" err="1">
                <a:solidFill>
                  <a:srgbClr val="474747"/>
                </a:solidFill>
                <a:effectLst/>
                <a:latin typeface="open sans"/>
              </a:rPr>
              <a:t>mitad”y</a:t>
            </a:r>
            <a:r>
              <a:rPr lang="es-419" b="0" i="0" dirty="0">
                <a:solidFill>
                  <a:srgbClr val="474747"/>
                </a:solidFill>
                <a:effectLst/>
                <a:latin typeface="open sans"/>
              </a:rPr>
              <a:t> quedará de 14×14 pixeles. Luego de este proceso de </a:t>
            </a:r>
            <a:r>
              <a:rPr lang="es-419" b="0" i="0" dirty="0" err="1">
                <a:solidFill>
                  <a:srgbClr val="474747"/>
                </a:solidFill>
                <a:effectLst/>
                <a:latin typeface="open sans"/>
              </a:rPr>
              <a:t>subsamplig</a:t>
            </a:r>
            <a:r>
              <a:rPr lang="es-419" b="0" i="0" dirty="0">
                <a:solidFill>
                  <a:srgbClr val="474747"/>
                </a:solidFill>
                <a:effectLst/>
                <a:latin typeface="open sans"/>
              </a:rPr>
              <a:t> nos quedarán  32 imágenes de 14×14, pasando de haber tenido 25.088 neuronas a  6272, son bastantes menos y -en teoría- siguen almacenando la información más importante para detectar características deseadas.</a:t>
            </a:r>
            <a:endParaRPr lang="es-419" dirty="0"/>
          </a:p>
        </p:txBody>
      </p:sp>
      <p:pic>
        <p:nvPicPr>
          <p:cNvPr id="6146" name="Picture 2">
            <a:extLst>
              <a:ext uri="{FF2B5EF4-FFF2-40B4-BE49-F238E27FC236}">
                <a16:creationId xmlns:a16="http://schemas.microsoft.com/office/drawing/2014/main" id="{AA0CCDBA-0741-4DDA-9108-627931668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8194" y="2409364"/>
            <a:ext cx="4300620" cy="3342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580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0709E9-51D9-4FEF-A4BA-37CE043D5D82}"/>
              </a:ext>
            </a:extLst>
          </p:cNvPr>
          <p:cNvSpPr>
            <a:spLocks noGrp="1"/>
          </p:cNvSpPr>
          <p:nvPr>
            <p:ph type="title"/>
          </p:nvPr>
        </p:nvSpPr>
        <p:spPr/>
        <p:txBody>
          <a:bodyPr/>
          <a:lstStyle/>
          <a:p>
            <a:r>
              <a:rPr lang="es-419" dirty="0"/>
              <a:t>Y más convoluciones</a:t>
            </a:r>
          </a:p>
        </p:txBody>
      </p:sp>
      <p:pic>
        <p:nvPicPr>
          <p:cNvPr id="7170" name="Picture 2">
            <a:extLst>
              <a:ext uri="{FF2B5EF4-FFF2-40B4-BE49-F238E27FC236}">
                <a16:creationId xmlns:a16="http://schemas.microsoft.com/office/drawing/2014/main" id="{9C1168CB-7662-45A8-8279-0BC960DDF5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171" y="1737360"/>
            <a:ext cx="6035282" cy="452646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6E59945E-8D9D-4181-8469-9BAD082943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453" y="1817830"/>
            <a:ext cx="5820696" cy="4365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03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2DA168-E12C-4961-A4D4-81E6A004ECA8}"/>
              </a:ext>
            </a:extLst>
          </p:cNvPr>
          <p:cNvSpPr>
            <a:spLocks noGrp="1"/>
          </p:cNvSpPr>
          <p:nvPr>
            <p:ph type="title"/>
          </p:nvPr>
        </p:nvSpPr>
        <p:spPr/>
        <p:txBody>
          <a:bodyPr/>
          <a:lstStyle/>
          <a:p>
            <a:r>
              <a:rPr lang="es-419" dirty="0"/>
              <a:t>Y cuando nos detenemos?</a:t>
            </a:r>
          </a:p>
        </p:txBody>
      </p:sp>
      <p:sp>
        <p:nvSpPr>
          <p:cNvPr id="3" name="Marcador de contenido 2">
            <a:extLst>
              <a:ext uri="{FF2B5EF4-FFF2-40B4-BE49-F238E27FC236}">
                <a16:creationId xmlns:a16="http://schemas.microsoft.com/office/drawing/2014/main" id="{767E14FF-CF5C-46A8-B391-81E22AD9355A}"/>
              </a:ext>
            </a:extLst>
          </p:cNvPr>
          <p:cNvSpPr>
            <a:spLocks noGrp="1"/>
          </p:cNvSpPr>
          <p:nvPr>
            <p:ph idx="1"/>
          </p:nvPr>
        </p:nvSpPr>
        <p:spPr/>
        <p:txBody>
          <a:bodyPr/>
          <a:lstStyle/>
          <a:p>
            <a:r>
              <a:rPr lang="es-419" b="0" i="0" dirty="0">
                <a:solidFill>
                  <a:srgbClr val="474747"/>
                </a:solidFill>
                <a:effectLst/>
                <a:latin typeface="open sans"/>
              </a:rPr>
              <a:t>La primer convolución es capaz de detectar características primitivas como </a:t>
            </a:r>
            <a:r>
              <a:rPr lang="es-419" b="0" i="0" dirty="0" err="1">
                <a:solidFill>
                  <a:srgbClr val="474747"/>
                </a:solidFill>
                <a:effectLst/>
                <a:latin typeface="open sans"/>
              </a:rPr>
              <a:t>lineas</a:t>
            </a:r>
            <a:r>
              <a:rPr lang="es-419" b="0" i="0" dirty="0">
                <a:solidFill>
                  <a:srgbClr val="474747"/>
                </a:solidFill>
                <a:effectLst/>
                <a:latin typeface="open sans"/>
              </a:rPr>
              <a:t> </a:t>
            </a:r>
            <a:r>
              <a:rPr lang="es-419" b="0" i="0" dirty="0" err="1">
                <a:solidFill>
                  <a:srgbClr val="474747"/>
                </a:solidFill>
                <a:effectLst/>
                <a:latin typeface="open sans"/>
              </a:rPr>
              <a:t>ó</a:t>
            </a:r>
            <a:r>
              <a:rPr lang="es-419" b="0" i="0" dirty="0">
                <a:solidFill>
                  <a:srgbClr val="474747"/>
                </a:solidFill>
                <a:effectLst/>
                <a:latin typeface="open sans"/>
              </a:rPr>
              <a:t> curvas. </a:t>
            </a:r>
            <a:r>
              <a:rPr lang="es-419" b="1" i="0" dirty="0">
                <a:solidFill>
                  <a:srgbClr val="474747"/>
                </a:solidFill>
                <a:effectLst/>
                <a:latin typeface="open sans"/>
              </a:rPr>
              <a:t>A medida que hagamos más capas con las convoluciones, los mapas de características serán capaces de reconocer formas más complejas</a:t>
            </a:r>
            <a:r>
              <a:rPr lang="es-419" b="0" i="0" dirty="0">
                <a:solidFill>
                  <a:srgbClr val="474747"/>
                </a:solidFill>
                <a:effectLst/>
                <a:latin typeface="open sans"/>
              </a:rPr>
              <a:t>, y el conjunto total de capas de convoluciones podrá “ver”.</a:t>
            </a:r>
          </a:p>
          <a:p>
            <a:endParaRPr lang="es-419" dirty="0">
              <a:solidFill>
                <a:srgbClr val="474747"/>
              </a:solidFill>
              <a:latin typeface="open sans"/>
            </a:endParaRPr>
          </a:p>
          <a:p>
            <a:r>
              <a:rPr lang="es-419" b="0" i="0" dirty="0">
                <a:solidFill>
                  <a:srgbClr val="474747"/>
                </a:solidFill>
                <a:effectLst/>
                <a:latin typeface="open sans"/>
              </a:rPr>
              <a:t>La 3er convolución comenzará en tamaño 7×7 </a:t>
            </a:r>
            <a:r>
              <a:rPr lang="es-419" b="0" i="0" dirty="0" err="1">
                <a:solidFill>
                  <a:srgbClr val="474747"/>
                </a:solidFill>
                <a:effectLst/>
                <a:latin typeface="open sans"/>
              </a:rPr>
              <a:t>pixels</a:t>
            </a:r>
            <a:r>
              <a:rPr lang="es-419" b="0" i="0" dirty="0">
                <a:solidFill>
                  <a:srgbClr val="474747"/>
                </a:solidFill>
                <a:effectLst/>
                <a:latin typeface="open sans"/>
              </a:rPr>
              <a:t> y luego del </a:t>
            </a:r>
            <a:r>
              <a:rPr lang="es-419" b="0" i="0" dirty="0" err="1">
                <a:solidFill>
                  <a:srgbClr val="474747"/>
                </a:solidFill>
                <a:effectLst/>
                <a:latin typeface="open sans"/>
              </a:rPr>
              <a:t>max-pooling</a:t>
            </a:r>
            <a:r>
              <a:rPr lang="es-419" b="0" i="0" dirty="0">
                <a:solidFill>
                  <a:srgbClr val="474747"/>
                </a:solidFill>
                <a:effectLst/>
                <a:latin typeface="open sans"/>
              </a:rPr>
              <a:t> quedará en 3×3 con lo cual podríamos hacer sólo 1 convolución más. En este ejemplo empezamos con una imagen de 28x28px e hicimos 3 convoluciones. Si la imagen inicial hubiese sido mayor (de 224x224px) aún hubiéramos podido seguir haciendo convoluciones.</a:t>
            </a:r>
            <a:endParaRPr lang="es-419" dirty="0"/>
          </a:p>
        </p:txBody>
      </p:sp>
    </p:spTree>
    <p:extLst>
      <p:ext uri="{BB962C8B-B14F-4D97-AF65-F5344CB8AC3E}">
        <p14:creationId xmlns:p14="http://schemas.microsoft.com/office/powerpoint/2010/main" val="4157755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282D57-492C-4E44-80BE-5958D4A752DC}"/>
              </a:ext>
            </a:extLst>
          </p:cNvPr>
          <p:cNvSpPr>
            <a:spLocks noGrp="1"/>
          </p:cNvSpPr>
          <p:nvPr>
            <p:ph type="title"/>
          </p:nvPr>
        </p:nvSpPr>
        <p:spPr/>
        <p:txBody>
          <a:bodyPr/>
          <a:lstStyle/>
          <a:p>
            <a:r>
              <a:rPr lang="es-419" dirty="0"/>
              <a:t>CNN y </a:t>
            </a:r>
            <a:r>
              <a:rPr lang="es-419" dirty="0" err="1"/>
              <a:t>Feedforward</a:t>
            </a:r>
            <a:endParaRPr lang="es-419" dirty="0"/>
          </a:p>
        </p:txBody>
      </p:sp>
      <p:sp>
        <p:nvSpPr>
          <p:cNvPr id="3" name="Marcador de contenido 2">
            <a:extLst>
              <a:ext uri="{FF2B5EF4-FFF2-40B4-BE49-F238E27FC236}">
                <a16:creationId xmlns:a16="http://schemas.microsoft.com/office/drawing/2014/main" id="{09B5083A-A6D4-4F4C-B3E6-9114AE8DB9B7}"/>
              </a:ext>
            </a:extLst>
          </p:cNvPr>
          <p:cNvSpPr>
            <a:spLocks noGrp="1"/>
          </p:cNvSpPr>
          <p:nvPr>
            <p:ph idx="1"/>
          </p:nvPr>
        </p:nvSpPr>
        <p:spPr/>
        <p:txBody>
          <a:bodyPr/>
          <a:lstStyle/>
          <a:p>
            <a:r>
              <a:rPr lang="es-419" b="0" i="0" dirty="0">
                <a:solidFill>
                  <a:srgbClr val="474747"/>
                </a:solidFill>
                <a:effectLst/>
                <a:latin typeface="open sans"/>
              </a:rPr>
              <a:t>Tomaremos la última capa oculta a la que hicimos </a:t>
            </a:r>
            <a:r>
              <a:rPr lang="es-419" b="0" i="0" dirty="0" err="1">
                <a:solidFill>
                  <a:srgbClr val="474747"/>
                </a:solidFill>
                <a:effectLst/>
                <a:latin typeface="open sans"/>
              </a:rPr>
              <a:t>subsampling</a:t>
            </a:r>
            <a:r>
              <a:rPr lang="es-419" b="0" i="0" dirty="0">
                <a:solidFill>
                  <a:srgbClr val="474747"/>
                </a:solidFill>
                <a:effectLst/>
                <a:latin typeface="open sans"/>
              </a:rPr>
              <a:t>, que se dice que es “tridimensional” por tomar la forma -en nuestro ejemplo- 3x3x128 (</a:t>
            </a:r>
            <a:r>
              <a:rPr lang="es-419" b="0" i="0" dirty="0" err="1">
                <a:solidFill>
                  <a:srgbClr val="474747"/>
                </a:solidFill>
                <a:effectLst/>
                <a:latin typeface="open sans"/>
              </a:rPr>
              <a:t>alto,ancho,mapas</a:t>
            </a:r>
            <a:r>
              <a:rPr lang="es-419" b="0" i="0" dirty="0">
                <a:solidFill>
                  <a:srgbClr val="474747"/>
                </a:solidFill>
                <a:effectLst/>
                <a:latin typeface="open sans"/>
              </a:rPr>
              <a:t>) y la “aplanamos”, esto es que deja de ser tridimensional, y pasa a ser una capa de neuronas “tradicionales”, de las que ya conocíamos. Por ejemplo, podríamos aplanar (y conectar) a una nueva capa oculta de 100 neuronas </a:t>
            </a:r>
            <a:r>
              <a:rPr lang="es-419" b="0" i="0" dirty="0" err="1">
                <a:solidFill>
                  <a:srgbClr val="474747"/>
                </a:solidFill>
                <a:effectLst/>
                <a:latin typeface="open sans"/>
              </a:rPr>
              <a:t>feedforward</a:t>
            </a:r>
            <a:r>
              <a:rPr lang="es-419" b="0" i="0" dirty="0">
                <a:solidFill>
                  <a:srgbClr val="474747"/>
                </a:solidFill>
                <a:effectLst/>
                <a:latin typeface="open sans"/>
              </a:rPr>
              <a:t>.</a:t>
            </a:r>
            <a:endParaRPr lang="es-419" dirty="0"/>
          </a:p>
        </p:txBody>
      </p:sp>
      <p:pic>
        <p:nvPicPr>
          <p:cNvPr id="8194" name="Picture 2">
            <a:extLst>
              <a:ext uri="{FF2B5EF4-FFF2-40B4-BE49-F238E27FC236}">
                <a16:creationId xmlns:a16="http://schemas.microsoft.com/office/drawing/2014/main" id="{D20C5174-7FAB-401B-BA32-23F4E4639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484" y="3248886"/>
            <a:ext cx="5565058" cy="332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15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81B221-D9C4-4664-8433-EBDDCAC69E87}"/>
              </a:ext>
            </a:extLst>
          </p:cNvPr>
          <p:cNvSpPr>
            <a:spLocks noGrp="1"/>
          </p:cNvSpPr>
          <p:nvPr>
            <p:ph type="title"/>
          </p:nvPr>
        </p:nvSpPr>
        <p:spPr/>
        <p:txBody>
          <a:bodyPr/>
          <a:lstStyle/>
          <a:p>
            <a:r>
              <a:rPr lang="es-419" dirty="0"/>
              <a:t>Arquitectura final de la CNN</a:t>
            </a:r>
          </a:p>
        </p:txBody>
      </p:sp>
      <p:sp>
        <p:nvSpPr>
          <p:cNvPr id="3" name="Marcador de contenido 2">
            <a:extLst>
              <a:ext uri="{FF2B5EF4-FFF2-40B4-BE49-F238E27FC236}">
                <a16:creationId xmlns:a16="http://schemas.microsoft.com/office/drawing/2014/main" id="{9AB0F278-2AF4-45C9-8F94-0F6BFFA9E501}"/>
              </a:ext>
            </a:extLst>
          </p:cNvPr>
          <p:cNvSpPr>
            <a:spLocks noGrp="1"/>
          </p:cNvSpPr>
          <p:nvPr>
            <p:ph idx="1"/>
          </p:nvPr>
        </p:nvSpPr>
        <p:spPr>
          <a:xfrm>
            <a:off x="1097280" y="1845733"/>
            <a:ext cx="10058400" cy="4456743"/>
          </a:xfrm>
        </p:spPr>
        <p:txBody>
          <a:bodyPr>
            <a:normAutofit/>
          </a:bodyPr>
          <a:lstStyle/>
          <a:p>
            <a:pPr algn="just"/>
            <a:r>
              <a:rPr lang="es-419" dirty="0">
                <a:solidFill>
                  <a:srgbClr val="474747"/>
                </a:solidFill>
                <a:latin typeface="open sans"/>
              </a:rPr>
              <a:t>Esta nueva capa oculta “tradicional”, le aplicamos una función llamada </a:t>
            </a:r>
            <a:r>
              <a:rPr lang="es-419" dirty="0" err="1">
                <a:solidFill>
                  <a:srgbClr val="474747"/>
                </a:solidFill>
                <a:latin typeface="open sans"/>
              </a:rPr>
              <a:t>Softmax</a:t>
            </a:r>
            <a:r>
              <a:rPr lang="es-419" dirty="0">
                <a:solidFill>
                  <a:srgbClr val="474747"/>
                </a:solidFill>
                <a:latin typeface="open sans"/>
              </a:rPr>
              <a:t> que conecta contra la capa de salida final que tendrá la cantidad de neuronas correspondientes con las clases que estamos clasificando. Si clasificamos perros y gatos, serán 2 neuronas.</a:t>
            </a:r>
          </a:p>
          <a:p>
            <a:pPr algn="just"/>
            <a:r>
              <a:rPr lang="es-419" dirty="0">
                <a:solidFill>
                  <a:srgbClr val="474747"/>
                </a:solidFill>
                <a:latin typeface="open sans"/>
              </a:rPr>
              <a:t> </a:t>
            </a:r>
          </a:p>
          <a:p>
            <a:pPr algn="just"/>
            <a:r>
              <a:rPr lang="es-419" dirty="0">
                <a:solidFill>
                  <a:srgbClr val="474747"/>
                </a:solidFill>
                <a:latin typeface="open sans"/>
              </a:rPr>
              <a:t>Las salidas al momento del entrenamiento tendrán el formato conocido como “one-hot-encoding” en el que para perros y gatos </a:t>
            </a:r>
            <a:r>
              <a:rPr lang="es-419" dirty="0" err="1">
                <a:solidFill>
                  <a:srgbClr val="474747"/>
                </a:solidFill>
                <a:latin typeface="open sans"/>
              </a:rPr>
              <a:t>sera</a:t>
            </a:r>
            <a:r>
              <a:rPr lang="es-419" dirty="0">
                <a:solidFill>
                  <a:srgbClr val="474747"/>
                </a:solidFill>
                <a:latin typeface="open sans"/>
              </a:rPr>
              <a:t>: [1,0] y [0,1], para coches, aviones </a:t>
            </a:r>
            <a:r>
              <a:rPr lang="es-419" dirty="0" err="1">
                <a:solidFill>
                  <a:srgbClr val="474747"/>
                </a:solidFill>
                <a:latin typeface="open sans"/>
              </a:rPr>
              <a:t>ó</a:t>
            </a:r>
            <a:r>
              <a:rPr lang="es-419" dirty="0">
                <a:solidFill>
                  <a:srgbClr val="474747"/>
                </a:solidFill>
                <a:latin typeface="open sans"/>
              </a:rPr>
              <a:t> barcos será [1,0,0]; [0,1,0];[0,0,1].</a:t>
            </a:r>
          </a:p>
          <a:p>
            <a:pPr algn="just"/>
            <a:endParaRPr lang="es-419" dirty="0">
              <a:solidFill>
                <a:srgbClr val="474747"/>
              </a:solidFill>
              <a:latin typeface="open sans"/>
            </a:endParaRPr>
          </a:p>
          <a:p>
            <a:pPr algn="just"/>
            <a:r>
              <a:rPr lang="es-419" b="0" i="0" dirty="0">
                <a:solidFill>
                  <a:srgbClr val="474747"/>
                </a:solidFill>
                <a:effectLst/>
                <a:latin typeface="open sans"/>
              </a:rPr>
              <a:t>Y la función de </a:t>
            </a:r>
            <a:r>
              <a:rPr lang="es-419" b="0" i="0" dirty="0" err="1">
                <a:solidFill>
                  <a:srgbClr val="474747"/>
                </a:solidFill>
                <a:effectLst/>
                <a:latin typeface="open sans"/>
              </a:rPr>
              <a:t>Softmax</a:t>
            </a:r>
            <a:r>
              <a:rPr lang="es-419" b="0" i="0" dirty="0">
                <a:solidFill>
                  <a:srgbClr val="474747"/>
                </a:solidFill>
                <a:effectLst/>
                <a:latin typeface="open sans"/>
              </a:rPr>
              <a:t> se encarga de pasar a probabilidad (entre 0 y 1) a las neuronas de salida. Por ejemplo una salida [0,2 0,8] nos indica 20% probabilidades de que sea perro y 80% de que sea gato.</a:t>
            </a:r>
            <a:endParaRPr lang="es-419" dirty="0">
              <a:solidFill>
                <a:srgbClr val="474747"/>
              </a:solidFill>
              <a:latin typeface="open sans"/>
            </a:endParaRPr>
          </a:p>
        </p:txBody>
      </p:sp>
    </p:spTree>
    <p:extLst>
      <p:ext uri="{BB962C8B-B14F-4D97-AF65-F5344CB8AC3E}">
        <p14:creationId xmlns:p14="http://schemas.microsoft.com/office/powerpoint/2010/main" val="786522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915D97-4108-4BCE-9543-A0EBD0125FF9}"/>
              </a:ext>
            </a:extLst>
          </p:cNvPr>
          <p:cNvSpPr>
            <a:spLocks noGrp="1"/>
          </p:cNvSpPr>
          <p:nvPr>
            <p:ph type="title"/>
          </p:nvPr>
        </p:nvSpPr>
        <p:spPr/>
        <p:txBody>
          <a:bodyPr/>
          <a:lstStyle/>
          <a:p>
            <a:r>
              <a:rPr lang="es-419" dirty="0"/>
              <a:t>¿Y cómo aprendió la CNN a “ver”?: </a:t>
            </a:r>
            <a:r>
              <a:rPr lang="es-419" dirty="0" err="1"/>
              <a:t>Backpropagation</a:t>
            </a:r>
            <a:endParaRPr lang="es-419" dirty="0"/>
          </a:p>
        </p:txBody>
      </p:sp>
      <p:sp>
        <p:nvSpPr>
          <p:cNvPr id="3" name="Marcador de contenido 2">
            <a:extLst>
              <a:ext uri="{FF2B5EF4-FFF2-40B4-BE49-F238E27FC236}">
                <a16:creationId xmlns:a16="http://schemas.microsoft.com/office/drawing/2014/main" id="{4147E0CF-BAFC-42EB-BAFD-69C66451C7B8}"/>
              </a:ext>
            </a:extLst>
          </p:cNvPr>
          <p:cNvSpPr>
            <a:spLocks noGrp="1"/>
          </p:cNvSpPr>
          <p:nvPr>
            <p:ph idx="1"/>
          </p:nvPr>
        </p:nvSpPr>
        <p:spPr/>
        <p:txBody>
          <a:bodyPr/>
          <a:lstStyle/>
          <a:p>
            <a:pPr algn="l" fontAlgn="base" latinLnBrk="0"/>
            <a:r>
              <a:rPr lang="es-419" dirty="0">
                <a:solidFill>
                  <a:srgbClr val="474747"/>
                </a:solidFill>
                <a:latin typeface="open sans"/>
              </a:rPr>
              <a:t>El proceso es similar al de las redes tradicionales en las que tenemos una entrada y una salida esperada (por eso aprendizaje supervisado) y mediante el </a:t>
            </a:r>
            <a:r>
              <a:rPr lang="es-419" dirty="0" err="1">
                <a:solidFill>
                  <a:srgbClr val="474747"/>
                </a:solidFill>
                <a:latin typeface="open sans"/>
              </a:rPr>
              <a:t>backpropagation</a:t>
            </a:r>
            <a:r>
              <a:rPr lang="es-419" dirty="0">
                <a:solidFill>
                  <a:srgbClr val="474747"/>
                </a:solidFill>
                <a:latin typeface="open sans"/>
              </a:rPr>
              <a:t> mejoramos el valor de los pesos de las interconexiones entre capas de neuronas y a medida que iteramos esos pesos se ajustan hasta ser óptimos. </a:t>
            </a:r>
          </a:p>
          <a:p>
            <a:pPr algn="l" fontAlgn="base" latinLnBrk="0"/>
            <a:r>
              <a:rPr lang="es-419" dirty="0">
                <a:solidFill>
                  <a:srgbClr val="474747"/>
                </a:solidFill>
                <a:latin typeface="open sans"/>
              </a:rPr>
              <a:t>En el caso de la CNN, deberemos ajustar el valor de los pesos de los distintos </a:t>
            </a:r>
            <a:r>
              <a:rPr lang="es-419" dirty="0" err="1">
                <a:solidFill>
                  <a:srgbClr val="474747"/>
                </a:solidFill>
                <a:latin typeface="open sans"/>
              </a:rPr>
              <a:t>kernels</a:t>
            </a:r>
            <a:r>
              <a:rPr lang="es-419" dirty="0">
                <a:solidFill>
                  <a:srgbClr val="474747"/>
                </a:solidFill>
                <a:latin typeface="open sans"/>
              </a:rPr>
              <a:t>. Esto es una gran ventaja al momento del aprendizaje pues como vimos cada </a:t>
            </a:r>
            <a:r>
              <a:rPr lang="es-419" dirty="0" err="1">
                <a:solidFill>
                  <a:srgbClr val="474747"/>
                </a:solidFill>
                <a:latin typeface="open sans"/>
              </a:rPr>
              <a:t>kernel</a:t>
            </a:r>
            <a:r>
              <a:rPr lang="es-419" dirty="0">
                <a:solidFill>
                  <a:srgbClr val="474747"/>
                </a:solidFill>
                <a:latin typeface="open sans"/>
              </a:rPr>
              <a:t> es de un tamaño reducido, en nuestro ejemplo en la primer convolución es de tamaño de 3×3, eso son sólo 9 parámetros que debemos ajustar en 32 filtros dan un total de 288 parámetros. En comparación con los pesos entre dos capas de neuronas “tradicionales”: una de 748 y otra de  6272 en donde están TODAS interconectarlas con TODAS y eso equivaldría a tener que entrenar y ajustar más de 4,5 millones de pesos (sólo para 1 capa).</a:t>
            </a:r>
          </a:p>
          <a:p>
            <a:endParaRPr lang="es-419" dirty="0"/>
          </a:p>
        </p:txBody>
      </p:sp>
    </p:spTree>
    <p:extLst>
      <p:ext uri="{BB962C8B-B14F-4D97-AF65-F5344CB8AC3E}">
        <p14:creationId xmlns:p14="http://schemas.microsoft.com/office/powerpoint/2010/main" val="3117909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F6A90A-F83E-4234-9BA4-2E3D9881CE59}"/>
              </a:ext>
            </a:extLst>
          </p:cNvPr>
          <p:cNvSpPr>
            <a:spLocks noGrp="1"/>
          </p:cNvSpPr>
          <p:nvPr>
            <p:ph type="title"/>
          </p:nvPr>
        </p:nvSpPr>
        <p:spPr/>
        <p:txBody>
          <a:bodyPr/>
          <a:lstStyle/>
          <a:p>
            <a:r>
              <a:rPr lang="es-419" dirty="0"/>
              <a:t>Resumiendo</a:t>
            </a:r>
          </a:p>
        </p:txBody>
      </p:sp>
      <p:sp>
        <p:nvSpPr>
          <p:cNvPr id="3" name="Marcador de contenido 2">
            <a:extLst>
              <a:ext uri="{FF2B5EF4-FFF2-40B4-BE49-F238E27FC236}">
                <a16:creationId xmlns:a16="http://schemas.microsoft.com/office/drawing/2014/main" id="{7FEDC176-1966-4E64-88D0-F74B05C81B5F}"/>
              </a:ext>
            </a:extLst>
          </p:cNvPr>
          <p:cNvSpPr>
            <a:spLocks noGrp="1"/>
          </p:cNvSpPr>
          <p:nvPr>
            <p:ph idx="1"/>
          </p:nvPr>
        </p:nvSpPr>
        <p:spPr>
          <a:xfrm>
            <a:off x="127819" y="1845734"/>
            <a:ext cx="11897033" cy="4525570"/>
          </a:xfrm>
        </p:spPr>
        <p:txBody>
          <a:bodyPr>
            <a:normAutofit/>
          </a:bodyPr>
          <a:lstStyle/>
          <a:p>
            <a:pPr marL="0" indent="0" algn="just" fontAlgn="base" latinLnBrk="0">
              <a:buNone/>
            </a:pPr>
            <a:r>
              <a:rPr lang="es-419" dirty="0">
                <a:solidFill>
                  <a:srgbClr val="474747"/>
                </a:solidFill>
                <a:latin typeface="open sans"/>
              </a:rPr>
              <a:t>Podemos decir que los elementos que usamos para crear </a:t>
            </a:r>
            <a:r>
              <a:rPr lang="es-419" dirty="0" err="1">
                <a:solidFill>
                  <a:srgbClr val="474747"/>
                </a:solidFill>
                <a:latin typeface="open sans"/>
              </a:rPr>
              <a:t>CNNs</a:t>
            </a:r>
            <a:r>
              <a:rPr lang="es-419" dirty="0">
                <a:solidFill>
                  <a:srgbClr val="474747"/>
                </a:solidFill>
                <a:latin typeface="open sans"/>
              </a:rPr>
              <a:t> son:</a:t>
            </a:r>
          </a:p>
          <a:p>
            <a:pPr marL="457200" indent="-457200" algn="just" fontAlgn="base">
              <a:buFont typeface="+mj-lt"/>
              <a:buAutoNum type="arabicPeriod"/>
            </a:pPr>
            <a:r>
              <a:rPr lang="es-419" dirty="0">
                <a:solidFill>
                  <a:srgbClr val="474747"/>
                </a:solidFill>
                <a:latin typeface="open sans"/>
              </a:rPr>
              <a:t>Entrada: Serán los pixeles de la imagen. Serán alto, ancho y profundidad será 1 sólo color o 3 para </a:t>
            </a:r>
            <a:r>
              <a:rPr lang="es-419" dirty="0" err="1">
                <a:solidFill>
                  <a:srgbClr val="474747"/>
                </a:solidFill>
                <a:latin typeface="open sans"/>
              </a:rPr>
              <a:t>Red,Green,Blue</a:t>
            </a:r>
            <a:r>
              <a:rPr lang="es-419" dirty="0">
                <a:solidFill>
                  <a:srgbClr val="474747"/>
                </a:solidFill>
                <a:latin typeface="open sans"/>
              </a:rPr>
              <a:t>.</a:t>
            </a:r>
          </a:p>
          <a:p>
            <a:pPr marL="457200" indent="-457200" algn="just" fontAlgn="base">
              <a:buFont typeface="+mj-lt"/>
              <a:buAutoNum type="arabicPeriod"/>
            </a:pPr>
            <a:r>
              <a:rPr lang="es-419" dirty="0">
                <a:solidFill>
                  <a:srgbClr val="474747"/>
                </a:solidFill>
                <a:latin typeface="open sans"/>
              </a:rPr>
              <a:t>Capa De Convolución: procesará la salida de neuronas que están conectadas en “regiones locales” de entrada (es decir pixeles cercanos), calculando el producto escalar entre sus pesos (valor de pixel) y una pequeña región a la que están conectados en el volumen de entrada. Aquí usaremos por ejemplo 32 filtros o la cantidad que decidamos y ese será el volumen de salida.</a:t>
            </a:r>
          </a:p>
          <a:p>
            <a:pPr marL="457200" indent="-457200" algn="just" fontAlgn="base">
              <a:buFont typeface="+mj-lt"/>
              <a:buAutoNum type="arabicPeriod"/>
            </a:pPr>
            <a:r>
              <a:rPr lang="es-419" dirty="0">
                <a:solidFill>
                  <a:srgbClr val="474747"/>
                </a:solidFill>
                <a:latin typeface="open sans"/>
              </a:rPr>
              <a:t>“CAPA RELU” aplicará la función de activación en los elementos de la matriz.</a:t>
            </a:r>
          </a:p>
          <a:p>
            <a:pPr marL="457200" indent="-457200" algn="just" fontAlgn="base">
              <a:buFont typeface="+mj-lt"/>
              <a:buAutoNum type="arabicPeriod"/>
            </a:pPr>
            <a:r>
              <a:rPr lang="es-419" dirty="0">
                <a:solidFill>
                  <a:srgbClr val="474747"/>
                </a:solidFill>
                <a:latin typeface="open sans"/>
              </a:rPr>
              <a:t>POOL </a:t>
            </a:r>
            <a:r>
              <a:rPr lang="es-419" dirty="0" err="1">
                <a:solidFill>
                  <a:srgbClr val="474747"/>
                </a:solidFill>
                <a:latin typeface="open sans"/>
              </a:rPr>
              <a:t>ó</a:t>
            </a:r>
            <a:r>
              <a:rPr lang="es-419" dirty="0">
                <a:solidFill>
                  <a:srgbClr val="474747"/>
                </a:solidFill>
                <a:latin typeface="open sans"/>
              </a:rPr>
              <a:t> SUBSAMPLING: Hará una reducción en las dimensiones alto y ancho, pero se mantiene la profundidad.</a:t>
            </a:r>
          </a:p>
          <a:p>
            <a:pPr marL="457200" indent="-457200" algn="just" fontAlgn="base">
              <a:buFont typeface="+mj-lt"/>
              <a:buAutoNum type="arabicPeriod"/>
            </a:pPr>
            <a:r>
              <a:rPr lang="es-419" dirty="0">
                <a:solidFill>
                  <a:srgbClr val="474747"/>
                </a:solidFill>
                <a:latin typeface="open sans"/>
              </a:rPr>
              <a:t>CAPA “TRADICIONAL” red de neuronas </a:t>
            </a:r>
            <a:r>
              <a:rPr lang="es-419" dirty="0" err="1">
                <a:solidFill>
                  <a:srgbClr val="474747"/>
                </a:solidFill>
                <a:latin typeface="open sans"/>
              </a:rPr>
              <a:t>feedforward</a:t>
            </a:r>
            <a:r>
              <a:rPr lang="es-419" dirty="0">
                <a:solidFill>
                  <a:srgbClr val="474747"/>
                </a:solidFill>
                <a:latin typeface="open sans"/>
              </a:rPr>
              <a:t> que conectará con la última capa de </a:t>
            </a:r>
            <a:r>
              <a:rPr lang="es-419" dirty="0" err="1">
                <a:solidFill>
                  <a:srgbClr val="474747"/>
                </a:solidFill>
                <a:latin typeface="open sans"/>
              </a:rPr>
              <a:t>subsampling</a:t>
            </a:r>
            <a:r>
              <a:rPr lang="es-419" dirty="0">
                <a:solidFill>
                  <a:srgbClr val="474747"/>
                </a:solidFill>
                <a:latin typeface="open sans"/>
              </a:rPr>
              <a:t> y finalizará con la cantidad de neuronas que queremos clasificar.</a:t>
            </a:r>
          </a:p>
          <a:p>
            <a:pPr marL="457200" indent="-457200" algn="just">
              <a:buFont typeface="+mj-lt"/>
              <a:buAutoNum type="arabicPeriod"/>
            </a:pPr>
            <a:endParaRPr lang="es-419" dirty="0"/>
          </a:p>
        </p:txBody>
      </p:sp>
    </p:spTree>
    <p:extLst>
      <p:ext uri="{BB962C8B-B14F-4D97-AF65-F5344CB8AC3E}">
        <p14:creationId xmlns:p14="http://schemas.microsoft.com/office/powerpoint/2010/main" val="4204922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E94CE0-8890-41BF-97A8-14B3A545E7E8}"/>
              </a:ext>
            </a:extLst>
          </p:cNvPr>
          <p:cNvSpPr>
            <a:spLocks noGrp="1"/>
          </p:cNvSpPr>
          <p:nvPr>
            <p:ph type="title"/>
          </p:nvPr>
        </p:nvSpPr>
        <p:spPr/>
        <p:txBody>
          <a:bodyPr/>
          <a:lstStyle/>
          <a:p>
            <a:r>
              <a:rPr lang="es-419" dirty="0"/>
              <a:t>Herramientas</a:t>
            </a:r>
          </a:p>
        </p:txBody>
      </p:sp>
      <p:pic>
        <p:nvPicPr>
          <p:cNvPr id="9218" name="Picture 2" descr="Variables en Python.. En el articulo anterior vimos como… | by Kevin Javier  Morales | Medium">
            <a:extLst>
              <a:ext uri="{FF2B5EF4-FFF2-40B4-BE49-F238E27FC236}">
                <a16:creationId xmlns:a16="http://schemas.microsoft.com/office/drawing/2014/main" id="{946C92B2-99B0-4B60-891C-DC67A19125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6605" y="1822127"/>
            <a:ext cx="3427415" cy="145075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R y GIS: qué es R y su relación con los SIG - MappingGIS">
            <a:extLst>
              <a:ext uri="{FF2B5EF4-FFF2-40B4-BE49-F238E27FC236}">
                <a16:creationId xmlns:a16="http://schemas.microsoft.com/office/drawing/2014/main" id="{E8BD8CF5-9F02-4007-8A03-8394C569CB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05" y="5078547"/>
            <a:ext cx="1426685" cy="1107779"/>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Machine learning con TensorFlow y Keras en Python">
            <a:extLst>
              <a:ext uri="{FF2B5EF4-FFF2-40B4-BE49-F238E27FC236}">
                <a16:creationId xmlns:a16="http://schemas.microsoft.com/office/drawing/2014/main" id="{A7EB17F5-7C69-442C-84BA-4C68B6F897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1635" y="3087467"/>
            <a:ext cx="2322543" cy="1741907"/>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Programando la STM32 LoRa Discovery Board con OpenOCD | Código, Tips y  Programas Varios">
            <a:extLst>
              <a:ext uri="{FF2B5EF4-FFF2-40B4-BE49-F238E27FC236}">
                <a16:creationId xmlns:a16="http://schemas.microsoft.com/office/drawing/2014/main" id="{FEF57F52-EC9D-4F73-880B-30A6C657B1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0541" y="1963315"/>
            <a:ext cx="304800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Drive | Google Blog">
            <a:extLst>
              <a:ext uri="{FF2B5EF4-FFF2-40B4-BE49-F238E27FC236}">
                <a16:creationId xmlns:a16="http://schemas.microsoft.com/office/drawing/2014/main" id="{EF8A8DFD-56AA-41D9-BCBC-BDAD1BE732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5680" y="5157626"/>
            <a:ext cx="102870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入門】Colaboratoryの始め方 | たぬきねこのAI＆FX研究室">
            <a:extLst>
              <a:ext uri="{FF2B5EF4-FFF2-40B4-BE49-F238E27FC236}">
                <a16:creationId xmlns:a16="http://schemas.microsoft.com/office/drawing/2014/main" id="{561C7FA2-2E64-462E-B756-A303903817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60546" y="5255519"/>
            <a:ext cx="2409825" cy="981781"/>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Proyecto Jupyter - Wikipedia, la enciclopedia libre">
            <a:extLst>
              <a:ext uri="{FF2B5EF4-FFF2-40B4-BE49-F238E27FC236}">
                <a16:creationId xmlns:a16="http://schemas.microsoft.com/office/drawing/2014/main" id="{E21A5ABA-1339-423B-8628-1BE0A26246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9208" y="3500300"/>
            <a:ext cx="1149965" cy="1332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505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027B1-8CB5-4D0F-BA15-009F132DB68D}"/>
              </a:ext>
            </a:extLst>
          </p:cNvPr>
          <p:cNvSpPr>
            <a:spLocks noGrp="1"/>
          </p:cNvSpPr>
          <p:nvPr>
            <p:ph type="title"/>
          </p:nvPr>
        </p:nvSpPr>
        <p:spPr/>
        <p:txBody>
          <a:bodyPr/>
          <a:lstStyle/>
          <a:p>
            <a:r>
              <a:rPr lang="es-419" dirty="0"/>
              <a:t>Preguntas</a:t>
            </a:r>
          </a:p>
        </p:txBody>
      </p:sp>
      <p:pic>
        <p:nvPicPr>
          <p:cNvPr id="5" name="Marcador de contenido 4">
            <a:extLst>
              <a:ext uri="{FF2B5EF4-FFF2-40B4-BE49-F238E27FC236}">
                <a16:creationId xmlns:a16="http://schemas.microsoft.com/office/drawing/2014/main" id="{053D3001-2D5B-4C06-8FEB-178A94F8CF6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4376" y="1846263"/>
            <a:ext cx="7143573" cy="4022725"/>
          </a:xfrm>
        </p:spPr>
      </p:pic>
    </p:spTree>
    <p:extLst>
      <p:ext uri="{BB962C8B-B14F-4D97-AF65-F5344CB8AC3E}">
        <p14:creationId xmlns:p14="http://schemas.microsoft.com/office/powerpoint/2010/main" val="2130038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53EB4F-DD90-4415-A158-752EEBD7105B}"/>
              </a:ext>
            </a:extLst>
          </p:cNvPr>
          <p:cNvSpPr>
            <a:spLocks noGrp="1"/>
          </p:cNvSpPr>
          <p:nvPr>
            <p:ph type="title"/>
          </p:nvPr>
        </p:nvSpPr>
        <p:spPr/>
        <p:txBody>
          <a:bodyPr/>
          <a:lstStyle/>
          <a:p>
            <a:r>
              <a:rPr lang="es-419" dirty="0"/>
              <a:t>Introducción</a:t>
            </a:r>
          </a:p>
        </p:txBody>
      </p:sp>
      <p:sp>
        <p:nvSpPr>
          <p:cNvPr id="3" name="Marcador de contenido 2">
            <a:extLst>
              <a:ext uri="{FF2B5EF4-FFF2-40B4-BE49-F238E27FC236}">
                <a16:creationId xmlns:a16="http://schemas.microsoft.com/office/drawing/2014/main" id="{FCB00C94-3E0F-4D79-ABEF-875F61B06A3A}"/>
              </a:ext>
            </a:extLst>
          </p:cNvPr>
          <p:cNvSpPr>
            <a:spLocks noGrp="1"/>
          </p:cNvSpPr>
          <p:nvPr>
            <p:ph idx="1"/>
          </p:nvPr>
        </p:nvSpPr>
        <p:spPr/>
        <p:txBody>
          <a:bodyPr>
            <a:normAutofit/>
          </a:bodyPr>
          <a:lstStyle/>
          <a:p>
            <a:pPr algn="just"/>
            <a:r>
              <a:rPr lang="es-419" sz="2400" b="0" i="0" dirty="0">
                <a:solidFill>
                  <a:srgbClr val="474747"/>
                </a:solidFill>
                <a:effectLst/>
                <a:latin typeface="open sans"/>
              </a:rPr>
              <a:t>La CNN es un tipo de Red Neuronal Artificial con aprendizaje supervisado que procesa sus capas imitando al </a:t>
            </a:r>
            <a:r>
              <a:rPr lang="es-419" sz="2400" b="0" i="0" dirty="0" err="1">
                <a:solidFill>
                  <a:srgbClr val="474747"/>
                </a:solidFill>
                <a:effectLst/>
                <a:latin typeface="open sans"/>
              </a:rPr>
              <a:t>cortex</a:t>
            </a:r>
            <a:r>
              <a:rPr lang="es-419" sz="2400" b="0" i="0" dirty="0">
                <a:solidFill>
                  <a:srgbClr val="474747"/>
                </a:solidFill>
                <a:effectLst/>
                <a:latin typeface="open sans"/>
              </a:rPr>
              <a:t> visual del ojo humano para identificar distintas características en las entradas que en definitiva hacen que pueda identificar objetos y “ver”. Para ello, la CNN contiene varias capas ocultas especializadas y con una jerarquía: esto quiere decir que </a:t>
            </a:r>
            <a:r>
              <a:rPr lang="es-419" sz="2400" b="1" i="0" dirty="0">
                <a:solidFill>
                  <a:srgbClr val="474747"/>
                </a:solidFill>
                <a:effectLst/>
                <a:latin typeface="open sans"/>
              </a:rPr>
              <a:t>las primeras capas pueden detectar </a:t>
            </a:r>
            <a:r>
              <a:rPr lang="es-419" sz="2400" b="1" i="0" dirty="0" err="1">
                <a:solidFill>
                  <a:srgbClr val="474747"/>
                </a:solidFill>
                <a:effectLst/>
                <a:latin typeface="open sans"/>
              </a:rPr>
              <a:t>lineas</a:t>
            </a:r>
            <a:r>
              <a:rPr lang="es-419" sz="2400" b="1" i="0" dirty="0">
                <a:solidFill>
                  <a:srgbClr val="474747"/>
                </a:solidFill>
                <a:effectLst/>
                <a:latin typeface="open sans"/>
              </a:rPr>
              <a:t>, curvas y se van especializando</a:t>
            </a:r>
            <a:r>
              <a:rPr lang="es-419" sz="2400" b="0" i="0" dirty="0">
                <a:solidFill>
                  <a:srgbClr val="474747"/>
                </a:solidFill>
                <a:effectLst/>
                <a:latin typeface="open sans"/>
              </a:rPr>
              <a:t> hasta llegar a capas más profundas que reconocen formas complejas como un rostro o la silueta de un animal.</a:t>
            </a:r>
            <a:endParaRPr lang="es-419" sz="2400" dirty="0"/>
          </a:p>
        </p:txBody>
      </p:sp>
    </p:spTree>
    <p:extLst>
      <p:ext uri="{BB962C8B-B14F-4D97-AF65-F5344CB8AC3E}">
        <p14:creationId xmlns:p14="http://schemas.microsoft.com/office/powerpoint/2010/main" val="1193410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7853CC-C748-41C2-BFA4-9B377935FB79}"/>
              </a:ext>
            </a:extLst>
          </p:cNvPr>
          <p:cNvSpPr>
            <a:spLocks noGrp="1"/>
          </p:cNvSpPr>
          <p:nvPr>
            <p:ph type="ctrTitle"/>
          </p:nvPr>
        </p:nvSpPr>
        <p:spPr/>
        <p:txBody>
          <a:bodyPr/>
          <a:lstStyle/>
          <a:p>
            <a:r>
              <a:rPr lang="es-419" dirty="0"/>
              <a:t>Redes Neuronales Convolucionales</a:t>
            </a:r>
          </a:p>
        </p:txBody>
      </p:sp>
      <p:sp>
        <p:nvSpPr>
          <p:cNvPr id="3" name="Subtítulo 2">
            <a:extLst>
              <a:ext uri="{FF2B5EF4-FFF2-40B4-BE49-F238E27FC236}">
                <a16:creationId xmlns:a16="http://schemas.microsoft.com/office/drawing/2014/main" id="{ADA4BD1E-65BA-48B2-83C2-2B1604946399}"/>
              </a:ext>
            </a:extLst>
          </p:cNvPr>
          <p:cNvSpPr>
            <a:spLocks noGrp="1"/>
          </p:cNvSpPr>
          <p:nvPr>
            <p:ph type="subTitle" idx="1"/>
          </p:nvPr>
        </p:nvSpPr>
        <p:spPr/>
        <p:txBody>
          <a:bodyPr/>
          <a:lstStyle/>
          <a:p>
            <a:r>
              <a:rPr lang="es-419"/>
              <a:t>D</a:t>
            </a:r>
            <a:r>
              <a:rPr lang="es-419" dirty="0"/>
              <a:t>r</a:t>
            </a:r>
            <a:r>
              <a:rPr lang="es-419"/>
              <a:t>. </a:t>
            </a:r>
            <a:r>
              <a:rPr lang="es-419" dirty="0"/>
              <a:t>Yasiel Pérez vera</a:t>
            </a:r>
          </a:p>
        </p:txBody>
      </p:sp>
    </p:spTree>
    <p:extLst>
      <p:ext uri="{BB962C8B-B14F-4D97-AF65-F5344CB8AC3E}">
        <p14:creationId xmlns:p14="http://schemas.microsoft.com/office/powerpoint/2010/main" val="51952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4B8C0-549C-4355-9CD4-5E724EB51369}"/>
              </a:ext>
            </a:extLst>
          </p:cNvPr>
          <p:cNvSpPr>
            <a:spLocks noGrp="1"/>
          </p:cNvSpPr>
          <p:nvPr>
            <p:ph type="title"/>
          </p:nvPr>
        </p:nvSpPr>
        <p:spPr/>
        <p:txBody>
          <a:bodyPr/>
          <a:lstStyle/>
          <a:p>
            <a:r>
              <a:rPr lang="es-419" dirty="0"/>
              <a:t>Visión Computacional</a:t>
            </a:r>
          </a:p>
        </p:txBody>
      </p:sp>
      <p:pic>
        <p:nvPicPr>
          <p:cNvPr id="1026" name="Picture 2">
            <a:extLst>
              <a:ext uri="{FF2B5EF4-FFF2-40B4-BE49-F238E27FC236}">
                <a16:creationId xmlns:a16="http://schemas.microsoft.com/office/drawing/2014/main" id="{7BC950DF-902A-42F8-B336-FBE012B787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4692" y="1873973"/>
            <a:ext cx="7123575"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58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1294B-B332-4D31-B5A2-2D130E5DD0B5}"/>
              </a:ext>
            </a:extLst>
          </p:cNvPr>
          <p:cNvSpPr>
            <a:spLocks noGrp="1"/>
          </p:cNvSpPr>
          <p:nvPr>
            <p:ph type="title"/>
          </p:nvPr>
        </p:nvSpPr>
        <p:spPr/>
        <p:txBody>
          <a:bodyPr/>
          <a:lstStyle/>
          <a:p>
            <a:r>
              <a:rPr lang="es-419" dirty="0"/>
              <a:t>Visión Computacional</a:t>
            </a:r>
          </a:p>
        </p:txBody>
      </p:sp>
      <p:sp>
        <p:nvSpPr>
          <p:cNvPr id="3" name="Marcador de contenido 2">
            <a:extLst>
              <a:ext uri="{FF2B5EF4-FFF2-40B4-BE49-F238E27FC236}">
                <a16:creationId xmlns:a16="http://schemas.microsoft.com/office/drawing/2014/main" id="{A2AF5B96-A600-4112-B3B2-036C4F2C9C03}"/>
              </a:ext>
            </a:extLst>
          </p:cNvPr>
          <p:cNvSpPr>
            <a:spLocks noGrp="1"/>
          </p:cNvSpPr>
          <p:nvPr>
            <p:ph idx="1"/>
          </p:nvPr>
        </p:nvSpPr>
        <p:spPr/>
        <p:txBody>
          <a:bodyPr/>
          <a:lstStyle/>
          <a:p>
            <a:pPr algn="just"/>
            <a:r>
              <a:rPr lang="es-419" b="0" i="0" dirty="0">
                <a:solidFill>
                  <a:srgbClr val="474747"/>
                </a:solidFill>
                <a:effectLst/>
                <a:latin typeface="open sans"/>
              </a:rPr>
              <a:t>Para comenzar, la red toma como entrada los pixeles de una imagen. Si tenemos una imagen con apenas 28×28 pixeles de alto y ancho, eso equivale a  784 neuronas. Y eso es si sólo tenemos 1 color (escala de grises). Si tuviéramos una imagen a color, necesitaríamos 3 canales (red, </a:t>
            </a:r>
            <a:r>
              <a:rPr lang="es-419" b="0" i="0" dirty="0" err="1">
                <a:solidFill>
                  <a:srgbClr val="474747"/>
                </a:solidFill>
                <a:effectLst/>
                <a:latin typeface="open sans"/>
              </a:rPr>
              <a:t>green</a:t>
            </a:r>
            <a:r>
              <a:rPr lang="es-419" b="0" i="0" dirty="0">
                <a:solidFill>
                  <a:srgbClr val="474747"/>
                </a:solidFill>
                <a:effectLst/>
                <a:latin typeface="open sans"/>
              </a:rPr>
              <a:t>, blue) y entonces usaríamos 28x28x3 = 2352 neuronas de entrada. Esa es nuestra capa de entrada.</a:t>
            </a:r>
          </a:p>
          <a:p>
            <a:pPr algn="just"/>
            <a:r>
              <a:rPr lang="es-419" b="0" i="0" dirty="0">
                <a:solidFill>
                  <a:srgbClr val="474747"/>
                </a:solidFill>
                <a:effectLst/>
                <a:latin typeface="open sans"/>
              </a:rPr>
              <a:t>Antes de alimentar la red, nos conviene normalizar los valores. Los colores de los pixeles tienen valores que van de 0 a 255, haremos una transformación de cada pixel: “valor/255” y nos quedará siempre un valor entre 0 y 1.</a:t>
            </a:r>
            <a:endParaRPr lang="es-419" dirty="0"/>
          </a:p>
        </p:txBody>
      </p:sp>
    </p:spTree>
    <p:extLst>
      <p:ext uri="{BB962C8B-B14F-4D97-AF65-F5344CB8AC3E}">
        <p14:creationId xmlns:p14="http://schemas.microsoft.com/office/powerpoint/2010/main" val="127420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578A43-B19B-42F6-BE02-0E0CE91F5F89}"/>
              </a:ext>
            </a:extLst>
          </p:cNvPr>
          <p:cNvSpPr>
            <a:spLocks noGrp="1"/>
          </p:cNvSpPr>
          <p:nvPr>
            <p:ph type="title"/>
          </p:nvPr>
        </p:nvSpPr>
        <p:spPr/>
        <p:txBody>
          <a:bodyPr/>
          <a:lstStyle/>
          <a:p>
            <a:r>
              <a:rPr lang="es-419" dirty="0"/>
              <a:t>Visión Computacional</a:t>
            </a:r>
          </a:p>
        </p:txBody>
      </p:sp>
      <p:pic>
        <p:nvPicPr>
          <p:cNvPr id="2050" name="Picture 2">
            <a:extLst>
              <a:ext uri="{FF2B5EF4-FFF2-40B4-BE49-F238E27FC236}">
                <a16:creationId xmlns:a16="http://schemas.microsoft.com/office/drawing/2014/main" id="{7E0B7DA4-E1A0-4384-A688-04E6008259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03970" y="1846263"/>
            <a:ext cx="5444385"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86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9627ED-A8BE-48EB-911D-67A886C03E22}"/>
              </a:ext>
            </a:extLst>
          </p:cNvPr>
          <p:cNvSpPr>
            <a:spLocks noGrp="1"/>
          </p:cNvSpPr>
          <p:nvPr>
            <p:ph type="title"/>
          </p:nvPr>
        </p:nvSpPr>
        <p:spPr/>
        <p:txBody>
          <a:bodyPr/>
          <a:lstStyle/>
          <a:p>
            <a:r>
              <a:rPr lang="es-419" dirty="0"/>
              <a:t>Redes Neuronales Convolucionales</a:t>
            </a:r>
          </a:p>
        </p:txBody>
      </p:sp>
      <p:sp>
        <p:nvSpPr>
          <p:cNvPr id="3" name="Marcador de contenido 2">
            <a:extLst>
              <a:ext uri="{FF2B5EF4-FFF2-40B4-BE49-F238E27FC236}">
                <a16:creationId xmlns:a16="http://schemas.microsoft.com/office/drawing/2014/main" id="{5DAFA057-9D2C-4C49-8984-4BD49C6AFE26}"/>
              </a:ext>
            </a:extLst>
          </p:cNvPr>
          <p:cNvSpPr>
            <a:spLocks noGrp="1"/>
          </p:cNvSpPr>
          <p:nvPr>
            <p:ph idx="1"/>
          </p:nvPr>
        </p:nvSpPr>
        <p:spPr/>
        <p:txBody>
          <a:bodyPr/>
          <a:lstStyle/>
          <a:p>
            <a:pPr algn="just"/>
            <a:r>
              <a:rPr lang="es-419" dirty="0">
                <a:solidFill>
                  <a:srgbClr val="474747"/>
                </a:solidFill>
                <a:latin typeface="open sans"/>
              </a:rPr>
              <a:t>L</a:t>
            </a:r>
            <a:r>
              <a:rPr lang="es-419" b="0" i="0" dirty="0">
                <a:solidFill>
                  <a:srgbClr val="474747"/>
                </a:solidFill>
                <a:effectLst/>
                <a:latin typeface="open sans"/>
              </a:rPr>
              <a:t>as llamadas “convoluciones”: Estas consisten en tomar “</a:t>
            </a:r>
            <a:r>
              <a:rPr lang="es-419" b="1" i="0" dirty="0">
                <a:solidFill>
                  <a:srgbClr val="474747"/>
                </a:solidFill>
                <a:effectLst/>
                <a:latin typeface="open sans"/>
              </a:rPr>
              <a:t>grupos de pixeles cercanos”</a:t>
            </a:r>
            <a:r>
              <a:rPr lang="es-419" b="0" i="0" dirty="0">
                <a:solidFill>
                  <a:srgbClr val="474747"/>
                </a:solidFill>
                <a:effectLst/>
                <a:latin typeface="open sans"/>
              </a:rPr>
              <a:t> de la imagen de entrada e ir operando matemáticamente (producto escalar) contra una pequeña matriz que se llama </a:t>
            </a:r>
            <a:r>
              <a:rPr lang="es-419" b="0" i="0" dirty="0" err="1">
                <a:solidFill>
                  <a:srgbClr val="474747"/>
                </a:solidFill>
                <a:effectLst/>
                <a:latin typeface="open sans"/>
              </a:rPr>
              <a:t>kernel</a:t>
            </a:r>
            <a:r>
              <a:rPr lang="es-419" b="0" i="0" dirty="0">
                <a:solidFill>
                  <a:srgbClr val="474747"/>
                </a:solidFill>
                <a:effectLst/>
                <a:latin typeface="open sans"/>
              </a:rPr>
              <a:t>. Ese </a:t>
            </a:r>
            <a:r>
              <a:rPr lang="es-419" b="0" i="0" dirty="0" err="1">
                <a:solidFill>
                  <a:srgbClr val="474747"/>
                </a:solidFill>
                <a:effectLst/>
                <a:latin typeface="open sans"/>
              </a:rPr>
              <a:t>kernel</a:t>
            </a:r>
            <a:r>
              <a:rPr lang="es-419" b="0" i="0" dirty="0">
                <a:solidFill>
                  <a:srgbClr val="474747"/>
                </a:solidFill>
                <a:effectLst/>
                <a:latin typeface="open sans"/>
              </a:rPr>
              <a:t> supongamos de tamaño 3×3 </a:t>
            </a:r>
            <a:r>
              <a:rPr lang="es-419" b="0" i="0" dirty="0" err="1">
                <a:solidFill>
                  <a:srgbClr val="474747"/>
                </a:solidFill>
                <a:effectLst/>
                <a:latin typeface="open sans"/>
              </a:rPr>
              <a:t>pixels</a:t>
            </a:r>
            <a:r>
              <a:rPr lang="es-419" b="0" i="0" dirty="0">
                <a:solidFill>
                  <a:srgbClr val="474747"/>
                </a:solidFill>
                <a:effectLst/>
                <a:latin typeface="open sans"/>
              </a:rPr>
              <a:t> “recorre” todas las neuronas de entrada (de izquierda-derecha, de arriba-abajo) y genera una nueva matriz de salida, que en definitiva será nuestra nueva capa de neuronas ocultas.</a:t>
            </a:r>
          </a:p>
          <a:p>
            <a:pPr algn="just"/>
            <a:r>
              <a:rPr lang="es-419" sz="1800" b="0" i="0" dirty="0">
                <a:solidFill>
                  <a:srgbClr val="474747"/>
                </a:solidFill>
                <a:effectLst/>
                <a:latin typeface="open sans"/>
              </a:rPr>
              <a:t>NOTA: si la imagen fuera a color, el </a:t>
            </a:r>
            <a:r>
              <a:rPr lang="es-419" sz="1800" b="0" i="0" dirty="0" err="1">
                <a:solidFill>
                  <a:srgbClr val="474747"/>
                </a:solidFill>
                <a:effectLst/>
                <a:latin typeface="open sans"/>
              </a:rPr>
              <a:t>kernel</a:t>
            </a:r>
            <a:r>
              <a:rPr lang="es-419" sz="1800" b="0" i="0" dirty="0">
                <a:solidFill>
                  <a:srgbClr val="474747"/>
                </a:solidFill>
                <a:effectLst/>
                <a:latin typeface="open sans"/>
              </a:rPr>
              <a:t> realmente sería de 3x3x3 es decir: un filtro con 3 </a:t>
            </a:r>
            <a:r>
              <a:rPr lang="es-419" sz="1800" b="0" i="0" dirty="0" err="1">
                <a:solidFill>
                  <a:srgbClr val="474747"/>
                </a:solidFill>
                <a:effectLst/>
                <a:latin typeface="open sans"/>
              </a:rPr>
              <a:t>kernels</a:t>
            </a:r>
            <a:r>
              <a:rPr lang="es-419" sz="1800" b="0" i="0" dirty="0">
                <a:solidFill>
                  <a:srgbClr val="474747"/>
                </a:solidFill>
                <a:effectLst/>
                <a:latin typeface="open sans"/>
              </a:rPr>
              <a:t> de 3×3; luego  esos 3 filtros se suman (y se le suma una unidad </a:t>
            </a:r>
            <a:r>
              <a:rPr lang="es-419" sz="1800" b="0" i="0" dirty="0" err="1">
                <a:solidFill>
                  <a:srgbClr val="474747"/>
                </a:solidFill>
                <a:effectLst/>
                <a:latin typeface="open sans"/>
              </a:rPr>
              <a:t>bias</a:t>
            </a:r>
            <a:r>
              <a:rPr lang="es-419" sz="1800" b="0" i="0" dirty="0">
                <a:solidFill>
                  <a:srgbClr val="474747"/>
                </a:solidFill>
                <a:effectLst/>
                <a:latin typeface="open sans"/>
              </a:rPr>
              <a:t>) y conformarán 1 salida (cómo si fuera 1 solo canal).</a:t>
            </a:r>
            <a:endParaRPr lang="es-419" dirty="0"/>
          </a:p>
        </p:txBody>
      </p:sp>
      <p:pic>
        <p:nvPicPr>
          <p:cNvPr id="3074" name="Picture 2">
            <a:extLst>
              <a:ext uri="{FF2B5EF4-FFF2-40B4-BE49-F238E27FC236}">
                <a16:creationId xmlns:a16="http://schemas.microsoft.com/office/drawing/2014/main" id="{A2DFB2C4-1589-46C0-9F67-59D4059FB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0340" y="4294903"/>
            <a:ext cx="3111471" cy="2276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8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0D9516-A822-462E-8854-E8E3BF837F84}"/>
              </a:ext>
            </a:extLst>
          </p:cNvPr>
          <p:cNvSpPr>
            <a:spLocks noGrp="1"/>
          </p:cNvSpPr>
          <p:nvPr>
            <p:ph type="title"/>
          </p:nvPr>
        </p:nvSpPr>
        <p:spPr/>
        <p:txBody>
          <a:bodyPr/>
          <a:lstStyle/>
          <a:p>
            <a:r>
              <a:rPr lang="es-419" dirty="0"/>
              <a:t>Filtro: conjunto de </a:t>
            </a:r>
            <a:r>
              <a:rPr lang="es-419" dirty="0" err="1"/>
              <a:t>kernels</a:t>
            </a:r>
            <a:endParaRPr lang="es-419" dirty="0"/>
          </a:p>
        </p:txBody>
      </p:sp>
      <p:sp>
        <p:nvSpPr>
          <p:cNvPr id="3" name="Marcador de contenido 2">
            <a:extLst>
              <a:ext uri="{FF2B5EF4-FFF2-40B4-BE49-F238E27FC236}">
                <a16:creationId xmlns:a16="http://schemas.microsoft.com/office/drawing/2014/main" id="{F99C2919-6BCF-4B1F-9C26-0F2384F36B6E}"/>
              </a:ext>
            </a:extLst>
          </p:cNvPr>
          <p:cNvSpPr>
            <a:spLocks noGrp="1"/>
          </p:cNvSpPr>
          <p:nvPr>
            <p:ph idx="1"/>
          </p:nvPr>
        </p:nvSpPr>
        <p:spPr/>
        <p:txBody>
          <a:bodyPr/>
          <a:lstStyle/>
          <a:p>
            <a:r>
              <a:rPr lang="es-419" dirty="0">
                <a:solidFill>
                  <a:srgbClr val="474747"/>
                </a:solidFill>
                <a:latin typeface="open sans"/>
              </a:rPr>
              <a:t>E</a:t>
            </a:r>
            <a:r>
              <a:rPr lang="es-419" b="0" i="0" dirty="0">
                <a:solidFill>
                  <a:srgbClr val="474747"/>
                </a:solidFill>
                <a:effectLst/>
                <a:latin typeface="open sans"/>
              </a:rPr>
              <a:t>n realidad, no aplicaremos 1 sólo </a:t>
            </a:r>
            <a:r>
              <a:rPr lang="es-419" b="0" i="0" dirty="0" err="1">
                <a:solidFill>
                  <a:srgbClr val="474747"/>
                </a:solidFill>
                <a:effectLst/>
                <a:latin typeface="open sans"/>
              </a:rPr>
              <a:t>kernel</a:t>
            </a:r>
            <a:r>
              <a:rPr lang="es-419" b="0" i="0" dirty="0">
                <a:solidFill>
                  <a:srgbClr val="474747"/>
                </a:solidFill>
                <a:effectLst/>
                <a:latin typeface="open sans"/>
              </a:rPr>
              <a:t>, si no que tendremos muchos </a:t>
            </a:r>
            <a:r>
              <a:rPr lang="es-419" b="0" i="0" dirty="0" err="1">
                <a:solidFill>
                  <a:srgbClr val="474747"/>
                </a:solidFill>
                <a:effectLst/>
                <a:latin typeface="open sans"/>
              </a:rPr>
              <a:t>kernel</a:t>
            </a:r>
            <a:r>
              <a:rPr lang="es-419" b="0" i="0" dirty="0">
                <a:solidFill>
                  <a:srgbClr val="474747"/>
                </a:solidFill>
                <a:effectLst/>
                <a:latin typeface="open sans"/>
              </a:rPr>
              <a:t> (su conjunto se llama filtros). Por ejemplo en esta primer convolución podríamos tener 32 filtros, con lo cual realmente obtendremos 32 matrices de salida (este conjunto se conoce como “</a:t>
            </a:r>
            <a:r>
              <a:rPr lang="es-419" b="0" i="0" dirty="0" err="1">
                <a:solidFill>
                  <a:srgbClr val="474747"/>
                </a:solidFill>
                <a:effectLst/>
                <a:latin typeface="open sans"/>
              </a:rPr>
              <a:t>feature</a:t>
            </a:r>
            <a:r>
              <a:rPr lang="es-419" b="0" i="0" dirty="0">
                <a:solidFill>
                  <a:srgbClr val="474747"/>
                </a:solidFill>
                <a:effectLst/>
                <a:latin typeface="open sans"/>
              </a:rPr>
              <a:t> </a:t>
            </a:r>
            <a:r>
              <a:rPr lang="es-419" b="0" i="0" dirty="0" err="1">
                <a:solidFill>
                  <a:srgbClr val="474747"/>
                </a:solidFill>
                <a:effectLst/>
                <a:latin typeface="open sans"/>
              </a:rPr>
              <a:t>mapping</a:t>
            </a:r>
            <a:r>
              <a:rPr lang="es-419" b="0" i="0" dirty="0">
                <a:solidFill>
                  <a:srgbClr val="474747"/>
                </a:solidFill>
                <a:effectLst/>
                <a:latin typeface="open sans"/>
              </a:rPr>
              <a:t>”), cada una de 28x28x1 dando un total del 25.088 neuronas para nuestra PRIMER CAPA OCULTA de neuronas.</a:t>
            </a:r>
            <a:endParaRPr lang="es-419" dirty="0"/>
          </a:p>
        </p:txBody>
      </p:sp>
      <p:pic>
        <p:nvPicPr>
          <p:cNvPr id="7" name="New video">
            <a:hlinkClick r:id="" action="ppaction://media"/>
            <a:extLst>
              <a:ext uri="{FF2B5EF4-FFF2-40B4-BE49-F238E27FC236}">
                <a16:creationId xmlns:a16="http://schemas.microsoft.com/office/drawing/2014/main" id="{5147C53A-3046-48B4-A653-68DB6F83BBA2}"/>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t="21498" b="20777"/>
          <a:stretch/>
        </p:blipFill>
        <p:spPr>
          <a:xfrm>
            <a:off x="2705312" y="3755703"/>
            <a:ext cx="6842335" cy="2221765"/>
          </a:xfrm>
          <a:prstGeom prst="rect">
            <a:avLst/>
          </a:prstGeom>
        </p:spPr>
      </p:pic>
    </p:spTree>
    <p:extLst>
      <p:ext uri="{BB962C8B-B14F-4D97-AF65-F5344CB8AC3E}">
        <p14:creationId xmlns:p14="http://schemas.microsoft.com/office/powerpoint/2010/main" val="367052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064"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BE2A77-DE6E-4725-91DD-B584374B74E4}"/>
              </a:ext>
            </a:extLst>
          </p:cNvPr>
          <p:cNvSpPr>
            <a:spLocks noGrp="1"/>
          </p:cNvSpPr>
          <p:nvPr>
            <p:ph type="title"/>
          </p:nvPr>
        </p:nvSpPr>
        <p:spPr/>
        <p:txBody>
          <a:bodyPr/>
          <a:lstStyle/>
          <a:p>
            <a:r>
              <a:rPr lang="es-419" dirty="0"/>
              <a:t>Filtro: conjunto de </a:t>
            </a:r>
            <a:r>
              <a:rPr lang="es-419" dirty="0" err="1"/>
              <a:t>kernels</a:t>
            </a:r>
            <a:endParaRPr lang="es-419" dirty="0"/>
          </a:p>
        </p:txBody>
      </p:sp>
      <p:sp>
        <p:nvSpPr>
          <p:cNvPr id="3" name="Marcador de contenido 2">
            <a:extLst>
              <a:ext uri="{FF2B5EF4-FFF2-40B4-BE49-F238E27FC236}">
                <a16:creationId xmlns:a16="http://schemas.microsoft.com/office/drawing/2014/main" id="{342BBD4C-9026-4AED-A5D9-DA58DA4AEBF4}"/>
              </a:ext>
            </a:extLst>
          </p:cNvPr>
          <p:cNvSpPr>
            <a:spLocks noGrp="1"/>
          </p:cNvSpPr>
          <p:nvPr>
            <p:ph idx="1"/>
          </p:nvPr>
        </p:nvSpPr>
        <p:spPr/>
        <p:txBody>
          <a:bodyPr/>
          <a:lstStyle/>
          <a:p>
            <a:r>
              <a:rPr lang="es-419" b="0" i="0" dirty="0">
                <a:solidFill>
                  <a:srgbClr val="474747"/>
                </a:solidFill>
                <a:effectLst/>
                <a:latin typeface="open sans"/>
              </a:rPr>
              <a:t>A medida que vamos desplazando el </a:t>
            </a:r>
            <a:r>
              <a:rPr lang="es-419" b="0" i="0" dirty="0" err="1">
                <a:solidFill>
                  <a:srgbClr val="474747"/>
                </a:solidFill>
                <a:effectLst/>
                <a:latin typeface="open sans"/>
              </a:rPr>
              <a:t>kernel</a:t>
            </a:r>
            <a:r>
              <a:rPr lang="es-419" b="0" i="0" dirty="0">
                <a:solidFill>
                  <a:srgbClr val="474747"/>
                </a:solidFill>
                <a:effectLst/>
                <a:latin typeface="open sans"/>
              </a:rPr>
              <a:t> y vamos obteniendo una “nueva imagen” filtrada por el </a:t>
            </a:r>
            <a:r>
              <a:rPr lang="es-419" b="0" i="0" dirty="0" err="1">
                <a:solidFill>
                  <a:srgbClr val="474747"/>
                </a:solidFill>
                <a:effectLst/>
                <a:latin typeface="open sans"/>
              </a:rPr>
              <a:t>kernel</a:t>
            </a:r>
            <a:r>
              <a:rPr lang="es-419" b="0" i="0" dirty="0">
                <a:solidFill>
                  <a:srgbClr val="474747"/>
                </a:solidFill>
                <a:effectLst/>
                <a:latin typeface="open sans"/>
              </a:rPr>
              <a:t>. En esta primer convolución y siguiendo con el ejemplo anterior, es como si obtuviéramos 32 “imágenes filtradas nuevas”. Estas imágenes nuevas lo que están “dibujando” son ciertas características de la imagen original. Esto ayudará en el futuro a poder distinguir un objeto de otro (por ej. gato </a:t>
            </a:r>
            <a:r>
              <a:rPr lang="es-419" b="0" i="0" dirty="0" err="1">
                <a:solidFill>
                  <a:srgbClr val="474747"/>
                </a:solidFill>
                <a:effectLst/>
                <a:latin typeface="open sans"/>
              </a:rPr>
              <a:t>ó</a:t>
            </a:r>
            <a:r>
              <a:rPr lang="es-419" b="0" i="0" dirty="0">
                <a:solidFill>
                  <a:srgbClr val="474747"/>
                </a:solidFill>
                <a:effectLst/>
                <a:latin typeface="open sans"/>
              </a:rPr>
              <a:t> perro).</a:t>
            </a:r>
            <a:endParaRPr lang="es-419" dirty="0"/>
          </a:p>
        </p:txBody>
      </p:sp>
      <p:pic>
        <p:nvPicPr>
          <p:cNvPr id="5122" name="Picture 2">
            <a:extLst>
              <a:ext uri="{FF2B5EF4-FFF2-40B4-BE49-F238E27FC236}">
                <a16:creationId xmlns:a16="http://schemas.microsoft.com/office/drawing/2014/main" id="{D9865D8A-F788-4A8E-8492-0BCCA6723F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789" y="3359126"/>
            <a:ext cx="6437056" cy="297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61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0BBB01-693E-4465-8F01-FFC732B85267}"/>
              </a:ext>
            </a:extLst>
          </p:cNvPr>
          <p:cNvSpPr>
            <a:spLocks noGrp="1"/>
          </p:cNvSpPr>
          <p:nvPr>
            <p:ph type="title"/>
          </p:nvPr>
        </p:nvSpPr>
        <p:spPr/>
        <p:txBody>
          <a:bodyPr/>
          <a:lstStyle/>
          <a:p>
            <a:r>
              <a:rPr lang="es-419" dirty="0"/>
              <a:t>La función de Activación</a:t>
            </a:r>
          </a:p>
        </p:txBody>
      </p:sp>
      <p:sp>
        <p:nvSpPr>
          <p:cNvPr id="3" name="Marcador de contenido 2">
            <a:extLst>
              <a:ext uri="{FF2B5EF4-FFF2-40B4-BE49-F238E27FC236}">
                <a16:creationId xmlns:a16="http://schemas.microsoft.com/office/drawing/2014/main" id="{7C21DD86-D818-4DAB-9C79-0C436FD31E70}"/>
              </a:ext>
            </a:extLst>
          </p:cNvPr>
          <p:cNvSpPr>
            <a:spLocks noGrp="1"/>
          </p:cNvSpPr>
          <p:nvPr>
            <p:ph idx="1"/>
          </p:nvPr>
        </p:nvSpPr>
        <p:spPr/>
        <p:txBody>
          <a:bodyPr/>
          <a:lstStyle/>
          <a:p>
            <a:r>
              <a:rPr lang="es-419" dirty="0"/>
              <a:t>La función de activación más utilizada para este tipo de redes neuronales es la llamada </a:t>
            </a:r>
            <a:r>
              <a:rPr lang="es-419" dirty="0" err="1"/>
              <a:t>ReLu</a:t>
            </a:r>
            <a:r>
              <a:rPr lang="es-419" dirty="0"/>
              <a:t> por </a:t>
            </a:r>
            <a:r>
              <a:rPr lang="es-419" dirty="0" err="1"/>
              <a:t>Rectifier</a:t>
            </a:r>
            <a:r>
              <a:rPr lang="es-419" dirty="0"/>
              <a:t> Linear </a:t>
            </a:r>
            <a:r>
              <a:rPr lang="es-419" dirty="0" err="1"/>
              <a:t>Unit</a:t>
            </a:r>
            <a:r>
              <a:rPr lang="es-419" dirty="0"/>
              <a:t>  y consiste en f(x)=</a:t>
            </a:r>
            <a:r>
              <a:rPr lang="es-419" dirty="0" err="1"/>
              <a:t>max</a:t>
            </a:r>
            <a:r>
              <a:rPr lang="es-419" dirty="0"/>
              <a:t>(0,x).</a:t>
            </a:r>
          </a:p>
        </p:txBody>
      </p:sp>
    </p:spTree>
    <p:extLst>
      <p:ext uri="{BB962C8B-B14F-4D97-AF65-F5344CB8AC3E}">
        <p14:creationId xmlns:p14="http://schemas.microsoft.com/office/powerpoint/2010/main" val="1392928387"/>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38</TotalTime>
  <Words>1585</Words>
  <Application>Microsoft Office PowerPoint</Application>
  <PresentationFormat>Panorámica</PresentationFormat>
  <Paragraphs>50</Paragraphs>
  <Slides>20</Slides>
  <Notes>0</Notes>
  <HiddenSlides>0</HiddenSlides>
  <MMClips>1</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Calibri</vt:lpstr>
      <vt:lpstr>Calibri Light</vt:lpstr>
      <vt:lpstr>inherit</vt:lpstr>
      <vt:lpstr>open sans</vt:lpstr>
      <vt:lpstr>varela round</vt:lpstr>
      <vt:lpstr>Retrospección</vt:lpstr>
      <vt:lpstr>Redes Neuronales Convolucionales</vt:lpstr>
      <vt:lpstr>Introducción</vt:lpstr>
      <vt:lpstr>Visión Computacional</vt:lpstr>
      <vt:lpstr>Visión Computacional</vt:lpstr>
      <vt:lpstr>Visión Computacional</vt:lpstr>
      <vt:lpstr>Redes Neuronales Convolucionales</vt:lpstr>
      <vt:lpstr>Filtro: conjunto de kernels</vt:lpstr>
      <vt:lpstr>Filtro: conjunto de kernels</vt:lpstr>
      <vt:lpstr>La función de Activación</vt:lpstr>
      <vt:lpstr>Subsampling</vt:lpstr>
      <vt:lpstr>Subsampling con Max-Pooling</vt:lpstr>
      <vt:lpstr>Y más convoluciones</vt:lpstr>
      <vt:lpstr>Y cuando nos detenemos?</vt:lpstr>
      <vt:lpstr>CNN y Feedforward</vt:lpstr>
      <vt:lpstr>Arquitectura final de la CNN</vt:lpstr>
      <vt:lpstr>¿Y cómo aprendió la CNN a “ver”?: Backpropagation</vt:lpstr>
      <vt:lpstr>Resumiendo</vt:lpstr>
      <vt:lpstr>Herramientas</vt:lpstr>
      <vt:lpstr>Preguntas</vt:lpstr>
      <vt:lpstr>Redes Neuronales Convolucionales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Neuronales Convolucionales</dc:title>
  <dc:creator>Yasiel Pérez Vera</dc:creator>
  <cp:lastModifiedBy>YASIEL  PEREZ VERA</cp:lastModifiedBy>
  <cp:revision>6</cp:revision>
  <dcterms:created xsi:type="dcterms:W3CDTF">2020-10-23T02:52:56Z</dcterms:created>
  <dcterms:modified xsi:type="dcterms:W3CDTF">2023-04-17T04:01:48Z</dcterms:modified>
</cp:coreProperties>
</file>