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theme/themeOverride56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679" r:id="rId2"/>
  </p:sldMasterIdLst>
  <p:notesMasterIdLst>
    <p:notesMasterId r:id="rId65"/>
  </p:notesMasterIdLst>
  <p:sldIdLst>
    <p:sldId id="92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922" r:id="rId63"/>
    <p:sldId id="924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5C4F9-5460-4ABD-8A68-4C186D3A064B}" type="datetimeFigureOut">
              <a:rPr lang="en-US" smtClean="0"/>
              <a:t>16/04/2023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F64F1-0EF0-418A-B7C9-914DE2A4C6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>
            <a:extLst>
              <a:ext uri="{FF2B5EF4-FFF2-40B4-BE49-F238E27FC236}">
                <a16:creationId xmlns:a16="http://schemas.microsoft.com/office/drawing/2014/main" id="{6ED1F478-C852-43E2-8122-9CADDBC4C6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3336D92-85F5-4710-9956-919BE847F8DB}" type="slidenum">
              <a:rPr kumimoji="0" lang="en-GB" alt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/>
                <a:ea typeface="Arial Unicode MS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jaVu Sans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FF763EF4-CB6B-4E87-AA1B-83B7BCEFE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altLang="es-ES_tradnl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0EEA898-D33C-4F27-A754-D0D14BEEF8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6">
            <a:extLst>
              <a:ext uri="{FF2B5EF4-FFF2-40B4-BE49-F238E27FC236}">
                <a16:creationId xmlns:a16="http://schemas.microsoft.com/office/drawing/2014/main" id="{6ED1F478-C852-43E2-8122-9CADDBC4C62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3336D92-85F5-4710-9956-919BE847F8DB}" type="slidenum">
              <a:rPr kumimoji="0" lang="en-GB" alt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/>
                <a:ea typeface="Arial Unicode MS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Wingdings" panose="05000000000000000000" pitchFamily="2" charset="2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62</a:t>
            </a:fld>
            <a:endParaRPr kumimoji="0" lang="en-GB" altLang="es-ES_trad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ejaVu Sans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5123" name="Text Box 1">
            <a:extLst>
              <a:ext uri="{FF2B5EF4-FFF2-40B4-BE49-F238E27FC236}">
                <a16:creationId xmlns:a16="http://schemas.microsoft.com/office/drawing/2014/main" id="{FF763EF4-CB6B-4E87-AA1B-83B7BCEFE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696913"/>
            <a:ext cx="4646613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en-US" altLang="es-ES_tradnl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0EEA898-D33C-4F27-A754-D0D14BEEF8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01675" y="4416425"/>
            <a:ext cx="5576888" cy="4173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s-ES_tradnl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31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0971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7665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112963" cy="61706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191250" cy="617061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39093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115888"/>
            <a:ext cx="673735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4759F37-2588-41E0-BA33-0FC947B69F3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DCDBDD-080C-49EC-A661-50AF18438301}" type="slidenum">
              <a:rPr lang="en-GB" altLang="es-ES_tradnl"/>
              <a:pPr>
                <a:defRPr/>
              </a:pPr>
              <a:t>‹Nº›</a:t>
            </a:fld>
            <a:endParaRPr lang="en-GB" altLang="es-ES_tradnl"/>
          </a:p>
        </p:txBody>
      </p:sp>
    </p:spTree>
    <p:extLst>
      <p:ext uri="{BB962C8B-B14F-4D97-AF65-F5344CB8AC3E}">
        <p14:creationId xmlns:p14="http://schemas.microsoft.com/office/powerpoint/2010/main" val="353189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983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92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64805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8206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0034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70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46978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6216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40861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50048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82022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73797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98347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73910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2250" y="228600"/>
            <a:ext cx="2112963" cy="617061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191250" cy="617061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4645928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142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3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7685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7013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2528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372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080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0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5036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2861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787DADE5-1674-4D2F-9758-0EFC8C874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662781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410615A3-E335-4AE3-A017-1222F78AE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80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pic>
        <p:nvPicPr>
          <p:cNvPr id="2052" name="Picture 7" descr="Instituto Nexus Arequipa - Purdue University/UNSA">
            <a:extLst>
              <a:ext uri="{FF2B5EF4-FFF2-40B4-BE49-F238E27FC236}">
                <a16:creationId xmlns:a16="http://schemas.microsoft.com/office/drawing/2014/main" id="{B943AE7E-6DB4-4413-B714-DA01EC134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57188"/>
            <a:ext cx="2663825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8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91" r:id="rId13"/>
    <p:sldLayoutId id="2147483692" r:id="rId14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+mj-lt"/>
          <a:ea typeface="Arial Unicode MS" pitchFamily="34" charset="-128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5pPr>
      <a:lvl6pPr marL="4572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6pPr>
      <a:lvl7pPr marL="9144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7pPr>
      <a:lvl8pPr marL="1371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8pPr>
      <a:lvl9pPr marL="18288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2400">
          <a:solidFill>
            <a:srgbClr val="FFFFFF"/>
          </a:solidFill>
          <a:latin typeface="+mn-lt"/>
          <a:ea typeface="Arial Unicode MS" pitchFamily="34" charset="-128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5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2000">
          <a:solidFill>
            <a:srgbClr val="FFFFFF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9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•"/>
        <a:defRPr sz="2400">
          <a:solidFill>
            <a:srgbClr val="FFFFFF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–"/>
        <a:defRPr sz="1600">
          <a:solidFill>
            <a:srgbClr val="FFFFFF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buChar char="»"/>
        <a:defRPr sz="1600">
          <a:solidFill>
            <a:srgbClr val="FFFFFF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CE653E2-3D43-42B0-BA92-4CD81E3723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588" y="6627813"/>
            <a:ext cx="9145588" cy="242887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3A08B9-D7A4-49F9-83FA-7FC1CA77B8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4A0315"/>
          </a:solidFill>
          <a:ln>
            <a:noFill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8" name="Picture 7" descr="Instituto Nexus Arequipa - Purdue University/UNSA">
            <a:extLst>
              <a:ext uri="{FF2B5EF4-FFF2-40B4-BE49-F238E27FC236}">
                <a16:creationId xmlns:a16="http://schemas.microsoft.com/office/drawing/2014/main" id="{B6364F2B-A6B4-42B6-832F-564DD5E7B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76200"/>
            <a:ext cx="18986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">
            <a:extLst>
              <a:ext uri="{FF2B5EF4-FFF2-40B4-BE49-F238E27FC236}">
                <a16:creationId xmlns:a16="http://schemas.microsoft.com/office/drawing/2014/main" id="{2AB38353-0C61-496A-9923-60B2977DE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662781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id="{3E7E94B8-D4C7-4636-9869-18C0C369E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8013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389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3" r:id="rId12"/>
    <p:sldLayoutId id="2147483694" r:id="rId13"/>
  </p:sldLayoutIdLst>
  <p:txStyles>
    <p:titleStyle>
      <a:lvl1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+mj-lt"/>
          <a:ea typeface="Arial Unicode MS" pitchFamily="34" charset="-128"/>
          <a:cs typeface="+mj-cs"/>
        </a:defRPr>
      </a:lvl1pPr>
      <a:lvl2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2pPr>
      <a:lvl3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3pPr>
      <a:lvl4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4pPr>
      <a:lvl5pPr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panose="020B0604020202020204" pitchFamily="34" charset="0"/>
        <a:defRPr sz="2400" b="1">
          <a:solidFill>
            <a:srgbClr val="FFFFFF"/>
          </a:solidFill>
          <a:latin typeface="Arial" charset="0"/>
          <a:ea typeface="Arial Unicode MS" pitchFamily="34" charset="-128"/>
          <a:cs typeface="Arial Unicode MS" charset="0"/>
        </a:defRPr>
      </a:lvl5pPr>
      <a:lvl6pPr marL="4572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6pPr>
      <a:lvl7pPr marL="9144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7pPr>
      <a:lvl8pPr marL="13716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8pPr>
      <a:lvl9pPr marL="1828800" algn="l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FFFFFF"/>
        </a:buClr>
        <a:buSzPct val="100000"/>
        <a:buFont typeface="Arial" charset="0"/>
        <a:defRPr sz="2400" b="1">
          <a:solidFill>
            <a:srgbClr val="FFFFFF"/>
          </a:solidFill>
          <a:latin typeface="Arial" charset="0"/>
          <a:cs typeface="Arial Unicode MS" charset="0"/>
        </a:defRPr>
      </a:lvl9pPr>
    </p:titleStyle>
    <p:bodyStyle>
      <a:lvl1pPr marL="341313" indent="-341313" algn="l" defTabSz="457200" rtl="0" eaLnBrk="0" fontAlgn="base" hangingPunct="0">
        <a:lnSpc>
          <a:spcPct val="93000"/>
        </a:lnSpc>
        <a:spcBef>
          <a:spcPts val="9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Arial Unicode MS" pitchFamily="34" charset="-128"/>
          <a:cs typeface="+mn-cs"/>
        </a:defRPr>
      </a:lvl1pPr>
      <a:lvl2pPr marL="741363" indent="-284163" algn="l" defTabSz="457200" rtl="0" eaLnBrk="0" fontAlgn="base" hangingPunct="0">
        <a:lnSpc>
          <a:spcPct val="93000"/>
        </a:lnSpc>
        <a:spcBef>
          <a:spcPts val="750"/>
        </a:spcBef>
        <a:spcAft>
          <a:spcPct val="0"/>
        </a:spcAft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Arial Unicode MS" pitchFamily="34" charset="-128"/>
          <a:cs typeface="+mn-cs"/>
        </a:defRPr>
      </a:lvl2pPr>
      <a:lvl3pPr marL="1143000" indent="-228600" algn="l" defTabSz="457200" rtl="0" eaLnBrk="0" fontAlgn="base" hangingPunct="0">
        <a:lnSpc>
          <a:spcPct val="93000"/>
        </a:lnSpc>
        <a:spcBef>
          <a:spcPts val="900"/>
        </a:spcBef>
        <a:spcAft>
          <a:spcPct val="0"/>
        </a:spcAft>
        <a:buSzPct val="100000"/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Arial Unicode MS" pitchFamily="34" charset="-128"/>
          <a:cs typeface="+mn-cs"/>
        </a:defRPr>
      </a:lvl3pPr>
      <a:lvl4pPr marL="16002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Arial Unicode MS" pitchFamily="34" charset="-128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SzPct val="10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Arial Unicode MS" pitchFamily="34" charset="-128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600"/>
        </a:spcBef>
        <a:spcAft>
          <a:spcPct val="0"/>
        </a:spcAft>
        <a:buClr>
          <a:srgbClr val="FFFFFF"/>
        </a:buClr>
        <a:buSzPct val="100000"/>
        <a:buFont typeface="Arial" charset="0"/>
        <a:buChar char="»"/>
        <a:defRPr sz="1600">
          <a:solidFill>
            <a:srgbClr val="FFFFFF"/>
          </a:solidFill>
          <a:latin typeface="+mn-lt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v@unsa.edu.p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1" Type="http://schemas.openxmlformats.org/officeDocument/2006/relationships/themeOverride" Target="../theme/themeOverride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3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4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5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5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mailto:yperez@unsa.edu.p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277765-4408-4D9C-8D4C-39CC042CEF18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Profesor: </a:t>
            </a:r>
            <a:r>
              <a:rPr lang="es-ES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Dr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. Yasiel Pérez Vera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Email: 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  <a:hlinkClick r:id="rId3"/>
              </a:rPr>
              <a:t>yperezv@unsa.edu.pe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0466725-FBFC-4528-BC22-F6A69FFB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s-ES" altLang="es-ES_tradnl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+mn-cs"/>
              </a:rPr>
              <a:t>Inteligencia Artificial</a:t>
            </a:r>
          </a:p>
          <a:p>
            <a:pPr marL="0" marR="0" lvl="0" indent="0" algn="ctr" defTabSz="4572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s-ES" alt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s-ES" alt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Conferencia # 6: Sistemas basados en Casos.</a:t>
            </a:r>
            <a:endParaRPr kumimoji="0" lang="en-GB" altLang="es-ES_tradnl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5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Bases del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RBC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4939" y="1006226"/>
            <a:ext cx="875792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136015" algn="l"/>
                <a:tab pos="1742439" algn="l"/>
                <a:tab pos="2646680" algn="l"/>
                <a:tab pos="4740910" algn="l"/>
                <a:tab pos="5249545" algn="l"/>
                <a:tab pos="6848475" algn="l"/>
                <a:tab pos="7635240" algn="l"/>
              </a:tabLst>
            </a:pP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más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segund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ve</a:t>
            </a:r>
            <a:r>
              <a:rPr sz="2800" spc="-5" dirty="0">
                <a:latin typeface="Arial"/>
                <a:cs typeface="Arial"/>
              </a:rPr>
              <a:t>z</a:t>
            </a:r>
            <a:r>
              <a:rPr sz="2800" dirty="0">
                <a:latin typeface="Arial"/>
                <a:cs typeface="Arial"/>
              </a:rPr>
              <a:t>	porque  </a:t>
            </a:r>
            <a:r>
              <a:rPr sz="2800" spc="-5" dirty="0">
                <a:latin typeface="Arial"/>
                <a:cs typeface="Arial"/>
              </a:rPr>
              <a:t>recordamos y los errores </a:t>
            </a:r>
            <a:r>
              <a:rPr sz="2800" dirty="0">
                <a:latin typeface="Arial"/>
                <a:cs typeface="Arial"/>
              </a:rPr>
              <a:t>cometidos </a:t>
            </a:r>
            <a:r>
              <a:rPr sz="2800" spc="-5" dirty="0">
                <a:latin typeface="Arial"/>
                <a:cs typeface="Arial"/>
              </a:rPr>
              <a:t>y los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evitamos.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Memoria ricamente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indexada.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Memoria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dinámica.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7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Ca</a:t>
            </a:r>
            <a:r>
              <a:rPr sz="2800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a</a:t>
            </a:r>
            <a:r>
              <a:rPr sz="2800" spc="5" dirty="0">
                <a:solidFill>
                  <a:srgbClr val="FFFFFF"/>
                </a:solidFill>
              </a:rPr>
              <a:t>c</a:t>
            </a:r>
            <a:r>
              <a:rPr sz="2800" spc="-5" dirty="0">
                <a:solidFill>
                  <a:srgbClr val="FFFFFF"/>
                </a:solidFill>
              </a:rPr>
              <a:t>t</a:t>
            </a:r>
            <a:r>
              <a:rPr sz="2800" spc="5" dirty="0">
                <a:solidFill>
                  <a:srgbClr val="FFFFFF"/>
                </a:solidFill>
              </a:rPr>
              <a:t>e</a:t>
            </a:r>
            <a:r>
              <a:rPr sz="2800" spc="-5" dirty="0">
                <a:solidFill>
                  <a:srgbClr val="FFFFFF"/>
                </a:solidFill>
              </a:rPr>
              <a:t>rí</a:t>
            </a:r>
            <a:r>
              <a:rPr sz="2800" spc="5" dirty="0">
                <a:solidFill>
                  <a:srgbClr val="FFFFFF"/>
                </a:solidFill>
              </a:rPr>
              <a:t>s</a:t>
            </a:r>
            <a:r>
              <a:rPr sz="2800" spc="-5" dirty="0">
                <a:solidFill>
                  <a:srgbClr val="FFFFFF"/>
                </a:solidFill>
              </a:rPr>
              <a:t>ti</a:t>
            </a:r>
            <a:r>
              <a:rPr sz="2800" spc="5" dirty="0">
                <a:solidFill>
                  <a:srgbClr val="FFFFFF"/>
                </a:solidFill>
              </a:rPr>
              <a:t>c</a:t>
            </a:r>
            <a:r>
              <a:rPr sz="2800" spc="-5" dirty="0">
                <a:solidFill>
                  <a:srgbClr val="FFFFFF"/>
                </a:solidFill>
              </a:rPr>
              <a:t>as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119022"/>
            <a:ext cx="86836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búsqueda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spc="5" dirty="0">
                <a:latin typeface="Arial"/>
                <a:cs typeface="Arial"/>
              </a:rPr>
              <a:t>la </a:t>
            </a:r>
            <a:r>
              <a:rPr sz="2800" spc="-5" dirty="0">
                <a:latin typeface="Arial"/>
                <a:cs typeface="Arial"/>
              </a:rPr>
              <a:t>solución a un </a:t>
            </a:r>
            <a:r>
              <a:rPr sz="2800" dirty="0">
                <a:latin typeface="Arial"/>
                <a:cs typeface="Arial"/>
              </a:rPr>
              <a:t>problema </a:t>
            </a: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se  </a:t>
            </a:r>
            <a:r>
              <a:rPr sz="2800" spc="-5" dirty="0">
                <a:latin typeface="Arial"/>
                <a:cs typeface="Arial"/>
              </a:rPr>
              <a:t>inicia a </a:t>
            </a:r>
            <a:r>
              <a:rPr sz="2800" dirty="0">
                <a:latin typeface="Arial"/>
                <a:cs typeface="Arial"/>
              </a:rPr>
              <a:t>partir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los </a:t>
            </a:r>
            <a:r>
              <a:rPr sz="2800" spc="-5" dirty="0">
                <a:latin typeface="Arial"/>
                <a:cs typeface="Arial"/>
              </a:rPr>
              <a:t>datos o </a:t>
            </a:r>
            <a:r>
              <a:rPr sz="2800" dirty="0">
                <a:latin typeface="Arial"/>
                <a:cs typeface="Arial"/>
              </a:rPr>
              <a:t>el objetivo, por </a:t>
            </a:r>
            <a:r>
              <a:rPr sz="2800" spc="-5" dirty="0">
                <a:latin typeface="Arial"/>
                <a:cs typeface="Arial"/>
              </a:rPr>
              <a:t>lo </a:t>
            </a:r>
            <a:r>
              <a:rPr sz="2800" dirty="0">
                <a:latin typeface="Arial"/>
                <a:cs typeface="Arial"/>
              </a:rPr>
              <a:t>que  el </a:t>
            </a:r>
            <a:r>
              <a:rPr sz="2800" spc="-5" dirty="0">
                <a:latin typeface="Arial"/>
                <a:cs typeface="Arial"/>
              </a:rPr>
              <a:t>camino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acorta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considerablemente.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Aprendizaje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incremental.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83625" cy="585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Características</a:t>
            </a:r>
            <a:endParaRPr sz="28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2200"/>
              </a:spcBef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Constituye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alternativa </a:t>
            </a:r>
            <a:r>
              <a:rPr sz="2800" spc="-5" dirty="0">
                <a:latin typeface="Arial"/>
                <a:cs typeface="Arial"/>
              </a:rPr>
              <a:t>a los sistemas </a:t>
            </a:r>
            <a:r>
              <a:rPr sz="2800" dirty="0">
                <a:latin typeface="Arial"/>
                <a:cs typeface="Arial"/>
              </a:rPr>
              <a:t>basados 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reglas </a:t>
            </a:r>
            <a:r>
              <a:rPr sz="2800" spc="-5" dirty="0">
                <a:latin typeface="Arial"/>
                <a:cs typeface="Arial"/>
              </a:rPr>
              <a:t>especialmente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cuando la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cantidad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de  reglas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es inmanejable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cuando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la teoría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del 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dominio es débil o</a:t>
            </a:r>
            <a:r>
              <a:rPr sz="2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incompleta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35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5"/>
              </a:spcBef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Modelo </a:t>
            </a:r>
            <a:r>
              <a:rPr sz="2800" spc="-5" dirty="0">
                <a:latin typeface="Arial"/>
                <a:cs typeface="Arial"/>
              </a:rPr>
              <a:t>muy exitoso en áreas donde los casos  </a:t>
            </a:r>
            <a:r>
              <a:rPr sz="2800" dirty="0">
                <a:latin typeface="Arial"/>
                <a:cs typeface="Arial"/>
              </a:rPr>
              <a:t>individuales </a:t>
            </a:r>
            <a:r>
              <a:rPr sz="2800" spc="-5" dirty="0">
                <a:latin typeface="Arial"/>
                <a:cs typeface="Arial"/>
              </a:rPr>
              <a:t>o precedentes </a:t>
            </a:r>
            <a:r>
              <a:rPr sz="2800" dirty="0">
                <a:latin typeface="Arial"/>
                <a:cs typeface="Arial"/>
              </a:rPr>
              <a:t>gobiernan el </a:t>
            </a:r>
            <a:r>
              <a:rPr sz="2800" spc="-5" dirty="0">
                <a:latin typeface="Arial"/>
                <a:cs typeface="Arial"/>
              </a:rPr>
              <a:t>proceso </a:t>
            </a:r>
            <a:r>
              <a:rPr sz="2800" dirty="0">
                <a:latin typeface="Arial"/>
                <a:cs typeface="Arial"/>
              </a:rPr>
              <a:t>de  </a:t>
            </a:r>
            <a:r>
              <a:rPr sz="2800" spc="-5" dirty="0">
                <a:latin typeface="Arial"/>
                <a:cs typeface="Arial"/>
              </a:rPr>
              <a:t>toma de </a:t>
            </a:r>
            <a:r>
              <a:rPr sz="2800" dirty="0">
                <a:latin typeface="Arial"/>
                <a:cs typeface="Arial"/>
              </a:rPr>
              <a:t>decisiones </a:t>
            </a:r>
            <a:r>
              <a:rPr sz="2800" spc="-5" dirty="0">
                <a:latin typeface="Arial"/>
                <a:cs typeface="Arial"/>
              </a:rPr>
              <a:t>(domino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jurídico).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64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Enfoques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875815"/>
            <a:ext cx="7627620" cy="194627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Enfoque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Solucionador:</a:t>
            </a:r>
            <a:endParaRPr sz="2800">
              <a:latin typeface="Arial"/>
              <a:cs typeface="Arial"/>
            </a:endParaRPr>
          </a:p>
          <a:p>
            <a:pPr marL="927100" marR="5080" lvl="1" indent="-457834">
              <a:lnSpc>
                <a:spcPts val="5040"/>
              </a:lnSpc>
              <a:spcBef>
                <a:spcPts val="445"/>
              </a:spcBef>
              <a:buFont typeface="Wingdings"/>
              <a:buChar char=""/>
              <a:tabLst>
                <a:tab pos="927100" algn="l"/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Adaptar y combinar viejas soluciones </a:t>
            </a:r>
            <a:r>
              <a:rPr sz="2800" dirty="0">
                <a:latin typeface="Arial"/>
                <a:cs typeface="Arial"/>
              </a:rPr>
              <a:t>para  resolver problemas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nuevos.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64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Enfoques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412874"/>
            <a:ext cx="4083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Enfoque</a:t>
            </a:r>
            <a:r>
              <a:rPr sz="2800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Interpretativo: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719" y="1838730"/>
            <a:ext cx="49377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7180">
              <a:lnSpc>
                <a:spcPct val="150100"/>
              </a:lnSpc>
              <a:spcBef>
                <a:spcPts val="100"/>
              </a:spcBef>
              <a:tabLst>
                <a:tab pos="2387600" algn="l"/>
                <a:tab pos="2408555" algn="l"/>
                <a:tab pos="3121660" algn="l"/>
                <a:tab pos="4726940" algn="l"/>
              </a:tabLst>
            </a:pP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tu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ones</a:t>
            </a:r>
            <a:r>
              <a:rPr sz="2800" dirty="0">
                <a:latin typeface="Arial"/>
                <a:cs typeface="Arial"/>
              </a:rPr>
              <a:t>	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acuerd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  simila</a:t>
            </a:r>
            <a:r>
              <a:rPr sz="2800" spc="1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rim</a:t>
            </a:r>
            <a:r>
              <a:rPr sz="2800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838730"/>
            <a:ext cx="32156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469900" algn="l"/>
                <a:tab pos="470534" algn="l"/>
                <a:tab pos="2053589" algn="l"/>
              </a:tabLst>
            </a:pPr>
            <a:r>
              <a:rPr sz="2800" spc="-5" dirty="0">
                <a:latin typeface="Arial"/>
                <a:cs typeface="Arial"/>
              </a:rPr>
              <a:t>Exp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	nuevas  situaciones  previamente.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759860"/>
            <a:ext cx="81489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0"/>
              </a:spcBef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Criticar </a:t>
            </a:r>
            <a:r>
              <a:rPr sz="2800" dirty="0">
                <a:latin typeface="Arial"/>
                <a:cs typeface="Arial"/>
              </a:rPr>
              <a:t>nuevas </a:t>
            </a:r>
            <a:r>
              <a:rPr sz="2800" spc="-5" dirty="0">
                <a:latin typeface="Arial"/>
                <a:cs typeface="Arial"/>
              </a:rPr>
              <a:t>soluciones </a:t>
            </a:r>
            <a:r>
              <a:rPr sz="2800" dirty="0">
                <a:latin typeface="Arial"/>
                <a:cs typeface="Arial"/>
              </a:rPr>
              <a:t>basándose </a:t>
            </a:r>
            <a:r>
              <a:rPr sz="2800" spc="-5" dirty="0">
                <a:latin typeface="Arial"/>
                <a:cs typeface="Arial"/>
              </a:rPr>
              <a:t>en casos  </a:t>
            </a:r>
            <a:r>
              <a:rPr sz="2800" dirty="0">
                <a:latin typeface="Arial"/>
                <a:cs typeface="Arial"/>
              </a:rPr>
              <a:t>anteriores.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Font typeface="Wingdings"/>
              <a:buChar char="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Justificar </a:t>
            </a:r>
            <a:r>
              <a:rPr sz="2800" spc="-5" dirty="0">
                <a:latin typeface="Arial"/>
                <a:cs typeface="Arial"/>
              </a:rPr>
              <a:t>nuevas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soluciones.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120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Formas de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manifestarse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587233" y="2398902"/>
            <a:ext cx="117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nuevas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5709" y="3679316"/>
            <a:ext cx="1174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nuevas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544426"/>
            <a:ext cx="6998334" cy="322707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Razonar </a:t>
            </a:r>
            <a:r>
              <a:rPr sz="2800" dirty="0">
                <a:latin typeface="Arial"/>
                <a:cs typeface="Arial"/>
              </a:rPr>
              <a:t>considerando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precedentes.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5040"/>
              </a:lnSpc>
              <a:spcBef>
                <a:spcPts val="445"/>
              </a:spcBef>
              <a:buChar char="•"/>
              <a:tabLst>
                <a:tab pos="469265" algn="l"/>
                <a:tab pos="469900" algn="l"/>
                <a:tab pos="1525905" algn="l"/>
                <a:tab pos="2287905" algn="l"/>
                <a:tab pos="3522979" algn="l"/>
                <a:tab pos="4739005" algn="l"/>
                <a:tab pos="5756910" algn="l"/>
              </a:tabLst>
            </a:pPr>
            <a:r>
              <a:rPr sz="2800" spc="-5" dirty="0">
                <a:latin typeface="Arial"/>
                <a:cs typeface="Arial"/>
              </a:rPr>
              <a:t>Us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caso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par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 </a:t>
            </a:r>
            <a:r>
              <a:rPr sz="2800" dirty="0">
                <a:latin typeface="Arial"/>
                <a:cs typeface="Arial"/>
              </a:rPr>
              <a:t>situaciones.</a:t>
            </a:r>
            <a:endParaRPr sz="2800">
              <a:latin typeface="Arial"/>
              <a:cs typeface="Arial"/>
            </a:endParaRPr>
          </a:p>
          <a:p>
            <a:pPr marL="469900" marR="34290" indent="-457200">
              <a:lnSpc>
                <a:spcPts val="504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  <a:tab pos="1556385" algn="l"/>
                <a:tab pos="2347595" algn="l"/>
                <a:tab pos="3612515" algn="l"/>
                <a:tab pos="4857750" algn="l"/>
                <a:tab pos="5906770" algn="l"/>
              </a:tabLst>
            </a:pPr>
            <a:r>
              <a:rPr sz="2800" spc="-5" dirty="0">
                <a:latin typeface="Arial"/>
                <a:cs typeface="Arial"/>
              </a:rPr>
              <a:t>Us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caso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par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 </a:t>
            </a:r>
            <a:r>
              <a:rPr sz="2800" dirty="0">
                <a:latin typeface="Arial"/>
                <a:cs typeface="Arial"/>
              </a:rPr>
              <a:t>soluciones.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0186" y="1072642"/>
            <a:ext cx="4624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0000" algn="l"/>
                <a:tab pos="2268220" algn="l"/>
                <a:tab pos="3679825" algn="l"/>
              </a:tabLst>
            </a:pPr>
            <a:r>
              <a:rPr sz="2800" spc="5" dirty="0">
                <a:latin typeface="Arial"/>
                <a:cs typeface="Arial"/>
              </a:rPr>
              <a:t>re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ten</a:t>
            </a:r>
            <a:r>
              <a:rPr sz="2800" dirty="0">
                <a:latin typeface="Arial"/>
                <a:cs typeface="Arial"/>
              </a:rPr>
              <a:t>	casos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3416"/>
            <a:ext cx="3764279" cy="2011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Cuando es útil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el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RBC</a:t>
            </a:r>
            <a:endParaRPr sz="2800">
              <a:latin typeface="Arial"/>
              <a:cs typeface="Arial"/>
            </a:endParaRPr>
          </a:p>
          <a:p>
            <a:pPr marL="12700" marR="45085">
              <a:lnSpc>
                <a:spcPct val="150100"/>
              </a:lnSpc>
              <a:spcBef>
                <a:spcPts val="2195"/>
              </a:spcBef>
              <a:tabLst>
                <a:tab pos="612775" algn="l"/>
                <a:tab pos="1311275" algn="l"/>
                <a:tab pos="2407285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fí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formu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ar  </a:t>
            </a:r>
            <a:r>
              <a:rPr sz="2800" dirty="0">
                <a:latin typeface="Arial"/>
                <a:cs typeface="Arial"/>
              </a:rPr>
              <a:t>disponibles.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139447"/>
            <a:ext cx="8607425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95"/>
              </a:spcBef>
              <a:buAutoNum type="alphaLcParenR" startAt="2"/>
              <a:tabLst>
                <a:tab pos="563245" algn="l"/>
              </a:tabLst>
            </a:pPr>
            <a:r>
              <a:rPr sz="2800" dirty="0">
                <a:latin typeface="Arial"/>
                <a:cs typeface="Arial"/>
              </a:rPr>
              <a:t>Las </a:t>
            </a:r>
            <a:r>
              <a:rPr sz="2800" spc="-5" dirty="0">
                <a:latin typeface="Arial"/>
                <a:cs typeface="Arial"/>
              </a:rPr>
              <a:t>reglas </a:t>
            </a:r>
            <a:r>
              <a:rPr sz="2800" dirty="0">
                <a:latin typeface="Arial"/>
                <a:cs typeface="Arial"/>
              </a:rPr>
              <a:t>pueden ser formuladas pero  requieren </a:t>
            </a:r>
            <a:r>
              <a:rPr sz="2800" spc="-5" dirty="0">
                <a:latin typeface="Arial"/>
                <a:cs typeface="Arial"/>
              </a:rPr>
              <a:t>mayor </a:t>
            </a:r>
            <a:r>
              <a:rPr sz="2800" dirty="0">
                <a:latin typeface="Arial"/>
                <a:cs typeface="Arial"/>
              </a:rPr>
              <a:t>información </a:t>
            </a:r>
            <a:r>
              <a:rPr sz="2800" spc="-5" dirty="0">
                <a:latin typeface="Arial"/>
                <a:cs typeface="Arial"/>
              </a:rPr>
              <a:t>de la que </a:t>
            </a:r>
            <a:r>
              <a:rPr sz="2800" dirty="0">
                <a:latin typeface="Arial"/>
                <a:cs typeface="Arial"/>
              </a:rPr>
              <a:t>normalmente  se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dispone.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  <a:buAutoNum type="alphaLcParenR" startAt="2"/>
              <a:tabLst>
                <a:tab pos="503555" algn="l"/>
              </a:tabLst>
            </a:pPr>
            <a:r>
              <a:rPr sz="2800" spc="-5" dirty="0">
                <a:latin typeface="Arial"/>
                <a:cs typeface="Arial"/>
              </a:rPr>
              <a:t>Las reglas se pueden </a:t>
            </a:r>
            <a:r>
              <a:rPr sz="2800" spc="-20" dirty="0">
                <a:latin typeface="Arial"/>
                <a:cs typeface="Arial"/>
              </a:rPr>
              <a:t>formular, </a:t>
            </a:r>
            <a:r>
              <a:rPr sz="2800" spc="-5" dirty="0">
                <a:latin typeface="Arial"/>
                <a:cs typeface="Arial"/>
              </a:rPr>
              <a:t>pero usarlas es  </a:t>
            </a:r>
            <a:r>
              <a:rPr sz="2800" dirty="0">
                <a:latin typeface="Arial"/>
                <a:cs typeface="Arial"/>
              </a:rPr>
              <a:t>costoso porque:</a:t>
            </a:r>
            <a:endParaRPr sz="280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Courier New"/>
                <a:cs typeface="Courier New"/>
              </a:rPr>
              <a:t>o </a:t>
            </a:r>
            <a:r>
              <a:rPr sz="2800" spc="-5" dirty="0">
                <a:latin typeface="Arial"/>
                <a:cs typeface="Arial"/>
              </a:rPr>
              <a:t>El número de reglas es muy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grande.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606790" cy="547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Cuando es útil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RBC</a:t>
            </a:r>
            <a:endParaRPr sz="2800">
              <a:latin typeface="Arial"/>
              <a:cs typeface="Arial"/>
            </a:endParaRPr>
          </a:p>
          <a:p>
            <a:pPr marL="927100" marR="5080" indent="-457834" algn="just">
              <a:lnSpc>
                <a:spcPct val="150000"/>
              </a:lnSpc>
              <a:spcBef>
                <a:spcPts val="1000"/>
              </a:spcBef>
            </a:pPr>
            <a:r>
              <a:rPr sz="2800" spc="-5" dirty="0">
                <a:latin typeface="Courier New"/>
                <a:cs typeface="Courier New"/>
              </a:rPr>
              <a:t>o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longitud promedio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spc="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cadena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reglas  </a:t>
            </a:r>
            <a:r>
              <a:rPr sz="2800" spc="-5" dirty="0">
                <a:latin typeface="Arial"/>
                <a:cs typeface="Arial"/>
              </a:rPr>
              <a:t>necesaria para </a:t>
            </a:r>
            <a:r>
              <a:rPr sz="2800" dirty="0">
                <a:latin typeface="Arial"/>
                <a:cs typeface="Arial"/>
              </a:rPr>
              <a:t>realizar una inferencia </a:t>
            </a:r>
            <a:r>
              <a:rPr sz="2800" spc="-5" dirty="0">
                <a:latin typeface="Arial"/>
                <a:cs typeface="Arial"/>
              </a:rPr>
              <a:t>es muy  </a:t>
            </a:r>
            <a:r>
              <a:rPr sz="2800" dirty="0">
                <a:latin typeface="Arial"/>
                <a:cs typeface="Arial"/>
              </a:rPr>
              <a:t>larga.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L="12700" marR="8255">
              <a:lnSpc>
                <a:spcPct val="150000"/>
              </a:lnSpc>
              <a:buAutoNum type="alphaLcParenR" startAt="4"/>
              <a:tabLst>
                <a:tab pos="619125" algn="l"/>
                <a:tab pos="619760" algn="l"/>
                <a:tab pos="2205355" algn="l"/>
                <a:tab pos="2309495" algn="l"/>
                <a:tab pos="3068320" algn="l"/>
                <a:tab pos="5040630" algn="l"/>
                <a:tab pos="6736080" algn="l"/>
                <a:tab pos="7995284" algn="l"/>
              </a:tabLst>
            </a:pPr>
            <a:r>
              <a:rPr sz="2800" spc="-5" dirty="0">
                <a:latin typeface="Arial"/>
                <a:cs typeface="Arial"/>
              </a:rPr>
              <a:t>Ca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co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ones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mil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tien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a  formalización		</a:t>
            </a:r>
            <a:r>
              <a:rPr sz="2800" dirty="0">
                <a:latin typeface="Arial"/>
                <a:cs typeface="Arial"/>
              </a:rPr>
              <a:t>del </a:t>
            </a:r>
            <a:r>
              <a:rPr sz="2800" spc="-5" dirty="0">
                <a:latin typeface="Arial"/>
                <a:cs typeface="Arial"/>
              </a:rPr>
              <a:t>problema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similar.</a:t>
            </a:r>
            <a:endParaRPr sz="2800">
              <a:latin typeface="Arial"/>
              <a:cs typeface="Arial"/>
            </a:endParaRPr>
          </a:p>
          <a:p>
            <a:pPr marL="462280" indent="-449580">
              <a:lnSpc>
                <a:spcPct val="100000"/>
              </a:lnSpc>
              <a:spcBef>
                <a:spcPts val="1685"/>
              </a:spcBef>
              <a:buAutoNum type="alphaLcParenR" startAt="4"/>
              <a:tabLst>
                <a:tab pos="462280" algn="l"/>
              </a:tabLst>
            </a:pPr>
            <a:r>
              <a:rPr sz="2800" spc="-20" dirty="0">
                <a:latin typeface="Arial"/>
                <a:cs typeface="Arial"/>
              </a:rPr>
              <a:t>Verificar </a:t>
            </a:r>
            <a:r>
              <a:rPr sz="2800" spc="-5" dirty="0">
                <a:latin typeface="Arial"/>
                <a:cs typeface="Arial"/>
              </a:rPr>
              <a:t>la utilidad de la solución </a:t>
            </a:r>
            <a:r>
              <a:rPr sz="2800" dirty="0">
                <a:latin typeface="Arial"/>
                <a:cs typeface="Arial"/>
              </a:rPr>
              <a:t>es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fácil.</a:t>
            </a:r>
            <a:endParaRPr sz="2800">
              <a:latin typeface="Arial"/>
              <a:cs typeface="Arial"/>
            </a:endParaRPr>
          </a:p>
          <a:p>
            <a:pPr marL="462280" indent="-449580">
              <a:lnSpc>
                <a:spcPct val="100000"/>
              </a:lnSpc>
              <a:spcBef>
                <a:spcPts val="1680"/>
              </a:spcBef>
              <a:buAutoNum type="alphaLcParenR" startAt="4"/>
              <a:tabLst>
                <a:tab pos="461645" algn="l"/>
                <a:tab pos="462280" algn="l"/>
              </a:tabLst>
            </a:pPr>
            <a:r>
              <a:rPr sz="2800" spc="-5" dirty="0">
                <a:latin typeface="Arial"/>
                <a:cs typeface="Arial"/>
              </a:rPr>
              <a:t>Existen </a:t>
            </a:r>
            <a:r>
              <a:rPr sz="2800" dirty="0">
                <a:latin typeface="Arial"/>
                <a:cs typeface="Arial"/>
              </a:rPr>
              <a:t>casos disponibles.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374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Calidad de las</a:t>
            </a:r>
            <a:r>
              <a:rPr sz="2800" spc="1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soluciones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119022"/>
            <a:ext cx="8607425" cy="45072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spc="-5" dirty="0">
                <a:latin typeface="Arial"/>
                <a:cs typeface="Arial"/>
              </a:rPr>
              <a:t>Depende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de: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5040"/>
              </a:lnSpc>
              <a:spcBef>
                <a:spcPts val="445"/>
              </a:spcBef>
              <a:buChar char="•"/>
              <a:tabLst>
                <a:tab pos="469265" algn="l"/>
                <a:tab pos="469900" algn="l"/>
                <a:tab pos="1381125" algn="l"/>
                <a:tab pos="3721100" algn="l"/>
                <a:tab pos="4711700" algn="l"/>
                <a:tab pos="6454140" algn="l"/>
                <a:tab pos="7662545" algn="l"/>
              </a:tabLst>
            </a:pP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ia</a:t>
            </a:r>
            <a:r>
              <a:rPr sz="2800" dirty="0">
                <a:latin typeface="Arial"/>
                <a:cs typeface="Arial"/>
              </a:rPr>
              <a:t>	de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ema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(Los</a:t>
            </a:r>
            <a:r>
              <a:rPr sz="2800" dirty="0">
                <a:latin typeface="Arial"/>
                <a:cs typeface="Arial"/>
              </a:rPr>
              <a:t>	casos  almacenados).</a:t>
            </a:r>
            <a:endParaRPr sz="2800">
              <a:latin typeface="Arial"/>
              <a:cs typeface="Arial"/>
            </a:endParaRPr>
          </a:p>
          <a:p>
            <a:pPr marL="469900" marR="9525" indent="-457200">
              <a:lnSpc>
                <a:spcPts val="504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  <a:tab pos="1015365" algn="l"/>
                <a:tab pos="2593340" algn="l"/>
                <a:tab pos="3456940" algn="l"/>
                <a:tab pos="5508625" algn="l"/>
                <a:tab pos="6809105" algn="l"/>
              </a:tabLst>
            </a:pP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h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	par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tu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cion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  en </a:t>
            </a:r>
            <a:r>
              <a:rPr sz="2800" dirty="0">
                <a:latin typeface="Arial"/>
                <a:cs typeface="Arial"/>
              </a:rPr>
              <a:t>términos </a:t>
            </a:r>
            <a:r>
              <a:rPr sz="2800" spc="-5" dirty="0">
                <a:latin typeface="Arial"/>
                <a:cs typeface="Arial"/>
              </a:rPr>
              <a:t>de las viejas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experiencias.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3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La calidad de la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adaptación.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La calidad de la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evaluación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28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Tipos de </a:t>
            </a:r>
            <a:r>
              <a:rPr sz="2800" dirty="0">
                <a:solidFill>
                  <a:srgbClr val="FFFFFF"/>
                </a:solidFill>
              </a:rPr>
              <a:t>sistemas </a:t>
            </a:r>
            <a:r>
              <a:rPr sz="2800" spc="-5" dirty="0">
                <a:solidFill>
                  <a:srgbClr val="FFFFFF"/>
                </a:solidFill>
              </a:rPr>
              <a:t>basados en</a:t>
            </a:r>
            <a:r>
              <a:rPr sz="2800" spc="8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casos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2598145"/>
            <a:ext cx="5965190" cy="1306195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85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Sistemas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interpretativos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Sistemas resolvedor de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problemas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Objetivo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148842"/>
            <a:ext cx="7232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Caracterizar </a:t>
            </a:r>
            <a:r>
              <a:rPr sz="2800" spc="-5" dirty="0">
                <a:latin typeface="Arial"/>
                <a:cs typeface="Arial"/>
              </a:rPr>
              <a:t>los Sistemas </a:t>
            </a:r>
            <a:r>
              <a:rPr sz="2800" dirty="0">
                <a:latin typeface="Arial"/>
                <a:cs typeface="Arial"/>
              </a:rPr>
              <a:t>basados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499475" cy="5700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Arquitectura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680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Base de</a:t>
            </a:r>
            <a:r>
              <a:rPr sz="2800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casos.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Mecanismo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800" spc="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inferencia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Courier New"/>
              <a:buChar char="o"/>
              <a:tabLst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Recuperar casos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relevantes</a:t>
            </a:r>
            <a:endParaRPr sz="28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1685"/>
              </a:spcBef>
              <a:buFont typeface="Wingdings"/>
              <a:buChar char=""/>
              <a:tabLst>
                <a:tab pos="1384300" algn="l"/>
                <a:tab pos="1384935" algn="l"/>
              </a:tabLst>
            </a:pPr>
            <a:r>
              <a:rPr sz="2800" spc="-5" dirty="0">
                <a:latin typeface="Arial"/>
                <a:cs typeface="Arial"/>
              </a:rPr>
              <a:t>Seleccionar el o </a:t>
            </a:r>
            <a:r>
              <a:rPr sz="2800" dirty="0">
                <a:latin typeface="Arial"/>
                <a:cs typeface="Arial"/>
              </a:rPr>
              <a:t>los casos </a:t>
            </a:r>
            <a:r>
              <a:rPr sz="2800" spc="-5" dirty="0">
                <a:latin typeface="Arial"/>
                <a:cs typeface="Arial"/>
              </a:rPr>
              <a:t>más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similares.</a:t>
            </a:r>
            <a:endParaRPr sz="28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1675"/>
              </a:spcBef>
              <a:buFont typeface="Wingdings"/>
              <a:buChar char=""/>
              <a:tabLst>
                <a:tab pos="1384300" algn="l"/>
                <a:tab pos="1384935" algn="l"/>
              </a:tabLst>
            </a:pPr>
            <a:r>
              <a:rPr sz="2800" spc="-5" dirty="0">
                <a:latin typeface="Arial"/>
                <a:cs typeface="Arial"/>
              </a:rPr>
              <a:t>Derivar una </a:t>
            </a:r>
            <a:r>
              <a:rPr sz="2800" dirty="0">
                <a:latin typeface="Arial"/>
                <a:cs typeface="Arial"/>
              </a:rPr>
              <a:t>solución por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adaptación.</a:t>
            </a:r>
            <a:endParaRPr sz="2800">
              <a:latin typeface="Arial"/>
              <a:cs typeface="Arial"/>
            </a:endParaRPr>
          </a:p>
          <a:p>
            <a:pPr marL="1384300" lvl="2" indent="-457834">
              <a:lnSpc>
                <a:spcPct val="100000"/>
              </a:lnSpc>
              <a:spcBef>
                <a:spcPts val="1685"/>
              </a:spcBef>
              <a:buFont typeface="Wingdings"/>
              <a:buChar char=""/>
              <a:tabLst>
                <a:tab pos="1384300" algn="l"/>
                <a:tab pos="1384935" algn="l"/>
              </a:tabLst>
            </a:pPr>
            <a:r>
              <a:rPr sz="2800" spc="-5" dirty="0">
                <a:latin typeface="Arial"/>
                <a:cs typeface="Arial"/>
              </a:rPr>
              <a:t>Evaluar la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solución.</a:t>
            </a:r>
            <a:endParaRPr sz="2800">
              <a:latin typeface="Arial"/>
              <a:cs typeface="Arial"/>
            </a:endParaRPr>
          </a:p>
          <a:p>
            <a:pPr marL="1384300" marR="5080" lvl="2" indent="-457200">
              <a:lnSpc>
                <a:spcPts val="5040"/>
              </a:lnSpc>
              <a:spcBef>
                <a:spcPts val="450"/>
              </a:spcBef>
              <a:buFont typeface="Wingdings"/>
              <a:buChar char=""/>
              <a:tabLst>
                <a:tab pos="1384300" algn="l"/>
                <a:tab pos="1384935" algn="l"/>
              </a:tabLst>
            </a:pPr>
            <a:r>
              <a:rPr sz="2800" spc="-5" dirty="0">
                <a:latin typeface="Arial"/>
                <a:cs typeface="Arial"/>
              </a:rPr>
              <a:t>Almacenar el </a:t>
            </a:r>
            <a:r>
              <a:rPr sz="2800" dirty="0">
                <a:latin typeface="Arial"/>
                <a:cs typeface="Arial"/>
              </a:rPr>
              <a:t>caso recién resuelto </a:t>
            </a:r>
            <a:r>
              <a:rPr sz="2800" spc="-5" dirty="0">
                <a:latin typeface="Arial"/>
                <a:cs typeface="Arial"/>
              </a:rPr>
              <a:t>en la </a:t>
            </a:r>
            <a:r>
              <a:rPr sz="2800" dirty="0">
                <a:latin typeface="Arial"/>
                <a:cs typeface="Arial"/>
              </a:rPr>
              <a:t>base 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 casos.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57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Base de</a:t>
            </a:r>
            <a:r>
              <a:rPr sz="2800" spc="-3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Casos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923267"/>
            <a:ext cx="8453120" cy="250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“</a:t>
            </a:r>
            <a:r>
              <a:rPr sz="2800" i="1" spc="-5" dirty="0">
                <a:latin typeface="Arial"/>
                <a:cs typeface="Arial"/>
              </a:rPr>
              <a:t>A case is a </a:t>
            </a:r>
            <a:r>
              <a:rPr sz="2800" i="1" dirty="0">
                <a:latin typeface="Arial"/>
                <a:cs typeface="Arial"/>
              </a:rPr>
              <a:t>contextualized </a:t>
            </a:r>
            <a:r>
              <a:rPr sz="2800" i="1" spc="-5" dirty="0">
                <a:latin typeface="Arial"/>
                <a:cs typeface="Arial"/>
              </a:rPr>
              <a:t>piece of </a:t>
            </a:r>
            <a:r>
              <a:rPr sz="2800" i="1" dirty="0">
                <a:latin typeface="Arial"/>
                <a:cs typeface="Arial"/>
              </a:rPr>
              <a:t>knowledge  representing </a:t>
            </a:r>
            <a:r>
              <a:rPr sz="2800" i="1" spc="-5" dirty="0">
                <a:latin typeface="Arial"/>
                <a:cs typeface="Arial"/>
              </a:rPr>
              <a:t>an </a:t>
            </a:r>
            <a:r>
              <a:rPr sz="2800" i="1" dirty="0">
                <a:latin typeface="Arial"/>
                <a:cs typeface="Arial"/>
              </a:rPr>
              <a:t>experience that </a:t>
            </a:r>
            <a:r>
              <a:rPr sz="2800" i="1" spc="-5" dirty="0">
                <a:latin typeface="Arial"/>
                <a:cs typeface="Arial"/>
              </a:rPr>
              <a:t>teaches a lesson  </a:t>
            </a:r>
            <a:r>
              <a:rPr sz="2800" i="1" dirty="0">
                <a:latin typeface="Arial"/>
                <a:cs typeface="Arial"/>
              </a:rPr>
              <a:t>fundamental </a:t>
            </a:r>
            <a:r>
              <a:rPr sz="2800" i="1" spc="-5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achieving </a:t>
            </a:r>
            <a:r>
              <a:rPr sz="2800" i="1" spc="-5" dirty="0">
                <a:latin typeface="Arial"/>
                <a:cs typeface="Arial"/>
              </a:rPr>
              <a:t>the goals of the</a:t>
            </a:r>
            <a:r>
              <a:rPr sz="2800" i="1" spc="8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reasoner</a:t>
            </a:r>
            <a:r>
              <a:rPr sz="2800" spc="-5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 marL="6071870" algn="just">
              <a:lnSpc>
                <a:spcPct val="100000"/>
              </a:lnSpc>
              <a:spcBef>
                <a:spcPts val="1540"/>
              </a:spcBef>
            </a:pPr>
            <a:r>
              <a:rPr sz="2400" b="1" i="1" spc="-15" dirty="0">
                <a:latin typeface="Arial"/>
                <a:cs typeface="Arial"/>
              </a:rPr>
              <a:t>(Kolodner,</a:t>
            </a:r>
            <a:r>
              <a:rPr sz="2400" b="1" i="1" spc="-9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1993)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090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Un caso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contiene: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856467"/>
            <a:ext cx="6401435" cy="194691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Descripción del problema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800" spc="-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situación.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Solución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  <a:tab pos="2696845" algn="l"/>
                <a:tab pos="3714750" algn="l"/>
                <a:tab pos="4612640" algn="l"/>
              </a:tabLst>
            </a:pPr>
            <a:r>
              <a:rPr sz="2800" dirty="0">
                <a:latin typeface="Arial"/>
                <a:cs typeface="Arial"/>
              </a:rPr>
              <a:t>Resultado	</a:t>
            </a:r>
            <a:r>
              <a:rPr sz="2800" spc="-5" dirty="0">
                <a:latin typeface="Arial"/>
                <a:cs typeface="Arial"/>
              </a:rPr>
              <a:t>de	la	</a:t>
            </a:r>
            <a:r>
              <a:rPr sz="2800" dirty="0">
                <a:latin typeface="Arial"/>
                <a:cs typeface="Arial"/>
              </a:rPr>
              <a:t>ejecución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0869" y="2350973"/>
            <a:ext cx="19519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9015" algn="l"/>
              </a:tabLst>
            </a:pPr>
            <a:r>
              <a:rPr sz="2800" spc="-5" dirty="0">
                <a:latin typeface="Arial"/>
                <a:cs typeface="Arial"/>
              </a:rPr>
              <a:t>(si	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777495"/>
            <a:ext cx="7359015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780"/>
              </a:spcBef>
            </a:pPr>
            <a:r>
              <a:rPr sz="2800" dirty="0">
                <a:latin typeface="Arial"/>
                <a:cs typeface="Arial"/>
              </a:rPr>
              <a:t>retroalimentación).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Si luego de la </a:t>
            </a:r>
            <a:r>
              <a:rPr sz="2800" dirty="0">
                <a:latin typeface="Arial"/>
                <a:cs typeface="Arial"/>
              </a:rPr>
              <a:t>ejecución ocurrió </a:t>
            </a:r>
            <a:r>
              <a:rPr sz="2800" spc="-5" dirty="0">
                <a:latin typeface="Arial"/>
                <a:cs typeface="Arial"/>
              </a:rPr>
              <a:t>algún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error: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Courier New"/>
              <a:buChar char="o"/>
              <a:tabLst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Explicación de las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anomalías.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685"/>
              </a:spcBef>
              <a:buFont typeface="Courier New"/>
              <a:buChar char="o"/>
              <a:tabLst>
                <a:tab pos="927735" algn="l"/>
              </a:tabLst>
            </a:pPr>
            <a:r>
              <a:rPr sz="2800" dirty="0">
                <a:latin typeface="Arial"/>
                <a:cs typeface="Arial"/>
              </a:rPr>
              <a:t>Estrategia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reparación.</a:t>
            </a:r>
            <a:endParaRPr sz="2800">
              <a:latin typeface="Arial"/>
              <a:cs typeface="Arial"/>
            </a:endParaRPr>
          </a:p>
          <a:p>
            <a:pPr marL="927100" lvl="1" indent="-457834">
              <a:lnSpc>
                <a:spcPct val="100000"/>
              </a:lnSpc>
              <a:spcBef>
                <a:spcPts val="1680"/>
              </a:spcBef>
              <a:buFont typeface="Courier New"/>
              <a:buChar char="o"/>
              <a:tabLst>
                <a:tab pos="927735" algn="l"/>
              </a:tabLst>
            </a:pPr>
            <a:r>
              <a:rPr sz="2800" spc="-5" dirty="0">
                <a:latin typeface="Arial"/>
                <a:cs typeface="Arial"/>
              </a:rPr>
              <a:t>Referencia al próximo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resultado.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042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Estructura de los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casos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1805" marR="5080" indent="-457200">
              <a:lnSpc>
                <a:spcPct val="15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471170" algn="l"/>
                <a:tab pos="471805" algn="l"/>
                <a:tab pos="3155950" algn="l"/>
                <a:tab pos="5545455" algn="l"/>
                <a:tab pos="7280275" algn="l"/>
                <a:tab pos="8242300" algn="l"/>
              </a:tabLst>
            </a:pPr>
            <a:r>
              <a:rPr spc="-5" dirty="0">
                <a:solidFill>
                  <a:srgbClr val="0000FF"/>
                </a:solidFill>
              </a:rPr>
              <a:t>Atrib</a:t>
            </a:r>
            <a:r>
              <a:rPr dirty="0">
                <a:solidFill>
                  <a:srgbClr val="0000FF"/>
                </a:solidFill>
              </a:rPr>
              <a:t>u</a:t>
            </a:r>
            <a:r>
              <a:rPr spc="-5" dirty="0">
                <a:solidFill>
                  <a:srgbClr val="0000FF"/>
                </a:solidFill>
              </a:rPr>
              <a:t>t</a:t>
            </a:r>
            <a:r>
              <a:rPr spc="5" dirty="0">
                <a:solidFill>
                  <a:srgbClr val="0000FF"/>
                </a:solidFill>
              </a:rPr>
              <a:t>o</a:t>
            </a:r>
            <a:r>
              <a:rPr spc="-5" dirty="0">
                <a:solidFill>
                  <a:srgbClr val="0000FF"/>
                </a:solidFill>
              </a:rPr>
              <a:t>-v</a:t>
            </a:r>
            <a:r>
              <a:rPr dirty="0">
                <a:solidFill>
                  <a:srgbClr val="0000FF"/>
                </a:solidFill>
              </a:rPr>
              <a:t>a</a:t>
            </a:r>
            <a:r>
              <a:rPr spc="-5" dirty="0">
                <a:solidFill>
                  <a:srgbClr val="0000FF"/>
                </a:solidFill>
              </a:rPr>
              <a:t>lor</a:t>
            </a:r>
            <a:r>
              <a:rPr dirty="0">
                <a:solidFill>
                  <a:srgbClr val="0000FF"/>
                </a:solidFill>
              </a:rPr>
              <a:t>	</a:t>
            </a:r>
            <a:r>
              <a:rPr spc="-5" dirty="0"/>
              <a:t>(</a:t>
            </a:r>
            <a:r>
              <a:rPr dirty="0"/>
              <a:t>s</a:t>
            </a:r>
            <a:r>
              <a:rPr spc="-5" dirty="0"/>
              <a:t>imil</a:t>
            </a:r>
            <a:r>
              <a:rPr dirty="0"/>
              <a:t>a</a:t>
            </a:r>
            <a:r>
              <a:rPr spc="-5" dirty="0"/>
              <a:t>r</a:t>
            </a:r>
            <a:r>
              <a:rPr spc="10" dirty="0"/>
              <a:t>i</a:t>
            </a:r>
            <a:r>
              <a:rPr spc="-5" dirty="0"/>
              <a:t>dad</a:t>
            </a:r>
            <a:r>
              <a:rPr dirty="0"/>
              <a:t>	</a:t>
            </a:r>
            <a:r>
              <a:rPr spc="-5" dirty="0"/>
              <a:t>basada</a:t>
            </a:r>
            <a:r>
              <a:rPr dirty="0"/>
              <a:t>	</a:t>
            </a:r>
            <a:r>
              <a:rPr spc="-5" dirty="0"/>
              <a:t>en</a:t>
            </a:r>
            <a:r>
              <a:rPr dirty="0"/>
              <a:t>	</a:t>
            </a:r>
            <a:r>
              <a:rPr spc="-5" dirty="0"/>
              <a:t>la  comparación entre los </a:t>
            </a:r>
            <a:r>
              <a:rPr dirty="0"/>
              <a:t>valores </a:t>
            </a:r>
            <a:r>
              <a:rPr spc="-5" dirty="0"/>
              <a:t>de los</a:t>
            </a:r>
            <a:r>
              <a:rPr spc="114" dirty="0"/>
              <a:t> </a:t>
            </a:r>
            <a:r>
              <a:rPr dirty="0"/>
              <a:t>atributos).</a:t>
            </a:r>
          </a:p>
          <a:p>
            <a:pPr marL="1905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350"/>
          </a:p>
          <a:p>
            <a:pPr marL="471805" marR="7620" indent="-457200">
              <a:lnSpc>
                <a:spcPct val="150100"/>
              </a:lnSpc>
              <a:buClr>
                <a:srgbClr val="000000"/>
              </a:buClr>
              <a:buChar char="•"/>
              <a:tabLst>
                <a:tab pos="471170" algn="l"/>
                <a:tab pos="471805" algn="l"/>
                <a:tab pos="2875280" algn="l"/>
                <a:tab pos="5085715" algn="l"/>
                <a:tab pos="7350759" algn="l"/>
              </a:tabLst>
            </a:pPr>
            <a:r>
              <a:rPr spc="-5" dirty="0">
                <a:solidFill>
                  <a:srgbClr val="0000FF"/>
                </a:solidFill>
              </a:rPr>
              <a:t>Est</a:t>
            </a:r>
            <a:r>
              <a:rPr dirty="0">
                <a:solidFill>
                  <a:srgbClr val="0000FF"/>
                </a:solidFill>
              </a:rPr>
              <a:t>r</a:t>
            </a:r>
            <a:r>
              <a:rPr spc="-5" dirty="0">
                <a:solidFill>
                  <a:srgbClr val="0000FF"/>
                </a:solidFill>
              </a:rPr>
              <a:t>u</a:t>
            </a:r>
            <a:r>
              <a:rPr dirty="0">
                <a:solidFill>
                  <a:srgbClr val="0000FF"/>
                </a:solidFill>
              </a:rPr>
              <a:t>c</a:t>
            </a:r>
            <a:r>
              <a:rPr spc="-5" dirty="0">
                <a:solidFill>
                  <a:srgbClr val="0000FF"/>
                </a:solidFill>
              </a:rPr>
              <a:t>tura</a:t>
            </a:r>
            <a:r>
              <a:rPr dirty="0">
                <a:solidFill>
                  <a:srgbClr val="0000FF"/>
                </a:solidFill>
              </a:rPr>
              <a:t>d</a:t>
            </a:r>
            <a:r>
              <a:rPr spc="-5" dirty="0">
                <a:solidFill>
                  <a:srgbClr val="0000FF"/>
                </a:solidFill>
              </a:rPr>
              <a:t>o</a:t>
            </a:r>
            <a:r>
              <a:rPr dirty="0">
                <a:solidFill>
                  <a:srgbClr val="0000FF"/>
                </a:solidFill>
              </a:rPr>
              <a:t>	</a:t>
            </a:r>
            <a:r>
              <a:rPr spc="-5" dirty="0"/>
              <a:t>(</a:t>
            </a:r>
            <a:r>
              <a:rPr dirty="0"/>
              <a:t>s</a:t>
            </a:r>
            <a:r>
              <a:rPr spc="-5" dirty="0"/>
              <a:t>imi</a:t>
            </a:r>
            <a:r>
              <a:rPr dirty="0"/>
              <a:t>l</a:t>
            </a:r>
            <a:r>
              <a:rPr spc="-5" dirty="0"/>
              <a:t>a</a:t>
            </a:r>
            <a:r>
              <a:rPr dirty="0"/>
              <a:t>r</a:t>
            </a:r>
            <a:r>
              <a:rPr spc="5" dirty="0"/>
              <a:t>i</a:t>
            </a:r>
            <a:r>
              <a:rPr spc="-5" dirty="0"/>
              <a:t>d</a:t>
            </a:r>
            <a:r>
              <a:rPr dirty="0"/>
              <a:t>a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e</a:t>
            </a:r>
            <a:r>
              <a:rPr dirty="0"/>
              <a:t>s</a:t>
            </a:r>
            <a:r>
              <a:rPr spc="-5" dirty="0"/>
              <a:t>tr</a:t>
            </a:r>
            <a:r>
              <a:rPr spc="5" dirty="0"/>
              <a:t>u</a:t>
            </a:r>
            <a:r>
              <a:rPr spc="-5" dirty="0"/>
              <a:t>c</a:t>
            </a:r>
            <a:r>
              <a:rPr spc="-20" dirty="0"/>
              <a:t>t</a:t>
            </a:r>
            <a:r>
              <a:rPr spc="-5" dirty="0"/>
              <a:t>u</a:t>
            </a:r>
            <a:r>
              <a:rPr dirty="0"/>
              <a:t>r</a:t>
            </a:r>
            <a:r>
              <a:rPr spc="-5" dirty="0"/>
              <a:t>a</a:t>
            </a:r>
            <a:r>
              <a:rPr dirty="0"/>
              <a:t>l</a:t>
            </a:r>
            <a:r>
              <a:rPr spc="10" dirty="0"/>
              <a:t>)</a:t>
            </a:r>
            <a:r>
              <a:rPr spc="-5" dirty="0"/>
              <a:t>:</a:t>
            </a:r>
            <a:r>
              <a:rPr dirty="0"/>
              <a:t>	</a:t>
            </a:r>
            <a:r>
              <a:rPr spc="-5" dirty="0"/>
              <a:t>Gra</a:t>
            </a:r>
            <a:r>
              <a:rPr dirty="0"/>
              <a:t>f</a:t>
            </a:r>
            <a:r>
              <a:rPr spc="-5" dirty="0"/>
              <a:t>o</a:t>
            </a:r>
            <a:r>
              <a:rPr dirty="0"/>
              <a:t>s</a:t>
            </a:r>
            <a:r>
              <a:rPr spc="-5" dirty="0"/>
              <a:t>,  Redes semánticas,</a:t>
            </a:r>
            <a:r>
              <a:rPr spc="25" dirty="0"/>
              <a:t> </a:t>
            </a:r>
            <a:r>
              <a:rPr dirty="0"/>
              <a:t>etc..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310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Ra</a:t>
            </a:r>
            <a:r>
              <a:rPr sz="2800" spc="5" dirty="0">
                <a:solidFill>
                  <a:srgbClr val="FFFFFF"/>
                </a:solidFill>
              </a:rPr>
              <a:t>s</a:t>
            </a:r>
            <a:r>
              <a:rPr sz="2800" spc="-5" dirty="0">
                <a:solidFill>
                  <a:srgbClr val="FFFFFF"/>
                </a:solidFill>
              </a:rPr>
              <a:t>gos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696826"/>
            <a:ext cx="7788275" cy="3227070"/>
          </a:xfrm>
          <a:prstGeom prst="rect">
            <a:avLst/>
          </a:prstGeom>
        </p:spPr>
        <p:txBody>
          <a:bodyPr vert="horz" wrap="square" lIns="0" tIns="2266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Identificador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Descripción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Dominio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"/>
                <a:cs typeface="Arial"/>
              </a:rPr>
              <a:t>Puede tomar </a:t>
            </a:r>
            <a:r>
              <a:rPr sz="2800" dirty="0">
                <a:latin typeface="Arial"/>
                <a:cs typeface="Arial"/>
              </a:rPr>
              <a:t>valores </a:t>
            </a:r>
            <a:r>
              <a:rPr sz="2800" spc="-5" dirty="0">
                <a:latin typeface="Arial"/>
                <a:cs typeface="Arial"/>
              </a:rPr>
              <a:t>Nulos y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representa </a:t>
            </a:r>
            <a:r>
              <a:rPr sz="2800" dirty="0">
                <a:latin typeface="Arial"/>
                <a:cs typeface="Arial"/>
              </a:rPr>
              <a:t>con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*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723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Organización de la base de</a:t>
            </a:r>
            <a:r>
              <a:rPr sz="2800" spc="7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casos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2230888"/>
            <a:ext cx="5730875" cy="194627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7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Lineal.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Estructura jerárquica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compartida.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Redes 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discriminación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053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Line</a:t>
            </a:r>
            <a:r>
              <a:rPr sz="2800" spc="5" dirty="0">
                <a:solidFill>
                  <a:srgbClr val="FFFFFF"/>
                </a:solidFill>
              </a:rPr>
              <a:t>a</a:t>
            </a:r>
            <a:r>
              <a:rPr sz="2800" spc="-5" dirty="0">
                <a:solidFill>
                  <a:srgbClr val="FFFFFF"/>
                </a:solidFill>
              </a:rPr>
              <a:t>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048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1841500" y="0"/>
                </a:moveTo>
                <a:lnTo>
                  <a:pt x="215900" y="0"/>
                </a:lnTo>
                <a:lnTo>
                  <a:pt x="166395" y="5701"/>
                </a:lnTo>
                <a:lnTo>
                  <a:pt x="120951" y="21941"/>
                </a:lnTo>
                <a:lnTo>
                  <a:pt x="80864" y="47426"/>
                </a:lnTo>
                <a:lnTo>
                  <a:pt x="47430" y="80859"/>
                </a:lnTo>
                <a:lnTo>
                  <a:pt x="21943" y="120946"/>
                </a:lnTo>
                <a:lnTo>
                  <a:pt x="5701" y="166391"/>
                </a:lnTo>
                <a:lnTo>
                  <a:pt x="0" y="215900"/>
                </a:lnTo>
                <a:lnTo>
                  <a:pt x="0" y="1079500"/>
                </a:lnTo>
                <a:lnTo>
                  <a:pt x="5701" y="1129008"/>
                </a:lnTo>
                <a:lnTo>
                  <a:pt x="21943" y="1174453"/>
                </a:lnTo>
                <a:lnTo>
                  <a:pt x="47430" y="1214540"/>
                </a:lnTo>
                <a:lnTo>
                  <a:pt x="80864" y="1247973"/>
                </a:lnTo>
                <a:lnTo>
                  <a:pt x="120951" y="1273458"/>
                </a:lnTo>
                <a:lnTo>
                  <a:pt x="166395" y="1289698"/>
                </a:lnTo>
                <a:lnTo>
                  <a:pt x="215900" y="1295400"/>
                </a:lnTo>
                <a:lnTo>
                  <a:pt x="1841500" y="1295400"/>
                </a:lnTo>
                <a:lnTo>
                  <a:pt x="1891008" y="1289698"/>
                </a:lnTo>
                <a:lnTo>
                  <a:pt x="1936453" y="1273458"/>
                </a:lnTo>
                <a:lnTo>
                  <a:pt x="1976540" y="1247973"/>
                </a:lnTo>
                <a:lnTo>
                  <a:pt x="2009973" y="1214540"/>
                </a:lnTo>
                <a:lnTo>
                  <a:pt x="2035458" y="1174453"/>
                </a:lnTo>
                <a:lnTo>
                  <a:pt x="2051698" y="1129008"/>
                </a:lnTo>
                <a:lnTo>
                  <a:pt x="2057400" y="1079500"/>
                </a:lnTo>
                <a:lnTo>
                  <a:pt x="2057400" y="215900"/>
                </a:lnTo>
                <a:lnTo>
                  <a:pt x="2051698" y="166391"/>
                </a:lnTo>
                <a:lnTo>
                  <a:pt x="2035458" y="120946"/>
                </a:lnTo>
                <a:lnTo>
                  <a:pt x="2009973" y="80859"/>
                </a:lnTo>
                <a:lnTo>
                  <a:pt x="1976540" y="47426"/>
                </a:lnTo>
                <a:lnTo>
                  <a:pt x="1936453" y="21941"/>
                </a:lnTo>
                <a:lnTo>
                  <a:pt x="1891008" y="5701"/>
                </a:lnTo>
                <a:lnTo>
                  <a:pt x="1841500" y="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0" y="215900"/>
                </a:moveTo>
                <a:lnTo>
                  <a:pt x="5701" y="166391"/>
                </a:lnTo>
                <a:lnTo>
                  <a:pt x="21943" y="120946"/>
                </a:lnTo>
                <a:lnTo>
                  <a:pt x="47430" y="80859"/>
                </a:lnTo>
                <a:lnTo>
                  <a:pt x="80864" y="47426"/>
                </a:lnTo>
                <a:lnTo>
                  <a:pt x="120951" y="21941"/>
                </a:lnTo>
                <a:lnTo>
                  <a:pt x="166395" y="5701"/>
                </a:lnTo>
                <a:lnTo>
                  <a:pt x="215900" y="0"/>
                </a:lnTo>
                <a:lnTo>
                  <a:pt x="1841500" y="0"/>
                </a:lnTo>
                <a:lnTo>
                  <a:pt x="1891008" y="5701"/>
                </a:lnTo>
                <a:lnTo>
                  <a:pt x="1936453" y="21941"/>
                </a:lnTo>
                <a:lnTo>
                  <a:pt x="1976540" y="47426"/>
                </a:lnTo>
                <a:lnTo>
                  <a:pt x="2009973" y="80859"/>
                </a:lnTo>
                <a:lnTo>
                  <a:pt x="2035458" y="120946"/>
                </a:lnTo>
                <a:lnTo>
                  <a:pt x="2051698" y="166391"/>
                </a:lnTo>
                <a:lnTo>
                  <a:pt x="2057400" y="215900"/>
                </a:lnTo>
                <a:lnTo>
                  <a:pt x="2057400" y="1079500"/>
                </a:lnTo>
                <a:lnTo>
                  <a:pt x="2051698" y="1129008"/>
                </a:lnTo>
                <a:lnTo>
                  <a:pt x="2035458" y="1174453"/>
                </a:lnTo>
                <a:lnTo>
                  <a:pt x="2009973" y="1214540"/>
                </a:lnTo>
                <a:lnTo>
                  <a:pt x="1976540" y="1247973"/>
                </a:lnTo>
                <a:lnTo>
                  <a:pt x="1936453" y="1273458"/>
                </a:lnTo>
                <a:lnTo>
                  <a:pt x="1891008" y="1289698"/>
                </a:lnTo>
                <a:lnTo>
                  <a:pt x="1841500" y="1295400"/>
                </a:lnTo>
                <a:lnTo>
                  <a:pt x="215900" y="1295400"/>
                </a:lnTo>
                <a:lnTo>
                  <a:pt x="166395" y="1289698"/>
                </a:lnTo>
                <a:lnTo>
                  <a:pt x="120951" y="1273458"/>
                </a:lnTo>
                <a:lnTo>
                  <a:pt x="80864" y="1247973"/>
                </a:lnTo>
                <a:lnTo>
                  <a:pt x="47430" y="1214540"/>
                </a:lnTo>
                <a:lnTo>
                  <a:pt x="21943" y="1174453"/>
                </a:lnTo>
                <a:lnTo>
                  <a:pt x="5701" y="1129008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9442" y="2578100"/>
            <a:ext cx="1328420" cy="10712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-635" algn="ctr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ESFERA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ROJA  GRA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146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1841500" y="0"/>
                </a:moveTo>
                <a:lnTo>
                  <a:pt x="215900" y="0"/>
                </a:lnTo>
                <a:lnTo>
                  <a:pt x="166391" y="5701"/>
                </a:lnTo>
                <a:lnTo>
                  <a:pt x="120946" y="21941"/>
                </a:lnTo>
                <a:lnTo>
                  <a:pt x="80859" y="47426"/>
                </a:lnTo>
                <a:lnTo>
                  <a:pt x="47426" y="80859"/>
                </a:lnTo>
                <a:lnTo>
                  <a:pt x="21941" y="120946"/>
                </a:lnTo>
                <a:lnTo>
                  <a:pt x="5701" y="166391"/>
                </a:lnTo>
                <a:lnTo>
                  <a:pt x="0" y="215900"/>
                </a:lnTo>
                <a:lnTo>
                  <a:pt x="0" y="1079500"/>
                </a:lnTo>
                <a:lnTo>
                  <a:pt x="5701" y="1129008"/>
                </a:lnTo>
                <a:lnTo>
                  <a:pt x="21941" y="1174453"/>
                </a:lnTo>
                <a:lnTo>
                  <a:pt x="47426" y="1214540"/>
                </a:lnTo>
                <a:lnTo>
                  <a:pt x="80859" y="1247973"/>
                </a:lnTo>
                <a:lnTo>
                  <a:pt x="120946" y="1273458"/>
                </a:lnTo>
                <a:lnTo>
                  <a:pt x="166391" y="1289698"/>
                </a:lnTo>
                <a:lnTo>
                  <a:pt x="215900" y="1295400"/>
                </a:lnTo>
                <a:lnTo>
                  <a:pt x="1841500" y="1295400"/>
                </a:lnTo>
                <a:lnTo>
                  <a:pt x="1891008" y="1289698"/>
                </a:lnTo>
                <a:lnTo>
                  <a:pt x="1936453" y="1273458"/>
                </a:lnTo>
                <a:lnTo>
                  <a:pt x="1976540" y="1247973"/>
                </a:lnTo>
                <a:lnTo>
                  <a:pt x="2009973" y="1214540"/>
                </a:lnTo>
                <a:lnTo>
                  <a:pt x="2035458" y="1174453"/>
                </a:lnTo>
                <a:lnTo>
                  <a:pt x="2051698" y="1129008"/>
                </a:lnTo>
                <a:lnTo>
                  <a:pt x="2057400" y="1079500"/>
                </a:lnTo>
                <a:lnTo>
                  <a:pt x="2057400" y="215900"/>
                </a:lnTo>
                <a:lnTo>
                  <a:pt x="2051698" y="166391"/>
                </a:lnTo>
                <a:lnTo>
                  <a:pt x="2035458" y="120946"/>
                </a:lnTo>
                <a:lnTo>
                  <a:pt x="2009973" y="80859"/>
                </a:lnTo>
                <a:lnTo>
                  <a:pt x="1976540" y="47426"/>
                </a:lnTo>
                <a:lnTo>
                  <a:pt x="1936453" y="21941"/>
                </a:lnTo>
                <a:lnTo>
                  <a:pt x="1891008" y="5701"/>
                </a:lnTo>
                <a:lnTo>
                  <a:pt x="1841500" y="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841500" y="0"/>
                </a:lnTo>
                <a:lnTo>
                  <a:pt x="1891008" y="5701"/>
                </a:lnTo>
                <a:lnTo>
                  <a:pt x="1936453" y="21941"/>
                </a:lnTo>
                <a:lnTo>
                  <a:pt x="1976540" y="47426"/>
                </a:lnTo>
                <a:lnTo>
                  <a:pt x="2009973" y="80859"/>
                </a:lnTo>
                <a:lnTo>
                  <a:pt x="2035458" y="120946"/>
                </a:lnTo>
                <a:lnTo>
                  <a:pt x="2051698" y="166391"/>
                </a:lnTo>
                <a:lnTo>
                  <a:pt x="2057400" y="215900"/>
                </a:lnTo>
                <a:lnTo>
                  <a:pt x="2057400" y="1079500"/>
                </a:lnTo>
                <a:lnTo>
                  <a:pt x="2051698" y="1129008"/>
                </a:lnTo>
                <a:lnTo>
                  <a:pt x="2035458" y="1174453"/>
                </a:lnTo>
                <a:lnTo>
                  <a:pt x="2009973" y="1214540"/>
                </a:lnTo>
                <a:lnTo>
                  <a:pt x="1976540" y="1247973"/>
                </a:lnTo>
                <a:lnTo>
                  <a:pt x="1936453" y="1273458"/>
                </a:lnTo>
                <a:lnTo>
                  <a:pt x="1891008" y="1289698"/>
                </a:lnTo>
                <a:lnTo>
                  <a:pt x="1841500" y="1295400"/>
                </a:lnTo>
                <a:lnTo>
                  <a:pt x="215900" y="1295400"/>
                </a:lnTo>
                <a:lnTo>
                  <a:pt x="166391" y="1289698"/>
                </a:lnTo>
                <a:lnTo>
                  <a:pt x="120946" y="1273458"/>
                </a:lnTo>
                <a:lnTo>
                  <a:pt x="80859" y="1247973"/>
                </a:lnTo>
                <a:lnTo>
                  <a:pt x="47426" y="1214540"/>
                </a:lnTo>
                <a:lnTo>
                  <a:pt x="21941" y="1174453"/>
                </a:lnTo>
                <a:lnTo>
                  <a:pt x="5701" y="1129008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6633" y="2578100"/>
            <a:ext cx="1513840" cy="10712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 marR="5080" algn="ctr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ESFERA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ROJA  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82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1841500" y="0"/>
                </a:moveTo>
                <a:lnTo>
                  <a:pt x="215900" y="0"/>
                </a:lnTo>
                <a:lnTo>
                  <a:pt x="166391" y="5701"/>
                </a:lnTo>
                <a:lnTo>
                  <a:pt x="120946" y="21941"/>
                </a:lnTo>
                <a:lnTo>
                  <a:pt x="80859" y="47426"/>
                </a:lnTo>
                <a:lnTo>
                  <a:pt x="47426" y="80859"/>
                </a:lnTo>
                <a:lnTo>
                  <a:pt x="21941" y="120946"/>
                </a:lnTo>
                <a:lnTo>
                  <a:pt x="5701" y="166391"/>
                </a:lnTo>
                <a:lnTo>
                  <a:pt x="0" y="215900"/>
                </a:lnTo>
                <a:lnTo>
                  <a:pt x="0" y="1079500"/>
                </a:lnTo>
                <a:lnTo>
                  <a:pt x="5701" y="1129008"/>
                </a:lnTo>
                <a:lnTo>
                  <a:pt x="21941" y="1174453"/>
                </a:lnTo>
                <a:lnTo>
                  <a:pt x="47426" y="1214540"/>
                </a:lnTo>
                <a:lnTo>
                  <a:pt x="80859" y="1247973"/>
                </a:lnTo>
                <a:lnTo>
                  <a:pt x="120946" y="1273458"/>
                </a:lnTo>
                <a:lnTo>
                  <a:pt x="166391" y="1289698"/>
                </a:lnTo>
                <a:lnTo>
                  <a:pt x="215900" y="1295400"/>
                </a:lnTo>
                <a:lnTo>
                  <a:pt x="1841500" y="1295400"/>
                </a:lnTo>
                <a:lnTo>
                  <a:pt x="1891008" y="1289698"/>
                </a:lnTo>
                <a:lnTo>
                  <a:pt x="1936453" y="1273458"/>
                </a:lnTo>
                <a:lnTo>
                  <a:pt x="1976540" y="1247973"/>
                </a:lnTo>
                <a:lnTo>
                  <a:pt x="2009973" y="1214540"/>
                </a:lnTo>
                <a:lnTo>
                  <a:pt x="2035458" y="1174453"/>
                </a:lnTo>
                <a:lnTo>
                  <a:pt x="2051698" y="1129008"/>
                </a:lnTo>
                <a:lnTo>
                  <a:pt x="2057400" y="1079500"/>
                </a:lnTo>
                <a:lnTo>
                  <a:pt x="2057400" y="215900"/>
                </a:lnTo>
                <a:lnTo>
                  <a:pt x="2051698" y="166391"/>
                </a:lnTo>
                <a:lnTo>
                  <a:pt x="2035458" y="120946"/>
                </a:lnTo>
                <a:lnTo>
                  <a:pt x="2009973" y="80859"/>
                </a:lnTo>
                <a:lnTo>
                  <a:pt x="1976540" y="47426"/>
                </a:lnTo>
                <a:lnTo>
                  <a:pt x="1936453" y="21941"/>
                </a:lnTo>
                <a:lnTo>
                  <a:pt x="1891008" y="5701"/>
                </a:lnTo>
                <a:lnTo>
                  <a:pt x="1841500" y="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82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841500" y="0"/>
                </a:lnTo>
                <a:lnTo>
                  <a:pt x="1891008" y="5701"/>
                </a:lnTo>
                <a:lnTo>
                  <a:pt x="1936453" y="21941"/>
                </a:lnTo>
                <a:lnTo>
                  <a:pt x="1976540" y="47426"/>
                </a:lnTo>
                <a:lnTo>
                  <a:pt x="2009973" y="80859"/>
                </a:lnTo>
                <a:lnTo>
                  <a:pt x="2035458" y="120946"/>
                </a:lnTo>
                <a:lnTo>
                  <a:pt x="2051698" y="166391"/>
                </a:lnTo>
                <a:lnTo>
                  <a:pt x="2057400" y="215900"/>
                </a:lnTo>
                <a:lnTo>
                  <a:pt x="2057400" y="1079500"/>
                </a:lnTo>
                <a:lnTo>
                  <a:pt x="2051698" y="1129008"/>
                </a:lnTo>
                <a:lnTo>
                  <a:pt x="2035458" y="1174453"/>
                </a:lnTo>
                <a:lnTo>
                  <a:pt x="2009973" y="1214540"/>
                </a:lnTo>
                <a:lnTo>
                  <a:pt x="1976540" y="1247973"/>
                </a:lnTo>
                <a:lnTo>
                  <a:pt x="1936453" y="1273458"/>
                </a:lnTo>
                <a:lnTo>
                  <a:pt x="1891008" y="1289698"/>
                </a:lnTo>
                <a:lnTo>
                  <a:pt x="1841500" y="1295400"/>
                </a:lnTo>
                <a:lnTo>
                  <a:pt x="215900" y="1295400"/>
                </a:lnTo>
                <a:lnTo>
                  <a:pt x="166391" y="1289698"/>
                </a:lnTo>
                <a:lnTo>
                  <a:pt x="120946" y="1273458"/>
                </a:lnTo>
                <a:lnTo>
                  <a:pt x="80859" y="1247973"/>
                </a:lnTo>
                <a:lnTo>
                  <a:pt x="47426" y="1214540"/>
                </a:lnTo>
                <a:lnTo>
                  <a:pt x="21941" y="1174453"/>
                </a:lnTo>
                <a:lnTo>
                  <a:pt x="5701" y="1129008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0488" y="2578100"/>
            <a:ext cx="1513840" cy="10712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065" marR="5080" algn="ctr">
              <a:lnSpc>
                <a:spcPts val="2680"/>
              </a:lnSpc>
              <a:spcBef>
                <a:spcPts val="35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PIR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ROJA  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18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1841500" y="0"/>
                </a:moveTo>
                <a:lnTo>
                  <a:pt x="215900" y="0"/>
                </a:lnTo>
                <a:lnTo>
                  <a:pt x="166391" y="5701"/>
                </a:lnTo>
                <a:lnTo>
                  <a:pt x="120946" y="21941"/>
                </a:lnTo>
                <a:lnTo>
                  <a:pt x="80859" y="47426"/>
                </a:lnTo>
                <a:lnTo>
                  <a:pt x="47426" y="80859"/>
                </a:lnTo>
                <a:lnTo>
                  <a:pt x="21941" y="120946"/>
                </a:lnTo>
                <a:lnTo>
                  <a:pt x="5701" y="166391"/>
                </a:lnTo>
                <a:lnTo>
                  <a:pt x="0" y="215900"/>
                </a:lnTo>
                <a:lnTo>
                  <a:pt x="0" y="1079500"/>
                </a:lnTo>
                <a:lnTo>
                  <a:pt x="5701" y="1129008"/>
                </a:lnTo>
                <a:lnTo>
                  <a:pt x="21941" y="1174453"/>
                </a:lnTo>
                <a:lnTo>
                  <a:pt x="47426" y="1214540"/>
                </a:lnTo>
                <a:lnTo>
                  <a:pt x="80859" y="1247973"/>
                </a:lnTo>
                <a:lnTo>
                  <a:pt x="120946" y="1273458"/>
                </a:lnTo>
                <a:lnTo>
                  <a:pt x="166391" y="1289698"/>
                </a:lnTo>
                <a:lnTo>
                  <a:pt x="215900" y="1295400"/>
                </a:lnTo>
                <a:lnTo>
                  <a:pt x="1841500" y="1295400"/>
                </a:lnTo>
                <a:lnTo>
                  <a:pt x="1891008" y="1289698"/>
                </a:lnTo>
                <a:lnTo>
                  <a:pt x="1936453" y="1273458"/>
                </a:lnTo>
                <a:lnTo>
                  <a:pt x="1976540" y="1247973"/>
                </a:lnTo>
                <a:lnTo>
                  <a:pt x="2009973" y="1214540"/>
                </a:lnTo>
                <a:lnTo>
                  <a:pt x="2035458" y="1174453"/>
                </a:lnTo>
                <a:lnTo>
                  <a:pt x="2051698" y="1129008"/>
                </a:lnTo>
                <a:lnTo>
                  <a:pt x="2057400" y="1079500"/>
                </a:lnTo>
                <a:lnTo>
                  <a:pt x="2057400" y="215900"/>
                </a:lnTo>
                <a:lnTo>
                  <a:pt x="2051698" y="166391"/>
                </a:lnTo>
                <a:lnTo>
                  <a:pt x="2035458" y="120946"/>
                </a:lnTo>
                <a:lnTo>
                  <a:pt x="2009973" y="80859"/>
                </a:lnTo>
                <a:lnTo>
                  <a:pt x="1976540" y="47426"/>
                </a:lnTo>
                <a:lnTo>
                  <a:pt x="1936453" y="21941"/>
                </a:lnTo>
                <a:lnTo>
                  <a:pt x="1891008" y="5701"/>
                </a:lnTo>
                <a:lnTo>
                  <a:pt x="1841500" y="0"/>
                </a:lnTo>
                <a:close/>
              </a:path>
            </a:pathLst>
          </a:custGeom>
          <a:solidFill>
            <a:srgbClr val="212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1800" y="2514600"/>
            <a:ext cx="2057400" cy="1295400"/>
          </a:xfrm>
          <a:custGeom>
            <a:avLst/>
            <a:gdLst/>
            <a:ahLst/>
            <a:cxnLst/>
            <a:rect l="l" t="t" r="r" b="b"/>
            <a:pathLst>
              <a:path w="2057400" h="1295400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841500" y="0"/>
                </a:lnTo>
                <a:lnTo>
                  <a:pt x="1891008" y="5701"/>
                </a:lnTo>
                <a:lnTo>
                  <a:pt x="1936453" y="21941"/>
                </a:lnTo>
                <a:lnTo>
                  <a:pt x="1976540" y="47426"/>
                </a:lnTo>
                <a:lnTo>
                  <a:pt x="2009973" y="80859"/>
                </a:lnTo>
                <a:lnTo>
                  <a:pt x="2035458" y="120946"/>
                </a:lnTo>
                <a:lnTo>
                  <a:pt x="2051698" y="166391"/>
                </a:lnTo>
                <a:lnTo>
                  <a:pt x="2057400" y="215900"/>
                </a:lnTo>
                <a:lnTo>
                  <a:pt x="2057400" y="1079500"/>
                </a:lnTo>
                <a:lnTo>
                  <a:pt x="2051698" y="1129008"/>
                </a:lnTo>
                <a:lnTo>
                  <a:pt x="2035458" y="1174453"/>
                </a:lnTo>
                <a:lnTo>
                  <a:pt x="2009973" y="1214540"/>
                </a:lnTo>
                <a:lnTo>
                  <a:pt x="1976540" y="1247973"/>
                </a:lnTo>
                <a:lnTo>
                  <a:pt x="1936453" y="1273458"/>
                </a:lnTo>
                <a:lnTo>
                  <a:pt x="1891008" y="1289698"/>
                </a:lnTo>
                <a:lnTo>
                  <a:pt x="1841500" y="1295400"/>
                </a:lnTo>
                <a:lnTo>
                  <a:pt x="215900" y="1295400"/>
                </a:lnTo>
                <a:lnTo>
                  <a:pt x="166391" y="1289698"/>
                </a:lnTo>
                <a:lnTo>
                  <a:pt x="120946" y="1273458"/>
                </a:lnTo>
                <a:lnTo>
                  <a:pt x="80859" y="1247973"/>
                </a:lnTo>
                <a:lnTo>
                  <a:pt x="47426" y="1214540"/>
                </a:lnTo>
                <a:lnTo>
                  <a:pt x="21941" y="1174453"/>
                </a:lnTo>
                <a:lnTo>
                  <a:pt x="5701" y="1129008"/>
                </a:lnTo>
                <a:lnTo>
                  <a:pt x="0" y="107950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47306" y="2578100"/>
            <a:ext cx="1328420" cy="10712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635" algn="ctr">
              <a:lnSpc>
                <a:spcPts val="2680"/>
              </a:lnSpc>
              <a:spcBef>
                <a:spcPts val="35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BLOQUE  AZUL  GRA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622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Estructura jerárquica</a:t>
            </a:r>
            <a:r>
              <a:rPr sz="2800" spc="5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compartida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48200" y="1926717"/>
            <a:ext cx="2626360" cy="455930"/>
          </a:xfrm>
          <a:custGeom>
            <a:avLst/>
            <a:gdLst/>
            <a:ahLst/>
            <a:cxnLst/>
            <a:rect l="l" t="t" r="r" b="b"/>
            <a:pathLst>
              <a:path w="2626359" h="455930">
                <a:moveTo>
                  <a:pt x="0" y="0"/>
                </a:moveTo>
                <a:lnTo>
                  <a:pt x="0" y="227965"/>
                </a:lnTo>
                <a:lnTo>
                  <a:pt x="2626359" y="227965"/>
                </a:lnTo>
                <a:lnTo>
                  <a:pt x="2626359" y="455803"/>
                </a:lnTo>
              </a:path>
            </a:pathLst>
          </a:custGeom>
          <a:ln w="25400">
            <a:solidFill>
              <a:srgbClr val="646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1926717"/>
            <a:ext cx="0" cy="455930"/>
          </a:xfrm>
          <a:custGeom>
            <a:avLst/>
            <a:gdLst/>
            <a:ahLst/>
            <a:cxnLst/>
            <a:rect l="l" t="t" r="r" b="b"/>
            <a:pathLst>
              <a:path h="455930">
                <a:moveTo>
                  <a:pt x="0" y="0"/>
                </a:moveTo>
                <a:lnTo>
                  <a:pt x="0" y="455803"/>
                </a:lnTo>
              </a:path>
            </a:pathLst>
          </a:custGeom>
          <a:ln w="25400">
            <a:solidFill>
              <a:srgbClr val="646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667" y="3467734"/>
            <a:ext cx="325755" cy="2540000"/>
          </a:xfrm>
          <a:custGeom>
            <a:avLst/>
            <a:gdLst/>
            <a:ahLst/>
            <a:cxnLst/>
            <a:rect l="l" t="t" r="r" b="b"/>
            <a:pathLst>
              <a:path w="325755" h="2540000">
                <a:moveTo>
                  <a:pt x="0" y="0"/>
                </a:moveTo>
                <a:lnTo>
                  <a:pt x="0" y="2539568"/>
                </a:lnTo>
                <a:lnTo>
                  <a:pt x="325628" y="2539568"/>
                </a:lnTo>
              </a:path>
            </a:pathLst>
          </a:custGeom>
          <a:ln w="25400">
            <a:solidFill>
              <a:srgbClr val="9A9A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3667" y="3467734"/>
            <a:ext cx="325755" cy="998855"/>
          </a:xfrm>
          <a:custGeom>
            <a:avLst/>
            <a:gdLst/>
            <a:ahLst/>
            <a:cxnLst/>
            <a:rect l="l" t="t" r="r" b="b"/>
            <a:pathLst>
              <a:path w="325755" h="998854">
                <a:moveTo>
                  <a:pt x="0" y="0"/>
                </a:moveTo>
                <a:lnTo>
                  <a:pt x="0" y="998473"/>
                </a:lnTo>
                <a:lnTo>
                  <a:pt x="325628" y="998473"/>
                </a:lnTo>
              </a:path>
            </a:pathLst>
          </a:custGeom>
          <a:ln w="25400">
            <a:solidFill>
              <a:srgbClr val="9A9A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1839" y="1926717"/>
            <a:ext cx="2626360" cy="455930"/>
          </a:xfrm>
          <a:custGeom>
            <a:avLst/>
            <a:gdLst/>
            <a:ahLst/>
            <a:cxnLst/>
            <a:rect l="l" t="t" r="r" b="b"/>
            <a:pathLst>
              <a:path w="2626360" h="455930">
                <a:moveTo>
                  <a:pt x="2626360" y="0"/>
                </a:moveTo>
                <a:lnTo>
                  <a:pt x="2626360" y="227965"/>
                </a:lnTo>
                <a:lnTo>
                  <a:pt x="0" y="227965"/>
                </a:lnTo>
                <a:lnTo>
                  <a:pt x="0" y="455803"/>
                </a:lnTo>
              </a:path>
            </a:pathLst>
          </a:custGeom>
          <a:ln w="25400">
            <a:solidFill>
              <a:srgbClr val="646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2984" y="841502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1989581" y="0"/>
                </a:moveTo>
                <a:lnTo>
                  <a:pt x="180848" y="0"/>
                </a:lnTo>
                <a:lnTo>
                  <a:pt x="132747" y="6455"/>
                </a:lnTo>
                <a:lnTo>
                  <a:pt x="89539" y="24675"/>
                </a:lnTo>
                <a:lnTo>
                  <a:pt x="52943" y="52943"/>
                </a:lnTo>
                <a:lnTo>
                  <a:pt x="24675" y="89539"/>
                </a:lnTo>
                <a:lnTo>
                  <a:pt x="6455" y="132747"/>
                </a:lnTo>
                <a:lnTo>
                  <a:pt x="0" y="180848"/>
                </a:lnTo>
                <a:lnTo>
                  <a:pt x="0" y="904367"/>
                </a:lnTo>
                <a:lnTo>
                  <a:pt x="6455" y="952423"/>
                </a:lnTo>
                <a:lnTo>
                  <a:pt x="24675" y="995618"/>
                </a:lnTo>
                <a:lnTo>
                  <a:pt x="52943" y="1032224"/>
                </a:lnTo>
                <a:lnTo>
                  <a:pt x="89539" y="1060511"/>
                </a:lnTo>
                <a:lnTo>
                  <a:pt x="132747" y="1078750"/>
                </a:lnTo>
                <a:lnTo>
                  <a:pt x="180848" y="1085214"/>
                </a:lnTo>
                <a:lnTo>
                  <a:pt x="1989581" y="1085214"/>
                </a:lnTo>
                <a:lnTo>
                  <a:pt x="2037682" y="1078750"/>
                </a:lnTo>
                <a:lnTo>
                  <a:pt x="2080890" y="1060511"/>
                </a:lnTo>
                <a:lnTo>
                  <a:pt x="2117486" y="1032224"/>
                </a:lnTo>
                <a:lnTo>
                  <a:pt x="2145754" y="995618"/>
                </a:lnTo>
                <a:lnTo>
                  <a:pt x="2163974" y="952423"/>
                </a:lnTo>
                <a:lnTo>
                  <a:pt x="2170429" y="904367"/>
                </a:lnTo>
                <a:lnTo>
                  <a:pt x="2170429" y="180848"/>
                </a:lnTo>
                <a:lnTo>
                  <a:pt x="2163974" y="132747"/>
                </a:lnTo>
                <a:lnTo>
                  <a:pt x="2145754" y="89539"/>
                </a:lnTo>
                <a:lnTo>
                  <a:pt x="2117486" y="52943"/>
                </a:lnTo>
                <a:lnTo>
                  <a:pt x="2080890" y="24675"/>
                </a:lnTo>
                <a:lnTo>
                  <a:pt x="2037682" y="6455"/>
                </a:lnTo>
                <a:lnTo>
                  <a:pt x="1989581" y="0"/>
                </a:lnTo>
                <a:close/>
              </a:path>
            </a:pathLst>
          </a:custGeom>
          <a:solidFill>
            <a:srgbClr val="2727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2984" y="841502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0" y="180848"/>
                </a:moveTo>
                <a:lnTo>
                  <a:pt x="6455" y="132747"/>
                </a:lnTo>
                <a:lnTo>
                  <a:pt x="24675" y="89539"/>
                </a:lnTo>
                <a:lnTo>
                  <a:pt x="52943" y="52943"/>
                </a:lnTo>
                <a:lnTo>
                  <a:pt x="89539" y="24675"/>
                </a:lnTo>
                <a:lnTo>
                  <a:pt x="132747" y="6455"/>
                </a:lnTo>
                <a:lnTo>
                  <a:pt x="180848" y="0"/>
                </a:lnTo>
                <a:lnTo>
                  <a:pt x="1989581" y="0"/>
                </a:lnTo>
                <a:lnTo>
                  <a:pt x="2037682" y="6455"/>
                </a:lnTo>
                <a:lnTo>
                  <a:pt x="2080890" y="24675"/>
                </a:lnTo>
                <a:lnTo>
                  <a:pt x="2117486" y="52943"/>
                </a:lnTo>
                <a:lnTo>
                  <a:pt x="2145754" y="89539"/>
                </a:lnTo>
                <a:lnTo>
                  <a:pt x="2163974" y="132747"/>
                </a:lnTo>
                <a:lnTo>
                  <a:pt x="2170429" y="180848"/>
                </a:lnTo>
                <a:lnTo>
                  <a:pt x="2170429" y="904367"/>
                </a:lnTo>
                <a:lnTo>
                  <a:pt x="2163974" y="952423"/>
                </a:lnTo>
                <a:lnTo>
                  <a:pt x="2145754" y="995618"/>
                </a:lnTo>
                <a:lnTo>
                  <a:pt x="2117486" y="1032224"/>
                </a:lnTo>
                <a:lnTo>
                  <a:pt x="2080890" y="1060511"/>
                </a:lnTo>
                <a:lnTo>
                  <a:pt x="2037682" y="1078750"/>
                </a:lnTo>
                <a:lnTo>
                  <a:pt x="1989581" y="1085214"/>
                </a:lnTo>
                <a:lnTo>
                  <a:pt x="180848" y="1085214"/>
                </a:lnTo>
                <a:lnTo>
                  <a:pt x="132747" y="1078750"/>
                </a:lnTo>
                <a:lnTo>
                  <a:pt x="89539" y="1060511"/>
                </a:lnTo>
                <a:lnTo>
                  <a:pt x="52943" y="1032224"/>
                </a:lnTo>
                <a:lnTo>
                  <a:pt x="24675" y="995618"/>
                </a:lnTo>
                <a:lnTo>
                  <a:pt x="6455" y="952423"/>
                </a:lnTo>
                <a:lnTo>
                  <a:pt x="0" y="904367"/>
                </a:lnTo>
                <a:lnTo>
                  <a:pt x="0" y="18084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5590" y="1160779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6612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1989594" y="0"/>
                </a:moveTo>
                <a:lnTo>
                  <a:pt x="180886" y="0"/>
                </a:lnTo>
                <a:lnTo>
                  <a:pt x="132800" y="6464"/>
                </a:lnTo>
                <a:lnTo>
                  <a:pt x="89590" y="24703"/>
                </a:lnTo>
                <a:lnTo>
                  <a:pt x="52981" y="52990"/>
                </a:lnTo>
                <a:lnTo>
                  <a:pt x="24696" y="89596"/>
                </a:lnTo>
                <a:lnTo>
                  <a:pt x="6461" y="132791"/>
                </a:lnTo>
                <a:lnTo>
                  <a:pt x="0" y="180847"/>
                </a:lnTo>
                <a:lnTo>
                  <a:pt x="0" y="904366"/>
                </a:lnTo>
                <a:lnTo>
                  <a:pt x="6461" y="952467"/>
                </a:lnTo>
                <a:lnTo>
                  <a:pt x="24696" y="995675"/>
                </a:lnTo>
                <a:lnTo>
                  <a:pt x="52981" y="1032271"/>
                </a:lnTo>
                <a:lnTo>
                  <a:pt x="89590" y="1060539"/>
                </a:lnTo>
                <a:lnTo>
                  <a:pt x="132800" y="1078759"/>
                </a:lnTo>
                <a:lnTo>
                  <a:pt x="180886" y="1085214"/>
                </a:lnTo>
                <a:lnTo>
                  <a:pt x="1989594" y="1085214"/>
                </a:lnTo>
                <a:lnTo>
                  <a:pt x="2037704" y="1078759"/>
                </a:lnTo>
                <a:lnTo>
                  <a:pt x="2080935" y="1060539"/>
                </a:lnTo>
                <a:lnTo>
                  <a:pt x="2117563" y="1032271"/>
                </a:lnTo>
                <a:lnTo>
                  <a:pt x="2145861" y="995675"/>
                </a:lnTo>
                <a:lnTo>
                  <a:pt x="2164105" y="952467"/>
                </a:lnTo>
                <a:lnTo>
                  <a:pt x="2170569" y="904366"/>
                </a:lnTo>
                <a:lnTo>
                  <a:pt x="2170569" y="180847"/>
                </a:lnTo>
                <a:lnTo>
                  <a:pt x="2164105" y="132791"/>
                </a:lnTo>
                <a:lnTo>
                  <a:pt x="2145861" y="89596"/>
                </a:lnTo>
                <a:lnTo>
                  <a:pt x="2117563" y="52990"/>
                </a:lnTo>
                <a:lnTo>
                  <a:pt x="2080935" y="24703"/>
                </a:lnTo>
                <a:lnTo>
                  <a:pt x="2037704" y="6464"/>
                </a:lnTo>
                <a:lnTo>
                  <a:pt x="1989594" y="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6612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0" y="180847"/>
                </a:moveTo>
                <a:lnTo>
                  <a:pt x="6461" y="132791"/>
                </a:lnTo>
                <a:lnTo>
                  <a:pt x="24696" y="89596"/>
                </a:lnTo>
                <a:lnTo>
                  <a:pt x="52981" y="52990"/>
                </a:lnTo>
                <a:lnTo>
                  <a:pt x="89590" y="24703"/>
                </a:lnTo>
                <a:lnTo>
                  <a:pt x="132800" y="6464"/>
                </a:lnTo>
                <a:lnTo>
                  <a:pt x="180886" y="0"/>
                </a:lnTo>
                <a:lnTo>
                  <a:pt x="1989594" y="0"/>
                </a:lnTo>
                <a:lnTo>
                  <a:pt x="2037704" y="6464"/>
                </a:lnTo>
                <a:lnTo>
                  <a:pt x="2080935" y="24703"/>
                </a:lnTo>
                <a:lnTo>
                  <a:pt x="2117563" y="52990"/>
                </a:lnTo>
                <a:lnTo>
                  <a:pt x="2145861" y="89596"/>
                </a:lnTo>
                <a:lnTo>
                  <a:pt x="2164105" y="132791"/>
                </a:lnTo>
                <a:lnTo>
                  <a:pt x="2170569" y="180847"/>
                </a:lnTo>
                <a:lnTo>
                  <a:pt x="2170569" y="904366"/>
                </a:lnTo>
                <a:lnTo>
                  <a:pt x="2164105" y="952467"/>
                </a:lnTo>
                <a:lnTo>
                  <a:pt x="2145861" y="995675"/>
                </a:lnTo>
                <a:lnTo>
                  <a:pt x="2117563" y="1032271"/>
                </a:lnTo>
                <a:lnTo>
                  <a:pt x="2080935" y="1060539"/>
                </a:lnTo>
                <a:lnTo>
                  <a:pt x="2037704" y="1078759"/>
                </a:lnTo>
                <a:lnTo>
                  <a:pt x="1989594" y="1085214"/>
                </a:lnTo>
                <a:lnTo>
                  <a:pt x="180886" y="1085214"/>
                </a:lnTo>
                <a:lnTo>
                  <a:pt x="132800" y="1078759"/>
                </a:lnTo>
                <a:lnTo>
                  <a:pt x="89590" y="1060539"/>
                </a:lnTo>
                <a:lnTo>
                  <a:pt x="52981" y="1032271"/>
                </a:lnTo>
                <a:lnTo>
                  <a:pt x="24696" y="995675"/>
                </a:lnTo>
                <a:lnTo>
                  <a:pt x="6461" y="952467"/>
                </a:lnTo>
                <a:lnTo>
                  <a:pt x="0" y="904366"/>
                </a:lnTo>
                <a:lnTo>
                  <a:pt x="0" y="1808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10080" y="2544266"/>
            <a:ext cx="1243965" cy="70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8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  <a:p>
            <a:pPr marR="10160" algn="ctr">
              <a:lnSpc>
                <a:spcPts val="268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ROJA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79296" y="3923665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1989581" y="0"/>
                </a:moveTo>
                <a:lnTo>
                  <a:pt x="180847" y="0"/>
                </a:lnTo>
                <a:lnTo>
                  <a:pt x="132747" y="6455"/>
                </a:lnTo>
                <a:lnTo>
                  <a:pt x="89539" y="24675"/>
                </a:lnTo>
                <a:lnTo>
                  <a:pt x="52943" y="52943"/>
                </a:lnTo>
                <a:lnTo>
                  <a:pt x="24675" y="89539"/>
                </a:lnTo>
                <a:lnTo>
                  <a:pt x="6455" y="132747"/>
                </a:lnTo>
                <a:lnTo>
                  <a:pt x="0" y="180848"/>
                </a:lnTo>
                <a:lnTo>
                  <a:pt x="0" y="904367"/>
                </a:lnTo>
                <a:lnTo>
                  <a:pt x="6455" y="952423"/>
                </a:lnTo>
                <a:lnTo>
                  <a:pt x="24675" y="995618"/>
                </a:lnTo>
                <a:lnTo>
                  <a:pt x="52943" y="1032224"/>
                </a:lnTo>
                <a:lnTo>
                  <a:pt x="89539" y="1060511"/>
                </a:lnTo>
                <a:lnTo>
                  <a:pt x="132747" y="1078750"/>
                </a:lnTo>
                <a:lnTo>
                  <a:pt x="180847" y="1085215"/>
                </a:lnTo>
                <a:lnTo>
                  <a:pt x="1989581" y="1085215"/>
                </a:lnTo>
                <a:lnTo>
                  <a:pt x="2037682" y="1078750"/>
                </a:lnTo>
                <a:lnTo>
                  <a:pt x="2080890" y="1060511"/>
                </a:lnTo>
                <a:lnTo>
                  <a:pt x="2117486" y="1032224"/>
                </a:lnTo>
                <a:lnTo>
                  <a:pt x="2145754" y="995618"/>
                </a:lnTo>
                <a:lnTo>
                  <a:pt x="2163974" y="952423"/>
                </a:lnTo>
                <a:lnTo>
                  <a:pt x="2170429" y="904367"/>
                </a:lnTo>
                <a:lnTo>
                  <a:pt x="2170429" y="180848"/>
                </a:lnTo>
                <a:lnTo>
                  <a:pt x="2163974" y="132747"/>
                </a:lnTo>
                <a:lnTo>
                  <a:pt x="2145754" y="89539"/>
                </a:lnTo>
                <a:lnTo>
                  <a:pt x="2117486" y="52943"/>
                </a:lnTo>
                <a:lnTo>
                  <a:pt x="2080890" y="24675"/>
                </a:lnTo>
                <a:lnTo>
                  <a:pt x="2037682" y="6455"/>
                </a:lnTo>
                <a:lnTo>
                  <a:pt x="1989581" y="0"/>
                </a:lnTo>
                <a:close/>
              </a:path>
            </a:pathLst>
          </a:custGeom>
          <a:solidFill>
            <a:srgbClr val="393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9296" y="3923665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0" y="180848"/>
                </a:moveTo>
                <a:lnTo>
                  <a:pt x="6455" y="132747"/>
                </a:lnTo>
                <a:lnTo>
                  <a:pt x="24675" y="89539"/>
                </a:lnTo>
                <a:lnTo>
                  <a:pt x="52943" y="52943"/>
                </a:lnTo>
                <a:lnTo>
                  <a:pt x="89539" y="24675"/>
                </a:lnTo>
                <a:lnTo>
                  <a:pt x="132747" y="6455"/>
                </a:lnTo>
                <a:lnTo>
                  <a:pt x="180847" y="0"/>
                </a:lnTo>
                <a:lnTo>
                  <a:pt x="1989581" y="0"/>
                </a:lnTo>
                <a:lnTo>
                  <a:pt x="2037682" y="6455"/>
                </a:lnTo>
                <a:lnTo>
                  <a:pt x="2080890" y="24675"/>
                </a:lnTo>
                <a:lnTo>
                  <a:pt x="2117486" y="52943"/>
                </a:lnTo>
                <a:lnTo>
                  <a:pt x="2145754" y="89539"/>
                </a:lnTo>
                <a:lnTo>
                  <a:pt x="2163974" y="132747"/>
                </a:lnTo>
                <a:lnTo>
                  <a:pt x="2170429" y="180848"/>
                </a:lnTo>
                <a:lnTo>
                  <a:pt x="2170429" y="904367"/>
                </a:lnTo>
                <a:lnTo>
                  <a:pt x="2163974" y="952423"/>
                </a:lnTo>
                <a:lnTo>
                  <a:pt x="2145754" y="995618"/>
                </a:lnTo>
                <a:lnTo>
                  <a:pt x="2117486" y="1032224"/>
                </a:lnTo>
                <a:lnTo>
                  <a:pt x="2080890" y="1060511"/>
                </a:lnTo>
                <a:lnTo>
                  <a:pt x="2037682" y="1078750"/>
                </a:lnTo>
                <a:lnTo>
                  <a:pt x="1989581" y="1085215"/>
                </a:lnTo>
                <a:lnTo>
                  <a:pt x="180847" y="1085215"/>
                </a:lnTo>
                <a:lnTo>
                  <a:pt x="132747" y="1078750"/>
                </a:lnTo>
                <a:lnTo>
                  <a:pt x="89539" y="1060511"/>
                </a:lnTo>
                <a:lnTo>
                  <a:pt x="52943" y="1032224"/>
                </a:lnTo>
                <a:lnTo>
                  <a:pt x="24675" y="995618"/>
                </a:lnTo>
                <a:lnTo>
                  <a:pt x="6455" y="952423"/>
                </a:lnTo>
                <a:lnTo>
                  <a:pt x="0" y="904367"/>
                </a:lnTo>
                <a:lnTo>
                  <a:pt x="0" y="18084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07845" y="4243578"/>
            <a:ext cx="1513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79296" y="5464683"/>
            <a:ext cx="2170430" cy="1085850"/>
          </a:xfrm>
          <a:custGeom>
            <a:avLst/>
            <a:gdLst/>
            <a:ahLst/>
            <a:cxnLst/>
            <a:rect l="l" t="t" r="r" b="b"/>
            <a:pathLst>
              <a:path w="2170429" h="1085850">
                <a:moveTo>
                  <a:pt x="1989581" y="0"/>
                </a:moveTo>
                <a:lnTo>
                  <a:pt x="180847" y="0"/>
                </a:lnTo>
                <a:lnTo>
                  <a:pt x="132747" y="6464"/>
                </a:lnTo>
                <a:lnTo>
                  <a:pt x="89539" y="24704"/>
                </a:lnTo>
                <a:lnTo>
                  <a:pt x="52943" y="52993"/>
                </a:lnTo>
                <a:lnTo>
                  <a:pt x="24675" y="89603"/>
                </a:lnTo>
                <a:lnTo>
                  <a:pt x="6455" y="132806"/>
                </a:lnTo>
                <a:lnTo>
                  <a:pt x="0" y="180873"/>
                </a:lnTo>
                <a:lnTo>
                  <a:pt x="0" y="904366"/>
                </a:lnTo>
                <a:lnTo>
                  <a:pt x="6455" y="952452"/>
                </a:lnTo>
                <a:lnTo>
                  <a:pt x="24675" y="995662"/>
                </a:lnTo>
                <a:lnTo>
                  <a:pt x="52943" y="1032271"/>
                </a:lnTo>
                <a:lnTo>
                  <a:pt x="89539" y="1060556"/>
                </a:lnTo>
                <a:lnTo>
                  <a:pt x="132747" y="1078791"/>
                </a:lnTo>
                <a:lnTo>
                  <a:pt x="180847" y="1085253"/>
                </a:lnTo>
                <a:lnTo>
                  <a:pt x="1989581" y="1085253"/>
                </a:lnTo>
                <a:lnTo>
                  <a:pt x="2037682" y="1078791"/>
                </a:lnTo>
                <a:lnTo>
                  <a:pt x="2080890" y="1060556"/>
                </a:lnTo>
                <a:lnTo>
                  <a:pt x="2117486" y="1032271"/>
                </a:lnTo>
                <a:lnTo>
                  <a:pt x="2145754" y="995662"/>
                </a:lnTo>
                <a:lnTo>
                  <a:pt x="2163974" y="952452"/>
                </a:lnTo>
                <a:lnTo>
                  <a:pt x="2170429" y="904366"/>
                </a:lnTo>
                <a:lnTo>
                  <a:pt x="2170429" y="180873"/>
                </a:lnTo>
                <a:lnTo>
                  <a:pt x="2163974" y="132806"/>
                </a:lnTo>
                <a:lnTo>
                  <a:pt x="2145754" y="89603"/>
                </a:lnTo>
                <a:lnTo>
                  <a:pt x="2117486" y="52993"/>
                </a:lnTo>
                <a:lnTo>
                  <a:pt x="2080890" y="24704"/>
                </a:lnTo>
                <a:lnTo>
                  <a:pt x="2037682" y="6464"/>
                </a:lnTo>
                <a:lnTo>
                  <a:pt x="1989581" y="0"/>
                </a:lnTo>
                <a:close/>
              </a:path>
            </a:pathLst>
          </a:custGeom>
          <a:solidFill>
            <a:srgbClr val="393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79296" y="5464683"/>
            <a:ext cx="2170430" cy="1085850"/>
          </a:xfrm>
          <a:custGeom>
            <a:avLst/>
            <a:gdLst/>
            <a:ahLst/>
            <a:cxnLst/>
            <a:rect l="l" t="t" r="r" b="b"/>
            <a:pathLst>
              <a:path w="2170429" h="1085850">
                <a:moveTo>
                  <a:pt x="0" y="180873"/>
                </a:moveTo>
                <a:lnTo>
                  <a:pt x="6455" y="132806"/>
                </a:lnTo>
                <a:lnTo>
                  <a:pt x="24675" y="89603"/>
                </a:lnTo>
                <a:lnTo>
                  <a:pt x="52943" y="52993"/>
                </a:lnTo>
                <a:lnTo>
                  <a:pt x="89539" y="24704"/>
                </a:lnTo>
                <a:lnTo>
                  <a:pt x="132747" y="6464"/>
                </a:lnTo>
                <a:lnTo>
                  <a:pt x="180847" y="0"/>
                </a:lnTo>
                <a:lnTo>
                  <a:pt x="1989581" y="0"/>
                </a:lnTo>
                <a:lnTo>
                  <a:pt x="2037682" y="6464"/>
                </a:lnTo>
                <a:lnTo>
                  <a:pt x="2080890" y="24704"/>
                </a:lnTo>
                <a:lnTo>
                  <a:pt x="2117486" y="52993"/>
                </a:lnTo>
                <a:lnTo>
                  <a:pt x="2145754" y="89603"/>
                </a:lnTo>
                <a:lnTo>
                  <a:pt x="2163974" y="132806"/>
                </a:lnTo>
                <a:lnTo>
                  <a:pt x="2170429" y="180873"/>
                </a:lnTo>
                <a:lnTo>
                  <a:pt x="2170429" y="904366"/>
                </a:lnTo>
                <a:lnTo>
                  <a:pt x="2163974" y="952452"/>
                </a:lnTo>
                <a:lnTo>
                  <a:pt x="2145754" y="995662"/>
                </a:lnTo>
                <a:lnTo>
                  <a:pt x="2117486" y="1032271"/>
                </a:lnTo>
                <a:lnTo>
                  <a:pt x="2080890" y="1060556"/>
                </a:lnTo>
                <a:lnTo>
                  <a:pt x="2037682" y="1078791"/>
                </a:lnTo>
                <a:lnTo>
                  <a:pt x="1989581" y="1085253"/>
                </a:lnTo>
                <a:lnTo>
                  <a:pt x="180847" y="1085253"/>
                </a:lnTo>
                <a:lnTo>
                  <a:pt x="132747" y="1078791"/>
                </a:lnTo>
                <a:lnTo>
                  <a:pt x="89539" y="1060556"/>
                </a:lnTo>
                <a:lnTo>
                  <a:pt x="52943" y="1032271"/>
                </a:lnTo>
                <a:lnTo>
                  <a:pt x="24675" y="995662"/>
                </a:lnTo>
                <a:lnTo>
                  <a:pt x="6455" y="952452"/>
                </a:lnTo>
                <a:lnTo>
                  <a:pt x="0" y="904366"/>
                </a:lnTo>
                <a:lnTo>
                  <a:pt x="0" y="18087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00808" y="5784900"/>
            <a:ext cx="1328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62984" y="2382520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1989581" y="0"/>
                </a:moveTo>
                <a:lnTo>
                  <a:pt x="180848" y="0"/>
                </a:lnTo>
                <a:lnTo>
                  <a:pt x="132747" y="6464"/>
                </a:lnTo>
                <a:lnTo>
                  <a:pt x="89539" y="24703"/>
                </a:lnTo>
                <a:lnTo>
                  <a:pt x="52943" y="52990"/>
                </a:lnTo>
                <a:lnTo>
                  <a:pt x="24675" y="89596"/>
                </a:lnTo>
                <a:lnTo>
                  <a:pt x="6455" y="132791"/>
                </a:lnTo>
                <a:lnTo>
                  <a:pt x="0" y="180847"/>
                </a:lnTo>
                <a:lnTo>
                  <a:pt x="0" y="904366"/>
                </a:lnTo>
                <a:lnTo>
                  <a:pt x="6455" y="952467"/>
                </a:lnTo>
                <a:lnTo>
                  <a:pt x="24675" y="995675"/>
                </a:lnTo>
                <a:lnTo>
                  <a:pt x="52943" y="1032271"/>
                </a:lnTo>
                <a:lnTo>
                  <a:pt x="89539" y="1060539"/>
                </a:lnTo>
                <a:lnTo>
                  <a:pt x="132747" y="1078759"/>
                </a:lnTo>
                <a:lnTo>
                  <a:pt x="180848" y="1085214"/>
                </a:lnTo>
                <a:lnTo>
                  <a:pt x="1989581" y="1085214"/>
                </a:lnTo>
                <a:lnTo>
                  <a:pt x="2037682" y="1078759"/>
                </a:lnTo>
                <a:lnTo>
                  <a:pt x="2080890" y="1060539"/>
                </a:lnTo>
                <a:lnTo>
                  <a:pt x="2117486" y="1032271"/>
                </a:lnTo>
                <a:lnTo>
                  <a:pt x="2145754" y="995675"/>
                </a:lnTo>
                <a:lnTo>
                  <a:pt x="2163974" y="952467"/>
                </a:lnTo>
                <a:lnTo>
                  <a:pt x="2170429" y="904366"/>
                </a:lnTo>
                <a:lnTo>
                  <a:pt x="2170429" y="180847"/>
                </a:lnTo>
                <a:lnTo>
                  <a:pt x="2163974" y="132791"/>
                </a:lnTo>
                <a:lnTo>
                  <a:pt x="2145754" y="89596"/>
                </a:lnTo>
                <a:lnTo>
                  <a:pt x="2117486" y="52990"/>
                </a:lnTo>
                <a:lnTo>
                  <a:pt x="2080890" y="24703"/>
                </a:lnTo>
                <a:lnTo>
                  <a:pt x="2037682" y="6464"/>
                </a:lnTo>
                <a:lnTo>
                  <a:pt x="1989581" y="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62984" y="2382520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0" y="180847"/>
                </a:moveTo>
                <a:lnTo>
                  <a:pt x="6455" y="132791"/>
                </a:lnTo>
                <a:lnTo>
                  <a:pt x="24675" y="89596"/>
                </a:lnTo>
                <a:lnTo>
                  <a:pt x="52943" y="52990"/>
                </a:lnTo>
                <a:lnTo>
                  <a:pt x="89539" y="24703"/>
                </a:lnTo>
                <a:lnTo>
                  <a:pt x="132747" y="6464"/>
                </a:lnTo>
                <a:lnTo>
                  <a:pt x="180848" y="0"/>
                </a:lnTo>
                <a:lnTo>
                  <a:pt x="1989581" y="0"/>
                </a:lnTo>
                <a:lnTo>
                  <a:pt x="2037682" y="6464"/>
                </a:lnTo>
                <a:lnTo>
                  <a:pt x="2080890" y="24703"/>
                </a:lnTo>
                <a:lnTo>
                  <a:pt x="2117486" y="52990"/>
                </a:lnTo>
                <a:lnTo>
                  <a:pt x="2145754" y="89596"/>
                </a:lnTo>
                <a:lnTo>
                  <a:pt x="2163974" y="132791"/>
                </a:lnTo>
                <a:lnTo>
                  <a:pt x="2170429" y="180847"/>
                </a:lnTo>
                <a:lnTo>
                  <a:pt x="2170429" y="904366"/>
                </a:lnTo>
                <a:lnTo>
                  <a:pt x="2163974" y="952467"/>
                </a:lnTo>
                <a:lnTo>
                  <a:pt x="2145754" y="995675"/>
                </a:lnTo>
                <a:lnTo>
                  <a:pt x="2117486" y="1032271"/>
                </a:lnTo>
                <a:lnTo>
                  <a:pt x="2080890" y="1060539"/>
                </a:lnTo>
                <a:lnTo>
                  <a:pt x="2037682" y="1078759"/>
                </a:lnTo>
                <a:lnTo>
                  <a:pt x="1989581" y="1085214"/>
                </a:lnTo>
                <a:lnTo>
                  <a:pt x="180848" y="1085214"/>
                </a:lnTo>
                <a:lnTo>
                  <a:pt x="132747" y="1078759"/>
                </a:lnTo>
                <a:lnTo>
                  <a:pt x="89539" y="1060539"/>
                </a:lnTo>
                <a:lnTo>
                  <a:pt x="52943" y="1032271"/>
                </a:lnTo>
                <a:lnTo>
                  <a:pt x="24675" y="995675"/>
                </a:lnTo>
                <a:lnTo>
                  <a:pt x="6455" y="952467"/>
                </a:lnTo>
                <a:lnTo>
                  <a:pt x="0" y="904366"/>
                </a:lnTo>
                <a:lnTo>
                  <a:pt x="0" y="1808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92041" y="2386710"/>
            <a:ext cx="1515110" cy="10229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-1270" algn="ctr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PIR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ROJA  P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ÑA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89217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1989709" y="0"/>
                </a:moveTo>
                <a:lnTo>
                  <a:pt x="180975" y="0"/>
                </a:lnTo>
                <a:lnTo>
                  <a:pt x="132864" y="6464"/>
                </a:lnTo>
                <a:lnTo>
                  <a:pt x="89633" y="24703"/>
                </a:lnTo>
                <a:lnTo>
                  <a:pt x="53006" y="52990"/>
                </a:lnTo>
                <a:lnTo>
                  <a:pt x="24708" y="89596"/>
                </a:lnTo>
                <a:lnTo>
                  <a:pt x="6464" y="132791"/>
                </a:lnTo>
                <a:lnTo>
                  <a:pt x="0" y="180847"/>
                </a:lnTo>
                <a:lnTo>
                  <a:pt x="0" y="904366"/>
                </a:lnTo>
                <a:lnTo>
                  <a:pt x="6464" y="952467"/>
                </a:lnTo>
                <a:lnTo>
                  <a:pt x="24708" y="995675"/>
                </a:lnTo>
                <a:lnTo>
                  <a:pt x="53006" y="1032271"/>
                </a:lnTo>
                <a:lnTo>
                  <a:pt x="89633" y="1060539"/>
                </a:lnTo>
                <a:lnTo>
                  <a:pt x="132864" y="1078759"/>
                </a:lnTo>
                <a:lnTo>
                  <a:pt x="180975" y="1085214"/>
                </a:lnTo>
                <a:lnTo>
                  <a:pt x="1989709" y="1085214"/>
                </a:lnTo>
                <a:lnTo>
                  <a:pt x="2037765" y="1078759"/>
                </a:lnTo>
                <a:lnTo>
                  <a:pt x="2080960" y="1060539"/>
                </a:lnTo>
                <a:lnTo>
                  <a:pt x="2117566" y="1032271"/>
                </a:lnTo>
                <a:lnTo>
                  <a:pt x="2145853" y="995675"/>
                </a:lnTo>
                <a:lnTo>
                  <a:pt x="2164092" y="952467"/>
                </a:lnTo>
                <a:lnTo>
                  <a:pt x="2170557" y="904366"/>
                </a:lnTo>
                <a:lnTo>
                  <a:pt x="2170557" y="180847"/>
                </a:lnTo>
                <a:lnTo>
                  <a:pt x="2164092" y="132791"/>
                </a:lnTo>
                <a:lnTo>
                  <a:pt x="2145853" y="89596"/>
                </a:lnTo>
                <a:lnTo>
                  <a:pt x="2117566" y="52990"/>
                </a:lnTo>
                <a:lnTo>
                  <a:pt x="2080960" y="24703"/>
                </a:lnTo>
                <a:lnTo>
                  <a:pt x="2037765" y="6464"/>
                </a:lnTo>
                <a:lnTo>
                  <a:pt x="1989709" y="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9217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0" y="180847"/>
                </a:moveTo>
                <a:lnTo>
                  <a:pt x="6464" y="132791"/>
                </a:lnTo>
                <a:lnTo>
                  <a:pt x="24708" y="89596"/>
                </a:lnTo>
                <a:lnTo>
                  <a:pt x="53006" y="52990"/>
                </a:lnTo>
                <a:lnTo>
                  <a:pt x="89633" y="24703"/>
                </a:lnTo>
                <a:lnTo>
                  <a:pt x="132864" y="6464"/>
                </a:lnTo>
                <a:lnTo>
                  <a:pt x="180975" y="0"/>
                </a:lnTo>
                <a:lnTo>
                  <a:pt x="1989709" y="0"/>
                </a:lnTo>
                <a:lnTo>
                  <a:pt x="2037765" y="6464"/>
                </a:lnTo>
                <a:lnTo>
                  <a:pt x="2080960" y="24703"/>
                </a:lnTo>
                <a:lnTo>
                  <a:pt x="2117566" y="52990"/>
                </a:lnTo>
                <a:lnTo>
                  <a:pt x="2145853" y="89596"/>
                </a:lnTo>
                <a:lnTo>
                  <a:pt x="2164092" y="132791"/>
                </a:lnTo>
                <a:lnTo>
                  <a:pt x="2170557" y="180847"/>
                </a:lnTo>
                <a:lnTo>
                  <a:pt x="2170557" y="904366"/>
                </a:lnTo>
                <a:lnTo>
                  <a:pt x="2164092" y="952467"/>
                </a:lnTo>
                <a:lnTo>
                  <a:pt x="2145853" y="995675"/>
                </a:lnTo>
                <a:lnTo>
                  <a:pt x="2117566" y="1032271"/>
                </a:lnTo>
                <a:lnTo>
                  <a:pt x="2080960" y="1060539"/>
                </a:lnTo>
                <a:lnTo>
                  <a:pt x="2037765" y="1078759"/>
                </a:lnTo>
                <a:lnTo>
                  <a:pt x="1989709" y="1085214"/>
                </a:lnTo>
                <a:lnTo>
                  <a:pt x="180975" y="1085214"/>
                </a:lnTo>
                <a:lnTo>
                  <a:pt x="132864" y="1078759"/>
                </a:lnTo>
                <a:lnTo>
                  <a:pt x="89633" y="1060539"/>
                </a:lnTo>
                <a:lnTo>
                  <a:pt x="53006" y="1032271"/>
                </a:lnTo>
                <a:lnTo>
                  <a:pt x="24708" y="995675"/>
                </a:lnTo>
                <a:lnTo>
                  <a:pt x="6464" y="952467"/>
                </a:lnTo>
                <a:lnTo>
                  <a:pt x="0" y="904366"/>
                </a:lnTo>
                <a:lnTo>
                  <a:pt x="0" y="1808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11873" y="2386710"/>
            <a:ext cx="1328420" cy="10229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1270" algn="ctr">
              <a:lnSpc>
                <a:spcPct val="86300"/>
              </a:lnSpc>
              <a:spcBef>
                <a:spcPts val="4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BLOQUE  AZUL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822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Red 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discriminación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648200" y="1926717"/>
            <a:ext cx="2626360" cy="455930"/>
          </a:xfrm>
          <a:custGeom>
            <a:avLst/>
            <a:gdLst/>
            <a:ahLst/>
            <a:cxnLst/>
            <a:rect l="l" t="t" r="r" b="b"/>
            <a:pathLst>
              <a:path w="2626359" h="455930">
                <a:moveTo>
                  <a:pt x="0" y="0"/>
                </a:moveTo>
                <a:lnTo>
                  <a:pt x="0" y="227965"/>
                </a:lnTo>
                <a:lnTo>
                  <a:pt x="2626359" y="227965"/>
                </a:lnTo>
                <a:lnTo>
                  <a:pt x="2626359" y="455803"/>
                </a:lnTo>
              </a:path>
            </a:pathLst>
          </a:custGeom>
          <a:ln w="25400">
            <a:solidFill>
              <a:srgbClr val="646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48200" y="1926717"/>
            <a:ext cx="0" cy="455930"/>
          </a:xfrm>
          <a:custGeom>
            <a:avLst/>
            <a:gdLst/>
            <a:ahLst/>
            <a:cxnLst/>
            <a:rect l="l" t="t" r="r" b="b"/>
            <a:pathLst>
              <a:path h="455930">
                <a:moveTo>
                  <a:pt x="0" y="0"/>
                </a:moveTo>
                <a:lnTo>
                  <a:pt x="0" y="455803"/>
                </a:lnTo>
              </a:path>
            </a:pathLst>
          </a:custGeom>
          <a:ln w="25400">
            <a:solidFill>
              <a:srgbClr val="646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3667" y="3467734"/>
            <a:ext cx="325755" cy="2540000"/>
          </a:xfrm>
          <a:custGeom>
            <a:avLst/>
            <a:gdLst/>
            <a:ahLst/>
            <a:cxnLst/>
            <a:rect l="l" t="t" r="r" b="b"/>
            <a:pathLst>
              <a:path w="325755" h="2540000">
                <a:moveTo>
                  <a:pt x="0" y="0"/>
                </a:moveTo>
                <a:lnTo>
                  <a:pt x="0" y="2539568"/>
                </a:lnTo>
                <a:lnTo>
                  <a:pt x="325628" y="2539568"/>
                </a:lnTo>
              </a:path>
            </a:pathLst>
          </a:custGeom>
          <a:ln w="25400">
            <a:solidFill>
              <a:srgbClr val="9A9A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3667" y="3467734"/>
            <a:ext cx="325755" cy="998855"/>
          </a:xfrm>
          <a:custGeom>
            <a:avLst/>
            <a:gdLst/>
            <a:ahLst/>
            <a:cxnLst/>
            <a:rect l="l" t="t" r="r" b="b"/>
            <a:pathLst>
              <a:path w="325755" h="998854">
                <a:moveTo>
                  <a:pt x="0" y="0"/>
                </a:moveTo>
                <a:lnTo>
                  <a:pt x="0" y="998473"/>
                </a:lnTo>
                <a:lnTo>
                  <a:pt x="325628" y="998473"/>
                </a:lnTo>
              </a:path>
            </a:pathLst>
          </a:custGeom>
          <a:ln w="25400">
            <a:solidFill>
              <a:srgbClr val="9A9A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21839" y="1926717"/>
            <a:ext cx="2626360" cy="455930"/>
          </a:xfrm>
          <a:custGeom>
            <a:avLst/>
            <a:gdLst/>
            <a:ahLst/>
            <a:cxnLst/>
            <a:rect l="l" t="t" r="r" b="b"/>
            <a:pathLst>
              <a:path w="2626360" h="455930">
                <a:moveTo>
                  <a:pt x="2626360" y="0"/>
                </a:moveTo>
                <a:lnTo>
                  <a:pt x="2626360" y="227965"/>
                </a:lnTo>
                <a:lnTo>
                  <a:pt x="0" y="227965"/>
                </a:lnTo>
                <a:lnTo>
                  <a:pt x="0" y="455803"/>
                </a:lnTo>
              </a:path>
            </a:pathLst>
          </a:custGeom>
          <a:ln w="25400">
            <a:solidFill>
              <a:srgbClr val="6464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62984" y="841502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1989581" y="0"/>
                </a:moveTo>
                <a:lnTo>
                  <a:pt x="180848" y="0"/>
                </a:lnTo>
                <a:lnTo>
                  <a:pt x="132747" y="6455"/>
                </a:lnTo>
                <a:lnTo>
                  <a:pt x="89539" y="24675"/>
                </a:lnTo>
                <a:lnTo>
                  <a:pt x="52943" y="52943"/>
                </a:lnTo>
                <a:lnTo>
                  <a:pt x="24675" y="89539"/>
                </a:lnTo>
                <a:lnTo>
                  <a:pt x="6455" y="132747"/>
                </a:lnTo>
                <a:lnTo>
                  <a:pt x="0" y="180848"/>
                </a:lnTo>
                <a:lnTo>
                  <a:pt x="0" y="904367"/>
                </a:lnTo>
                <a:lnTo>
                  <a:pt x="6455" y="952423"/>
                </a:lnTo>
                <a:lnTo>
                  <a:pt x="24675" y="995618"/>
                </a:lnTo>
                <a:lnTo>
                  <a:pt x="52943" y="1032224"/>
                </a:lnTo>
                <a:lnTo>
                  <a:pt x="89539" y="1060511"/>
                </a:lnTo>
                <a:lnTo>
                  <a:pt x="132747" y="1078750"/>
                </a:lnTo>
                <a:lnTo>
                  <a:pt x="180848" y="1085214"/>
                </a:lnTo>
                <a:lnTo>
                  <a:pt x="1989581" y="1085214"/>
                </a:lnTo>
                <a:lnTo>
                  <a:pt x="2037682" y="1078750"/>
                </a:lnTo>
                <a:lnTo>
                  <a:pt x="2080890" y="1060511"/>
                </a:lnTo>
                <a:lnTo>
                  <a:pt x="2117486" y="1032224"/>
                </a:lnTo>
                <a:lnTo>
                  <a:pt x="2145754" y="995618"/>
                </a:lnTo>
                <a:lnTo>
                  <a:pt x="2163974" y="952423"/>
                </a:lnTo>
                <a:lnTo>
                  <a:pt x="2170429" y="904367"/>
                </a:lnTo>
                <a:lnTo>
                  <a:pt x="2170429" y="180848"/>
                </a:lnTo>
                <a:lnTo>
                  <a:pt x="2163974" y="132747"/>
                </a:lnTo>
                <a:lnTo>
                  <a:pt x="2145754" y="89539"/>
                </a:lnTo>
                <a:lnTo>
                  <a:pt x="2117486" y="52943"/>
                </a:lnTo>
                <a:lnTo>
                  <a:pt x="2080890" y="24675"/>
                </a:lnTo>
                <a:lnTo>
                  <a:pt x="2037682" y="6455"/>
                </a:lnTo>
                <a:lnTo>
                  <a:pt x="1989581" y="0"/>
                </a:lnTo>
                <a:close/>
              </a:path>
            </a:pathLst>
          </a:custGeom>
          <a:solidFill>
            <a:srgbClr val="2727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2984" y="841502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0" y="180848"/>
                </a:moveTo>
                <a:lnTo>
                  <a:pt x="6455" y="132747"/>
                </a:lnTo>
                <a:lnTo>
                  <a:pt x="24675" y="89539"/>
                </a:lnTo>
                <a:lnTo>
                  <a:pt x="52943" y="52943"/>
                </a:lnTo>
                <a:lnTo>
                  <a:pt x="89539" y="24675"/>
                </a:lnTo>
                <a:lnTo>
                  <a:pt x="132747" y="6455"/>
                </a:lnTo>
                <a:lnTo>
                  <a:pt x="180848" y="0"/>
                </a:lnTo>
                <a:lnTo>
                  <a:pt x="1989581" y="0"/>
                </a:lnTo>
                <a:lnTo>
                  <a:pt x="2037682" y="6455"/>
                </a:lnTo>
                <a:lnTo>
                  <a:pt x="2080890" y="24675"/>
                </a:lnTo>
                <a:lnTo>
                  <a:pt x="2117486" y="52943"/>
                </a:lnTo>
                <a:lnTo>
                  <a:pt x="2145754" y="89539"/>
                </a:lnTo>
                <a:lnTo>
                  <a:pt x="2163974" y="132747"/>
                </a:lnTo>
                <a:lnTo>
                  <a:pt x="2170429" y="180848"/>
                </a:lnTo>
                <a:lnTo>
                  <a:pt x="2170429" y="904367"/>
                </a:lnTo>
                <a:lnTo>
                  <a:pt x="2163974" y="952423"/>
                </a:lnTo>
                <a:lnTo>
                  <a:pt x="2145754" y="995618"/>
                </a:lnTo>
                <a:lnTo>
                  <a:pt x="2117486" y="1032224"/>
                </a:lnTo>
                <a:lnTo>
                  <a:pt x="2080890" y="1060511"/>
                </a:lnTo>
                <a:lnTo>
                  <a:pt x="2037682" y="1078750"/>
                </a:lnTo>
                <a:lnTo>
                  <a:pt x="1989581" y="1085214"/>
                </a:lnTo>
                <a:lnTo>
                  <a:pt x="180848" y="1085214"/>
                </a:lnTo>
                <a:lnTo>
                  <a:pt x="132747" y="1078750"/>
                </a:lnTo>
                <a:lnTo>
                  <a:pt x="89539" y="1060511"/>
                </a:lnTo>
                <a:lnTo>
                  <a:pt x="52943" y="1032224"/>
                </a:lnTo>
                <a:lnTo>
                  <a:pt x="24675" y="995618"/>
                </a:lnTo>
                <a:lnTo>
                  <a:pt x="6455" y="952423"/>
                </a:lnTo>
                <a:lnTo>
                  <a:pt x="0" y="904367"/>
                </a:lnTo>
                <a:lnTo>
                  <a:pt x="0" y="18084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08805" y="1160779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¿FORMA?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6612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1989594" y="0"/>
                </a:moveTo>
                <a:lnTo>
                  <a:pt x="180886" y="0"/>
                </a:lnTo>
                <a:lnTo>
                  <a:pt x="132800" y="6464"/>
                </a:lnTo>
                <a:lnTo>
                  <a:pt x="89590" y="24703"/>
                </a:lnTo>
                <a:lnTo>
                  <a:pt x="52981" y="52990"/>
                </a:lnTo>
                <a:lnTo>
                  <a:pt x="24696" y="89596"/>
                </a:lnTo>
                <a:lnTo>
                  <a:pt x="6461" y="132791"/>
                </a:lnTo>
                <a:lnTo>
                  <a:pt x="0" y="180847"/>
                </a:lnTo>
                <a:lnTo>
                  <a:pt x="0" y="904366"/>
                </a:lnTo>
                <a:lnTo>
                  <a:pt x="6461" y="952467"/>
                </a:lnTo>
                <a:lnTo>
                  <a:pt x="24696" y="995675"/>
                </a:lnTo>
                <a:lnTo>
                  <a:pt x="52981" y="1032271"/>
                </a:lnTo>
                <a:lnTo>
                  <a:pt x="89590" y="1060539"/>
                </a:lnTo>
                <a:lnTo>
                  <a:pt x="132800" y="1078759"/>
                </a:lnTo>
                <a:lnTo>
                  <a:pt x="180886" y="1085214"/>
                </a:lnTo>
                <a:lnTo>
                  <a:pt x="1989594" y="1085214"/>
                </a:lnTo>
                <a:lnTo>
                  <a:pt x="2037704" y="1078759"/>
                </a:lnTo>
                <a:lnTo>
                  <a:pt x="2080935" y="1060539"/>
                </a:lnTo>
                <a:lnTo>
                  <a:pt x="2117563" y="1032271"/>
                </a:lnTo>
                <a:lnTo>
                  <a:pt x="2145861" y="995675"/>
                </a:lnTo>
                <a:lnTo>
                  <a:pt x="2164105" y="952467"/>
                </a:lnTo>
                <a:lnTo>
                  <a:pt x="2170569" y="904366"/>
                </a:lnTo>
                <a:lnTo>
                  <a:pt x="2170569" y="180847"/>
                </a:lnTo>
                <a:lnTo>
                  <a:pt x="2164105" y="132791"/>
                </a:lnTo>
                <a:lnTo>
                  <a:pt x="2145861" y="89596"/>
                </a:lnTo>
                <a:lnTo>
                  <a:pt x="2117563" y="52990"/>
                </a:lnTo>
                <a:lnTo>
                  <a:pt x="2080935" y="24703"/>
                </a:lnTo>
                <a:lnTo>
                  <a:pt x="2037704" y="6464"/>
                </a:lnTo>
                <a:lnTo>
                  <a:pt x="1989594" y="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6612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0" y="180847"/>
                </a:moveTo>
                <a:lnTo>
                  <a:pt x="6461" y="132791"/>
                </a:lnTo>
                <a:lnTo>
                  <a:pt x="24696" y="89596"/>
                </a:lnTo>
                <a:lnTo>
                  <a:pt x="52981" y="52990"/>
                </a:lnTo>
                <a:lnTo>
                  <a:pt x="89590" y="24703"/>
                </a:lnTo>
                <a:lnTo>
                  <a:pt x="132800" y="6464"/>
                </a:lnTo>
                <a:lnTo>
                  <a:pt x="180886" y="0"/>
                </a:lnTo>
                <a:lnTo>
                  <a:pt x="1989594" y="0"/>
                </a:lnTo>
                <a:lnTo>
                  <a:pt x="2037704" y="6464"/>
                </a:lnTo>
                <a:lnTo>
                  <a:pt x="2080935" y="24703"/>
                </a:lnTo>
                <a:lnTo>
                  <a:pt x="2117563" y="52990"/>
                </a:lnTo>
                <a:lnTo>
                  <a:pt x="2145861" y="89596"/>
                </a:lnTo>
                <a:lnTo>
                  <a:pt x="2164105" y="132791"/>
                </a:lnTo>
                <a:lnTo>
                  <a:pt x="2170569" y="180847"/>
                </a:lnTo>
                <a:lnTo>
                  <a:pt x="2170569" y="904366"/>
                </a:lnTo>
                <a:lnTo>
                  <a:pt x="2164105" y="952467"/>
                </a:lnTo>
                <a:lnTo>
                  <a:pt x="2145861" y="995675"/>
                </a:lnTo>
                <a:lnTo>
                  <a:pt x="2117563" y="1032271"/>
                </a:lnTo>
                <a:lnTo>
                  <a:pt x="2080935" y="1060539"/>
                </a:lnTo>
                <a:lnTo>
                  <a:pt x="2037704" y="1078759"/>
                </a:lnTo>
                <a:lnTo>
                  <a:pt x="1989594" y="1085214"/>
                </a:lnTo>
                <a:lnTo>
                  <a:pt x="180886" y="1085214"/>
                </a:lnTo>
                <a:lnTo>
                  <a:pt x="132800" y="1078759"/>
                </a:lnTo>
                <a:lnTo>
                  <a:pt x="89590" y="1060539"/>
                </a:lnTo>
                <a:lnTo>
                  <a:pt x="52981" y="1032271"/>
                </a:lnTo>
                <a:lnTo>
                  <a:pt x="24696" y="995675"/>
                </a:lnTo>
                <a:lnTo>
                  <a:pt x="6461" y="952467"/>
                </a:lnTo>
                <a:lnTo>
                  <a:pt x="0" y="904366"/>
                </a:lnTo>
                <a:lnTo>
                  <a:pt x="0" y="1808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174" y="2544266"/>
            <a:ext cx="1660525" cy="70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algn="ctr">
              <a:lnSpc>
                <a:spcPts val="268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ESFERA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ts val="2680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¿</a:t>
            </a:r>
            <a:r>
              <a:rPr sz="2400" spc="-18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79296" y="3923665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1989581" y="0"/>
                </a:moveTo>
                <a:lnTo>
                  <a:pt x="180847" y="0"/>
                </a:lnTo>
                <a:lnTo>
                  <a:pt x="132747" y="6455"/>
                </a:lnTo>
                <a:lnTo>
                  <a:pt x="89539" y="24675"/>
                </a:lnTo>
                <a:lnTo>
                  <a:pt x="52943" y="52943"/>
                </a:lnTo>
                <a:lnTo>
                  <a:pt x="24675" y="89539"/>
                </a:lnTo>
                <a:lnTo>
                  <a:pt x="6455" y="132747"/>
                </a:lnTo>
                <a:lnTo>
                  <a:pt x="0" y="180848"/>
                </a:lnTo>
                <a:lnTo>
                  <a:pt x="0" y="904367"/>
                </a:lnTo>
                <a:lnTo>
                  <a:pt x="6455" y="952423"/>
                </a:lnTo>
                <a:lnTo>
                  <a:pt x="24675" y="995618"/>
                </a:lnTo>
                <a:lnTo>
                  <a:pt x="52943" y="1032224"/>
                </a:lnTo>
                <a:lnTo>
                  <a:pt x="89539" y="1060511"/>
                </a:lnTo>
                <a:lnTo>
                  <a:pt x="132747" y="1078750"/>
                </a:lnTo>
                <a:lnTo>
                  <a:pt x="180847" y="1085215"/>
                </a:lnTo>
                <a:lnTo>
                  <a:pt x="1989581" y="1085215"/>
                </a:lnTo>
                <a:lnTo>
                  <a:pt x="2037682" y="1078750"/>
                </a:lnTo>
                <a:lnTo>
                  <a:pt x="2080890" y="1060511"/>
                </a:lnTo>
                <a:lnTo>
                  <a:pt x="2117486" y="1032224"/>
                </a:lnTo>
                <a:lnTo>
                  <a:pt x="2145754" y="995618"/>
                </a:lnTo>
                <a:lnTo>
                  <a:pt x="2163974" y="952423"/>
                </a:lnTo>
                <a:lnTo>
                  <a:pt x="2170429" y="904367"/>
                </a:lnTo>
                <a:lnTo>
                  <a:pt x="2170429" y="180848"/>
                </a:lnTo>
                <a:lnTo>
                  <a:pt x="2163974" y="132747"/>
                </a:lnTo>
                <a:lnTo>
                  <a:pt x="2145754" y="89539"/>
                </a:lnTo>
                <a:lnTo>
                  <a:pt x="2117486" y="52943"/>
                </a:lnTo>
                <a:lnTo>
                  <a:pt x="2080890" y="24675"/>
                </a:lnTo>
                <a:lnTo>
                  <a:pt x="2037682" y="6455"/>
                </a:lnTo>
                <a:lnTo>
                  <a:pt x="1989581" y="0"/>
                </a:lnTo>
                <a:close/>
              </a:path>
            </a:pathLst>
          </a:custGeom>
          <a:solidFill>
            <a:srgbClr val="393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9296" y="3923665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0" y="180848"/>
                </a:moveTo>
                <a:lnTo>
                  <a:pt x="6455" y="132747"/>
                </a:lnTo>
                <a:lnTo>
                  <a:pt x="24675" y="89539"/>
                </a:lnTo>
                <a:lnTo>
                  <a:pt x="52943" y="52943"/>
                </a:lnTo>
                <a:lnTo>
                  <a:pt x="89539" y="24675"/>
                </a:lnTo>
                <a:lnTo>
                  <a:pt x="132747" y="6455"/>
                </a:lnTo>
                <a:lnTo>
                  <a:pt x="180847" y="0"/>
                </a:lnTo>
                <a:lnTo>
                  <a:pt x="1989581" y="0"/>
                </a:lnTo>
                <a:lnTo>
                  <a:pt x="2037682" y="6455"/>
                </a:lnTo>
                <a:lnTo>
                  <a:pt x="2080890" y="24675"/>
                </a:lnTo>
                <a:lnTo>
                  <a:pt x="2117486" y="52943"/>
                </a:lnTo>
                <a:lnTo>
                  <a:pt x="2145754" y="89539"/>
                </a:lnTo>
                <a:lnTo>
                  <a:pt x="2163974" y="132747"/>
                </a:lnTo>
                <a:lnTo>
                  <a:pt x="2170429" y="180848"/>
                </a:lnTo>
                <a:lnTo>
                  <a:pt x="2170429" y="904367"/>
                </a:lnTo>
                <a:lnTo>
                  <a:pt x="2163974" y="952423"/>
                </a:lnTo>
                <a:lnTo>
                  <a:pt x="2145754" y="995618"/>
                </a:lnTo>
                <a:lnTo>
                  <a:pt x="2117486" y="1032224"/>
                </a:lnTo>
                <a:lnTo>
                  <a:pt x="2080890" y="1060511"/>
                </a:lnTo>
                <a:lnTo>
                  <a:pt x="2037682" y="1078750"/>
                </a:lnTo>
                <a:lnTo>
                  <a:pt x="1989581" y="1085215"/>
                </a:lnTo>
                <a:lnTo>
                  <a:pt x="180847" y="1085215"/>
                </a:lnTo>
                <a:lnTo>
                  <a:pt x="132747" y="1078750"/>
                </a:lnTo>
                <a:lnTo>
                  <a:pt x="89539" y="1060511"/>
                </a:lnTo>
                <a:lnTo>
                  <a:pt x="52943" y="1032224"/>
                </a:lnTo>
                <a:lnTo>
                  <a:pt x="24675" y="995618"/>
                </a:lnTo>
                <a:lnTo>
                  <a:pt x="6455" y="952423"/>
                </a:lnTo>
                <a:lnTo>
                  <a:pt x="0" y="904367"/>
                </a:lnTo>
                <a:lnTo>
                  <a:pt x="0" y="180848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9296" y="5464683"/>
            <a:ext cx="2170430" cy="1085850"/>
          </a:xfrm>
          <a:custGeom>
            <a:avLst/>
            <a:gdLst/>
            <a:ahLst/>
            <a:cxnLst/>
            <a:rect l="l" t="t" r="r" b="b"/>
            <a:pathLst>
              <a:path w="2170429" h="1085850">
                <a:moveTo>
                  <a:pt x="1989581" y="0"/>
                </a:moveTo>
                <a:lnTo>
                  <a:pt x="180847" y="0"/>
                </a:lnTo>
                <a:lnTo>
                  <a:pt x="132747" y="6464"/>
                </a:lnTo>
                <a:lnTo>
                  <a:pt x="89539" y="24704"/>
                </a:lnTo>
                <a:lnTo>
                  <a:pt x="52943" y="52993"/>
                </a:lnTo>
                <a:lnTo>
                  <a:pt x="24675" y="89603"/>
                </a:lnTo>
                <a:lnTo>
                  <a:pt x="6455" y="132806"/>
                </a:lnTo>
                <a:lnTo>
                  <a:pt x="0" y="180873"/>
                </a:lnTo>
                <a:lnTo>
                  <a:pt x="0" y="904366"/>
                </a:lnTo>
                <a:lnTo>
                  <a:pt x="6455" y="952452"/>
                </a:lnTo>
                <a:lnTo>
                  <a:pt x="24675" y="995662"/>
                </a:lnTo>
                <a:lnTo>
                  <a:pt x="52943" y="1032271"/>
                </a:lnTo>
                <a:lnTo>
                  <a:pt x="89539" y="1060556"/>
                </a:lnTo>
                <a:lnTo>
                  <a:pt x="132747" y="1078791"/>
                </a:lnTo>
                <a:lnTo>
                  <a:pt x="180847" y="1085253"/>
                </a:lnTo>
                <a:lnTo>
                  <a:pt x="1989581" y="1085253"/>
                </a:lnTo>
                <a:lnTo>
                  <a:pt x="2037682" y="1078791"/>
                </a:lnTo>
                <a:lnTo>
                  <a:pt x="2080890" y="1060556"/>
                </a:lnTo>
                <a:lnTo>
                  <a:pt x="2117486" y="1032271"/>
                </a:lnTo>
                <a:lnTo>
                  <a:pt x="2145754" y="995662"/>
                </a:lnTo>
                <a:lnTo>
                  <a:pt x="2163974" y="952452"/>
                </a:lnTo>
                <a:lnTo>
                  <a:pt x="2170429" y="904366"/>
                </a:lnTo>
                <a:lnTo>
                  <a:pt x="2170429" y="180873"/>
                </a:lnTo>
                <a:lnTo>
                  <a:pt x="2163974" y="132806"/>
                </a:lnTo>
                <a:lnTo>
                  <a:pt x="2145754" y="89603"/>
                </a:lnTo>
                <a:lnTo>
                  <a:pt x="2117486" y="52993"/>
                </a:lnTo>
                <a:lnTo>
                  <a:pt x="2080890" y="24704"/>
                </a:lnTo>
                <a:lnTo>
                  <a:pt x="2037682" y="6464"/>
                </a:lnTo>
                <a:lnTo>
                  <a:pt x="1989581" y="0"/>
                </a:lnTo>
                <a:close/>
              </a:path>
            </a:pathLst>
          </a:custGeom>
          <a:solidFill>
            <a:srgbClr val="393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9296" y="5464683"/>
            <a:ext cx="2170430" cy="1085850"/>
          </a:xfrm>
          <a:custGeom>
            <a:avLst/>
            <a:gdLst/>
            <a:ahLst/>
            <a:cxnLst/>
            <a:rect l="l" t="t" r="r" b="b"/>
            <a:pathLst>
              <a:path w="2170429" h="1085850">
                <a:moveTo>
                  <a:pt x="0" y="180873"/>
                </a:moveTo>
                <a:lnTo>
                  <a:pt x="6455" y="132806"/>
                </a:lnTo>
                <a:lnTo>
                  <a:pt x="24675" y="89603"/>
                </a:lnTo>
                <a:lnTo>
                  <a:pt x="52943" y="52993"/>
                </a:lnTo>
                <a:lnTo>
                  <a:pt x="89539" y="24704"/>
                </a:lnTo>
                <a:lnTo>
                  <a:pt x="132747" y="6464"/>
                </a:lnTo>
                <a:lnTo>
                  <a:pt x="180847" y="0"/>
                </a:lnTo>
                <a:lnTo>
                  <a:pt x="1989581" y="0"/>
                </a:lnTo>
                <a:lnTo>
                  <a:pt x="2037682" y="6464"/>
                </a:lnTo>
                <a:lnTo>
                  <a:pt x="2080890" y="24704"/>
                </a:lnTo>
                <a:lnTo>
                  <a:pt x="2117486" y="52993"/>
                </a:lnTo>
                <a:lnTo>
                  <a:pt x="2145754" y="89603"/>
                </a:lnTo>
                <a:lnTo>
                  <a:pt x="2163974" y="132806"/>
                </a:lnTo>
                <a:lnTo>
                  <a:pt x="2170429" y="180873"/>
                </a:lnTo>
                <a:lnTo>
                  <a:pt x="2170429" y="904366"/>
                </a:lnTo>
                <a:lnTo>
                  <a:pt x="2163974" y="952452"/>
                </a:lnTo>
                <a:lnTo>
                  <a:pt x="2145754" y="995662"/>
                </a:lnTo>
                <a:lnTo>
                  <a:pt x="2117486" y="1032271"/>
                </a:lnTo>
                <a:lnTo>
                  <a:pt x="2080890" y="1060556"/>
                </a:lnTo>
                <a:lnTo>
                  <a:pt x="2037682" y="1078791"/>
                </a:lnTo>
                <a:lnTo>
                  <a:pt x="1989581" y="1085253"/>
                </a:lnTo>
                <a:lnTo>
                  <a:pt x="180847" y="1085253"/>
                </a:lnTo>
                <a:lnTo>
                  <a:pt x="132747" y="1078791"/>
                </a:lnTo>
                <a:lnTo>
                  <a:pt x="89539" y="1060556"/>
                </a:lnTo>
                <a:lnTo>
                  <a:pt x="52943" y="1032271"/>
                </a:lnTo>
                <a:lnTo>
                  <a:pt x="24675" y="995662"/>
                </a:lnTo>
                <a:lnTo>
                  <a:pt x="6455" y="952452"/>
                </a:lnTo>
                <a:lnTo>
                  <a:pt x="0" y="904366"/>
                </a:lnTo>
                <a:lnTo>
                  <a:pt x="0" y="180873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16989" y="4085970"/>
            <a:ext cx="1513840" cy="2248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42265" marR="5080" indent="-329565">
              <a:lnSpc>
                <a:spcPts val="2480"/>
              </a:lnSpc>
              <a:spcBef>
                <a:spcPts val="51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Ñ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  ROJA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Arial"/>
              <a:cs typeface="Arial"/>
            </a:endParaRPr>
          </a:p>
          <a:p>
            <a:pPr marL="341630" marR="106045" indent="-245745">
              <a:lnSpc>
                <a:spcPts val="248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GRA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  ROJA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62984" y="2382520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1989581" y="0"/>
                </a:moveTo>
                <a:lnTo>
                  <a:pt x="180848" y="0"/>
                </a:lnTo>
                <a:lnTo>
                  <a:pt x="132747" y="6464"/>
                </a:lnTo>
                <a:lnTo>
                  <a:pt x="89539" y="24703"/>
                </a:lnTo>
                <a:lnTo>
                  <a:pt x="52943" y="52990"/>
                </a:lnTo>
                <a:lnTo>
                  <a:pt x="24675" y="89596"/>
                </a:lnTo>
                <a:lnTo>
                  <a:pt x="6455" y="132791"/>
                </a:lnTo>
                <a:lnTo>
                  <a:pt x="0" y="180847"/>
                </a:lnTo>
                <a:lnTo>
                  <a:pt x="0" y="904366"/>
                </a:lnTo>
                <a:lnTo>
                  <a:pt x="6455" y="952467"/>
                </a:lnTo>
                <a:lnTo>
                  <a:pt x="24675" y="995675"/>
                </a:lnTo>
                <a:lnTo>
                  <a:pt x="52943" y="1032271"/>
                </a:lnTo>
                <a:lnTo>
                  <a:pt x="89539" y="1060539"/>
                </a:lnTo>
                <a:lnTo>
                  <a:pt x="132747" y="1078759"/>
                </a:lnTo>
                <a:lnTo>
                  <a:pt x="180848" y="1085214"/>
                </a:lnTo>
                <a:lnTo>
                  <a:pt x="1989581" y="1085214"/>
                </a:lnTo>
                <a:lnTo>
                  <a:pt x="2037682" y="1078759"/>
                </a:lnTo>
                <a:lnTo>
                  <a:pt x="2080890" y="1060539"/>
                </a:lnTo>
                <a:lnTo>
                  <a:pt x="2117486" y="1032271"/>
                </a:lnTo>
                <a:lnTo>
                  <a:pt x="2145754" y="995675"/>
                </a:lnTo>
                <a:lnTo>
                  <a:pt x="2163974" y="952467"/>
                </a:lnTo>
                <a:lnTo>
                  <a:pt x="2170429" y="904366"/>
                </a:lnTo>
                <a:lnTo>
                  <a:pt x="2170429" y="180847"/>
                </a:lnTo>
                <a:lnTo>
                  <a:pt x="2163974" y="132791"/>
                </a:lnTo>
                <a:lnTo>
                  <a:pt x="2145754" y="89596"/>
                </a:lnTo>
                <a:lnTo>
                  <a:pt x="2117486" y="52990"/>
                </a:lnTo>
                <a:lnTo>
                  <a:pt x="2080890" y="24703"/>
                </a:lnTo>
                <a:lnTo>
                  <a:pt x="2037682" y="6464"/>
                </a:lnTo>
                <a:lnTo>
                  <a:pt x="1989581" y="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2984" y="2382520"/>
            <a:ext cx="2170430" cy="1085215"/>
          </a:xfrm>
          <a:custGeom>
            <a:avLst/>
            <a:gdLst/>
            <a:ahLst/>
            <a:cxnLst/>
            <a:rect l="l" t="t" r="r" b="b"/>
            <a:pathLst>
              <a:path w="2170429" h="1085214">
                <a:moveTo>
                  <a:pt x="0" y="180847"/>
                </a:moveTo>
                <a:lnTo>
                  <a:pt x="6455" y="132791"/>
                </a:lnTo>
                <a:lnTo>
                  <a:pt x="24675" y="89596"/>
                </a:lnTo>
                <a:lnTo>
                  <a:pt x="52943" y="52990"/>
                </a:lnTo>
                <a:lnTo>
                  <a:pt x="89539" y="24703"/>
                </a:lnTo>
                <a:lnTo>
                  <a:pt x="132747" y="6464"/>
                </a:lnTo>
                <a:lnTo>
                  <a:pt x="180848" y="0"/>
                </a:lnTo>
                <a:lnTo>
                  <a:pt x="1989581" y="0"/>
                </a:lnTo>
                <a:lnTo>
                  <a:pt x="2037682" y="6464"/>
                </a:lnTo>
                <a:lnTo>
                  <a:pt x="2080890" y="24703"/>
                </a:lnTo>
                <a:lnTo>
                  <a:pt x="2117486" y="52990"/>
                </a:lnTo>
                <a:lnTo>
                  <a:pt x="2145754" y="89596"/>
                </a:lnTo>
                <a:lnTo>
                  <a:pt x="2163974" y="132791"/>
                </a:lnTo>
                <a:lnTo>
                  <a:pt x="2170429" y="180847"/>
                </a:lnTo>
                <a:lnTo>
                  <a:pt x="2170429" y="904366"/>
                </a:lnTo>
                <a:lnTo>
                  <a:pt x="2163974" y="952467"/>
                </a:lnTo>
                <a:lnTo>
                  <a:pt x="2145754" y="995675"/>
                </a:lnTo>
                <a:lnTo>
                  <a:pt x="2117486" y="1032271"/>
                </a:lnTo>
                <a:lnTo>
                  <a:pt x="2080890" y="1060539"/>
                </a:lnTo>
                <a:lnTo>
                  <a:pt x="2037682" y="1078759"/>
                </a:lnTo>
                <a:lnTo>
                  <a:pt x="1989581" y="1085214"/>
                </a:lnTo>
                <a:lnTo>
                  <a:pt x="180848" y="1085214"/>
                </a:lnTo>
                <a:lnTo>
                  <a:pt x="132747" y="1078759"/>
                </a:lnTo>
                <a:lnTo>
                  <a:pt x="89539" y="1060539"/>
                </a:lnTo>
                <a:lnTo>
                  <a:pt x="52943" y="1032271"/>
                </a:lnTo>
                <a:lnTo>
                  <a:pt x="24675" y="995675"/>
                </a:lnTo>
                <a:lnTo>
                  <a:pt x="6455" y="952467"/>
                </a:lnTo>
                <a:lnTo>
                  <a:pt x="0" y="904366"/>
                </a:lnTo>
                <a:lnTo>
                  <a:pt x="0" y="1808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92041" y="2386710"/>
            <a:ext cx="1515110" cy="10229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-1270" algn="ctr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PIR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ROJA  P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ÑA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89217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1989709" y="0"/>
                </a:moveTo>
                <a:lnTo>
                  <a:pt x="180975" y="0"/>
                </a:lnTo>
                <a:lnTo>
                  <a:pt x="132864" y="6464"/>
                </a:lnTo>
                <a:lnTo>
                  <a:pt x="89633" y="24703"/>
                </a:lnTo>
                <a:lnTo>
                  <a:pt x="53006" y="52990"/>
                </a:lnTo>
                <a:lnTo>
                  <a:pt x="24708" y="89596"/>
                </a:lnTo>
                <a:lnTo>
                  <a:pt x="6464" y="132791"/>
                </a:lnTo>
                <a:lnTo>
                  <a:pt x="0" y="180847"/>
                </a:lnTo>
                <a:lnTo>
                  <a:pt x="0" y="904366"/>
                </a:lnTo>
                <a:lnTo>
                  <a:pt x="6464" y="952467"/>
                </a:lnTo>
                <a:lnTo>
                  <a:pt x="24708" y="995675"/>
                </a:lnTo>
                <a:lnTo>
                  <a:pt x="53006" y="1032271"/>
                </a:lnTo>
                <a:lnTo>
                  <a:pt x="89633" y="1060539"/>
                </a:lnTo>
                <a:lnTo>
                  <a:pt x="132864" y="1078759"/>
                </a:lnTo>
                <a:lnTo>
                  <a:pt x="180975" y="1085214"/>
                </a:lnTo>
                <a:lnTo>
                  <a:pt x="1989709" y="1085214"/>
                </a:lnTo>
                <a:lnTo>
                  <a:pt x="2037765" y="1078759"/>
                </a:lnTo>
                <a:lnTo>
                  <a:pt x="2080960" y="1060539"/>
                </a:lnTo>
                <a:lnTo>
                  <a:pt x="2117566" y="1032271"/>
                </a:lnTo>
                <a:lnTo>
                  <a:pt x="2145853" y="995675"/>
                </a:lnTo>
                <a:lnTo>
                  <a:pt x="2164092" y="952467"/>
                </a:lnTo>
                <a:lnTo>
                  <a:pt x="2170557" y="904366"/>
                </a:lnTo>
                <a:lnTo>
                  <a:pt x="2170557" y="180847"/>
                </a:lnTo>
                <a:lnTo>
                  <a:pt x="2164092" y="132791"/>
                </a:lnTo>
                <a:lnTo>
                  <a:pt x="2145853" y="89596"/>
                </a:lnTo>
                <a:lnTo>
                  <a:pt x="2117566" y="52990"/>
                </a:lnTo>
                <a:lnTo>
                  <a:pt x="2080960" y="24703"/>
                </a:lnTo>
                <a:lnTo>
                  <a:pt x="2037765" y="6464"/>
                </a:lnTo>
                <a:lnTo>
                  <a:pt x="1989709" y="0"/>
                </a:lnTo>
                <a:close/>
              </a:path>
            </a:pathLst>
          </a:custGeom>
          <a:solidFill>
            <a:srgbClr val="2C2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89217" y="2382520"/>
            <a:ext cx="2171065" cy="1085215"/>
          </a:xfrm>
          <a:custGeom>
            <a:avLst/>
            <a:gdLst/>
            <a:ahLst/>
            <a:cxnLst/>
            <a:rect l="l" t="t" r="r" b="b"/>
            <a:pathLst>
              <a:path w="2171065" h="1085214">
                <a:moveTo>
                  <a:pt x="0" y="180847"/>
                </a:moveTo>
                <a:lnTo>
                  <a:pt x="6464" y="132791"/>
                </a:lnTo>
                <a:lnTo>
                  <a:pt x="24708" y="89596"/>
                </a:lnTo>
                <a:lnTo>
                  <a:pt x="53006" y="52990"/>
                </a:lnTo>
                <a:lnTo>
                  <a:pt x="89633" y="24703"/>
                </a:lnTo>
                <a:lnTo>
                  <a:pt x="132864" y="6464"/>
                </a:lnTo>
                <a:lnTo>
                  <a:pt x="180975" y="0"/>
                </a:lnTo>
                <a:lnTo>
                  <a:pt x="1989709" y="0"/>
                </a:lnTo>
                <a:lnTo>
                  <a:pt x="2037765" y="6464"/>
                </a:lnTo>
                <a:lnTo>
                  <a:pt x="2080960" y="24703"/>
                </a:lnTo>
                <a:lnTo>
                  <a:pt x="2117566" y="52990"/>
                </a:lnTo>
                <a:lnTo>
                  <a:pt x="2145853" y="89596"/>
                </a:lnTo>
                <a:lnTo>
                  <a:pt x="2164092" y="132791"/>
                </a:lnTo>
                <a:lnTo>
                  <a:pt x="2170557" y="180847"/>
                </a:lnTo>
                <a:lnTo>
                  <a:pt x="2170557" y="904366"/>
                </a:lnTo>
                <a:lnTo>
                  <a:pt x="2164092" y="952467"/>
                </a:lnTo>
                <a:lnTo>
                  <a:pt x="2145853" y="995675"/>
                </a:lnTo>
                <a:lnTo>
                  <a:pt x="2117566" y="1032271"/>
                </a:lnTo>
                <a:lnTo>
                  <a:pt x="2080960" y="1060539"/>
                </a:lnTo>
                <a:lnTo>
                  <a:pt x="2037765" y="1078759"/>
                </a:lnTo>
                <a:lnTo>
                  <a:pt x="1989709" y="1085214"/>
                </a:lnTo>
                <a:lnTo>
                  <a:pt x="180975" y="1085214"/>
                </a:lnTo>
                <a:lnTo>
                  <a:pt x="132864" y="1078759"/>
                </a:lnTo>
                <a:lnTo>
                  <a:pt x="89633" y="1060539"/>
                </a:lnTo>
                <a:lnTo>
                  <a:pt x="53006" y="1032271"/>
                </a:lnTo>
                <a:lnTo>
                  <a:pt x="24708" y="995675"/>
                </a:lnTo>
                <a:lnTo>
                  <a:pt x="6464" y="952467"/>
                </a:lnTo>
                <a:lnTo>
                  <a:pt x="0" y="904366"/>
                </a:lnTo>
                <a:lnTo>
                  <a:pt x="0" y="1808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11873" y="2386710"/>
            <a:ext cx="1328420" cy="10229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indent="1270" algn="ctr">
              <a:lnSpc>
                <a:spcPct val="86300"/>
              </a:lnSpc>
              <a:spcBef>
                <a:spcPts val="495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BLOQUE  AZUL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8032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Construcción de la Base de</a:t>
            </a:r>
            <a:r>
              <a:rPr sz="2800" spc="7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casos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625979" y="1834718"/>
            <a:ext cx="6210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3915" algn="l"/>
                <a:tab pos="3441700" algn="l"/>
                <a:tab pos="4572635" algn="l"/>
                <a:tab pos="5327650" algn="l"/>
              </a:tabLst>
            </a:pPr>
            <a:r>
              <a:rPr sz="2800" spc="-5" dirty="0">
                <a:latin typeface="Arial"/>
                <a:cs typeface="Arial"/>
              </a:rPr>
              <a:t>au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om</a:t>
            </a:r>
            <a:r>
              <a:rPr sz="2800" spc="5" dirty="0">
                <a:latin typeface="Arial"/>
                <a:cs typeface="Arial"/>
              </a:rPr>
              <a:t>á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desde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base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da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620626"/>
            <a:ext cx="218694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5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Arial"/>
                <a:cs typeface="Arial"/>
              </a:rPr>
              <a:t>Creación  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1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41654"/>
            <a:ext cx="845312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50100"/>
              </a:lnSpc>
              <a:spcBef>
                <a:spcPts val="95"/>
              </a:spcBef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Sistema </a:t>
            </a:r>
            <a:r>
              <a:rPr sz="2800" dirty="0">
                <a:latin typeface="Arial"/>
                <a:cs typeface="Arial"/>
              </a:rPr>
              <a:t>inteligente asistente </a:t>
            </a:r>
            <a:r>
              <a:rPr sz="2800" spc="-5" dirty="0">
                <a:latin typeface="Arial"/>
                <a:cs typeface="Arial"/>
              </a:rPr>
              <a:t>en la </a:t>
            </a:r>
            <a:r>
              <a:rPr sz="2800" dirty="0">
                <a:latin typeface="Arial"/>
                <a:cs typeface="Arial"/>
              </a:rPr>
              <a:t>adquisición de  </a:t>
            </a:r>
            <a:r>
              <a:rPr sz="2800" spc="-5" dirty="0">
                <a:latin typeface="Arial"/>
                <a:cs typeface="Arial"/>
              </a:rPr>
              <a:t>casos.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Suma</a:t>
            </a:r>
            <a:r>
              <a:rPr sz="2800" dirty="0">
                <a:solidFill>
                  <a:srgbClr val="FFFFFF"/>
                </a:solidFill>
              </a:rPr>
              <a:t>r</a:t>
            </a:r>
            <a:r>
              <a:rPr sz="2800" spc="-5" dirty="0">
                <a:solidFill>
                  <a:srgbClr val="FFFFFF"/>
                </a:solidFill>
              </a:rPr>
              <a:t>io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086891"/>
            <a:ext cx="5669915" cy="194691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780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Razonamiento basado en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casos.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5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Base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casos</a:t>
            </a:r>
            <a:endParaRPr sz="28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1680"/>
              </a:spcBef>
              <a:buChar char="-"/>
              <a:tabLst>
                <a:tab pos="469900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Mecanismo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inferencia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06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600200" y="2743200"/>
            <a:ext cx="5467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Mecanismo de</a:t>
            </a:r>
            <a:r>
              <a:rPr spc="-35" dirty="0"/>
              <a:t> </a:t>
            </a:r>
            <a:r>
              <a:rPr spc="-5" dirty="0"/>
              <a:t>inferencia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153988"/>
            <a:ext cx="2971800" cy="45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Esquema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general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981200" y="1066800"/>
            <a:ext cx="5010022" cy="5520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757920" cy="585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Pasos de la inferencia basada en</a:t>
            </a:r>
            <a:r>
              <a:rPr sz="28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casos</a:t>
            </a:r>
            <a:endParaRPr sz="2800">
              <a:latin typeface="Arial"/>
              <a:cs typeface="Arial"/>
            </a:endParaRPr>
          </a:p>
          <a:p>
            <a:pPr marL="12700" marR="5715" algn="just">
              <a:lnSpc>
                <a:spcPct val="150000"/>
              </a:lnSpc>
              <a:spcBef>
                <a:spcPts val="2200"/>
              </a:spcBef>
              <a:buAutoNum type="arabicPeriod"/>
              <a:tabLst>
                <a:tab pos="439420" algn="l"/>
              </a:tabLst>
            </a:pPr>
            <a:r>
              <a:rPr sz="2800" spc="-5" dirty="0">
                <a:latin typeface="Arial"/>
                <a:cs typeface="Arial"/>
              </a:rPr>
              <a:t>Presentar como </a:t>
            </a:r>
            <a:r>
              <a:rPr sz="2800" dirty="0">
                <a:latin typeface="Arial"/>
                <a:cs typeface="Arial"/>
              </a:rPr>
              <a:t>entrada </a:t>
            </a:r>
            <a:r>
              <a:rPr sz="2800" spc="5" dirty="0">
                <a:latin typeface="Arial"/>
                <a:cs typeface="Arial"/>
              </a:rPr>
              <a:t>al </a:t>
            </a:r>
            <a:r>
              <a:rPr sz="2800" spc="-5" dirty="0">
                <a:latin typeface="Arial"/>
                <a:cs typeface="Arial"/>
              </a:rPr>
              <a:t>sistema </a:t>
            </a:r>
            <a:r>
              <a:rPr sz="2800" dirty="0">
                <a:latin typeface="Arial"/>
                <a:cs typeface="Arial"/>
              </a:rPr>
              <a:t>una descripción  </a:t>
            </a:r>
            <a:r>
              <a:rPr sz="2800" spc="-5" dirty="0">
                <a:latin typeface="Arial"/>
                <a:cs typeface="Arial"/>
              </a:rPr>
              <a:t>del </a:t>
            </a:r>
            <a:r>
              <a:rPr sz="2800" dirty="0">
                <a:latin typeface="Arial"/>
                <a:cs typeface="Arial"/>
              </a:rPr>
              <a:t>problema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resolver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problema actual  (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Presentación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50000"/>
              </a:lnSpc>
              <a:buAutoNum type="arabicPeriod"/>
              <a:tabLst>
                <a:tab pos="482600" algn="l"/>
              </a:tabLst>
            </a:pPr>
            <a:r>
              <a:rPr sz="2800" dirty="0">
                <a:latin typeface="Arial"/>
                <a:cs typeface="Arial"/>
              </a:rPr>
              <a:t>Encontrar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memoria aquellos </a:t>
            </a:r>
            <a:r>
              <a:rPr sz="2800" spc="-5" dirty="0">
                <a:latin typeface="Arial"/>
                <a:cs typeface="Arial"/>
              </a:rPr>
              <a:t>casos </a:t>
            </a:r>
            <a:r>
              <a:rPr sz="2800" dirty="0">
                <a:latin typeface="Arial"/>
                <a:cs typeface="Arial"/>
              </a:rPr>
              <a:t>relevantes  que resuelven </a:t>
            </a:r>
            <a:r>
              <a:rPr sz="2800" spc="-5" dirty="0">
                <a:latin typeface="Arial"/>
                <a:cs typeface="Arial"/>
              </a:rPr>
              <a:t>problemas similares </a:t>
            </a:r>
            <a:r>
              <a:rPr sz="2800" dirty="0">
                <a:latin typeface="Arial"/>
                <a:cs typeface="Arial"/>
              </a:rPr>
              <a:t>al </a:t>
            </a:r>
            <a:r>
              <a:rPr sz="2800" spc="-5" dirty="0">
                <a:latin typeface="Arial"/>
                <a:cs typeface="Arial"/>
              </a:rPr>
              <a:t>actual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Recuperación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ts val="5040"/>
              </a:lnSpc>
              <a:spcBef>
                <a:spcPts val="450"/>
              </a:spcBef>
              <a:buAutoNum type="arabicPeriod"/>
              <a:tabLst>
                <a:tab pos="462280" algn="l"/>
              </a:tabLst>
            </a:pPr>
            <a:r>
              <a:rPr sz="2800" dirty="0">
                <a:latin typeface="Arial"/>
                <a:cs typeface="Arial"/>
              </a:rPr>
              <a:t>Determinar cuáles partes del viejo caso se deben  focalizar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resolver </a:t>
            </a:r>
            <a:r>
              <a:rPr sz="2800" spc="-5" dirty="0">
                <a:latin typeface="Arial"/>
                <a:cs typeface="Arial"/>
              </a:rPr>
              <a:t>el subproblema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actual.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758555" cy="585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Pasos de la inferencia basada en</a:t>
            </a:r>
            <a:r>
              <a:rPr sz="2800" b="1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casos</a:t>
            </a:r>
            <a:endParaRPr sz="2800">
              <a:latin typeface="Arial"/>
              <a:cs typeface="Arial"/>
            </a:endParaRPr>
          </a:p>
          <a:p>
            <a:pPr marL="12700" marR="8255" algn="just">
              <a:lnSpc>
                <a:spcPct val="150100"/>
              </a:lnSpc>
              <a:spcBef>
                <a:spcPts val="2195"/>
              </a:spcBef>
              <a:buAutoNum type="arabicPeriod" startAt="4"/>
              <a:tabLst>
                <a:tab pos="462280" algn="l"/>
              </a:tabLst>
            </a:pPr>
            <a:r>
              <a:rPr sz="2800" spc="-5" dirty="0">
                <a:latin typeface="Arial"/>
                <a:cs typeface="Arial"/>
              </a:rPr>
              <a:t>Derivar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solución </a:t>
            </a:r>
            <a:r>
              <a:rPr sz="2800" dirty="0">
                <a:latin typeface="Arial"/>
                <a:cs typeface="Arial"/>
              </a:rPr>
              <a:t>adaptando </a:t>
            </a:r>
            <a:r>
              <a:rPr sz="2800" spc="-5" dirty="0">
                <a:latin typeface="Arial"/>
                <a:cs typeface="Arial"/>
              </a:rPr>
              <a:t>la solución previa  a las </a:t>
            </a:r>
            <a:r>
              <a:rPr sz="2800" dirty="0">
                <a:latin typeface="Arial"/>
                <a:cs typeface="Arial"/>
              </a:rPr>
              <a:t>restricciones </a:t>
            </a:r>
            <a:r>
              <a:rPr sz="2800" spc="-5" dirty="0">
                <a:latin typeface="Arial"/>
                <a:cs typeface="Arial"/>
              </a:rPr>
              <a:t>del nuevo </a:t>
            </a:r>
            <a:r>
              <a:rPr sz="2800" dirty="0">
                <a:latin typeface="Arial"/>
                <a:cs typeface="Arial"/>
              </a:rPr>
              <a:t>problema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Adaptación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buAutoNum type="arabicPeriod" startAt="4"/>
              <a:tabLst>
                <a:tab pos="462280" algn="l"/>
              </a:tabLst>
            </a:pPr>
            <a:r>
              <a:rPr sz="2800" dirty="0">
                <a:latin typeface="Arial"/>
                <a:cs typeface="Arial"/>
              </a:rPr>
              <a:t>Chequear </a:t>
            </a:r>
            <a:r>
              <a:rPr sz="2800" spc="-5" dirty="0">
                <a:latin typeface="Arial"/>
                <a:cs typeface="Arial"/>
              </a:rPr>
              <a:t>la consistencia del </a:t>
            </a:r>
            <a:r>
              <a:rPr sz="2800" dirty="0">
                <a:latin typeface="Arial"/>
                <a:cs typeface="Arial"/>
              </a:rPr>
              <a:t>valor </a:t>
            </a:r>
            <a:r>
              <a:rPr sz="2800" spc="-5" dirty="0">
                <a:latin typeface="Arial"/>
                <a:cs typeface="Arial"/>
              </a:rPr>
              <a:t>derivado </a:t>
            </a:r>
            <a:r>
              <a:rPr sz="2800" dirty="0">
                <a:latin typeface="Arial"/>
                <a:cs typeface="Arial"/>
              </a:rPr>
              <a:t>con </a:t>
            </a:r>
            <a:r>
              <a:rPr sz="2800" spc="-5" dirty="0">
                <a:latin typeface="Arial"/>
                <a:cs typeface="Arial"/>
              </a:rPr>
              <a:t>la  </a:t>
            </a:r>
            <a:r>
              <a:rPr sz="2800" dirty="0">
                <a:latin typeface="Arial"/>
                <a:cs typeface="Arial"/>
              </a:rPr>
              <a:t>descripción </a:t>
            </a:r>
            <a:r>
              <a:rPr sz="2800" spc="-5" dirty="0">
                <a:latin typeface="Arial"/>
                <a:cs typeface="Arial"/>
              </a:rPr>
              <a:t>del </a:t>
            </a:r>
            <a:r>
              <a:rPr sz="2800" dirty="0">
                <a:latin typeface="Arial"/>
                <a:cs typeface="Arial"/>
              </a:rPr>
              <a:t>problema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resolver, </a:t>
            </a:r>
            <a:r>
              <a:rPr sz="2800" spc="-5" dirty="0">
                <a:latin typeface="Arial"/>
                <a:cs typeface="Arial"/>
              </a:rPr>
              <a:t>y aceptar o  rechazar este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(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Validación</a:t>
            </a:r>
            <a:r>
              <a:rPr sz="2800" spc="-15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buAutoNum type="arabicPeriod" startAt="4"/>
              <a:tabLst>
                <a:tab pos="462280" algn="l"/>
              </a:tabLst>
            </a:pPr>
            <a:r>
              <a:rPr sz="2800" spc="-10" dirty="0">
                <a:latin typeface="Arial"/>
                <a:cs typeface="Arial"/>
              </a:rPr>
              <a:t>Si </a:t>
            </a:r>
            <a:r>
              <a:rPr sz="2800" spc="-5" dirty="0">
                <a:latin typeface="Arial"/>
                <a:cs typeface="Arial"/>
              </a:rPr>
              <a:t>se </a:t>
            </a:r>
            <a:r>
              <a:rPr sz="2800" dirty="0">
                <a:latin typeface="Arial"/>
                <a:cs typeface="Arial"/>
              </a:rPr>
              <a:t>considera </a:t>
            </a:r>
            <a:r>
              <a:rPr sz="2800" spc="-5" dirty="0">
                <a:latin typeface="Arial"/>
                <a:cs typeface="Arial"/>
              </a:rPr>
              <a:t>apropiada la </a:t>
            </a:r>
            <a:r>
              <a:rPr sz="2800" dirty="0">
                <a:latin typeface="Arial"/>
                <a:cs typeface="Arial"/>
              </a:rPr>
              <a:t>solución validada </a:t>
            </a:r>
            <a:r>
              <a:rPr sz="2800" spc="-5" dirty="0">
                <a:latin typeface="Arial"/>
                <a:cs typeface="Arial"/>
              </a:rPr>
              <a:t>se  </a:t>
            </a:r>
            <a:r>
              <a:rPr sz="2800" dirty="0">
                <a:latin typeface="Arial"/>
                <a:cs typeface="Arial"/>
              </a:rPr>
              <a:t>añade </a:t>
            </a:r>
            <a:r>
              <a:rPr sz="2800" spc="-5" dirty="0">
                <a:latin typeface="Arial"/>
                <a:cs typeface="Arial"/>
              </a:rPr>
              <a:t>a la 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casos para ser usada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el  futuro </a:t>
            </a:r>
            <a:r>
              <a:rPr sz="2800" spc="-5" dirty="0">
                <a:latin typeface="Arial"/>
                <a:cs typeface="Arial"/>
              </a:rPr>
              <a:t>si se </a:t>
            </a:r>
            <a:r>
              <a:rPr sz="2800" dirty="0">
                <a:latin typeface="Arial"/>
                <a:cs typeface="Arial"/>
              </a:rPr>
              <a:t>considera conveniente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Actualización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38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Módulos de un</a:t>
            </a:r>
            <a:r>
              <a:rPr sz="280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SBC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686584"/>
            <a:ext cx="6223000" cy="25863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Módulo </a:t>
            </a:r>
            <a:r>
              <a:rPr sz="2800" dirty="0">
                <a:latin typeface="Arial"/>
                <a:cs typeface="Arial"/>
              </a:rPr>
              <a:t>recuperador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Módulo de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adaptación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Módulo de </a:t>
            </a:r>
            <a:r>
              <a:rPr sz="2800" dirty="0">
                <a:latin typeface="Arial"/>
                <a:cs typeface="Arial"/>
              </a:rPr>
              <a:t>evaluación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soluciones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Módulo 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almacenamiento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029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Módulo recuperador de</a:t>
            </a:r>
            <a:r>
              <a:rPr sz="2800" spc="5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datos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384025"/>
            <a:ext cx="8605520" cy="3867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recuperación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selección </a:t>
            </a:r>
            <a:r>
              <a:rPr sz="2800" spc="-5" dirty="0">
                <a:latin typeface="Arial"/>
                <a:cs typeface="Arial"/>
              </a:rPr>
              <a:t>de los ítems de la  memoria </a:t>
            </a:r>
            <a:r>
              <a:rPr sz="2800" dirty="0">
                <a:latin typeface="Arial"/>
                <a:cs typeface="Arial"/>
              </a:rPr>
              <a:t>permanente semejantes al problema actual  </a:t>
            </a:r>
            <a:r>
              <a:rPr sz="2800" spc="-5" dirty="0">
                <a:latin typeface="Arial"/>
                <a:cs typeface="Arial"/>
              </a:rPr>
              <a:t>se puede </a:t>
            </a:r>
            <a:r>
              <a:rPr sz="2800" dirty="0">
                <a:latin typeface="Arial"/>
                <a:cs typeface="Arial"/>
              </a:rPr>
              <a:t>realizar utilizando </a:t>
            </a:r>
            <a:r>
              <a:rPr sz="2800" spc="-5" dirty="0">
                <a:latin typeface="Arial"/>
                <a:cs typeface="Arial"/>
              </a:rPr>
              <a:t>dos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métodos: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230504" indent="-218440" algn="just">
              <a:lnSpc>
                <a:spcPct val="100000"/>
              </a:lnSpc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recuperación por </a:t>
            </a:r>
            <a:r>
              <a:rPr sz="2800" dirty="0">
                <a:latin typeface="Arial"/>
                <a:cs typeface="Arial"/>
              </a:rPr>
              <a:t>semejanza parcial,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  <a:p>
            <a:pPr marL="230504" indent="-218440" algn="just">
              <a:lnSpc>
                <a:spcPct val="100000"/>
              </a:lnSpc>
              <a:spcBef>
                <a:spcPts val="1680"/>
              </a:spcBef>
              <a:buChar char="-"/>
              <a:tabLst>
                <a:tab pos="231140" algn="l"/>
              </a:tabLst>
            </a:pPr>
            <a:r>
              <a:rPr sz="2800" spc="-5" dirty="0">
                <a:latin typeface="Arial"/>
                <a:cs typeface="Arial"/>
              </a:rPr>
              <a:t>recuperación </a:t>
            </a:r>
            <a:r>
              <a:rPr sz="2800" dirty="0">
                <a:latin typeface="Arial"/>
                <a:cs typeface="Arial"/>
              </a:rPr>
              <a:t>por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analogía.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39" y="153416"/>
            <a:ext cx="8817610" cy="5720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820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Selección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de los mejores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casos</a:t>
            </a:r>
            <a:endParaRPr sz="2800">
              <a:latin typeface="Arial"/>
              <a:cs typeface="Arial"/>
            </a:endParaRPr>
          </a:p>
          <a:p>
            <a:pPr marL="38100" marR="40640" algn="just">
              <a:lnSpc>
                <a:spcPct val="100000"/>
              </a:lnSpc>
              <a:spcBef>
                <a:spcPts val="2115"/>
              </a:spcBef>
            </a:pPr>
            <a:r>
              <a:rPr sz="2800" i="1" spc="-10" dirty="0">
                <a:latin typeface="Arial"/>
                <a:cs typeface="Arial"/>
              </a:rPr>
              <a:t>Se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determinan el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o los casos más similares a la 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descripción del problema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necesariamente iguales  pues:</a:t>
            </a:r>
            <a:endParaRPr sz="2800">
              <a:latin typeface="Arial"/>
              <a:cs typeface="Arial"/>
            </a:endParaRPr>
          </a:p>
          <a:p>
            <a:pPr marL="495300" marR="39370" indent="-4572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495300" algn="l"/>
              </a:tabLst>
            </a:pPr>
            <a:r>
              <a:rPr sz="2800" dirty="0">
                <a:latin typeface="Arial"/>
                <a:cs typeface="Arial"/>
              </a:rPr>
              <a:t>Los valores </a:t>
            </a:r>
            <a:r>
              <a:rPr sz="2800" spc="-5" dirty="0">
                <a:latin typeface="Arial"/>
                <a:cs typeface="Arial"/>
              </a:rPr>
              <a:t>de los rasgos en </a:t>
            </a:r>
            <a:r>
              <a:rPr sz="2800" dirty="0">
                <a:latin typeface="Arial"/>
                <a:cs typeface="Arial"/>
              </a:rPr>
              <a:t>el nuevo problema </a:t>
            </a:r>
            <a:r>
              <a:rPr sz="2800" spc="25" dirty="0">
                <a:latin typeface="Arial"/>
                <a:cs typeface="Arial"/>
              </a:rPr>
              <a:t>(</a:t>
            </a:r>
            <a:r>
              <a:rPr sz="2800" spc="25" dirty="0">
                <a:latin typeface="Cambria Math"/>
                <a:cs typeface="Cambria Math"/>
              </a:rPr>
              <a:t>𝑃</a:t>
            </a:r>
            <a:r>
              <a:rPr sz="2800" spc="2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pueden no ser </a:t>
            </a:r>
            <a:r>
              <a:rPr sz="2800" spc="-5" dirty="0">
                <a:latin typeface="Arial"/>
                <a:cs typeface="Arial"/>
              </a:rPr>
              <a:t>iguales a los de algún </a:t>
            </a:r>
            <a:r>
              <a:rPr sz="2800" dirty="0">
                <a:latin typeface="Arial"/>
                <a:cs typeface="Arial"/>
              </a:rPr>
              <a:t>caso </a:t>
            </a:r>
            <a:r>
              <a:rPr sz="2800" spc="35" dirty="0">
                <a:latin typeface="Arial"/>
                <a:cs typeface="Arial"/>
              </a:rPr>
              <a:t>(</a:t>
            </a:r>
            <a:r>
              <a:rPr sz="2800" spc="35" dirty="0">
                <a:latin typeface="Cambria Math"/>
                <a:cs typeface="Cambria Math"/>
              </a:rPr>
              <a:t>𝐶</a:t>
            </a:r>
            <a:r>
              <a:rPr sz="2800" spc="35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spc="-15" dirty="0">
                <a:latin typeface="Arial"/>
                <a:cs typeface="Arial"/>
              </a:rPr>
              <a:t>la  </a:t>
            </a:r>
            <a:r>
              <a:rPr sz="2800" dirty="0">
                <a:latin typeface="Arial"/>
                <a:cs typeface="Arial"/>
              </a:rPr>
              <a:t>base.</a:t>
            </a:r>
            <a:endParaRPr sz="2800">
              <a:latin typeface="Arial"/>
              <a:cs typeface="Arial"/>
            </a:endParaRPr>
          </a:p>
          <a:p>
            <a:pPr marL="495300" marR="39370" indent="-45720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495300" algn="l"/>
              </a:tabLst>
            </a:pPr>
            <a:r>
              <a:rPr sz="2800" spc="-5" dirty="0">
                <a:latin typeface="Arial"/>
                <a:cs typeface="Arial"/>
              </a:rPr>
              <a:t>Pueden existir valores </a:t>
            </a:r>
            <a:r>
              <a:rPr sz="2800" dirty="0">
                <a:latin typeface="Arial"/>
                <a:cs typeface="Arial"/>
              </a:rPr>
              <a:t>erróneos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desconocidos  </a:t>
            </a:r>
            <a:r>
              <a:rPr sz="2800" spc="-5" dirty="0">
                <a:latin typeface="Arial"/>
                <a:cs typeface="Arial"/>
              </a:rPr>
              <a:t>para uno o más rasgos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predictivos.</a:t>
            </a:r>
            <a:endParaRPr sz="2800">
              <a:latin typeface="Arial"/>
              <a:cs typeface="Arial"/>
            </a:endParaRPr>
          </a:p>
          <a:p>
            <a:pPr marL="495300" marR="41910" indent="-457200" algn="just">
              <a:lnSpc>
                <a:spcPct val="100000"/>
              </a:lnSpc>
              <a:spcBef>
                <a:spcPts val="1205"/>
              </a:spcBef>
              <a:buChar char="•"/>
              <a:tabLst>
                <a:tab pos="495300" algn="l"/>
              </a:tabLst>
            </a:pPr>
            <a:r>
              <a:rPr sz="2800" dirty="0">
                <a:latin typeface="Arial"/>
                <a:cs typeface="Arial"/>
              </a:rPr>
              <a:t>Los </a:t>
            </a:r>
            <a:r>
              <a:rPr sz="2800" spc="-5" dirty="0">
                <a:latin typeface="Arial"/>
                <a:cs typeface="Arial"/>
              </a:rPr>
              <a:t>rasgos no tienen </a:t>
            </a:r>
            <a:r>
              <a:rPr sz="2800" dirty="0">
                <a:latin typeface="Arial"/>
                <a:cs typeface="Arial"/>
              </a:rPr>
              <a:t>usualmente </a:t>
            </a:r>
            <a:r>
              <a:rPr sz="2800" spc="-5" dirty="0">
                <a:latin typeface="Arial"/>
                <a:cs typeface="Arial"/>
              </a:rPr>
              <a:t>la misma  </a:t>
            </a:r>
            <a:r>
              <a:rPr sz="2800" dirty="0">
                <a:latin typeface="Arial"/>
                <a:cs typeface="Arial"/>
              </a:rPr>
              <a:t>importancia (representado por </a:t>
            </a:r>
            <a:r>
              <a:rPr sz="2800" spc="-5" dirty="0">
                <a:latin typeface="Arial"/>
                <a:cs typeface="Arial"/>
              </a:rPr>
              <a:t>un </a:t>
            </a:r>
            <a:r>
              <a:rPr sz="2800" dirty="0">
                <a:latin typeface="Arial"/>
                <a:cs typeface="Arial"/>
              </a:rPr>
              <a:t>peso </a:t>
            </a:r>
            <a:r>
              <a:rPr sz="2800" spc="-160" dirty="0">
                <a:latin typeface="Cambria Math"/>
                <a:cs typeface="Cambria Math"/>
              </a:rPr>
              <a:t>𝑊</a:t>
            </a:r>
            <a:r>
              <a:rPr sz="3075" spc="-240" baseline="-16260" dirty="0">
                <a:latin typeface="Cambria Math"/>
                <a:cs typeface="Cambria Math"/>
              </a:rPr>
              <a:t>𝑖 </a:t>
            </a:r>
            <a:r>
              <a:rPr sz="2800" dirty="0">
                <a:latin typeface="Arial"/>
                <a:cs typeface="Arial"/>
              </a:rPr>
              <a:t>calculado  </a:t>
            </a:r>
            <a:r>
              <a:rPr sz="2800" spc="-5" dirty="0">
                <a:latin typeface="Arial"/>
                <a:cs typeface="Arial"/>
              </a:rPr>
              <a:t>para el rasgo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𝑖</a:t>
            </a:r>
            <a:r>
              <a:rPr sz="2800" spc="25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666" y="153416"/>
            <a:ext cx="548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Métodos para determinar los</a:t>
            </a:r>
            <a:r>
              <a:rPr sz="2800" spc="70" dirty="0">
                <a:solidFill>
                  <a:srgbClr val="FFFFFF"/>
                </a:solidFill>
              </a:rPr>
              <a:t> </a:t>
            </a:r>
            <a:r>
              <a:rPr sz="2800" b="0" spc="-10" dirty="0">
                <a:solidFill>
                  <a:srgbClr val="FFFFFF"/>
                </a:solidFill>
                <a:latin typeface="Cambria Math"/>
                <a:cs typeface="Cambria Math"/>
              </a:rPr>
              <a:t>𝑾</a:t>
            </a:r>
            <a:r>
              <a:rPr sz="3075" b="0" spc="-15" baseline="-16260" dirty="0">
                <a:solidFill>
                  <a:srgbClr val="FFFFFF"/>
                </a:solidFill>
                <a:latin typeface="Cambria Math"/>
                <a:cs typeface="Cambria Math"/>
              </a:rPr>
              <a:t>𝒊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649735"/>
            <a:ext cx="6068695" cy="322643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Funciones de evaluación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dinámica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Análisis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dimensional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Preferencia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heurística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Grafos 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similaridad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Pesos de </a:t>
            </a:r>
            <a:r>
              <a:rPr sz="2800" dirty="0">
                <a:latin typeface="Arial"/>
                <a:cs typeface="Arial"/>
              </a:rPr>
              <a:t>una </a:t>
            </a:r>
            <a:r>
              <a:rPr sz="2800" spc="-5" dirty="0">
                <a:latin typeface="Arial"/>
                <a:cs typeface="Arial"/>
              </a:rPr>
              <a:t>red </a:t>
            </a:r>
            <a:r>
              <a:rPr sz="2800" dirty="0">
                <a:latin typeface="Arial"/>
                <a:cs typeface="Arial"/>
              </a:rPr>
              <a:t>neuronal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artificial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81720" cy="18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Funciones de</a:t>
            </a:r>
            <a:r>
              <a:rPr sz="28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semejanza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2800" spc="-5" dirty="0">
                <a:latin typeface="Arial"/>
                <a:cs typeface="Arial"/>
              </a:rPr>
              <a:t>Una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manera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para</a:t>
            </a:r>
            <a:r>
              <a:rPr sz="2800" spc="3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describir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Arial"/>
                <a:cs typeface="Arial"/>
              </a:rPr>
              <a:t>función</a:t>
            </a:r>
            <a:r>
              <a:rPr sz="2800" b="1" i="1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Arial"/>
                <a:cs typeface="Arial"/>
              </a:rPr>
              <a:t>de</a:t>
            </a:r>
            <a:r>
              <a:rPr sz="2800" b="1" i="1" spc="3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00FF"/>
                </a:solidFill>
                <a:latin typeface="Arial"/>
                <a:cs typeface="Arial"/>
              </a:rPr>
              <a:t>semejanza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780415" algn="l"/>
                <a:tab pos="1728470" algn="l"/>
                <a:tab pos="2179955" algn="l"/>
                <a:tab pos="4057650" algn="l"/>
                <a:tab pos="5045710" algn="l"/>
                <a:tab pos="5615305" algn="l"/>
                <a:tab pos="7277100" algn="l"/>
                <a:tab pos="7920355" algn="l"/>
                <a:tab pos="8272145" algn="l"/>
              </a:tabLst>
            </a:pPr>
            <a:r>
              <a:rPr sz="2800" spc="-5" dirty="0">
                <a:latin typeface="Arial"/>
                <a:cs typeface="Arial"/>
              </a:rPr>
              <a:t>que	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ide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simi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1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ob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0000FF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1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800" spc="70" dirty="0">
                <a:solidFill>
                  <a:srgbClr val="0000FF"/>
                </a:solidFill>
                <a:latin typeface="Cambria Math"/>
                <a:cs typeface="Cambria Math"/>
              </a:rPr>
              <a:t>𝑃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2200782"/>
            <a:ext cx="19170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caso </a:t>
            </a:r>
            <a:r>
              <a:rPr sz="2800" spc="4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800" spc="40" dirty="0">
                <a:solidFill>
                  <a:srgbClr val="0000FF"/>
                </a:solidFill>
                <a:latin typeface="Cambria Math"/>
                <a:cs typeface="Cambria Math"/>
              </a:rPr>
              <a:t>𝐶</a:t>
            </a:r>
            <a:r>
              <a:rPr sz="2800" spc="4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8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639" y="3907261"/>
            <a:ext cx="878522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 marR="43180">
              <a:lnSpc>
                <a:spcPct val="150000"/>
              </a:lnSpc>
              <a:spcBef>
                <a:spcPts val="105"/>
              </a:spcBef>
              <a:tabLst>
                <a:tab pos="1391285" algn="l"/>
                <a:tab pos="2152015" algn="l"/>
                <a:tab pos="2595880" algn="l"/>
                <a:tab pos="3655060" algn="l"/>
                <a:tab pos="3944620" algn="l"/>
                <a:tab pos="4885055" algn="l"/>
                <a:tab pos="5447030" algn="l"/>
                <a:tab pos="5890895" algn="l"/>
                <a:tab pos="6785609" algn="l"/>
                <a:tab pos="7544434" algn="l"/>
                <a:tab pos="7889240" algn="l"/>
                <a:tab pos="8451850" algn="l"/>
              </a:tabLst>
            </a:pPr>
            <a:r>
              <a:rPr sz="2800" spc="-5" dirty="0">
                <a:latin typeface="Arial"/>
                <a:cs typeface="Arial"/>
              </a:rPr>
              <a:t>donde  </a:t>
            </a:r>
            <a:r>
              <a:rPr sz="2800" spc="-20" dirty="0">
                <a:latin typeface="Cambria Math"/>
                <a:cs typeface="Cambria Math"/>
              </a:rPr>
              <a:t>𝑤</a:t>
            </a:r>
            <a:r>
              <a:rPr sz="3075" spc="-30" baseline="-16260" dirty="0">
                <a:latin typeface="Cambria Math"/>
                <a:cs typeface="Cambria Math"/>
              </a:rPr>
              <a:t>𝑖  </a:t>
            </a:r>
            <a:r>
              <a:rPr sz="2800" spc="-5" dirty="0">
                <a:latin typeface="Arial"/>
                <a:cs typeface="Arial"/>
              </a:rPr>
              <a:t>es la </a:t>
            </a:r>
            <a:r>
              <a:rPr sz="2800" dirty="0">
                <a:latin typeface="Arial"/>
                <a:cs typeface="Arial"/>
              </a:rPr>
              <a:t>importancia </a:t>
            </a:r>
            <a:r>
              <a:rPr sz="2800" spc="-5" dirty="0">
                <a:latin typeface="Arial"/>
                <a:cs typeface="Arial"/>
              </a:rPr>
              <a:t>del </a:t>
            </a:r>
            <a:r>
              <a:rPr sz="2800" spc="3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rasgo,</a:t>
            </a:r>
            <a:r>
              <a:rPr sz="2800" spc="380" dirty="0">
                <a:latin typeface="Arial"/>
                <a:cs typeface="Arial"/>
              </a:rPr>
              <a:t> </a:t>
            </a:r>
            <a:r>
              <a:rPr sz="2800" spc="-125" dirty="0">
                <a:latin typeface="Cambria Math"/>
                <a:cs typeface="Cambria Math"/>
              </a:rPr>
              <a:t>𝑃</a:t>
            </a:r>
            <a:r>
              <a:rPr sz="3075" spc="-187" baseline="-16260" dirty="0">
                <a:latin typeface="Cambria Math"/>
                <a:cs typeface="Cambria Math"/>
              </a:rPr>
              <a:t>𝑖	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370" dirty="0">
                <a:latin typeface="Arial"/>
                <a:cs typeface="Arial"/>
              </a:rPr>
              <a:t> </a:t>
            </a:r>
            <a:r>
              <a:rPr sz="2800" spc="-55" dirty="0">
                <a:latin typeface="Cambria Math"/>
                <a:cs typeface="Cambria Math"/>
              </a:rPr>
              <a:t>𝐶</a:t>
            </a:r>
            <a:r>
              <a:rPr sz="3075" spc="-82" baseline="-16260" dirty="0">
                <a:latin typeface="Cambria Math"/>
                <a:cs typeface="Cambria Math"/>
              </a:rPr>
              <a:t>𝑖	</a:t>
            </a:r>
            <a:r>
              <a:rPr sz="2800" spc="-5" dirty="0">
                <a:latin typeface="Arial"/>
                <a:cs typeface="Arial"/>
              </a:rPr>
              <a:t>son los  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qu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go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𝑖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Arial"/>
                <a:cs typeface="Arial"/>
              </a:rPr>
              <a:t>ti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ne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em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el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39" y="5187674"/>
            <a:ext cx="877062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 marR="30480">
              <a:lnSpc>
                <a:spcPct val="150000"/>
              </a:lnSpc>
              <a:spcBef>
                <a:spcPts val="105"/>
              </a:spcBef>
              <a:tabLst>
                <a:tab pos="1211580" algn="l"/>
                <a:tab pos="4304030" algn="l"/>
                <a:tab pos="4863465" algn="l"/>
                <a:tab pos="5386070" algn="l"/>
                <a:tab pos="6145530" algn="l"/>
                <a:tab pos="6804025" algn="l"/>
                <a:tab pos="8335645" algn="l"/>
              </a:tabLst>
            </a:pPr>
            <a:r>
              <a:rPr sz="2800" spc="-5" dirty="0">
                <a:latin typeface="Arial"/>
                <a:cs typeface="Arial"/>
              </a:rPr>
              <a:t>caso	resp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ct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vamente,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𝜹</a:t>
            </a:r>
            <a:r>
              <a:rPr sz="3075" spc="-15" baseline="-16260" dirty="0">
                <a:latin typeface="Cambria Math"/>
                <a:cs typeface="Cambria Math"/>
              </a:rPr>
              <a:t>𝒊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fu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ci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ó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de  comparación </a:t>
            </a:r>
            <a:r>
              <a:rPr sz="2800" dirty="0">
                <a:latin typeface="Arial"/>
                <a:cs typeface="Arial"/>
              </a:rPr>
              <a:t>para el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rasgo</a:t>
            </a:r>
            <a:r>
              <a:rPr sz="2800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0000FF"/>
                </a:solidFill>
                <a:latin typeface="Cambria Math"/>
                <a:cs typeface="Cambria Math"/>
              </a:rPr>
              <a:t>𝑖</a:t>
            </a:r>
            <a:r>
              <a:rPr sz="2800" spc="4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81707" y="3077464"/>
            <a:ext cx="1069975" cy="423545"/>
          </a:xfrm>
          <a:custGeom>
            <a:avLst/>
            <a:gdLst/>
            <a:ahLst/>
            <a:cxnLst/>
            <a:rect l="l" t="t" r="r" b="b"/>
            <a:pathLst>
              <a:path w="1069975" h="423545">
                <a:moveTo>
                  <a:pt x="934466" y="0"/>
                </a:moveTo>
                <a:lnTo>
                  <a:pt x="928497" y="17272"/>
                </a:lnTo>
                <a:lnTo>
                  <a:pt x="952996" y="27892"/>
                </a:lnTo>
                <a:lnTo>
                  <a:pt x="974089" y="42608"/>
                </a:lnTo>
                <a:lnTo>
                  <a:pt x="1005967" y="84327"/>
                </a:lnTo>
                <a:lnTo>
                  <a:pt x="1024715" y="140620"/>
                </a:lnTo>
                <a:lnTo>
                  <a:pt x="1030986" y="209676"/>
                </a:lnTo>
                <a:lnTo>
                  <a:pt x="1029414" y="247014"/>
                </a:lnTo>
                <a:lnTo>
                  <a:pt x="1016841" y="311404"/>
                </a:lnTo>
                <a:lnTo>
                  <a:pt x="991621" y="361697"/>
                </a:lnTo>
                <a:lnTo>
                  <a:pt x="953279" y="395658"/>
                </a:lnTo>
                <a:lnTo>
                  <a:pt x="929132" y="406400"/>
                </a:lnTo>
                <a:lnTo>
                  <a:pt x="934466" y="423545"/>
                </a:lnTo>
                <a:lnTo>
                  <a:pt x="992298" y="396478"/>
                </a:lnTo>
                <a:lnTo>
                  <a:pt x="1034796" y="349503"/>
                </a:lnTo>
                <a:lnTo>
                  <a:pt x="1060862" y="286734"/>
                </a:lnTo>
                <a:lnTo>
                  <a:pt x="1069594" y="211962"/>
                </a:lnTo>
                <a:lnTo>
                  <a:pt x="1067405" y="173128"/>
                </a:lnTo>
                <a:lnTo>
                  <a:pt x="1049930" y="104270"/>
                </a:lnTo>
                <a:lnTo>
                  <a:pt x="1015261" y="48291"/>
                </a:lnTo>
                <a:lnTo>
                  <a:pt x="965160" y="11144"/>
                </a:lnTo>
                <a:lnTo>
                  <a:pt x="934466" y="0"/>
                </a:lnTo>
                <a:close/>
              </a:path>
              <a:path w="1069975" h="423545">
                <a:moveTo>
                  <a:pt x="135128" y="0"/>
                </a:moveTo>
                <a:lnTo>
                  <a:pt x="77517" y="27241"/>
                </a:lnTo>
                <a:lnTo>
                  <a:pt x="35052" y="74295"/>
                </a:lnTo>
                <a:lnTo>
                  <a:pt x="8763" y="137223"/>
                </a:lnTo>
                <a:lnTo>
                  <a:pt x="0" y="211962"/>
                </a:lnTo>
                <a:lnTo>
                  <a:pt x="2188" y="250848"/>
                </a:lnTo>
                <a:lnTo>
                  <a:pt x="19663" y="319619"/>
                </a:lnTo>
                <a:lnTo>
                  <a:pt x="54207" y="375485"/>
                </a:lnTo>
                <a:lnTo>
                  <a:pt x="104344" y="412494"/>
                </a:lnTo>
                <a:lnTo>
                  <a:pt x="135128" y="423545"/>
                </a:lnTo>
                <a:lnTo>
                  <a:pt x="140462" y="406400"/>
                </a:lnTo>
                <a:lnTo>
                  <a:pt x="116314" y="395658"/>
                </a:lnTo>
                <a:lnTo>
                  <a:pt x="95488" y="380761"/>
                </a:lnTo>
                <a:lnTo>
                  <a:pt x="63754" y="338455"/>
                </a:lnTo>
                <a:lnTo>
                  <a:pt x="44958" y="280924"/>
                </a:lnTo>
                <a:lnTo>
                  <a:pt x="38735" y="209676"/>
                </a:lnTo>
                <a:lnTo>
                  <a:pt x="40286" y="173553"/>
                </a:lnTo>
                <a:lnTo>
                  <a:pt x="52772" y="110878"/>
                </a:lnTo>
                <a:lnTo>
                  <a:pt x="78017" y="61420"/>
                </a:lnTo>
                <a:lnTo>
                  <a:pt x="116689" y="27892"/>
                </a:lnTo>
                <a:lnTo>
                  <a:pt x="141097" y="17272"/>
                </a:lnTo>
                <a:lnTo>
                  <a:pt x="1351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9758" y="2950540"/>
            <a:ext cx="1296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2445" algn="l"/>
              </a:tabLst>
            </a:pPr>
            <a:r>
              <a:rPr sz="3600" dirty="0">
                <a:latin typeface="Cambria Math"/>
                <a:cs typeface="Cambria Math"/>
              </a:rPr>
              <a:t>𝜷	</a:t>
            </a:r>
            <a:r>
              <a:rPr sz="3600" spc="-5" dirty="0">
                <a:latin typeface="Cambria Math"/>
                <a:cs typeface="Cambria Math"/>
              </a:rPr>
              <a:t>𝑷,</a:t>
            </a:r>
            <a:r>
              <a:rPr sz="3600" spc="-28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𝑪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1223" y="2280380"/>
            <a:ext cx="4101465" cy="18040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R="2273935" algn="ctr">
              <a:lnSpc>
                <a:spcPct val="100000"/>
              </a:lnSpc>
              <a:spcBef>
                <a:spcPts val="1025"/>
              </a:spcBef>
            </a:pPr>
            <a:r>
              <a:rPr sz="2600" spc="15" dirty="0">
                <a:latin typeface="Cambria Math"/>
                <a:cs typeface="Cambria Math"/>
              </a:rPr>
              <a:t>𝒏</a:t>
            </a:r>
            <a:endParaRPr sz="2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235"/>
              </a:spcBef>
              <a:tabLst>
                <a:tab pos="606425" algn="l"/>
              </a:tabLst>
            </a:pPr>
            <a:r>
              <a:rPr sz="3600" dirty="0">
                <a:latin typeface="Cambria Math"/>
                <a:cs typeface="Cambria Math"/>
              </a:rPr>
              <a:t>=	𝒘</a:t>
            </a:r>
            <a:r>
              <a:rPr sz="3900" baseline="-16025" dirty="0">
                <a:latin typeface="Cambria Math"/>
                <a:cs typeface="Cambria Math"/>
              </a:rPr>
              <a:t>𝒊 </a:t>
            </a:r>
            <a:r>
              <a:rPr sz="3600" dirty="0">
                <a:latin typeface="Cambria Math"/>
                <a:cs typeface="Cambria Math"/>
              </a:rPr>
              <a:t>∗ </a:t>
            </a:r>
            <a:r>
              <a:rPr sz="3600" spc="50" dirty="0">
                <a:latin typeface="Cambria Math"/>
                <a:cs typeface="Cambria Math"/>
              </a:rPr>
              <a:t>𝜹</a:t>
            </a:r>
            <a:r>
              <a:rPr sz="3900" spc="75" baseline="-16025" dirty="0">
                <a:latin typeface="Cambria Math"/>
                <a:cs typeface="Cambria Math"/>
              </a:rPr>
              <a:t>𝒊</a:t>
            </a:r>
            <a:r>
              <a:rPr sz="3600" spc="50" dirty="0">
                <a:latin typeface="Cambria Math"/>
                <a:cs typeface="Cambria Math"/>
              </a:rPr>
              <a:t>(𝑷</a:t>
            </a:r>
            <a:r>
              <a:rPr sz="3900" spc="75" baseline="-16025" dirty="0">
                <a:latin typeface="Cambria Math"/>
                <a:cs typeface="Cambria Math"/>
              </a:rPr>
              <a:t>𝒊</a:t>
            </a:r>
            <a:r>
              <a:rPr sz="3600" spc="50" dirty="0">
                <a:latin typeface="Cambria Math"/>
                <a:cs typeface="Cambria Math"/>
              </a:rPr>
              <a:t>,</a:t>
            </a:r>
            <a:r>
              <a:rPr sz="3600" spc="-459" dirty="0">
                <a:latin typeface="Cambria Math"/>
                <a:cs typeface="Cambria Math"/>
              </a:rPr>
              <a:t> </a:t>
            </a:r>
            <a:r>
              <a:rPr sz="3600" spc="55" dirty="0">
                <a:latin typeface="Cambria Math"/>
                <a:cs typeface="Cambria Math"/>
              </a:rPr>
              <a:t>𝑪</a:t>
            </a:r>
            <a:r>
              <a:rPr sz="3900" spc="82" baseline="-16025" dirty="0">
                <a:latin typeface="Cambria Math"/>
                <a:cs typeface="Cambria Math"/>
              </a:rPr>
              <a:t>𝒊</a:t>
            </a:r>
            <a:r>
              <a:rPr sz="3600" spc="55" dirty="0">
                <a:latin typeface="Cambria Math"/>
                <a:cs typeface="Cambria Math"/>
              </a:rPr>
              <a:t>)</a:t>
            </a:r>
            <a:endParaRPr sz="3600">
              <a:latin typeface="Cambria Math"/>
              <a:cs typeface="Cambria Math"/>
            </a:endParaRPr>
          </a:p>
          <a:p>
            <a:pPr marR="2273300" algn="ctr">
              <a:lnSpc>
                <a:spcPct val="100000"/>
              </a:lnSpc>
              <a:spcBef>
                <a:spcPts val="1275"/>
              </a:spcBef>
            </a:pPr>
            <a:r>
              <a:rPr sz="2600" dirty="0">
                <a:latin typeface="Cambria Math"/>
                <a:cs typeface="Cambria Math"/>
              </a:rPr>
              <a:t>𝒊=𝟏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892628"/>
            <a:ext cx="7592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Otras </a:t>
            </a:r>
            <a:r>
              <a:rPr sz="2800" dirty="0">
                <a:latin typeface="Arial"/>
                <a:cs typeface="Arial"/>
              </a:rPr>
              <a:t>funciones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comparación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de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rasgos</a:t>
            </a:r>
            <a:r>
              <a:rPr sz="2800" i="1" spc="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son: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066" y="153416"/>
            <a:ext cx="6415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Funciones de comparación de</a:t>
            </a:r>
            <a:r>
              <a:rPr sz="28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rasgos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20035" y="1678813"/>
            <a:ext cx="880744" cy="377190"/>
          </a:xfrm>
          <a:custGeom>
            <a:avLst/>
            <a:gdLst/>
            <a:ahLst/>
            <a:cxnLst/>
            <a:rect l="l" t="t" r="r" b="b"/>
            <a:pathLst>
              <a:path w="880744" h="377189">
                <a:moveTo>
                  <a:pt x="760476" y="0"/>
                </a:moveTo>
                <a:lnTo>
                  <a:pt x="755141" y="15366"/>
                </a:lnTo>
                <a:lnTo>
                  <a:pt x="776954" y="24818"/>
                </a:lnTo>
                <a:lnTo>
                  <a:pt x="795718" y="37925"/>
                </a:lnTo>
                <a:lnTo>
                  <a:pt x="824102" y="75057"/>
                </a:lnTo>
                <a:lnTo>
                  <a:pt x="840787" y="125142"/>
                </a:lnTo>
                <a:lnTo>
                  <a:pt x="846327" y="186562"/>
                </a:lnTo>
                <a:lnTo>
                  <a:pt x="844925" y="219805"/>
                </a:lnTo>
                <a:lnTo>
                  <a:pt x="833737" y="277145"/>
                </a:lnTo>
                <a:lnTo>
                  <a:pt x="811355" y="321941"/>
                </a:lnTo>
                <a:lnTo>
                  <a:pt x="777255" y="352143"/>
                </a:lnTo>
                <a:lnTo>
                  <a:pt x="755776" y="361696"/>
                </a:lnTo>
                <a:lnTo>
                  <a:pt x="760476" y="376936"/>
                </a:lnTo>
                <a:lnTo>
                  <a:pt x="811926" y="352853"/>
                </a:lnTo>
                <a:lnTo>
                  <a:pt x="849757" y="311150"/>
                </a:lnTo>
                <a:lnTo>
                  <a:pt x="872966" y="255206"/>
                </a:lnTo>
                <a:lnTo>
                  <a:pt x="880744" y="188595"/>
                </a:lnTo>
                <a:lnTo>
                  <a:pt x="878794" y="154070"/>
                </a:lnTo>
                <a:lnTo>
                  <a:pt x="863224" y="92833"/>
                </a:lnTo>
                <a:lnTo>
                  <a:pt x="832413" y="42969"/>
                </a:lnTo>
                <a:lnTo>
                  <a:pt x="787836" y="9909"/>
                </a:lnTo>
                <a:lnTo>
                  <a:pt x="760476" y="0"/>
                </a:lnTo>
                <a:close/>
              </a:path>
              <a:path w="880744" h="377189">
                <a:moveTo>
                  <a:pt x="120268" y="0"/>
                </a:moveTo>
                <a:lnTo>
                  <a:pt x="68929" y="24225"/>
                </a:lnTo>
                <a:lnTo>
                  <a:pt x="31114" y="66166"/>
                </a:lnTo>
                <a:lnTo>
                  <a:pt x="7794" y="122142"/>
                </a:lnTo>
                <a:lnTo>
                  <a:pt x="0" y="188595"/>
                </a:lnTo>
                <a:lnTo>
                  <a:pt x="1948" y="223246"/>
                </a:lnTo>
                <a:lnTo>
                  <a:pt x="17466" y="284499"/>
                </a:lnTo>
                <a:lnTo>
                  <a:pt x="48206" y="334198"/>
                </a:lnTo>
                <a:lnTo>
                  <a:pt x="92835" y="367103"/>
                </a:lnTo>
                <a:lnTo>
                  <a:pt x="120268" y="376936"/>
                </a:lnTo>
                <a:lnTo>
                  <a:pt x="124968" y="361696"/>
                </a:lnTo>
                <a:lnTo>
                  <a:pt x="103489" y="352143"/>
                </a:lnTo>
                <a:lnTo>
                  <a:pt x="84962" y="338899"/>
                </a:lnTo>
                <a:lnTo>
                  <a:pt x="56768" y="301244"/>
                </a:lnTo>
                <a:lnTo>
                  <a:pt x="40020" y="249999"/>
                </a:lnTo>
                <a:lnTo>
                  <a:pt x="34416" y="186562"/>
                </a:lnTo>
                <a:lnTo>
                  <a:pt x="35819" y="154441"/>
                </a:lnTo>
                <a:lnTo>
                  <a:pt x="47007" y="98677"/>
                </a:lnTo>
                <a:lnTo>
                  <a:pt x="69435" y="54675"/>
                </a:lnTo>
                <a:lnTo>
                  <a:pt x="103864" y="24818"/>
                </a:lnTo>
                <a:lnTo>
                  <a:pt x="125602" y="15366"/>
                </a:lnTo>
                <a:lnTo>
                  <a:pt x="1202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340" y="707695"/>
            <a:ext cx="3359785" cy="137033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800" spc="-5" dirty="0">
                <a:latin typeface="Arial"/>
                <a:cs typeface="Arial"/>
              </a:rPr>
              <a:t>La más simple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sería:</a:t>
            </a:r>
            <a:endParaRPr sz="2800">
              <a:latin typeface="Arial"/>
              <a:cs typeface="Arial"/>
            </a:endParaRPr>
          </a:p>
          <a:p>
            <a:pPr marL="1742439">
              <a:lnSpc>
                <a:spcPct val="100000"/>
              </a:lnSpc>
              <a:spcBef>
                <a:spcPts val="1815"/>
              </a:spcBef>
              <a:tabLst>
                <a:tab pos="2146300" algn="l"/>
                <a:tab pos="3042285" algn="l"/>
              </a:tabLst>
            </a:pPr>
            <a:r>
              <a:rPr sz="3200" dirty="0">
                <a:latin typeface="Cambria Math"/>
                <a:cs typeface="Cambria Math"/>
              </a:rPr>
              <a:t>𝛿	</a:t>
            </a:r>
            <a:r>
              <a:rPr sz="3200" spc="90" dirty="0">
                <a:latin typeface="Cambria Math"/>
                <a:cs typeface="Cambria Math"/>
              </a:rPr>
              <a:t>𝑥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𝑦	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68928" y="1461008"/>
            <a:ext cx="2045335" cy="811530"/>
          </a:xfrm>
          <a:custGeom>
            <a:avLst/>
            <a:gdLst/>
            <a:ahLst/>
            <a:cxnLst/>
            <a:rect l="l" t="t" r="r" b="b"/>
            <a:pathLst>
              <a:path w="2045335" h="811530">
                <a:moveTo>
                  <a:pt x="1914144" y="0"/>
                </a:moveTo>
                <a:lnTo>
                  <a:pt x="1914144" y="17017"/>
                </a:lnTo>
                <a:lnTo>
                  <a:pt x="1927383" y="20732"/>
                </a:lnTo>
                <a:lnTo>
                  <a:pt x="1939861" y="27876"/>
                </a:lnTo>
                <a:lnTo>
                  <a:pt x="1971698" y="70310"/>
                </a:lnTo>
                <a:lnTo>
                  <a:pt x="1982176" y="118887"/>
                </a:lnTo>
                <a:lnTo>
                  <a:pt x="1983486" y="149605"/>
                </a:lnTo>
                <a:lnTo>
                  <a:pt x="1983319" y="157011"/>
                </a:lnTo>
                <a:lnTo>
                  <a:pt x="1979314" y="195707"/>
                </a:lnTo>
                <a:lnTo>
                  <a:pt x="1972564" y="234568"/>
                </a:lnTo>
                <a:lnTo>
                  <a:pt x="1969988" y="248237"/>
                </a:lnTo>
                <a:lnTo>
                  <a:pt x="1962531" y="292353"/>
                </a:lnTo>
                <a:lnTo>
                  <a:pt x="1961642" y="300354"/>
                </a:lnTo>
                <a:lnTo>
                  <a:pt x="1961642" y="304800"/>
                </a:lnTo>
                <a:lnTo>
                  <a:pt x="1965910" y="347448"/>
                </a:lnTo>
                <a:lnTo>
                  <a:pt x="1983912" y="384077"/>
                </a:lnTo>
                <a:lnTo>
                  <a:pt x="2011299" y="403732"/>
                </a:lnTo>
                <a:lnTo>
                  <a:pt x="2011299" y="407288"/>
                </a:lnTo>
                <a:lnTo>
                  <a:pt x="1979850" y="431942"/>
                </a:lnTo>
                <a:lnTo>
                  <a:pt x="1964309" y="471296"/>
                </a:lnTo>
                <a:lnTo>
                  <a:pt x="1961642" y="506221"/>
                </a:lnTo>
                <a:lnTo>
                  <a:pt x="1961642" y="510539"/>
                </a:lnTo>
                <a:lnTo>
                  <a:pt x="1967769" y="550513"/>
                </a:lnTo>
                <a:lnTo>
                  <a:pt x="1975211" y="590252"/>
                </a:lnTo>
                <a:lnTo>
                  <a:pt x="1977453" y="603250"/>
                </a:lnTo>
                <a:lnTo>
                  <a:pt x="1982819" y="645699"/>
                </a:lnTo>
                <a:lnTo>
                  <a:pt x="1983486" y="661415"/>
                </a:lnTo>
                <a:lnTo>
                  <a:pt x="1982176" y="692134"/>
                </a:lnTo>
                <a:lnTo>
                  <a:pt x="1971698" y="740711"/>
                </a:lnTo>
                <a:lnTo>
                  <a:pt x="1939861" y="783081"/>
                </a:lnTo>
                <a:lnTo>
                  <a:pt x="1914144" y="793876"/>
                </a:lnTo>
                <a:lnTo>
                  <a:pt x="1914144" y="811021"/>
                </a:lnTo>
                <a:lnTo>
                  <a:pt x="1954164" y="798083"/>
                </a:lnTo>
                <a:lnTo>
                  <a:pt x="1988947" y="766952"/>
                </a:lnTo>
                <a:lnTo>
                  <a:pt x="2013061" y="715994"/>
                </a:lnTo>
                <a:lnTo>
                  <a:pt x="2021077" y="643508"/>
                </a:lnTo>
                <a:lnTo>
                  <a:pt x="2020361" y="626294"/>
                </a:lnTo>
                <a:lnTo>
                  <a:pt x="2018204" y="606282"/>
                </a:lnTo>
                <a:lnTo>
                  <a:pt x="2014595" y="583483"/>
                </a:lnTo>
                <a:lnTo>
                  <a:pt x="2009521" y="557911"/>
                </a:lnTo>
                <a:lnTo>
                  <a:pt x="2004520" y="533070"/>
                </a:lnTo>
                <a:lnTo>
                  <a:pt x="2000948" y="512444"/>
                </a:lnTo>
                <a:lnTo>
                  <a:pt x="1998805" y="496010"/>
                </a:lnTo>
                <a:lnTo>
                  <a:pt x="1998091" y="483742"/>
                </a:lnTo>
                <a:lnTo>
                  <a:pt x="1998902" y="468552"/>
                </a:lnTo>
                <a:lnTo>
                  <a:pt x="2018343" y="426122"/>
                </a:lnTo>
                <a:lnTo>
                  <a:pt x="2044954" y="414781"/>
                </a:lnTo>
                <a:lnTo>
                  <a:pt x="2044954" y="396113"/>
                </a:lnTo>
                <a:lnTo>
                  <a:pt x="2011172" y="377316"/>
                </a:lnTo>
                <a:lnTo>
                  <a:pt x="1998091" y="327151"/>
                </a:lnTo>
                <a:lnTo>
                  <a:pt x="1998805" y="314958"/>
                </a:lnTo>
                <a:lnTo>
                  <a:pt x="2000948" y="298561"/>
                </a:lnTo>
                <a:lnTo>
                  <a:pt x="2004520" y="277949"/>
                </a:lnTo>
                <a:lnTo>
                  <a:pt x="2009521" y="253111"/>
                </a:lnTo>
                <a:lnTo>
                  <a:pt x="2014595" y="227466"/>
                </a:lnTo>
                <a:lnTo>
                  <a:pt x="2018204" y="204644"/>
                </a:lnTo>
                <a:lnTo>
                  <a:pt x="2020361" y="184656"/>
                </a:lnTo>
                <a:lnTo>
                  <a:pt x="2021077" y="167512"/>
                </a:lnTo>
                <a:lnTo>
                  <a:pt x="2019075" y="128650"/>
                </a:lnTo>
                <a:lnTo>
                  <a:pt x="2003022" y="66928"/>
                </a:lnTo>
                <a:lnTo>
                  <a:pt x="1972204" y="26181"/>
                </a:lnTo>
                <a:lnTo>
                  <a:pt x="1934815" y="4171"/>
                </a:lnTo>
                <a:lnTo>
                  <a:pt x="1914144" y="0"/>
                </a:lnTo>
                <a:close/>
              </a:path>
              <a:path w="2045335" h="811530">
                <a:moveTo>
                  <a:pt x="130683" y="0"/>
                </a:moveTo>
                <a:lnTo>
                  <a:pt x="90773" y="12985"/>
                </a:lnTo>
                <a:lnTo>
                  <a:pt x="56007" y="44068"/>
                </a:lnTo>
                <a:lnTo>
                  <a:pt x="31892" y="95027"/>
                </a:lnTo>
                <a:lnTo>
                  <a:pt x="23875" y="167512"/>
                </a:lnTo>
                <a:lnTo>
                  <a:pt x="24590" y="184511"/>
                </a:lnTo>
                <a:lnTo>
                  <a:pt x="26733" y="204438"/>
                </a:lnTo>
                <a:lnTo>
                  <a:pt x="30305" y="227270"/>
                </a:lnTo>
                <a:lnTo>
                  <a:pt x="35306" y="252983"/>
                </a:lnTo>
                <a:lnTo>
                  <a:pt x="40380" y="277985"/>
                </a:lnTo>
                <a:lnTo>
                  <a:pt x="43989" y="298688"/>
                </a:lnTo>
                <a:lnTo>
                  <a:pt x="46146" y="315081"/>
                </a:lnTo>
                <a:lnTo>
                  <a:pt x="46862" y="327151"/>
                </a:lnTo>
                <a:lnTo>
                  <a:pt x="46031" y="342435"/>
                </a:lnTo>
                <a:lnTo>
                  <a:pt x="26610" y="384950"/>
                </a:lnTo>
                <a:lnTo>
                  <a:pt x="0" y="396113"/>
                </a:lnTo>
                <a:lnTo>
                  <a:pt x="0" y="414781"/>
                </a:lnTo>
                <a:lnTo>
                  <a:pt x="33655" y="433831"/>
                </a:lnTo>
                <a:lnTo>
                  <a:pt x="46862" y="483742"/>
                </a:lnTo>
                <a:lnTo>
                  <a:pt x="46146" y="495815"/>
                </a:lnTo>
                <a:lnTo>
                  <a:pt x="43989" y="512222"/>
                </a:lnTo>
                <a:lnTo>
                  <a:pt x="40380" y="532963"/>
                </a:lnTo>
                <a:lnTo>
                  <a:pt x="35306" y="558038"/>
                </a:lnTo>
                <a:lnTo>
                  <a:pt x="30305" y="583733"/>
                </a:lnTo>
                <a:lnTo>
                  <a:pt x="26733" y="606536"/>
                </a:lnTo>
                <a:lnTo>
                  <a:pt x="24590" y="626457"/>
                </a:lnTo>
                <a:lnTo>
                  <a:pt x="23875" y="643508"/>
                </a:lnTo>
                <a:lnTo>
                  <a:pt x="25878" y="682442"/>
                </a:lnTo>
                <a:lnTo>
                  <a:pt x="41931" y="744164"/>
                </a:lnTo>
                <a:lnTo>
                  <a:pt x="72747" y="784715"/>
                </a:lnTo>
                <a:lnTo>
                  <a:pt x="110085" y="806761"/>
                </a:lnTo>
                <a:lnTo>
                  <a:pt x="130683" y="811021"/>
                </a:lnTo>
                <a:lnTo>
                  <a:pt x="130683" y="793876"/>
                </a:lnTo>
                <a:lnTo>
                  <a:pt x="117463" y="790253"/>
                </a:lnTo>
                <a:lnTo>
                  <a:pt x="105029" y="783177"/>
                </a:lnTo>
                <a:lnTo>
                  <a:pt x="73235" y="740640"/>
                </a:lnTo>
                <a:lnTo>
                  <a:pt x="62670" y="692062"/>
                </a:lnTo>
                <a:lnTo>
                  <a:pt x="61341" y="661415"/>
                </a:lnTo>
                <a:lnTo>
                  <a:pt x="62029" y="645675"/>
                </a:lnTo>
                <a:lnTo>
                  <a:pt x="64087" y="626268"/>
                </a:lnTo>
                <a:lnTo>
                  <a:pt x="67502" y="603194"/>
                </a:lnTo>
                <a:lnTo>
                  <a:pt x="72262" y="576452"/>
                </a:lnTo>
                <a:lnTo>
                  <a:pt x="77077" y="550638"/>
                </a:lnTo>
                <a:lnTo>
                  <a:pt x="80486" y="530336"/>
                </a:lnTo>
                <a:lnTo>
                  <a:pt x="82514" y="515534"/>
                </a:lnTo>
                <a:lnTo>
                  <a:pt x="83185" y="506221"/>
                </a:lnTo>
                <a:lnTo>
                  <a:pt x="82470" y="487771"/>
                </a:lnTo>
                <a:lnTo>
                  <a:pt x="71755" y="443229"/>
                </a:lnTo>
                <a:lnTo>
                  <a:pt x="46001" y="413904"/>
                </a:lnTo>
                <a:lnTo>
                  <a:pt x="33527" y="407288"/>
                </a:lnTo>
                <a:lnTo>
                  <a:pt x="33527" y="403732"/>
                </a:lnTo>
                <a:lnTo>
                  <a:pt x="65139" y="379104"/>
                </a:lnTo>
                <a:lnTo>
                  <a:pt x="80327" y="339867"/>
                </a:lnTo>
                <a:lnTo>
                  <a:pt x="83185" y="304800"/>
                </a:lnTo>
                <a:lnTo>
                  <a:pt x="82514" y="295469"/>
                </a:lnTo>
                <a:lnTo>
                  <a:pt x="80486" y="280638"/>
                </a:lnTo>
                <a:lnTo>
                  <a:pt x="77077" y="260330"/>
                </a:lnTo>
                <a:lnTo>
                  <a:pt x="72262" y="234568"/>
                </a:lnTo>
                <a:lnTo>
                  <a:pt x="67502" y="207827"/>
                </a:lnTo>
                <a:lnTo>
                  <a:pt x="64061" y="184511"/>
                </a:lnTo>
                <a:lnTo>
                  <a:pt x="62029" y="165346"/>
                </a:lnTo>
                <a:lnTo>
                  <a:pt x="61341" y="149605"/>
                </a:lnTo>
                <a:lnTo>
                  <a:pt x="62670" y="118959"/>
                </a:lnTo>
                <a:lnTo>
                  <a:pt x="73235" y="70381"/>
                </a:lnTo>
                <a:lnTo>
                  <a:pt x="105029" y="27781"/>
                </a:lnTo>
                <a:lnTo>
                  <a:pt x="130683" y="17017"/>
                </a:lnTo>
                <a:lnTo>
                  <a:pt x="1306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99103" y="1293621"/>
            <a:ext cx="1779270" cy="1017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1 𝑖𝑓 𝑥  =</a:t>
            </a:r>
            <a:r>
              <a:rPr sz="3200" spc="-2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latin typeface="Cambria Math"/>
                <a:cs typeface="Cambria Math"/>
              </a:rPr>
              <a:t>0 𝑖𝑓 𝑥  ≠</a:t>
            </a:r>
            <a:r>
              <a:rPr sz="3200" spc="-2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8566" y="4084777"/>
            <a:ext cx="244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>
                <a:latin typeface="Cambria Math"/>
                <a:cs typeface="Cambria Math"/>
              </a:rPr>
              <a:t>𝛿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5829" y="4276800"/>
            <a:ext cx="13017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240" dirty="0">
                <a:latin typeface="Cambria Math"/>
                <a:cs typeface="Cambria Math"/>
              </a:rPr>
              <a:t>𝑖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76677" y="4199635"/>
            <a:ext cx="934085" cy="377190"/>
          </a:xfrm>
          <a:custGeom>
            <a:avLst/>
            <a:gdLst/>
            <a:ahLst/>
            <a:cxnLst/>
            <a:rect l="l" t="t" r="r" b="b"/>
            <a:pathLst>
              <a:path w="934085" h="377189">
                <a:moveTo>
                  <a:pt x="813816" y="0"/>
                </a:moveTo>
                <a:lnTo>
                  <a:pt x="808355" y="15366"/>
                </a:lnTo>
                <a:lnTo>
                  <a:pt x="830220" y="24818"/>
                </a:lnTo>
                <a:lnTo>
                  <a:pt x="848979" y="37925"/>
                </a:lnTo>
                <a:lnTo>
                  <a:pt x="877316" y="75056"/>
                </a:lnTo>
                <a:lnTo>
                  <a:pt x="894064" y="125142"/>
                </a:lnTo>
                <a:lnTo>
                  <a:pt x="899668" y="186562"/>
                </a:lnTo>
                <a:lnTo>
                  <a:pt x="898265" y="219805"/>
                </a:lnTo>
                <a:lnTo>
                  <a:pt x="887077" y="277145"/>
                </a:lnTo>
                <a:lnTo>
                  <a:pt x="864621" y="321939"/>
                </a:lnTo>
                <a:lnTo>
                  <a:pt x="830470" y="352089"/>
                </a:lnTo>
                <a:lnTo>
                  <a:pt x="808990" y="361569"/>
                </a:lnTo>
                <a:lnTo>
                  <a:pt x="813816" y="376936"/>
                </a:lnTo>
                <a:lnTo>
                  <a:pt x="865155" y="352837"/>
                </a:lnTo>
                <a:lnTo>
                  <a:pt x="902970" y="311022"/>
                </a:lnTo>
                <a:lnTo>
                  <a:pt x="926226" y="255143"/>
                </a:lnTo>
                <a:lnTo>
                  <a:pt x="933958" y="188594"/>
                </a:lnTo>
                <a:lnTo>
                  <a:pt x="932025" y="154015"/>
                </a:lnTo>
                <a:lnTo>
                  <a:pt x="916491" y="92761"/>
                </a:lnTo>
                <a:lnTo>
                  <a:pt x="885628" y="42898"/>
                </a:lnTo>
                <a:lnTo>
                  <a:pt x="841103" y="9854"/>
                </a:lnTo>
                <a:lnTo>
                  <a:pt x="813816" y="0"/>
                </a:lnTo>
                <a:close/>
              </a:path>
              <a:path w="934085" h="377189">
                <a:moveTo>
                  <a:pt x="120142" y="0"/>
                </a:moveTo>
                <a:lnTo>
                  <a:pt x="68897" y="24161"/>
                </a:lnTo>
                <a:lnTo>
                  <a:pt x="30988" y="66039"/>
                </a:lnTo>
                <a:lnTo>
                  <a:pt x="7731" y="122078"/>
                </a:lnTo>
                <a:lnTo>
                  <a:pt x="0" y="188594"/>
                </a:lnTo>
                <a:lnTo>
                  <a:pt x="1930" y="223190"/>
                </a:lnTo>
                <a:lnTo>
                  <a:pt x="17412" y="284428"/>
                </a:lnTo>
                <a:lnTo>
                  <a:pt x="48150" y="334144"/>
                </a:lnTo>
                <a:lnTo>
                  <a:pt x="92763" y="367101"/>
                </a:lnTo>
                <a:lnTo>
                  <a:pt x="120142" y="376936"/>
                </a:lnTo>
                <a:lnTo>
                  <a:pt x="124968" y="361569"/>
                </a:lnTo>
                <a:lnTo>
                  <a:pt x="103487" y="352089"/>
                </a:lnTo>
                <a:lnTo>
                  <a:pt x="84947" y="338883"/>
                </a:lnTo>
                <a:lnTo>
                  <a:pt x="56642" y="301244"/>
                </a:lnTo>
                <a:lnTo>
                  <a:pt x="39893" y="249999"/>
                </a:lnTo>
                <a:lnTo>
                  <a:pt x="34290" y="186562"/>
                </a:lnTo>
                <a:lnTo>
                  <a:pt x="35692" y="154441"/>
                </a:lnTo>
                <a:lnTo>
                  <a:pt x="46880" y="98677"/>
                </a:lnTo>
                <a:lnTo>
                  <a:pt x="69361" y="54675"/>
                </a:lnTo>
                <a:lnTo>
                  <a:pt x="103755" y="24818"/>
                </a:lnTo>
                <a:lnTo>
                  <a:pt x="125476" y="15366"/>
                </a:lnTo>
                <a:lnTo>
                  <a:pt x="120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7582" y="4084777"/>
            <a:ext cx="1278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0755" algn="l"/>
              </a:tabLst>
            </a:pPr>
            <a:r>
              <a:rPr sz="3200" spc="100" dirty="0">
                <a:latin typeface="Cambria Math"/>
                <a:cs typeface="Cambria Math"/>
              </a:rPr>
              <a:t>𝛼</a:t>
            </a:r>
            <a:r>
              <a:rPr sz="3200" dirty="0">
                <a:latin typeface="Cambria Math"/>
                <a:cs typeface="Cambria Math"/>
              </a:rPr>
              <a:t>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5" dirty="0">
                <a:latin typeface="Cambria Math"/>
                <a:cs typeface="Cambria Math"/>
              </a:rPr>
              <a:t>𝛽</a:t>
            </a:r>
            <a:r>
              <a:rPr sz="3200" dirty="0">
                <a:latin typeface="Cambria Math"/>
                <a:cs typeface="Cambria Math"/>
              </a:rPr>
              <a:t>	=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88866" y="3981703"/>
            <a:ext cx="3002280" cy="811530"/>
          </a:xfrm>
          <a:custGeom>
            <a:avLst/>
            <a:gdLst/>
            <a:ahLst/>
            <a:cxnLst/>
            <a:rect l="l" t="t" r="r" b="b"/>
            <a:pathLst>
              <a:path w="3002279" h="811529">
                <a:moveTo>
                  <a:pt x="2871342" y="0"/>
                </a:moveTo>
                <a:lnTo>
                  <a:pt x="2871342" y="17145"/>
                </a:lnTo>
                <a:lnTo>
                  <a:pt x="2884562" y="20857"/>
                </a:lnTo>
                <a:lnTo>
                  <a:pt x="2896997" y="27987"/>
                </a:lnTo>
                <a:lnTo>
                  <a:pt x="2928844" y="70310"/>
                </a:lnTo>
                <a:lnTo>
                  <a:pt x="2939373" y="118887"/>
                </a:lnTo>
                <a:lnTo>
                  <a:pt x="2940685" y="149606"/>
                </a:lnTo>
                <a:lnTo>
                  <a:pt x="2940518" y="157085"/>
                </a:lnTo>
                <a:lnTo>
                  <a:pt x="2936495" y="195834"/>
                </a:lnTo>
                <a:lnTo>
                  <a:pt x="2929763" y="234696"/>
                </a:lnTo>
                <a:lnTo>
                  <a:pt x="2927169" y="248292"/>
                </a:lnTo>
                <a:lnTo>
                  <a:pt x="2924921" y="260508"/>
                </a:lnTo>
                <a:lnTo>
                  <a:pt x="2923030" y="271343"/>
                </a:lnTo>
                <a:lnTo>
                  <a:pt x="2921508" y="280797"/>
                </a:lnTo>
                <a:lnTo>
                  <a:pt x="2919730" y="292481"/>
                </a:lnTo>
                <a:lnTo>
                  <a:pt x="2918841" y="300482"/>
                </a:lnTo>
                <a:lnTo>
                  <a:pt x="2918841" y="304800"/>
                </a:lnTo>
                <a:lnTo>
                  <a:pt x="2923053" y="347448"/>
                </a:lnTo>
                <a:lnTo>
                  <a:pt x="2941038" y="384202"/>
                </a:lnTo>
                <a:lnTo>
                  <a:pt x="2968498" y="403733"/>
                </a:lnTo>
                <a:lnTo>
                  <a:pt x="2968498" y="407416"/>
                </a:lnTo>
                <a:lnTo>
                  <a:pt x="2936970" y="432022"/>
                </a:lnTo>
                <a:lnTo>
                  <a:pt x="2921508" y="471297"/>
                </a:lnTo>
                <a:lnTo>
                  <a:pt x="2918841" y="506349"/>
                </a:lnTo>
                <a:lnTo>
                  <a:pt x="2918841" y="510667"/>
                </a:lnTo>
                <a:lnTo>
                  <a:pt x="2924921" y="550640"/>
                </a:lnTo>
                <a:lnTo>
                  <a:pt x="2929763" y="576453"/>
                </a:lnTo>
                <a:lnTo>
                  <a:pt x="2932356" y="590359"/>
                </a:lnTo>
                <a:lnTo>
                  <a:pt x="2939184" y="636504"/>
                </a:lnTo>
                <a:lnTo>
                  <a:pt x="2940685" y="661543"/>
                </a:lnTo>
                <a:lnTo>
                  <a:pt x="2939373" y="692261"/>
                </a:lnTo>
                <a:lnTo>
                  <a:pt x="2928844" y="740838"/>
                </a:lnTo>
                <a:lnTo>
                  <a:pt x="2896997" y="783161"/>
                </a:lnTo>
                <a:lnTo>
                  <a:pt x="2871342" y="794004"/>
                </a:lnTo>
                <a:lnTo>
                  <a:pt x="2871342" y="811149"/>
                </a:lnTo>
                <a:lnTo>
                  <a:pt x="2911252" y="798195"/>
                </a:lnTo>
                <a:lnTo>
                  <a:pt x="2946018" y="766953"/>
                </a:lnTo>
                <a:lnTo>
                  <a:pt x="2970196" y="716105"/>
                </a:lnTo>
                <a:lnTo>
                  <a:pt x="2978277" y="643636"/>
                </a:lnTo>
                <a:lnTo>
                  <a:pt x="2977536" y="626364"/>
                </a:lnTo>
                <a:lnTo>
                  <a:pt x="2975356" y="606393"/>
                </a:lnTo>
                <a:lnTo>
                  <a:pt x="2971740" y="583557"/>
                </a:lnTo>
                <a:lnTo>
                  <a:pt x="2966719" y="557911"/>
                </a:lnTo>
                <a:lnTo>
                  <a:pt x="2961645" y="533126"/>
                </a:lnTo>
                <a:lnTo>
                  <a:pt x="2958036" y="512508"/>
                </a:lnTo>
                <a:lnTo>
                  <a:pt x="2955879" y="496081"/>
                </a:lnTo>
                <a:lnTo>
                  <a:pt x="2955163" y="483870"/>
                </a:lnTo>
                <a:lnTo>
                  <a:pt x="2955974" y="468677"/>
                </a:lnTo>
                <a:lnTo>
                  <a:pt x="2975433" y="426124"/>
                </a:lnTo>
                <a:lnTo>
                  <a:pt x="3002026" y="414909"/>
                </a:lnTo>
                <a:lnTo>
                  <a:pt x="3002026" y="396240"/>
                </a:lnTo>
                <a:lnTo>
                  <a:pt x="2968243" y="377317"/>
                </a:lnTo>
                <a:lnTo>
                  <a:pt x="2955163" y="327279"/>
                </a:lnTo>
                <a:lnTo>
                  <a:pt x="2955879" y="315067"/>
                </a:lnTo>
                <a:lnTo>
                  <a:pt x="2958036" y="298640"/>
                </a:lnTo>
                <a:lnTo>
                  <a:pt x="2961645" y="278022"/>
                </a:lnTo>
                <a:lnTo>
                  <a:pt x="2966719" y="253238"/>
                </a:lnTo>
                <a:lnTo>
                  <a:pt x="2971740" y="227591"/>
                </a:lnTo>
                <a:lnTo>
                  <a:pt x="2975356" y="204755"/>
                </a:lnTo>
                <a:lnTo>
                  <a:pt x="2977542" y="184729"/>
                </a:lnTo>
                <a:lnTo>
                  <a:pt x="2978277" y="167513"/>
                </a:lnTo>
                <a:lnTo>
                  <a:pt x="2976254" y="128652"/>
                </a:lnTo>
                <a:lnTo>
                  <a:pt x="2960114" y="66982"/>
                </a:lnTo>
                <a:lnTo>
                  <a:pt x="2929278" y="26289"/>
                </a:lnTo>
                <a:lnTo>
                  <a:pt x="2891940" y="4191"/>
                </a:lnTo>
                <a:lnTo>
                  <a:pt x="2871342" y="0"/>
                </a:lnTo>
                <a:close/>
              </a:path>
              <a:path w="3002279" h="811529">
                <a:moveTo>
                  <a:pt x="130810" y="0"/>
                </a:moveTo>
                <a:lnTo>
                  <a:pt x="90852" y="13049"/>
                </a:lnTo>
                <a:lnTo>
                  <a:pt x="56134" y="44196"/>
                </a:lnTo>
                <a:lnTo>
                  <a:pt x="31956" y="95043"/>
                </a:lnTo>
                <a:lnTo>
                  <a:pt x="23875" y="167513"/>
                </a:lnTo>
                <a:lnTo>
                  <a:pt x="24592" y="184584"/>
                </a:lnTo>
                <a:lnTo>
                  <a:pt x="26749" y="204549"/>
                </a:lnTo>
                <a:lnTo>
                  <a:pt x="30358" y="227395"/>
                </a:lnTo>
                <a:lnTo>
                  <a:pt x="35433" y="253111"/>
                </a:lnTo>
                <a:lnTo>
                  <a:pt x="40453" y="278112"/>
                </a:lnTo>
                <a:lnTo>
                  <a:pt x="44069" y="298815"/>
                </a:lnTo>
                <a:lnTo>
                  <a:pt x="46255" y="315208"/>
                </a:lnTo>
                <a:lnTo>
                  <a:pt x="46990" y="327279"/>
                </a:lnTo>
                <a:lnTo>
                  <a:pt x="46158" y="342544"/>
                </a:lnTo>
                <a:lnTo>
                  <a:pt x="26681" y="385077"/>
                </a:lnTo>
                <a:lnTo>
                  <a:pt x="0" y="396240"/>
                </a:lnTo>
                <a:lnTo>
                  <a:pt x="0" y="414909"/>
                </a:lnTo>
                <a:lnTo>
                  <a:pt x="33782" y="433832"/>
                </a:lnTo>
                <a:lnTo>
                  <a:pt x="46990" y="483870"/>
                </a:lnTo>
                <a:lnTo>
                  <a:pt x="46255" y="495940"/>
                </a:lnTo>
                <a:lnTo>
                  <a:pt x="44069" y="512333"/>
                </a:lnTo>
                <a:lnTo>
                  <a:pt x="40453" y="533036"/>
                </a:lnTo>
                <a:lnTo>
                  <a:pt x="35433" y="558038"/>
                </a:lnTo>
                <a:lnTo>
                  <a:pt x="30358" y="583753"/>
                </a:lnTo>
                <a:lnTo>
                  <a:pt x="26749" y="606599"/>
                </a:lnTo>
                <a:lnTo>
                  <a:pt x="24592" y="626564"/>
                </a:lnTo>
                <a:lnTo>
                  <a:pt x="23875" y="643636"/>
                </a:lnTo>
                <a:lnTo>
                  <a:pt x="25898" y="682567"/>
                </a:lnTo>
                <a:lnTo>
                  <a:pt x="42038" y="744237"/>
                </a:lnTo>
                <a:lnTo>
                  <a:pt x="72820" y="784788"/>
                </a:lnTo>
                <a:lnTo>
                  <a:pt x="110194" y="806886"/>
                </a:lnTo>
                <a:lnTo>
                  <a:pt x="130810" y="811149"/>
                </a:lnTo>
                <a:lnTo>
                  <a:pt x="130810" y="794004"/>
                </a:lnTo>
                <a:lnTo>
                  <a:pt x="117572" y="790362"/>
                </a:lnTo>
                <a:lnTo>
                  <a:pt x="105108" y="783256"/>
                </a:lnTo>
                <a:lnTo>
                  <a:pt x="73308" y="740767"/>
                </a:lnTo>
                <a:lnTo>
                  <a:pt x="62779" y="692189"/>
                </a:lnTo>
                <a:lnTo>
                  <a:pt x="61468" y="661543"/>
                </a:lnTo>
                <a:lnTo>
                  <a:pt x="62138" y="645802"/>
                </a:lnTo>
                <a:lnTo>
                  <a:pt x="64166" y="626395"/>
                </a:lnTo>
                <a:lnTo>
                  <a:pt x="67575" y="603321"/>
                </a:lnTo>
                <a:lnTo>
                  <a:pt x="72390" y="576580"/>
                </a:lnTo>
                <a:lnTo>
                  <a:pt x="77150" y="550765"/>
                </a:lnTo>
                <a:lnTo>
                  <a:pt x="80565" y="530463"/>
                </a:lnTo>
                <a:lnTo>
                  <a:pt x="82623" y="515661"/>
                </a:lnTo>
                <a:lnTo>
                  <a:pt x="83312" y="506349"/>
                </a:lnTo>
                <a:lnTo>
                  <a:pt x="82597" y="487844"/>
                </a:lnTo>
                <a:lnTo>
                  <a:pt x="71882" y="443357"/>
                </a:lnTo>
                <a:lnTo>
                  <a:pt x="46110" y="414031"/>
                </a:lnTo>
                <a:lnTo>
                  <a:pt x="33655" y="407416"/>
                </a:lnTo>
                <a:lnTo>
                  <a:pt x="33655" y="403733"/>
                </a:lnTo>
                <a:lnTo>
                  <a:pt x="65212" y="379176"/>
                </a:lnTo>
                <a:lnTo>
                  <a:pt x="80454" y="339963"/>
                </a:lnTo>
                <a:lnTo>
                  <a:pt x="83312" y="304800"/>
                </a:lnTo>
                <a:lnTo>
                  <a:pt x="82623" y="295487"/>
                </a:lnTo>
                <a:lnTo>
                  <a:pt x="80565" y="280685"/>
                </a:lnTo>
                <a:lnTo>
                  <a:pt x="77150" y="260383"/>
                </a:lnTo>
                <a:lnTo>
                  <a:pt x="72390" y="234569"/>
                </a:lnTo>
                <a:lnTo>
                  <a:pt x="67575" y="207845"/>
                </a:lnTo>
                <a:lnTo>
                  <a:pt x="64144" y="184584"/>
                </a:lnTo>
                <a:lnTo>
                  <a:pt x="62138" y="165399"/>
                </a:lnTo>
                <a:lnTo>
                  <a:pt x="61468" y="149606"/>
                </a:lnTo>
                <a:lnTo>
                  <a:pt x="62779" y="118959"/>
                </a:lnTo>
                <a:lnTo>
                  <a:pt x="73308" y="70381"/>
                </a:lnTo>
                <a:lnTo>
                  <a:pt x="105108" y="27892"/>
                </a:lnTo>
                <a:lnTo>
                  <a:pt x="130810" y="17145"/>
                </a:lnTo>
                <a:lnTo>
                  <a:pt x="1308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56109" y="3935729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0"/>
                </a:moveTo>
                <a:lnTo>
                  <a:pt x="0" y="369697"/>
                </a:lnTo>
              </a:path>
            </a:pathLst>
          </a:custGeom>
          <a:ln w="30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28349" y="3935729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0"/>
                </a:moveTo>
                <a:lnTo>
                  <a:pt x="0" y="369697"/>
                </a:lnTo>
              </a:path>
            </a:pathLst>
          </a:custGeom>
          <a:ln w="306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11913" y="4452365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0"/>
                </a:moveTo>
                <a:lnTo>
                  <a:pt x="0" y="369696"/>
                </a:lnTo>
              </a:path>
            </a:pathLst>
          </a:custGeom>
          <a:ln w="306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82629" y="4452365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0"/>
                </a:moveTo>
                <a:lnTo>
                  <a:pt x="0" y="369696"/>
                </a:lnTo>
              </a:path>
            </a:pathLst>
          </a:custGeom>
          <a:ln w="306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63110" y="4334713"/>
            <a:ext cx="17862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3590" algn="l"/>
              </a:tabLst>
            </a:pPr>
            <a:r>
              <a:rPr sz="3200" dirty="0">
                <a:latin typeface="Cambria Math"/>
                <a:cs typeface="Cambria Math"/>
              </a:rPr>
              <a:t>0 𝑠𝑖	𝛼 −</a:t>
            </a:r>
            <a:r>
              <a:rPr sz="3200" spc="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𝛽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18915" y="3790096"/>
            <a:ext cx="2731135" cy="10591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25"/>
              </a:spcBef>
              <a:tabLst>
                <a:tab pos="861060" algn="l"/>
                <a:tab pos="2101215" algn="l"/>
              </a:tabLst>
            </a:pPr>
            <a:r>
              <a:rPr sz="3200" dirty="0">
                <a:latin typeface="Cambria Math"/>
                <a:cs typeface="Cambria Math"/>
              </a:rPr>
              <a:t>1 𝑠𝑖	𝛼</a:t>
            </a:r>
            <a:r>
              <a:rPr sz="3200" spc="10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− 𝛽	≤</a:t>
            </a:r>
            <a:r>
              <a:rPr sz="3200" spc="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𝜀</a:t>
            </a:r>
            <a:endParaRPr sz="3200">
              <a:latin typeface="Cambria Math"/>
              <a:cs typeface="Cambria Math"/>
            </a:endParaRPr>
          </a:p>
          <a:p>
            <a:pPr marR="48895" algn="r">
              <a:lnSpc>
                <a:spcPct val="100000"/>
              </a:lnSpc>
              <a:spcBef>
                <a:spcPts val="229"/>
              </a:spcBef>
            </a:pPr>
            <a:r>
              <a:rPr sz="3200" dirty="0">
                <a:latin typeface="Cambria Math"/>
                <a:cs typeface="Cambria Math"/>
              </a:rPr>
              <a:t>&gt;</a:t>
            </a:r>
            <a:r>
              <a:rPr sz="3200" spc="8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𝜀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3416"/>
            <a:ext cx="8377555" cy="2794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Bibliografía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3130"/>
              </a:lnSpc>
              <a:spcBef>
                <a:spcPts val="5"/>
              </a:spcBef>
              <a:tabLst>
                <a:tab pos="701675" algn="l"/>
                <a:tab pos="1984375" algn="l"/>
                <a:tab pos="3347720" algn="l"/>
                <a:tab pos="4193540" algn="l"/>
                <a:tab pos="5871210" algn="l"/>
                <a:tab pos="7472045" algn="l"/>
                <a:tab pos="8083550" algn="l"/>
              </a:tabLst>
            </a:pPr>
            <a:r>
              <a:rPr sz="2800" b="1" spc="-10" dirty="0">
                <a:latin typeface="Arial"/>
                <a:cs typeface="Arial"/>
              </a:rPr>
              <a:t>D</a:t>
            </a:r>
            <a:r>
              <a:rPr sz="2800" b="1" spc="-160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niel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Gál</a:t>
            </a:r>
            <a:r>
              <a:rPr sz="2800" b="1" dirty="0">
                <a:latin typeface="Arial"/>
                <a:cs typeface="Arial"/>
              </a:rPr>
              <a:t>v</a:t>
            </a:r>
            <a:r>
              <a:rPr sz="2800" b="1" spc="-5" dirty="0">
                <a:latin typeface="Arial"/>
                <a:cs typeface="Arial"/>
              </a:rPr>
              <a:t>ez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Li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Sist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Bas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el  </a:t>
            </a:r>
            <a:r>
              <a:rPr sz="2800" spc="-5" dirty="0">
                <a:latin typeface="Arial"/>
                <a:cs typeface="Arial"/>
              </a:rPr>
              <a:t>Conocimiento,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1998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Arial"/>
              <a:cs typeface="Arial"/>
            </a:endParaRPr>
          </a:p>
          <a:p>
            <a:pPr marL="12700" marR="6350">
              <a:lnSpc>
                <a:spcPts val="3120"/>
              </a:lnSpc>
              <a:spcBef>
                <a:spcPts val="5"/>
              </a:spcBef>
              <a:tabLst>
                <a:tab pos="1971039" algn="l"/>
                <a:tab pos="2585720" algn="l"/>
                <a:tab pos="3218180" algn="l"/>
                <a:tab pos="3790950" algn="l"/>
                <a:tab pos="5039360" algn="l"/>
                <a:tab pos="5751195" algn="l"/>
                <a:tab pos="6403975" algn="l"/>
              </a:tabLst>
            </a:pPr>
            <a:r>
              <a:rPr sz="2800" b="1" spc="-5" dirty="0">
                <a:latin typeface="Arial"/>
                <a:cs typeface="Arial"/>
              </a:rPr>
              <a:t>Kolo</a:t>
            </a:r>
            <a:r>
              <a:rPr sz="2800" b="1" dirty="0">
                <a:latin typeface="Arial"/>
                <a:cs typeface="Arial"/>
              </a:rPr>
              <a:t>d</a:t>
            </a:r>
            <a:r>
              <a:rPr sz="2800" b="1" spc="-5" dirty="0">
                <a:latin typeface="Arial"/>
                <a:cs typeface="Arial"/>
              </a:rPr>
              <a:t>ne</a:t>
            </a:r>
            <a:r>
              <a:rPr sz="2800" b="1" spc="-140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dirty="0">
                <a:latin typeface="Arial"/>
                <a:cs typeface="Arial"/>
              </a:rPr>
              <a:t>	J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L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5" dirty="0">
                <a:latin typeface="Arial"/>
                <a:cs typeface="Arial"/>
              </a:rPr>
              <a:t>&amp;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5" dirty="0">
                <a:latin typeface="Arial"/>
                <a:cs typeface="Arial"/>
              </a:rPr>
              <a:t>J</a:t>
            </a:r>
            <a:r>
              <a:rPr sz="2800" b="1" spc="-5" dirty="0">
                <a:latin typeface="Arial"/>
                <a:cs typeface="Arial"/>
              </a:rPr>
              <a:t>on</a:t>
            </a:r>
            <a:r>
              <a:rPr sz="2800" b="1" spc="5" dirty="0">
                <a:latin typeface="Arial"/>
                <a:cs typeface="Arial"/>
              </a:rPr>
              <a:t>a</a:t>
            </a:r>
            <a:r>
              <a:rPr sz="2800" b="1" spc="-5" dirty="0">
                <a:latin typeface="Arial"/>
                <a:cs typeface="Arial"/>
              </a:rPr>
              <a:t>,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M</a:t>
            </a:r>
            <a:r>
              <a:rPr sz="2800" b="1" spc="-5" dirty="0">
                <a:latin typeface="Arial"/>
                <a:cs typeface="Arial"/>
              </a:rPr>
              <a:t>.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.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-Bas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  </a:t>
            </a:r>
            <a:r>
              <a:rPr sz="2800" dirty="0">
                <a:latin typeface="Arial"/>
                <a:cs typeface="Arial"/>
              </a:rPr>
              <a:t>Reasoning: </a:t>
            </a:r>
            <a:r>
              <a:rPr sz="2800" spc="-10" dirty="0">
                <a:latin typeface="Arial"/>
                <a:cs typeface="Arial"/>
              </a:rPr>
              <a:t>An </a:t>
            </a:r>
            <a:r>
              <a:rPr sz="2800" spc="-5" dirty="0">
                <a:latin typeface="Arial"/>
                <a:cs typeface="Arial"/>
              </a:rPr>
              <a:t>Overview </a:t>
            </a:r>
            <a:r>
              <a:rPr sz="2800" dirty="0">
                <a:latin typeface="Arial"/>
                <a:cs typeface="Arial"/>
              </a:rPr>
              <a:t>1,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2000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27804" y="1490980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70" h="13969">
                <a:moveTo>
                  <a:pt x="0" y="13970"/>
                </a:moveTo>
                <a:lnTo>
                  <a:pt x="77343" y="13970"/>
                </a:lnTo>
                <a:lnTo>
                  <a:pt x="77343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42219" y="1187450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529"/>
                </a:lnTo>
              </a:path>
            </a:pathLst>
          </a:custGeom>
          <a:ln w="28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7804" y="1173480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70" h="13969">
                <a:moveTo>
                  <a:pt x="0" y="13970"/>
                </a:moveTo>
                <a:lnTo>
                  <a:pt x="77343" y="13970"/>
                </a:lnTo>
                <a:lnTo>
                  <a:pt x="77343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1360" y="1490980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69" h="13969">
                <a:moveTo>
                  <a:pt x="0" y="13970"/>
                </a:moveTo>
                <a:lnTo>
                  <a:pt x="77343" y="13970"/>
                </a:lnTo>
                <a:lnTo>
                  <a:pt x="77343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75775" y="1187450"/>
            <a:ext cx="0" cy="303530"/>
          </a:xfrm>
          <a:custGeom>
            <a:avLst/>
            <a:gdLst/>
            <a:ahLst/>
            <a:cxnLst/>
            <a:rect l="l" t="t" r="r" b="b"/>
            <a:pathLst>
              <a:path h="303530">
                <a:moveTo>
                  <a:pt x="0" y="0"/>
                </a:moveTo>
                <a:lnTo>
                  <a:pt x="0" y="303529"/>
                </a:lnTo>
              </a:path>
            </a:pathLst>
          </a:custGeom>
          <a:ln w="28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1360" y="1173480"/>
            <a:ext cx="77470" cy="13970"/>
          </a:xfrm>
          <a:custGeom>
            <a:avLst/>
            <a:gdLst/>
            <a:ahLst/>
            <a:cxnLst/>
            <a:rect l="l" t="t" r="r" b="b"/>
            <a:pathLst>
              <a:path w="77469" h="13969">
                <a:moveTo>
                  <a:pt x="0" y="13970"/>
                </a:moveTo>
                <a:lnTo>
                  <a:pt x="77343" y="13970"/>
                </a:lnTo>
                <a:lnTo>
                  <a:pt x="77343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9367" y="1145793"/>
            <a:ext cx="1202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127" baseline="11904" dirty="0">
                <a:latin typeface="Cambria Math"/>
                <a:cs typeface="Cambria Math"/>
              </a:rPr>
              <a:t>𝑎</a:t>
            </a:r>
            <a:r>
              <a:rPr sz="2050" spc="85" dirty="0">
                <a:latin typeface="Cambria Math"/>
                <a:cs typeface="Cambria Math"/>
              </a:rPr>
              <a:t>𝑡</a:t>
            </a:r>
            <a:r>
              <a:rPr sz="4200" spc="127" baseline="11904" dirty="0">
                <a:latin typeface="Cambria Math"/>
                <a:cs typeface="Cambria Math"/>
              </a:rPr>
              <a:t>,</a:t>
            </a:r>
            <a:r>
              <a:rPr sz="4200" spc="-315" baseline="11904" dirty="0">
                <a:latin typeface="Cambria Math"/>
                <a:cs typeface="Cambria Math"/>
              </a:rPr>
              <a:t> </a:t>
            </a:r>
            <a:r>
              <a:rPr sz="4200" spc="52" baseline="11904" dirty="0">
                <a:latin typeface="Cambria Math"/>
                <a:cs typeface="Cambria Math"/>
              </a:rPr>
              <a:t>𝑎</a:t>
            </a:r>
            <a:r>
              <a:rPr sz="2050" spc="35" dirty="0">
                <a:latin typeface="Cambria Math"/>
                <a:cs typeface="Cambria Math"/>
              </a:rPr>
              <a:t>𝑡+1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9170" y="1249425"/>
            <a:ext cx="48514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70" dirty="0">
                <a:latin typeface="Cambria Math"/>
                <a:cs typeface="Cambria Math"/>
              </a:rPr>
              <a:t>𝑡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5" dirty="0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5440" y="1084834"/>
            <a:ext cx="8225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3923665" algn="l"/>
              </a:tabLst>
            </a:pPr>
            <a:r>
              <a:rPr sz="4200" spc="-7" baseline="1984" dirty="0">
                <a:latin typeface="Arial"/>
                <a:cs typeface="Arial"/>
              </a:rPr>
              <a:t>Sea </a:t>
            </a:r>
            <a:r>
              <a:rPr sz="4200" spc="-75" baseline="1984" dirty="0">
                <a:latin typeface="Cambria Math"/>
                <a:cs typeface="Cambria Math"/>
              </a:rPr>
              <a:t>𝑀</a:t>
            </a:r>
            <a:r>
              <a:rPr sz="3075" spc="-75" baseline="-13550" dirty="0">
                <a:latin typeface="Cambria Math"/>
                <a:cs typeface="Cambria Math"/>
              </a:rPr>
              <a:t>𝑖 </a:t>
            </a:r>
            <a:r>
              <a:rPr sz="3075" spc="187" baseline="-13550" dirty="0">
                <a:latin typeface="Cambria Math"/>
                <a:cs typeface="Cambria Math"/>
              </a:rPr>
              <a:t> </a:t>
            </a:r>
            <a:r>
              <a:rPr sz="4200" spc="-7" baseline="1984" dirty="0">
                <a:latin typeface="Cambria Math"/>
                <a:cs typeface="Cambria Math"/>
              </a:rPr>
              <a:t>=  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spc="484" dirty="0">
                <a:latin typeface="Cambria Math"/>
                <a:cs typeface="Cambria Math"/>
              </a:rPr>
              <a:t> </a:t>
            </a:r>
            <a:r>
              <a:rPr sz="3075" spc="60" baseline="32520" dirty="0">
                <a:latin typeface="Cambria Math"/>
                <a:cs typeface="Cambria Math"/>
              </a:rPr>
              <a:t>𝑠	</a:t>
            </a:r>
            <a:r>
              <a:rPr sz="4200" spc="60" baseline="1984" dirty="0">
                <a:latin typeface="Cambria Math"/>
                <a:cs typeface="Cambria Math"/>
              </a:rPr>
              <a:t>𝑎</a:t>
            </a:r>
            <a:r>
              <a:rPr sz="3075" spc="60" baseline="-13550" dirty="0">
                <a:latin typeface="Cambria Math"/>
                <a:cs typeface="Cambria Math"/>
              </a:rPr>
              <a:t>𝑡 </a:t>
            </a:r>
            <a:r>
              <a:rPr sz="4200" spc="-7" baseline="1984" dirty="0">
                <a:latin typeface="Cambria Math"/>
                <a:cs typeface="Cambria Math"/>
              </a:rPr>
              <a:t>∈ </a:t>
            </a:r>
            <a:r>
              <a:rPr sz="4200" spc="-75" baseline="1984" dirty="0">
                <a:latin typeface="Cambria Math"/>
                <a:cs typeface="Cambria Math"/>
              </a:rPr>
              <a:t>𝑀</a:t>
            </a:r>
            <a:r>
              <a:rPr sz="3075" spc="-75" baseline="-13550" dirty="0">
                <a:latin typeface="Cambria Math"/>
                <a:cs typeface="Cambria Math"/>
              </a:rPr>
              <a:t>𝑖 </a:t>
            </a:r>
            <a:r>
              <a:rPr sz="4200" baseline="1984" dirty="0">
                <a:latin typeface="Arial"/>
                <a:cs typeface="Arial"/>
              </a:rPr>
              <a:t>para </a:t>
            </a:r>
            <a:r>
              <a:rPr sz="4200" spc="-7" baseline="1984" dirty="0">
                <a:latin typeface="Cambria Math"/>
                <a:cs typeface="Cambria Math"/>
              </a:rPr>
              <a:t>𝑡 = 1, … , 𝑠 +</a:t>
            </a:r>
            <a:r>
              <a:rPr sz="4200" spc="-217" baseline="1984" dirty="0">
                <a:latin typeface="Cambria Math"/>
                <a:cs typeface="Cambria Math"/>
              </a:rPr>
              <a:t> </a:t>
            </a:r>
            <a:r>
              <a:rPr sz="4200" spc="-7" baseline="1984" dirty="0">
                <a:latin typeface="Cambria Math"/>
                <a:cs typeface="Cambria Math"/>
              </a:rPr>
              <a:t>1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0719" y="1886076"/>
            <a:ext cx="814069" cy="328930"/>
          </a:xfrm>
          <a:custGeom>
            <a:avLst/>
            <a:gdLst/>
            <a:ahLst/>
            <a:cxnLst/>
            <a:rect l="l" t="t" r="r" b="b"/>
            <a:pathLst>
              <a:path w="814069" h="328930">
                <a:moveTo>
                  <a:pt x="708571" y="0"/>
                </a:moveTo>
                <a:lnTo>
                  <a:pt x="703872" y="13335"/>
                </a:lnTo>
                <a:lnTo>
                  <a:pt x="722922" y="21597"/>
                </a:lnTo>
                <a:lnTo>
                  <a:pt x="739305" y="33051"/>
                </a:lnTo>
                <a:lnTo>
                  <a:pt x="764070" y="65532"/>
                </a:lnTo>
                <a:lnTo>
                  <a:pt x="778643" y="109219"/>
                </a:lnTo>
                <a:lnTo>
                  <a:pt x="783501" y="162813"/>
                </a:lnTo>
                <a:lnTo>
                  <a:pt x="782266" y="191845"/>
                </a:lnTo>
                <a:lnTo>
                  <a:pt x="772464" y="241859"/>
                </a:lnTo>
                <a:lnTo>
                  <a:pt x="752921" y="280965"/>
                </a:lnTo>
                <a:lnTo>
                  <a:pt x="723116" y="307306"/>
                </a:lnTo>
                <a:lnTo>
                  <a:pt x="704380" y="315595"/>
                </a:lnTo>
                <a:lnTo>
                  <a:pt x="708571" y="328930"/>
                </a:lnTo>
                <a:lnTo>
                  <a:pt x="753402" y="307895"/>
                </a:lnTo>
                <a:lnTo>
                  <a:pt x="786422" y="271525"/>
                </a:lnTo>
                <a:lnTo>
                  <a:pt x="806710" y="222678"/>
                </a:lnTo>
                <a:lnTo>
                  <a:pt x="813473" y="164592"/>
                </a:lnTo>
                <a:lnTo>
                  <a:pt x="811762" y="134417"/>
                </a:lnTo>
                <a:lnTo>
                  <a:pt x="798149" y="80974"/>
                </a:lnTo>
                <a:lnTo>
                  <a:pt x="771293" y="37468"/>
                </a:lnTo>
                <a:lnTo>
                  <a:pt x="732431" y="8616"/>
                </a:lnTo>
                <a:lnTo>
                  <a:pt x="708571" y="0"/>
                </a:lnTo>
                <a:close/>
              </a:path>
              <a:path w="814069" h="328930">
                <a:moveTo>
                  <a:pt x="104901" y="0"/>
                </a:moveTo>
                <a:lnTo>
                  <a:pt x="60144" y="21113"/>
                </a:lnTo>
                <a:lnTo>
                  <a:pt x="27139" y="57658"/>
                </a:lnTo>
                <a:lnTo>
                  <a:pt x="6788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60" y="291621"/>
                </a:lnTo>
                <a:lnTo>
                  <a:pt x="80984" y="320335"/>
                </a:lnTo>
                <a:lnTo>
                  <a:pt x="104901" y="328930"/>
                </a:lnTo>
                <a:lnTo>
                  <a:pt x="109067" y="315595"/>
                </a:lnTo>
                <a:lnTo>
                  <a:pt x="90322" y="307306"/>
                </a:lnTo>
                <a:lnTo>
                  <a:pt x="74147" y="295767"/>
                </a:lnTo>
                <a:lnTo>
                  <a:pt x="49504" y="262889"/>
                </a:lnTo>
                <a:lnTo>
                  <a:pt x="34874" y="218186"/>
                </a:lnTo>
                <a:lnTo>
                  <a:pt x="29997" y="162813"/>
                </a:lnTo>
                <a:lnTo>
                  <a:pt x="31216" y="134790"/>
                </a:lnTo>
                <a:lnTo>
                  <a:pt x="40970" y="86125"/>
                </a:lnTo>
                <a:lnTo>
                  <a:pt x="60575" y="47696"/>
                </a:lnTo>
                <a:lnTo>
                  <a:pt x="90616" y="21597"/>
                </a:lnTo>
                <a:lnTo>
                  <a:pt x="109588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1892" y="225043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8021" y="185038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32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1892" y="18364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2484" y="225043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69"/>
                </a:moveTo>
                <a:lnTo>
                  <a:pt x="79120" y="13969"/>
                </a:lnTo>
                <a:lnTo>
                  <a:pt x="7912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8614" y="185038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3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2484" y="18364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70"/>
                </a:moveTo>
                <a:lnTo>
                  <a:pt x="79120" y="13970"/>
                </a:lnTo>
                <a:lnTo>
                  <a:pt x="7912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2600" y="1784426"/>
            <a:ext cx="526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  <a:tab pos="1191895" algn="l"/>
                <a:tab pos="4434205" algn="l"/>
              </a:tabLst>
            </a:pPr>
            <a:r>
              <a:rPr sz="2800" spc="-5" dirty="0">
                <a:latin typeface="Cambria Math"/>
                <a:cs typeface="Cambria Math"/>
              </a:rPr>
              <a:t>𝛿	</a:t>
            </a:r>
            <a:r>
              <a:rPr sz="2800" spc="30" dirty="0">
                <a:latin typeface="Cambria Math"/>
                <a:cs typeface="Cambria Math"/>
              </a:rPr>
              <a:t>𝛼,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	= 1 </a:t>
            </a:r>
            <a:r>
              <a:rPr sz="2800" spc="-5" dirty="0">
                <a:latin typeface="Arial"/>
                <a:cs typeface="Arial"/>
              </a:rPr>
              <a:t>si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𝛼</a:t>
            </a:r>
            <a:r>
              <a:rPr sz="2800" spc="2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∈	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Cambria Math"/>
                <a:cs typeface="Cambria Math"/>
              </a:rPr>
              <a:t>𝛽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∈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35825" y="225043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51954" y="185038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3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35825" y="18364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77940" y="225043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94070" y="1850389"/>
            <a:ext cx="0" cy="400050"/>
          </a:xfrm>
          <a:custGeom>
            <a:avLst/>
            <a:gdLst/>
            <a:ahLst/>
            <a:cxnLst/>
            <a:rect l="l" t="t" r="r" b="b"/>
            <a:pathLst>
              <a:path h="400050">
                <a:moveTo>
                  <a:pt x="0" y="0"/>
                </a:moveTo>
                <a:lnTo>
                  <a:pt x="0" y="400050"/>
                </a:lnTo>
              </a:path>
            </a:pathLst>
          </a:custGeom>
          <a:ln w="32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877940" y="18364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410839" y="1857578"/>
            <a:ext cx="3823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554605" algn="l"/>
              </a:tabLst>
            </a:pPr>
            <a:r>
              <a:rPr sz="4200" spc="135" baseline="11904" dirty="0">
                <a:latin typeface="Cambria Math"/>
                <a:cs typeface="Cambria Math"/>
              </a:rPr>
              <a:t>𝑎</a:t>
            </a:r>
            <a:r>
              <a:rPr sz="2050" spc="90" dirty="0">
                <a:latin typeface="Cambria Math"/>
                <a:cs typeface="Cambria Math"/>
              </a:rPr>
              <a:t>𝑝</a:t>
            </a:r>
            <a:r>
              <a:rPr sz="4200" spc="135" baseline="11904" dirty="0">
                <a:latin typeface="Cambria Math"/>
                <a:cs typeface="Cambria Math"/>
              </a:rPr>
              <a:t>,</a:t>
            </a:r>
            <a:r>
              <a:rPr sz="4200" spc="-225" baseline="11904" dirty="0">
                <a:latin typeface="Cambria Math"/>
                <a:cs typeface="Cambria Math"/>
              </a:rPr>
              <a:t> </a:t>
            </a:r>
            <a:r>
              <a:rPr sz="4200" spc="60" baseline="11904" dirty="0">
                <a:latin typeface="Cambria Math"/>
                <a:cs typeface="Cambria Math"/>
              </a:rPr>
              <a:t>𝑎</a:t>
            </a:r>
            <a:r>
              <a:rPr sz="2050" spc="40" dirty="0">
                <a:latin typeface="Cambria Math"/>
                <a:cs typeface="Cambria Math"/>
              </a:rPr>
              <a:t>𝑝+1	</a:t>
            </a:r>
            <a:r>
              <a:rPr sz="4200" spc="135" baseline="11904" dirty="0">
                <a:latin typeface="Cambria Math"/>
                <a:cs typeface="Cambria Math"/>
              </a:rPr>
              <a:t>𝑎</a:t>
            </a:r>
            <a:r>
              <a:rPr sz="2050" spc="90" dirty="0">
                <a:latin typeface="Cambria Math"/>
                <a:cs typeface="Cambria Math"/>
              </a:rPr>
              <a:t>𝑝</a:t>
            </a:r>
            <a:r>
              <a:rPr sz="4200" spc="135" baseline="11904" dirty="0">
                <a:latin typeface="Cambria Math"/>
                <a:cs typeface="Cambria Math"/>
              </a:rPr>
              <a:t>,</a:t>
            </a:r>
            <a:r>
              <a:rPr sz="4200" spc="-284" baseline="11904" dirty="0">
                <a:latin typeface="Cambria Math"/>
                <a:cs typeface="Cambria Math"/>
              </a:rPr>
              <a:t> </a:t>
            </a:r>
            <a:r>
              <a:rPr sz="4200" spc="60" baseline="11904" dirty="0">
                <a:latin typeface="Cambria Math"/>
                <a:cs typeface="Cambria Math"/>
              </a:rPr>
              <a:t>𝑎</a:t>
            </a:r>
            <a:r>
              <a:rPr sz="2050" spc="40" dirty="0">
                <a:latin typeface="Cambria Math"/>
                <a:cs typeface="Cambria Math"/>
              </a:rPr>
              <a:t>𝑝+1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440" y="2447670"/>
            <a:ext cx="52247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1465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0 </a:t>
            </a:r>
            <a:r>
              <a:rPr sz="2800" spc="-5" dirty="0">
                <a:latin typeface="Arial"/>
                <a:cs typeface="Arial"/>
              </a:rPr>
              <a:t>en otro</a:t>
            </a:r>
            <a:r>
              <a:rPr sz="2800" spc="3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Sea </a:t>
            </a:r>
            <a:r>
              <a:rPr sz="2800" spc="-50" dirty="0">
                <a:latin typeface="Cambria Math"/>
                <a:cs typeface="Cambria Math"/>
              </a:rPr>
              <a:t>𝑀</a:t>
            </a:r>
            <a:r>
              <a:rPr sz="3075" spc="-75" baseline="-1626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Arial"/>
                <a:cs typeface="Arial"/>
              </a:rPr>
              <a:t>como en </a:t>
            </a:r>
            <a:r>
              <a:rPr sz="2800" dirty="0">
                <a:latin typeface="Arial"/>
                <a:cs typeface="Arial"/>
              </a:rPr>
              <a:t>el caso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anterior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0719" y="4540884"/>
            <a:ext cx="814069" cy="328930"/>
          </a:xfrm>
          <a:custGeom>
            <a:avLst/>
            <a:gdLst/>
            <a:ahLst/>
            <a:cxnLst/>
            <a:rect l="l" t="t" r="r" b="b"/>
            <a:pathLst>
              <a:path w="814069" h="328929">
                <a:moveTo>
                  <a:pt x="708571" y="0"/>
                </a:moveTo>
                <a:lnTo>
                  <a:pt x="703872" y="13334"/>
                </a:lnTo>
                <a:lnTo>
                  <a:pt x="722922" y="21597"/>
                </a:lnTo>
                <a:lnTo>
                  <a:pt x="739305" y="33051"/>
                </a:lnTo>
                <a:lnTo>
                  <a:pt x="764070" y="65531"/>
                </a:lnTo>
                <a:lnTo>
                  <a:pt x="778643" y="109219"/>
                </a:lnTo>
                <a:lnTo>
                  <a:pt x="783501" y="162813"/>
                </a:lnTo>
                <a:lnTo>
                  <a:pt x="782266" y="191845"/>
                </a:lnTo>
                <a:lnTo>
                  <a:pt x="772464" y="241859"/>
                </a:lnTo>
                <a:lnTo>
                  <a:pt x="752921" y="280965"/>
                </a:lnTo>
                <a:lnTo>
                  <a:pt x="723116" y="307306"/>
                </a:lnTo>
                <a:lnTo>
                  <a:pt x="704380" y="315594"/>
                </a:lnTo>
                <a:lnTo>
                  <a:pt x="708571" y="328929"/>
                </a:lnTo>
                <a:lnTo>
                  <a:pt x="753402" y="307895"/>
                </a:lnTo>
                <a:lnTo>
                  <a:pt x="786422" y="271525"/>
                </a:lnTo>
                <a:lnTo>
                  <a:pt x="806710" y="222678"/>
                </a:lnTo>
                <a:lnTo>
                  <a:pt x="813473" y="164591"/>
                </a:lnTo>
                <a:lnTo>
                  <a:pt x="811762" y="134417"/>
                </a:lnTo>
                <a:lnTo>
                  <a:pt x="798149" y="80974"/>
                </a:lnTo>
                <a:lnTo>
                  <a:pt x="771293" y="37468"/>
                </a:lnTo>
                <a:lnTo>
                  <a:pt x="732431" y="8616"/>
                </a:lnTo>
                <a:lnTo>
                  <a:pt x="708571" y="0"/>
                </a:lnTo>
                <a:close/>
              </a:path>
              <a:path w="814069" h="328929">
                <a:moveTo>
                  <a:pt x="104901" y="0"/>
                </a:moveTo>
                <a:lnTo>
                  <a:pt x="60144" y="21113"/>
                </a:lnTo>
                <a:lnTo>
                  <a:pt x="27139" y="57657"/>
                </a:lnTo>
                <a:lnTo>
                  <a:pt x="6788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60" y="291621"/>
                </a:lnTo>
                <a:lnTo>
                  <a:pt x="80984" y="320335"/>
                </a:lnTo>
                <a:lnTo>
                  <a:pt x="104901" y="328929"/>
                </a:lnTo>
                <a:lnTo>
                  <a:pt x="109067" y="315594"/>
                </a:lnTo>
                <a:lnTo>
                  <a:pt x="90322" y="307306"/>
                </a:lnTo>
                <a:lnTo>
                  <a:pt x="74147" y="295767"/>
                </a:lnTo>
                <a:lnTo>
                  <a:pt x="49504" y="262889"/>
                </a:lnTo>
                <a:lnTo>
                  <a:pt x="34874" y="218185"/>
                </a:lnTo>
                <a:lnTo>
                  <a:pt x="29997" y="162813"/>
                </a:lnTo>
                <a:lnTo>
                  <a:pt x="31216" y="134790"/>
                </a:lnTo>
                <a:lnTo>
                  <a:pt x="40970" y="86125"/>
                </a:lnTo>
                <a:lnTo>
                  <a:pt x="60575" y="47696"/>
                </a:lnTo>
                <a:lnTo>
                  <a:pt x="90616" y="21597"/>
                </a:lnTo>
                <a:lnTo>
                  <a:pt x="109588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31892" y="490600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48021" y="450469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32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31892" y="44907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72484" y="490600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70"/>
                </a:moveTo>
                <a:lnTo>
                  <a:pt x="79120" y="13970"/>
                </a:lnTo>
                <a:lnTo>
                  <a:pt x="79120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8614" y="450469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3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72484" y="44907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69"/>
                </a:moveTo>
                <a:lnTo>
                  <a:pt x="79120" y="13969"/>
                </a:lnTo>
                <a:lnTo>
                  <a:pt x="79120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23539" y="4513021"/>
            <a:ext cx="1292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135" baseline="11904" dirty="0">
                <a:latin typeface="Cambria Math"/>
                <a:cs typeface="Cambria Math"/>
              </a:rPr>
              <a:t>𝑎</a:t>
            </a:r>
            <a:r>
              <a:rPr sz="2050" spc="90" dirty="0">
                <a:latin typeface="Cambria Math"/>
                <a:cs typeface="Cambria Math"/>
              </a:rPr>
              <a:t>𝑝</a:t>
            </a:r>
            <a:r>
              <a:rPr sz="4200" spc="135" baseline="11904" dirty="0">
                <a:latin typeface="Cambria Math"/>
                <a:cs typeface="Cambria Math"/>
              </a:rPr>
              <a:t>,</a:t>
            </a:r>
            <a:r>
              <a:rPr sz="4200" spc="-307" baseline="11904" dirty="0">
                <a:latin typeface="Cambria Math"/>
                <a:cs typeface="Cambria Math"/>
              </a:rPr>
              <a:t> </a:t>
            </a:r>
            <a:r>
              <a:rPr sz="4200" spc="60" baseline="11904" dirty="0">
                <a:latin typeface="Cambria Math"/>
                <a:cs typeface="Cambria Math"/>
              </a:rPr>
              <a:t>𝑎</a:t>
            </a:r>
            <a:r>
              <a:rPr sz="2050" spc="40" dirty="0">
                <a:latin typeface="Cambria Math"/>
                <a:cs typeface="Cambria Math"/>
              </a:rPr>
              <a:t>𝑝+1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2600" y="4439869"/>
            <a:ext cx="5269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  <a:tab pos="1191895" algn="l"/>
                <a:tab pos="4434205" algn="l"/>
              </a:tabLst>
            </a:pPr>
            <a:r>
              <a:rPr sz="2800" spc="-5" dirty="0">
                <a:latin typeface="Cambria Math"/>
                <a:cs typeface="Cambria Math"/>
              </a:rPr>
              <a:t>𝛿	</a:t>
            </a:r>
            <a:r>
              <a:rPr sz="2800" spc="30" dirty="0">
                <a:latin typeface="Cambria Math"/>
                <a:cs typeface="Cambria Math"/>
              </a:rPr>
              <a:t>𝛼,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	= 1 </a:t>
            </a:r>
            <a:r>
              <a:rPr sz="2800" spc="-5" dirty="0">
                <a:latin typeface="Arial"/>
                <a:cs typeface="Arial"/>
              </a:rPr>
              <a:t>si</a:t>
            </a:r>
            <a:r>
              <a:rPr sz="2800" spc="340" dirty="0">
                <a:latin typeface="Arial"/>
                <a:cs typeface="Arial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𝛼</a:t>
            </a:r>
            <a:r>
              <a:rPr sz="2800" spc="2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∈	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Cambria Math"/>
                <a:cs typeface="Cambria Math"/>
              </a:rPr>
              <a:t>𝛽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∈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235825" y="490600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51954" y="450469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3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35825" y="44907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77940" y="490600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94070" y="450469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0"/>
                </a:moveTo>
                <a:lnTo>
                  <a:pt x="0" y="401319"/>
                </a:lnTo>
              </a:path>
            </a:pathLst>
          </a:custGeom>
          <a:ln w="32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77940" y="4490720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70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927725" y="4513021"/>
            <a:ext cx="1293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135" baseline="11904" dirty="0">
                <a:latin typeface="Cambria Math"/>
                <a:cs typeface="Cambria Math"/>
              </a:rPr>
              <a:t>𝑎</a:t>
            </a:r>
            <a:r>
              <a:rPr sz="2050" spc="90" dirty="0">
                <a:latin typeface="Cambria Math"/>
                <a:cs typeface="Cambria Math"/>
              </a:rPr>
              <a:t>𝑝</a:t>
            </a:r>
            <a:r>
              <a:rPr sz="4200" spc="135" baseline="11904" dirty="0">
                <a:latin typeface="Cambria Math"/>
                <a:cs typeface="Cambria Math"/>
              </a:rPr>
              <a:t>,</a:t>
            </a:r>
            <a:r>
              <a:rPr sz="4200" spc="-300" baseline="11904" dirty="0">
                <a:latin typeface="Cambria Math"/>
                <a:cs typeface="Cambria Math"/>
              </a:rPr>
              <a:t> </a:t>
            </a:r>
            <a:r>
              <a:rPr sz="4200" spc="60" baseline="11904" dirty="0">
                <a:latin typeface="Cambria Math"/>
                <a:cs typeface="Cambria Math"/>
              </a:rPr>
              <a:t>𝑎</a:t>
            </a:r>
            <a:r>
              <a:rPr sz="2050" spc="40" dirty="0">
                <a:latin typeface="Cambria Math"/>
                <a:cs typeface="Cambria Math"/>
              </a:rPr>
              <a:t>𝑝+1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279638" y="520776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95133" y="5207761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6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340345" y="4201372"/>
            <a:ext cx="1638300" cy="135509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975"/>
              </a:spcBef>
            </a:pPr>
            <a:r>
              <a:rPr sz="2800" spc="-5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  <a:tabLst>
                <a:tab pos="1097915" algn="l"/>
              </a:tabLst>
            </a:pPr>
            <a:r>
              <a:rPr sz="2800" spc="-5" dirty="0">
                <a:latin typeface="Cambria Math"/>
                <a:cs typeface="Cambria Math"/>
              </a:rPr>
              <a:t>𝛼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	≤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𝜀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32533" y="5744971"/>
            <a:ext cx="274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0 </a:t>
            </a:r>
            <a:r>
              <a:rPr sz="2800" spc="-5" dirty="0">
                <a:latin typeface="Arial"/>
                <a:cs typeface="Arial"/>
              </a:rPr>
              <a:t>en otro</a:t>
            </a:r>
            <a:r>
              <a:rPr sz="2800" spc="2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415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Funciones de comparación de</a:t>
            </a:r>
            <a:r>
              <a:rPr sz="2800" spc="9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rasgos</a:t>
            </a:r>
            <a:endParaRPr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416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Funciones de comparación de</a:t>
            </a:r>
            <a:r>
              <a:rPr sz="2800" spc="10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rasgos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05740" y="908049"/>
            <a:ext cx="6697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4960" algn="l"/>
                <a:tab pos="3253740" algn="l"/>
              </a:tabLst>
            </a:pPr>
            <a:r>
              <a:rPr sz="2800" spc="-5" dirty="0">
                <a:latin typeface="Arial"/>
                <a:cs typeface="Arial"/>
              </a:rPr>
              <a:t>Sea </a:t>
            </a:r>
            <a:r>
              <a:rPr sz="2800" spc="-50" dirty="0">
                <a:latin typeface="Cambria Math"/>
                <a:cs typeface="Cambria Math"/>
              </a:rPr>
              <a:t>𝑀</a:t>
            </a:r>
            <a:r>
              <a:rPr sz="3075" spc="-75" baseline="-16260" dirty="0">
                <a:latin typeface="Cambria Math"/>
                <a:cs typeface="Cambria Math"/>
              </a:rPr>
              <a:t>𝑖   </a:t>
            </a: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10" dirty="0">
                <a:latin typeface="Cambria Math"/>
                <a:cs typeface="Cambria Math"/>
              </a:rPr>
              <a:t>𝐴</a:t>
            </a:r>
            <a:r>
              <a:rPr sz="3075" spc="-15" baseline="-16260" dirty="0">
                <a:latin typeface="Cambria Math"/>
                <a:cs typeface="Cambria Math"/>
              </a:rPr>
              <a:t>1</a:t>
            </a:r>
            <a:r>
              <a:rPr sz="3075" spc="35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∪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⋯	∪	</a:t>
            </a:r>
            <a:r>
              <a:rPr sz="2800" spc="95" dirty="0">
                <a:latin typeface="Cambria Math"/>
                <a:cs typeface="Cambria Math"/>
              </a:rPr>
              <a:t>𝐴</a:t>
            </a:r>
            <a:r>
              <a:rPr sz="3075" spc="142" baseline="-16260" dirty="0">
                <a:latin typeface="Cambria Math"/>
                <a:cs typeface="Cambria Math"/>
              </a:rPr>
              <a:t>𝑟</a:t>
            </a:r>
            <a:r>
              <a:rPr sz="2800" spc="95" dirty="0">
                <a:latin typeface="Cambria Math"/>
                <a:cs typeface="Cambria Math"/>
              </a:rPr>
              <a:t>, </a:t>
            </a:r>
            <a:r>
              <a:rPr sz="2800" spc="-20" dirty="0">
                <a:latin typeface="Cambria Math"/>
                <a:cs typeface="Cambria Math"/>
              </a:rPr>
              <a:t>𝐴</a:t>
            </a:r>
            <a:r>
              <a:rPr sz="3075" spc="-30" baseline="-16260" dirty="0">
                <a:latin typeface="Cambria Math"/>
                <a:cs typeface="Cambria Math"/>
              </a:rPr>
              <a:t>𝑗 </a:t>
            </a:r>
            <a:r>
              <a:rPr sz="2800" spc="-5" dirty="0">
                <a:latin typeface="Cambria Math"/>
                <a:cs typeface="Cambria Math"/>
              </a:rPr>
              <a:t>⊂ </a:t>
            </a:r>
            <a:r>
              <a:rPr sz="2800" spc="25" dirty="0">
                <a:latin typeface="Cambria Math"/>
                <a:cs typeface="Cambria Math"/>
              </a:rPr>
              <a:t>𝑀</a:t>
            </a:r>
            <a:r>
              <a:rPr sz="3075" spc="37" baseline="-16260" dirty="0">
                <a:latin typeface="Cambria Math"/>
                <a:cs typeface="Cambria Math"/>
              </a:rPr>
              <a:t>𝑖</a:t>
            </a:r>
            <a:r>
              <a:rPr sz="2800" spc="25" dirty="0">
                <a:latin typeface="Cambria Math"/>
                <a:cs typeface="Cambria Math"/>
              </a:rPr>
              <a:t>, </a:t>
            </a:r>
            <a:r>
              <a:rPr sz="2800" spc="-5" dirty="0">
                <a:latin typeface="Cambria Math"/>
                <a:cs typeface="Cambria Math"/>
              </a:rPr>
              <a:t>𝑗 = 1, … ,</a:t>
            </a:r>
            <a:r>
              <a:rPr sz="2800" spc="-2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𝑟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0699" y="1835785"/>
            <a:ext cx="812165" cy="328930"/>
          </a:xfrm>
          <a:custGeom>
            <a:avLst/>
            <a:gdLst/>
            <a:ahLst/>
            <a:cxnLst/>
            <a:rect l="l" t="t" r="r" b="b"/>
            <a:pathLst>
              <a:path w="812165" h="328930">
                <a:moveTo>
                  <a:pt x="707047" y="0"/>
                </a:moveTo>
                <a:lnTo>
                  <a:pt x="702348" y="13335"/>
                </a:lnTo>
                <a:lnTo>
                  <a:pt x="721398" y="21597"/>
                </a:lnTo>
                <a:lnTo>
                  <a:pt x="737781" y="33051"/>
                </a:lnTo>
                <a:lnTo>
                  <a:pt x="762546" y="65531"/>
                </a:lnTo>
                <a:lnTo>
                  <a:pt x="777119" y="109219"/>
                </a:lnTo>
                <a:lnTo>
                  <a:pt x="781977" y="162813"/>
                </a:lnTo>
                <a:lnTo>
                  <a:pt x="780742" y="191845"/>
                </a:lnTo>
                <a:lnTo>
                  <a:pt x="770940" y="241859"/>
                </a:lnTo>
                <a:lnTo>
                  <a:pt x="751397" y="280965"/>
                </a:lnTo>
                <a:lnTo>
                  <a:pt x="721592" y="307306"/>
                </a:lnTo>
                <a:lnTo>
                  <a:pt x="702856" y="315594"/>
                </a:lnTo>
                <a:lnTo>
                  <a:pt x="707047" y="328929"/>
                </a:lnTo>
                <a:lnTo>
                  <a:pt x="751878" y="307895"/>
                </a:lnTo>
                <a:lnTo>
                  <a:pt x="784898" y="271525"/>
                </a:lnTo>
                <a:lnTo>
                  <a:pt x="805186" y="222678"/>
                </a:lnTo>
                <a:lnTo>
                  <a:pt x="811949" y="164591"/>
                </a:lnTo>
                <a:lnTo>
                  <a:pt x="810238" y="134417"/>
                </a:lnTo>
                <a:lnTo>
                  <a:pt x="796625" y="80974"/>
                </a:lnTo>
                <a:lnTo>
                  <a:pt x="769769" y="37468"/>
                </a:lnTo>
                <a:lnTo>
                  <a:pt x="730907" y="8616"/>
                </a:lnTo>
                <a:lnTo>
                  <a:pt x="707047" y="0"/>
                </a:lnTo>
                <a:close/>
              </a:path>
              <a:path w="812165" h="328930">
                <a:moveTo>
                  <a:pt x="104902" y="0"/>
                </a:moveTo>
                <a:lnTo>
                  <a:pt x="60144" y="21113"/>
                </a:lnTo>
                <a:lnTo>
                  <a:pt x="27139" y="57657"/>
                </a:lnTo>
                <a:lnTo>
                  <a:pt x="6788" y="106553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60" y="291621"/>
                </a:lnTo>
                <a:lnTo>
                  <a:pt x="80984" y="320335"/>
                </a:lnTo>
                <a:lnTo>
                  <a:pt x="104902" y="328929"/>
                </a:lnTo>
                <a:lnTo>
                  <a:pt x="109067" y="315594"/>
                </a:lnTo>
                <a:lnTo>
                  <a:pt x="90322" y="307306"/>
                </a:lnTo>
                <a:lnTo>
                  <a:pt x="74147" y="295767"/>
                </a:lnTo>
                <a:lnTo>
                  <a:pt x="49504" y="262889"/>
                </a:lnTo>
                <a:lnTo>
                  <a:pt x="34874" y="218186"/>
                </a:lnTo>
                <a:lnTo>
                  <a:pt x="29997" y="162813"/>
                </a:lnTo>
                <a:lnTo>
                  <a:pt x="31216" y="134790"/>
                </a:lnTo>
                <a:lnTo>
                  <a:pt x="40970" y="86125"/>
                </a:lnTo>
                <a:lnTo>
                  <a:pt x="60575" y="47696"/>
                </a:lnTo>
                <a:lnTo>
                  <a:pt x="90616" y="21597"/>
                </a:lnTo>
                <a:lnTo>
                  <a:pt x="109588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039" y="1734134"/>
            <a:ext cx="1101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94030" algn="l"/>
              </a:tabLst>
            </a:pPr>
            <a:r>
              <a:rPr sz="2800" spc="-15" dirty="0">
                <a:latin typeface="Cambria Math"/>
                <a:cs typeface="Cambria Math"/>
              </a:rPr>
              <a:t>𝛿</a:t>
            </a:r>
            <a:r>
              <a:rPr sz="3075" spc="-22" baseline="-16260" dirty="0">
                <a:latin typeface="Cambria Math"/>
                <a:cs typeface="Cambria Math"/>
              </a:rPr>
              <a:t>𝑖	</a:t>
            </a:r>
            <a:r>
              <a:rPr sz="2800" spc="35" dirty="0">
                <a:latin typeface="Cambria Math"/>
                <a:cs typeface="Cambria Math"/>
              </a:rPr>
              <a:t>𝛼,</a:t>
            </a:r>
            <a:r>
              <a:rPr sz="2800" spc="-2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7010" y="1734134"/>
            <a:ext cx="3530600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1 </a:t>
            </a:r>
            <a:r>
              <a:rPr sz="2800" spc="-5" dirty="0">
                <a:latin typeface="Arial"/>
                <a:cs typeface="Arial"/>
              </a:rPr>
              <a:t>si </a:t>
            </a:r>
            <a:r>
              <a:rPr sz="2800" spc="-5" dirty="0">
                <a:latin typeface="Cambria Math"/>
                <a:cs typeface="Cambria Math"/>
              </a:rPr>
              <a:t>𝛼 ∈ </a:t>
            </a:r>
            <a:r>
              <a:rPr sz="2800" spc="70" dirty="0">
                <a:latin typeface="Cambria Math"/>
                <a:cs typeface="Cambria Math"/>
              </a:rPr>
              <a:t>𝐴</a:t>
            </a:r>
            <a:r>
              <a:rPr sz="3075" spc="104" baseline="-16260" dirty="0">
                <a:latin typeface="Cambria Math"/>
                <a:cs typeface="Cambria Math"/>
              </a:rPr>
              <a:t>𝑝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spc="-5" dirty="0">
                <a:latin typeface="Cambria Math"/>
                <a:cs typeface="Cambria Math"/>
              </a:rPr>
              <a:t>𝛽 ∈</a:t>
            </a:r>
            <a:r>
              <a:rPr sz="2800" spc="195" dirty="0">
                <a:latin typeface="Cambria Math"/>
                <a:cs typeface="Cambria Math"/>
              </a:rPr>
              <a:t> </a:t>
            </a:r>
            <a:r>
              <a:rPr sz="2800" spc="70" dirty="0">
                <a:latin typeface="Cambria Math"/>
                <a:cs typeface="Cambria Math"/>
              </a:rPr>
              <a:t>𝐴</a:t>
            </a:r>
            <a:r>
              <a:rPr sz="3075" spc="104" baseline="-16260" dirty="0">
                <a:latin typeface="Cambria Math"/>
                <a:cs typeface="Cambria Math"/>
              </a:rPr>
              <a:t>𝑝</a:t>
            </a:r>
            <a:endParaRPr sz="3075" baseline="-16260">
              <a:latin typeface="Cambria Math"/>
              <a:cs typeface="Cambria Math"/>
            </a:endParaRPr>
          </a:p>
          <a:p>
            <a:pPr marL="59055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Cambria Math"/>
                <a:cs typeface="Cambria Math"/>
              </a:rPr>
              <a:t>= 0 </a:t>
            </a:r>
            <a:r>
              <a:rPr sz="2800" spc="-5" dirty="0">
                <a:latin typeface="Arial"/>
                <a:cs typeface="Arial"/>
              </a:rPr>
              <a:t>en otro</a:t>
            </a:r>
            <a:r>
              <a:rPr sz="2800" spc="3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359" y="3368928"/>
            <a:ext cx="815340" cy="328930"/>
          </a:xfrm>
          <a:custGeom>
            <a:avLst/>
            <a:gdLst/>
            <a:ahLst/>
            <a:cxnLst/>
            <a:rect l="l" t="t" r="r" b="b"/>
            <a:pathLst>
              <a:path w="815340" h="328929">
                <a:moveTo>
                  <a:pt x="710057" y="0"/>
                </a:moveTo>
                <a:lnTo>
                  <a:pt x="705383" y="13335"/>
                </a:lnTo>
                <a:lnTo>
                  <a:pt x="724424" y="21597"/>
                </a:lnTo>
                <a:lnTo>
                  <a:pt x="740803" y="33051"/>
                </a:lnTo>
                <a:lnTo>
                  <a:pt x="765594" y="65532"/>
                </a:lnTo>
                <a:lnTo>
                  <a:pt x="780167" y="109219"/>
                </a:lnTo>
                <a:lnTo>
                  <a:pt x="785025" y="162813"/>
                </a:lnTo>
                <a:lnTo>
                  <a:pt x="783790" y="191845"/>
                </a:lnTo>
                <a:lnTo>
                  <a:pt x="773988" y="241859"/>
                </a:lnTo>
                <a:lnTo>
                  <a:pt x="754422" y="280965"/>
                </a:lnTo>
                <a:lnTo>
                  <a:pt x="724642" y="307306"/>
                </a:lnTo>
                <a:lnTo>
                  <a:pt x="705904" y="315595"/>
                </a:lnTo>
                <a:lnTo>
                  <a:pt x="710057" y="328930"/>
                </a:lnTo>
                <a:lnTo>
                  <a:pt x="754940" y="307895"/>
                </a:lnTo>
                <a:lnTo>
                  <a:pt x="787946" y="271526"/>
                </a:lnTo>
                <a:lnTo>
                  <a:pt x="808234" y="222678"/>
                </a:lnTo>
                <a:lnTo>
                  <a:pt x="814997" y="164592"/>
                </a:lnTo>
                <a:lnTo>
                  <a:pt x="813286" y="134417"/>
                </a:lnTo>
                <a:lnTo>
                  <a:pt x="799673" y="80974"/>
                </a:lnTo>
                <a:lnTo>
                  <a:pt x="772807" y="37468"/>
                </a:lnTo>
                <a:lnTo>
                  <a:pt x="733912" y="8616"/>
                </a:lnTo>
                <a:lnTo>
                  <a:pt x="710057" y="0"/>
                </a:lnTo>
                <a:close/>
              </a:path>
              <a:path w="815340" h="328929">
                <a:moveTo>
                  <a:pt x="104901" y="0"/>
                </a:moveTo>
                <a:lnTo>
                  <a:pt x="60144" y="21113"/>
                </a:lnTo>
                <a:lnTo>
                  <a:pt x="27139" y="57658"/>
                </a:lnTo>
                <a:lnTo>
                  <a:pt x="6788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60" y="291621"/>
                </a:lnTo>
                <a:lnTo>
                  <a:pt x="80984" y="320335"/>
                </a:lnTo>
                <a:lnTo>
                  <a:pt x="104901" y="328930"/>
                </a:lnTo>
                <a:lnTo>
                  <a:pt x="109067" y="315595"/>
                </a:lnTo>
                <a:lnTo>
                  <a:pt x="90322" y="307306"/>
                </a:lnTo>
                <a:lnTo>
                  <a:pt x="74147" y="295767"/>
                </a:lnTo>
                <a:lnTo>
                  <a:pt x="49504" y="262890"/>
                </a:lnTo>
                <a:lnTo>
                  <a:pt x="34874" y="218186"/>
                </a:lnTo>
                <a:lnTo>
                  <a:pt x="29997" y="162813"/>
                </a:lnTo>
                <a:lnTo>
                  <a:pt x="31216" y="134790"/>
                </a:lnTo>
                <a:lnTo>
                  <a:pt x="40970" y="86125"/>
                </a:lnTo>
                <a:lnTo>
                  <a:pt x="60575" y="47696"/>
                </a:lnTo>
                <a:lnTo>
                  <a:pt x="90616" y="21597"/>
                </a:lnTo>
                <a:lnTo>
                  <a:pt x="109588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240" y="3267836"/>
            <a:ext cx="2112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  <a:tab pos="1193800" algn="l"/>
              </a:tabLst>
            </a:pPr>
            <a:r>
              <a:rPr sz="2800" spc="-5" dirty="0">
                <a:latin typeface="Cambria Math"/>
                <a:cs typeface="Cambria Math"/>
              </a:rPr>
              <a:t>𝛿	</a:t>
            </a:r>
            <a:r>
              <a:rPr sz="2800" spc="40" dirty="0">
                <a:latin typeface="Cambria Math"/>
                <a:cs typeface="Cambria Math"/>
              </a:rPr>
              <a:t>𝛼,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	= 1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88638" y="3103117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2610" y="3103117"/>
            <a:ext cx="0" cy="323215"/>
          </a:xfrm>
          <a:custGeom>
            <a:avLst/>
            <a:gdLst/>
            <a:ahLst/>
            <a:cxnLst/>
            <a:rect l="l" t="t" r="r" b="b"/>
            <a:pathLst>
              <a:path h="323214">
                <a:moveTo>
                  <a:pt x="0" y="0"/>
                </a:moveTo>
                <a:lnTo>
                  <a:pt x="0" y="322707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7186" y="2999612"/>
            <a:ext cx="888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𝛼 −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5098" y="3505580"/>
            <a:ext cx="2313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1565" algn="l"/>
              </a:tabLst>
            </a:pPr>
            <a:r>
              <a:rPr sz="2800" spc="-10" dirty="0">
                <a:latin typeface="Cambria Math"/>
                <a:cs typeface="Cambria Math"/>
              </a:rPr>
              <a:t>max</a:t>
            </a:r>
            <a:r>
              <a:rPr sz="2800" spc="-1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𝛼	− min</a:t>
            </a:r>
            <a:r>
              <a:rPr sz="2800" spc="-2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47544" y="3533394"/>
            <a:ext cx="2298700" cy="0"/>
          </a:xfrm>
          <a:custGeom>
            <a:avLst/>
            <a:gdLst/>
            <a:ahLst/>
            <a:cxnLst/>
            <a:rect l="l" t="t" r="r" b="b"/>
            <a:pathLst>
              <a:path w="2298700">
                <a:moveTo>
                  <a:pt x="0" y="0"/>
                </a:moveTo>
                <a:lnTo>
                  <a:pt x="2298192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32628" y="3228797"/>
            <a:ext cx="1785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para </a:t>
            </a:r>
            <a:r>
              <a:rPr sz="2800" spc="-5" dirty="0">
                <a:latin typeface="Cambria Math"/>
                <a:cs typeface="Cambria Math"/>
              </a:rPr>
              <a:t>𝛼 ∈</a:t>
            </a:r>
            <a:r>
              <a:rPr sz="2800" spc="-254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𝑀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0369" y="3398646"/>
            <a:ext cx="116839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04" dirty="0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066" y="153416"/>
            <a:ext cx="5150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Otras funciones de</a:t>
            </a:r>
            <a:r>
              <a:rPr sz="28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semejanza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4236" y="1121410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952246"/>
            <a:ext cx="8821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52169" algn="l"/>
                <a:tab pos="1351915" algn="l"/>
                <a:tab pos="1915795" algn="l"/>
                <a:tab pos="3787775" algn="l"/>
                <a:tab pos="4353560" algn="l"/>
                <a:tab pos="4798695" algn="l"/>
                <a:tab pos="5619750" algn="l"/>
                <a:tab pos="6066790" algn="l"/>
                <a:tab pos="7959725" algn="l"/>
                <a:tab pos="8505825" algn="l"/>
              </a:tabLst>
            </a:pPr>
            <a:r>
              <a:rPr sz="2800" spc="-5" dirty="0">
                <a:latin typeface="Arial"/>
                <a:cs typeface="Arial"/>
              </a:rPr>
              <a:t>Sea	</a:t>
            </a:r>
            <a:r>
              <a:rPr sz="2800" spc="110" dirty="0">
                <a:latin typeface="Cambria Math"/>
                <a:cs typeface="Cambria Math"/>
              </a:rPr>
              <a:t>𝑓</a:t>
            </a:r>
            <a:r>
              <a:rPr sz="3075" spc="165" baseline="27100" dirty="0">
                <a:latin typeface="Cambria Math"/>
                <a:cs typeface="Cambria Math"/>
              </a:rPr>
              <a:t>𝑖	</a:t>
            </a:r>
            <a:r>
              <a:rPr sz="2800" spc="-5" dirty="0">
                <a:latin typeface="Arial"/>
                <a:cs typeface="Arial"/>
              </a:rPr>
              <a:t>un	coeficiente	en	</a:t>
            </a:r>
            <a:r>
              <a:rPr sz="2800" dirty="0">
                <a:latin typeface="Arial"/>
                <a:cs typeface="Arial"/>
              </a:rPr>
              <a:t>el	</a:t>
            </a:r>
            <a:r>
              <a:rPr sz="2800" spc="-5" dirty="0">
                <a:latin typeface="Arial"/>
                <a:cs typeface="Arial"/>
              </a:rPr>
              <a:t>cual	</a:t>
            </a:r>
            <a:r>
              <a:rPr sz="2800" dirty="0">
                <a:latin typeface="Arial"/>
                <a:cs typeface="Arial"/>
              </a:rPr>
              <a:t>el	numerador	es	</a:t>
            </a:r>
            <a:r>
              <a:rPr sz="2800" spc="-5" dirty="0">
                <a:latin typeface="Arial"/>
                <a:cs typeface="Arial"/>
              </a:rPr>
              <a:t>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378966"/>
            <a:ext cx="87598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diferencia </a:t>
            </a:r>
            <a:r>
              <a:rPr sz="2800" spc="-5" dirty="0">
                <a:latin typeface="Arial"/>
                <a:cs typeface="Arial"/>
              </a:rPr>
              <a:t>entre </a:t>
            </a:r>
            <a:r>
              <a:rPr sz="2800" dirty="0">
                <a:latin typeface="Arial"/>
                <a:cs typeface="Arial"/>
              </a:rPr>
              <a:t>el valor </a:t>
            </a:r>
            <a:r>
              <a:rPr sz="2800" spc="-5" dirty="0">
                <a:latin typeface="Arial"/>
                <a:cs typeface="Arial"/>
              </a:rPr>
              <a:t>que toma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rasgo </a:t>
            </a:r>
            <a:r>
              <a:rPr sz="2800" spc="-5" dirty="0">
                <a:latin typeface="Cambria Math"/>
                <a:cs typeface="Cambria Math"/>
              </a:rPr>
              <a:t>𝑝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el  </a:t>
            </a:r>
            <a:r>
              <a:rPr sz="2800" spc="-5" dirty="0">
                <a:latin typeface="Arial"/>
                <a:cs typeface="Arial"/>
              </a:rPr>
              <a:t>objeto </a:t>
            </a:r>
            <a:r>
              <a:rPr sz="2800" spc="-5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menor </a:t>
            </a:r>
            <a:r>
              <a:rPr sz="2800" dirty="0">
                <a:latin typeface="Arial"/>
                <a:cs typeface="Arial"/>
              </a:rPr>
              <a:t>valor </a:t>
            </a:r>
            <a:r>
              <a:rPr sz="2800" spc="-5" dirty="0">
                <a:latin typeface="Arial"/>
                <a:cs typeface="Arial"/>
              </a:rPr>
              <a:t>posible </a:t>
            </a:r>
            <a:r>
              <a:rPr sz="2800" dirty="0">
                <a:latin typeface="Arial"/>
                <a:cs typeface="Arial"/>
              </a:rPr>
              <a:t>para ese </a:t>
            </a:r>
            <a:r>
              <a:rPr sz="2800" spc="-5" dirty="0">
                <a:latin typeface="Arial"/>
                <a:cs typeface="Arial"/>
              </a:rPr>
              <a:t>rasgo, y </a:t>
            </a:r>
            <a:r>
              <a:rPr sz="2800" dirty="0">
                <a:latin typeface="Arial"/>
                <a:cs typeface="Arial"/>
              </a:rPr>
              <a:t>el  denominador es </a:t>
            </a:r>
            <a:r>
              <a:rPr sz="2800" spc="-10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máxima variación </a:t>
            </a:r>
            <a:r>
              <a:rPr sz="2800" spc="-5" dirty="0">
                <a:latin typeface="Arial"/>
                <a:cs typeface="Arial"/>
              </a:rPr>
              <a:t>posible de</a:t>
            </a:r>
            <a:r>
              <a:rPr sz="2800" spc="5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los  </a:t>
            </a:r>
            <a:r>
              <a:rPr sz="2800" dirty="0">
                <a:latin typeface="Arial"/>
                <a:cs typeface="Arial"/>
              </a:rPr>
              <a:t>valores </a:t>
            </a:r>
            <a:r>
              <a:rPr sz="2800" spc="-5" dirty="0">
                <a:latin typeface="Arial"/>
                <a:cs typeface="Arial"/>
              </a:rPr>
              <a:t>del rasgo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𝑝</a:t>
            </a:r>
            <a:r>
              <a:rPr sz="2800" spc="1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426" y="3776852"/>
            <a:ext cx="207010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270" dirty="0">
                <a:latin typeface="Cambria Math"/>
                <a:cs typeface="Cambria Math"/>
              </a:rPr>
              <a:t>𝑒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482" y="3560445"/>
            <a:ext cx="97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1185" algn="l"/>
              </a:tabLst>
            </a:pPr>
            <a:r>
              <a:rPr sz="3600" spc="160" dirty="0">
                <a:latin typeface="Cambria Math"/>
                <a:cs typeface="Cambria Math"/>
              </a:rPr>
              <a:t>𝑓</a:t>
            </a:r>
            <a:r>
              <a:rPr sz="3900" spc="240" baseline="27777" dirty="0">
                <a:latin typeface="Cambria Math"/>
                <a:cs typeface="Cambria Math"/>
              </a:rPr>
              <a:t>𝑖	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46600" y="3327400"/>
            <a:ext cx="735965" cy="423545"/>
          </a:xfrm>
          <a:custGeom>
            <a:avLst/>
            <a:gdLst/>
            <a:ahLst/>
            <a:cxnLst/>
            <a:rect l="l" t="t" r="r" b="b"/>
            <a:pathLst>
              <a:path w="735964" h="423545">
                <a:moveTo>
                  <a:pt x="600710" y="0"/>
                </a:moveTo>
                <a:lnTo>
                  <a:pt x="594740" y="17145"/>
                </a:lnTo>
                <a:lnTo>
                  <a:pt x="619240" y="27838"/>
                </a:lnTo>
                <a:lnTo>
                  <a:pt x="640334" y="42592"/>
                </a:lnTo>
                <a:lnTo>
                  <a:pt x="672211" y="84327"/>
                </a:lnTo>
                <a:lnTo>
                  <a:pt x="690959" y="140525"/>
                </a:lnTo>
                <a:lnTo>
                  <a:pt x="697229" y="209676"/>
                </a:lnTo>
                <a:lnTo>
                  <a:pt x="695658" y="247014"/>
                </a:lnTo>
                <a:lnTo>
                  <a:pt x="683085" y="311404"/>
                </a:lnTo>
                <a:lnTo>
                  <a:pt x="657865" y="361696"/>
                </a:lnTo>
                <a:lnTo>
                  <a:pt x="619523" y="395605"/>
                </a:lnTo>
                <a:lnTo>
                  <a:pt x="595376" y="406273"/>
                </a:lnTo>
                <a:lnTo>
                  <a:pt x="600710" y="423544"/>
                </a:lnTo>
                <a:lnTo>
                  <a:pt x="658542" y="396382"/>
                </a:lnTo>
                <a:lnTo>
                  <a:pt x="701039" y="349504"/>
                </a:lnTo>
                <a:lnTo>
                  <a:pt x="727106" y="286670"/>
                </a:lnTo>
                <a:lnTo>
                  <a:pt x="735838" y="211836"/>
                </a:lnTo>
                <a:lnTo>
                  <a:pt x="733649" y="173019"/>
                </a:lnTo>
                <a:lnTo>
                  <a:pt x="716174" y="104197"/>
                </a:lnTo>
                <a:lnTo>
                  <a:pt x="681505" y="48166"/>
                </a:lnTo>
                <a:lnTo>
                  <a:pt x="631404" y="11070"/>
                </a:lnTo>
                <a:lnTo>
                  <a:pt x="600710" y="0"/>
                </a:lnTo>
                <a:close/>
              </a:path>
              <a:path w="735964" h="423545">
                <a:moveTo>
                  <a:pt x="135127" y="0"/>
                </a:moveTo>
                <a:lnTo>
                  <a:pt x="77517" y="27130"/>
                </a:lnTo>
                <a:lnTo>
                  <a:pt x="35051" y="74167"/>
                </a:lnTo>
                <a:lnTo>
                  <a:pt x="8762" y="137144"/>
                </a:lnTo>
                <a:lnTo>
                  <a:pt x="0" y="211836"/>
                </a:lnTo>
                <a:lnTo>
                  <a:pt x="2188" y="250741"/>
                </a:lnTo>
                <a:lnTo>
                  <a:pt x="19663" y="319599"/>
                </a:lnTo>
                <a:lnTo>
                  <a:pt x="54207" y="375413"/>
                </a:lnTo>
                <a:lnTo>
                  <a:pt x="104344" y="412422"/>
                </a:lnTo>
                <a:lnTo>
                  <a:pt x="135127" y="423544"/>
                </a:lnTo>
                <a:lnTo>
                  <a:pt x="140462" y="406273"/>
                </a:lnTo>
                <a:lnTo>
                  <a:pt x="116314" y="395605"/>
                </a:lnTo>
                <a:lnTo>
                  <a:pt x="95488" y="380746"/>
                </a:lnTo>
                <a:lnTo>
                  <a:pt x="63753" y="338455"/>
                </a:lnTo>
                <a:lnTo>
                  <a:pt x="44958" y="280924"/>
                </a:lnTo>
                <a:lnTo>
                  <a:pt x="38735" y="209676"/>
                </a:lnTo>
                <a:lnTo>
                  <a:pt x="40286" y="173482"/>
                </a:lnTo>
                <a:lnTo>
                  <a:pt x="52772" y="110807"/>
                </a:lnTo>
                <a:lnTo>
                  <a:pt x="78017" y="61418"/>
                </a:lnTo>
                <a:lnTo>
                  <a:pt x="116689" y="27838"/>
                </a:lnTo>
                <a:lnTo>
                  <a:pt x="141097" y="17145"/>
                </a:lnTo>
                <a:lnTo>
                  <a:pt x="135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4857" y="3417189"/>
            <a:ext cx="2355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65" dirty="0">
                <a:latin typeface="Cambria Math"/>
                <a:cs typeface="Cambria Math"/>
              </a:rPr>
              <a:t>𝑝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2686" y="3200780"/>
            <a:ext cx="241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724535" algn="l"/>
                <a:tab pos="1451610" algn="l"/>
              </a:tabLst>
            </a:pPr>
            <a:r>
              <a:rPr sz="3600" spc="80" dirty="0">
                <a:latin typeface="Cambria Math"/>
                <a:cs typeface="Cambria Math"/>
              </a:rPr>
              <a:t>𝑥</a:t>
            </a:r>
            <a:r>
              <a:rPr sz="3900" spc="120" baseline="-16025" dirty="0">
                <a:latin typeface="Cambria Math"/>
                <a:cs typeface="Cambria Math"/>
              </a:rPr>
              <a:t>𝑝	</a:t>
            </a:r>
            <a:r>
              <a:rPr sz="3600" spc="-30" dirty="0">
                <a:latin typeface="Cambria Math"/>
                <a:cs typeface="Cambria Math"/>
              </a:rPr>
              <a:t>𝑂</a:t>
            </a:r>
            <a:r>
              <a:rPr sz="3900" spc="-44" baseline="-16025" dirty="0">
                <a:latin typeface="Cambria Math"/>
                <a:cs typeface="Cambria Math"/>
              </a:rPr>
              <a:t>𝑖	</a:t>
            </a:r>
            <a:r>
              <a:rPr sz="3600" dirty="0">
                <a:latin typeface="Cambria Math"/>
                <a:cs typeface="Cambria Math"/>
              </a:rPr>
              <a:t>−</a:t>
            </a:r>
            <a:r>
              <a:rPr sz="3600" spc="-60" dirty="0">
                <a:latin typeface="Cambria Math"/>
                <a:cs typeface="Cambria Math"/>
              </a:rPr>
              <a:t> </a:t>
            </a:r>
            <a:r>
              <a:rPr sz="3600" spc="175" dirty="0">
                <a:latin typeface="Cambria Math"/>
                <a:cs typeface="Cambria Math"/>
              </a:rPr>
              <a:t>𝑥</a:t>
            </a:r>
            <a:r>
              <a:rPr sz="3900" spc="262" baseline="27777" dirty="0">
                <a:latin typeface="Cambria Math"/>
                <a:cs typeface="Cambria Math"/>
              </a:rPr>
              <a:t>𝑜</a:t>
            </a:r>
            <a:endParaRPr sz="3900" baseline="2777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9604" y="4237482"/>
            <a:ext cx="2355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65" dirty="0">
                <a:latin typeface="Cambria Math"/>
                <a:cs typeface="Cambria Math"/>
              </a:rPr>
              <a:t>𝑝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08928" y="4202429"/>
            <a:ext cx="235585" cy="4260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spc="365" dirty="0">
                <a:latin typeface="Cambria Math"/>
                <a:cs typeface="Cambria Math"/>
              </a:rPr>
              <a:t>𝑝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4683" y="3738753"/>
            <a:ext cx="1987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5400" spc="187" baseline="-29320" dirty="0">
                <a:latin typeface="Cambria Math"/>
                <a:cs typeface="Cambria Math"/>
              </a:rPr>
              <a:t>𝑥</a:t>
            </a:r>
            <a:r>
              <a:rPr sz="2600" spc="125" dirty="0">
                <a:latin typeface="Cambria Math"/>
                <a:cs typeface="Cambria Math"/>
              </a:rPr>
              <a:t>𝑙(𝑝) </a:t>
            </a:r>
            <a:r>
              <a:rPr sz="5400" baseline="-29320" dirty="0">
                <a:latin typeface="Cambria Math"/>
                <a:cs typeface="Cambria Math"/>
              </a:rPr>
              <a:t>−</a:t>
            </a:r>
            <a:r>
              <a:rPr sz="5400" spc="247" baseline="-29320" dirty="0">
                <a:latin typeface="Cambria Math"/>
                <a:cs typeface="Cambria Math"/>
              </a:rPr>
              <a:t> </a:t>
            </a:r>
            <a:r>
              <a:rPr sz="5400" spc="202" baseline="-29320" dirty="0">
                <a:latin typeface="Cambria Math"/>
                <a:cs typeface="Cambria Math"/>
              </a:rPr>
              <a:t>𝑥</a:t>
            </a:r>
            <a:r>
              <a:rPr sz="3900" spc="202" baseline="-11752" dirty="0">
                <a:latin typeface="Cambria Math"/>
                <a:cs typeface="Cambria Math"/>
              </a:rPr>
              <a:t>0</a:t>
            </a:r>
            <a:endParaRPr sz="3900" baseline="-11752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35552" y="3899153"/>
            <a:ext cx="2324100" cy="0"/>
          </a:xfrm>
          <a:custGeom>
            <a:avLst/>
            <a:gdLst/>
            <a:ahLst/>
            <a:cxnLst/>
            <a:rect l="l" t="t" r="r" b="b"/>
            <a:pathLst>
              <a:path w="2324100">
                <a:moveTo>
                  <a:pt x="0" y="0"/>
                </a:moveTo>
                <a:lnTo>
                  <a:pt x="23241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7340" y="4778502"/>
            <a:ext cx="874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1655" algn="l"/>
                <a:tab pos="1545590" algn="l"/>
                <a:tab pos="2074545" algn="l"/>
                <a:tab pos="3772535" algn="l"/>
                <a:tab pos="4519930" algn="l"/>
                <a:tab pos="5129530" algn="l"/>
                <a:tab pos="6926580" algn="l"/>
                <a:tab pos="7554595" algn="l"/>
                <a:tab pos="8621395" algn="l"/>
              </a:tabLst>
            </a:pP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16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s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qu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em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de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rango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𝑖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8919" y="5453888"/>
            <a:ext cx="1885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50" dirty="0">
                <a:latin typeface="Cambria Math"/>
                <a:cs typeface="Cambria Math"/>
              </a:rPr>
              <a:t>𝑝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8652" y="5472176"/>
            <a:ext cx="1885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50" dirty="0">
                <a:latin typeface="Cambria Math"/>
                <a:cs typeface="Cambria Math"/>
              </a:rPr>
              <a:t>𝑝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1940" y="5284419"/>
            <a:ext cx="8792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45179" algn="l"/>
              </a:tabLst>
            </a:pPr>
            <a:r>
              <a:rPr sz="2800" spc="-5" dirty="0">
                <a:latin typeface="Arial"/>
                <a:cs typeface="Arial"/>
              </a:rPr>
              <a:t>tienen  un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orden,</a:t>
            </a:r>
            <a:r>
              <a:rPr sz="2800" spc="330" dirty="0">
                <a:latin typeface="Arial"/>
                <a:cs typeface="Arial"/>
              </a:rPr>
              <a:t> </a:t>
            </a:r>
            <a:r>
              <a:rPr sz="2800" spc="95" dirty="0">
                <a:latin typeface="Cambria Math"/>
                <a:cs typeface="Cambria Math"/>
              </a:rPr>
              <a:t>𝑥</a:t>
            </a:r>
            <a:r>
              <a:rPr sz="3075" spc="142" baseline="27100" dirty="0">
                <a:latin typeface="Cambria Math"/>
                <a:cs typeface="Cambria Math"/>
              </a:rPr>
              <a:t>0	</a:t>
            </a:r>
            <a:r>
              <a:rPr sz="2800" spc="-5" dirty="0">
                <a:latin typeface="Arial"/>
                <a:cs typeface="Arial"/>
              </a:rPr>
              <a:t>denota</a:t>
            </a:r>
            <a:r>
              <a:rPr sz="2800" spc="3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spc="3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primer</a:t>
            </a:r>
            <a:r>
              <a:rPr sz="2800" spc="3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elemento</a:t>
            </a:r>
            <a:r>
              <a:rPr sz="2800" spc="3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spc="85" dirty="0">
                <a:latin typeface="Cambria Math"/>
                <a:cs typeface="Cambria Math"/>
              </a:rPr>
              <a:t>𝑥</a:t>
            </a:r>
            <a:r>
              <a:rPr sz="3075" spc="127" baseline="40650" dirty="0">
                <a:latin typeface="Cambria Math"/>
                <a:cs typeface="Cambria Math"/>
              </a:rPr>
              <a:t>𝑙(𝑝)</a:t>
            </a:r>
            <a:endParaRPr sz="3075" baseline="40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5769355"/>
            <a:ext cx="145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el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último.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150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Otras funciones de</a:t>
            </a:r>
            <a:r>
              <a:rPr sz="2800" spc="6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semejanza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175042" y="1251458"/>
            <a:ext cx="2004695" cy="586105"/>
          </a:xfrm>
          <a:custGeom>
            <a:avLst/>
            <a:gdLst/>
            <a:ahLst/>
            <a:cxnLst/>
            <a:rect l="l" t="t" r="r" b="b"/>
            <a:pathLst>
              <a:path w="2004695" h="586105">
                <a:moveTo>
                  <a:pt x="1877783" y="0"/>
                </a:moveTo>
                <a:lnTo>
                  <a:pt x="1872195" y="13842"/>
                </a:lnTo>
                <a:lnTo>
                  <a:pt x="1894027" y="31632"/>
                </a:lnTo>
                <a:lnTo>
                  <a:pt x="1913407" y="54721"/>
                </a:lnTo>
                <a:lnTo>
                  <a:pt x="1944712" y="116839"/>
                </a:lnTo>
                <a:lnTo>
                  <a:pt x="1956307" y="155078"/>
                </a:lnTo>
                <a:lnTo>
                  <a:pt x="1964604" y="197199"/>
                </a:lnTo>
                <a:lnTo>
                  <a:pt x="1969591" y="243177"/>
                </a:lnTo>
                <a:lnTo>
                  <a:pt x="1971255" y="292988"/>
                </a:lnTo>
                <a:lnTo>
                  <a:pt x="1969612" y="342070"/>
                </a:lnTo>
                <a:lnTo>
                  <a:pt x="1964683" y="387603"/>
                </a:lnTo>
                <a:lnTo>
                  <a:pt x="1956468" y="429613"/>
                </a:lnTo>
                <a:lnTo>
                  <a:pt x="1944966" y="468121"/>
                </a:lnTo>
                <a:lnTo>
                  <a:pt x="1913629" y="530812"/>
                </a:lnTo>
                <a:lnTo>
                  <a:pt x="1872195" y="571880"/>
                </a:lnTo>
                <a:lnTo>
                  <a:pt x="1877783" y="585724"/>
                </a:lnTo>
                <a:lnTo>
                  <a:pt x="1929901" y="544004"/>
                </a:lnTo>
                <a:lnTo>
                  <a:pt x="1970112" y="477138"/>
                </a:lnTo>
                <a:lnTo>
                  <a:pt x="1985094" y="435824"/>
                </a:lnTo>
                <a:lnTo>
                  <a:pt x="1995766" y="391318"/>
                </a:lnTo>
                <a:lnTo>
                  <a:pt x="2002152" y="343622"/>
                </a:lnTo>
                <a:lnTo>
                  <a:pt x="2004275" y="292734"/>
                </a:lnTo>
                <a:lnTo>
                  <a:pt x="2002152" y="241488"/>
                </a:lnTo>
                <a:lnTo>
                  <a:pt x="1995766" y="193659"/>
                </a:lnTo>
                <a:lnTo>
                  <a:pt x="1985094" y="149234"/>
                </a:lnTo>
                <a:lnTo>
                  <a:pt x="1970112" y="108203"/>
                </a:lnTo>
                <a:lnTo>
                  <a:pt x="1951489" y="71937"/>
                </a:lnTo>
                <a:lnTo>
                  <a:pt x="1905336" y="17835"/>
                </a:lnTo>
                <a:lnTo>
                  <a:pt x="1877783" y="0"/>
                </a:lnTo>
                <a:close/>
              </a:path>
              <a:path w="2004695" h="586105">
                <a:moveTo>
                  <a:pt x="126453" y="0"/>
                </a:moveTo>
                <a:lnTo>
                  <a:pt x="74407" y="41814"/>
                </a:lnTo>
                <a:lnTo>
                  <a:pt x="34239" y="108203"/>
                </a:lnTo>
                <a:lnTo>
                  <a:pt x="19261" y="149234"/>
                </a:lnTo>
                <a:lnTo>
                  <a:pt x="8561" y="193659"/>
                </a:lnTo>
                <a:lnTo>
                  <a:pt x="2140" y="241488"/>
                </a:lnTo>
                <a:lnTo>
                  <a:pt x="0" y="292734"/>
                </a:lnTo>
                <a:lnTo>
                  <a:pt x="2140" y="343622"/>
                </a:lnTo>
                <a:lnTo>
                  <a:pt x="8561" y="391318"/>
                </a:lnTo>
                <a:lnTo>
                  <a:pt x="19261" y="435824"/>
                </a:lnTo>
                <a:lnTo>
                  <a:pt x="34239" y="477138"/>
                </a:lnTo>
                <a:lnTo>
                  <a:pt x="52842" y="513714"/>
                </a:lnTo>
                <a:lnTo>
                  <a:pt x="98941" y="568007"/>
                </a:lnTo>
                <a:lnTo>
                  <a:pt x="126453" y="585724"/>
                </a:lnTo>
                <a:lnTo>
                  <a:pt x="132168" y="571880"/>
                </a:lnTo>
                <a:lnTo>
                  <a:pt x="110109" y="554043"/>
                </a:lnTo>
                <a:lnTo>
                  <a:pt x="90608" y="530812"/>
                </a:lnTo>
                <a:lnTo>
                  <a:pt x="59296" y="468121"/>
                </a:lnTo>
                <a:lnTo>
                  <a:pt x="47842" y="429613"/>
                </a:lnTo>
                <a:lnTo>
                  <a:pt x="39658" y="387603"/>
                </a:lnTo>
                <a:lnTo>
                  <a:pt x="34746" y="342070"/>
                </a:lnTo>
                <a:lnTo>
                  <a:pt x="33108" y="292988"/>
                </a:lnTo>
                <a:lnTo>
                  <a:pt x="34761" y="243177"/>
                </a:lnTo>
                <a:lnTo>
                  <a:pt x="39719" y="197199"/>
                </a:lnTo>
                <a:lnTo>
                  <a:pt x="47982" y="155078"/>
                </a:lnTo>
                <a:lnTo>
                  <a:pt x="59550" y="116839"/>
                </a:lnTo>
                <a:lnTo>
                  <a:pt x="90897" y="54721"/>
                </a:lnTo>
                <a:lnTo>
                  <a:pt x="132168" y="13842"/>
                </a:lnTo>
                <a:lnTo>
                  <a:pt x="126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5805" y="1380108"/>
            <a:ext cx="572770" cy="328930"/>
          </a:xfrm>
          <a:custGeom>
            <a:avLst/>
            <a:gdLst/>
            <a:ahLst/>
            <a:cxnLst/>
            <a:rect l="l" t="t" r="r" b="b"/>
            <a:pathLst>
              <a:path w="572769" h="328930">
                <a:moveTo>
                  <a:pt x="467741" y="0"/>
                </a:moveTo>
                <a:lnTo>
                  <a:pt x="463042" y="13335"/>
                </a:lnTo>
                <a:lnTo>
                  <a:pt x="482092" y="21597"/>
                </a:lnTo>
                <a:lnTo>
                  <a:pt x="498475" y="33051"/>
                </a:lnTo>
                <a:lnTo>
                  <a:pt x="523239" y="65531"/>
                </a:lnTo>
                <a:lnTo>
                  <a:pt x="537813" y="109219"/>
                </a:lnTo>
                <a:lnTo>
                  <a:pt x="542670" y="162813"/>
                </a:lnTo>
                <a:lnTo>
                  <a:pt x="541436" y="191845"/>
                </a:lnTo>
                <a:lnTo>
                  <a:pt x="531633" y="241859"/>
                </a:lnTo>
                <a:lnTo>
                  <a:pt x="512091" y="280965"/>
                </a:lnTo>
                <a:lnTo>
                  <a:pt x="482286" y="307306"/>
                </a:lnTo>
                <a:lnTo>
                  <a:pt x="463550" y="315594"/>
                </a:lnTo>
                <a:lnTo>
                  <a:pt x="467741" y="328929"/>
                </a:lnTo>
                <a:lnTo>
                  <a:pt x="512571" y="307895"/>
                </a:lnTo>
                <a:lnTo>
                  <a:pt x="545592" y="271525"/>
                </a:lnTo>
                <a:lnTo>
                  <a:pt x="565880" y="222678"/>
                </a:lnTo>
                <a:lnTo>
                  <a:pt x="572643" y="164591"/>
                </a:lnTo>
                <a:lnTo>
                  <a:pt x="570932" y="134417"/>
                </a:lnTo>
                <a:lnTo>
                  <a:pt x="557319" y="80974"/>
                </a:lnTo>
                <a:lnTo>
                  <a:pt x="530463" y="37468"/>
                </a:lnTo>
                <a:lnTo>
                  <a:pt x="491601" y="8616"/>
                </a:lnTo>
                <a:lnTo>
                  <a:pt x="467741" y="0"/>
                </a:lnTo>
                <a:close/>
              </a:path>
              <a:path w="572769" h="328930">
                <a:moveTo>
                  <a:pt x="104902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7157" y="1330071"/>
            <a:ext cx="596900" cy="429259"/>
          </a:xfrm>
          <a:custGeom>
            <a:avLst/>
            <a:gdLst/>
            <a:ahLst/>
            <a:cxnLst/>
            <a:rect l="l" t="t" r="r" b="b"/>
            <a:pathLst>
              <a:path w="596900" h="429260">
                <a:moveTo>
                  <a:pt x="484250" y="0"/>
                </a:moveTo>
                <a:lnTo>
                  <a:pt x="479933" y="14096"/>
                </a:lnTo>
                <a:lnTo>
                  <a:pt x="499623" y="24334"/>
                </a:lnTo>
                <a:lnTo>
                  <a:pt x="516778" y="39227"/>
                </a:lnTo>
                <a:lnTo>
                  <a:pt x="543433" y="82930"/>
                </a:lnTo>
                <a:lnTo>
                  <a:pt x="559609" y="142398"/>
                </a:lnTo>
                <a:lnTo>
                  <a:pt x="565023" y="214629"/>
                </a:lnTo>
                <a:lnTo>
                  <a:pt x="563667" y="252204"/>
                </a:lnTo>
                <a:lnTo>
                  <a:pt x="552860" y="317875"/>
                </a:lnTo>
                <a:lnTo>
                  <a:pt x="531385" y="370095"/>
                </a:lnTo>
                <a:lnTo>
                  <a:pt x="499623" y="404437"/>
                </a:lnTo>
                <a:lnTo>
                  <a:pt x="479933" y="414654"/>
                </a:lnTo>
                <a:lnTo>
                  <a:pt x="484250" y="428878"/>
                </a:lnTo>
                <a:lnTo>
                  <a:pt x="532161" y="403336"/>
                </a:lnTo>
                <a:lnTo>
                  <a:pt x="567690" y="355218"/>
                </a:lnTo>
                <a:lnTo>
                  <a:pt x="589581" y="290274"/>
                </a:lnTo>
                <a:lnTo>
                  <a:pt x="596900" y="214375"/>
                </a:lnTo>
                <a:lnTo>
                  <a:pt x="595068" y="175083"/>
                </a:lnTo>
                <a:lnTo>
                  <a:pt x="580451" y="104737"/>
                </a:lnTo>
                <a:lnTo>
                  <a:pt x="551473" y="46755"/>
                </a:lnTo>
                <a:lnTo>
                  <a:pt x="509754" y="9902"/>
                </a:lnTo>
                <a:lnTo>
                  <a:pt x="484250" y="0"/>
                </a:lnTo>
                <a:close/>
              </a:path>
              <a:path w="596900" h="429260">
                <a:moveTo>
                  <a:pt x="112649" y="0"/>
                </a:moveTo>
                <a:lnTo>
                  <a:pt x="64738" y="25495"/>
                </a:lnTo>
                <a:lnTo>
                  <a:pt x="29210" y="73659"/>
                </a:lnTo>
                <a:lnTo>
                  <a:pt x="7318" y="138541"/>
                </a:lnTo>
                <a:lnTo>
                  <a:pt x="0" y="214375"/>
                </a:lnTo>
                <a:lnTo>
                  <a:pt x="1831" y="253688"/>
                </a:lnTo>
                <a:lnTo>
                  <a:pt x="16448" y="324121"/>
                </a:lnTo>
                <a:lnTo>
                  <a:pt x="45426" y="382105"/>
                </a:lnTo>
                <a:lnTo>
                  <a:pt x="87145" y="418923"/>
                </a:lnTo>
                <a:lnTo>
                  <a:pt x="112649" y="428878"/>
                </a:lnTo>
                <a:lnTo>
                  <a:pt x="116967" y="414654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7" y="345948"/>
                </a:lnTo>
                <a:lnTo>
                  <a:pt x="37290" y="286623"/>
                </a:lnTo>
                <a:lnTo>
                  <a:pt x="31877" y="214629"/>
                </a:lnTo>
                <a:lnTo>
                  <a:pt x="33232" y="176907"/>
                </a:lnTo>
                <a:lnTo>
                  <a:pt x="44039" y="111081"/>
                </a:lnTo>
                <a:lnTo>
                  <a:pt x="65514" y="58763"/>
                </a:lnTo>
                <a:lnTo>
                  <a:pt x="97276" y="24334"/>
                </a:lnTo>
                <a:lnTo>
                  <a:pt x="116967" y="14096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40" y="1278381"/>
            <a:ext cx="272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52145" algn="l"/>
                <a:tab pos="1112520" algn="l"/>
                <a:tab pos="1406525" algn="l"/>
                <a:tab pos="1894205" algn="l"/>
                <a:tab pos="2329815" algn="l"/>
              </a:tabLst>
            </a:pPr>
            <a:r>
              <a:rPr sz="2800" dirty="0">
                <a:latin typeface="Arial"/>
                <a:cs typeface="Arial"/>
              </a:rPr>
              <a:t>a)	</a:t>
            </a:r>
            <a:r>
              <a:rPr sz="2800" spc="-5" dirty="0">
                <a:latin typeface="Cambria Math"/>
                <a:cs typeface="Cambria Math"/>
              </a:rPr>
              <a:t>𝛽	𝐼	</a:t>
            </a:r>
            <a:r>
              <a:rPr sz="2800" spc="-30" dirty="0">
                <a:latin typeface="Cambria Math"/>
                <a:cs typeface="Cambria Math"/>
              </a:rPr>
              <a:t>𝑂</a:t>
            </a:r>
            <a:r>
              <a:rPr sz="3075" spc="-44" baseline="-16260" dirty="0">
                <a:latin typeface="Cambria Math"/>
                <a:cs typeface="Cambria Math"/>
              </a:rPr>
              <a:t>𝑖	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𝐼	</a:t>
            </a:r>
            <a:r>
              <a:rPr sz="2800" spc="-75" dirty="0">
                <a:latin typeface="Cambria Math"/>
                <a:cs typeface="Cambria Math"/>
              </a:rPr>
              <a:t>𝑂</a:t>
            </a:r>
            <a:r>
              <a:rPr sz="3075" spc="-112" baseline="-16260" dirty="0">
                <a:latin typeface="Cambria Math"/>
                <a:cs typeface="Cambria Math"/>
              </a:rPr>
              <a:t>𝑗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20027" y="174497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83018" y="134366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1320"/>
                </a:lnTo>
              </a:path>
            </a:pathLst>
          </a:custGeom>
          <a:ln w="322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20027" y="132968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31080" y="174497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70"/>
                </a:moveTo>
                <a:lnTo>
                  <a:pt x="79121" y="13970"/>
                </a:lnTo>
                <a:lnTo>
                  <a:pt x="79121" y="0"/>
                </a:lnTo>
                <a:lnTo>
                  <a:pt x="0" y="0"/>
                </a:lnTo>
                <a:lnTo>
                  <a:pt x="0" y="13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7209" y="1343660"/>
            <a:ext cx="0" cy="401320"/>
          </a:xfrm>
          <a:custGeom>
            <a:avLst/>
            <a:gdLst/>
            <a:ahLst/>
            <a:cxnLst/>
            <a:rect l="l" t="t" r="r" b="b"/>
            <a:pathLst>
              <a:path h="401319">
                <a:moveTo>
                  <a:pt x="0" y="0"/>
                </a:moveTo>
                <a:lnTo>
                  <a:pt x="0" y="401320"/>
                </a:lnTo>
              </a:path>
            </a:pathLst>
          </a:custGeom>
          <a:ln w="322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1080" y="1329689"/>
            <a:ext cx="79375" cy="13970"/>
          </a:xfrm>
          <a:custGeom>
            <a:avLst/>
            <a:gdLst/>
            <a:ahLst/>
            <a:cxnLst/>
            <a:rect l="l" t="t" r="r" b="b"/>
            <a:pathLst>
              <a:path w="79375" h="13969">
                <a:moveTo>
                  <a:pt x="0" y="13969"/>
                </a:moveTo>
                <a:lnTo>
                  <a:pt x="79121" y="13969"/>
                </a:lnTo>
                <a:lnTo>
                  <a:pt x="79121" y="0"/>
                </a:lnTo>
                <a:lnTo>
                  <a:pt x="0" y="0"/>
                </a:lnTo>
                <a:lnTo>
                  <a:pt x="0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2896" y="1447546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6134" y="1462785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0672" y="1278381"/>
            <a:ext cx="1720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75" dirty="0">
                <a:latin typeface="Cambria Math"/>
                <a:cs typeface="Cambria Math"/>
              </a:rPr>
              <a:t>𝛼(𝑓</a:t>
            </a:r>
            <a:r>
              <a:rPr sz="3075" spc="112" baseline="2710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325" dirty="0">
                <a:latin typeface="Cambria Math"/>
                <a:cs typeface="Cambria Math"/>
              </a:rPr>
              <a:t> </a:t>
            </a:r>
            <a:r>
              <a:rPr sz="2800" spc="215" dirty="0">
                <a:latin typeface="Cambria Math"/>
                <a:cs typeface="Cambria Math"/>
              </a:rPr>
              <a:t>𝑓</a:t>
            </a:r>
            <a:r>
              <a:rPr sz="3075" spc="322" baseline="39295" dirty="0">
                <a:latin typeface="Cambria Math"/>
                <a:cs typeface="Cambria Math"/>
              </a:rPr>
              <a:t>𝑗</a:t>
            </a:r>
            <a:r>
              <a:rPr sz="2800" spc="21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9615" y="1278381"/>
            <a:ext cx="1607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148715" algn="l"/>
              </a:tabLst>
            </a:pP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	</a:t>
            </a:r>
            <a:r>
              <a:rPr sz="3075" spc="217" baseline="31165" dirty="0">
                <a:latin typeface="Cambria Math"/>
                <a:cs typeface="Cambria Math"/>
              </a:rPr>
              <a:t>𝑛</a:t>
            </a:r>
            <a:endParaRPr sz="3075" baseline="3116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7725" y="1464310"/>
            <a:ext cx="4635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65" dirty="0">
                <a:latin typeface="Cambria Math"/>
                <a:cs typeface="Cambria Math"/>
              </a:rPr>
              <a:t>𝑖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5" dirty="0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9478" y="1278381"/>
            <a:ext cx="1876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para </a:t>
            </a:r>
            <a:r>
              <a:rPr sz="2800" spc="30" dirty="0">
                <a:latin typeface="Cambria Math"/>
                <a:cs typeface="Cambria Math"/>
              </a:rPr>
              <a:t>𝛼</a:t>
            </a:r>
            <a:r>
              <a:rPr sz="3075" spc="44" baseline="-1626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&gt;</a:t>
            </a:r>
            <a:r>
              <a:rPr sz="2800" spc="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75042" y="2440177"/>
            <a:ext cx="2004695" cy="586105"/>
          </a:xfrm>
          <a:custGeom>
            <a:avLst/>
            <a:gdLst/>
            <a:ahLst/>
            <a:cxnLst/>
            <a:rect l="l" t="t" r="r" b="b"/>
            <a:pathLst>
              <a:path w="2004695" h="586105">
                <a:moveTo>
                  <a:pt x="1877783" y="0"/>
                </a:moveTo>
                <a:lnTo>
                  <a:pt x="1872195" y="13843"/>
                </a:lnTo>
                <a:lnTo>
                  <a:pt x="1894027" y="31632"/>
                </a:lnTo>
                <a:lnTo>
                  <a:pt x="1913407" y="54721"/>
                </a:lnTo>
                <a:lnTo>
                  <a:pt x="1944712" y="116839"/>
                </a:lnTo>
                <a:lnTo>
                  <a:pt x="1956307" y="155078"/>
                </a:lnTo>
                <a:lnTo>
                  <a:pt x="1964604" y="197199"/>
                </a:lnTo>
                <a:lnTo>
                  <a:pt x="1969591" y="243177"/>
                </a:lnTo>
                <a:lnTo>
                  <a:pt x="1971255" y="292988"/>
                </a:lnTo>
                <a:lnTo>
                  <a:pt x="1969612" y="342070"/>
                </a:lnTo>
                <a:lnTo>
                  <a:pt x="1964683" y="387603"/>
                </a:lnTo>
                <a:lnTo>
                  <a:pt x="1956468" y="429613"/>
                </a:lnTo>
                <a:lnTo>
                  <a:pt x="1944966" y="468122"/>
                </a:lnTo>
                <a:lnTo>
                  <a:pt x="1913629" y="530812"/>
                </a:lnTo>
                <a:lnTo>
                  <a:pt x="1872195" y="571881"/>
                </a:lnTo>
                <a:lnTo>
                  <a:pt x="1877783" y="585724"/>
                </a:lnTo>
                <a:lnTo>
                  <a:pt x="1929901" y="544004"/>
                </a:lnTo>
                <a:lnTo>
                  <a:pt x="1970112" y="477138"/>
                </a:lnTo>
                <a:lnTo>
                  <a:pt x="1985094" y="435824"/>
                </a:lnTo>
                <a:lnTo>
                  <a:pt x="1995766" y="391318"/>
                </a:lnTo>
                <a:lnTo>
                  <a:pt x="2002152" y="343622"/>
                </a:lnTo>
                <a:lnTo>
                  <a:pt x="2004275" y="292735"/>
                </a:lnTo>
                <a:lnTo>
                  <a:pt x="2002152" y="241488"/>
                </a:lnTo>
                <a:lnTo>
                  <a:pt x="1995766" y="193659"/>
                </a:lnTo>
                <a:lnTo>
                  <a:pt x="1985094" y="149234"/>
                </a:lnTo>
                <a:lnTo>
                  <a:pt x="1970112" y="108204"/>
                </a:lnTo>
                <a:lnTo>
                  <a:pt x="1951489" y="71937"/>
                </a:lnTo>
                <a:lnTo>
                  <a:pt x="1905336" y="17835"/>
                </a:lnTo>
                <a:lnTo>
                  <a:pt x="1877783" y="0"/>
                </a:lnTo>
                <a:close/>
              </a:path>
              <a:path w="2004695" h="586105">
                <a:moveTo>
                  <a:pt x="126453" y="0"/>
                </a:moveTo>
                <a:lnTo>
                  <a:pt x="74407" y="41814"/>
                </a:lnTo>
                <a:lnTo>
                  <a:pt x="34239" y="108204"/>
                </a:lnTo>
                <a:lnTo>
                  <a:pt x="19261" y="149234"/>
                </a:lnTo>
                <a:lnTo>
                  <a:pt x="8561" y="193659"/>
                </a:lnTo>
                <a:lnTo>
                  <a:pt x="2140" y="241488"/>
                </a:lnTo>
                <a:lnTo>
                  <a:pt x="0" y="292735"/>
                </a:lnTo>
                <a:lnTo>
                  <a:pt x="2140" y="343622"/>
                </a:lnTo>
                <a:lnTo>
                  <a:pt x="8561" y="391318"/>
                </a:lnTo>
                <a:lnTo>
                  <a:pt x="19261" y="435824"/>
                </a:lnTo>
                <a:lnTo>
                  <a:pt x="34239" y="477138"/>
                </a:lnTo>
                <a:lnTo>
                  <a:pt x="52842" y="513715"/>
                </a:lnTo>
                <a:lnTo>
                  <a:pt x="98941" y="568007"/>
                </a:lnTo>
                <a:lnTo>
                  <a:pt x="126453" y="585724"/>
                </a:lnTo>
                <a:lnTo>
                  <a:pt x="132168" y="571881"/>
                </a:lnTo>
                <a:lnTo>
                  <a:pt x="110109" y="554043"/>
                </a:lnTo>
                <a:lnTo>
                  <a:pt x="90608" y="530812"/>
                </a:lnTo>
                <a:lnTo>
                  <a:pt x="59296" y="468122"/>
                </a:lnTo>
                <a:lnTo>
                  <a:pt x="47842" y="429613"/>
                </a:lnTo>
                <a:lnTo>
                  <a:pt x="39658" y="387603"/>
                </a:lnTo>
                <a:lnTo>
                  <a:pt x="34746" y="342070"/>
                </a:lnTo>
                <a:lnTo>
                  <a:pt x="33108" y="292988"/>
                </a:lnTo>
                <a:lnTo>
                  <a:pt x="34761" y="243177"/>
                </a:lnTo>
                <a:lnTo>
                  <a:pt x="39719" y="197199"/>
                </a:lnTo>
                <a:lnTo>
                  <a:pt x="47982" y="155078"/>
                </a:lnTo>
                <a:lnTo>
                  <a:pt x="59550" y="116839"/>
                </a:lnTo>
                <a:lnTo>
                  <a:pt x="90897" y="54721"/>
                </a:lnTo>
                <a:lnTo>
                  <a:pt x="132168" y="13843"/>
                </a:lnTo>
                <a:lnTo>
                  <a:pt x="126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95805" y="2568829"/>
            <a:ext cx="572770" cy="328930"/>
          </a:xfrm>
          <a:custGeom>
            <a:avLst/>
            <a:gdLst/>
            <a:ahLst/>
            <a:cxnLst/>
            <a:rect l="l" t="t" r="r" b="b"/>
            <a:pathLst>
              <a:path w="572769" h="328930">
                <a:moveTo>
                  <a:pt x="467741" y="0"/>
                </a:moveTo>
                <a:lnTo>
                  <a:pt x="463042" y="13335"/>
                </a:lnTo>
                <a:lnTo>
                  <a:pt x="482092" y="21597"/>
                </a:lnTo>
                <a:lnTo>
                  <a:pt x="498475" y="33051"/>
                </a:lnTo>
                <a:lnTo>
                  <a:pt x="523239" y="65532"/>
                </a:lnTo>
                <a:lnTo>
                  <a:pt x="537813" y="109219"/>
                </a:lnTo>
                <a:lnTo>
                  <a:pt x="542670" y="162813"/>
                </a:lnTo>
                <a:lnTo>
                  <a:pt x="541436" y="191845"/>
                </a:lnTo>
                <a:lnTo>
                  <a:pt x="531633" y="241859"/>
                </a:lnTo>
                <a:lnTo>
                  <a:pt x="512091" y="280965"/>
                </a:lnTo>
                <a:lnTo>
                  <a:pt x="482286" y="307306"/>
                </a:lnTo>
                <a:lnTo>
                  <a:pt x="463550" y="315595"/>
                </a:lnTo>
                <a:lnTo>
                  <a:pt x="467741" y="328930"/>
                </a:lnTo>
                <a:lnTo>
                  <a:pt x="512571" y="307895"/>
                </a:lnTo>
                <a:lnTo>
                  <a:pt x="545592" y="271525"/>
                </a:lnTo>
                <a:lnTo>
                  <a:pt x="565880" y="222678"/>
                </a:lnTo>
                <a:lnTo>
                  <a:pt x="572643" y="164592"/>
                </a:lnTo>
                <a:lnTo>
                  <a:pt x="570932" y="134417"/>
                </a:lnTo>
                <a:lnTo>
                  <a:pt x="557319" y="80974"/>
                </a:lnTo>
                <a:lnTo>
                  <a:pt x="530463" y="37468"/>
                </a:lnTo>
                <a:lnTo>
                  <a:pt x="491601" y="8616"/>
                </a:lnTo>
                <a:lnTo>
                  <a:pt x="467741" y="0"/>
                </a:lnTo>
                <a:close/>
              </a:path>
              <a:path w="572769" h="328930">
                <a:moveTo>
                  <a:pt x="104902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7157" y="2518791"/>
            <a:ext cx="596900" cy="429259"/>
          </a:xfrm>
          <a:custGeom>
            <a:avLst/>
            <a:gdLst/>
            <a:ahLst/>
            <a:cxnLst/>
            <a:rect l="l" t="t" r="r" b="b"/>
            <a:pathLst>
              <a:path w="596900" h="429260">
                <a:moveTo>
                  <a:pt x="484250" y="0"/>
                </a:moveTo>
                <a:lnTo>
                  <a:pt x="479933" y="14097"/>
                </a:lnTo>
                <a:lnTo>
                  <a:pt x="499623" y="24334"/>
                </a:lnTo>
                <a:lnTo>
                  <a:pt x="516778" y="39227"/>
                </a:lnTo>
                <a:lnTo>
                  <a:pt x="543433" y="82931"/>
                </a:lnTo>
                <a:lnTo>
                  <a:pt x="559609" y="142398"/>
                </a:lnTo>
                <a:lnTo>
                  <a:pt x="565023" y="214630"/>
                </a:lnTo>
                <a:lnTo>
                  <a:pt x="563667" y="252204"/>
                </a:lnTo>
                <a:lnTo>
                  <a:pt x="552860" y="317875"/>
                </a:lnTo>
                <a:lnTo>
                  <a:pt x="531385" y="370095"/>
                </a:lnTo>
                <a:lnTo>
                  <a:pt x="499623" y="404437"/>
                </a:lnTo>
                <a:lnTo>
                  <a:pt x="479933" y="414655"/>
                </a:lnTo>
                <a:lnTo>
                  <a:pt x="484250" y="428879"/>
                </a:lnTo>
                <a:lnTo>
                  <a:pt x="532161" y="403336"/>
                </a:lnTo>
                <a:lnTo>
                  <a:pt x="567690" y="355219"/>
                </a:lnTo>
                <a:lnTo>
                  <a:pt x="589581" y="290274"/>
                </a:lnTo>
                <a:lnTo>
                  <a:pt x="596900" y="214375"/>
                </a:lnTo>
                <a:lnTo>
                  <a:pt x="595068" y="175083"/>
                </a:lnTo>
                <a:lnTo>
                  <a:pt x="580451" y="104737"/>
                </a:lnTo>
                <a:lnTo>
                  <a:pt x="551473" y="46755"/>
                </a:lnTo>
                <a:lnTo>
                  <a:pt x="509754" y="9902"/>
                </a:lnTo>
                <a:lnTo>
                  <a:pt x="484250" y="0"/>
                </a:lnTo>
                <a:close/>
              </a:path>
              <a:path w="596900" h="429260">
                <a:moveTo>
                  <a:pt x="112649" y="0"/>
                </a:moveTo>
                <a:lnTo>
                  <a:pt x="64738" y="25495"/>
                </a:lnTo>
                <a:lnTo>
                  <a:pt x="29210" y="73660"/>
                </a:lnTo>
                <a:lnTo>
                  <a:pt x="7318" y="138541"/>
                </a:lnTo>
                <a:lnTo>
                  <a:pt x="0" y="214375"/>
                </a:lnTo>
                <a:lnTo>
                  <a:pt x="1831" y="253688"/>
                </a:lnTo>
                <a:lnTo>
                  <a:pt x="16448" y="324121"/>
                </a:lnTo>
                <a:lnTo>
                  <a:pt x="45426" y="382105"/>
                </a:lnTo>
                <a:lnTo>
                  <a:pt x="87145" y="418923"/>
                </a:lnTo>
                <a:lnTo>
                  <a:pt x="112649" y="428879"/>
                </a:lnTo>
                <a:lnTo>
                  <a:pt x="116967" y="414655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7" y="345948"/>
                </a:lnTo>
                <a:lnTo>
                  <a:pt x="37290" y="286623"/>
                </a:lnTo>
                <a:lnTo>
                  <a:pt x="31877" y="214630"/>
                </a:lnTo>
                <a:lnTo>
                  <a:pt x="33232" y="176907"/>
                </a:lnTo>
                <a:lnTo>
                  <a:pt x="44039" y="111081"/>
                </a:lnTo>
                <a:lnTo>
                  <a:pt x="65514" y="58763"/>
                </a:lnTo>
                <a:lnTo>
                  <a:pt x="97276" y="24334"/>
                </a:lnTo>
                <a:lnTo>
                  <a:pt x="116967" y="14097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8079" y="2347722"/>
            <a:ext cx="4221480" cy="582295"/>
          </a:xfrm>
          <a:custGeom>
            <a:avLst/>
            <a:gdLst/>
            <a:ahLst/>
            <a:cxnLst/>
            <a:rect l="l" t="t" r="r" b="b"/>
            <a:pathLst>
              <a:path w="4221480" h="582294">
                <a:moveTo>
                  <a:pt x="4098163" y="0"/>
                </a:moveTo>
                <a:lnTo>
                  <a:pt x="4098163" y="13969"/>
                </a:lnTo>
                <a:lnTo>
                  <a:pt x="4105233" y="14777"/>
                </a:lnTo>
                <a:lnTo>
                  <a:pt x="4111958" y="16240"/>
                </a:lnTo>
                <a:lnTo>
                  <a:pt x="4144391" y="39750"/>
                </a:lnTo>
                <a:lnTo>
                  <a:pt x="4159124" y="81992"/>
                </a:lnTo>
                <a:lnTo>
                  <a:pt x="4161536" y="118872"/>
                </a:lnTo>
                <a:lnTo>
                  <a:pt x="4161248" y="129442"/>
                </a:lnTo>
                <a:lnTo>
                  <a:pt x="4160377" y="141906"/>
                </a:lnTo>
                <a:lnTo>
                  <a:pt x="4158910" y="156251"/>
                </a:lnTo>
                <a:lnTo>
                  <a:pt x="4156837" y="172465"/>
                </a:lnTo>
                <a:lnTo>
                  <a:pt x="4154836" y="188372"/>
                </a:lnTo>
                <a:lnTo>
                  <a:pt x="4153408" y="201612"/>
                </a:lnTo>
                <a:lnTo>
                  <a:pt x="4152550" y="212185"/>
                </a:lnTo>
                <a:lnTo>
                  <a:pt x="4152265" y="220090"/>
                </a:lnTo>
                <a:lnTo>
                  <a:pt x="4153050" y="234189"/>
                </a:lnTo>
                <a:lnTo>
                  <a:pt x="4171076" y="275514"/>
                </a:lnTo>
                <a:lnTo>
                  <a:pt x="4188079" y="289051"/>
                </a:lnTo>
                <a:lnTo>
                  <a:pt x="4188079" y="292607"/>
                </a:lnTo>
                <a:lnTo>
                  <a:pt x="4159337" y="323522"/>
                </a:lnTo>
                <a:lnTo>
                  <a:pt x="4152265" y="361188"/>
                </a:lnTo>
                <a:lnTo>
                  <a:pt x="4152550" y="367500"/>
                </a:lnTo>
                <a:lnTo>
                  <a:pt x="4153408" y="377682"/>
                </a:lnTo>
                <a:lnTo>
                  <a:pt x="4154836" y="391745"/>
                </a:lnTo>
                <a:lnTo>
                  <a:pt x="4156837" y="409701"/>
                </a:lnTo>
                <a:lnTo>
                  <a:pt x="4158910" y="427874"/>
                </a:lnTo>
                <a:lnTo>
                  <a:pt x="4160377" y="442594"/>
                </a:lnTo>
                <a:lnTo>
                  <a:pt x="4161248" y="453886"/>
                </a:lnTo>
                <a:lnTo>
                  <a:pt x="4161536" y="461772"/>
                </a:lnTo>
                <a:lnTo>
                  <a:pt x="4161295" y="475158"/>
                </a:lnTo>
                <a:lnTo>
                  <a:pt x="4155314" y="518721"/>
                </a:lnTo>
                <a:lnTo>
                  <a:pt x="4135818" y="552735"/>
                </a:lnTo>
                <a:lnTo>
                  <a:pt x="4098163" y="568070"/>
                </a:lnTo>
                <a:lnTo>
                  <a:pt x="4098163" y="581913"/>
                </a:lnTo>
                <a:lnTo>
                  <a:pt x="4140168" y="572785"/>
                </a:lnTo>
                <a:lnTo>
                  <a:pt x="4169410" y="548131"/>
                </a:lnTo>
                <a:lnTo>
                  <a:pt x="4186555" y="508698"/>
                </a:lnTo>
                <a:lnTo>
                  <a:pt x="4192270" y="455167"/>
                </a:lnTo>
                <a:lnTo>
                  <a:pt x="4191936" y="444122"/>
                </a:lnTo>
                <a:lnTo>
                  <a:pt x="4190936" y="430815"/>
                </a:lnTo>
                <a:lnTo>
                  <a:pt x="4189269" y="415270"/>
                </a:lnTo>
                <a:lnTo>
                  <a:pt x="4184675" y="380339"/>
                </a:lnTo>
                <a:lnTo>
                  <a:pt x="4183046" y="366728"/>
                </a:lnTo>
                <a:lnTo>
                  <a:pt x="4182060" y="356665"/>
                </a:lnTo>
                <a:lnTo>
                  <a:pt x="4181729" y="350138"/>
                </a:lnTo>
                <a:lnTo>
                  <a:pt x="4182348" y="338871"/>
                </a:lnTo>
                <a:lnTo>
                  <a:pt x="4204033" y="302101"/>
                </a:lnTo>
                <a:lnTo>
                  <a:pt x="4221099" y="298323"/>
                </a:lnTo>
                <a:lnTo>
                  <a:pt x="4221099" y="283337"/>
                </a:lnTo>
                <a:lnTo>
                  <a:pt x="4187354" y="261844"/>
                </a:lnTo>
                <a:lnTo>
                  <a:pt x="4181729" y="231393"/>
                </a:lnTo>
                <a:lnTo>
                  <a:pt x="4182060" y="224655"/>
                </a:lnTo>
                <a:lnTo>
                  <a:pt x="4183046" y="214915"/>
                </a:lnTo>
                <a:lnTo>
                  <a:pt x="4184756" y="201612"/>
                </a:lnTo>
                <a:lnTo>
                  <a:pt x="4186936" y="186436"/>
                </a:lnTo>
                <a:lnTo>
                  <a:pt x="4189269" y="169888"/>
                </a:lnTo>
                <a:lnTo>
                  <a:pt x="4190936" y="154733"/>
                </a:lnTo>
                <a:lnTo>
                  <a:pt x="4191936" y="140983"/>
                </a:lnTo>
                <a:lnTo>
                  <a:pt x="4192270" y="128650"/>
                </a:lnTo>
                <a:lnTo>
                  <a:pt x="4190749" y="98458"/>
                </a:lnTo>
                <a:lnTo>
                  <a:pt x="4178661" y="50694"/>
                </a:lnTo>
                <a:lnTo>
                  <a:pt x="4154687" y="19502"/>
                </a:lnTo>
                <a:lnTo>
                  <a:pt x="4119687" y="2928"/>
                </a:lnTo>
                <a:lnTo>
                  <a:pt x="4098163" y="0"/>
                </a:lnTo>
                <a:close/>
              </a:path>
              <a:path w="4221480" h="582294">
                <a:moveTo>
                  <a:pt x="122936" y="0"/>
                </a:moveTo>
                <a:lnTo>
                  <a:pt x="82470" y="9429"/>
                </a:lnTo>
                <a:lnTo>
                  <a:pt x="42384" y="50694"/>
                </a:lnTo>
                <a:lnTo>
                  <a:pt x="30331" y="98458"/>
                </a:lnTo>
                <a:lnTo>
                  <a:pt x="28829" y="128650"/>
                </a:lnTo>
                <a:lnTo>
                  <a:pt x="29162" y="140983"/>
                </a:lnTo>
                <a:lnTo>
                  <a:pt x="30162" y="154733"/>
                </a:lnTo>
                <a:lnTo>
                  <a:pt x="31829" y="169888"/>
                </a:lnTo>
                <a:lnTo>
                  <a:pt x="34162" y="186436"/>
                </a:lnTo>
                <a:lnTo>
                  <a:pt x="36423" y="202176"/>
                </a:lnTo>
                <a:lnTo>
                  <a:pt x="38052" y="214915"/>
                </a:lnTo>
                <a:lnTo>
                  <a:pt x="39038" y="224655"/>
                </a:lnTo>
                <a:lnTo>
                  <a:pt x="39370" y="231393"/>
                </a:lnTo>
                <a:lnTo>
                  <a:pt x="38748" y="242845"/>
                </a:lnTo>
                <a:lnTo>
                  <a:pt x="16954" y="279685"/>
                </a:lnTo>
                <a:lnTo>
                  <a:pt x="0" y="283337"/>
                </a:lnTo>
                <a:lnTo>
                  <a:pt x="0" y="298323"/>
                </a:lnTo>
                <a:lnTo>
                  <a:pt x="33797" y="320099"/>
                </a:lnTo>
                <a:lnTo>
                  <a:pt x="39370" y="350138"/>
                </a:lnTo>
                <a:lnTo>
                  <a:pt x="39038" y="356665"/>
                </a:lnTo>
                <a:lnTo>
                  <a:pt x="38052" y="366728"/>
                </a:lnTo>
                <a:lnTo>
                  <a:pt x="36423" y="380339"/>
                </a:lnTo>
                <a:lnTo>
                  <a:pt x="31829" y="415270"/>
                </a:lnTo>
                <a:lnTo>
                  <a:pt x="30162" y="430815"/>
                </a:lnTo>
                <a:lnTo>
                  <a:pt x="29162" y="444122"/>
                </a:lnTo>
                <a:lnTo>
                  <a:pt x="28829" y="455167"/>
                </a:lnTo>
                <a:lnTo>
                  <a:pt x="30257" y="483695"/>
                </a:lnTo>
                <a:lnTo>
                  <a:pt x="41687" y="530177"/>
                </a:lnTo>
                <a:lnTo>
                  <a:pt x="64660" y="562393"/>
                </a:lnTo>
                <a:lnTo>
                  <a:pt x="100320" y="579296"/>
                </a:lnTo>
                <a:lnTo>
                  <a:pt x="122936" y="581913"/>
                </a:lnTo>
                <a:lnTo>
                  <a:pt x="122936" y="568070"/>
                </a:lnTo>
                <a:lnTo>
                  <a:pt x="115552" y="567241"/>
                </a:lnTo>
                <a:lnTo>
                  <a:pt x="108632" y="565721"/>
                </a:lnTo>
                <a:lnTo>
                  <a:pt x="75819" y="541527"/>
                </a:lnTo>
                <a:lnTo>
                  <a:pt x="61759" y="498883"/>
                </a:lnTo>
                <a:lnTo>
                  <a:pt x="59562" y="461772"/>
                </a:lnTo>
                <a:lnTo>
                  <a:pt x="59850" y="453886"/>
                </a:lnTo>
                <a:lnTo>
                  <a:pt x="60721" y="442594"/>
                </a:lnTo>
                <a:lnTo>
                  <a:pt x="62188" y="427874"/>
                </a:lnTo>
                <a:lnTo>
                  <a:pt x="64262" y="409701"/>
                </a:lnTo>
                <a:lnTo>
                  <a:pt x="66262" y="391745"/>
                </a:lnTo>
                <a:lnTo>
                  <a:pt x="67691" y="377682"/>
                </a:lnTo>
                <a:lnTo>
                  <a:pt x="68548" y="367500"/>
                </a:lnTo>
                <a:lnTo>
                  <a:pt x="68834" y="361188"/>
                </a:lnTo>
                <a:lnTo>
                  <a:pt x="68046" y="347092"/>
                </a:lnTo>
                <a:lnTo>
                  <a:pt x="49897" y="306216"/>
                </a:lnTo>
                <a:lnTo>
                  <a:pt x="33020" y="292607"/>
                </a:lnTo>
                <a:lnTo>
                  <a:pt x="33020" y="289051"/>
                </a:lnTo>
                <a:lnTo>
                  <a:pt x="61708" y="257863"/>
                </a:lnTo>
                <a:lnTo>
                  <a:pt x="68834" y="220090"/>
                </a:lnTo>
                <a:lnTo>
                  <a:pt x="68548" y="212185"/>
                </a:lnTo>
                <a:lnTo>
                  <a:pt x="67691" y="201612"/>
                </a:lnTo>
                <a:lnTo>
                  <a:pt x="66262" y="188372"/>
                </a:lnTo>
                <a:lnTo>
                  <a:pt x="64262" y="172465"/>
                </a:lnTo>
                <a:lnTo>
                  <a:pt x="62188" y="156251"/>
                </a:lnTo>
                <a:lnTo>
                  <a:pt x="60721" y="141906"/>
                </a:lnTo>
                <a:lnTo>
                  <a:pt x="59850" y="129442"/>
                </a:lnTo>
                <a:lnTo>
                  <a:pt x="59562" y="118872"/>
                </a:lnTo>
                <a:lnTo>
                  <a:pt x="59828" y="105562"/>
                </a:lnTo>
                <a:lnTo>
                  <a:pt x="66436" y="62468"/>
                </a:lnTo>
                <a:lnTo>
                  <a:pt x="85709" y="28892"/>
                </a:lnTo>
                <a:lnTo>
                  <a:pt x="122936" y="13969"/>
                </a:lnTo>
                <a:lnTo>
                  <a:pt x="122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30848" y="2636647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5609" y="2651886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69615" y="2467482"/>
            <a:ext cx="1757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53085" algn="l"/>
              </a:tabLst>
            </a:pPr>
            <a:r>
              <a:rPr sz="2800" spc="-5" dirty="0">
                <a:latin typeface="Cambria Math"/>
                <a:cs typeface="Cambria Math"/>
              </a:rPr>
              <a:t>=	1 + </a:t>
            </a:r>
            <a:r>
              <a:rPr sz="2800" dirty="0">
                <a:latin typeface="Cambria Math"/>
                <a:cs typeface="Cambria Math"/>
              </a:rPr>
              <a:t>[</a:t>
            </a:r>
            <a:r>
              <a:rPr sz="4200" spc="97" baseline="1984" dirty="0">
                <a:latin typeface="Cambria Math"/>
                <a:cs typeface="Cambria Math"/>
              </a:rPr>
              <a:t> </a:t>
            </a:r>
            <a:r>
              <a:rPr sz="3075" spc="217" baseline="31165" dirty="0">
                <a:latin typeface="Cambria Math"/>
                <a:cs typeface="Cambria Math"/>
              </a:rPr>
              <a:t>𝑛</a:t>
            </a:r>
            <a:endParaRPr sz="3075" baseline="31165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7077" y="2653410"/>
            <a:ext cx="4622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54" dirty="0">
                <a:latin typeface="Cambria Math"/>
                <a:cs typeface="Cambria Math"/>
              </a:rPr>
              <a:t>𝑖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5" dirty="0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78501" y="2467482"/>
            <a:ext cx="2075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40" dirty="0">
                <a:latin typeface="Cambria Math"/>
                <a:cs typeface="Cambria Math"/>
              </a:rPr>
              <a:t>𝛼</a:t>
            </a:r>
            <a:r>
              <a:rPr sz="3075" spc="60" baseline="-16260" dirty="0">
                <a:latin typeface="Cambria Math"/>
                <a:cs typeface="Cambria Math"/>
              </a:rPr>
              <a:t>𝑒 </a:t>
            </a:r>
            <a:r>
              <a:rPr sz="2800" spc="75" dirty="0">
                <a:latin typeface="Cambria Math"/>
                <a:cs typeface="Cambria Math"/>
              </a:rPr>
              <a:t>(𝑓</a:t>
            </a:r>
            <a:r>
              <a:rPr sz="3075" spc="112" baseline="2710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155" dirty="0">
                <a:latin typeface="Cambria Math"/>
                <a:cs typeface="Cambria Math"/>
              </a:rPr>
              <a:t>𝑓</a:t>
            </a:r>
            <a:r>
              <a:rPr sz="3075" spc="232" baseline="39295" dirty="0">
                <a:latin typeface="Cambria Math"/>
                <a:cs typeface="Cambria Math"/>
              </a:rPr>
              <a:t>𝑗</a:t>
            </a:r>
            <a:r>
              <a:rPr sz="2800" spc="155" dirty="0">
                <a:latin typeface="Cambria Math"/>
                <a:cs typeface="Cambria Math"/>
              </a:rPr>
              <a:t>)]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03769" y="2284602"/>
            <a:ext cx="4718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80" dirty="0">
                <a:latin typeface="Cambria Math"/>
                <a:cs typeface="Cambria Math"/>
              </a:rPr>
              <a:t>1</a:t>
            </a:r>
            <a:r>
              <a:rPr sz="1650" spc="20" dirty="0">
                <a:latin typeface="Cambria Math"/>
                <a:cs typeface="Cambria Math"/>
              </a:rPr>
              <a:t>+</a:t>
            </a:r>
            <a:r>
              <a:rPr sz="1650" spc="415" dirty="0">
                <a:latin typeface="Cambria Math"/>
                <a:cs typeface="Cambria Math"/>
              </a:rPr>
              <a:t>𝛽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62266" y="2566543"/>
            <a:ext cx="1524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85" dirty="0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15200" y="2588514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4">
                <a:moveTo>
                  <a:pt x="0" y="0"/>
                </a:moveTo>
                <a:lnTo>
                  <a:pt x="445007" y="0"/>
                </a:lnTo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14893" y="2156586"/>
            <a:ext cx="36512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45" dirty="0">
                <a:latin typeface="Cambria Math"/>
                <a:cs typeface="Cambria Math"/>
              </a:rPr>
              <a:t>−</a:t>
            </a:r>
            <a:r>
              <a:rPr sz="2050" spc="45" dirty="0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267192" y="2467482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para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5740" y="2467482"/>
            <a:ext cx="2722245" cy="1238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52145" algn="l"/>
                <a:tab pos="1112520" algn="l"/>
                <a:tab pos="1406525" algn="l"/>
                <a:tab pos="1894205" algn="l"/>
                <a:tab pos="2329815" algn="l"/>
              </a:tabLst>
            </a:pPr>
            <a:r>
              <a:rPr sz="2800" dirty="0">
                <a:latin typeface="Arial"/>
                <a:cs typeface="Arial"/>
              </a:rPr>
              <a:t>b)	</a:t>
            </a:r>
            <a:r>
              <a:rPr sz="2800" spc="-5" dirty="0">
                <a:latin typeface="Cambria Math"/>
                <a:cs typeface="Cambria Math"/>
              </a:rPr>
              <a:t>𝛽	𝐼	</a:t>
            </a:r>
            <a:r>
              <a:rPr sz="2800" spc="-30" dirty="0">
                <a:latin typeface="Cambria Math"/>
                <a:cs typeface="Cambria Math"/>
              </a:rPr>
              <a:t>𝑂</a:t>
            </a:r>
            <a:r>
              <a:rPr sz="3075" spc="-44" baseline="-16260" dirty="0">
                <a:latin typeface="Cambria Math"/>
                <a:cs typeface="Cambria Math"/>
              </a:rPr>
              <a:t>𝑖	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𝐼	</a:t>
            </a:r>
            <a:r>
              <a:rPr sz="2800" spc="-75" dirty="0">
                <a:latin typeface="Cambria Math"/>
                <a:cs typeface="Cambria Math"/>
              </a:rPr>
              <a:t>𝑂</a:t>
            </a:r>
            <a:r>
              <a:rPr sz="3075" spc="-112" baseline="-16260" dirty="0">
                <a:latin typeface="Cambria Math"/>
                <a:cs typeface="Cambria Math"/>
              </a:rPr>
              <a:t>𝑗</a:t>
            </a:r>
            <a:endParaRPr sz="3075" baseline="-16260">
              <a:latin typeface="Cambria Math"/>
              <a:cs typeface="Cambria Math"/>
            </a:endParaRPr>
          </a:p>
          <a:p>
            <a:pPr marL="553085">
              <a:lnSpc>
                <a:spcPct val="100000"/>
              </a:lnSpc>
              <a:spcBef>
                <a:spcPts val="2835"/>
              </a:spcBef>
            </a:pPr>
            <a:r>
              <a:rPr sz="2800" spc="80" dirty="0">
                <a:latin typeface="Cambria Math"/>
                <a:cs typeface="Cambria Math"/>
              </a:rPr>
              <a:t>𝛼</a:t>
            </a:r>
            <a:r>
              <a:rPr sz="3075" spc="120" baseline="-16260" dirty="0">
                <a:latin typeface="Cambria Math"/>
                <a:cs typeface="Cambria Math"/>
              </a:rPr>
              <a:t>𝑖</a:t>
            </a:r>
            <a:r>
              <a:rPr sz="2800" spc="80" dirty="0">
                <a:latin typeface="Cambria Math"/>
                <a:cs typeface="Cambria Math"/>
              </a:rPr>
              <a:t>, </a:t>
            </a:r>
            <a:r>
              <a:rPr sz="2800" spc="-5" dirty="0">
                <a:latin typeface="Cambria Math"/>
                <a:cs typeface="Cambria Math"/>
              </a:rPr>
              <a:t>𝛽 &gt;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75042" y="4413758"/>
            <a:ext cx="2004695" cy="586105"/>
          </a:xfrm>
          <a:custGeom>
            <a:avLst/>
            <a:gdLst/>
            <a:ahLst/>
            <a:cxnLst/>
            <a:rect l="l" t="t" r="r" b="b"/>
            <a:pathLst>
              <a:path w="2004695" h="586104">
                <a:moveTo>
                  <a:pt x="1877783" y="0"/>
                </a:moveTo>
                <a:lnTo>
                  <a:pt x="1872195" y="13843"/>
                </a:lnTo>
                <a:lnTo>
                  <a:pt x="1894027" y="31632"/>
                </a:lnTo>
                <a:lnTo>
                  <a:pt x="1913407" y="54721"/>
                </a:lnTo>
                <a:lnTo>
                  <a:pt x="1944712" y="116840"/>
                </a:lnTo>
                <a:lnTo>
                  <a:pt x="1956307" y="155078"/>
                </a:lnTo>
                <a:lnTo>
                  <a:pt x="1964604" y="197199"/>
                </a:lnTo>
                <a:lnTo>
                  <a:pt x="1969591" y="243177"/>
                </a:lnTo>
                <a:lnTo>
                  <a:pt x="1971255" y="292989"/>
                </a:lnTo>
                <a:lnTo>
                  <a:pt x="1969612" y="342070"/>
                </a:lnTo>
                <a:lnTo>
                  <a:pt x="1964683" y="387604"/>
                </a:lnTo>
                <a:lnTo>
                  <a:pt x="1956468" y="429613"/>
                </a:lnTo>
                <a:lnTo>
                  <a:pt x="1944966" y="468122"/>
                </a:lnTo>
                <a:lnTo>
                  <a:pt x="1913629" y="530812"/>
                </a:lnTo>
                <a:lnTo>
                  <a:pt x="1872195" y="571881"/>
                </a:lnTo>
                <a:lnTo>
                  <a:pt x="1877783" y="585724"/>
                </a:lnTo>
                <a:lnTo>
                  <a:pt x="1929901" y="544004"/>
                </a:lnTo>
                <a:lnTo>
                  <a:pt x="1970112" y="477139"/>
                </a:lnTo>
                <a:lnTo>
                  <a:pt x="1985094" y="435824"/>
                </a:lnTo>
                <a:lnTo>
                  <a:pt x="1995766" y="391318"/>
                </a:lnTo>
                <a:lnTo>
                  <a:pt x="2002152" y="343622"/>
                </a:lnTo>
                <a:lnTo>
                  <a:pt x="2004275" y="292735"/>
                </a:lnTo>
                <a:lnTo>
                  <a:pt x="2002152" y="241488"/>
                </a:lnTo>
                <a:lnTo>
                  <a:pt x="1995766" y="193659"/>
                </a:lnTo>
                <a:lnTo>
                  <a:pt x="1985094" y="149234"/>
                </a:lnTo>
                <a:lnTo>
                  <a:pt x="1970112" y="108204"/>
                </a:lnTo>
                <a:lnTo>
                  <a:pt x="1951489" y="71937"/>
                </a:lnTo>
                <a:lnTo>
                  <a:pt x="1905336" y="17835"/>
                </a:lnTo>
                <a:lnTo>
                  <a:pt x="1877783" y="0"/>
                </a:lnTo>
                <a:close/>
              </a:path>
              <a:path w="2004695" h="586104">
                <a:moveTo>
                  <a:pt x="126453" y="0"/>
                </a:moveTo>
                <a:lnTo>
                  <a:pt x="74407" y="41814"/>
                </a:lnTo>
                <a:lnTo>
                  <a:pt x="34239" y="108204"/>
                </a:lnTo>
                <a:lnTo>
                  <a:pt x="19261" y="149234"/>
                </a:lnTo>
                <a:lnTo>
                  <a:pt x="8561" y="193659"/>
                </a:lnTo>
                <a:lnTo>
                  <a:pt x="2140" y="241488"/>
                </a:lnTo>
                <a:lnTo>
                  <a:pt x="0" y="292735"/>
                </a:lnTo>
                <a:lnTo>
                  <a:pt x="2140" y="343622"/>
                </a:lnTo>
                <a:lnTo>
                  <a:pt x="8561" y="391318"/>
                </a:lnTo>
                <a:lnTo>
                  <a:pt x="19261" y="435824"/>
                </a:lnTo>
                <a:lnTo>
                  <a:pt x="34239" y="477139"/>
                </a:lnTo>
                <a:lnTo>
                  <a:pt x="52842" y="513715"/>
                </a:lnTo>
                <a:lnTo>
                  <a:pt x="98941" y="568007"/>
                </a:lnTo>
                <a:lnTo>
                  <a:pt x="126453" y="585724"/>
                </a:lnTo>
                <a:lnTo>
                  <a:pt x="132168" y="571881"/>
                </a:lnTo>
                <a:lnTo>
                  <a:pt x="110109" y="554043"/>
                </a:lnTo>
                <a:lnTo>
                  <a:pt x="90608" y="530812"/>
                </a:lnTo>
                <a:lnTo>
                  <a:pt x="59296" y="468122"/>
                </a:lnTo>
                <a:lnTo>
                  <a:pt x="47842" y="429613"/>
                </a:lnTo>
                <a:lnTo>
                  <a:pt x="39658" y="387604"/>
                </a:lnTo>
                <a:lnTo>
                  <a:pt x="34746" y="342070"/>
                </a:lnTo>
                <a:lnTo>
                  <a:pt x="33108" y="292989"/>
                </a:lnTo>
                <a:lnTo>
                  <a:pt x="34761" y="243177"/>
                </a:lnTo>
                <a:lnTo>
                  <a:pt x="39719" y="197199"/>
                </a:lnTo>
                <a:lnTo>
                  <a:pt x="47982" y="155078"/>
                </a:lnTo>
                <a:lnTo>
                  <a:pt x="59550" y="116840"/>
                </a:lnTo>
                <a:lnTo>
                  <a:pt x="90897" y="54721"/>
                </a:lnTo>
                <a:lnTo>
                  <a:pt x="132168" y="13843"/>
                </a:lnTo>
                <a:lnTo>
                  <a:pt x="126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5805" y="4542409"/>
            <a:ext cx="572770" cy="328930"/>
          </a:xfrm>
          <a:custGeom>
            <a:avLst/>
            <a:gdLst/>
            <a:ahLst/>
            <a:cxnLst/>
            <a:rect l="l" t="t" r="r" b="b"/>
            <a:pathLst>
              <a:path w="572769" h="328929">
                <a:moveTo>
                  <a:pt x="467741" y="0"/>
                </a:moveTo>
                <a:lnTo>
                  <a:pt x="463042" y="13335"/>
                </a:lnTo>
                <a:lnTo>
                  <a:pt x="482092" y="21597"/>
                </a:lnTo>
                <a:lnTo>
                  <a:pt x="498475" y="33051"/>
                </a:lnTo>
                <a:lnTo>
                  <a:pt x="523239" y="65532"/>
                </a:lnTo>
                <a:lnTo>
                  <a:pt x="537813" y="109220"/>
                </a:lnTo>
                <a:lnTo>
                  <a:pt x="542670" y="162814"/>
                </a:lnTo>
                <a:lnTo>
                  <a:pt x="541436" y="191845"/>
                </a:lnTo>
                <a:lnTo>
                  <a:pt x="531633" y="241859"/>
                </a:lnTo>
                <a:lnTo>
                  <a:pt x="512091" y="280965"/>
                </a:lnTo>
                <a:lnTo>
                  <a:pt x="482286" y="307306"/>
                </a:lnTo>
                <a:lnTo>
                  <a:pt x="463550" y="315595"/>
                </a:lnTo>
                <a:lnTo>
                  <a:pt x="467741" y="328930"/>
                </a:lnTo>
                <a:lnTo>
                  <a:pt x="512571" y="307895"/>
                </a:lnTo>
                <a:lnTo>
                  <a:pt x="545592" y="271526"/>
                </a:lnTo>
                <a:lnTo>
                  <a:pt x="565880" y="222678"/>
                </a:lnTo>
                <a:lnTo>
                  <a:pt x="572643" y="164592"/>
                </a:lnTo>
                <a:lnTo>
                  <a:pt x="570932" y="134417"/>
                </a:lnTo>
                <a:lnTo>
                  <a:pt x="557319" y="80974"/>
                </a:lnTo>
                <a:lnTo>
                  <a:pt x="530463" y="37468"/>
                </a:lnTo>
                <a:lnTo>
                  <a:pt x="491601" y="8616"/>
                </a:lnTo>
                <a:lnTo>
                  <a:pt x="467741" y="0"/>
                </a:lnTo>
                <a:close/>
              </a:path>
              <a:path w="572769" h="328929">
                <a:moveTo>
                  <a:pt x="104902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2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5"/>
                </a:lnTo>
                <a:lnTo>
                  <a:pt x="1049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07157" y="4492371"/>
            <a:ext cx="596900" cy="429259"/>
          </a:xfrm>
          <a:custGeom>
            <a:avLst/>
            <a:gdLst/>
            <a:ahLst/>
            <a:cxnLst/>
            <a:rect l="l" t="t" r="r" b="b"/>
            <a:pathLst>
              <a:path w="596900" h="429260">
                <a:moveTo>
                  <a:pt x="484250" y="0"/>
                </a:moveTo>
                <a:lnTo>
                  <a:pt x="479933" y="14096"/>
                </a:lnTo>
                <a:lnTo>
                  <a:pt x="499623" y="24334"/>
                </a:lnTo>
                <a:lnTo>
                  <a:pt x="516778" y="39227"/>
                </a:lnTo>
                <a:lnTo>
                  <a:pt x="543433" y="82930"/>
                </a:lnTo>
                <a:lnTo>
                  <a:pt x="559609" y="142398"/>
                </a:lnTo>
                <a:lnTo>
                  <a:pt x="565023" y="214629"/>
                </a:lnTo>
                <a:lnTo>
                  <a:pt x="563667" y="252204"/>
                </a:lnTo>
                <a:lnTo>
                  <a:pt x="552860" y="317875"/>
                </a:lnTo>
                <a:lnTo>
                  <a:pt x="531385" y="370095"/>
                </a:lnTo>
                <a:lnTo>
                  <a:pt x="499623" y="404437"/>
                </a:lnTo>
                <a:lnTo>
                  <a:pt x="479933" y="414654"/>
                </a:lnTo>
                <a:lnTo>
                  <a:pt x="484250" y="428878"/>
                </a:lnTo>
                <a:lnTo>
                  <a:pt x="532161" y="403336"/>
                </a:lnTo>
                <a:lnTo>
                  <a:pt x="567690" y="355218"/>
                </a:lnTo>
                <a:lnTo>
                  <a:pt x="589581" y="290274"/>
                </a:lnTo>
                <a:lnTo>
                  <a:pt x="596900" y="214375"/>
                </a:lnTo>
                <a:lnTo>
                  <a:pt x="595068" y="175083"/>
                </a:lnTo>
                <a:lnTo>
                  <a:pt x="580451" y="104737"/>
                </a:lnTo>
                <a:lnTo>
                  <a:pt x="551473" y="46755"/>
                </a:lnTo>
                <a:lnTo>
                  <a:pt x="509754" y="9902"/>
                </a:lnTo>
                <a:lnTo>
                  <a:pt x="484250" y="0"/>
                </a:lnTo>
                <a:close/>
              </a:path>
              <a:path w="596900" h="429260">
                <a:moveTo>
                  <a:pt x="112649" y="0"/>
                </a:moveTo>
                <a:lnTo>
                  <a:pt x="64738" y="25495"/>
                </a:lnTo>
                <a:lnTo>
                  <a:pt x="29210" y="73659"/>
                </a:lnTo>
                <a:lnTo>
                  <a:pt x="7318" y="138541"/>
                </a:lnTo>
                <a:lnTo>
                  <a:pt x="0" y="214375"/>
                </a:lnTo>
                <a:lnTo>
                  <a:pt x="1831" y="253688"/>
                </a:lnTo>
                <a:lnTo>
                  <a:pt x="16448" y="324121"/>
                </a:lnTo>
                <a:lnTo>
                  <a:pt x="45426" y="382105"/>
                </a:lnTo>
                <a:lnTo>
                  <a:pt x="87145" y="418923"/>
                </a:lnTo>
                <a:lnTo>
                  <a:pt x="112649" y="428878"/>
                </a:lnTo>
                <a:lnTo>
                  <a:pt x="116967" y="414654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7" y="345947"/>
                </a:lnTo>
                <a:lnTo>
                  <a:pt x="37290" y="286623"/>
                </a:lnTo>
                <a:lnTo>
                  <a:pt x="31877" y="214629"/>
                </a:lnTo>
                <a:lnTo>
                  <a:pt x="33232" y="176907"/>
                </a:lnTo>
                <a:lnTo>
                  <a:pt x="44039" y="111081"/>
                </a:lnTo>
                <a:lnTo>
                  <a:pt x="65514" y="58763"/>
                </a:lnTo>
                <a:lnTo>
                  <a:pt x="97276" y="24334"/>
                </a:lnTo>
                <a:lnTo>
                  <a:pt x="116967" y="14096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5740" y="4441697"/>
            <a:ext cx="272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52145" algn="l"/>
                <a:tab pos="1112520" algn="l"/>
                <a:tab pos="1406525" algn="l"/>
                <a:tab pos="1894205" algn="l"/>
                <a:tab pos="2329815" algn="l"/>
              </a:tabLst>
            </a:pPr>
            <a:r>
              <a:rPr sz="2800" dirty="0">
                <a:latin typeface="Arial"/>
                <a:cs typeface="Arial"/>
              </a:rPr>
              <a:t>c)	</a:t>
            </a:r>
            <a:r>
              <a:rPr sz="2800" spc="-5" dirty="0">
                <a:latin typeface="Cambria Math"/>
                <a:cs typeface="Cambria Math"/>
              </a:rPr>
              <a:t>𝛽	𝐼	</a:t>
            </a:r>
            <a:r>
              <a:rPr sz="2800" spc="-30" dirty="0">
                <a:latin typeface="Cambria Math"/>
                <a:cs typeface="Cambria Math"/>
              </a:rPr>
              <a:t>𝑂</a:t>
            </a:r>
            <a:r>
              <a:rPr sz="3075" spc="-44" baseline="-16260" dirty="0">
                <a:latin typeface="Cambria Math"/>
                <a:cs typeface="Cambria Math"/>
              </a:rPr>
              <a:t>𝑖	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𝐼	</a:t>
            </a:r>
            <a:r>
              <a:rPr sz="2800" spc="-75" dirty="0">
                <a:latin typeface="Cambria Math"/>
                <a:cs typeface="Cambria Math"/>
              </a:rPr>
              <a:t>𝑂</a:t>
            </a:r>
            <a:r>
              <a:rPr sz="3075" spc="-112" baseline="-16260" dirty="0">
                <a:latin typeface="Cambria Math"/>
                <a:cs typeface="Cambria Math"/>
              </a:rPr>
              <a:t>𝑗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95015" y="4441697"/>
            <a:ext cx="11861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= 1 −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𝑒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072759" y="4756150"/>
            <a:ext cx="60325" cy="10160"/>
          </a:xfrm>
          <a:custGeom>
            <a:avLst/>
            <a:gdLst/>
            <a:ahLst/>
            <a:cxnLst/>
            <a:rect l="l" t="t" r="r" b="b"/>
            <a:pathLst>
              <a:path w="60325" h="10160">
                <a:moveTo>
                  <a:pt x="0" y="10159"/>
                </a:moveTo>
                <a:lnTo>
                  <a:pt x="60198" y="10159"/>
                </a:lnTo>
                <a:lnTo>
                  <a:pt x="60198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21272" y="4352290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23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15358" y="4756150"/>
            <a:ext cx="60325" cy="10160"/>
          </a:xfrm>
          <a:custGeom>
            <a:avLst/>
            <a:gdLst/>
            <a:ahLst/>
            <a:cxnLst/>
            <a:rect l="l" t="t" r="r" b="b"/>
            <a:pathLst>
              <a:path w="60325" h="10160">
                <a:moveTo>
                  <a:pt x="0" y="10159"/>
                </a:moveTo>
                <a:lnTo>
                  <a:pt x="60197" y="10159"/>
                </a:lnTo>
                <a:lnTo>
                  <a:pt x="60197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7041" y="4352290"/>
            <a:ext cx="0" cy="403860"/>
          </a:xfrm>
          <a:custGeom>
            <a:avLst/>
            <a:gdLst/>
            <a:ahLst/>
            <a:cxnLst/>
            <a:rect l="l" t="t" r="r" b="b"/>
            <a:pathLst>
              <a:path h="403860">
                <a:moveTo>
                  <a:pt x="0" y="0"/>
                </a:moveTo>
                <a:lnTo>
                  <a:pt x="0" y="403860"/>
                </a:lnTo>
              </a:path>
            </a:pathLst>
          </a:custGeom>
          <a:ln w="233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15358" y="4342129"/>
            <a:ext cx="60325" cy="10160"/>
          </a:xfrm>
          <a:custGeom>
            <a:avLst/>
            <a:gdLst/>
            <a:ahLst/>
            <a:cxnLst/>
            <a:rect l="l" t="t" r="r" b="b"/>
            <a:pathLst>
              <a:path w="60325" h="10160">
                <a:moveTo>
                  <a:pt x="0" y="10160"/>
                </a:moveTo>
                <a:lnTo>
                  <a:pt x="60197" y="10160"/>
                </a:lnTo>
                <a:lnTo>
                  <a:pt x="60197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389245" y="4304538"/>
            <a:ext cx="10604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340" dirty="0">
                <a:latin typeface="Cambria Math"/>
                <a:cs typeface="Cambria Math"/>
              </a:rPr>
              <a:t>𝑖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32728" y="4260341"/>
            <a:ext cx="1301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635" dirty="0">
                <a:latin typeface="Cambria Math"/>
                <a:cs typeface="Cambria Math"/>
              </a:rPr>
              <a:t>𝑗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43933" y="4243577"/>
            <a:ext cx="410209" cy="3365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90"/>
              </a:spcBef>
            </a:pPr>
            <a:r>
              <a:rPr sz="3075" spc="1470" baseline="-21680" dirty="0">
                <a:latin typeface="Cambria Math"/>
                <a:cs typeface="Cambria Math"/>
              </a:rPr>
              <a:t> </a:t>
            </a:r>
            <a:r>
              <a:rPr sz="1650" spc="240" dirty="0">
                <a:latin typeface="Cambria Math"/>
                <a:cs typeface="Cambria Math"/>
              </a:rPr>
              <a:t>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26813" y="4357877"/>
            <a:ext cx="137858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75" spc="15" baseline="-20202" dirty="0">
                <a:latin typeface="Cambria Math"/>
                <a:cs typeface="Cambria Math"/>
              </a:rPr>
              <a:t>𝑖=1</a:t>
            </a:r>
            <a:r>
              <a:rPr sz="2050" spc="10" dirty="0">
                <a:latin typeface="Cambria Math"/>
                <a:cs typeface="Cambria Math"/>
              </a:rPr>
              <a:t>(𝑓</a:t>
            </a:r>
            <a:r>
              <a:rPr sz="2475" spc="15" baseline="-15151" dirty="0">
                <a:latin typeface="Cambria Math"/>
                <a:cs typeface="Cambria Math"/>
              </a:rPr>
              <a:t>𝑒 </a:t>
            </a:r>
            <a:r>
              <a:rPr sz="2050" spc="-60" dirty="0">
                <a:latin typeface="Cambria Math"/>
                <a:cs typeface="Cambria Math"/>
              </a:rPr>
              <a:t>−𝑓</a:t>
            </a:r>
            <a:r>
              <a:rPr sz="2475" spc="-89" baseline="-20202" dirty="0">
                <a:latin typeface="Cambria Math"/>
                <a:cs typeface="Cambria Math"/>
              </a:rPr>
              <a:t>𝑒</a:t>
            </a:r>
            <a:r>
              <a:rPr sz="2475" spc="-375" baseline="-20202" dirty="0">
                <a:latin typeface="Cambria Math"/>
                <a:cs typeface="Cambria Math"/>
              </a:rPr>
              <a:t> </a:t>
            </a:r>
            <a:r>
              <a:rPr sz="2050" spc="-5" dirty="0">
                <a:latin typeface="Cambria Math"/>
                <a:cs typeface="Cambria Math"/>
              </a:rPr>
              <a:t>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60059" y="4040504"/>
            <a:ext cx="2425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heavy" spc="8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49721" y="4272534"/>
            <a:ext cx="1524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85" dirty="0">
                <a:latin typeface="Cambria Math"/>
                <a:cs typeface="Cambria Math"/>
              </a:rPr>
              <a:t>2</a:t>
            </a:r>
            <a:endParaRPr sz="1650">
              <a:latin typeface="Cambria Math"/>
              <a:cs typeface="Cambria Math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150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Otras funciones de</a:t>
            </a:r>
            <a:r>
              <a:rPr sz="2800" spc="6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semejanza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053122" y="1710182"/>
            <a:ext cx="2004695" cy="586105"/>
          </a:xfrm>
          <a:custGeom>
            <a:avLst/>
            <a:gdLst/>
            <a:ahLst/>
            <a:cxnLst/>
            <a:rect l="l" t="t" r="r" b="b"/>
            <a:pathLst>
              <a:path w="2004695" h="586105">
                <a:moveTo>
                  <a:pt x="1877783" y="0"/>
                </a:moveTo>
                <a:lnTo>
                  <a:pt x="1872195" y="13842"/>
                </a:lnTo>
                <a:lnTo>
                  <a:pt x="1894027" y="31632"/>
                </a:lnTo>
                <a:lnTo>
                  <a:pt x="1913407" y="54721"/>
                </a:lnTo>
                <a:lnTo>
                  <a:pt x="1944712" y="116839"/>
                </a:lnTo>
                <a:lnTo>
                  <a:pt x="1956307" y="155078"/>
                </a:lnTo>
                <a:lnTo>
                  <a:pt x="1964604" y="197199"/>
                </a:lnTo>
                <a:lnTo>
                  <a:pt x="1969591" y="243177"/>
                </a:lnTo>
                <a:lnTo>
                  <a:pt x="1971255" y="292988"/>
                </a:lnTo>
                <a:lnTo>
                  <a:pt x="1969612" y="342070"/>
                </a:lnTo>
                <a:lnTo>
                  <a:pt x="1964683" y="387603"/>
                </a:lnTo>
                <a:lnTo>
                  <a:pt x="1956468" y="429613"/>
                </a:lnTo>
                <a:lnTo>
                  <a:pt x="1944966" y="468121"/>
                </a:lnTo>
                <a:lnTo>
                  <a:pt x="1913629" y="530812"/>
                </a:lnTo>
                <a:lnTo>
                  <a:pt x="1872195" y="571880"/>
                </a:lnTo>
                <a:lnTo>
                  <a:pt x="1877783" y="585723"/>
                </a:lnTo>
                <a:lnTo>
                  <a:pt x="1929901" y="544004"/>
                </a:lnTo>
                <a:lnTo>
                  <a:pt x="1970112" y="477138"/>
                </a:lnTo>
                <a:lnTo>
                  <a:pt x="1985094" y="435824"/>
                </a:lnTo>
                <a:lnTo>
                  <a:pt x="1995766" y="391318"/>
                </a:lnTo>
                <a:lnTo>
                  <a:pt x="2002152" y="343622"/>
                </a:lnTo>
                <a:lnTo>
                  <a:pt x="2004275" y="292734"/>
                </a:lnTo>
                <a:lnTo>
                  <a:pt x="2002152" y="241542"/>
                </a:lnTo>
                <a:lnTo>
                  <a:pt x="1995766" y="193706"/>
                </a:lnTo>
                <a:lnTo>
                  <a:pt x="1985094" y="149252"/>
                </a:lnTo>
                <a:lnTo>
                  <a:pt x="1970112" y="108203"/>
                </a:lnTo>
                <a:lnTo>
                  <a:pt x="1951489" y="71937"/>
                </a:lnTo>
                <a:lnTo>
                  <a:pt x="1905336" y="17835"/>
                </a:lnTo>
                <a:lnTo>
                  <a:pt x="1877783" y="0"/>
                </a:lnTo>
                <a:close/>
              </a:path>
              <a:path w="2004695" h="586105">
                <a:moveTo>
                  <a:pt x="126390" y="0"/>
                </a:moveTo>
                <a:lnTo>
                  <a:pt x="74399" y="41814"/>
                </a:lnTo>
                <a:lnTo>
                  <a:pt x="34239" y="108203"/>
                </a:lnTo>
                <a:lnTo>
                  <a:pt x="19261" y="149252"/>
                </a:lnTo>
                <a:lnTo>
                  <a:pt x="8561" y="193706"/>
                </a:lnTo>
                <a:lnTo>
                  <a:pt x="2140" y="241542"/>
                </a:lnTo>
                <a:lnTo>
                  <a:pt x="0" y="292734"/>
                </a:lnTo>
                <a:lnTo>
                  <a:pt x="2140" y="343622"/>
                </a:lnTo>
                <a:lnTo>
                  <a:pt x="8561" y="391318"/>
                </a:lnTo>
                <a:lnTo>
                  <a:pt x="19261" y="435824"/>
                </a:lnTo>
                <a:lnTo>
                  <a:pt x="34239" y="477138"/>
                </a:lnTo>
                <a:lnTo>
                  <a:pt x="52841" y="513714"/>
                </a:lnTo>
                <a:lnTo>
                  <a:pt x="98915" y="568007"/>
                </a:lnTo>
                <a:lnTo>
                  <a:pt x="126390" y="585723"/>
                </a:lnTo>
                <a:lnTo>
                  <a:pt x="132118" y="571880"/>
                </a:lnTo>
                <a:lnTo>
                  <a:pt x="110077" y="554043"/>
                </a:lnTo>
                <a:lnTo>
                  <a:pt x="90592" y="530812"/>
                </a:lnTo>
                <a:lnTo>
                  <a:pt x="59296" y="468121"/>
                </a:lnTo>
                <a:lnTo>
                  <a:pt x="47842" y="429613"/>
                </a:lnTo>
                <a:lnTo>
                  <a:pt x="39658" y="387603"/>
                </a:lnTo>
                <a:lnTo>
                  <a:pt x="34746" y="342070"/>
                </a:lnTo>
                <a:lnTo>
                  <a:pt x="33108" y="292988"/>
                </a:lnTo>
                <a:lnTo>
                  <a:pt x="34761" y="243177"/>
                </a:lnTo>
                <a:lnTo>
                  <a:pt x="39719" y="197199"/>
                </a:lnTo>
                <a:lnTo>
                  <a:pt x="47982" y="155078"/>
                </a:lnTo>
                <a:lnTo>
                  <a:pt x="59550" y="116839"/>
                </a:lnTo>
                <a:lnTo>
                  <a:pt x="90914" y="54721"/>
                </a:lnTo>
                <a:lnTo>
                  <a:pt x="132118" y="13842"/>
                </a:lnTo>
                <a:lnTo>
                  <a:pt x="126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3886" y="1838832"/>
            <a:ext cx="572770" cy="328930"/>
          </a:xfrm>
          <a:custGeom>
            <a:avLst/>
            <a:gdLst/>
            <a:ahLst/>
            <a:cxnLst/>
            <a:rect l="l" t="t" r="r" b="b"/>
            <a:pathLst>
              <a:path w="572769" h="328930">
                <a:moveTo>
                  <a:pt x="467740" y="0"/>
                </a:moveTo>
                <a:lnTo>
                  <a:pt x="463041" y="13334"/>
                </a:lnTo>
                <a:lnTo>
                  <a:pt x="482091" y="21651"/>
                </a:lnTo>
                <a:lnTo>
                  <a:pt x="498474" y="33099"/>
                </a:lnTo>
                <a:lnTo>
                  <a:pt x="523239" y="65531"/>
                </a:lnTo>
                <a:lnTo>
                  <a:pt x="537813" y="109219"/>
                </a:lnTo>
                <a:lnTo>
                  <a:pt x="542670" y="162813"/>
                </a:lnTo>
                <a:lnTo>
                  <a:pt x="541436" y="191845"/>
                </a:lnTo>
                <a:lnTo>
                  <a:pt x="531633" y="241859"/>
                </a:lnTo>
                <a:lnTo>
                  <a:pt x="512091" y="280965"/>
                </a:lnTo>
                <a:lnTo>
                  <a:pt x="482286" y="307306"/>
                </a:lnTo>
                <a:lnTo>
                  <a:pt x="463550" y="315594"/>
                </a:lnTo>
                <a:lnTo>
                  <a:pt x="467740" y="328929"/>
                </a:lnTo>
                <a:lnTo>
                  <a:pt x="512571" y="307895"/>
                </a:lnTo>
                <a:lnTo>
                  <a:pt x="545591" y="271525"/>
                </a:lnTo>
                <a:lnTo>
                  <a:pt x="565880" y="222678"/>
                </a:lnTo>
                <a:lnTo>
                  <a:pt x="572643" y="164591"/>
                </a:lnTo>
                <a:lnTo>
                  <a:pt x="570932" y="134417"/>
                </a:lnTo>
                <a:lnTo>
                  <a:pt x="557319" y="80974"/>
                </a:lnTo>
                <a:lnTo>
                  <a:pt x="530463" y="37468"/>
                </a:lnTo>
                <a:lnTo>
                  <a:pt x="491601" y="8616"/>
                </a:lnTo>
                <a:lnTo>
                  <a:pt x="467740" y="0"/>
                </a:lnTo>
                <a:close/>
              </a:path>
              <a:path w="572769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8965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03577" y="1906651"/>
            <a:ext cx="116839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04" dirty="0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5238" y="1788795"/>
            <a:ext cx="596900" cy="429259"/>
          </a:xfrm>
          <a:custGeom>
            <a:avLst/>
            <a:gdLst/>
            <a:ahLst/>
            <a:cxnLst/>
            <a:rect l="l" t="t" r="r" b="b"/>
            <a:pathLst>
              <a:path w="596900" h="429260">
                <a:moveTo>
                  <a:pt x="484250" y="0"/>
                </a:moveTo>
                <a:lnTo>
                  <a:pt x="479932" y="14224"/>
                </a:lnTo>
                <a:lnTo>
                  <a:pt x="499623" y="24389"/>
                </a:lnTo>
                <a:lnTo>
                  <a:pt x="516778" y="39258"/>
                </a:lnTo>
                <a:lnTo>
                  <a:pt x="543432" y="83057"/>
                </a:lnTo>
                <a:lnTo>
                  <a:pt x="559609" y="142462"/>
                </a:lnTo>
                <a:lnTo>
                  <a:pt x="565023" y="214629"/>
                </a:lnTo>
                <a:lnTo>
                  <a:pt x="563667" y="252204"/>
                </a:lnTo>
                <a:lnTo>
                  <a:pt x="552860" y="317875"/>
                </a:lnTo>
                <a:lnTo>
                  <a:pt x="531385" y="370095"/>
                </a:lnTo>
                <a:lnTo>
                  <a:pt x="499623" y="404437"/>
                </a:lnTo>
                <a:lnTo>
                  <a:pt x="479932" y="414654"/>
                </a:lnTo>
                <a:lnTo>
                  <a:pt x="484250" y="428878"/>
                </a:lnTo>
                <a:lnTo>
                  <a:pt x="532161" y="403383"/>
                </a:lnTo>
                <a:lnTo>
                  <a:pt x="567689" y="355218"/>
                </a:lnTo>
                <a:lnTo>
                  <a:pt x="589581" y="290274"/>
                </a:lnTo>
                <a:lnTo>
                  <a:pt x="596900" y="214375"/>
                </a:lnTo>
                <a:lnTo>
                  <a:pt x="595068" y="175136"/>
                </a:lnTo>
                <a:lnTo>
                  <a:pt x="580451" y="104755"/>
                </a:lnTo>
                <a:lnTo>
                  <a:pt x="551473" y="46755"/>
                </a:lnTo>
                <a:lnTo>
                  <a:pt x="509754" y="9902"/>
                </a:lnTo>
                <a:lnTo>
                  <a:pt x="484250" y="0"/>
                </a:lnTo>
                <a:close/>
              </a:path>
              <a:path w="596900" h="429260">
                <a:moveTo>
                  <a:pt x="112649" y="0"/>
                </a:moveTo>
                <a:lnTo>
                  <a:pt x="64738" y="25495"/>
                </a:lnTo>
                <a:lnTo>
                  <a:pt x="29210" y="73659"/>
                </a:lnTo>
                <a:lnTo>
                  <a:pt x="7318" y="138588"/>
                </a:lnTo>
                <a:lnTo>
                  <a:pt x="0" y="214375"/>
                </a:lnTo>
                <a:lnTo>
                  <a:pt x="1831" y="253688"/>
                </a:lnTo>
                <a:lnTo>
                  <a:pt x="16448" y="324121"/>
                </a:lnTo>
                <a:lnTo>
                  <a:pt x="45426" y="382123"/>
                </a:lnTo>
                <a:lnTo>
                  <a:pt x="87145" y="418976"/>
                </a:lnTo>
                <a:lnTo>
                  <a:pt x="112649" y="428878"/>
                </a:lnTo>
                <a:lnTo>
                  <a:pt x="116967" y="414654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7" y="345947"/>
                </a:lnTo>
                <a:lnTo>
                  <a:pt x="37290" y="286623"/>
                </a:lnTo>
                <a:lnTo>
                  <a:pt x="31876" y="214629"/>
                </a:lnTo>
                <a:lnTo>
                  <a:pt x="33232" y="176962"/>
                </a:lnTo>
                <a:lnTo>
                  <a:pt x="44039" y="111152"/>
                </a:lnTo>
                <a:lnTo>
                  <a:pt x="65514" y="58818"/>
                </a:lnTo>
                <a:lnTo>
                  <a:pt x="97276" y="24389"/>
                </a:lnTo>
                <a:lnTo>
                  <a:pt x="116967" y="14224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340" y="1737486"/>
            <a:ext cx="2360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9000" algn="l"/>
                <a:tab pos="1183005" algn="l"/>
                <a:tab pos="1669414" algn="l"/>
                <a:tab pos="2106295" algn="l"/>
              </a:tabLst>
            </a:pP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𝐼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𝑂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𝐼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𝑂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5117" y="1906651"/>
            <a:ext cx="14732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610" dirty="0">
                <a:latin typeface="Cambria Math"/>
                <a:cs typeface="Cambria Math"/>
              </a:rPr>
              <a:t>𝑗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87139" y="1737486"/>
            <a:ext cx="23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𝛼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753" y="1906651"/>
            <a:ext cx="116839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04" dirty="0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3862" y="1550288"/>
            <a:ext cx="1738630" cy="905510"/>
          </a:xfrm>
          <a:custGeom>
            <a:avLst/>
            <a:gdLst/>
            <a:ahLst/>
            <a:cxnLst/>
            <a:rect l="l" t="t" r="r" b="b"/>
            <a:pathLst>
              <a:path w="1738629" h="905510">
                <a:moveTo>
                  <a:pt x="1583051" y="0"/>
                </a:moveTo>
                <a:lnTo>
                  <a:pt x="1574923" y="13081"/>
                </a:lnTo>
                <a:lnTo>
                  <a:pt x="1603782" y="47722"/>
                </a:lnTo>
                <a:lnTo>
                  <a:pt x="1629199" y="89138"/>
                </a:lnTo>
                <a:lnTo>
                  <a:pt x="1651164" y="137292"/>
                </a:lnTo>
                <a:lnTo>
                  <a:pt x="1669665" y="192150"/>
                </a:lnTo>
                <a:lnTo>
                  <a:pt x="1681673" y="239867"/>
                </a:lnTo>
                <a:lnTo>
                  <a:pt x="1691023" y="289747"/>
                </a:lnTo>
                <a:lnTo>
                  <a:pt x="1697709" y="341792"/>
                </a:lnTo>
                <a:lnTo>
                  <a:pt x="1701726" y="396001"/>
                </a:lnTo>
                <a:lnTo>
                  <a:pt x="1703066" y="452374"/>
                </a:lnTo>
                <a:lnTo>
                  <a:pt x="1701739" y="507713"/>
                </a:lnTo>
                <a:lnTo>
                  <a:pt x="1697754" y="561272"/>
                </a:lnTo>
                <a:lnTo>
                  <a:pt x="1691105" y="613070"/>
                </a:lnTo>
                <a:lnTo>
                  <a:pt x="1681787" y="663124"/>
                </a:lnTo>
                <a:lnTo>
                  <a:pt x="1669792" y="711453"/>
                </a:lnTo>
                <a:lnTo>
                  <a:pt x="1651361" y="767274"/>
                </a:lnTo>
                <a:lnTo>
                  <a:pt x="1629406" y="816070"/>
                </a:lnTo>
                <a:lnTo>
                  <a:pt x="1603926" y="857865"/>
                </a:lnTo>
                <a:lnTo>
                  <a:pt x="1574923" y="892683"/>
                </a:lnTo>
                <a:lnTo>
                  <a:pt x="1583051" y="905510"/>
                </a:lnTo>
                <a:lnTo>
                  <a:pt x="1616841" y="871245"/>
                </a:lnTo>
                <a:lnTo>
                  <a:pt x="1646964" y="829230"/>
                </a:lnTo>
                <a:lnTo>
                  <a:pt x="1673419" y="779476"/>
                </a:lnTo>
                <a:lnTo>
                  <a:pt x="1696208" y="721995"/>
                </a:lnTo>
                <a:lnTo>
                  <a:pt x="1711295" y="671885"/>
                </a:lnTo>
                <a:lnTo>
                  <a:pt x="1723030" y="619856"/>
                </a:lnTo>
                <a:lnTo>
                  <a:pt x="1731412" y="565906"/>
                </a:lnTo>
                <a:lnTo>
                  <a:pt x="1736441" y="510037"/>
                </a:lnTo>
                <a:lnTo>
                  <a:pt x="1738118" y="452247"/>
                </a:lnTo>
                <a:lnTo>
                  <a:pt x="1736441" y="393710"/>
                </a:lnTo>
                <a:lnTo>
                  <a:pt x="1731412" y="337428"/>
                </a:lnTo>
                <a:lnTo>
                  <a:pt x="1723030" y="283403"/>
                </a:lnTo>
                <a:lnTo>
                  <a:pt x="1711295" y="231632"/>
                </a:lnTo>
                <a:lnTo>
                  <a:pt x="1696208" y="182118"/>
                </a:lnTo>
                <a:lnTo>
                  <a:pt x="1673419" y="125372"/>
                </a:lnTo>
                <a:lnTo>
                  <a:pt x="1646964" y="76104"/>
                </a:lnTo>
                <a:lnTo>
                  <a:pt x="1616841" y="34313"/>
                </a:lnTo>
                <a:lnTo>
                  <a:pt x="1583051" y="0"/>
                </a:lnTo>
                <a:close/>
              </a:path>
              <a:path w="1738629" h="905510">
                <a:moveTo>
                  <a:pt x="155063" y="0"/>
                </a:moveTo>
                <a:lnTo>
                  <a:pt x="121273" y="34313"/>
                </a:lnTo>
                <a:lnTo>
                  <a:pt x="91150" y="76104"/>
                </a:lnTo>
                <a:lnTo>
                  <a:pt x="64694" y="125372"/>
                </a:lnTo>
                <a:lnTo>
                  <a:pt x="41906" y="182118"/>
                </a:lnTo>
                <a:lnTo>
                  <a:pt x="26818" y="231632"/>
                </a:lnTo>
                <a:lnTo>
                  <a:pt x="15083" y="283403"/>
                </a:lnTo>
                <a:lnTo>
                  <a:pt x="6701" y="337428"/>
                </a:lnTo>
                <a:lnTo>
                  <a:pt x="1672" y="393710"/>
                </a:lnTo>
                <a:lnTo>
                  <a:pt x="0" y="452374"/>
                </a:lnTo>
                <a:lnTo>
                  <a:pt x="1672" y="510037"/>
                </a:lnTo>
                <a:lnTo>
                  <a:pt x="6701" y="565906"/>
                </a:lnTo>
                <a:lnTo>
                  <a:pt x="15083" y="619856"/>
                </a:lnTo>
                <a:lnTo>
                  <a:pt x="26818" y="671885"/>
                </a:lnTo>
                <a:lnTo>
                  <a:pt x="41906" y="721995"/>
                </a:lnTo>
                <a:lnTo>
                  <a:pt x="64694" y="779476"/>
                </a:lnTo>
                <a:lnTo>
                  <a:pt x="91150" y="829230"/>
                </a:lnTo>
                <a:lnTo>
                  <a:pt x="121273" y="871245"/>
                </a:lnTo>
                <a:lnTo>
                  <a:pt x="155063" y="905510"/>
                </a:lnTo>
                <a:lnTo>
                  <a:pt x="163191" y="892683"/>
                </a:lnTo>
                <a:lnTo>
                  <a:pt x="134187" y="857865"/>
                </a:lnTo>
                <a:lnTo>
                  <a:pt x="108708" y="816070"/>
                </a:lnTo>
                <a:lnTo>
                  <a:pt x="86753" y="767274"/>
                </a:lnTo>
                <a:lnTo>
                  <a:pt x="68322" y="711453"/>
                </a:lnTo>
                <a:lnTo>
                  <a:pt x="56376" y="663124"/>
                </a:lnTo>
                <a:lnTo>
                  <a:pt x="47063" y="613070"/>
                </a:lnTo>
                <a:lnTo>
                  <a:pt x="40396" y="561272"/>
                </a:lnTo>
                <a:lnTo>
                  <a:pt x="36387" y="507713"/>
                </a:lnTo>
                <a:lnTo>
                  <a:pt x="35051" y="452247"/>
                </a:lnTo>
                <a:lnTo>
                  <a:pt x="36388" y="396001"/>
                </a:lnTo>
                <a:lnTo>
                  <a:pt x="40404" y="341792"/>
                </a:lnTo>
                <a:lnTo>
                  <a:pt x="47090" y="289747"/>
                </a:lnTo>
                <a:lnTo>
                  <a:pt x="56441" y="239867"/>
                </a:lnTo>
                <a:lnTo>
                  <a:pt x="68449" y="192150"/>
                </a:lnTo>
                <a:lnTo>
                  <a:pt x="86878" y="137292"/>
                </a:lnTo>
                <a:lnTo>
                  <a:pt x="108819" y="89138"/>
                </a:lnTo>
                <a:lnTo>
                  <a:pt x="134261" y="47722"/>
                </a:lnTo>
                <a:lnTo>
                  <a:pt x="163191" y="13081"/>
                </a:lnTo>
                <a:lnTo>
                  <a:pt x="155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08803" y="1544066"/>
            <a:ext cx="838200" cy="424815"/>
          </a:xfrm>
          <a:custGeom>
            <a:avLst/>
            <a:gdLst/>
            <a:ahLst/>
            <a:cxnLst/>
            <a:rect l="l" t="t" r="r" b="b"/>
            <a:pathLst>
              <a:path w="838200" h="424814">
                <a:moveTo>
                  <a:pt x="748411" y="0"/>
                </a:moveTo>
                <a:lnTo>
                  <a:pt x="748411" y="10160"/>
                </a:lnTo>
                <a:lnTo>
                  <a:pt x="755523" y="10668"/>
                </a:lnTo>
                <a:lnTo>
                  <a:pt x="761873" y="12319"/>
                </a:lnTo>
                <a:lnTo>
                  <a:pt x="789305" y="42799"/>
                </a:lnTo>
                <a:lnTo>
                  <a:pt x="794638" y="86613"/>
                </a:lnTo>
                <a:lnTo>
                  <a:pt x="794424" y="94353"/>
                </a:lnTo>
                <a:lnTo>
                  <a:pt x="793781" y="103473"/>
                </a:lnTo>
                <a:lnTo>
                  <a:pt x="792710" y="113974"/>
                </a:lnTo>
                <a:lnTo>
                  <a:pt x="791210" y="125857"/>
                </a:lnTo>
                <a:lnTo>
                  <a:pt x="789783" y="137400"/>
                </a:lnTo>
                <a:lnTo>
                  <a:pt x="788713" y="147494"/>
                </a:lnTo>
                <a:lnTo>
                  <a:pt x="788120" y="154771"/>
                </a:lnTo>
                <a:lnTo>
                  <a:pt x="787908" y="160528"/>
                </a:lnTo>
                <a:lnTo>
                  <a:pt x="788479" y="170818"/>
                </a:lnTo>
                <a:lnTo>
                  <a:pt x="808863" y="209042"/>
                </a:lnTo>
                <a:lnTo>
                  <a:pt x="814070" y="210820"/>
                </a:lnTo>
                <a:lnTo>
                  <a:pt x="814070" y="213360"/>
                </a:lnTo>
                <a:lnTo>
                  <a:pt x="790194" y="244030"/>
                </a:lnTo>
                <a:lnTo>
                  <a:pt x="787908" y="263525"/>
                </a:lnTo>
                <a:lnTo>
                  <a:pt x="788120" y="268095"/>
                </a:lnTo>
                <a:lnTo>
                  <a:pt x="788749" y="275510"/>
                </a:lnTo>
                <a:lnTo>
                  <a:pt x="789783" y="285759"/>
                </a:lnTo>
                <a:lnTo>
                  <a:pt x="791210" y="298831"/>
                </a:lnTo>
                <a:lnTo>
                  <a:pt x="792710" y="312124"/>
                </a:lnTo>
                <a:lnTo>
                  <a:pt x="793781" y="322881"/>
                </a:lnTo>
                <a:lnTo>
                  <a:pt x="794424" y="331138"/>
                </a:lnTo>
                <a:lnTo>
                  <a:pt x="794638" y="336931"/>
                </a:lnTo>
                <a:lnTo>
                  <a:pt x="794468" y="346668"/>
                </a:lnTo>
                <a:lnTo>
                  <a:pt x="786764" y="389000"/>
                </a:lnTo>
                <a:lnTo>
                  <a:pt x="767969" y="409067"/>
                </a:lnTo>
                <a:lnTo>
                  <a:pt x="762381" y="412114"/>
                </a:lnTo>
                <a:lnTo>
                  <a:pt x="755776" y="413893"/>
                </a:lnTo>
                <a:lnTo>
                  <a:pt x="748411" y="414400"/>
                </a:lnTo>
                <a:lnTo>
                  <a:pt x="748411" y="424561"/>
                </a:lnTo>
                <a:lnTo>
                  <a:pt x="790827" y="410327"/>
                </a:lnTo>
                <a:lnTo>
                  <a:pt x="812927" y="371062"/>
                </a:lnTo>
                <a:lnTo>
                  <a:pt x="817118" y="332105"/>
                </a:lnTo>
                <a:lnTo>
                  <a:pt x="816877" y="323980"/>
                </a:lnTo>
                <a:lnTo>
                  <a:pt x="816149" y="314261"/>
                </a:lnTo>
                <a:lnTo>
                  <a:pt x="814921" y="302922"/>
                </a:lnTo>
                <a:lnTo>
                  <a:pt x="811514" y="277435"/>
                </a:lnTo>
                <a:lnTo>
                  <a:pt x="810323" y="267525"/>
                </a:lnTo>
                <a:lnTo>
                  <a:pt x="809609" y="260187"/>
                </a:lnTo>
                <a:lnTo>
                  <a:pt x="809490" y="253218"/>
                </a:lnTo>
                <a:lnTo>
                  <a:pt x="809823" y="247181"/>
                </a:lnTo>
                <a:lnTo>
                  <a:pt x="838073" y="217550"/>
                </a:lnTo>
                <a:lnTo>
                  <a:pt x="838073" y="206756"/>
                </a:lnTo>
                <a:lnTo>
                  <a:pt x="809825" y="177145"/>
                </a:lnTo>
                <a:lnTo>
                  <a:pt x="809371" y="168783"/>
                </a:lnTo>
                <a:lnTo>
                  <a:pt x="809609" y="163877"/>
                </a:lnTo>
                <a:lnTo>
                  <a:pt x="810323" y="156781"/>
                </a:lnTo>
                <a:lnTo>
                  <a:pt x="811578" y="147050"/>
                </a:lnTo>
                <a:lnTo>
                  <a:pt x="814921" y="123946"/>
                </a:lnTo>
                <a:lnTo>
                  <a:pt x="816149" y="112887"/>
                </a:lnTo>
                <a:lnTo>
                  <a:pt x="816877" y="102852"/>
                </a:lnTo>
                <a:lnTo>
                  <a:pt x="817118" y="93853"/>
                </a:lnTo>
                <a:lnTo>
                  <a:pt x="816002" y="71778"/>
                </a:lnTo>
                <a:lnTo>
                  <a:pt x="799464" y="24130"/>
                </a:lnTo>
                <a:lnTo>
                  <a:pt x="764103" y="2145"/>
                </a:lnTo>
                <a:lnTo>
                  <a:pt x="748411" y="0"/>
                </a:lnTo>
                <a:close/>
              </a:path>
              <a:path w="838200" h="424814">
                <a:moveTo>
                  <a:pt x="89662" y="0"/>
                </a:moveTo>
                <a:lnTo>
                  <a:pt x="48317" y="14198"/>
                </a:lnTo>
                <a:lnTo>
                  <a:pt x="25336" y="52800"/>
                </a:lnTo>
                <a:lnTo>
                  <a:pt x="20955" y="93853"/>
                </a:lnTo>
                <a:lnTo>
                  <a:pt x="21193" y="102852"/>
                </a:lnTo>
                <a:lnTo>
                  <a:pt x="21907" y="112887"/>
                </a:lnTo>
                <a:lnTo>
                  <a:pt x="23098" y="123946"/>
                </a:lnTo>
                <a:lnTo>
                  <a:pt x="24764" y="136017"/>
                </a:lnTo>
                <a:lnTo>
                  <a:pt x="26505" y="147494"/>
                </a:lnTo>
                <a:lnTo>
                  <a:pt x="27733" y="156781"/>
                </a:lnTo>
                <a:lnTo>
                  <a:pt x="28461" y="163877"/>
                </a:lnTo>
                <a:lnTo>
                  <a:pt x="28587" y="170818"/>
                </a:lnTo>
                <a:lnTo>
                  <a:pt x="28229" y="177145"/>
                </a:lnTo>
                <a:lnTo>
                  <a:pt x="0" y="206756"/>
                </a:lnTo>
                <a:lnTo>
                  <a:pt x="0" y="217550"/>
                </a:lnTo>
                <a:lnTo>
                  <a:pt x="28247" y="247181"/>
                </a:lnTo>
                <a:lnTo>
                  <a:pt x="28701" y="255397"/>
                </a:lnTo>
                <a:lnTo>
                  <a:pt x="28461" y="260187"/>
                </a:lnTo>
                <a:lnTo>
                  <a:pt x="27733" y="267525"/>
                </a:lnTo>
                <a:lnTo>
                  <a:pt x="26505" y="277435"/>
                </a:lnTo>
                <a:lnTo>
                  <a:pt x="24764" y="289941"/>
                </a:lnTo>
                <a:lnTo>
                  <a:pt x="23098" y="302922"/>
                </a:lnTo>
                <a:lnTo>
                  <a:pt x="21907" y="314261"/>
                </a:lnTo>
                <a:lnTo>
                  <a:pt x="21193" y="323980"/>
                </a:lnTo>
                <a:lnTo>
                  <a:pt x="20955" y="332105"/>
                </a:lnTo>
                <a:lnTo>
                  <a:pt x="22000" y="352845"/>
                </a:lnTo>
                <a:lnTo>
                  <a:pt x="37592" y="399923"/>
                </a:lnTo>
                <a:lnTo>
                  <a:pt x="73114" y="422657"/>
                </a:lnTo>
                <a:lnTo>
                  <a:pt x="89662" y="424561"/>
                </a:lnTo>
                <a:lnTo>
                  <a:pt x="89662" y="414400"/>
                </a:lnTo>
                <a:lnTo>
                  <a:pt x="82169" y="413893"/>
                </a:lnTo>
                <a:lnTo>
                  <a:pt x="75692" y="412114"/>
                </a:lnTo>
                <a:lnTo>
                  <a:pt x="48133" y="381126"/>
                </a:lnTo>
                <a:lnTo>
                  <a:pt x="43307" y="336931"/>
                </a:lnTo>
                <a:lnTo>
                  <a:pt x="43521" y="331138"/>
                </a:lnTo>
                <a:lnTo>
                  <a:pt x="44164" y="322881"/>
                </a:lnTo>
                <a:lnTo>
                  <a:pt x="45235" y="312124"/>
                </a:lnTo>
                <a:lnTo>
                  <a:pt x="48236" y="285759"/>
                </a:lnTo>
                <a:lnTo>
                  <a:pt x="49307" y="275510"/>
                </a:lnTo>
                <a:lnTo>
                  <a:pt x="49950" y="268095"/>
                </a:lnTo>
                <a:lnTo>
                  <a:pt x="50164" y="263525"/>
                </a:lnTo>
                <a:lnTo>
                  <a:pt x="49591" y="253218"/>
                </a:lnTo>
                <a:lnTo>
                  <a:pt x="29083" y="215392"/>
                </a:lnTo>
                <a:lnTo>
                  <a:pt x="24002" y="213360"/>
                </a:lnTo>
                <a:lnTo>
                  <a:pt x="24002" y="210820"/>
                </a:lnTo>
                <a:lnTo>
                  <a:pt x="47863" y="179990"/>
                </a:lnTo>
                <a:lnTo>
                  <a:pt x="50164" y="160528"/>
                </a:lnTo>
                <a:lnTo>
                  <a:pt x="49950" y="154771"/>
                </a:lnTo>
                <a:lnTo>
                  <a:pt x="49307" y="147050"/>
                </a:lnTo>
                <a:lnTo>
                  <a:pt x="48236" y="137400"/>
                </a:lnTo>
                <a:lnTo>
                  <a:pt x="46736" y="125857"/>
                </a:lnTo>
                <a:lnTo>
                  <a:pt x="45235" y="113974"/>
                </a:lnTo>
                <a:lnTo>
                  <a:pt x="44164" y="103473"/>
                </a:lnTo>
                <a:lnTo>
                  <a:pt x="43521" y="94353"/>
                </a:lnTo>
                <a:lnTo>
                  <a:pt x="43307" y="86613"/>
                </a:lnTo>
                <a:lnTo>
                  <a:pt x="43519" y="76969"/>
                </a:lnTo>
                <a:lnTo>
                  <a:pt x="51816" y="35051"/>
                </a:lnTo>
                <a:lnTo>
                  <a:pt x="82550" y="10668"/>
                </a:lnTo>
                <a:lnTo>
                  <a:pt x="89662" y="10160"/>
                </a:lnTo>
                <a:lnTo>
                  <a:pt x="89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02604" y="1659762"/>
            <a:ext cx="1479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90" dirty="0">
                <a:latin typeface="Cambria Math"/>
                <a:cs typeface="Cambria Math"/>
              </a:rPr>
              <a:t>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6840" y="1681099"/>
            <a:ext cx="1479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90" dirty="0">
                <a:latin typeface="Cambria Math"/>
                <a:cs typeface="Cambria Math"/>
              </a:rPr>
              <a:t>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71592" y="1559179"/>
            <a:ext cx="130556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130" dirty="0">
                <a:latin typeface="Cambria Math"/>
                <a:cs typeface="Cambria Math"/>
              </a:rPr>
              <a:t>min </a:t>
            </a:r>
            <a:r>
              <a:rPr sz="2050" spc="110" dirty="0">
                <a:latin typeface="Cambria Math"/>
                <a:cs typeface="Cambria Math"/>
              </a:rPr>
              <a:t>𝑓</a:t>
            </a:r>
            <a:r>
              <a:rPr sz="2475" spc="165" baseline="26936" dirty="0">
                <a:latin typeface="Cambria Math"/>
                <a:cs typeface="Cambria Math"/>
              </a:rPr>
              <a:t>𝑖</a:t>
            </a:r>
            <a:r>
              <a:rPr sz="2050" spc="110" dirty="0">
                <a:latin typeface="Cambria Math"/>
                <a:cs typeface="Cambria Math"/>
              </a:rPr>
              <a:t>,</a:t>
            </a:r>
            <a:r>
              <a:rPr sz="2050" spc="215" dirty="0">
                <a:latin typeface="Cambria Math"/>
                <a:cs typeface="Cambria Math"/>
              </a:rPr>
              <a:t> </a:t>
            </a:r>
            <a:r>
              <a:rPr sz="2050" spc="190" dirty="0">
                <a:latin typeface="Cambria Math"/>
                <a:cs typeface="Cambria Math"/>
              </a:rPr>
              <a:t>𝑓</a:t>
            </a:r>
            <a:r>
              <a:rPr sz="2475" spc="284" baseline="38720" dirty="0">
                <a:latin typeface="Cambria Math"/>
                <a:cs typeface="Cambria Math"/>
              </a:rPr>
              <a:t>𝑗</a:t>
            </a:r>
            <a:endParaRPr sz="2475" baseline="3872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7090" y="2045461"/>
            <a:ext cx="838200" cy="424815"/>
          </a:xfrm>
          <a:custGeom>
            <a:avLst/>
            <a:gdLst/>
            <a:ahLst/>
            <a:cxnLst/>
            <a:rect l="l" t="t" r="r" b="b"/>
            <a:pathLst>
              <a:path w="838200" h="424814">
                <a:moveTo>
                  <a:pt x="748411" y="0"/>
                </a:moveTo>
                <a:lnTo>
                  <a:pt x="748411" y="10160"/>
                </a:lnTo>
                <a:lnTo>
                  <a:pt x="755523" y="10667"/>
                </a:lnTo>
                <a:lnTo>
                  <a:pt x="761873" y="12318"/>
                </a:lnTo>
                <a:lnTo>
                  <a:pt x="789305" y="42799"/>
                </a:lnTo>
                <a:lnTo>
                  <a:pt x="794638" y="86613"/>
                </a:lnTo>
                <a:lnTo>
                  <a:pt x="794424" y="94353"/>
                </a:lnTo>
                <a:lnTo>
                  <a:pt x="793781" y="103473"/>
                </a:lnTo>
                <a:lnTo>
                  <a:pt x="792710" y="113974"/>
                </a:lnTo>
                <a:lnTo>
                  <a:pt x="791210" y="125857"/>
                </a:lnTo>
                <a:lnTo>
                  <a:pt x="789783" y="137400"/>
                </a:lnTo>
                <a:lnTo>
                  <a:pt x="788713" y="147494"/>
                </a:lnTo>
                <a:lnTo>
                  <a:pt x="788120" y="154771"/>
                </a:lnTo>
                <a:lnTo>
                  <a:pt x="787908" y="160527"/>
                </a:lnTo>
                <a:lnTo>
                  <a:pt x="788479" y="170818"/>
                </a:lnTo>
                <a:lnTo>
                  <a:pt x="808863" y="209041"/>
                </a:lnTo>
                <a:lnTo>
                  <a:pt x="814070" y="210820"/>
                </a:lnTo>
                <a:lnTo>
                  <a:pt x="814070" y="213360"/>
                </a:lnTo>
                <a:lnTo>
                  <a:pt x="790194" y="244030"/>
                </a:lnTo>
                <a:lnTo>
                  <a:pt x="787908" y="263525"/>
                </a:lnTo>
                <a:lnTo>
                  <a:pt x="788120" y="268095"/>
                </a:lnTo>
                <a:lnTo>
                  <a:pt x="788749" y="275510"/>
                </a:lnTo>
                <a:lnTo>
                  <a:pt x="789783" y="285759"/>
                </a:lnTo>
                <a:lnTo>
                  <a:pt x="791210" y="298830"/>
                </a:lnTo>
                <a:lnTo>
                  <a:pt x="792710" y="312124"/>
                </a:lnTo>
                <a:lnTo>
                  <a:pt x="793781" y="322881"/>
                </a:lnTo>
                <a:lnTo>
                  <a:pt x="794424" y="331138"/>
                </a:lnTo>
                <a:lnTo>
                  <a:pt x="794638" y="336930"/>
                </a:lnTo>
                <a:lnTo>
                  <a:pt x="794468" y="346668"/>
                </a:lnTo>
                <a:lnTo>
                  <a:pt x="786764" y="389000"/>
                </a:lnTo>
                <a:lnTo>
                  <a:pt x="767969" y="409066"/>
                </a:lnTo>
                <a:lnTo>
                  <a:pt x="762381" y="412114"/>
                </a:lnTo>
                <a:lnTo>
                  <a:pt x="755776" y="413892"/>
                </a:lnTo>
                <a:lnTo>
                  <a:pt x="748411" y="414400"/>
                </a:lnTo>
                <a:lnTo>
                  <a:pt x="748411" y="424561"/>
                </a:lnTo>
                <a:lnTo>
                  <a:pt x="790880" y="410327"/>
                </a:lnTo>
                <a:lnTo>
                  <a:pt x="812927" y="371062"/>
                </a:lnTo>
                <a:lnTo>
                  <a:pt x="817118" y="332104"/>
                </a:lnTo>
                <a:lnTo>
                  <a:pt x="816877" y="323980"/>
                </a:lnTo>
                <a:lnTo>
                  <a:pt x="816149" y="314261"/>
                </a:lnTo>
                <a:lnTo>
                  <a:pt x="814921" y="302922"/>
                </a:lnTo>
                <a:lnTo>
                  <a:pt x="811514" y="277435"/>
                </a:lnTo>
                <a:lnTo>
                  <a:pt x="810323" y="267525"/>
                </a:lnTo>
                <a:lnTo>
                  <a:pt x="809609" y="260187"/>
                </a:lnTo>
                <a:lnTo>
                  <a:pt x="809490" y="253218"/>
                </a:lnTo>
                <a:lnTo>
                  <a:pt x="809823" y="247181"/>
                </a:lnTo>
                <a:lnTo>
                  <a:pt x="838073" y="217550"/>
                </a:lnTo>
                <a:lnTo>
                  <a:pt x="838073" y="206755"/>
                </a:lnTo>
                <a:lnTo>
                  <a:pt x="809825" y="177145"/>
                </a:lnTo>
                <a:lnTo>
                  <a:pt x="809371" y="168783"/>
                </a:lnTo>
                <a:lnTo>
                  <a:pt x="809609" y="163877"/>
                </a:lnTo>
                <a:lnTo>
                  <a:pt x="810323" y="156781"/>
                </a:lnTo>
                <a:lnTo>
                  <a:pt x="811578" y="147050"/>
                </a:lnTo>
                <a:lnTo>
                  <a:pt x="814921" y="123946"/>
                </a:lnTo>
                <a:lnTo>
                  <a:pt x="816149" y="112887"/>
                </a:lnTo>
                <a:lnTo>
                  <a:pt x="816877" y="102852"/>
                </a:lnTo>
                <a:lnTo>
                  <a:pt x="817118" y="93852"/>
                </a:lnTo>
                <a:lnTo>
                  <a:pt x="816002" y="71778"/>
                </a:lnTo>
                <a:lnTo>
                  <a:pt x="799464" y="24129"/>
                </a:lnTo>
                <a:lnTo>
                  <a:pt x="764103" y="2145"/>
                </a:lnTo>
                <a:lnTo>
                  <a:pt x="748411" y="0"/>
                </a:lnTo>
                <a:close/>
              </a:path>
              <a:path w="838200" h="424814">
                <a:moveTo>
                  <a:pt x="89662" y="0"/>
                </a:moveTo>
                <a:lnTo>
                  <a:pt x="48317" y="14198"/>
                </a:lnTo>
                <a:lnTo>
                  <a:pt x="25336" y="52800"/>
                </a:lnTo>
                <a:lnTo>
                  <a:pt x="20955" y="93852"/>
                </a:lnTo>
                <a:lnTo>
                  <a:pt x="21193" y="102852"/>
                </a:lnTo>
                <a:lnTo>
                  <a:pt x="21907" y="112887"/>
                </a:lnTo>
                <a:lnTo>
                  <a:pt x="23098" y="123946"/>
                </a:lnTo>
                <a:lnTo>
                  <a:pt x="24764" y="136016"/>
                </a:lnTo>
                <a:lnTo>
                  <a:pt x="26505" y="147494"/>
                </a:lnTo>
                <a:lnTo>
                  <a:pt x="27733" y="156781"/>
                </a:lnTo>
                <a:lnTo>
                  <a:pt x="28461" y="163877"/>
                </a:lnTo>
                <a:lnTo>
                  <a:pt x="28587" y="170818"/>
                </a:lnTo>
                <a:lnTo>
                  <a:pt x="28229" y="177145"/>
                </a:lnTo>
                <a:lnTo>
                  <a:pt x="0" y="206755"/>
                </a:lnTo>
                <a:lnTo>
                  <a:pt x="0" y="217550"/>
                </a:lnTo>
                <a:lnTo>
                  <a:pt x="28247" y="247181"/>
                </a:lnTo>
                <a:lnTo>
                  <a:pt x="28701" y="255397"/>
                </a:lnTo>
                <a:lnTo>
                  <a:pt x="28461" y="260187"/>
                </a:lnTo>
                <a:lnTo>
                  <a:pt x="27733" y="267525"/>
                </a:lnTo>
                <a:lnTo>
                  <a:pt x="26505" y="277435"/>
                </a:lnTo>
                <a:lnTo>
                  <a:pt x="24764" y="289940"/>
                </a:lnTo>
                <a:lnTo>
                  <a:pt x="23098" y="302922"/>
                </a:lnTo>
                <a:lnTo>
                  <a:pt x="21907" y="314261"/>
                </a:lnTo>
                <a:lnTo>
                  <a:pt x="21193" y="323980"/>
                </a:lnTo>
                <a:lnTo>
                  <a:pt x="20955" y="332104"/>
                </a:lnTo>
                <a:lnTo>
                  <a:pt x="22000" y="352845"/>
                </a:lnTo>
                <a:lnTo>
                  <a:pt x="37592" y="399923"/>
                </a:lnTo>
                <a:lnTo>
                  <a:pt x="73114" y="422657"/>
                </a:lnTo>
                <a:lnTo>
                  <a:pt x="89662" y="424561"/>
                </a:lnTo>
                <a:lnTo>
                  <a:pt x="89662" y="414400"/>
                </a:lnTo>
                <a:lnTo>
                  <a:pt x="82169" y="413892"/>
                </a:lnTo>
                <a:lnTo>
                  <a:pt x="75692" y="412114"/>
                </a:lnTo>
                <a:lnTo>
                  <a:pt x="48133" y="381126"/>
                </a:lnTo>
                <a:lnTo>
                  <a:pt x="43307" y="336930"/>
                </a:lnTo>
                <a:lnTo>
                  <a:pt x="43521" y="331138"/>
                </a:lnTo>
                <a:lnTo>
                  <a:pt x="44164" y="322881"/>
                </a:lnTo>
                <a:lnTo>
                  <a:pt x="45235" y="312124"/>
                </a:lnTo>
                <a:lnTo>
                  <a:pt x="48236" y="285759"/>
                </a:lnTo>
                <a:lnTo>
                  <a:pt x="49307" y="275510"/>
                </a:lnTo>
                <a:lnTo>
                  <a:pt x="49950" y="268095"/>
                </a:lnTo>
                <a:lnTo>
                  <a:pt x="50164" y="263525"/>
                </a:lnTo>
                <a:lnTo>
                  <a:pt x="49591" y="253218"/>
                </a:lnTo>
                <a:lnTo>
                  <a:pt x="29083" y="215391"/>
                </a:lnTo>
                <a:lnTo>
                  <a:pt x="24003" y="213360"/>
                </a:lnTo>
                <a:lnTo>
                  <a:pt x="24003" y="210820"/>
                </a:lnTo>
                <a:lnTo>
                  <a:pt x="47863" y="179990"/>
                </a:lnTo>
                <a:lnTo>
                  <a:pt x="50164" y="160527"/>
                </a:lnTo>
                <a:lnTo>
                  <a:pt x="49950" y="154771"/>
                </a:lnTo>
                <a:lnTo>
                  <a:pt x="49307" y="147050"/>
                </a:lnTo>
                <a:lnTo>
                  <a:pt x="48236" y="137400"/>
                </a:lnTo>
                <a:lnTo>
                  <a:pt x="46736" y="125857"/>
                </a:lnTo>
                <a:lnTo>
                  <a:pt x="45235" y="113974"/>
                </a:lnTo>
                <a:lnTo>
                  <a:pt x="44164" y="103473"/>
                </a:lnTo>
                <a:lnTo>
                  <a:pt x="43521" y="94353"/>
                </a:lnTo>
                <a:lnTo>
                  <a:pt x="43307" y="86613"/>
                </a:lnTo>
                <a:lnTo>
                  <a:pt x="43519" y="76969"/>
                </a:lnTo>
                <a:lnTo>
                  <a:pt x="51816" y="35051"/>
                </a:lnTo>
                <a:lnTo>
                  <a:pt x="82550" y="10667"/>
                </a:lnTo>
                <a:lnTo>
                  <a:pt x="89662" y="10160"/>
                </a:lnTo>
                <a:lnTo>
                  <a:pt x="89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20892" y="2168779"/>
            <a:ext cx="1479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90" dirty="0">
                <a:latin typeface="Cambria Math"/>
                <a:cs typeface="Cambria Math"/>
              </a:rPr>
              <a:t>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5128" y="2191638"/>
            <a:ext cx="1479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90" dirty="0">
                <a:latin typeface="Cambria Math"/>
                <a:cs typeface="Cambria Math"/>
              </a:rPr>
              <a:t>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51780" y="2060575"/>
            <a:ext cx="134366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140" dirty="0">
                <a:latin typeface="Cambria Math"/>
                <a:cs typeface="Cambria Math"/>
              </a:rPr>
              <a:t>max </a:t>
            </a:r>
            <a:r>
              <a:rPr sz="2050" spc="110" dirty="0">
                <a:latin typeface="Cambria Math"/>
                <a:cs typeface="Cambria Math"/>
              </a:rPr>
              <a:t>𝑓</a:t>
            </a:r>
            <a:r>
              <a:rPr sz="2475" spc="165" baseline="26936" dirty="0">
                <a:latin typeface="Cambria Math"/>
                <a:cs typeface="Cambria Math"/>
              </a:rPr>
              <a:t>𝑖</a:t>
            </a:r>
            <a:r>
              <a:rPr sz="2050" spc="110" dirty="0">
                <a:latin typeface="Cambria Math"/>
                <a:cs typeface="Cambria Math"/>
              </a:rPr>
              <a:t>,</a:t>
            </a:r>
            <a:r>
              <a:rPr sz="2050" spc="200" dirty="0">
                <a:latin typeface="Cambria Math"/>
                <a:cs typeface="Cambria Math"/>
              </a:rPr>
              <a:t> </a:t>
            </a:r>
            <a:r>
              <a:rPr sz="2050" spc="190" dirty="0">
                <a:latin typeface="Cambria Math"/>
                <a:cs typeface="Cambria Math"/>
              </a:rPr>
              <a:t>𝑓</a:t>
            </a:r>
            <a:r>
              <a:rPr sz="2475" spc="284" baseline="38720" dirty="0">
                <a:latin typeface="Cambria Math"/>
                <a:cs typeface="Cambria Math"/>
              </a:rPr>
              <a:t>𝑗</a:t>
            </a:r>
            <a:endParaRPr sz="2475" baseline="3872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88991" y="2003298"/>
            <a:ext cx="1386840" cy="0"/>
          </a:xfrm>
          <a:custGeom>
            <a:avLst/>
            <a:gdLst/>
            <a:ahLst/>
            <a:cxnLst/>
            <a:rect l="l" t="t" r="r" b="b"/>
            <a:pathLst>
              <a:path w="1386839">
                <a:moveTo>
                  <a:pt x="0" y="0"/>
                </a:moveTo>
                <a:lnTo>
                  <a:pt x="1386839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44741" y="1342390"/>
            <a:ext cx="36512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100" dirty="0">
                <a:latin typeface="Cambria Math"/>
                <a:cs typeface="Cambria Math"/>
              </a:rPr>
              <a:t>𝛽</a:t>
            </a:r>
            <a:r>
              <a:rPr sz="2475" spc="150" baseline="-13468" dirty="0">
                <a:latin typeface="Cambria Math"/>
                <a:cs typeface="Cambria Math"/>
              </a:rPr>
              <a:t>𝑒</a:t>
            </a:r>
            <a:endParaRPr sz="2475" baseline="-1346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47695" y="1592706"/>
            <a:ext cx="860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7" baseline="-22817" dirty="0">
                <a:latin typeface="Cambria Math"/>
                <a:cs typeface="Cambria Math"/>
              </a:rPr>
              <a:t>=</a:t>
            </a:r>
            <a:r>
              <a:rPr sz="4200" spc="322" baseline="-19841" dirty="0">
                <a:latin typeface="Cambria Math"/>
                <a:cs typeface="Cambria Math"/>
              </a:rPr>
              <a:t> </a:t>
            </a:r>
            <a:r>
              <a:rPr sz="2050" spc="145" dirty="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88790" y="1923415"/>
            <a:ext cx="4635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65" dirty="0">
                <a:latin typeface="Cambria Math"/>
                <a:cs typeface="Cambria Math"/>
              </a:rPr>
              <a:t>𝑖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5" dirty="0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82561" y="1737486"/>
            <a:ext cx="739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para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940" y="2720720"/>
            <a:ext cx="2265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40" dirty="0">
                <a:latin typeface="Cambria Math"/>
                <a:cs typeface="Cambria Math"/>
              </a:rPr>
              <a:t>𝛼</a:t>
            </a:r>
            <a:r>
              <a:rPr sz="3075" spc="60" baseline="-16260" dirty="0">
                <a:latin typeface="Cambria Math"/>
                <a:cs typeface="Cambria Math"/>
              </a:rPr>
              <a:t>𝑒 </a:t>
            </a:r>
            <a:r>
              <a:rPr sz="2800" spc="-5" dirty="0">
                <a:latin typeface="Cambria Math"/>
                <a:cs typeface="Cambria Math"/>
              </a:rPr>
              <a:t>&gt; 0, </a:t>
            </a:r>
            <a:r>
              <a:rPr sz="2800" spc="-50" dirty="0">
                <a:latin typeface="Cambria Math"/>
                <a:cs typeface="Cambria Math"/>
              </a:rPr>
              <a:t>𝛽</a:t>
            </a:r>
            <a:r>
              <a:rPr sz="3075" spc="-75" baseline="-16260" dirty="0">
                <a:latin typeface="Cambria Math"/>
                <a:cs typeface="Cambria Math"/>
              </a:rPr>
              <a:t>𝑒 </a:t>
            </a:r>
            <a:r>
              <a:rPr sz="2800" spc="-5" dirty="0">
                <a:latin typeface="Cambria Math"/>
                <a:cs typeface="Cambria Math"/>
              </a:rPr>
              <a:t>≥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53122" y="3662426"/>
            <a:ext cx="2004695" cy="586105"/>
          </a:xfrm>
          <a:custGeom>
            <a:avLst/>
            <a:gdLst/>
            <a:ahLst/>
            <a:cxnLst/>
            <a:rect l="l" t="t" r="r" b="b"/>
            <a:pathLst>
              <a:path w="2004695" h="586104">
                <a:moveTo>
                  <a:pt x="1877783" y="0"/>
                </a:moveTo>
                <a:lnTo>
                  <a:pt x="1872195" y="13843"/>
                </a:lnTo>
                <a:lnTo>
                  <a:pt x="1894027" y="31632"/>
                </a:lnTo>
                <a:lnTo>
                  <a:pt x="1913407" y="54721"/>
                </a:lnTo>
                <a:lnTo>
                  <a:pt x="1944712" y="116840"/>
                </a:lnTo>
                <a:lnTo>
                  <a:pt x="1956307" y="155078"/>
                </a:lnTo>
                <a:lnTo>
                  <a:pt x="1964604" y="197199"/>
                </a:lnTo>
                <a:lnTo>
                  <a:pt x="1969591" y="243177"/>
                </a:lnTo>
                <a:lnTo>
                  <a:pt x="1971255" y="292988"/>
                </a:lnTo>
                <a:lnTo>
                  <a:pt x="1969612" y="342070"/>
                </a:lnTo>
                <a:lnTo>
                  <a:pt x="1964683" y="387603"/>
                </a:lnTo>
                <a:lnTo>
                  <a:pt x="1956468" y="429613"/>
                </a:lnTo>
                <a:lnTo>
                  <a:pt x="1944966" y="468122"/>
                </a:lnTo>
                <a:lnTo>
                  <a:pt x="1913629" y="530812"/>
                </a:lnTo>
                <a:lnTo>
                  <a:pt x="1872195" y="571881"/>
                </a:lnTo>
                <a:lnTo>
                  <a:pt x="1877783" y="585724"/>
                </a:lnTo>
                <a:lnTo>
                  <a:pt x="1929901" y="544004"/>
                </a:lnTo>
                <a:lnTo>
                  <a:pt x="1970112" y="477138"/>
                </a:lnTo>
                <a:lnTo>
                  <a:pt x="1985094" y="435824"/>
                </a:lnTo>
                <a:lnTo>
                  <a:pt x="1995766" y="391318"/>
                </a:lnTo>
                <a:lnTo>
                  <a:pt x="2002152" y="343622"/>
                </a:lnTo>
                <a:lnTo>
                  <a:pt x="2004275" y="292735"/>
                </a:lnTo>
                <a:lnTo>
                  <a:pt x="2002152" y="241542"/>
                </a:lnTo>
                <a:lnTo>
                  <a:pt x="1995766" y="193706"/>
                </a:lnTo>
                <a:lnTo>
                  <a:pt x="1985094" y="149252"/>
                </a:lnTo>
                <a:lnTo>
                  <a:pt x="1970112" y="108204"/>
                </a:lnTo>
                <a:lnTo>
                  <a:pt x="1951489" y="71937"/>
                </a:lnTo>
                <a:lnTo>
                  <a:pt x="1905336" y="17835"/>
                </a:lnTo>
                <a:lnTo>
                  <a:pt x="1877783" y="0"/>
                </a:lnTo>
                <a:close/>
              </a:path>
              <a:path w="2004695" h="586104">
                <a:moveTo>
                  <a:pt x="126390" y="0"/>
                </a:moveTo>
                <a:lnTo>
                  <a:pt x="74399" y="41814"/>
                </a:lnTo>
                <a:lnTo>
                  <a:pt x="34239" y="108204"/>
                </a:lnTo>
                <a:lnTo>
                  <a:pt x="19261" y="149252"/>
                </a:lnTo>
                <a:lnTo>
                  <a:pt x="8561" y="193706"/>
                </a:lnTo>
                <a:lnTo>
                  <a:pt x="2140" y="241542"/>
                </a:lnTo>
                <a:lnTo>
                  <a:pt x="0" y="292735"/>
                </a:lnTo>
                <a:lnTo>
                  <a:pt x="2140" y="343622"/>
                </a:lnTo>
                <a:lnTo>
                  <a:pt x="8561" y="391318"/>
                </a:lnTo>
                <a:lnTo>
                  <a:pt x="19261" y="435824"/>
                </a:lnTo>
                <a:lnTo>
                  <a:pt x="34239" y="477138"/>
                </a:lnTo>
                <a:lnTo>
                  <a:pt x="52841" y="513715"/>
                </a:lnTo>
                <a:lnTo>
                  <a:pt x="98915" y="568007"/>
                </a:lnTo>
                <a:lnTo>
                  <a:pt x="126390" y="585724"/>
                </a:lnTo>
                <a:lnTo>
                  <a:pt x="132118" y="571881"/>
                </a:lnTo>
                <a:lnTo>
                  <a:pt x="110077" y="554043"/>
                </a:lnTo>
                <a:lnTo>
                  <a:pt x="90592" y="530812"/>
                </a:lnTo>
                <a:lnTo>
                  <a:pt x="59296" y="468122"/>
                </a:lnTo>
                <a:lnTo>
                  <a:pt x="47842" y="429613"/>
                </a:lnTo>
                <a:lnTo>
                  <a:pt x="39658" y="387604"/>
                </a:lnTo>
                <a:lnTo>
                  <a:pt x="34746" y="342070"/>
                </a:lnTo>
                <a:lnTo>
                  <a:pt x="33108" y="292988"/>
                </a:lnTo>
                <a:lnTo>
                  <a:pt x="34761" y="243177"/>
                </a:lnTo>
                <a:lnTo>
                  <a:pt x="39719" y="197199"/>
                </a:lnTo>
                <a:lnTo>
                  <a:pt x="47982" y="155078"/>
                </a:lnTo>
                <a:lnTo>
                  <a:pt x="59550" y="116840"/>
                </a:lnTo>
                <a:lnTo>
                  <a:pt x="90914" y="54721"/>
                </a:lnTo>
                <a:lnTo>
                  <a:pt x="132118" y="13843"/>
                </a:lnTo>
                <a:lnTo>
                  <a:pt x="126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73886" y="3791077"/>
            <a:ext cx="572770" cy="328930"/>
          </a:xfrm>
          <a:custGeom>
            <a:avLst/>
            <a:gdLst/>
            <a:ahLst/>
            <a:cxnLst/>
            <a:rect l="l" t="t" r="r" b="b"/>
            <a:pathLst>
              <a:path w="572769" h="328929">
                <a:moveTo>
                  <a:pt x="467740" y="0"/>
                </a:moveTo>
                <a:lnTo>
                  <a:pt x="463041" y="13335"/>
                </a:lnTo>
                <a:lnTo>
                  <a:pt x="482091" y="21651"/>
                </a:lnTo>
                <a:lnTo>
                  <a:pt x="498474" y="33099"/>
                </a:lnTo>
                <a:lnTo>
                  <a:pt x="523239" y="65531"/>
                </a:lnTo>
                <a:lnTo>
                  <a:pt x="537813" y="109219"/>
                </a:lnTo>
                <a:lnTo>
                  <a:pt x="542670" y="162814"/>
                </a:lnTo>
                <a:lnTo>
                  <a:pt x="541436" y="191845"/>
                </a:lnTo>
                <a:lnTo>
                  <a:pt x="531633" y="241859"/>
                </a:lnTo>
                <a:lnTo>
                  <a:pt x="512091" y="280965"/>
                </a:lnTo>
                <a:lnTo>
                  <a:pt x="482286" y="307306"/>
                </a:lnTo>
                <a:lnTo>
                  <a:pt x="463550" y="315595"/>
                </a:lnTo>
                <a:lnTo>
                  <a:pt x="467740" y="328930"/>
                </a:lnTo>
                <a:lnTo>
                  <a:pt x="512571" y="307895"/>
                </a:lnTo>
                <a:lnTo>
                  <a:pt x="545591" y="271525"/>
                </a:lnTo>
                <a:lnTo>
                  <a:pt x="565880" y="222678"/>
                </a:lnTo>
                <a:lnTo>
                  <a:pt x="572643" y="164592"/>
                </a:lnTo>
                <a:lnTo>
                  <a:pt x="570932" y="134417"/>
                </a:lnTo>
                <a:lnTo>
                  <a:pt x="557319" y="80974"/>
                </a:lnTo>
                <a:lnTo>
                  <a:pt x="530463" y="37468"/>
                </a:lnTo>
                <a:lnTo>
                  <a:pt x="491601" y="8616"/>
                </a:lnTo>
                <a:lnTo>
                  <a:pt x="467740" y="0"/>
                </a:lnTo>
                <a:close/>
              </a:path>
              <a:path w="572769" h="328929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30"/>
                </a:lnTo>
                <a:lnTo>
                  <a:pt x="108965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29" y="262890"/>
                </a:lnTo>
                <a:lnTo>
                  <a:pt x="34845" y="218186"/>
                </a:lnTo>
                <a:lnTo>
                  <a:pt x="29971" y="162814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5238" y="3741039"/>
            <a:ext cx="596900" cy="429259"/>
          </a:xfrm>
          <a:custGeom>
            <a:avLst/>
            <a:gdLst/>
            <a:ahLst/>
            <a:cxnLst/>
            <a:rect l="l" t="t" r="r" b="b"/>
            <a:pathLst>
              <a:path w="596900" h="429260">
                <a:moveTo>
                  <a:pt x="484250" y="0"/>
                </a:moveTo>
                <a:lnTo>
                  <a:pt x="479932" y="14224"/>
                </a:lnTo>
                <a:lnTo>
                  <a:pt x="499623" y="24389"/>
                </a:lnTo>
                <a:lnTo>
                  <a:pt x="516778" y="39258"/>
                </a:lnTo>
                <a:lnTo>
                  <a:pt x="543432" y="83058"/>
                </a:lnTo>
                <a:lnTo>
                  <a:pt x="559609" y="142462"/>
                </a:lnTo>
                <a:lnTo>
                  <a:pt x="565023" y="214630"/>
                </a:lnTo>
                <a:lnTo>
                  <a:pt x="563667" y="252204"/>
                </a:lnTo>
                <a:lnTo>
                  <a:pt x="552860" y="317875"/>
                </a:lnTo>
                <a:lnTo>
                  <a:pt x="531385" y="370095"/>
                </a:lnTo>
                <a:lnTo>
                  <a:pt x="499623" y="404437"/>
                </a:lnTo>
                <a:lnTo>
                  <a:pt x="479932" y="414655"/>
                </a:lnTo>
                <a:lnTo>
                  <a:pt x="484250" y="428879"/>
                </a:lnTo>
                <a:lnTo>
                  <a:pt x="532161" y="403383"/>
                </a:lnTo>
                <a:lnTo>
                  <a:pt x="567689" y="355219"/>
                </a:lnTo>
                <a:lnTo>
                  <a:pt x="589581" y="290274"/>
                </a:lnTo>
                <a:lnTo>
                  <a:pt x="596900" y="214375"/>
                </a:lnTo>
                <a:lnTo>
                  <a:pt x="595068" y="175136"/>
                </a:lnTo>
                <a:lnTo>
                  <a:pt x="580451" y="104755"/>
                </a:lnTo>
                <a:lnTo>
                  <a:pt x="551473" y="46755"/>
                </a:lnTo>
                <a:lnTo>
                  <a:pt x="509754" y="9902"/>
                </a:lnTo>
                <a:lnTo>
                  <a:pt x="484250" y="0"/>
                </a:lnTo>
                <a:close/>
              </a:path>
              <a:path w="596900" h="429260">
                <a:moveTo>
                  <a:pt x="112649" y="0"/>
                </a:moveTo>
                <a:lnTo>
                  <a:pt x="64738" y="25495"/>
                </a:lnTo>
                <a:lnTo>
                  <a:pt x="29210" y="73660"/>
                </a:lnTo>
                <a:lnTo>
                  <a:pt x="7318" y="138588"/>
                </a:lnTo>
                <a:lnTo>
                  <a:pt x="0" y="214375"/>
                </a:lnTo>
                <a:lnTo>
                  <a:pt x="1831" y="253688"/>
                </a:lnTo>
                <a:lnTo>
                  <a:pt x="16448" y="324121"/>
                </a:lnTo>
                <a:lnTo>
                  <a:pt x="45426" y="382123"/>
                </a:lnTo>
                <a:lnTo>
                  <a:pt x="87145" y="418976"/>
                </a:lnTo>
                <a:lnTo>
                  <a:pt x="112649" y="428879"/>
                </a:lnTo>
                <a:lnTo>
                  <a:pt x="116967" y="414655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7" y="345948"/>
                </a:lnTo>
                <a:lnTo>
                  <a:pt x="37290" y="286623"/>
                </a:lnTo>
                <a:lnTo>
                  <a:pt x="31876" y="214630"/>
                </a:lnTo>
                <a:lnTo>
                  <a:pt x="33232" y="176962"/>
                </a:lnTo>
                <a:lnTo>
                  <a:pt x="44039" y="111152"/>
                </a:lnTo>
                <a:lnTo>
                  <a:pt x="65514" y="58818"/>
                </a:lnTo>
                <a:lnTo>
                  <a:pt x="97276" y="24389"/>
                </a:lnTo>
                <a:lnTo>
                  <a:pt x="116967" y="14224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81940" y="3689984"/>
            <a:ext cx="248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914400" algn="l"/>
                <a:tab pos="1208405" algn="l"/>
                <a:tab pos="1694814" algn="l"/>
                <a:tab pos="2131695" algn="l"/>
              </a:tabLst>
            </a:pPr>
            <a:r>
              <a:rPr sz="2800" dirty="0">
                <a:latin typeface="Arial"/>
                <a:cs typeface="Arial"/>
              </a:rPr>
              <a:t>e)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𝛽	𝐼	</a:t>
            </a:r>
            <a:r>
              <a:rPr sz="2800" spc="-30" dirty="0">
                <a:latin typeface="Cambria Math"/>
                <a:cs typeface="Cambria Math"/>
              </a:rPr>
              <a:t>𝑂</a:t>
            </a:r>
            <a:r>
              <a:rPr sz="3075" spc="-44" baseline="-16260" dirty="0">
                <a:latin typeface="Cambria Math"/>
                <a:cs typeface="Cambria Math"/>
              </a:rPr>
              <a:t>𝑖	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𝐼	</a:t>
            </a:r>
            <a:r>
              <a:rPr sz="2800" spc="-80" dirty="0">
                <a:latin typeface="Cambria Math"/>
                <a:cs typeface="Cambria Math"/>
              </a:rPr>
              <a:t>𝑂</a:t>
            </a:r>
            <a:r>
              <a:rPr sz="3075" spc="-120" baseline="-16260" dirty="0">
                <a:latin typeface="Cambria Math"/>
                <a:cs typeface="Cambria Math"/>
              </a:rPr>
              <a:t>𝑗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00753" y="3859148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764535" y="3604767"/>
            <a:ext cx="2576830" cy="701675"/>
          </a:xfrm>
          <a:custGeom>
            <a:avLst/>
            <a:gdLst/>
            <a:ahLst/>
            <a:cxnLst/>
            <a:rect l="l" t="t" r="r" b="b"/>
            <a:pathLst>
              <a:path w="2576829" h="701675">
                <a:moveTo>
                  <a:pt x="2451604" y="0"/>
                </a:moveTo>
                <a:lnTo>
                  <a:pt x="2441571" y="11557"/>
                </a:lnTo>
                <a:lnTo>
                  <a:pt x="2462526" y="34657"/>
                </a:lnTo>
                <a:lnTo>
                  <a:pt x="2481576" y="63388"/>
                </a:lnTo>
                <a:lnTo>
                  <a:pt x="2498721" y="97764"/>
                </a:lnTo>
                <a:lnTo>
                  <a:pt x="2513961" y="137795"/>
                </a:lnTo>
                <a:lnTo>
                  <a:pt x="2526536" y="183233"/>
                </a:lnTo>
                <a:lnTo>
                  <a:pt x="2535503" y="233838"/>
                </a:lnTo>
                <a:lnTo>
                  <a:pt x="2540875" y="289635"/>
                </a:lnTo>
                <a:lnTo>
                  <a:pt x="2542663" y="350647"/>
                </a:lnTo>
                <a:lnTo>
                  <a:pt x="2540875" y="411732"/>
                </a:lnTo>
                <a:lnTo>
                  <a:pt x="2535503" y="467566"/>
                </a:lnTo>
                <a:lnTo>
                  <a:pt x="2526536" y="518185"/>
                </a:lnTo>
                <a:lnTo>
                  <a:pt x="2513961" y="563626"/>
                </a:lnTo>
                <a:lnTo>
                  <a:pt x="2498721" y="603656"/>
                </a:lnTo>
                <a:lnTo>
                  <a:pt x="2481576" y="638032"/>
                </a:lnTo>
                <a:lnTo>
                  <a:pt x="2441571" y="689864"/>
                </a:lnTo>
                <a:lnTo>
                  <a:pt x="2451604" y="701421"/>
                </a:lnTo>
                <a:lnTo>
                  <a:pt x="2498483" y="649827"/>
                </a:lnTo>
                <a:lnTo>
                  <a:pt x="2519523" y="614660"/>
                </a:lnTo>
                <a:lnTo>
                  <a:pt x="2538980" y="573278"/>
                </a:lnTo>
                <a:lnTo>
                  <a:pt x="2552422" y="535846"/>
                </a:lnTo>
                <a:lnTo>
                  <a:pt x="2562876" y="494867"/>
                </a:lnTo>
                <a:lnTo>
                  <a:pt x="2570344" y="450327"/>
                </a:lnTo>
                <a:lnTo>
                  <a:pt x="2574824" y="402216"/>
                </a:lnTo>
                <a:lnTo>
                  <a:pt x="2576318" y="350520"/>
                </a:lnTo>
                <a:lnTo>
                  <a:pt x="2573984" y="286627"/>
                </a:lnTo>
                <a:lnTo>
                  <a:pt x="2566983" y="228282"/>
                </a:lnTo>
                <a:lnTo>
                  <a:pt x="2555315" y="175462"/>
                </a:lnTo>
                <a:lnTo>
                  <a:pt x="2538980" y="128143"/>
                </a:lnTo>
                <a:lnTo>
                  <a:pt x="2519523" y="86760"/>
                </a:lnTo>
                <a:lnTo>
                  <a:pt x="2498483" y="51593"/>
                </a:lnTo>
                <a:lnTo>
                  <a:pt x="2475847" y="22665"/>
                </a:lnTo>
                <a:lnTo>
                  <a:pt x="2451604" y="0"/>
                </a:lnTo>
                <a:close/>
              </a:path>
              <a:path w="2576829" h="701675">
                <a:moveTo>
                  <a:pt x="124710" y="0"/>
                </a:moveTo>
                <a:lnTo>
                  <a:pt x="77783" y="51593"/>
                </a:lnTo>
                <a:lnTo>
                  <a:pt x="56737" y="86760"/>
                </a:lnTo>
                <a:lnTo>
                  <a:pt x="37334" y="128143"/>
                </a:lnTo>
                <a:lnTo>
                  <a:pt x="20998" y="175462"/>
                </a:lnTo>
                <a:lnTo>
                  <a:pt x="9330" y="228282"/>
                </a:lnTo>
                <a:lnTo>
                  <a:pt x="2329" y="286627"/>
                </a:lnTo>
                <a:lnTo>
                  <a:pt x="0" y="350647"/>
                </a:lnTo>
                <a:lnTo>
                  <a:pt x="1489" y="402216"/>
                </a:lnTo>
                <a:lnTo>
                  <a:pt x="5970" y="450327"/>
                </a:lnTo>
                <a:lnTo>
                  <a:pt x="13438" y="494867"/>
                </a:lnTo>
                <a:lnTo>
                  <a:pt x="23892" y="535846"/>
                </a:lnTo>
                <a:lnTo>
                  <a:pt x="37334" y="573278"/>
                </a:lnTo>
                <a:lnTo>
                  <a:pt x="56737" y="614660"/>
                </a:lnTo>
                <a:lnTo>
                  <a:pt x="77783" y="649827"/>
                </a:lnTo>
                <a:lnTo>
                  <a:pt x="124710" y="701421"/>
                </a:lnTo>
                <a:lnTo>
                  <a:pt x="134743" y="689864"/>
                </a:lnTo>
                <a:lnTo>
                  <a:pt x="113768" y="666763"/>
                </a:lnTo>
                <a:lnTo>
                  <a:pt x="94674" y="638032"/>
                </a:lnTo>
                <a:lnTo>
                  <a:pt x="77486" y="603656"/>
                </a:lnTo>
                <a:lnTo>
                  <a:pt x="62226" y="563626"/>
                </a:lnTo>
                <a:lnTo>
                  <a:pt x="49724" y="518185"/>
                </a:lnTo>
                <a:lnTo>
                  <a:pt x="40795" y="467566"/>
                </a:lnTo>
                <a:lnTo>
                  <a:pt x="35437" y="411732"/>
                </a:lnTo>
                <a:lnTo>
                  <a:pt x="33655" y="350520"/>
                </a:lnTo>
                <a:lnTo>
                  <a:pt x="35437" y="289635"/>
                </a:lnTo>
                <a:lnTo>
                  <a:pt x="40795" y="233838"/>
                </a:lnTo>
                <a:lnTo>
                  <a:pt x="49724" y="183233"/>
                </a:lnTo>
                <a:lnTo>
                  <a:pt x="62226" y="137795"/>
                </a:lnTo>
                <a:lnTo>
                  <a:pt x="77486" y="97764"/>
                </a:lnTo>
                <a:lnTo>
                  <a:pt x="94674" y="63388"/>
                </a:lnTo>
                <a:lnTo>
                  <a:pt x="134743" y="11557"/>
                </a:lnTo>
                <a:lnTo>
                  <a:pt x="1247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4218" y="374103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879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86729" y="3741039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879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56528" y="3859148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47969" y="3656457"/>
            <a:ext cx="116839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04" dirty="0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7139" y="3689984"/>
            <a:ext cx="2320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570" algn="l"/>
                <a:tab pos="1356995" algn="l"/>
                <a:tab pos="1766570" algn="l"/>
              </a:tabLst>
            </a:pPr>
            <a:r>
              <a:rPr sz="2800" spc="-5" dirty="0">
                <a:latin typeface="Cambria Math"/>
                <a:cs typeface="Cambria Math"/>
              </a:rPr>
              <a:t>𝛼	1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	𝑓	−</a:t>
            </a:r>
            <a:r>
              <a:rPr sz="2800" spc="-7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11290" y="3874389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10350" y="3603116"/>
            <a:ext cx="14732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610" dirty="0">
                <a:latin typeface="Cambria Math"/>
                <a:cs typeface="Cambria Math"/>
              </a:rPr>
              <a:t>𝑗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69430" y="3501009"/>
            <a:ext cx="2032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54" dirty="0">
                <a:latin typeface="Cambria Math"/>
                <a:cs typeface="Cambria Math"/>
              </a:rPr>
              <a:t>𝛽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5545" y="3600069"/>
            <a:ext cx="1479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90" dirty="0">
                <a:latin typeface="Cambria Math"/>
                <a:cs typeface="Cambria Math"/>
              </a:rPr>
              <a:t>𝑒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47695" y="3545204"/>
            <a:ext cx="860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7" baseline="-22817" dirty="0">
                <a:latin typeface="Cambria Math"/>
                <a:cs typeface="Cambria Math"/>
              </a:rPr>
              <a:t>=</a:t>
            </a:r>
            <a:r>
              <a:rPr sz="4200" spc="322" baseline="-19841" dirty="0">
                <a:latin typeface="Cambria Math"/>
                <a:cs typeface="Cambria Math"/>
              </a:rPr>
              <a:t> </a:t>
            </a:r>
            <a:r>
              <a:rPr sz="2050" spc="145" dirty="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88790" y="3875913"/>
            <a:ext cx="46355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65" dirty="0">
                <a:latin typeface="Cambria Math"/>
                <a:cs typeface="Cambria Math"/>
              </a:rPr>
              <a:t>𝑖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5" dirty="0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64018" y="3859148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18069" y="3689984"/>
            <a:ext cx="89979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0395" algn="l"/>
              </a:tabLst>
            </a:pP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𝛼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" dirty="0">
                <a:latin typeface="Cambria Math"/>
                <a:cs typeface="Cambria Math"/>
              </a:rPr>
              <a:t>&gt;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952538" y="5334253"/>
            <a:ext cx="2004695" cy="586105"/>
          </a:xfrm>
          <a:custGeom>
            <a:avLst/>
            <a:gdLst/>
            <a:ahLst/>
            <a:cxnLst/>
            <a:rect l="l" t="t" r="r" b="b"/>
            <a:pathLst>
              <a:path w="2004695" h="586104">
                <a:moveTo>
                  <a:pt x="1877783" y="0"/>
                </a:moveTo>
                <a:lnTo>
                  <a:pt x="1872195" y="13843"/>
                </a:lnTo>
                <a:lnTo>
                  <a:pt x="1894027" y="31632"/>
                </a:lnTo>
                <a:lnTo>
                  <a:pt x="1913407" y="54721"/>
                </a:lnTo>
                <a:lnTo>
                  <a:pt x="1944712" y="116840"/>
                </a:lnTo>
                <a:lnTo>
                  <a:pt x="1956307" y="155079"/>
                </a:lnTo>
                <a:lnTo>
                  <a:pt x="1964604" y="197205"/>
                </a:lnTo>
                <a:lnTo>
                  <a:pt x="1969591" y="243198"/>
                </a:lnTo>
                <a:lnTo>
                  <a:pt x="1971255" y="293039"/>
                </a:lnTo>
                <a:lnTo>
                  <a:pt x="1969612" y="342088"/>
                </a:lnTo>
                <a:lnTo>
                  <a:pt x="1964683" y="387624"/>
                </a:lnTo>
                <a:lnTo>
                  <a:pt x="1956468" y="429647"/>
                </a:lnTo>
                <a:lnTo>
                  <a:pt x="1944966" y="468160"/>
                </a:lnTo>
                <a:lnTo>
                  <a:pt x="1913629" y="530840"/>
                </a:lnTo>
                <a:lnTo>
                  <a:pt x="1872195" y="571842"/>
                </a:lnTo>
                <a:lnTo>
                  <a:pt x="1877783" y="585724"/>
                </a:lnTo>
                <a:lnTo>
                  <a:pt x="1929901" y="544023"/>
                </a:lnTo>
                <a:lnTo>
                  <a:pt x="1970112" y="477177"/>
                </a:lnTo>
                <a:lnTo>
                  <a:pt x="1985094" y="435871"/>
                </a:lnTo>
                <a:lnTo>
                  <a:pt x="1995766" y="391356"/>
                </a:lnTo>
                <a:lnTo>
                  <a:pt x="2002152" y="343631"/>
                </a:lnTo>
                <a:lnTo>
                  <a:pt x="2004275" y="292696"/>
                </a:lnTo>
                <a:lnTo>
                  <a:pt x="2002152" y="241526"/>
                </a:lnTo>
                <a:lnTo>
                  <a:pt x="1995766" y="193701"/>
                </a:lnTo>
                <a:lnTo>
                  <a:pt x="1985094" y="149252"/>
                </a:lnTo>
                <a:lnTo>
                  <a:pt x="1970112" y="108204"/>
                </a:lnTo>
                <a:lnTo>
                  <a:pt x="1951489" y="71937"/>
                </a:lnTo>
                <a:lnTo>
                  <a:pt x="1905336" y="17835"/>
                </a:lnTo>
                <a:lnTo>
                  <a:pt x="1877783" y="0"/>
                </a:lnTo>
                <a:close/>
              </a:path>
              <a:path w="2004695" h="586104">
                <a:moveTo>
                  <a:pt x="126390" y="0"/>
                </a:moveTo>
                <a:lnTo>
                  <a:pt x="74399" y="41814"/>
                </a:lnTo>
                <a:lnTo>
                  <a:pt x="34239" y="108204"/>
                </a:lnTo>
                <a:lnTo>
                  <a:pt x="19261" y="149252"/>
                </a:lnTo>
                <a:lnTo>
                  <a:pt x="8561" y="193701"/>
                </a:lnTo>
                <a:lnTo>
                  <a:pt x="2140" y="241526"/>
                </a:lnTo>
                <a:lnTo>
                  <a:pt x="0" y="292696"/>
                </a:lnTo>
                <a:lnTo>
                  <a:pt x="2140" y="343631"/>
                </a:lnTo>
                <a:lnTo>
                  <a:pt x="8561" y="391356"/>
                </a:lnTo>
                <a:lnTo>
                  <a:pt x="19261" y="435871"/>
                </a:lnTo>
                <a:lnTo>
                  <a:pt x="34239" y="477177"/>
                </a:lnTo>
                <a:lnTo>
                  <a:pt x="52841" y="513743"/>
                </a:lnTo>
                <a:lnTo>
                  <a:pt x="98915" y="568017"/>
                </a:lnTo>
                <a:lnTo>
                  <a:pt x="126390" y="585724"/>
                </a:lnTo>
                <a:lnTo>
                  <a:pt x="132118" y="571842"/>
                </a:lnTo>
                <a:lnTo>
                  <a:pt x="110077" y="554052"/>
                </a:lnTo>
                <a:lnTo>
                  <a:pt x="90592" y="530840"/>
                </a:lnTo>
                <a:lnTo>
                  <a:pt x="59296" y="468160"/>
                </a:lnTo>
                <a:lnTo>
                  <a:pt x="47842" y="429647"/>
                </a:lnTo>
                <a:lnTo>
                  <a:pt x="39658" y="387624"/>
                </a:lnTo>
                <a:lnTo>
                  <a:pt x="34746" y="342088"/>
                </a:lnTo>
                <a:lnTo>
                  <a:pt x="33108" y="293039"/>
                </a:lnTo>
                <a:lnTo>
                  <a:pt x="34761" y="243198"/>
                </a:lnTo>
                <a:lnTo>
                  <a:pt x="39719" y="197205"/>
                </a:lnTo>
                <a:lnTo>
                  <a:pt x="47982" y="155079"/>
                </a:lnTo>
                <a:lnTo>
                  <a:pt x="59550" y="116840"/>
                </a:lnTo>
                <a:lnTo>
                  <a:pt x="90914" y="54721"/>
                </a:lnTo>
                <a:lnTo>
                  <a:pt x="132118" y="13843"/>
                </a:lnTo>
                <a:lnTo>
                  <a:pt x="1263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73302" y="5462904"/>
            <a:ext cx="572770" cy="329565"/>
          </a:xfrm>
          <a:custGeom>
            <a:avLst/>
            <a:gdLst/>
            <a:ahLst/>
            <a:cxnLst/>
            <a:rect l="l" t="t" r="r" b="b"/>
            <a:pathLst>
              <a:path w="572769" h="329564">
                <a:moveTo>
                  <a:pt x="467741" y="0"/>
                </a:moveTo>
                <a:lnTo>
                  <a:pt x="463041" y="13335"/>
                </a:lnTo>
                <a:lnTo>
                  <a:pt x="482091" y="21651"/>
                </a:lnTo>
                <a:lnTo>
                  <a:pt x="498474" y="33099"/>
                </a:lnTo>
                <a:lnTo>
                  <a:pt x="523240" y="65532"/>
                </a:lnTo>
                <a:lnTo>
                  <a:pt x="537813" y="109224"/>
                </a:lnTo>
                <a:lnTo>
                  <a:pt x="542671" y="162852"/>
                </a:lnTo>
                <a:lnTo>
                  <a:pt x="541436" y="191863"/>
                </a:lnTo>
                <a:lnTo>
                  <a:pt x="531633" y="241879"/>
                </a:lnTo>
                <a:lnTo>
                  <a:pt x="512091" y="280944"/>
                </a:lnTo>
                <a:lnTo>
                  <a:pt x="482286" y="307304"/>
                </a:lnTo>
                <a:lnTo>
                  <a:pt x="463549" y="315607"/>
                </a:lnTo>
                <a:lnTo>
                  <a:pt x="467741" y="328955"/>
                </a:lnTo>
                <a:lnTo>
                  <a:pt x="512572" y="307911"/>
                </a:lnTo>
                <a:lnTo>
                  <a:pt x="545591" y="271475"/>
                </a:lnTo>
                <a:lnTo>
                  <a:pt x="565880" y="222691"/>
                </a:lnTo>
                <a:lnTo>
                  <a:pt x="572642" y="164592"/>
                </a:lnTo>
                <a:lnTo>
                  <a:pt x="570932" y="134417"/>
                </a:lnTo>
                <a:lnTo>
                  <a:pt x="557319" y="80974"/>
                </a:lnTo>
                <a:lnTo>
                  <a:pt x="530463" y="37468"/>
                </a:lnTo>
                <a:lnTo>
                  <a:pt x="491601" y="8616"/>
                </a:lnTo>
                <a:lnTo>
                  <a:pt x="467741" y="0"/>
                </a:lnTo>
                <a:close/>
              </a:path>
              <a:path w="572769" h="329564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3"/>
                </a:lnTo>
                <a:lnTo>
                  <a:pt x="0" y="164592"/>
                </a:lnTo>
                <a:lnTo>
                  <a:pt x="1690" y="194804"/>
                </a:lnTo>
                <a:lnTo>
                  <a:pt x="15216" y="248248"/>
                </a:lnTo>
                <a:lnTo>
                  <a:pt x="42054" y="291618"/>
                </a:lnTo>
                <a:lnTo>
                  <a:pt x="80968" y="320356"/>
                </a:lnTo>
                <a:lnTo>
                  <a:pt x="104901" y="328955"/>
                </a:lnTo>
                <a:lnTo>
                  <a:pt x="108965" y="315607"/>
                </a:lnTo>
                <a:lnTo>
                  <a:pt x="90249" y="307304"/>
                </a:lnTo>
                <a:lnTo>
                  <a:pt x="74104" y="295749"/>
                </a:lnTo>
                <a:lnTo>
                  <a:pt x="49529" y="262890"/>
                </a:lnTo>
                <a:lnTo>
                  <a:pt x="34845" y="218205"/>
                </a:lnTo>
                <a:lnTo>
                  <a:pt x="29971" y="162852"/>
                </a:lnTo>
                <a:lnTo>
                  <a:pt x="31188" y="134806"/>
                </a:lnTo>
                <a:lnTo>
                  <a:pt x="40955" y="86126"/>
                </a:lnTo>
                <a:lnTo>
                  <a:pt x="60577" y="47714"/>
                </a:lnTo>
                <a:lnTo>
                  <a:pt x="90624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269240" y="4516373"/>
            <a:ext cx="1501140" cy="1297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0, </a:t>
            </a:r>
            <a:r>
              <a:rPr sz="2800" spc="-50" dirty="0">
                <a:latin typeface="Cambria Math"/>
                <a:cs typeface="Cambria Math"/>
              </a:rPr>
              <a:t>𝛽</a:t>
            </a:r>
            <a:r>
              <a:rPr sz="3075" spc="-75" baseline="-16260" dirty="0">
                <a:latin typeface="Cambria Math"/>
                <a:cs typeface="Cambria Math"/>
              </a:rPr>
              <a:t>𝑒 </a:t>
            </a:r>
            <a:r>
              <a:rPr sz="2800" spc="-5" dirty="0">
                <a:latin typeface="Cambria Math"/>
                <a:cs typeface="Cambria Math"/>
              </a:rPr>
              <a:t>≥</a:t>
            </a:r>
            <a:r>
              <a:rPr sz="2800" spc="-28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tabLst>
                <a:tab pos="826135" algn="l"/>
                <a:tab pos="1120775" algn="l"/>
              </a:tabLst>
            </a:pPr>
            <a:r>
              <a:rPr sz="2800" spc="-5" dirty="0">
                <a:latin typeface="Arial"/>
                <a:cs typeface="Arial"/>
              </a:rPr>
              <a:t>f) </a:t>
            </a:r>
            <a:r>
              <a:rPr sz="2800" spc="-5" dirty="0">
                <a:latin typeface="Cambria Math"/>
                <a:cs typeface="Cambria Math"/>
              </a:rPr>
              <a:t>𝛽	𝐼	</a:t>
            </a:r>
            <a:r>
              <a:rPr sz="2800" spc="-30" dirty="0">
                <a:latin typeface="Cambria Math"/>
                <a:cs typeface="Cambria Math"/>
              </a:rPr>
              <a:t>𝑂</a:t>
            </a:r>
            <a:r>
              <a:rPr sz="3075" spc="-44" baseline="-16260" dirty="0">
                <a:latin typeface="Cambria Math"/>
                <a:cs typeface="Cambria Math"/>
              </a:rPr>
              <a:t>𝑖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86177" y="5412866"/>
            <a:ext cx="595630" cy="429259"/>
          </a:xfrm>
          <a:custGeom>
            <a:avLst/>
            <a:gdLst/>
            <a:ahLst/>
            <a:cxnLst/>
            <a:rect l="l" t="t" r="r" b="b"/>
            <a:pathLst>
              <a:path w="595630" h="429260">
                <a:moveTo>
                  <a:pt x="482727" y="0"/>
                </a:moveTo>
                <a:lnTo>
                  <a:pt x="478409" y="14224"/>
                </a:lnTo>
                <a:lnTo>
                  <a:pt x="498099" y="24389"/>
                </a:lnTo>
                <a:lnTo>
                  <a:pt x="515254" y="39258"/>
                </a:lnTo>
                <a:lnTo>
                  <a:pt x="541909" y="83058"/>
                </a:lnTo>
                <a:lnTo>
                  <a:pt x="558085" y="142459"/>
                </a:lnTo>
                <a:lnTo>
                  <a:pt x="563499" y="214604"/>
                </a:lnTo>
                <a:lnTo>
                  <a:pt x="562143" y="252202"/>
                </a:lnTo>
                <a:lnTo>
                  <a:pt x="551336" y="317872"/>
                </a:lnTo>
                <a:lnTo>
                  <a:pt x="529861" y="370105"/>
                </a:lnTo>
                <a:lnTo>
                  <a:pt x="498099" y="404480"/>
                </a:lnTo>
                <a:lnTo>
                  <a:pt x="478409" y="414693"/>
                </a:lnTo>
                <a:lnTo>
                  <a:pt x="482727" y="428904"/>
                </a:lnTo>
                <a:lnTo>
                  <a:pt x="530637" y="403377"/>
                </a:lnTo>
                <a:lnTo>
                  <a:pt x="566166" y="355219"/>
                </a:lnTo>
                <a:lnTo>
                  <a:pt x="588057" y="290285"/>
                </a:lnTo>
                <a:lnTo>
                  <a:pt x="595376" y="214426"/>
                </a:lnTo>
                <a:lnTo>
                  <a:pt x="593544" y="175158"/>
                </a:lnTo>
                <a:lnTo>
                  <a:pt x="578927" y="104755"/>
                </a:lnTo>
                <a:lnTo>
                  <a:pt x="549949" y="46755"/>
                </a:lnTo>
                <a:lnTo>
                  <a:pt x="508230" y="9902"/>
                </a:lnTo>
                <a:lnTo>
                  <a:pt x="482727" y="0"/>
                </a:lnTo>
                <a:close/>
              </a:path>
              <a:path w="595630" h="429260">
                <a:moveTo>
                  <a:pt x="112649" y="0"/>
                </a:moveTo>
                <a:lnTo>
                  <a:pt x="64738" y="25495"/>
                </a:lnTo>
                <a:lnTo>
                  <a:pt x="29210" y="73660"/>
                </a:lnTo>
                <a:lnTo>
                  <a:pt x="7318" y="138595"/>
                </a:lnTo>
                <a:lnTo>
                  <a:pt x="0" y="214426"/>
                </a:lnTo>
                <a:lnTo>
                  <a:pt x="1831" y="253722"/>
                </a:lnTo>
                <a:lnTo>
                  <a:pt x="16448" y="324117"/>
                </a:lnTo>
                <a:lnTo>
                  <a:pt x="45426" y="382127"/>
                </a:lnTo>
                <a:lnTo>
                  <a:pt x="87145" y="418969"/>
                </a:lnTo>
                <a:lnTo>
                  <a:pt x="112649" y="428904"/>
                </a:lnTo>
                <a:lnTo>
                  <a:pt x="116967" y="414693"/>
                </a:lnTo>
                <a:lnTo>
                  <a:pt x="97276" y="404480"/>
                </a:lnTo>
                <a:lnTo>
                  <a:pt x="80121" y="389616"/>
                </a:lnTo>
                <a:lnTo>
                  <a:pt x="53467" y="345948"/>
                </a:lnTo>
                <a:lnTo>
                  <a:pt x="37290" y="286624"/>
                </a:lnTo>
                <a:lnTo>
                  <a:pt x="31877" y="214604"/>
                </a:lnTo>
                <a:lnTo>
                  <a:pt x="33232" y="176951"/>
                </a:lnTo>
                <a:lnTo>
                  <a:pt x="44039" y="111152"/>
                </a:lnTo>
                <a:lnTo>
                  <a:pt x="65514" y="58818"/>
                </a:lnTo>
                <a:lnTo>
                  <a:pt x="97276" y="24389"/>
                </a:lnTo>
                <a:lnTo>
                  <a:pt x="116967" y="14224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839722" y="5362447"/>
            <a:ext cx="8293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74980" algn="l"/>
              </a:tabLst>
            </a:pP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𝐼	</a:t>
            </a:r>
            <a:r>
              <a:rPr sz="2800" spc="-80" dirty="0">
                <a:latin typeface="Cambria Math"/>
                <a:cs typeface="Cambria Math"/>
              </a:rPr>
              <a:t>𝑂</a:t>
            </a:r>
            <a:r>
              <a:rPr sz="3075" spc="-120" baseline="-16260" dirty="0">
                <a:latin typeface="Cambria Math"/>
                <a:cs typeface="Cambria Math"/>
              </a:rPr>
              <a:t>𝑗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208526" y="5412866"/>
            <a:ext cx="2226310" cy="429259"/>
          </a:xfrm>
          <a:custGeom>
            <a:avLst/>
            <a:gdLst/>
            <a:ahLst/>
            <a:cxnLst/>
            <a:rect l="l" t="t" r="r" b="b"/>
            <a:pathLst>
              <a:path w="2226310" h="429260">
                <a:moveTo>
                  <a:pt x="2113407" y="0"/>
                </a:moveTo>
                <a:lnTo>
                  <a:pt x="2109089" y="14224"/>
                </a:lnTo>
                <a:lnTo>
                  <a:pt x="2128779" y="24389"/>
                </a:lnTo>
                <a:lnTo>
                  <a:pt x="2145934" y="39258"/>
                </a:lnTo>
                <a:lnTo>
                  <a:pt x="2172589" y="83058"/>
                </a:lnTo>
                <a:lnTo>
                  <a:pt x="2188765" y="142459"/>
                </a:lnTo>
                <a:lnTo>
                  <a:pt x="2194179" y="214604"/>
                </a:lnTo>
                <a:lnTo>
                  <a:pt x="2192823" y="252202"/>
                </a:lnTo>
                <a:lnTo>
                  <a:pt x="2182016" y="317872"/>
                </a:lnTo>
                <a:lnTo>
                  <a:pt x="2160541" y="370105"/>
                </a:lnTo>
                <a:lnTo>
                  <a:pt x="2128779" y="404480"/>
                </a:lnTo>
                <a:lnTo>
                  <a:pt x="2109089" y="414693"/>
                </a:lnTo>
                <a:lnTo>
                  <a:pt x="2113407" y="428904"/>
                </a:lnTo>
                <a:lnTo>
                  <a:pt x="2161317" y="403377"/>
                </a:lnTo>
                <a:lnTo>
                  <a:pt x="2196846" y="355219"/>
                </a:lnTo>
                <a:lnTo>
                  <a:pt x="2218737" y="290285"/>
                </a:lnTo>
                <a:lnTo>
                  <a:pt x="2226056" y="214426"/>
                </a:lnTo>
                <a:lnTo>
                  <a:pt x="2224224" y="175158"/>
                </a:lnTo>
                <a:lnTo>
                  <a:pt x="2209607" y="104755"/>
                </a:lnTo>
                <a:lnTo>
                  <a:pt x="2180629" y="46755"/>
                </a:lnTo>
                <a:lnTo>
                  <a:pt x="2138910" y="9902"/>
                </a:lnTo>
                <a:lnTo>
                  <a:pt x="2113407" y="0"/>
                </a:lnTo>
                <a:close/>
              </a:path>
              <a:path w="2226310" h="429260">
                <a:moveTo>
                  <a:pt x="112649" y="0"/>
                </a:moveTo>
                <a:lnTo>
                  <a:pt x="64738" y="25495"/>
                </a:lnTo>
                <a:lnTo>
                  <a:pt x="29210" y="73660"/>
                </a:lnTo>
                <a:lnTo>
                  <a:pt x="7318" y="138595"/>
                </a:lnTo>
                <a:lnTo>
                  <a:pt x="0" y="214426"/>
                </a:lnTo>
                <a:lnTo>
                  <a:pt x="1831" y="253722"/>
                </a:lnTo>
                <a:lnTo>
                  <a:pt x="16448" y="324117"/>
                </a:lnTo>
                <a:lnTo>
                  <a:pt x="45426" y="382127"/>
                </a:lnTo>
                <a:lnTo>
                  <a:pt x="87145" y="418969"/>
                </a:lnTo>
                <a:lnTo>
                  <a:pt x="112649" y="428904"/>
                </a:lnTo>
                <a:lnTo>
                  <a:pt x="116966" y="414693"/>
                </a:lnTo>
                <a:lnTo>
                  <a:pt x="97276" y="404480"/>
                </a:lnTo>
                <a:lnTo>
                  <a:pt x="80121" y="389616"/>
                </a:lnTo>
                <a:lnTo>
                  <a:pt x="53466" y="345948"/>
                </a:lnTo>
                <a:lnTo>
                  <a:pt x="37290" y="286624"/>
                </a:lnTo>
                <a:lnTo>
                  <a:pt x="31876" y="214604"/>
                </a:lnTo>
                <a:lnTo>
                  <a:pt x="33232" y="176951"/>
                </a:lnTo>
                <a:lnTo>
                  <a:pt x="44039" y="111152"/>
                </a:lnTo>
                <a:lnTo>
                  <a:pt x="65514" y="58818"/>
                </a:lnTo>
                <a:lnTo>
                  <a:pt x="97276" y="24389"/>
                </a:lnTo>
                <a:lnTo>
                  <a:pt x="116966" y="14224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9670" y="5412866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904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012182" y="5412866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904"/>
                </a:lnTo>
              </a:path>
            </a:pathLst>
          </a:custGeom>
          <a:ln w="266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181980" y="5531611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36360" y="5546852"/>
            <a:ext cx="1663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8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99839" y="5362447"/>
            <a:ext cx="1908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69620" algn="l"/>
              </a:tabLst>
            </a:pP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	</a:t>
            </a:r>
            <a:r>
              <a:rPr sz="2800" spc="110" dirty="0">
                <a:latin typeface="Cambria Math"/>
                <a:cs typeface="Cambria Math"/>
              </a:rPr>
              <a:t>𝑓</a:t>
            </a:r>
            <a:r>
              <a:rPr sz="3075" spc="165" baseline="27100" dirty="0">
                <a:latin typeface="Cambria Math"/>
                <a:cs typeface="Cambria Math"/>
              </a:rPr>
              <a:t>𝑖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380" dirty="0">
                <a:latin typeface="Cambria Math"/>
                <a:cs typeface="Cambria Math"/>
              </a:rPr>
              <a:t> </a:t>
            </a:r>
            <a:r>
              <a:rPr sz="2800" spc="220" dirty="0">
                <a:latin typeface="Cambria Math"/>
                <a:cs typeface="Cambria Math"/>
              </a:rPr>
              <a:t>𝑓</a:t>
            </a:r>
            <a:r>
              <a:rPr sz="3075" spc="330" baseline="39295" dirty="0">
                <a:latin typeface="Cambria Math"/>
                <a:cs typeface="Cambria Math"/>
              </a:rPr>
              <a:t>𝑗</a:t>
            </a:r>
            <a:endParaRPr sz="3075" baseline="39295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47110" y="5217667"/>
            <a:ext cx="897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-7" baseline="-22817" dirty="0">
                <a:latin typeface="Cambria Math"/>
                <a:cs typeface="Cambria Math"/>
              </a:rPr>
              <a:t>=</a:t>
            </a:r>
            <a:r>
              <a:rPr sz="4200" spc="750" baseline="-19841" dirty="0">
                <a:latin typeface="Cambria Math"/>
                <a:cs typeface="Cambria Math"/>
              </a:rPr>
              <a:t> </a:t>
            </a:r>
            <a:r>
              <a:rPr sz="2050" spc="145" dirty="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24783" y="5548376"/>
            <a:ext cx="46545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80" dirty="0">
                <a:latin typeface="Cambria Math"/>
                <a:cs typeface="Cambria Math"/>
              </a:rPr>
              <a:t>𝑖</a:t>
            </a:r>
            <a:r>
              <a:rPr sz="2050" spc="-50" dirty="0">
                <a:latin typeface="Cambria Math"/>
                <a:cs typeface="Cambria Math"/>
              </a:rPr>
              <a:t>=</a:t>
            </a:r>
            <a:r>
              <a:rPr sz="2050" spc="45" dirty="0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839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Estudio</a:t>
            </a:r>
            <a:r>
              <a:rPr sz="2800" spc="-1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independiente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163091"/>
            <a:ext cx="8531225" cy="450786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780"/>
              </a:spcBef>
            </a:pPr>
            <a:r>
              <a:rPr sz="2800" dirty="0">
                <a:latin typeface="Arial"/>
                <a:cs typeface="Arial"/>
              </a:rPr>
              <a:t>Leer</a:t>
            </a:r>
            <a:r>
              <a:rPr sz="2800" spc="2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los</a:t>
            </a:r>
            <a:r>
              <a:rPr sz="2800" spc="2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epígrafes</a:t>
            </a:r>
            <a:r>
              <a:rPr sz="2800" spc="25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1.1.1</a:t>
            </a:r>
            <a:r>
              <a:rPr sz="2800" spc="2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2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1.1.2</a:t>
            </a:r>
            <a:r>
              <a:rPr sz="2800" spc="2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del</a:t>
            </a:r>
            <a:r>
              <a:rPr sz="2800" spc="2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Capítulo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Primero</a:t>
            </a:r>
            <a:endParaRPr sz="2800">
              <a:latin typeface="Arial"/>
              <a:cs typeface="Arial"/>
            </a:endParaRPr>
          </a:p>
          <a:p>
            <a:pPr marL="12700" marR="6350" algn="just">
              <a:lnSpc>
                <a:spcPct val="150000"/>
              </a:lnSpc>
              <a:spcBef>
                <a:spcPts val="5"/>
              </a:spcBef>
            </a:pPr>
            <a:r>
              <a:rPr sz="2800" dirty="0">
                <a:latin typeface="Arial"/>
                <a:cs typeface="Arial"/>
              </a:rPr>
              <a:t>«Selección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variables» del </a:t>
            </a:r>
            <a:r>
              <a:rPr sz="2800" spc="-5" dirty="0">
                <a:latin typeface="Arial"/>
                <a:cs typeface="Arial"/>
              </a:rPr>
              <a:t>libro </a:t>
            </a:r>
            <a:r>
              <a:rPr sz="2800" b="1" i="1" spc="-5" dirty="0">
                <a:latin typeface="Arial"/>
                <a:cs typeface="Arial"/>
              </a:rPr>
              <a:t>Enfoque </a:t>
            </a:r>
            <a:r>
              <a:rPr sz="2800" b="1" i="1" dirty="0">
                <a:latin typeface="Arial"/>
                <a:cs typeface="Arial"/>
              </a:rPr>
              <a:t>Lógico  </a:t>
            </a:r>
            <a:r>
              <a:rPr sz="2800" b="1" i="1" spc="-5" dirty="0">
                <a:latin typeface="Arial"/>
                <a:cs typeface="Arial"/>
              </a:rPr>
              <a:t>Combinatorio </a:t>
            </a:r>
            <a:r>
              <a:rPr sz="2800" b="1" i="1" dirty="0">
                <a:latin typeface="Arial"/>
                <a:cs typeface="Arial"/>
              </a:rPr>
              <a:t>al </a:t>
            </a:r>
            <a:r>
              <a:rPr sz="2800" b="1" i="1" spc="-5" dirty="0">
                <a:latin typeface="Arial"/>
                <a:cs typeface="Arial"/>
              </a:rPr>
              <a:t>Reconocimiento de Patrones </a:t>
            </a:r>
            <a:r>
              <a:rPr sz="2800" dirty="0">
                <a:latin typeface="Arial"/>
                <a:cs typeface="Arial"/>
              </a:rPr>
              <a:t>que  se </a:t>
            </a:r>
            <a:r>
              <a:rPr sz="2800" spc="-5" dirty="0">
                <a:latin typeface="Arial"/>
                <a:cs typeface="Arial"/>
              </a:rPr>
              <a:t>encuentra en la </a:t>
            </a:r>
            <a:r>
              <a:rPr sz="2800" dirty="0">
                <a:latin typeface="Arial"/>
                <a:cs typeface="Arial"/>
              </a:rPr>
              <a:t>bibliografía del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curso.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ts val="5040"/>
              </a:lnSpc>
              <a:spcBef>
                <a:spcPts val="450"/>
              </a:spcBef>
            </a:pPr>
            <a:r>
              <a:rPr sz="2800" spc="-5" dirty="0">
                <a:latin typeface="Arial"/>
                <a:cs typeface="Arial"/>
              </a:rPr>
              <a:t>Elaborar un resumen de las </a:t>
            </a:r>
            <a:r>
              <a:rPr sz="2800" dirty="0">
                <a:latin typeface="Arial"/>
                <a:cs typeface="Arial"/>
              </a:rPr>
              <a:t>principales </a:t>
            </a:r>
            <a:r>
              <a:rPr sz="2800" spc="-5" dirty="0">
                <a:latin typeface="Arial"/>
                <a:cs typeface="Arial"/>
              </a:rPr>
              <a:t>definiciones y  conceptos y </a:t>
            </a:r>
            <a:r>
              <a:rPr sz="2800" dirty="0">
                <a:latin typeface="Arial"/>
                <a:cs typeface="Arial"/>
              </a:rPr>
              <a:t>subirlos al entorno virtual </a:t>
            </a:r>
            <a:r>
              <a:rPr sz="2800" spc="-5" dirty="0">
                <a:latin typeface="Arial"/>
                <a:cs typeface="Arial"/>
              </a:rPr>
              <a:t>para </a:t>
            </a:r>
            <a:r>
              <a:rPr sz="2800" dirty="0">
                <a:latin typeface="Arial"/>
                <a:cs typeface="Arial"/>
              </a:rPr>
              <a:t>su  revisión.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No más de 2</a:t>
            </a:r>
            <a:r>
              <a:rPr sz="2800" i="1" spc="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cuartillas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3782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Módulo de</a:t>
            </a:r>
            <a:r>
              <a:rPr sz="2800" spc="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adaptación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724411"/>
            <a:ext cx="860742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adaptación </a:t>
            </a:r>
            <a:r>
              <a:rPr sz="2800" dirty="0">
                <a:latin typeface="Arial"/>
                <a:cs typeface="Arial"/>
              </a:rPr>
              <a:t>es el proceso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ajustar una </a:t>
            </a:r>
            <a:r>
              <a:rPr sz="2800" spc="-5" dirty="0">
                <a:latin typeface="Arial"/>
                <a:cs typeface="Arial"/>
              </a:rPr>
              <a:t>solución  </a:t>
            </a:r>
            <a:r>
              <a:rPr sz="2800" dirty="0">
                <a:latin typeface="Arial"/>
                <a:cs typeface="Arial"/>
              </a:rPr>
              <a:t>conocida </a:t>
            </a:r>
            <a:r>
              <a:rPr sz="2800" spc="-5" dirty="0">
                <a:latin typeface="Arial"/>
                <a:cs typeface="Arial"/>
              </a:rPr>
              <a:t>a las </a:t>
            </a:r>
            <a:r>
              <a:rPr sz="2800" dirty="0">
                <a:latin typeface="Arial"/>
                <a:cs typeface="Arial"/>
              </a:rPr>
              <a:t>restricciones impuestas </a:t>
            </a:r>
            <a:r>
              <a:rPr sz="2800" spc="-5" dirty="0">
                <a:latin typeface="Arial"/>
                <a:cs typeface="Arial"/>
              </a:rPr>
              <a:t>por el  </a:t>
            </a:r>
            <a:r>
              <a:rPr sz="2800" dirty="0">
                <a:latin typeface="Arial"/>
                <a:cs typeface="Arial"/>
              </a:rPr>
              <a:t>problema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spc="-20" dirty="0">
                <a:latin typeface="Arial"/>
                <a:cs typeface="Arial"/>
              </a:rPr>
              <a:t>resolver. </a:t>
            </a:r>
            <a:r>
              <a:rPr sz="2800" spc="-5" dirty="0">
                <a:latin typeface="Arial"/>
                <a:cs typeface="Arial"/>
              </a:rPr>
              <a:t>Esta </a:t>
            </a:r>
            <a:r>
              <a:rPr sz="2800" dirty="0">
                <a:latin typeface="Arial"/>
                <a:cs typeface="Arial"/>
              </a:rPr>
              <a:t>puede realizarse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partir de 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solución </a:t>
            </a:r>
            <a:r>
              <a:rPr sz="2800" spc="-5" dirty="0">
                <a:latin typeface="Arial"/>
                <a:cs typeface="Arial"/>
              </a:rPr>
              <a:t>de uno o </a:t>
            </a:r>
            <a:r>
              <a:rPr sz="2800" dirty="0">
                <a:latin typeface="Arial"/>
                <a:cs typeface="Arial"/>
              </a:rPr>
              <a:t>varios </a:t>
            </a:r>
            <a:r>
              <a:rPr sz="2800" spc="-5" dirty="0">
                <a:latin typeface="Arial"/>
                <a:cs typeface="Arial"/>
              </a:rPr>
              <a:t>casos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similares.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781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Pasos del proceso de</a:t>
            </a:r>
            <a:r>
              <a:rPr sz="2800" spc="6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adaptación: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377442"/>
            <a:ext cx="5631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2800" dirty="0">
                <a:latin typeface="Arial"/>
                <a:cs typeface="Arial"/>
              </a:rPr>
              <a:t>1.	</a:t>
            </a:r>
            <a:r>
              <a:rPr sz="2800" spc="-5" dirty="0">
                <a:latin typeface="Arial"/>
                <a:cs typeface="Arial"/>
              </a:rPr>
              <a:t>Decidir </a:t>
            </a:r>
            <a:r>
              <a:rPr sz="2800" dirty="0">
                <a:latin typeface="Arial"/>
                <a:cs typeface="Arial"/>
              </a:rPr>
              <a:t>qué se </a:t>
            </a:r>
            <a:r>
              <a:rPr sz="2800" spc="-5" dirty="0">
                <a:latin typeface="Arial"/>
                <a:cs typeface="Arial"/>
              </a:rPr>
              <a:t>necesita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adaptar.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8795" y="2017902"/>
            <a:ext cx="5779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1045" algn="l"/>
                <a:tab pos="1590040" algn="l"/>
                <a:tab pos="3847465" algn="l"/>
                <a:tab pos="5488940" algn="l"/>
              </a:tabLst>
            </a:pP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procedent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803933"/>
            <a:ext cx="238315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50000"/>
              </a:lnSpc>
              <a:spcBef>
                <a:spcPts val="10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800" dirty="0">
                <a:latin typeface="Arial"/>
                <a:cs typeface="Arial"/>
              </a:rPr>
              <a:t>Determinar  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27685" marR="108585" indent="-515620">
              <a:lnSpc>
                <a:spcPct val="150000"/>
              </a:lnSpc>
              <a:buAutoNum type="arabicPeriod" startAt="2"/>
              <a:tabLst>
                <a:tab pos="527685" algn="l"/>
                <a:tab pos="528320" algn="l"/>
              </a:tabLst>
            </a:pPr>
            <a:r>
              <a:rPr sz="2800" spc="-5" dirty="0">
                <a:latin typeface="Arial"/>
                <a:cs typeface="Arial"/>
              </a:rPr>
              <a:t>Esp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ficar  </a:t>
            </a:r>
            <a:r>
              <a:rPr sz="2800" dirty="0">
                <a:latin typeface="Arial"/>
                <a:cs typeface="Arial"/>
              </a:rPr>
              <a:t>soluciones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8567" y="3084347"/>
            <a:ext cx="60756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50000"/>
              </a:lnSpc>
              <a:spcBef>
                <a:spcPts val="100"/>
              </a:spcBef>
              <a:tabLst>
                <a:tab pos="1175385" algn="l"/>
                <a:tab pos="1603375" algn="l"/>
                <a:tab pos="1885314" algn="l"/>
                <a:tab pos="2307590" algn="l"/>
                <a:tab pos="3708400" algn="l"/>
                <a:tab pos="4548505" algn="l"/>
                <a:tab pos="5607685" algn="l"/>
              </a:tabLst>
            </a:pP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7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cias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tre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  v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j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nuevo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req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m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364634"/>
            <a:ext cx="8067675" cy="130619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1780"/>
              </a:spcBef>
            </a:pPr>
            <a:r>
              <a:rPr sz="2800" dirty="0">
                <a:latin typeface="Arial"/>
                <a:cs typeface="Arial"/>
              </a:rPr>
              <a:t>pueden ser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disminuidas.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  <a:tabLst>
                <a:tab pos="527685" algn="l"/>
              </a:tabLst>
            </a:pPr>
            <a:r>
              <a:rPr sz="2800" dirty="0">
                <a:latin typeface="Arial"/>
                <a:cs typeface="Arial"/>
              </a:rPr>
              <a:t>4.	</a:t>
            </a:r>
            <a:r>
              <a:rPr sz="2800" spc="-5" dirty="0">
                <a:latin typeface="Arial"/>
                <a:cs typeface="Arial"/>
              </a:rPr>
              <a:t>Seleccionar y Aplicar un método de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adaptación.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099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Métodos de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adaptación: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239291"/>
            <a:ext cx="5078095" cy="386778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Re-instanciación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Ajuste de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parámetros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Búsqueda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local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Analogía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derivacional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Adaptación </a:t>
            </a:r>
            <a:r>
              <a:rPr sz="2800" dirty="0">
                <a:latin typeface="Arial"/>
                <a:cs typeface="Arial"/>
              </a:rPr>
              <a:t>basada 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crítica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Sistemas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cooperativos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16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Otros métodos de</a:t>
            </a:r>
            <a:r>
              <a:rPr sz="2800" spc="4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adaptación: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195222"/>
            <a:ext cx="7568565" cy="386715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Heurísticas de </a:t>
            </a:r>
            <a:r>
              <a:rPr sz="2800" dirty="0">
                <a:latin typeface="Arial"/>
                <a:cs typeface="Arial"/>
              </a:rPr>
              <a:t>generalización </a:t>
            </a:r>
            <a:r>
              <a:rPr sz="2800" spc="-5" dirty="0">
                <a:latin typeface="Arial"/>
                <a:cs typeface="Arial"/>
              </a:rPr>
              <a:t>y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refinamiento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Adaptación basada en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similaridad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Técnicas de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interpolación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Reglas de </a:t>
            </a:r>
            <a:r>
              <a:rPr sz="2800" dirty="0">
                <a:latin typeface="Arial"/>
                <a:cs typeface="Arial"/>
              </a:rPr>
              <a:t>adaptación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partir de aprendizaje  inductivo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Algoritmos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genéticos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178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Introducción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33400" y="1269491"/>
            <a:ext cx="3886200" cy="3111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00" y="989457"/>
            <a:ext cx="3695700" cy="3671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2490" y="5252415"/>
            <a:ext cx="8032750" cy="84963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59535" marR="5080" indent="-1347470">
              <a:lnSpc>
                <a:spcPts val="3130"/>
              </a:lnSpc>
              <a:spcBef>
                <a:spcPts val="395"/>
              </a:spcBef>
            </a:pPr>
            <a:r>
              <a:rPr sz="2800" spc="-5" dirty="0">
                <a:latin typeface="Arial"/>
                <a:cs typeface="Arial"/>
              </a:rPr>
              <a:t>¿Qué </a:t>
            </a:r>
            <a:r>
              <a:rPr sz="2800" dirty="0">
                <a:latin typeface="Arial"/>
                <a:cs typeface="Arial"/>
              </a:rPr>
              <a:t>tienen de común </a:t>
            </a:r>
            <a:r>
              <a:rPr sz="2800" spc="-5" dirty="0">
                <a:latin typeface="Arial"/>
                <a:cs typeface="Arial"/>
              </a:rPr>
              <a:t>ambas </a:t>
            </a:r>
            <a:r>
              <a:rPr sz="2800" dirty="0">
                <a:latin typeface="Arial"/>
                <a:cs typeface="Arial"/>
              </a:rPr>
              <a:t>profesiones cuando  tienen que resolver un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problema?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62172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Módulo de </a:t>
            </a:r>
            <a:r>
              <a:rPr sz="2800" dirty="0">
                <a:solidFill>
                  <a:srgbClr val="FFFFFF"/>
                </a:solidFill>
              </a:rPr>
              <a:t>evaluación </a:t>
            </a:r>
            <a:r>
              <a:rPr sz="2800" spc="-5" dirty="0">
                <a:solidFill>
                  <a:srgbClr val="FFFFFF"/>
                </a:solidFill>
              </a:rPr>
              <a:t>de</a:t>
            </a:r>
            <a:r>
              <a:rPr sz="2800" spc="4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soluciones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316253"/>
            <a:ext cx="8681085" cy="386651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i="1" spc="-5" dirty="0">
                <a:latin typeface="Arial"/>
                <a:cs typeface="Arial"/>
              </a:rPr>
              <a:t>Consiste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en: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5040"/>
              </a:lnSpc>
              <a:spcBef>
                <a:spcPts val="44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Explicar las </a:t>
            </a:r>
            <a:r>
              <a:rPr sz="2800" dirty="0">
                <a:latin typeface="Arial"/>
                <a:cs typeface="Arial"/>
              </a:rPr>
              <a:t>diferencias </a:t>
            </a:r>
            <a:r>
              <a:rPr sz="2800" spc="-5" dirty="0">
                <a:latin typeface="Arial"/>
                <a:cs typeface="Arial"/>
              </a:rPr>
              <a:t>entre lo </a:t>
            </a:r>
            <a:r>
              <a:rPr sz="2800" dirty="0">
                <a:latin typeface="Arial"/>
                <a:cs typeface="Arial"/>
              </a:rPr>
              <a:t>esperado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spc="5" dirty="0">
                <a:latin typeface="Arial"/>
                <a:cs typeface="Arial"/>
              </a:rPr>
              <a:t>lo </a:t>
            </a:r>
            <a:r>
              <a:rPr sz="2800" dirty="0">
                <a:latin typeface="Arial"/>
                <a:cs typeface="Arial"/>
              </a:rPr>
              <a:t>que  realmente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ocurrió.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504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Justificar </a:t>
            </a:r>
            <a:r>
              <a:rPr sz="2800" spc="-5" dirty="0">
                <a:latin typeface="Arial"/>
                <a:cs typeface="Arial"/>
              </a:rPr>
              <a:t>las </a:t>
            </a:r>
            <a:r>
              <a:rPr sz="2800" dirty="0">
                <a:latin typeface="Arial"/>
                <a:cs typeface="Arial"/>
              </a:rPr>
              <a:t>diferencias </a:t>
            </a:r>
            <a:r>
              <a:rPr sz="2800" spc="-5" dirty="0">
                <a:latin typeface="Arial"/>
                <a:cs typeface="Arial"/>
              </a:rPr>
              <a:t>entre la solución </a:t>
            </a:r>
            <a:r>
              <a:rPr sz="2800" dirty="0">
                <a:latin typeface="Arial"/>
                <a:cs typeface="Arial"/>
              </a:rPr>
              <a:t>propuesta  </a:t>
            </a:r>
            <a:r>
              <a:rPr sz="2800" spc="-5" dirty="0">
                <a:latin typeface="Arial"/>
                <a:cs typeface="Arial"/>
              </a:rPr>
              <a:t>y la usada en el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pasado.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3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Ordenar las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alternativas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903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Evaluación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1163091"/>
            <a:ext cx="6806565" cy="450786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z="2800" b="1" spc="-5" dirty="0">
                <a:latin typeface="Arial"/>
                <a:cs typeface="Arial"/>
              </a:rPr>
              <a:t>La evaluación se realiza</a:t>
            </a:r>
            <a:r>
              <a:rPr sz="2800" b="1" spc="6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mediante</a:t>
            </a:r>
            <a:r>
              <a:rPr sz="2800" b="1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Retroalimentación.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Simulación.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El resultado de la evaluación puede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ser: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Adaptación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adicional.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Reparación.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4691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Módulo de</a:t>
            </a:r>
            <a:r>
              <a:rPr sz="2800" spc="20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almacenamiento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3540" y="1086891"/>
            <a:ext cx="845502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Almacenar </a:t>
            </a:r>
            <a:r>
              <a:rPr sz="2800" dirty="0">
                <a:latin typeface="Arial"/>
                <a:cs typeface="Arial"/>
              </a:rPr>
              <a:t>el caso </a:t>
            </a:r>
            <a:r>
              <a:rPr sz="2800" spc="-5" dirty="0">
                <a:latin typeface="Arial"/>
                <a:cs typeface="Arial"/>
              </a:rPr>
              <a:t>recién resuelto, </a:t>
            </a:r>
            <a:r>
              <a:rPr sz="2800" dirty="0">
                <a:latin typeface="Arial"/>
                <a:cs typeface="Arial"/>
              </a:rPr>
              <a:t>si procede,  apropiadamente </a:t>
            </a:r>
            <a:r>
              <a:rPr sz="2800" spc="-5" dirty="0">
                <a:latin typeface="Arial"/>
                <a:cs typeface="Arial"/>
              </a:rPr>
              <a:t>en la 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spc="-5" dirty="0">
                <a:latin typeface="Arial"/>
                <a:cs typeface="Arial"/>
              </a:rPr>
              <a:t>de casos </a:t>
            </a:r>
            <a:r>
              <a:rPr sz="2800" dirty="0">
                <a:latin typeface="Arial"/>
                <a:cs typeface="Arial"/>
              </a:rPr>
              <a:t>para su uso  futuro.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6592" y="3862197"/>
            <a:ext cx="3329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2605" algn="l"/>
                <a:tab pos="3039745" algn="l"/>
              </a:tabLst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647846"/>
            <a:ext cx="2045335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  <a:tabLst>
                <a:tab pos="802005" algn="l"/>
              </a:tabLst>
            </a:pPr>
            <a:r>
              <a:rPr sz="2800" spc="-10" dirty="0">
                <a:latin typeface="Arial"/>
                <a:cs typeface="Arial"/>
              </a:rPr>
              <a:t>Se	</a:t>
            </a:r>
            <a:r>
              <a:rPr sz="2800" dirty="0">
                <a:latin typeface="Arial"/>
                <a:cs typeface="Arial"/>
              </a:rPr>
              <a:t>toman  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z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ó</a:t>
            </a:r>
            <a:r>
              <a:rPr sz="2800" spc="-5" dirty="0"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8917" y="3647846"/>
            <a:ext cx="6316345" cy="130683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763905" algn="l"/>
                <a:tab pos="2189480" algn="l"/>
              </a:tabLst>
            </a:pPr>
            <a:r>
              <a:rPr sz="2800" spc="-5" dirty="0">
                <a:latin typeface="Arial"/>
                <a:cs typeface="Arial"/>
              </a:rPr>
              <a:t>en	cuenta	los</a:t>
            </a:r>
            <a:endParaRPr sz="2800">
              <a:latin typeface="Arial"/>
              <a:cs typeface="Arial"/>
            </a:endParaRPr>
          </a:p>
          <a:p>
            <a:pPr marL="363220">
              <a:lnSpc>
                <a:spcPct val="100000"/>
              </a:lnSpc>
              <a:spcBef>
                <a:spcPts val="1685"/>
              </a:spcBef>
              <a:tabLst>
                <a:tab pos="1224280" algn="l"/>
                <a:tab pos="1965325" algn="l"/>
                <a:tab pos="3239135" algn="l"/>
                <a:tab pos="4098925" algn="l"/>
                <a:tab pos="5571490" algn="l"/>
              </a:tabLst>
            </a:pP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Base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142738"/>
            <a:ext cx="2322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nt</a:t>
            </a:r>
            <a:r>
              <a:rPr sz="2800" spc="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0408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Aprendizaje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523725"/>
            <a:ext cx="8607425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800" spc="-10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aprendizaje automatizado </a:t>
            </a:r>
            <a:r>
              <a:rPr sz="2800" spc="-5" dirty="0">
                <a:latin typeface="Arial"/>
                <a:cs typeface="Arial"/>
              </a:rPr>
              <a:t>denota la </a:t>
            </a:r>
            <a:r>
              <a:rPr sz="2800" dirty="0">
                <a:latin typeface="Arial"/>
                <a:cs typeface="Arial"/>
              </a:rPr>
              <a:t>posibilidad </a:t>
            </a:r>
            <a:r>
              <a:rPr sz="2800" spc="-5" dirty="0">
                <a:latin typeface="Arial"/>
                <a:cs typeface="Arial"/>
              </a:rPr>
              <a:t>de  cambiar </a:t>
            </a:r>
            <a:r>
              <a:rPr sz="2800" dirty="0">
                <a:latin typeface="Arial"/>
                <a:cs typeface="Arial"/>
              </a:rPr>
              <a:t>que </a:t>
            </a:r>
            <a:r>
              <a:rPr sz="2800" spc="-5" dirty="0">
                <a:latin typeface="Arial"/>
                <a:cs typeface="Arial"/>
              </a:rPr>
              <a:t>tiene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sistema, o sea, de </a:t>
            </a:r>
            <a:r>
              <a:rPr sz="2800" dirty="0">
                <a:latin typeface="Arial"/>
                <a:cs typeface="Arial"/>
              </a:rPr>
              <a:t>ajustarse,  </a:t>
            </a:r>
            <a:r>
              <a:rPr sz="2800" spc="-5" dirty="0">
                <a:latin typeface="Arial"/>
                <a:cs typeface="Arial"/>
              </a:rPr>
              <a:t>de modo que </a:t>
            </a:r>
            <a:r>
              <a:rPr sz="2800" dirty="0">
                <a:latin typeface="Arial"/>
                <a:cs typeface="Arial"/>
              </a:rPr>
              <a:t>ellos permiten </a:t>
            </a:r>
            <a:r>
              <a:rPr sz="2800" spc="-5" dirty="0">
                <a:latin typeface="Arial"/>
                <a:cs typeface="Arial"/>
              </a:rPr>
              <a:t>al sistema hacer la  misma </a:t>
            </a:r>
            <a:r>
              <a:rPr sz="2800" dirty="0">
                <a:latin typeface="Arial"/>
                <a:cs typeface="Arial"/>
              </a:rPr>
              <a:t>tarea </a:t>
            </a:r>
            <a:r>
              <a:rPr sz="2800" spc="-5" dirty="0">
                <a:latin typeface="Arial"/>
                <a:cs typeface="Arial"/>
              </a:rPr>
              <a:t>más eficientemente la próxima</a:t>
            </a:r>
            <a:r>
              <a:rPr sz="2800" spc="1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vez.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28600"/>
            <a:ext cx="7065009" cy="280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3170" algn="l"/>
                <a:tab pos="3115945" algn="l"/>
              </a:tabLst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Posibilidades	de	aprendizaje de los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SBC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 dirty="0">
              <a:latin typeface="Arial"/>
              <a:cs typeface="Arial"/>
            </a:endParaRPr>
          </a:p>
          <a:p>
            <a:pPr marL="525145" indent="-457834">
              <a:lnSpc>
                <a:spcPct val="100000"/>
              </a:lnSpc>
              <a:spcBef>
                <a:spcPts val="5"/>
              </a:spcBef>
              <a:buChar char="•"/>
              <a:tabLst>
                <a:tab pos="525145" algn="l"/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Acumulación de </a:t>
            </a:r>
            <a:r>
              <a:rPr sz="2800" dirty="0">
                <a:latin typeface="Arial"/>
                <a:cs typeface="Arial"/>
              </a:rPr>
              <a:t>nuevos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casos</a:t>
            </a:r>
          </a:p>
          <a:p>
            <a:pPr marL="525145" indent="-457834">
              <a:lnSpc>
                <a:spcPct val="100000"/>
              </a:lnSpc>
              <a:spcBef>
                <a:spcPts val="1680"/>
              </a:spcBef>
              <a:buChar char="•"/>
              <a:tabLst>
                <a:tab pos="525145" algn="l"/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Generación </a:t>
            </a:r>
            <a:r>
              <a:rPr sz="2800" dirty="0">
                <a:latin typeface="Arial"/>
                <a:cs typeface="Arial"/>
              </a:rPr>
              <a:t>automática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casos</a:t>
            </a:r>
            <a:endParaRPr sz="2800" dirty="0">
              <a:latin typeface="Arial"/>
              <a:cs typeface="Arial"/>
            </a:endParaRPr>
          </a:p>
          <a:p>
            <a:pPr marL="525145" indent="-457834">
              <a:lnSpc>
                <a:spcPct val="100000"/>
              </a:lnSpc>
              <a:spcBef>
                <a:spcPts val="1680"/>
              </a:spcBef>
              <a:buChar char="•"/>
              <a:tabLst>
                <a:tab pos="525145" algn="l"/>
                <a:tab pos="525780" algn="l"/>
              </a:tabLst>
            </a:pPr>
            <a:r>
              <a:rPr sz="2800" spc="-5" dirty="0">
                <a:latin typeface="Arial"/>
                <a:cs typeface="Arial"/>
              </a:rPr>
              <a:t>Reordenamiento de la </a:t>
            </a:r>
            <a:r>
              <a:rPr sz="2800" dirty="0">
                <a:latin typeface="Arial"/>
                <a:cs typeface="Arial"/>
              </a:rPr>
              <a:t>base 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casos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0408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Aprendizaje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1225042"/>
            <a:ext cx="858901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Los pasos del proceso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aprendizaje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son: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Determinar </a:t>
            </a:r>
            <a:r>
              <a:rPr sz="2800" dirty="0">
                <a:latin typeface="Arial"/>
                <a:cs typeface="Arial"/>
              </a:rPr>
              <a:t>que se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almacenará.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Cómo </a:t>
            </a:r>
            <a:r>
              <a:rPr sz="2800" dirty="0">
                <a:latin typeface="Arial"/>
                <a:cs typeface="Arial"/>
              </a:rPr>
              <a:t>indexar </a:t>
            </a:r>
            <a:r>
              <a:rPr sz="2800" spc="-5" dirty="0">
                <a:latin typeface="Arial"/>
                <a:cs typeface="Arial"/>
              </a:rPr>
              <a:t>el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caso.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Cómo </a:t>
            </a:r>
            <a:r>
              <a:rPr sz="2800" dirty="0">
                <a:latin typeface="Arial"/>
                <a:cs typeface="Arial"/>
              </a:rPr>
              <a:t>integrar </a:t>
            </a:r>
            <a:r>
              <a:rPr sz="2800" spc="-5" dirty="0">
                <a:latin typeface="Arial"/>
                <a:cs typeface="Arial"/>
              </a:rPr>
              <a:t>lo aprendido a la memoria de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153416"/>
            <a:ext cx="8679815" cy="18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Ventajas de los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SBC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100"/>
              </a:lnSpc>
              <a:spcBef>
                <a:spcPts val="994"/>
              </a:spcBef>
              <a:buChar char="•"/>
              <a:tabLst>
                <a:tab pos="469265" algn="l"/>
                <a:tab pos="469900" algn="l"/>
                <a:tab pos="1114425" algn="l"/>
                <a:tab pos="1161415" algn="l"/>
                <a:tab pos="2810510" algn="l"/>
                <a:tab pos="3371215" algn="l"/>
                <a:tab pos="3813810" algn="l"/>
                <a:tab pos="5286375" algn="l"/>
                <a:tab pos="5847080" algn="l"/>
                <a:tab pos="7676515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fu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em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de  ser		</a:t>
            </a:r>
            <a:r>
              <a:rPr sz="2800" dirty="0">
                <a:latin typeface="Arial"/>
                <a:cs typeface="Arial"/>
              </a:rPr>
              <a:t>capturado </a:t>
            </a:r>
            <a:r>
              <a:rPr sz="2800" spc="-5" dirty="0">
                <a:latin typeface="Arial"/>
                <a:cs typeface="Arial"/>
              </a:rPr>
              <a:t>para ahorrar </a:t>
            </a:r>
            <a:r>
              <a:rPr sz="2800" dirty="0">
                <a:latin typeface="Arial"/>
                <a:cs typeface="Arial"/>
              </a:rPr>
              <a:t>trabajo </a:t>
            </a:r>
            <a:r>
              <a:rPr sz="2800" spc="-5" dirty="0">
                <a:latin typeface="Arial"/>
                <a:cs typeface="Arial"/>
              </a:rPr>
              <a:t>en el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futuro.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65897" y="1987047"/>
            <a:ext cx="133159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545" marR="5080" indent="-157480">
              <a:lnSpc>
                <a:spcPct val="1501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15" dirty="0">
                <a:latin typeface="Arial"/>
                <a:cs typeface="Arial"/>
              </a:rPr>
              <a:t>it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as  nuevas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375" y="1987047"/>
            <a:ext cx="7222490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2279015" algn="l"/>
                <a:tab pos="2915920" algn="l"/>
                <a:tab pos="3083560" algn="l"/>
                <a:tab pos="4333240" algn="l"/>
                <a:tab pos="4879340" algn="l"/>
                <a:tab pos="5199380" algn="l"/>
                <a:tab pos="5901690" algn="l"/>
                <a:tab pos="6438265" algn="l"/>
              </a:tabLst>
            </a:pPr>
            <a:r>
              <a:rPr sz="2800" dirty="0">
                <a:latin typeface="Arial"/>
                <a:cs typeface="Arial"/>
              </a:rPr>
              <a:t>Experiencias	</a:t>
            </a:r>
            <a:r>
              <a:rPr sz="2800" spc="-5" dirty="0">
                <a:latin typeface="Arial"/>
                <a:cs typeface="Arial"/>
              </a:rPr>
              <a:t>previas	</a:t>
            </a:r>
            <a:r>
              <a:rPr sz="2800" dirty="0">
                <a:latin typeface="Arial"/>
                <a:cs typeface="Arial"/>
              </a:rPr>
              <a:t>que	hayan	</a:t>
            </a:r>
            <a:r>
              <a:rPr sz="2800" spc="-5" dirty="0">
                <a:latin typeface="Arial"/>
                <a:cs typeface="Arial"/>
              </a:rPr>
              <a:t>sido  pueden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ser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ut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ad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para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ju</a:t>
            </a:r>
            <a:r>
              <a:rPr sz="2800" spc="1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tif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  </a:t>
            </a:r>
            <a:r>
              <a:rPr sz="2800" dirty="0">
                <a:latin typeface="Arial"/>
                <a:cs typeface="Arial"/>
              </a:rPr>
              <a:t>soluciones.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375" y="3907261"/>
            <a:ext cx="868172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6350" indent="-457200">
              <a:lnSpc>
                <a:spcPct val="150000"/>
              </a:lnSpc>
              <a:spcBef>
                <a:spcPts val="105"/>
              </a:spcBef>
              <a:buChar char="•"/>
              <a:tabLst>
                <a:tab pos="469265" algn="l"/>
                <a:tab pos="469900" algn="l"/>
                <a:tab pos="2821305" algn="l"/>
                <a:tab pos="4124960" algn="l"/>
                <a:tab pos="4872990" algn="l"/>
                <a:tab pos="5424805" algn="l"/>
                <a:tab pos="6552565" algn="l"/>
                <a:tab pos="7362190" algn="l"/>
              </a:tabLst>
            </a:pPr>
            <a:r>
              <a:rPr sz="2800" spc="-5" dirty="0">
                <a:latin typeface="Arial"/>
                <a:cs typeface="Arial"/>
              </a:rPr>
              <a:t>Expe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ie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ci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previ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que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hayan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si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itosas  </a:t>
            </a:r>
            <a:r>
              <a:rPr sz="2800" dirty="0">
                <a:latin typeface="Arial"/>
                <a:cs typeface="Arial"/>
              </a:rPr>
              <a:t>se pueden </a:t>
            </a:r>
            <a:r>
              <a:rPr sz="2800" spc="-5" dirty="0">
                <a:latin typeface="Arial"/>
                <a:cs typeface="Arial"/>
              </a:rPr>
              <a:t>utilizar </a:t>
            </a:r>
            <a:r>
              <a:rPr sz="2800" dirty="0">
                <a:latin typeface="Arial"/>
                <a:cs typeface="Arial"/>
              </a:rPr>
              <a:t>para </a:t>
            </a:r>
            <a:r>
              <a:rPr sz="2800" spc="-5" dirty="0">
                <a:latin typeface="Arial"/>
                <a:cs typeface="Arial"/>
              </a:rPr>
              <a:t>anticipar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problemas.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000"/>
              </a:lnSpc>
              <a:buChar char="•"/>
              <a:tabLst>
                <a:tab pos="469265" algn="l"/>
                <a:tab pos="469900" algn="l"/>
                <a:tab pos="1073150" algn="l"/>
                <a:tab pos="1717675" algn="l"/>
                <a:tab pos="3182620" algn="l"/>
                <a:tab pos="3578860" algn="l"/>
                <a:tab pos="5201920" algn="l"/>
              </a:tabLst>
            </a:pPr>
            <a:r>
              <a:rPr sz="2800" spc="-5" dirty="0">
                <a:latin typeface="Arial"/>
                <a:cs typeface="Arial"/>
              </a:rPr>
              <a:t>La	</a:t>
            </a:r>
            <a:r>
              <a:rPr sz="2800" dirty="0">
                <a:latin typeface="Arial"/>
                <a:cs typeface="Arial"/>
              </a:rPr>
              <a:t>comunicación entre </a:t>
            </a:r>
            <a:r>
              <a:rPr sz="2800" spc="-5" dirty="0">
                <a:latin typeface="Arial"/>
                <a:cs typeface="Arial"/>
              </a:rPr>
              <a:t>el sistema y los expertos se  </a:t>
            </a:r>
            <a:r>
              <a:rPr sz="2800" dirty="0">
                <a:latin typeface="Arial"/>
                <a:cs typeface="Arial"/>
              </a:rPr>
              <a:t>realiza	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base	</a:t>
            </a:r>
            <a:r>
              <a:rPr sz="2800" spc="-5" dirty="0">
                <a:latin typeface="Arial"/>
                <a:cs typeface="Arial"/>
              </a:rPr>
              <a:t>a	ejemplos	concretos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153416"/>
            <a:ext cx="8681085" cy="121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Ventajas de los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SBC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2680"/>
              </a:spcBef>
              <a:buChar char="•"/>
              <a:tabLst>
                <a:tab pos="469265" algn="l"/>
                <a:tab pos="469900" algn="l"/>
                <a:tab pos="1086485" algn="l"/>
                <a:tab pos="2139950" algn="l"/>
                <a:tab pos="3533140" algn="l"/>
                <a:tab pos="4033520" algn="l"/>
                <a:tab pos="5147310" algn="l"/>
                <a:tab pos="5845810" algn="l"/>
                <a:tab pos="7099934" algn="l"/>
                <a:tab pos="7798434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RBC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tr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ja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rt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b</a:t>
            </a:r>
            <a:r>
              <a:rPr sz="2800" spc="1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tos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2526" y="1606763"/>
          <a:ext cx="8262619" cy="1677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5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5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700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2000885" algn="l"/>
                          <a:tab pos="266192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existentes,	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no	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2800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requieren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935" algn="r">
                        <a:lnSpc>
                          <a:spcPts val="3095"/>
                        </a:lnSpc>
                        <a:tabLst>
                          <a:tab pos="198755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revi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tas	con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los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3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  <a:tabLst>
                          <a:tab pos="225044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expertos,	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simplificándose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690"/>
                        </a:spcBef>
                        <a:tabLst>
                          <a:tab pos="528320" algn="l"/>
                        </a:tabLst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la	a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2800" spc="5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800" spc="5" dirty="0">
                          <a:latin typeface="Arial"/>
                          <a:cs typeface="Arial"/>
                        </a:rPr>
                        <a:t>del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721">
                <a:tc>
                  <a:txBody>
                    <a:bodyPr/>
                    <a:lstStyle/>
                    <a:p>
                      <a:pPr marL="31750">
                        <a:lnSpc>
                          <a:spcPts val="3295"/>
                        </a:lnSpc>
                        <a:spcBef>
                          <a:spcPts val="6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conocimiento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14375" y="3267335"/>
            <a:ext cx="242252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397635" algn="l"/>
              </a:tabLst>
            </a:pPr>
            <a:r>
              <a:rPr sz="2800" spc="-5" dirty="0">
                <a:latin typeface="Arial"/>
                <a:cs typeface="Arial"/>
              </a:rPr>
              <a:t>El	RBC  in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rem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dirty="0">
                <a:latin typeface="Arial"/>
                <a:cs typeface="Arial"/>
              </a:rPr>
              <a:t>l,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6661" y="3267335"/>
            <a:ext cx="613600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marR="5080" indent="-175260">
              <a:lnSpc>
                <a:spcPct val="150100"/>
              </a:lnSpc>
              <a:spcBef>
                <a:spcPts val="95"/>
              </a:spcBef>
              <a:tabLst>
                <a:tab pos="796925" algn="l"/>
                <a:tab pos="1602105" algn="l"/>
                <a:tab pos="2627630" algn="l"/>
                <a:tab pos="3477260" algn="l"/>
                <a:tab pos="3614420" algn="l"/>
                <a:tab pos="4281805" algn="l"/>
              </a:tabLst>
            </a:pP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u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g</a:t>
            </a:r>
            <a:r>
              <a:rPr sz="2800" spc="1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mo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z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je  el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aprendizaje	tiene		</a:t>
            </a:r>
            <a:r>
              <a:rPr sz="2800" spc="-5" dirty="0">
                <a:latin typeface="Arial"/>
                <a:cs typeface="Arial"/>
              </a:rPr>
              <a:t>lugar tan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pronto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44918" y="5401767"/>
            <a:ext cx="1550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2040" algn="l"/>
              </a:tabLst>
            </a:pPr>
            <a:r>
              <a:rPr sz="2800" spc="-5" dirty="0">
                <a:latin typeface="Arial"/>
                <a:cs typeface="Arial"/>
              </a:rPr>
              <a:t>para	los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375" y="4548002"/>
            <a:ext cx="6936740" cy="194627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775"/>
              </a:spcBef>
              <a:tabLst>
                <a:tab pos="3103245" algn="l"/>
                <a:tab pos="4549775" algn="l"/>
              </a:tabLst>
            </a:pPr>
            <a:r>
              <a:rPr sz="2800" spc="-5" dirty="0">
                <a:latin typeface="Arial"/>
                <a:cs typeface="Arial"/>
              </a:rPr>
              <a:t>como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nuevo	</a:t>
            </a:r>
            <a:r>
              <a:rPr sz="2800" spc="-5" dirty="0">
                <a:latin typeface="Arial"/>
                <a:cs typeface="Arial"/>
              </a:rPr>
              <a:t>ejemplo	esta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disponible</a:t>
            </a:r>
            <a:endParaRPr sz="2800">
              <a:latin typeface="Arial"/>
              <a:cs typeface="Arial"/>
            </a:endParaRPr>
          </a:p>
          <a:p>
            <a:pPr marL="469900" marR="26034" indent="-457200">
              <a:lnSpc>
                <a:spcPct val="15000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  <a:tab pos="1141730" algn="l"/>
                <a:tab pos="2129155" algn="l"/>
                <a:tab pos="3554729" algn="l"/>
                <a:tab pos="5220970" algn="l"/>
              </a:tabLst>
            </a:pPr>
            <a:r>
              <a:rPr sz="2800" spc="-1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-2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pe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mite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proponer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lu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es  problemas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rápidamente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375" y="153416"/>
            <a:ext cx="8677910" cy="249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Ventajas de los</a:t>
            </a:r>
            <a:r>
              <a:rPr sz="28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SBC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ct val="150100"/>
              </a:lnSpc>
              <a:spcBef>
                <a:spcPts val="994"/>
              </a:spcBef>
              <a:buChar char="•"/>
              <a:tabLst>
                <a:tab pos="469265" algn="l"/>
                <a:tab pos="469900" algn="l"/>
                <a:tab pos="986155" algn="l"/>
                <a:tab pos="1261745" algn="l"/>
                <a:tab pos="1854835" algn="l"/>
                <a:tab pos="1938655" algn="l"/>
                <a:tab pos="3328670" algn="l"/>
                <a:tab pos="7242175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RBC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rmi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propone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u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min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os  que	no	se </a:t>
            </a:r>
            <a:r>
              <a:rPr sz="2800" dirty="0">
                <a:latin typeface="Arial"/>
                <a:cs typeface="Arial"/>
              </a:rPr>
              <a:t>comprenden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completamente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har char="•"/>
              <a:tabLst>
                <a:tab pos="469265" algn="l"/>
                <a:tab pos="469900" algn="l"/>
                <a:tab pos="1490345" algn="l"/>
                <a:tab pos="2644775" algn="l"/>
                <a:tab pos="4036060" algn="l"/>
                <a:tab pos="4457065" algn="l"/>
                <a:tab pos="6007100" algn="l"/>
                <a:tab pos="6508750" algn="l"/>
              </a:tabLst>
            </a:pPr>
            <a:r>
              <a:rPr sz="2800" dirty="0">
                <a:latin typeface="Arial"/>
                <a:cs typeface="Arial"/>
              </a:rPr>
              <a:t>Los	</a:t>
            </a:r>
            <a:r>
              <a:rPr sz="2800" spc="-5" dirty="0">
                <a:latin typeface="Arial"/>
                <a:cs typeface="Arial"/>
              </a:rPr>
              <a:t>casos	ayudan	a	focalizar	</a:t>
            </a:r>
            <a:r>
              <a:rPr sz="2800" dirty="0">
                <a:latin typeface="Arial"/>
                <a:cs typeface="Arial"/>
              </a:rPr>
              <a:t>el	</a:t>
            </a:r>
            <a:r>
              <a:rPr sz="2800" spc="-5" dirty="0">
                <a:latin typeface="Arial"/>
                <a:cs typeface="Arial"/>
              </a:rPr>
              <a:t>razonamiento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3698" y="2626720"/>
            <a:ext cx="623443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7160" marR="5080" indent="-125095">
              <a:lnSpc>
                <a:spcPct val="150000"/>
              </a:lnSpc>
              <a:spcBef>
                <a:spcPts val="105"/>
              </a:spcBef>
              <a:tabLst>
                <a:tab pos="1202690" algn="l"/>
                <a:tab pos="2741930" algn="l"/>
                <a:tab pos="3507740" algn="l"/>
                <a:tab pos="3687445" algn="l"/>
                <a:tab pos="4118610" algn="l"/>
                <a:tab pos="4730115" algn="l"/>
                <a:tab pos="5645785" algn="l"/>
              </a:tabLst>
            </a:pPr>
            <a:r>
              <a:rPr sz="2800" spc="-5" dirty="0">
                <a:latin typeface="Arial"/>
                <a:cs typeface="Arial"/>
              </a:rPr>
              <a:t>pa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impo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un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pr</a:t>
            </a:r>
            <a:r>
              <a:rPr sz="2800" spc="1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bl</a:t>
            </a:r>
            <a:r>
              <a:rPr sz="2800" dirty="0">
                <a:latin typeface="Arial"/>
                <a:cs typeface="Arial"/>
              </a:rPr>
              <a:t>em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qu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os</a:t>
            </a:r>
            <a:r>
              <a:rPr sz="2800" dirty="0">
                <a:latin typeface="Arial"/>
                <a:cs typeface="Arial"/>
              </a:rPr>
              <a:t>	de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	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ma</a:t>
            </a:r>
            <a:r>
              <a:rPr sz="2800" dirty="0">
                <a:latin typeface="Arial"/>
                <a:cs typeface="Arial"/>
              </a:rPr>
              <a:t>	son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76" y="2626720"/>
            <a:ext cx="188468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1118870" algn="l"/>
              </a:tabLst>
            </a:pPr>
            <a:r>
              <a:rPr sz="2800" spc="-5" dirty="0">
                <a:latin typeface="Arial"/>
                <a:cs typeface="Arial"/>
              </a:rPr>
              <a:t>sobre	las  </a:t>
            </a:r>
            <a:r>
              <a:rPr sz="2800" dirty="0">
                <a:latin typeface="Arial"/>
                <a:cs typeface="Arial"/>
              </a:rPr>
              <a:t>señalando  </a:t>
            </a:r>
            <a:r>
              <a:rPr sz="2800" spc="-5" dirty="0">
                <a:latin typeface="Arial"/>
                <a:cs typeface="Arial"/>
              </a:rPr>
              <a:t>impo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ta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375" y="4548002"/>
            <a:ext cx="868172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50100"/>
              </a:lnSpc>
              <a:spcBef>
                <a:spcPts val="95"/>
              </a:spcBef>
              <a:buChar char="•"/>
              <a:tabLst>
                <a:tab pos="469265" algn="l"/>
                <a:tab pos="469900" algn="l"/>
                <a:tab pos="1085215" algn="l"/>
                <a:tab pos="2135505" algn="l"/>
                <a:tab pos="2810510" algn="l"/>
                <a:tab pos="4516120" algn="l"/>
                <a:tab pos="5014595" algn="l"/>
                <a:tab pos="5709920" algn="l"/>
                <a:tab pos="7060565" algn="l"/>
                <a:tab pos="8272145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RBC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li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b</a:t>
            </a:r>
            <a:r>
              <a:rPr sz="2800" spc="-5" dirty="0">
                <a:latin typeface="Arial"/>
                <a:cs typeface="Arial"/>
              </a:rPr>
              <a:t>le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u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m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io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go</a:t>
            </a:r>
            <a:r>
              <a:rPr sz="2800" dirty="0">
                <a:latin typeface="Arial"/>
                <a:cs typeface="Arial"/>
              </a:rPr>
              <a:t>	de  problemas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53416"/>
            <a:ext cx="8683625" cy="6340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Desventajas</a:t>
            </a:r>
            <a:endParaRPr sz="2800">
              <a:latin typeface="Arial"/>
              <a:cs typeface="Arial"/>
            </a:endParaRPr>
          </a:p>
          <a:p>
            <a:pPr marL="469900" marR="6350" indent="-457200">
              <a:lnSpc>
                <a:spcPct val="150100"/>
              </a:lnSpc>
              <a:spcBef>
                <a:spcPts val="994"/>
              </a:spcBef>
              <a:buChar char="•"/>
              <a:tabLst>
                <a:tab pos="469265" algn="l"/>
                <a:tab pos="469900" algn="l"/>
                <a:tab pos="1141730" algn="l"/>
                <a:tab pos="2724150" algn="l"/>
                <a:tab pos="3478529" algn="l"/>
                <a:tab pos="5004435" algn="l"/>
                <a:tab pos="6053455" algn="l"/>
                <a:tab pos="6687184" algn="l"/>
                <a:tab pos="8272145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ema</a:t>
            </a:r>
            <a:r>
              <a:rPr sz="2800" dirty="0">
                <a:latin typeface="Arial"/>
                <a:cs typeface="Arial"/>
              </a:rPr>
              <a:t>	n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to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de  soluciones, </a:t>
            </a:r>
            <a:r>
              <a:rPr sz="2800" spc="-5" dirty="0">
                <a:latin typeface="Arial"/>
                <a:cs typeface="Arial"/>
              </a:rPr>
              <a:t>no </a:t>
            </a:r>
            <a:r>
              <a:rPr sz="2800" dirty="0">
                <a:latin typeface="Arial"/>
                <a:cs typeface="Arial"/>
              </a:rPr>
              <a:t>encuentra soluciones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óptimas.</a:t>
            </a:r>
            <a:endParaRPr sz="2800">
              <a:latin typeface="Arial"/>
              <a:cs typeface="Arial"/>
            </a:endParaRPr>
          </a:p>
          <a:p>
            <a:pPr marL="469900" marR="12065" indent="-457200">
              <a:lnSpc>
                <a:spcPts val="5040"/>
              </a:lnSpc>
              <a:spcBef>
                <a:spcPts val="445"/>
              </a:spcBef>
              <a:buChar char="•"/>
              <a:tabLst>
                <a:tab pos="469265" algn="l"/>
                <a:tab pos="469900" algn="l"/>
                <a:tab pos="2054860" algn="l"/>
                <a:tab pos="2118995" algn="l"/>
              </a:tabLst>
            </a:pPr>
            <a:r>
              <a:rPr sz="2800" dirty="0">
                <a:latin typeface="Arial"/>
                <a:cs typeface="Arial"/>
              </a:rPr>
              <a:t>Requiere		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una base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datos considerablemente  </a:t>
            </a:r>
            <a:r>
              <a:rPr sz="2800" spc="-5" dirty="0">
                <a:latin typeface="Arial"/>
                <a:cs typeface="Arial"/>
              </a:rPr>
              <a:t>grande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y	</a:t>
            </a:r>
            <a:r>
              <a:rPr sz="2800" dirty="0">
                <a:latin typeface="Arial"/>
                <a:cs typeface="Arial"/>
              </a:rPr>
              <a:t>bien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seleccionada.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lnSpc>
                <a:spcPts val="5040"/>
              </a:lnSpc>
              <a:spcBef>
                <a:spcPts val="5"/>
              </a:spcBef>
              <a:buChar char="•"/>
              <a:tabLst>
                <a:tab pos="469265" algn="l"/>
                <a:tab pos="469900" algn="l"/>
                <a:tab pos="1090295" algn="l"/>
                <a:tab pos="3275965" algn="l"/>
                <a:tab pos="4311015" algn="l"/>
                <a:tab pos="5485765" algn="l"/>
                <a:tab pos="6640195" algn="l"/>
                <a:tab pos="7240270" algn="l"/>
                <a:tab pos="8274050" algn="l"/>
              </a:tabLst>
            </a:pP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te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entre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ri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caso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e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1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í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1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de  </a:t>
            </a:r>
            <a:r>
              <a:rPr sz="2800" spc="-20" dirty="0">
                <a:latin typeface="Arial"/>
                <a:cs typeface="Arial"/>
              </a:rPr>
              <a:t>mantener.</a:t>
            </a:r>
            <a:endParaRPr sz="28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235"/>
              </a:spcBef>
              <a:buChar char="•"/>
              <a:tabLst>
                <a:tab pos="469265" algn="l"/>
                <a:tab pos="469900" algn="l"/>
                <a:tab pos="1196975" algn="l"/>
                <a:tab pos="2150745" algn="l"/>
                <a:tab pos="3743960" algn="l"/>
                <a:tab pos="4345940" algn="l"/>
                <a:tab pos="5146040" algn="l"/>
                <a:tab pos="6917055" algn="l"/>
                <a:tab pos="8272145" algn="l"/>
              </a:tabLst>
            </a:pPr>
            <a:r>
              <a:rPr sz="2800" spc="-1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RBC</a:t>
            </a:r>
            <a:r>
              <a:rPr sz="2800" dirty="0">
                <a:latin typeface="Arial"/>
                <a:cs typeface="Arial"/>
              </a:rPr>
              <a:t>	depend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un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adecuad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fu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ón</a:t>
            </a:r>
            <a:r>
              <a:rPr sz="2800" dirty="0">
                <a:latin typeface="Arial"/>
                <a:cs typeface="Arial"/>
              </a:rPr>
              <a:t>	de</a:t>
            </a:r>
            <a:endParaRPr sz="2800">
              <a:latin typeface="Arial"/>
              <a:cs typeface="Arial"/>
            </a:endParaRPr>
          </a:p>
          <a:p>
            <a:pPr marL="469900" marR="6350">
              <a:lnSpc>
                <a:spcPct val="150000"/>
              </a:lnSpc>
              <a:tabLst>
                <a:tab pos="2383790" algn="l"/>
                <a:tab pos="2852420" algn="l"/>
                <a:tab pos="3696335" algn="l"/>
                <a:tab pos="4283710" algn="l"/>
                <a:tab pos="4848860" algn="l"/>
                <a:tab pos="5671820" algn="l"/>
                <a:tab pos="6259195" algn="l"/>
                <a:tab pos="7955280" algn="l"/>
              </a:tabLst>
            </a:pP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meja</a:t>
            </a:r>
            <a:r>
              <a:rPr sz="2800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z</a:t>
            </a:r>
            <a:r>
              <a:rPr sz="2800" spc="-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la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cual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no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f</a:t>
            </a:r>
            <a:r>
              <a:rPr sz="2800" spc="-5" dirty="0">
                <a:latin typeface="Arial"/>
                <a:cs typeface="Arial"/>
              </a:rPr>
              <a:t>á</a:t>
            </a:r>
            <a:r>
              <a:rPr sz="2800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il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en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on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rar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para  </a:t>
            </a:r>
            <a:r>
              <a:rPr sz="2800" dirty="0">
                <a:latin typeface="Arial"/>
                <a:cs typeface="Arial"/>
              </a:rPr>
              <a:t>cada aplicación.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5429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Razonamiento basado en</a:t>
            </a:r>
            <a:r>
              <a:rPr sz="2800" spc="8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casos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340" y="2007748"/>
            <a:ext cx="8530590" cy="2507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800" i="1" dirty="0">
                <a:latin typeface="Arial"/>
                <a:cs typeface="Arial"/>
              </a:rPr>
              <a:t>“Case-based reasoning </a:t>
            </a:r>
            <a:r>
              <a:rPr sz="2800" i="1" spc="-5" dirty="0">
                <a:latin typeface="Arial"/>
                <a:cs typeface="Arial"/>
              </a:rPr>
              <a:t>is the </a:t>
            </a:r>
            <a:r>
              <a:rPr sz="2800" i="1" dirty="0">
                <a:latin typeface="Arial"/>
                <a:cs typeface="Arial"/>
              </a:rPr>
              <a:t>technique of solving  </a:t>
            </a:r>
            <a:r>
              <a:rPr sz="2800" i="1" spc="-5" dirty="0">
                <a:latin typeface="Arial"/>
                <a:cs typeface="Arial"/>
              </a:rPr>
              <a:t>new </a:t>
            </a:r>
            <a:r>
              <a:rPr sz="2800" i="1" dirty="0">
                <a:latin typeface="Arial"/>
                <a:cs typeface="Arial"/>
              </a:rPr>
              <a:t>problems </a:t>
            </a:r>
            <a:r>
              <a:rPr sz="2800" i="1" spc="-5" dirty="0">
                <a:latin typeface="Arial"/>
                <a:cs typeface="Arial"/>
              </a:rPr>
              <a:t>by </a:t>
            </a:r>
            <a:r>
              <a:rPr sz="2800" i="1" dirty="0">
                <a:latin typeface="Arial"/>
                <a:cs typeface="Arial"/>
              </a:rPr>
              <a:t>adapting solutions </a:t>
            </a:r>
            <a:r>
              <a:rPr sz="2800" i="1" spc="-5" dirty="0">
                <a:latin typeface="Arial"/>
                <a:cs typeface="Arial"/>
              </a:rPr>
              <a:t>that were used to  solve old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problems”</a:t>
            </a:r>
            <a:endParaRPr sz="2800">
              <a:latin typeface="Arial"/>
              <a:cs typeface="Arial"/>
            </a:endParaRPr>
          </a:p>
          <a:p>
            <a:pPr marL="5723890" algn="just">
              <a:lnSpc>
                <a:spcPct val="100000"/>
              </a:lnSpc>
              <a:spcBef>
                <a:spcPts val="1545"/>
              </a:spcBef>
            </a:pPr>
            <a:r>
              <a:rPr sz="2400" b="1" i="1" spc="-5" dirty="0">
                <a:latin typeface="Arial"/>
                <a:cs typeface="Arial"/>
              </a:rPr>
              <a:t>(J. </a:t>
            </a:r>
            <a:r>
              <a:rPr sz="2400" b="1" i="1" spc="-20" dirty="0">
                <a:latin typeface="Arial"/>
                <a:cs typeface="Arial"/>
              </a:rPr>
              <a:t>Kolodner,</a:t>
            </a:r>
            <a:r>
              <a:rPr sz="2400" b="1" i="1" spc="-50" dirty="0">
                <a:latin typeface="Arial"/>
                <a:cs typeface="Arial"/>
              </a:rPr>
              <a:t> </a:t>
            </a:r>
            <a:r>
              <a:rPr sz="2400" b="1" i="1" spc="-5" dirty="0">
                <a:latin typeface="Arial"/>
                <a:cs typeface="Arial"/>
              </a:rPr>
              <a:t>2000).</a:t>
            </a:r>
            <a:endParaRPr sz="24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908554" y="2878912"/>
            <a:ext cx="3021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>
            <a:extLst>
              <a:ext uri="{FF2B5EF4-FFF2-40B4-BE49-F238E27FC236}">
                <a16:creationId xmlns:a16="http://schemas.microsoft.com/office/drawing/2014/main" id="{46034087-9563-4A05-8320-97F371CA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7993063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79" name="Text Box 1">
            <a:extLst>
              <a:ext uri="{FF2B5EF4-FFF2-40B4-BE49-F238E27FC236}">
                <a16:creationId xmlns:a16="http://schemas.microsoft.com/office/drawing/2014/main" id="{28196BBD-E370-4A2A-A15B-999AFDBC0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6675"/>
            <a:ext cx="6886575" cy="760413"/>
          </a:xfrm>
          <a:prstGeom prst="rect">
            <a:avLst/>
          </a:prstGeom>
          <a:noFill/>
          <a:ln>
            <a:noFill/>
          </a:ln>
          <a:effectLst/>
        </p:spPr>
        <p:txBody>
          <a:bodyPr lIns="89990" tIns="46795" rIns="89990" bIns="46795">
            <a:spAutoFit/>
          </a:bodyPr>
          <a:lstStyle>
            <a:lvl1pPr>
              <a:lnSpc>
                <a:spcPct val="6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6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63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63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3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s-E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 pitchFamily="34" charset="-128"/>
                <a:cs typeface="+mj-cs"/>
              </a:rPr>
              <a:t>Preguntas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277765-4408-4D9C-8D4C-39CC042CEF18}"/>
              </a:ext>
            </a:extLst>
          </p:cNvPr>
          <p:cNvSpPr txBox="1">
            <a:spLocks/>
          </p:cNvSpPr>
          <p:nvPr/>
        </p:nvSpPr>
        <p:spPr bwMode="auto">
          <a:xfrm>
            <a:off x="342900" y="5105400"/>
            <a:ext cx="8283575" cy="15938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5pPr>
            <a:lvl6pPr marL="4572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6pPr>
            <a:lvl7pPr marL="9144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7pPr>
            <a:lvl8pPr marL="13716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8pPr>
            <a:lvl9pPr marL="1828800" algn="l" defTabSz="457200" rtl="0" eaLnBrk="0" fontAlgn="base" hangingPunct="0">
              <a:lnSpc>
                <a:spcPct val="59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defRPr sz="2400">
                <a:solidFill>
                  <a:srgbClr val="FFFFFF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s-E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Profesor: </a:t>
            </a:r>
            <a:r>
              <a:rPr lang="es-ES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Dr</a:t>
            </a:r>
            <a:r>
              <a:rPr kumimoji="0" lang="es-E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. 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Yasiel Pérez Vera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Email: 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  <a:hlinkClick r:id="rId3"/>
              </a:rPr>
              <a:t>yperezv@unsa.edu.pe</a:t>
            </a:r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j-ea"/>
                <a:cs typeface="Arial"/>
              </a:rPr>
              <a:t> 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10466725-FBFC-4528-BC22-F6A69FFB5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14600"/>
            <a:ext cx="8458200" cy="16764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/>
          <a:lstStyle>
            <a:lvl1pPr>
              <a:lnSpc>
                <a:spcPct val="59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59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59000"/>
              </a:lnSpc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59000"/>
              </a:lnSpc>
              <a:spcBef>
                <a:spcPts val="3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59000"/>
              </a:lnSpc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s-ES" altLang="es-ES_tradnl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+mn-cs"/>
              </a:rPr>
              <a:t>Inteligencia Artificial</a:t>
            </a:r>
          </a:p>
          <a:p>
            <a:pPr marL="0" marR="0" lvl="0" indent="0" algn="ctr" defTabSz="4572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s-ES" alt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s-ES" altLang="es-ES_tradnl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Conferencia # 6: Sistemas basados en Casos.</a:t>
            </a:r>
            <a:endParaRPr kumimoji="0" lang="en-GB" altLang="es-ES_tradnl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25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0" y="1219200"/>
            <a:ext cx="2114550" cy="2901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53416"/>
            <a:ext cx="6012815" cy="249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Janet L.</a:t>
            </a:r>
            <a:r>
              <a:rPr sz="28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Kolodner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000"/>
              </a:spcBef>
            </a:pPr>
            <a:r>
              <a:rPr sz="2800" spc="-5" dirty="0">
                <a:latin typeface="Arial"/>
                <a:cs typeface="Arial"/>
              </a:rPr>
              <a:t>Profesora regente en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Colegio</a:t>
            </a:r>
            <a:r>
              <a:rPr sz="2800" spc="6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  Informática </a:t>
            </a:r>
            <a:r>
              <a:rPr sz="2800" spc="-5" dirty="0">
                <a:latin typeface="Arial"/>
                <a:cs typeface="Arial"/>
              </a:rPr>
              <a:t>del Instituto de  </a:t>
            </a:r>
            <a:r>
              <a:rPr sz="2800" spc="-35" dirty="0">
                <a:latin typeface="Arial"/>
                <a:cs typeface="Arial"/>
              </a:rPr>
              <a:t>Tecnología </a:t>
            </a:r>
            <a:r>
              <a:rPr sz="2800" spc="-5" dirty="0">
                <a:latin typeface="Arial"/>
                <a:cs typeface="Arial"/>
              </a:rPr>
              <a:t>de Georgia,</a:t>
            </a:r>
            <a:r>
              <a:rPr sz="2800" spc="3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cofundadora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2386" y="2626720"/>
            <a:ext cx="3402965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2415">
              <a:lnSpc>
                <a:spcPct val="150000"/>
              </a:lnSpc>
              <a:spcBef>
                <a:spcPts val="105"/>
              </a:spcBef>
              <a:tabLst>
                <a:tab pos="978535" algn="l"/>
                <a:tab pos="1153795" algn="l"/>
                <a:tab pos="1903730" algn="l"/>
                <a:tab pos="2915920" algn="l"/>
              </a:tabLst>
            </a:pPr>
            <a:r>
              <a:rPr sz="2800" spc="-5" dirty="0">
                <a:latin typeface="Arial"/>
                <a:cs typeface="Arial"/>
              </a:rPr>
              <a:t>de		la	Soci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dad 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Cie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as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del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2626720"/>
            <a:ext cx="2436495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  <a:tabLst>
                <a:tab pos="663575" algn="l"/>
              </a:tabLst>
            </a:pPr>
            <a:r>
              <a:rPr sz="2800" spc="-5" dirty="0">
                <a:latin typeface="Arial"/>
                <a:cs typeface="Arial"/>
              </a:rPr>
              <a:t>y	e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direc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ora  </a:t>
            </a:r>
            <a:r>
              <a:rPr sz="2800" dirty="0">
                <a:latin typeface="Arial"/>
                <a:cs typeface="Arial"/>
              </a:rPr>
              <a:t>Internacional  Aprendizaje.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3753" y="4571775"/>
            <a:ext cx="863028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Obtiene el Ph.D. en </a:t>
            </a:r>
            <a:r>
              <a:rPr sz="2800" spc="-55" dirty="0">
                <a:latin typeface="Arial"/>
                <a:cs typeface="Arial"/>
              </a:rPr>
              <a:t>Yale </a:t>
            </a:r>
            <a:r>
              <a:rPr sz="2800" spc="-20" dirty="0">
                <a:latin typeface="Arial"/>
                <a:cs typeface="Arial"/>
              </a:rPr>
              <a:t>University, </a:t>
            </a:r>
            <a:r>
              <a:rPr sz="2800" spc="-5" dirty="0">
                <a:latin typeface="Arial"/>
                <a:cs typeface="Arial"/>
              </a:rPr>
              <a:t>1980 en Ciencia  de la </a:t>
            </a:r>
            <a:r>
              <a:rPr sz="2800" dirty="0">
                <a:latin typeface="Arial"/>
                <a:cs typeface="Arial"/>
              </a:rPr>
              <a:t>Computación. </a:t>
            </a:r>
            <a:r>
              <a:rPr sz="2800" spc="-5" dirty="0">
                <a:latin typeface="Arial"/>
                <a:cs typeface="Arial"/>
              </a:rPr>
              <a:t>Fue pionera en </a:t>
            </a:r>
            <a:r>
              <a:rPr sz="2800" dirty="0">
                <a:latin typeface="Arial"/>
                <a:cs typeface="Arial"/>
              </a:rPr>
              <a:t>el </a:t>
            </a:r>
            <a:r>
              <a:rPr sz="2800" spc="-5" dirty="0">
                <a:latin typeface="Arial"/>
                <a:cs typeface="Arial"/>
              </a:rPr>
              <a:t>Razonamiento  Basado en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Casos.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1349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Historia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52400" y="957262"/>
            <a:ext cx="8915400" cy="5562600"/>
          </a:xfrm>
          <a:custGeom>
            <a:avLst/>
            <a:gdLst/>
            <a:ahLst/>
            <a:cxnLst/>
            <a:rect l="l" t="t" r="r" b="b"/>
            <a:pathLst>
              <a:path w="8915400" h="5562600">
                <a:moveTo>
                  <a:pt x="7443851" y="0"/>
                </a:moveTo>
                <a:lnTo>
                  <a:pt x="7522336" y="698500"/>
                </a:lnTo>
                <a:lnTo>
                  <a:pt x="7334811" y="736600"/>
                </a:lnTo>
                <a:lnTo>
                  <a:pt x="7272796" y="736600"/>
                </a:lnTo>
                <a:lnTo>
                  <a:pt x="7211028" y="749300"/>
                </a:lnTo>
                <a:lnTo>
                  <a:pt x="7149507" y="774700"/>
                </a:lnTo>
                <a:lnTo>
                  <a:pt x="6489068" y="914400"/>
                </a:lnTo>
                <a:lnTo>
                  <a:pt x="6430509" y="939800"/>
                </a:lnTo>
                <a:lnTo>
                  <a:pt x="6141419" y="1003300"/>
                </a:lnTo>
                <a:lnTo>
                  <a:pt x="6084342" y="1028700"/>
                </a:lnTo>
                <a:lnTo>
                  <a:pt x="5914590" y="1066800"/>
                </a:lnTo>
                <a:lnTo>
                  <a:pt x="5858500" y="1092200"/>
                </a:lnTo>
                <a:lnTo>
                  <a:pt x="5691712" y="1130300"/>
                </a:lnTo>
                <a:lnTo>
                  <a:pt x="5636609" y="1155700"/>
                </a:lnTo>
                <a:lnTo>
                  <a:pt x="5527145" y="1181100"/>
                </a:lnTo>
                <a:lnTo>
                  <a:pt x="5472783" y="1206500"/>
                </a:lnTo>
                <a:lnTo>
                  <a:pt x="5364800" y="1231900"/>
                </a:lnTo>
                <a:lnTo>
                  <a:pt x="5311179" y="1257300"/>
                </a:lnTo>
                <a:lnTo>
                  <a:pt x="5204677" y="1282700"/>
                </a:lnTo>
                <a:lnTo>
                  <a:pt x="5151796" y="1308100"/>
                </a:lnTo>
                <a:lnTo>
                  <a:pt x="5099163" y="1320800"/>
                </a:lnTo>
                <a:lnTo>
                  <a:pt x="5046776" y="1346200"/>
                </a:lnTo>
                <a:lnTo>
                  <a:pt x="4942743" y="1371600"/>
                </a:lnTo>
                <a:lnTo>
                  <a:pt x="4891096" y="1397000"/>
                </a:lnTo>
                <a:lnTo>
                  <a:pt x="4839697" y="1409700"/>
                </a:lnTo>
                <a:lnTo>
                  <a:pt x="4788544" y="1435100"/>
                </a:lnTo>
                <a:lnTo>
                  <a:pt x="4737639" y="1447800"/>
                </a:lnTo>
                <a:lnTo>
                  <a:pt x="4686980" y="1473200"/>
                </a:lnTo>
                <a:lnTo>
                  <a:pt x="4636568" y="1485900"/>
                </a:lnTo>
                <a:lnTo>
                  <a:pt x="4586403" y="1511300"/>
                </a:lnTo>
                <a:lnTo>
                  <a:pt x="4536485" y="1524000"/>
                </a:lnTo>
                <a:lnTo>
                  <a:pt x="4486814" y="1549400"/>
                </a:lnTo>
                <a:lnTo>
                  <a:pt x="4437389" y="1562100"/>
                </a:lnTo>
                <a:lnTo>
                  <a:pt x="4339281" y="1612900"/>
                </a:lnTo>
                <a:lnTo>
                  <a:pt x="4290597" y="1625600"/>
                </a:lnTo>
                <a:lnTo>
                  <a:pt x="4242161" y="1651000"/>
                </a:lnTo>
                <a:lnTo>
                  <a:pt x="4193971" y="1663700"/>
                </a:lnTo>
                <a:lnTo>
                  <a:pt x="4098331" y="1714500"/>
                </a:lnTo>
                <a:lnTo>
                  <a:pt x="4050882" y="1727200"/>
                </a:lnTo>
                <a:lnTo>
                  <a:pt x="3956724" y="1778000"/>
                </a:lnTo>
                <a:lnTo>
                  <a:pt x="3910015" y="1790700"/>
                </a:lnTo>
                <a:lnTo>
                  <a:pt x="3817338" y="1841500"/>
                </a:lnTo>
                <a:lnTo>
                  <a:pt x="3771370" y="1854200"/>
                </a:lnTo>
                <a:lnTo>
                  <a:pt x="3680174" y="1905000"/>
                </a:lnTo>
                <a:lnTo>
                  <a:pt x="3634947" y="1917700"/>
                </a:lnTo>
                <a:lnTo>
                  <a:pt x="3500745" y="1993900"/>
                </a:lnTo>
                <a:lnTo>
                  <a:pt x="3456505" y="2006600"/>
                </a:lnTo>
                <a:lnTo>
                  <a:pt x="3239009" y="2133600"/>
                </a:lnTo>
                <a:lnTo>
                  <a:pt x="3196250" y="2146300"/>
                </a:lnTo>
                <a:lnTo>
                  <a:pt x="3111473" y="2197100"/>
                </a:lnTo>
                <a:lnTo>
                  <a:pt x="2903851" y="2324100"/>
                </a:lnTo>
                <a:lnTo>
                  <a:pt x="2863067" y="2336800"/>
                </a:lnTo>
                <a:lnTo>
                  <a:pt x="2702401" y="2438400"/>
                </a:lnTo>
                <a:lnTo>
                  <a:pt x="2545685" y="2540000"/>
                </a:lnTo>
                <a:lnTo>
                  <a:pt x="2392919" y="2641600"/>
                </a:lnTo>
                <a:lnTo>
                  <a:pt x="2355345" y="2679700"/>
                </a:lnTo>
                <a:lnTo>
                  <a:pt x="2207517" y="2781300"/>
                </a:lnTo>
                <a:lnTo>
                  <a:pt x="2063639" y="2882900"/>
                </a:lnTo>
                <a:lnTo>
                  <a:pt x="2028286" y="2921000"/>
                </a:lnTo>
                <a:lnTo>
                  <a:pt x="1993181" y="2946400"/>
                </a:lnTo>
                <a:lnTo>
                  <a:pt x="1889345" y="3022600"/>
                </a:lnTo>
                <a:lnTo>
                  <a:pt x="1855228" y="3060700"/>
                </a:lnTo>
                <a:lnTo>
                  <a:pt x="1754355" y="3136900"/>
                </a:lnTo>
                <a:lnTo>
                  <a:pt x="1721224" y="3175000"/>
                </a:lnTo>
                <a:lnTo>
                  <a:pt x="1655704" y="3225800"/>
                </a:lnTo>
                <a:lnTo>
                  <a:pt x="1623314" y="3263900"/>
                </a:lnTo>
                <a:lnTo>
                  <a:pt x="1527626" y="3340100"/>
                </a:lnTo>
                <a:lnTo>
                  <a:pt x="1496224" y="3378200"/>
                </a:lnTo>
                <a:lnTo>
                  <a:pt x="1465069" y="3403600"/>
                </a:lnTo>
                <a:lnTo>
                  <a:pt x="1434160" y="3441700"/>
                </a:lnTo>
                <a:lnTo>
                  <a:pt x="1373084" y="3492500"/>
                </a:lnTo>
                <a:lnTo>
                  <a:pt x="1342916" y="3530600"/>
                </a:lnTo>
                <a:lnTo>
                  <a:pt x="1312995" y="3556000"/>
                </a:lnTo>
                <a:lnTo>
                  <a:pt x="1283321" y="3594100"/>
                </a:lnTo>
                <a:lnTo>
                  <a:pt x="1224713" y="3644900"/>
                </a:lnTo>
                <a:lnTo>
                  <a:pt x="1195780" y="3683000"/>
                </a:lnTo>
                <a:lnTo>
                  <a:pt x="1167094" y="3708400"/>
                </a:lnTo>
                <a:lnTo>
                  <a:pt x="1138654" y="3746500"/>
                </a:lnTo>
                <a:lnTo>
                  <a:pt x="1110461" y="3771900"/>
                </a:lnTo>
                <a:lnTo>
                  <a:pt x="1082515" y="3810000"/>
                </a:lnTo>
                <a:lnTo>
                  <a:pt x="1054816" y="3835400"/>
                </a:lnTo>
                <a:lnTo>
                  <a:pt x="1027364" y="3873500"/>
                </a:lnTo>
                <a:lnTo>
                  <a:pt x="1000159" y="3898900"/>
                </a:lnTo>
                <a:lnTo>
                  <a:pt x="973200" y="3937000"/>
                </a:lnTo>
                <a:lnTo>
                  <a:pt x="946489" y="3962400"/>
                </a:lnTo>
                <a:lnTo>
                  <a:pt x="920024" y="4000500"/>
                </a:lnTo>
                <a:lnTo>
                  <a:pt x="893807" y="4038600"/>
                </a:lnTo>
                <a:lnTo>
                  <a:pt x="867836" y="4064000"/>
                </a:lnTo>
                <a:lnTo>
                  <a:pt x="842112" y="4102100"/>
                </a:lnTo>
                <a:lnTo>
                  <a:pt x="816635" y="4127500"/>
                </a:lnTo>
                <a:lnTo>
                  <a:pt x="791405" y="4165600"/>
                </a:lnTo>
                <a:lnTo>
                  <a:pt x="766421" y="4203700"/>
                </a:lnTo>
                <a:lnTo>
                  <a:pt x="741685" y="4229100"/>
                </a:lnTo>
                <a:lnTo>
                  <a:pt x="717195" y="4267200"/>
                </a:lnTo>
                <a:lnTo>
                  <a:pt x="692953" y="4305300"/>
                </a:lnTo>
                <a:lnTo>
                  <a:pt x="668957" y="4330700"/>
                </a:lnTo>
                <a:lnTo>
                  <a:pt x="645208" y="4368800"/>
                </a:lnTo>
                <a:lnTo>
                  <a:pt x="621706" y="4406900"/>
                </a:lnTo>
                <a:lnTo>
                  <a:pt x="598451" y="4432300"/>
                </a:lnTo>
                <a:lnTo>
                  <a:pt x="575443" y="4470400"/>
                </a:lnTo>
                <a:lnTo>
                  <a:pt x="552682" y="4508500"/>
                </a:lnTo>
                <a:lnTo>
                  <a:pt x="530167" y="4533900"/>
                </a:lnTo>
                <a:lnTo>
                  <a:pt x="507900" y="4572000"/>
                </a:lnTo>
                <a:lnTo>
                  <a:pt x="485879" y="4610100"/>
                </a:lnTo>
                <a:lnTo>
                  <a:pt x="464105" y="4648200"/>
                </a:lnTo>
                <a:lnTo>
                  <a:pt x="442578" y="4686300"/>
                </a:lnTo>
                <a:lnTo>
                  <a:pt x="421298" y="4711700"/>
                </a:lnTo>
                <a:lnTo>
                  <a:pt x="400265" y="4749800"/>
                </a:lnTo>
                <a:lnTo>
                  <a:pt x="379479" y="4787900"/>
                </a:lnTo>
                <a:lnTo>
                  <a:pt x="358940" y="4826000"/>
                </a:lnTo>
                <a:lnTo>
                  <a:pt x="338647" y="4864100"/>
                </a:lnTo>
                <a:lnTo>
                  <a:pt x="318602" y="4889500"/>
                </a:lnTo>
                <a:lnTo>
                  <a:pt x="298803" y="4927600"/>
                </a:lnTo>
                <a:lnTo>
                  <a:pt x="279251" y="4965700"/>
                </a:lnTo>
                <a:lnTo>
                  <a:pt x="259946" y="5003800"/>
                </a:lnTo>
                <a:lnTo>
                  <a:pt x="240888" y="5041900"/>
                </a:lnTo>
                <a:lnTo>
                  <a:pt x="222077" y="5080000"/>
                </a:lnTo>
                <a:lnTo>
                  <a:pt x="203513" y="5118100"/>
                </a:lnTo>
                <a:lnTo>
                  <a:pt x="185196" y="5156200"/>
                </a:lnTo>
                <a:lnTo>
                  <a:pt x="167125" y="5194300"/>
                </a:lnTo>
                <a:lnTo>
                  <a:pt x="149302" y="5232400"/>
                </a:lnTo>
                <a:lnTo>
                  <a:pt x="131725" y="5257800"/>
                </a:lnTo>
                <a:lnTo>
                  <a:pt x="114395" y="5295900"/>
                </a:lnTo>
                <a:lnTo>
                  <a:pt x="97312" y="5334000"/>
                </a:lnTo>
                <a:lnTo>
                  <a:pt x="80476" y="5372100"/>
                </a:lnTo>
                <a:lnTo>
                  <a:pt x="63887" y="5410200"/>
                </a:lnTo>
                <a:lnTo>
                  <a:pt x="47545" y="5448300"/>
                </a:lnTo>
                <a:lnTo>
                  <a:pt x="31450" y="5486400"/>
                </a:lnTo>
                <a:lnTo>
                  <a:pt x="15601" y="5524500"/>
                </a:lnTo>
                <a:lnTo>
                  <a:pt x="0" y="5562600"/>
                </a:lnTo>
                <a:lnTo>
                  <a:pt x="25431" y="5537200"/>
                </a:lnTo>
                <a:lnTo>
                  <a:pt x="51071" y="5499100"/>
                </a:lnTo>
                <a:lnTo>
                  <a:pt x="76919" y="5461000"/>
                </a:lnTo>
                <a:lnTo>
                  <a:pt x="102975" y="5435600"/>
                </a:lnTo>
                <a:lnTo>
                  <a:pt x="129239" y="5397500"/>
                </a:lnTo>
                <a:lnTo>
                  <a:pt x="155711" y="5372100"/>
                </a:lnTo>
                <a:lnTo>
                  <a:pt x="182391" y="5334000"/>
                </a:lnTo>
                <a:lnTo>
                  <a:pt x="209279" y="5295900"/>
                </a:lnTo>
                <a:lnTo>
                  <a:pt x="236375" y="5270500"/>
                </a:lnTo>
                <a:lnTo>
                  <a:pt x="263679" y="5232400"/>
                </a:lnTo>
                <a:lnTo>
                  <a:pt x="291191" y="5207000"/>
                </a:lnTo>
                <a:lnTo>
                  <a:pt x="318911" y="5168900"/>
                </a:lnTo>
                <a:lnTo>
                  <a:pt x="346839" y="5130800"/>
                </a:lnTo>
                <a:lnTo>
                  <a:pt x="374975" y="5105400"/>
                </a:lnTo>
                <a:lnTo>
                  <a:pt x="403319" y="5067300"/>
                </a:lnTo>
                <a:lnTo>
                  <a:pt x="431871" y="5041900"/>
                </a:lnTo>
                <a:lnTo>
                  <a:pt x="460631" y="5003800"/>
                </a:lnTo>
                <a:lnTo>
                  <a:pt x="518775" y="4953000"/>
                </a:lnTo>
                <a:lnTo>
                  <a:pt x="548159" y="4914900"/>
                </a:lnTo>
                <a:lnTo>
                  <a:pt x="577751" y="4889500"/>
                </a:lnTo>
                <a:lnTo>
                  <a:pt x="607551" y="4851400"/>
                </a:lnTo>
                <a:lnTo>
                  <a:pt x="637560" y="4826000"/>
                </a:lnTo>
                <a:lnTo>
                  <a:pt x="667776" y="4787900"/>
                </a:lnTo>
                <a:lnTo>
                  <a:pt x="728832" y="4737100"/>
                </a:lnTo>
                <a:lnTo>
                  <a:pt x="759672" y="4699000"/>
                </a:lnTo>
                <a:lnTo>
                  <a:pt x="821977" y="4648200"/>
                </a:lnTo>
                <a:lnTo>
                  <a:pt x="853441" y="4610100"/>
                </a:lnTo>
                <a:lnTo>
                  <a:pt x="916993" y="4559300"/>
                </a:lnTo>
                <a:lnTo>
                  <a:pt x="949082" y="4521200"/>
                </a:lnTo>
                <a:lnTo>
                  <a:pt x="1046594" y="4445000"/>
                </a:lnTo>
                <a:lnTo>
                  <a:pt x="1079515" y="4406900"/>
                </a:lnTo>
                <a:lnTo>
                  <a:pt x="1213276" y="4305300"/>
                </a:lnTo>
                <a:lnTo>
                  <a:pt x="1247236" y="4279900"/>
                </a:lnTo>
                <a:lnTo>
                  <a:pt x="1281405" y="4241800"/>
                </a:lnTo>
                <a:lnTo>
                  <a:pt x="1420158" y="4140200"/>
                </a:lnTo>
                <a:lnTo>
                  <a:pt x="1562240" y="4038600"/>
                </a:lnTo>
                <a:lnTo>
                  <a:pt x="1744522" y="3911600"/>
                </a:lnTo>
                <a:lnTo>
                  <a:pt x="1932004" y="3784600"/>
                </a:lnTo>
                <a:lnTo>
                  <a:pt x="2085734" y="3683000"/>
                </a:lnTo>
                <a:lnTo>
                  <a:pt x="2124687" y="3670300"/>
                </a:lnTo>
                <a:lnTo>
                  <a:pt x="2322570" y="3543300"/>
                </a:lnTo>
                <a:lnTo>
                  <a:pt x="2362770" y="3530600"/>
                </a:lnTo>
                <a:lnTo>
                  <a:pt x="2484620" y="3454400"/>
                </a:lnTo>
                <a:lnTo>
                  <a:pt x="2525652" y="3441700"/>
                </a:lnTo>
                <a:lnTo>
                  <a:pt x="2608342" y="3390900"/>
                </a:lnTo>
                <a:lnTo>
                  <a:pt x="2649998" y="3378200"/>
                </a:lnTo>
                <a:lnTo>
                  <a:pt x="2733935" y="3327400"/>
                </a:lnTo>
                <a:lnTo>
                  <a:pt x="2776216" y="3314700"/>
                </a:lnTo>
                <a:lnTo>
                  <a:pt x="2861401" y="3263900"/>
                </a:lnTo>
                <a:lnTo>
                  <a:pt x="2904306" y="3251200"/>
                </a:lnTo>
                <a:lnTo>
                  <a:pt x="2947418" y="3225800"/>
                </a:lnTo>
                <a:lnTo>
                  <a:pt x="2990739" y="3213100"/>
                </a:lnTo>
                <a:lnTo>
                  <a:pt x="3034268" y="3187700"/>
                </a:lnTo>
                <a:lnTo>
                  <a:pt x="3078004" y="3175000"/>
                </a:lnTo>
                <a:lnTo>
                  <a:pt x="3121949" y="3149600"/>
                </a:lnTo>
                <a:lnTo>
                  <a:pt x="3166101" y="3136900"/>
                </a:lnTo>
                <a:lnTo>
                  <a:pt x="3255031" y="3086100"/>
                </a:lnTo>
                <a:lnTo>
                  <a:pt x="3344792" y="3060700"/>
                </a:lnTo>
                <a:lnTo>
                  <a:pt x="3389985" y="3035300"/>
                </a:lnTo>
                <a:lnTo>
                  <a:pt x="3435385" y="3022600"/>
                </a:lnTo>
                <a:lnTo>
                  <a:pt x="3480994" y="2997200"/>
                </a:lnTo>
                <a:lnTo>
                  <a:pt x="3526811" y="2984500"/>
                </a:lnTo>
                <a:lnTo>
                  <a:pt x="3572835" y="2959100"/>
                </a:lnTo>
                <a:lnTo>
                  <a:pt x="3665508" y="2933700"/>
                </a:lnTo>
                <a:lnTo>
                  <a:pt x="3712157" y="2908300"/>
                </a:lnTo>
                <a:lnTo>
                  <a:pt x="3806078" y="2882900"/>
                </a:lnTo>
                <a:lnTo>
                  <a:pt x="3853351" y="2857500"/>
                </a:lnTo>
                <a:lnTo>
                  <a:pt x="3948520" y="2832100"/>
                </a:lnTo>
                <a:lnTo>
                  <a:pt x="3996417" y="2806700"/>
                </a:lnTo>
                <a:lnTo>
                  <a:pt x="4092834" y="2781300"/>
                </a:lnTo>
                <a:lnTo>
                  <a:pt x="4141355" y="2755900"/>
                </a:lnTo>
                <a:lnTo>
                  <a:pt x="4337517" y="2705100"/>
                </a:lnTo>
                <a:lnTo>
                  <a:pt x="4387078" y="2679700"/>
                </a:lnTo>
                <a:lnTo>
                  <a:pt x="4688810" y="2603500"/>
                </a:lnTo>
                <a:lnTo>
                  <a:pt x="4739827" y="2578100"/>
                </a:lnTo>
                <a:lnTo>
                  <a:pt x="5475899" y="2400300"/>
                </a:lnTo>
                <a:lnTo>
                  <a:pt x="5530036" y="2400300"/>
                </a:lnTo>
                <a:lnTo>
                  <a:pt x="5859223" y="2324100"/>
                </a:lnTo>
                <a:lnTo>
                  <a:pt x="5914815" y="2324100"/>
                </a:lnTo>
                <a:lnTo>
                  <a:pt x="6139266" y="2273300"/>
                </a:lnTo>
                <a:lnTo>
                  <a:pt x="6195898" y="2273300"/>
                </a:lnTo>
                <a:lnTo>
                  <a:pt x="6309787" y="2247900"/>
                </a:lnTo>
                <a:lnTo>
                  <a:pt x="6367044" y="2247900"/>
                </a:lnTo>
                <a:lnTo>
                  <a:pt x="6482181" y="2222500"/>
                </a:lnTo>
                <a:lnTo>
                  <a:pt x="6540061" y="2222500"/>
                </a:lnTo>
                <a:lnTo>
                  <a:pt x="6656446" y="2197100"/>
                </a:lnTo>
                <a:lnTo>
                  <a:pt x="6714950" y="2197100"/>
                </a:lnTo>
                <a:lnTo>
                  <a:pt x="6832583" y="2171700"/>
                </a:lnTo>
                <a:lnTo>
                  <a:pt x="6891712" y="2171700"/>
                </a:lnTo>
                <a:lnTo>
                  <a:pt x="6951048" y="2159000"/>
                </a:lnTo>
                <a:lnTo>
                  <a:pt x="7010593" y="2159000"/>
                </a:lnTo>
                <a:lnTo>
                  <a:pt x="7070345" y="2146300"/>
                </a:lnTo>
                <a:lnTo>
                  <a:pt x="7130305" y="2146300"/>
                </a:lnTo>
                <a:lnTo>
                  <a:pt x="7190474" y="2133600"/>
                </a:lnTo>
                <a:lnTo>
                  <a:pt x="7250850" y="2133600"/>
                </a:lnTo>
                <a:lnTo>
                  <a:pt x="7311434" y="2120900"/>
                </a:lnTo>
                <a:lnTo>
                  <a:pt x="7372227" y="2120900"/>
                </a:lnTo>
                <a:lnTo>
                  <a:pt x="7433227" y="2108200"/>
                </a:lnTo>
                <a:lnTo>
                  <a:pt x="7494436" y="2108200"/>
                </a:lnTo>
                <a:lnTo>
                  <a:pt x="7555852" y="2095500"/>
                </a:lnTo>
                <a:lnTo>
                  <a:pt x="7617476" y="2095500"/>
                </a:lnTo>
                <a:lnTo>
                  <a:pt x="7679308" y="2082800"/>
                </a:lnTo>
                <a:lnTo>
                  <a:pt x="8240130" y="2082800"/>
                </a:lnTo>
                <a:lnTo>
                  <a:pt x="8915400" y="1104900"/>
                </a:lnTo>
                <a:lnTo>
                  <a:pt x="7443851" y="0"/>
                </a:lnTo>
                <a:close/>
              </a:path>
              <a:path w="8915400" h="5562600">
                <a:moveTo>
                  <a:pt x="8240130" y="2082800"/>
                </a:moveTo>
                <a:lnTo>
                  <a:pt x="7679308" y="2082800"/>
                </a:lnTo>
                <a:lnTo>
                  <a:pt x="7757795" y="2781300"/>
                </a:lnTo>
                <a:lnTo>
                  <a:pt x="8240130" y="2082800"/>
                </a:lnTo>
                <a:close/>
              </a:path>
            </a:pathLst>
          </a:custGeom>
          <a:solidFill>
            <a:srgbClr val="CDC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7866" y="5078476"/>
            <a:ext cx="230454" cy="2305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713" y="1618310"/>
            <a:ext cx="1395095" cy="2961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86300"/>
              </a:lnSpc>
              <a:spcBef>
                <a:spcPts val="434"/>
              </a:spcBef>
            </a:pPr>
            <a:r>
              <a:rPr sz="2000" dirty="0">
                <a:latin typeface="Arial"/>
                <a:cs typeface="Arial"/>
              </a:rPr>
              <a:t>Principio  80s Roger  Schank y  sus  estudiantes  universidad  de </a:t>
            </a:r>
            <a:r>
              <a:rPr sz="2000" spc="-30" dirty="0">
                <a:latin typeface="Arial"/>
                <a:cs typeface="Arial"/>
              </a:rPr>
              <a:t>Yale.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El 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modelo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de 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memoria 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dinámica</a:t>
            </a:r>
            <a:r>
              <a:rPr sz="2000" i="1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de  Schank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79294" y="379514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178307" y="0"/>
                </a:moveTo>
                <a:lnTo>
                  <a:pt x="130924" y="6364"/>
                </a:lnTo>
                <a:lnTo>
                  <a:pt x="88335" y="24327"/>
                </a:lnTo>
                <a:lnTo>
                  <a:pt x="52244" y="52196"/>
                </a:lnTo>
                <a:lnTo>
                  <a:pt x="24355" y="88279"/>
                </a:lnTo>
                <a:lnTo>
                  <a:pt x="6372" y="130880"/>
                </a:lnTo>
                <a:lnTo>
                  <a:pt x="0" y="178307"/>
                </a:lnTo>
                <a:lnTo>
                  <a:pt x="6372" y="225691"/>
                </a:lnTo>
                <a:lnTo>
                  <a:pt x="24355" y="268280"/>
                </a:lnTo>
                <a:lnTo>
                  <a:pt x="52244" y="304371"/>
                </a:lnTo>
                <a:lnTo>
                  <a:pt x="88335" y="332260"/>
                </a:lnTo>
                <a:lnTo>
                  <a:pt x="130924" y="350243"/>
                </a:lnTo>
                <a:lnTo>
                  <a:pt x="178307" y="356615"/>
                </a:lnTo>
                <a:lnTo>
                  <a:pt x="225735" y="350243"/>
                </a:lnTo>
                <a:lnTo>
                  <a:pt x="268336" y="332260"/>
                </a:lnTo>
                <a:lnTo>
                  <a:pt x="304419" y="304371"/>
                </a:lnTo>
                <a:lnTo>
                  <a:pt x="332288" y="268280"/>
                </a:lnTo>
                <a:lnTo>
                  <a:pt x="350251" y="225691"/>
                </a:lnTo>
                <a:lnTo>
                  <a:pt x="356616" y="178307"/>
                </a:lnTo>
                <a:lnTo>
                  <a:pt x="350251" y="130880"/>
                </a:lnTo>
                <a:lnTo>
                  <a:pt x="332288" y="88279"/>
                </a:lnTo>
                <a:lnTo>
                  <a:pt x="304419" y="52196"/>
                </a:lnTo>
                <a:lnTo>
                  <a:pt x="268336" y="24327"/>
                </a:lnTo>
                <a:lnTo>
                  <a:pt x="225735" y="6364"/>
                </a:lnTo>
                <a:lnTo>
                  <a:pt x="178307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9294" y="3795140"/>
            <a:ext cx="356870" cy="356870"/>
          </a:xfrm>
          <a:custGeom>
            <a:avLst/>
            <a:gdLst/>
            <a:ahLst/>
            <a:cxnLst/>
            <a:rect l="l" t="t" r="r" b="b"/>
            <a:pathLst>
              <a:path w="356869" h="356870">
                <a:moveTo>
                  <a:pt x="0" y="178307"/>
                </a:moveTo>
                <a:lnTo>
                  <a:pt x="6372" y="130880"/>
                </a:lnTo>
                <a:lnTo>
                  <a:pt x="24355" y="88279"/>
                </a:lnTo>
                <a:lnTo>
                  <a:pt x="52244" y="52196"/>
                </a:lnTo>
                <a:lnTo>
                  <a:pt x="88335" y="24327"/>
                </a:lnTo>
                <a:lnTo>
                  <a:pt x="130924" y="6364"/>
                </a:lnTo>
                <a:lnTo>
                  <a:pt x="178307" y="0"/>
                </a:lnTo>
                <a:lnTo>
                  <a:pt x="225735" y="6364"/>
                </a:lnTo>
                <a:lnTo>
                  <a:pt x="268336" y="24327"/>
                </a:lnTo>
                <a:lnTo>
                  <a:pt x="304419" y="52196"/>
                </a:lnTo>
                <a:lnTo>
                  <a:pt x="332288" y="88279"/>
                </a:lnTo>
                <a:lnTo>
                  <a:pt x="350251" y="130880"/>
                </a:lnTo>
                <a:lnTo>
                  <a:pt x="356616" y="178307"/>
                </a:lnTo>
                <a:lnTo>
                  <a:pt x="350251" y="225691"/>
                </a:lnTo>
                <a:lnTo>
                  <a:pt x="332288" y="268280"/>
                </a:lnTo>
                <a:lnTo>
                  <a:pt x="304419" y="304371"/>
                </a:lnTo>
                <a:lnTo>
                  <a:pt x="268336" y="332260"/>
                </a:lnTo>
                <a:lnTo>
                  <a:pt x="225735" y="350243"/>
                </a:lnTo>
                <a:lnTo>
                  <a:pt x="178307" y="356615"/>
                </a:lnTo>
                <a:lnTo>
                  <a:pt x="130924" y="350243"/>
                </a:lnTo>
                <a:lnTo>
                  <a:pt x="88335" y="332260"/>
                </a:lnTo>
                <a:lnTo>
                  <a:pt x="52244" y="304371"/>
                </a:lnTo>
                <a:lnTo>
                  <a:pt x="24355" y="268280"/>
                </a:lnTo>
                <a:lnTo>
                  <a:pt x="6372" y="225691"/>
                </a:lnTo>
                <a:lnTo>
                  <a:pt x="0" y="17830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91510" y="4285944"/>
            <a:ext cx="1706245" cy="21729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86300"/>
              </a:lnSpc>
              <a:spcBef>
                <a:spcPts val="434"/>
              </a:spcBef>
            </a:pPr>
            <a:r>
              <a:rPr sz="2000" spc="-25" dirty="0">
                <a:latin typeface="Arial"/>
                <a:cs typeface="Arial"/>
              </a:rPr>
              <a:t>Tempranos  </a:t>
            </a:r>
            <a:r>
              <a:rPr sz="2000" dirty="0">
                <a:latin typeface="Arial"/>
                <a:cs typeface="Arial"/>
              </a:rPr>
              <a:t>sistemas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CBR: 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CYRUS</a:t>
            </a:r>
            <a:r>
              <a:rPr sz="2000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marL="12700" marR="469900">
              <a:lnSpc>
                <a:spcPct val="863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Janet  Kolodner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 </a:t>
            </a:r>
            <a:r>
              <a:rPr sz="2000" spc="-5" dirty="0">
                <a:solidFill>
                  <a:srgbClr val="0000FF"/>
                </a:solidFill>
                <a:latin typeface="Arial"/>
                <a:cs typeface="Arial"/>
              </a:rPr>
              <a:t>IPP </a:t>
            </a:r>
            <a:r>
              <a:rPr sz="2000" dirty="0">
                <a:latin typeface="Arial"/>
                <a:cs typeface="Arial"/>
              </a:rPr>
              <a:t>de  Michael  Lebowitz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9303" y="2839973"/>
            <a:ext cx="472440" cy="473075"/>
          </a:xfrm>
          <a:custGeom>
            <a:avLst/>
            <a:gdLst/>
            <a:ahLst/>
            <a:cxnLst/>
            <a:rect l="l" t="t" r="r" b="b"/>
            <a:pathLst>
              <a:path w="472439" h="473075">
                <a:moveTo>
                  <a:pt x="236220" y="0"/>
                </a:moveTo>
                <a:lnTo>
                  <a:pt x="188622" y="4800"/>
                </a:lnTo>
                <a:lnTo>
                  <a:pt x="144285" y="18569"/>
                </a:lnTo>
                <a:lnTo>
                  <a:pt x="104161" y="40357"/>
                </a:lnTo>
                <a:lnTo>
                  <a:pt x="69199" y="69215"/>
                </a:lnTo>
                <a:lnTo>
                  <a:pt x="40351" y="104192"/>
                </a:lnTo>
                <a:lnTo>
                  <a:pt x="18567" y="144339"/>
                </a:lnTo>
                <a:lnTo>
                  <a:pt x="4800" y="188707"/>
                </a:lnTo>
                <a:lnTo>
                  <a:pt x="0" y="236347"/>
                </a:lnTo>
                <a:lnTo>
                  <a:pt x="4800" y="283944"/>
                </a:lnTo>
                <a:lnTo>
                  <a:pt x="18567" y="328281"/>
                </a:lnTo>
                <a:lnTo>
                  <a:pt x="40351" y="368405"/>
                </a:lnTo>
                <a:lnTo>
                  <a:pt x="69199" y="403367"/>
                </a:lnTo>
                <a:lnTo>
                  <a:pt x="104161" y="432215"/>
                </a:lnTo>
                <a:lnTo>
                  <a:pt x="144285" y="453999"/>
                </a:lnTo>
                <a:lnTo>
                  <a:pt x="188622" y="467766"/>
                </a:lnTo>
                <a:lnTo>
                  <a:pt x="236220" y="472566"/>
                </a:lnTo>
                <a:lnTo>
                  <a:pt x="283817" y="467766"/>
                </a:lnTo>
                <a:lnTo>
                  <a:pt x="328154" y="453999"/>
                </a:lnTo>
                <a:lnTo>
                  <a:pt x="368278" y="432215"/>
                </a:lnTo>
                <a:lnTo>
                  <a:pt x="403240" y="403367"/>
                </a:lnTo>
                <a:lnTo>
                  <a:pt x="432088" y="368405"/>
                </a:lnTo>
                <a:lnTo>
                  <a:pt x="453872" y="328281"/>
                </a:lnTo>
                <a:lnTo>
                  <a:pt x="467639" y="283944"/>
                </a:lnTo>
                <a:lnTo>
                  <a:pt x="472439" y="236347"/>
                </a:lnTo>
                <a:lnTo>
                  <a:pt x="467639" y="188707"/>
                </a:lnTo>
                <a:lnTo>
                  <a:pt x="453872" y="144339"/>
                </a:lnTo>
                <a:lnTo>
                  <a:pt x="432088" y="104192"/>
                </a:lnTo>
                <a:lnTo>
                  <a:pt x="403240" y="69215"/>
                </a:lnTo>
                <a:lnTo>
                  <a:pt x="368278" y="40357"/>
                </a:lnTo>
                <a:lnTo>
                  <a:pt x="328154" y="18569"/>
                </a:lnTo>
                <a:lnTo>
                  <a:pt x="283817" y="4800"/>
                </a:lnTo>
                <a:lnTo>
                  <a:pt x="23622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9303" y="2839973"/>
            <a:ext cx="472440" cy="473075"/>
          </a:xfrm>
          <a:custGeom>
            <a:avLst/>
            <a:gdLst/>
            <a:ahLst/>
            <a:cxnLst/>
            <a:rect l="l" t="t" r="r" b="b"/>
            <a:pathLst>
              <a:path w="472439" h="473075">
                <a:moveTo>
                  <a:pt x="0" y="236347"/>
                </a:moveTo>
                <a:lnTo>
                  <a:pt x="4800" y="188707"/>
                </a:lnTo>
                <a:lnTo>
                  <a:pt x="18567" y="144339"/>
                </a:lnTo>
                <a:lnTo>
                  <a:pt x="40351" y="104192"/>
                </a:lnTo>
                <a:lnTo>
                  <a:pt x="69199" y="69214"/>
                </a:lnTo>
                <a:lnTo>
                  <a:pt x="104161" y="40357"/>
                </a:lnTo>
                <a:lnTo>
                  <a:pt x="144285" y="18569"/>
                </a:lnTo>
                <a:lnTo>
                  <a:pt x="188622" y="4800"/>
                </a:lnTo>
                <a:lnTo>
                  <a:pt x="236220" y="0"/>
                </a:lnTo>
                <a:lnTo>
                  <a:pt x="283817" y="4800"/>
                </a:lnTo>
                <a:lnTo>
                  <a:pt x="328154" y="18569"/>
                </a:lnTo>
                <a:lnTo>
                  <a:pt x="368278" y="40357"/>
                </a:lnTo>
                <a:lnTo>
                  <a:pt x="403240" y="69215"/>
                </a:lnTo>
                <a:lnTo>
                  <a:pt x="432088" y="104192"/>
                </a:lnTo>
                <a:lnTo>
                  <a:pt x="453872" y="144339"/>
                </a:lnTo>
                <a:lnTo>
                  <a:pt x="467639" y="188707"/>
                </a:lnTo>
                <a:lnTo>
                  <a:pt x="472439" y="236347"/>
                </a:lnTo>
                <a:lnTo>
                  <a:pt x="467639" y="283944"/>
                </a:lnTo>
                <a:lnTo>
                  <a:pt x="453872" y="328281"/>
                </a:lnTo>
                <a:lnTo>
                  <a:pt x="432088" y="368405"/>
                </a:lnTo>
                <a:lnTo>
                  <a:pt x="403240" y="403367"/>
                </a:lnTo>
                <a:lnTo>
                  <a:pt x="368278" y="432215"/>
                </a:lnTo>
                <a:lnTo>
                  <a:pt x="328154" y="453999"/>
                </a:lnTo>
                <a:lnTo>
                  <a:pt x="283817" y="467766"/>
                </a:lnTo>
                <a:lnTo>
                  <a:pt x="236220" y="472566"/>
                </a:lnTo>
                <a:lnTo>
                  <a:pt x="188622" y="467766"/>
                </a:lnTo>
                <a:lnTo>
                  <a:pt x="144285" y="453999"/>
                </a:lnTo>
                <a:lnTo>
                  <a:pt x="104161" y="432215"/>
                </a:lnTo>
                <a:lnTo>
                  <a:pt x="69199" y="403367"/>
                </a:lnTo>
                <a:lnTo>
                  <a:pt x="40351" y="368405"/>
                </a:lnTo>
                <a:lnTo>
                  <a:pt x="18567" y="328281"/>
                </a:lnTo>
                <a:lnTo>
                  <a:pt x="4800" y="283944"/>
                </a:lnTo>
                <a:lnTo>
                  <a:pt x="0" y="236347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34305" y="3518738"/>
            <a:ext cx="1536065" cy="21729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86300"/>
              </a:lnSpc>
              <a:spcBef>
                <a:spcPts val="434"/>
              </a:spcBef>
            </a:pPr>
            <a:r>
              <a:rPr sz="2000" spc="-5" dirty="0">
                <a:latin typeface="Arial"/>
                <a:cs typeface="Arial"/>
              </a:rPr>
              <a:t>En los </a:t>
            </a:r>
            <a:r>
              <a:rPr sz="2000" dirty="0">
                <a:latin typeface="Arial"/>
                <a:cs typeface="Arial"/>
              </a:rPr>
              <a:t>90s  crece el  interés en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los  CBR, se  establece 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conferencia  internacional  </a:t>
            </a:r>
            <a:r>
              <a:rPr sz="2000" dirty="0">
                <a:latin typeface="Arial"/>
                <a:cs typeface="Arial"/>
              </a:rPr>
              <a:t>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FF"/>
                </a:solidFill>
                <a:latin typeface="Arial"/>
                <a:cs typeface="Arial"/>
              </a:rPr>
              <a:t>1995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44158" y="2208148"/>
            <a:ext cx="633095" cy="633095"/>
          </a:xfrm>
          <a:custGeom>
            <a:avLst/>
            <a:gdLst/>
            <a:ahLst/>
            <a:cxnLst/>
            <a:rect l="l" t="t" r="r" b="b"/>
            <a:pathLst>
              <a:path w="633095" h="633094">
                <a:moveTo>
                  <a:pt x="316484" y="0"/>
                </a:moveTo>
                <a:lnTo>
                  <a:pt x="269724" y="3432"/>
                </a:lnTo>
                <a:lnTo>
                  <a:pt x="225092" y="13402"/>
                </a:lnTo>
                <a:lnTo>
                  <a:pt x="183078" y="29420"/>
                </a:lnTo>
                <a:lnTo>
                  <a:pt x="144171" y="50996"/>
                </a:lnTo>
                <a:lnTo>
                  <a:pt x="108862" y="77640"/>
                </a:lnTo>
                <a:lnTo>
                  <a:pt x="77640" y="108862"/>
                </a:lnTo>
                <a:lnTo>
                  <a:pt x="50996" y="144171"/>
                </a:lnTo>
                <a:lnTo>
                  <a:pt x="29420" y="183078"/>
                </a:lnTo>
                <a:lnTo>
                  <a:pt x="13402" y="225092"/>
                </a:lnTo>
                <a:lnTo>
                  <a:pt x="3432" y="269724"/>
                </a:lnTo>
                <a:lnTo>
                  <a:pt x="0" y="316484"/>
                </a:lnTo>
                <a:lnTo>
                  <a:pt x="3432" y="363243"/>
                </a:lnTo>
                <a:lnTo>
                  <a:pt x="13402" y="407875"/>
                </a:lnTo>
                <a:lnTo>
                  <a:pt x="29420" y="449889"/>
                </a:lnTo>
                <a:lnTo>
                  <a:pt x="50996" y="488796"/>
                </a:lnTo>
                <a:lnTo>
                  <a:pt x="77640" y="524105"/>
                </a:lnTo>
                <a:lnTo>
                  <a:pt x="108862" y="555327"/>
                </a:lnTo>
                <a:lnTo>
                  <a:pt x="144171" y="581971"/>
                </a:lnTo>
                <a:lnTo>
                  <a:pt x="183078" y="603547"/>
                </a:lnTo>
                <a:lnTo>
                  <a:pt x="225092" y="619565"/>
                </a:lnTo>
                <a:lnTo>
                  <a:pt x="269724" y="629535"/>
                </a:lnTo>
                <a:lnTo>
                  <a:pt x="316484" y="632967"/>
                </a:lnTo>
                <a:lnTo>
                  <a:pt x="363243" y="629535"/>
                </a:lnTo>
                <a:lnTo>
                  <a:pt x="407875" y="619565"/>
                </a:lnTo>
                <a:lnTo>
                  <a:pt x="449889" y="603547"/>
                </a:lnTo>
                <a:lnTo>
                  <a:pt x="488796" y="581971"/>
                </a:lnTo>
                <a:lnTo>
                  <a:pt x="524105" y="555327"/>
                </a:lnTo>
                <a:lnTo>
                  <a:pt x="555327" y="524105"/>
                </a:lnTo>
                <a:lnTo>
                  <a:pt x="581971" y="488796"/>
                </a:lnTo>
                <a:lnTo>
                  <a:pt x="603547" y="449889"/>
                </a:lnTo>
                <a:lnTo>
                  <a:pt x="619565" y="407875"/>
                </a:lnTo>
                <a:lnTo>
                  <a:pt x="629535" y="363243"/>
                </a:lnTo>
                <a:lnTo>
                  <a:pt x="632967" y="316484"/>
                </a:lnTo>
                <a:lnTo>
                  <a:pt x="629535" y="269724"/>
                </a:lnTo>
                <a:lnTo>
                  <a:pt x="619565" y="225092"/>
                </a:lnTo>
                <a:lnTo>
                  <a:pt x="603547" y="183078"/>
                </a:lnTo>
                <a:lnTo>
                  <a:pt x="581971" y="144171"/>
                </a:lnTo>
                <a:lnTo>
                  <a:pt x="555327" y="108862"/>
                </a:lnTo>
                <a:lnTo>
                  <a:pt x="524105" y="77640"/>
                </a:lnTo>
                <a:lnTo>
                  <a:pt x="488796" y="50996"/>
                </a:lnTo>
                <a:lnTo>
                  <a:pt x="449889" y="29420"/>
                </a:lnTo>
                <a:lnTo>
                  <a:pt x="407875" y="13402"/>
                </a:lnTo>
                <a:lnTo>
                  <a:pt x="363243" y="3432"/>
                </a:lnTo>
                <a:lnTo>
                  <a:pt x="316484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44158" y="2208148"/>
            <a:ext cx="633095" cy="633095"/>
          </a:xfrm>
          <a:custGeom>
            <a:avLst/>
            <a:gdLst/>
            <a:ahLst/>
            <a:cxnLst/>
            <a:rect l="l" t="t" r="r" b="b"/>
            <a:pathLst>
              <a:path w="633095" h="633094">
                <a:moveTo>
                  <a:pt x="0" y="316484"/>
                </a:moveTo>
                <a:lnTo>
                  <a:pt x="3432" y="269724"/>
                </a:lnTo>
                <a:lnTo>
                  <a:pt x="13402" y="225092"/>
                </a:lnTo>
                <a:lnTo>
                  <a:pt x="29420" y="183078"/>
                </a:lnTo>
                <a:lnTo>
                  <a:pt x="50996" y="144171"/>
                </a:lnTo>
                <a:lnTo>
                  <a:pt x="77640" y="108862"/>
                </a:lnTo>
                <a:lnTo>
                  <a:pt x="108862" y="77640"/>
                </a:lnTo>
                <a:lnTo>
                  <a:pt x="144171" y="50996"/>
                </a:lnTo>
                <a:lnTo>
                  <a:pt x="183078" y="29420"/>
                </a:lnTo>
                <a:lnTo>
                  <a:pt x="225092" y="13402"/>
                </a:lnTo>
                <a:lnTo>
                  <a:pt x="269724" y="3432"/>
                </a:lnTo>
                <a:lnTo>
                  <a:pt x="316484" y="0"/>
                </a:lnTo>
                <a:lnTo>
                  <a:pt x="363243" y="3432"/>
                </a:lnTo>
                <a:lnTo>
                  <a:pt x="407875" y="13402"/>
                </a:lnTo>
                <a:lnTo>
                  <a:pt x="449889" y="29420"/>
                </a:lnTo>
                <a:lnTo>
                  <a:pt x="488796" y="50996"/>
                </a:lnTo>
                <a:lnTo>
                  <a:pt x="524105" y="77640"/>
                </a:lnTo>
                <a:lnTo>
                  <a:pt x="555327" y="108862"/>
                </a:lnTo>
                <a:lnTo>
                  <a:pt x="581971" y="144171"/>
                </a:lnTo>
                <a:lnTo>
                  <a:pt x="603547" y="183078"/>
                </a:lnTo>
                <a:lnTo>
                  <a:pt x="619565" y="225092"/>
                </a:lnTo>
                <a:lnTo>
                  <a:pt x="629535" y="269724"/>
                </a:lnTo>
                <a:lnTo>
                  <a:pt x="632967" y="316484"/>
                </a:lnTo>
                <a:lnTo>
                  <a:pt x="629535" y="363243"/>
                </a:lnTo>
                <a:lnTo>
                  <a:pt x="619565" y="407875"/>
                </a:lnTo>
                <a:lnTo>
                  <a:pt x="603547" y="449889"/>
                </a:lnTo>
                <a:lnTo>
                  <a:pt x="581971" y="488796"/>
                </a:lnTo>
                <a:lnTo>
                  <a:pt x="555327" y="524105"/>
                </a:lnTo>
                <a:lnTo>
                  <a:pt x="524105" y="555327"/>
                </a:lnTo>
                <a:lnTo>
                  <a:pt x="488796" y="581971"/>
                </a:lnTo>
                <a:lnTo>
                  <a:pt x="449889" y="603547"/>
                </a:lnTo>
                <a:lnTo>
                  <a:pt x="407875" y="619565"/>
                </a:lnTo>
                <a:lnTo>
                  <a:pt x="363243" y="629535"/>
                </a:lnTo>
                <a:lnTo>
                  <a:pt x="316484" y="632967"/>
                </a:lnTo>
                <a:lnTo>
                  <a:pt x="269724" y="629535"/>
                </a:lnTo>
                <a:lnTo>
                  <a:pt x="225092" y="619565"/>
                </a:lnTo>
                <a:lnTo>
                  <a:pt x="183078" y="603547"/>
                </a:lnTo>
                <a:lnTo>
                  <a:pt x="144171" y="581971"/>
                </a:lnTo>
                <a:lnTo>
                  <a:pt x="108862" y="555327"/>
                </a:lnTo>
                <a:lnTo>
                  <a:pt x="77640" y="524105"/>
                </a:lnTo>
                <a:lnTo>
                  <a:pt x="50996" y="488796"/>
                </a:lnTo>
                <a:lnTo>
                  <a:pt x="29420" y="449889"/>
                </a:lnTo>
                <a:lnTo>
                  <a:pt x="13402" y="407875"/>
                </a:lnTo>
                <a:lnTo>
                  <a:pt x="3432" y="363243"/>
                </a:lnTo>
                <a:lnTo>
                  <a:pt x="0" y="31648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57543" y="3142869"/>
            <a:ext cx="1382395" cy="13830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86300"/>
              </a:lnSpc>
              <a:spcBef>
                <a:spcPts val="430"/>
              </a:spcBef>
            </a:pPr>
            <a:r>
              <a:rPr sz="2000" dirty="0">
                <a:latin typeface="Arial"/>
                <a:cs typeface="Arial"/>
              </a:rPr>
              <a:t>Primer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caso  de </a:t>
            </a:r>
            <a:r>
              <a:rPr sz="2000" spc="-5" dirty="0">
                <a:latin typeface="Arial"/>
                <a:cs typeface="Arial"/>
              </a:rPr>
              <a:t>éxito  </a:t>
            </a:r>
            <a:r>
              <a:rPr sz="2000" i="1" spc="-5" dirty="0">
                <a:solidFill>
                  <a:srgbClr val="0000FF"/>
                </a:solidFill>
                <a:latin typeface="Arial"/>
                <a:cs typeface="Arial"/>
              </a:rPr>
              <a:t>Sistema  </a:t>
            </a:r>
            <a:r>
              <a:rPr sz="2000" i="1" dirty="0">
                <a:solidFill>
                  <a:srgbClr val="0000FF"/>
                </a:solidFill>
                <a:latin typeface="Arial"/>
                <a:cs typeface="Arial"/>
              </a:rPr>
              <a:t>Lockheed's  </a:t>
            </a:r>
            <a:r>
              <a:rPr sz="2000" i="1" spc="-20" dirty="0">
                <a:solidFill>
                  <a:srgbClr val="0000FF"/>
                </a:solidFill>
                <a:latin typeface="Arial"/>
                <a:cs typeface="Arial"/>
              </a:rPr>
              <a:t>CLAVIER</a:t>
            </a:r>
            <a:endParaRPr sz="20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66" y="153416"/>
            <a:ext cx="2556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</a:rPr>
              <a:t>Bases del</a:t>
            </a:r>
            <a:r>
              <a:rPr sz="2800" spc="-35" dirty="0">
                <a:solidFill>
                  <a:srgbClr val="FFFFFF"/>
                </a:solidFill>
              </a:rPr>
              <a:t> </a:t>
            </a:r>
            <a:r>
              <a:rPr sz="2800" spc="-5" dirty="0">
                <a:solidFill>
                  <a:srgbClr val="FFFFFF"/>
                </a:solidFill>
              </a:rPr>
              <a:t>RBC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54939" y="1006226"/>
            <a:ext cx="8759825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6985" indent="-457200" algn="just">
              <a:lnSpc>
                <a:spcPct val="150100"/>
              </a:lnSpc>
              <a:spcBef>
                <a:spcPts val="95"/>
              </a:spcBef>
              <a:buChar char="•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Los casos son el elemento primario </a:t>
            </a:r>
            <a:r>
              <a:rPr sz="2800" spc="-5" dirty="0">
                <a:latin typeface="Arial"/>
                <a:cs typeface="Arial"/>
              </a:rPr>
              <a:t>en </a:t>
            </a:r>
            <a:r>
              <a:rPr sz="2800" dirty="0">
                <a:latin typeface="Arial"/>
                <a:cs typeface="Arial"/>
              </a:rPr>
              <a:t>el proceso  </a:t>
            </a:r>
            <a:r>
              <a:rPr sz="2800" spc="-5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razonamiento </a:t>
            </a:r>
            <a:r>
              <a:rPr sz="2800" spc="-5" dirty="0">
                <a:latin typeface="Arial"/>
                <a:cs typeface="Arial"/>
              </a:rPr>
              <a:t>(memoria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episódica).</a:t>
            </a:r>
            <a:endParaRPr sz="2800">
              <a:latin typeface="Arial"/>
              <a:cs typeface="Arial"/>
            </a:endParaRPr>
          </a:p>
          <a:p>
            <a:pPr marL="469900" marR="6985" indent="-457200" algn="just">
              <a:lnSpc>
                <a:spcPct val="150000"/>
              </a:lnSpc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El </a:t>
            </a:r>
            <a:r>
              <a:rPr sz="2800" dirty="0">
                <a:latin typeface="Arial"/>
                <a:cs typeface="Arial"/>
              </a:rPr>
              <a:t>razonamiento </a:t>
            </a:r>
            <a:r>
              <a:rPr sz="2800" spc="5" dirty="0">
                <a:latin typeface="Arial"/>
                <a:cs typeface="Arial"/>
              </a:rPr>
              <a:t>es </a:t>
            </a:r>
            <a:r>
              <a:rPr sz="2800" spc="-5" dirty="0">
                <a:latin typeface="Arial"/>
                <a:cs typeface="Arial"/>
              </a:rPr>
              <a:t>más un </a:t>
            </a:r>
            <a:r>
              <a:rPr sz="2800" dirty="0">
                <a:latin typeface="Arial"/>
                <a:cs typeface="Arial"/>
              </a:rPr>
              <a:t>proceso </a:t>
            </a:r>
            <a:r>
              <a:rPr sz="2800" spc="-5" dirty="0">
                <a:latin typeface="Arial"/>
                <a:cs typeface="Arial"/>
              </a:rPr>
              <a:t>de recordar y  </a:t>
            </a:r>
            <a:r>
              <a:rPr sz="2800" dirty="0">
                <a:latin typeface="Arial"/>
                <a:cs typeface="Arial"/>
              </a:rPr>
              <a:t>modificar </a:t>
            </a:r>
            <a:r>
              <a:rPr sz="2800" spc="-5" dirty="0">
                <a:latin typeface="Arial"/>
                <a:cs typeface="Arial"/>
              </a:rPr>
              <a:t>que </a:t>
            </a:r>
            <a:r>
              <a:rPr sz="2800" spc="-10" dirty="0">
                <a:latin typeface="Arial"/>
                <a:cs typeface="Arial"/>
              </a:rPr>
              <a:t>de </a:t>
            </a:r>
            <a:r>
              <a:rPr sz="2800" dirty="0">
                <a:latin typeface="Arial"/>
                <a:cs typeface="Arial"/>
              </a:rPr>
              <a:t>descomponer </a:t>
            </a:r>
            <a:r>
              <a:rPr sz="2800" spc="-5" dirty="0">
                <a:latin typeface="Arial"/>
                <a:cs typeface="Arial"/>
              </a:rPr>
              <a:t>y </a:t>
            </a:r>
            <a:r>
              <a:rPr sz="2800" dirty="0">
                <a:latin typeface="Arial"/>
                <a:cs typeface="Arial"/>
              </a:rPr>
              <a:t>recomponer  (experiencia </a:t>
            </a:r>
            <a:r>
              <a:rPr sz="2800" spc="-5" dirty="0">
                <a:latin typeface="Arial"/>
                <a:cs typeface="Arial"/>
              </a:rPr>
              <a:t>guía </a:t>
            </a:r>
            <a:r>
              <a:rPr sz="2800" dirty="0">
                <a:latin typeface="Arial"/>
                <a:cs typeface="Arial"/>
              </a:rPr>
              <a:t>el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razonamiento).</a:t>
            </a:r>
            <a:endParaRPr sz="2800">
              <a:latin typeface="Arial"/>
              <a:cs typeface="Arial"/>
            </a:endParaRPr>
          </a:p>
          <a:p>
            <a:pPr marL="469900" marR="5080" indent="-457200" algn="just">
              <a:lnSpc>
                <a:spcPct val="150000"/>
              </a:lnSpc>
              <a:buChar char="•"/>
              <a:tabLst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segunda vez </a:t>
            </a:r>
            <a:r>
              <a:rPr sz="2800" spc="-5" dirty="0">
                <a:latin typeface="Arial"/>
                <a:cs typeface="Arial"/>
              </a:rPr>
              <a:t>que </a:t>
            </a:r>
            <a:r>
              <a:rPr sz="2800" dirty="0">
                <a:latin typeface="Arial"/>
                <a:cs typeface="Arial"/>
              </a:rPr>
              <a:t>se </a:t>
            </a:r>
            <a:r>
              <a:rPr sz="2800" spc="-5" dirty="0">
                <a:latin typeface="Arial"/>
                <a:cs typeface="Arial"/>
              </a:rPr>
              <a:t>resuelve </a:t>
            </a:r>
            <a:r>
              <a:rPr sz="2800" dirty="0">
                <a:latin typeface="Arial"/>
                <a:cs typeface="Arial"/>
              </a:rPr>
              <a:t>una tarea </a:t>
            </a:r>
            <a:r>
              <a:rPr sz="2800" spc="-5" dirty="0">
                <a:latin typeface="Arial"/>
                <a:cs typeface="Arial"/>
              </a:rPr>
              <a:t>o </a:t>
            </a:r>
            <a:r>
              <a:rPr sz="2800" dirty="0">
                <a:latin typeface="Arial"/>
                <a:cs typeface="Arial"/>
              </a:rPr>
              <a:t>se  realiza </a:t>
            </a:r>
            <a:r>
              <a:rPr sz="2800" spc="-5" dirty="0">
                <a:latin typeface="Arial"/>
                <a:cs typeface="Arial"/>
              </a:rPr>
              <a:t>algún </a:t>
            </a:r>
            <a:r>
              <a:rPr sz="2800" dirty="0">
                <a:latin typeface="Arial"/>
                <a:cs typeface="Arial"/>
              </a:rPr>
              <a:t>trabajo es </a:t>
            </a:r>
            <a:r>
              <a:rPr sz="2800" spc="-5" dirty="0">
                <a:latin typeface="Arial"/>
                <a:cs typeface="Arial"/>
              </a:rPr>
              <a:t>más </a:t>
            </a:r>
            <a:r>
              <a:rPr sz="2800" dirty="0">
                <a:latin typeface="Arial"/>
                <a:cs typeface="Arial"/>
              </a:rPr>
              <a:t>fácil que </a:t>
            </a:r>
            <a:r>
              <a:rPr sz="2800" spc="-5" dirty="0">
                <a:latin typeface="Arial"/>
                <a:cs typeface="Arial"/>
              </a:rPr>
              <a:t>la </a:t>
            </a:r>
            <a:r>
              <a:rPr sz="2800" dirty="0">
                <a:latin typeface="Arial"/>
                <a:cs typeface="Arial"/>
              </a:rPr>
              <a:t>primera  porque se recuerdan </a:t>
            </a:r>
            <a:r>
              <a:rPr sz="2800" spc="-5" dirty="0">
                <a:latin typeface="Arial"/>
                <a:cs typeface="Arial"/>
              </a:rPr>
              <a:t>y repiten soluciones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previas.</a:t>
            </a:r>
            <a:endParaRPr sz="2800">
              <a:latin typeface="Arial"/>
              <a:cs typeface="Arial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 Unicode MS"/>
      </a:majorFont>
      <a:minorFont>
        <a:latin typeface="Arial"/>
        <a:ea typeface="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 Unicode MS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7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8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9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0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3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4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5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6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7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8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9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0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3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4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5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6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7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8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9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0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1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2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3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4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5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6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Tema de Offic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2741</Words>
  <Application>Microsoft Office PowerPoint</Application>
  <PresentationFormat>Presentación en pantalla (4:3)</PresentationFormat>
  <Paragraphs>413</Paragraphs>
  <Slides>62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62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DejaVu Sans</vt:lpstr>
      <vt:lpstr>Tahoma</vt:lpstr>
      <vt:lpstr>Times New Roman</vt:lpstr>
      <vt:lpstr>Wingdings</vt:lpstr>
      <vt:lpstr>1_Tema de Office</vt:lpstr>
      <vt:lpstr>Tema de Office</vt:lpstr>
      <vt:lpstr>Presentación de PowerPoint</vt:lpstr>
      <vt:lpstr>Objetivo</vt:lpstr>
      <vt:lpstr>Sumario</vt:lpstr>
      <vt:lpstr>Presentación de PowerPoint</vt:lpstr>
      <vt:lpstr>Introducción</vt:lpstr>
      <vt:lpstr>Razonamiento basado en casos</vt:lpstr>
      <vt:lpstr>Presentación de PowerPoint</vt:lpstr>
      <vt:lpstr>Historia</vt:lpstr>
      <vt:lpstr>Bases del RBC</vt:lpstr>
      <vt:lpstr>Bases del RBC</vt:lpstr>
      <vt:lpstr>Características</vt:lpstr>
      <vt:lpstr>Presentación de PowerPoint</vt:lpstr>
      <vt:lpstr>Enfoques</vt:lpstr>
      <vt:lpstr>Enfoques</vt:lpstr>
      <vt:lpstr>Formas de manifestarse</vt:lpstr>
      <vt:lpstr>Presentación de PowerPoint</vt:lpstr>
      <vt:lpstr>Presentación de PowerPoint</vt:lpstr>
      <vt:lpstr>Calidad de las soluciones</vt:lpstr>
      <vt:lpstr>Tipos de sistemas basados en casos</vt:lpstr>
      <vt:lpstr>Presentación de PowerPoint</vt:lpstr>
      <vt:lpstr>Base de Casos</vt:lpstr>
      <vt:lpstr>Un caso contiene:</vt:lpstr>
      <vt:lpstr>Estructura de los casos</vt:lpstr>
      <vt:lpstr>Rasgos</vt:lpstr>
      <vt:lpstr>Organización de la base de casos</vt:lpstr>
      <vt:lpstr>Lineal</vt:lpstr>
      <vt:lpstr>Estructura jerárquica compartida</vt:lpstr>
      <vt:lpstr>Red de discriminación</vt:lpstr>
      <vt:lpstr>Construcción de la Base de casos</vt:lpstr>
      <vt:lpstr>Mecanismo de inferencia</vt:lpstr>
      <vt:lpstr>Esquema general</vt:lpstr>
      <vt:lpstr>Presentación de PowerPoint</vt:lpstr>
      <vt:lpstr>Presentación de PowerPoint</vt:lpstr>
      <vt:lpstr>Módulos de un SBC</vt:lpstr>
      <vt:lpstr>Módulo recuperador de datos</vt:lpstr>
      <vt:lpstr>Presentación de PowerPoint</vt:lpstr>
      <vt:lpstr>Métodos para determinar los 𝑾𝒊</vt:lpstr>
      <vt:lpstr>Presentación de PowerPoint</vt:lpstr>
      <vt:lpstr>Presentación de PowerPoint</vt:lpstr>
      <vt:lpstr>Funciones de comparación de rasgos</vt:lpstr>
      <vt:lpstr>Funciones de comparación de rasgos</vt:lpstr>
      <vt:lpstr>Presentación de PowerPoint</vt:lpstr>
      <vt:lpstr>Otras funciones de semejanza</vt:lpstr>
      <vt:lpstr>Otras funciones de semejanza</vt:lpstr>
      <vt:lpstr>Estudio independiente</vt:lpstr>
      <vt:lpstr>Módulo de adaptación</vt:lpstr>
      <vt:lpstr>Pasos del proceso de adaptación:</vt:lpstr>
      <vt:lpstr>Métodos de adaptación:</vt:lpstr>
      <vt:lpstr>Otros métodos de adaptación:</vt:lpstr>
      <vt:lpstr>Módulo de evaluación de soluciones</vt:lpstr>
      <vt:lpstr>Evaluación</vt:lpstr>
      <vt:lpstr>Módulo de almacenamiento</vt:lpstr>
      <vt:lpstr>Aprendizaje</vt:lpstr>
      <vt:lpstr>Presentación de PowerPoint</vt:lpstr>
      <vt:lpstr>Aprendizaje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Alejandro Gabriel Machado Cento</dc:creator>
  <cp:lastModifiedBy>YASIEL  PEREZ VERA</cp:lastModifiedBy>
  <cp:revision>4</cp:revision>
  <dcterms:created xsi:type="dcterms:W3CDTF">2020-04-26T01:05:56Z</dcterms:created>
  <dcterms:modified xsi:type="dcterms:W3CDTF">2023-04-17T03:42:37Z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2013-10-08T00:00:00Z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2020-04-26T00:00:00Z</vt:filetime>
  </property>
</Properties>
</file>