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92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922" r:id="rId47"/>
    <p:sldId id="924" r:id="rId48"/>
  </p:sldIdLst>
  <p:sldSz cx="9144000" cy="6858000" type="screen4x3"/>
  <p:notesSz cx="9144000" cy="6858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0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25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EDDAB-1B71-4347-85CF-61855BA4DD2B}" type="datetimeFigureOut">
              <a:rPr lang="es-419" smtClean="0"/>
              <a:t>16/4/2023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9617F-4D43-498F-975F-DBB619BF9BC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737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>
            <a:extLst>
              <a:ext uri="{FF2B5EF4-FFF2-40B4-BE49-F238E27FC236}">
                <a16:creationId xmlns:a16="http://schemas.microsoft.com/office/drawing/2014/main" id="{F922A9A9-70A0-4AC1-AFDB-CCFA3560CA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fld id="{DB305157-CC54-4882-9BD1-035D68A4168F}" type="slidenum">
              <a:rPr lang="en-GB" altLang="es-ES_tradnl" smtClean="0">
                <a:latin typeface="DejaVu Sans"/>
                <a:ea typeface="+mn-ea"/>
                <a:cs typeface="Arial" panose="020B0604020202020204" pitchFamily="34" charset="0"/>
              </a:rPr>
              <a:pPr>
                <a:lnSpc>
                  <a:spcPct val="98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t>1</a:t>
            </a:fld>
            <a:endParaRPr lang="en-GB" altLang="es-ES_tradnl">
              <a:latin typeface="DejaVu Sans"/>
              <a:ea typeface="+mn-ea"/>
              <a:cs typeface="Arial" panose="020B0604020202020204" pitchFamily="34" charset="0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81F41DDF-5E57-4BC2-90DF-7AF188659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9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s-ES_tradnl" sz="200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FA9C1D44-F016-4575-8308-F893A51705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576888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s-ES_tradnl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>
            <a:extLst>
              <a:ext uri="{FF2B5EF4-FFF2-40B4-BE49-F238E27FC236}">
                <a16:creationId xmlns:a16="http://schemas.microsoft.com/office/drawing/2014/main" id="{F922A9A9-70A0-4AC1-AFDB-CCFA3560CA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fld id="{DB305157-CC54-4882-9BD1-035D68A4168F}" type="slidenum">
              <a:rPr lang="en-GB" altLang="es-ES_tradnl" smtClean="0">
                <a:latin typeface="DejaVu Sans"/>
                <a:ea typeface="+mn-ea"/>
                <a:cs typeface="Arial" panose="020B0604020202020204" pitchFamily="34" charset="0"/>
              </a:rPr>
              <a:pPr>
                <a:lnSpc>
                  <a:spcPct val="980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t>47</a:t>
            </a:fld>
            <a:endParaRPr lang="en-GB" altLang="es-ES_tradnl">
              <a:latin typeface="DejaVu Sans"/>
              <a:ea typeface="+mn-ea"/>
              <a:cs typeface="Arial" panose="020B0604020202020204" pitchFamily="34" charset="0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81F41DDF-5E57-4BC2-90DF-7AF188659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9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s-ES_tradnl" sz="200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FA9C1D44-F016-4575-8308-F893A51705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576888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s-ES_trad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4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rgbClr val="6306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4558" y="2553411"/>
            <a:ext cx="823488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67052" y="3894785"/>
            <a:ext cx="5009895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Picture 7" descr="Instituto Nexus Arequipa - Purdue University/UNSA">
            <a:extLst>
              <a:ext uri="{FF2B5EF4-FFF2-40B4-BE49-F238E27FC236}">
                <a16:creationId xmlns:a16="http://schemas.microsoft.com/office/drawing/2014/main" id="{3B52DD07-A5F8-4322-9232-36CA5740AD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188"/>
            <a:ext cx="26638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2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6737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7B9EB5D-EE5C-46C0-8B0C-5B49F67F5E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D0AC3-4FE5-47B1-9371-50C7CC65A158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147359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EFE5BC9-856D-498F-AC30-89CB57554C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588" y="6627813"/>
            <a:ext cx="9145588" cy="242887"/>
          </a:xfrm>
          <a:prstGeom prst="rect">
            <a:avLst/>
          </a:prstGeom>
          <a:solidFill>
            <a:srgbClr val="4A0315"/>
          </a:solidFill>
          <a:ln>
            <a:noFill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B6832F3-65ED-4E3E-B945-B2F7548D75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4A0315"/>
          </a:solidFill>
          <a:ln>
            <a:noFill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" name="Picture 7" descr="Instituto Nexus Arequipa - Purdue University/UNSA">
            <a:extLst>
              <a:ext uri="{FF2B5EF4-FFF2-40B4-BE49-F238E27FC236}">
                <a16:creationId xmlns:a16="http://schemas.microsoft.com/office/drawing/2014/main" id="{DC7762EF-0180-4EFE-B3F6-DE53D6BCF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8986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674" y="1072642"/>
            <a:ext cx="34067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9234" y="3374014"/>
            <a:ext cx="8685530" cy="3226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16/04/2023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perezv@unsa.edu.p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yperezv@unsa.edu.p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8D3FFE-242E-4A8F-86A8-4BE77E4F5407}"/>
              </a:ext>
            </a:extLst>
          </p:cNvPr>
          <p:cNvSpPr txBox="1">
            <a:spLocks/>
          </p:cNvSpPr>
          <p:nvPr/>
        </p:nvSpPr>
        <p:spPr bwMode="auto">
          <a:xfrm>
            <a:off x="342900" y="5105400"/>
            <a:ext cx="8283575" cy="1593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4572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9144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13716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18288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Profesor: Dr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. Yasiel Pérez Vera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Email: 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yperezv@unsa.edu.pe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E1E0F24A-12A5-4E85-ACE5-2891EDEDC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514600"/>
            <a:ext cx="8458200" cy="1676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>
            <a:lvl1pPr>
              <a:lnSpc>
                <a:spcPct val="59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ES" altLang="es-ES_tradnl" sz="4000" b="1" dirty="0">
                <a:solidFill>
                  <a:srgbClr val="FFFF00"/>
                </a:solidFill>
                <a:cs typeface="+mn-cs"/>
              </a:rPr>
              <a:t>Inteligencia Artificial</a:t>
            </a:r>
          </a:p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ES" altLang="es-ES_tradnl" sz="3200" b="1" dirty="0">
              <a:solidFill>
                <a:srgbClr val="FFFFFF"/>
              </a:solidFill>
              <a:ea typeface="+mn-ea"/>
            </a:endParaRPr>
          </a:p>
          <a:p>
            <a:pPr algn="ctr">
              <a:lnSpc>
                <a:spcPct val="135000"/>
              </a:lnSpc>
              <a:spcBef>
                <a:spcPct val="0"/>
              </a:spcBef>
              <a:buNone/>
              <a:defRPr/>
            </a:pPr>
            <a:r>
              <a:rPr lang="es-ES" altLang="es-ES_tradnl" sz="2800" b="1" dirty="0">
                <a:solidFill>
                  <a:srgbClr val="FFFFFF"/>
                </a:solidFill>
              </a:rPr>
              <a:t>Conferencia: Introducción al KDD.</a:t>
            </a:r>
            <a:endParaRPr lang="en-GB" altLang="es-ES_tradnl" sz="2800" b="1" dirty="0">
              <a:solidFill>
                <a:srgbClr val="FFFFFF"/>
              </a:solidFill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3416"/>
            <a:ext cx="8531225" cy="4725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Knowledge Discovery from</a:t>
            </a:r>
            <a:r>
              <a:rPr sz="28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Arial"/>
              <a:cs typeface="Arial"/>
            </a:endParaRPr>
          </a:p>
          <a:p>
            <a:pPr marL="12700" marR="5715" algn="just">
              <a:lnSpc>
                <a:spcPct val="150000"/>
              </a:lnSpc>
            </a:pPr>
            <a:r>
              <a:rPr sz="2800" spc="-5" dirty="0">
                <a:latin typeface="Arial"/>
                <a:cs typeface="Arial"/>
              </a:rPr>
              <a:t>Constituye un </a:t>
            </a:r>
            <a:r>
              <a:rPr sz="2800" dirty="0">
                <a:latin typeface="Arial"/>
                <a:cs typeface="Arial"/>
              </a:rPr>
              <a:t>proceso cuyo </a:t>
            </a:r>
            <a:r>
              <a:rPr sz="2800" i="1" spc="-5" dirty="0">
                <a:latin typeface="Arial"/>
                <a:cs typeface="Arial"/>
              </a:rPr>
              <a:t>objetivo </a:t>
            </a:r>
            <a:r>
              <a:rPr sz="2800" dirty="0">
                <a:latin typeface="Arial"/>
                <a:cs typeface="Arial"/>
              </a:rPr>
              <a:t>es el  </a:t>
            </a:r>
            <a:r>
              <a:rPr sz="2800" spc="-5" dirty="0">
                <a:latin typeface="Arial"/>
                <a:cs typeface="Arial"/>
              </a:rPr>
              <a:t>descubrimiento </a:t>
            </a:r>
            <a:r>
              <a:rPr sz="2800" spc="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conocimiento </a:t>
            </a:r>
            <a:r>
              <a:rPr sz="2800" spc="5" dirty="0">
                <a:latin typeface="Arial"/>
                <a:cs typeface="Arial"/>
              </a:rPr>
              <a:t>en </a:t>
            </a:r>
            <a:r>
              <a:rPr sz="2800" spc="-5" dirty="0">
                <a:latin typeface="Arial"/>
                <a:cs typeface="Arial"/>
              </a:rPr>
              <a:t>las bases de  </a:t>
            </a:r>
            <a:r>
              <a:rPr sz="2800" dirty="0">
                <a:latin typeface="Arial"/>
                <a:cs typeface="Arial"/>
              </a:rPr>
              <a:t>datos.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</a:pPr>
            <a:r>
              <a:rPr sz="2800" spc="-5" dirty="0">
                <a:latin typeface="Arial"/>
                <a:cs typeface="Arial"/>
              </a:rPr>
              <a:t>Este proceso consta de una secuencia </a:t>
            </a:r>
            <a:r>
              <a:rPr sz="2800" dirty="0">
                <a:latin typeface="Arial"/>
                <a:cs typeface="Arial"/>
              </a:rPr>
              <a:t>iterativa </a:t>
            </a:r>
            <a:r>
              <a:rPr sz="2800" spc="-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etapas 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 fases.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Arial"/>
                <a:cs typeface="Arial"/>
              </a:rPr>
              <a:t>Es un </a:t>
            </a:r>
            <a:r>
              <a:rPr sz="2800" dirty="0">
                <a:latin typeface="Arial"/>
                <a:cs typeface="Arial"/>
              </a:rPr>
              <a:t>proceso iterativo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interactivo.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7F132154-9916-4176-9F5A-47482A285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7450"/>
            <a:ext cx="7315200" cy="55069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419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Fases de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KDD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805" y="1653418"/>
            <a:ext cx="6264275" cy="322643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780"/>
              </a:spcBef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Arial"/>
                <a:cs typeface="Arial"/>
              </a:rPr>
              <a:t>Integración 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recopilación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Arial"/>
                <a:cs typeface="Arial"/>
              </a:rPr>
              <a:t>Selección, limpieza 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transformación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Arial"/>
                <a:cs typeface="Arial"/>
              </a:rPr>
              <a:t>Minería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datos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5"/>
              </a:spcBef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Arial"/>
                <a:cs typeface="Arial"/>
              </a:rPr>
              <a:t>Evaluación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 interpretación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Arial"/>
                <a:cs typeface="Arial"/>
              </a:rPr>
              <a:t>Difusión 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8683625" cy="513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Fase de Integración y</a:t>
            </a:r>
            <a:r>
              <a:rPr sz="28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recopilación</a:t>
            </a:r>
            <a:endParaRPr sz="2800">
              <a:latin typeface="Arial"/>
              <a:cs typeface="Arial"/>
            </a:endParaRPr>
          </a:p>
          <a:p>
            <a:pPr marL="12700" marR="9525" algn="just">
              <a:lnSpc>
                <a:spcPct val="150100"/>
              </a:lnSpc>
              <a:spcBef>
                <a:spcPts val="1595"/>
              </a:spcBef>
            </a:pPr>
            <a:r>
              <a:rPr sz="2800" b="1" spc="-5" dirty="0">
                <a:latin typeface="Arial"/>
                <a:cs typeface="Arial"/>
              </a:rPr>
              <a:t>Dominio del problema y </a:t>
            </a:r>
            <a:r>
              <a:rPr sz="2800" b="1" dirty="0">
                <a:latin typeface="Arial"/>
                <a:cs typeface="Arial"/>
              </a:rPr>
              <a:t>creación del </a:t>
            </a:r>
            <a:r>
              <a:rPr sz="2800" b="1" spc="-5" dirty="0">
                <a:latin typeface="Arial"/>
                <a:cs typeface="Arial"/>
              </a:rPr>
              <a:t>Data  </a:t>
            </a:r>
            <a:r>
              <a:rPr sz="2800" b="1" spc="-15" dirty="0">
                <a:latin typeface="Arial"/>
                <a:cs typeface="Arial"/>
              </a:rPr>
              <a:t>Warehouse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(DW)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¿Realmente es un </a:t>
            </a:r>
            <a:r>
              <a:rPr sz="2800" dirty="0">
                <a:latin typeface="Arial"/>
                <a:cs typeface="Arial"/>
              </a:rPr>
              <a:t>problema </a:t>
            </a:r>
            <a:r>
              <a:rPr sz="2800" spc="-5" dirty="0">
                <a:latin typeface="Arial"/>
                <a:cs typeface="Arial"/>
              </a:rPr>
              <a:t>adecuado </a:t>
            </a:r>
            <a:r>
              <a:rPr sz="2800" dirty="0">
                <a:latin typeface="Arial"/>
                <a:cs typeface="Arial"/>
              </a:rPr>
              <a:t>para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KDD?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familiarización </a:t>
            </a:r>
            <a:r>
              <a:rPr sz="2800" spc="-5" dirty="0">
                <a:latin typeface="Arial"/>
                <a:cs typeface="Arial"/>
              </a:rPr>
              <a:t>con el </a:t>
            </a:r>
            <a:r>
              <a:rPr sz="2800" dirty="0">
                <a:latin typeface="Arial"/>
                <a:cs typeface="Arial"/>
              </a:rPr>
              <a:t>dominio </a:t>
            </a:r>
            <a:r>
              <a:rPr sz="2800" spc="-5" dirty="0">
                <a:latin typeface="Arial"/>
                <a:cs typeface="Arial"/>
              </a:rPr>
              <a:t>y la </a:t>
            </a:r>
            <a:r>
              <a:rPr sz="2800" dirty="0">
                <a:latin typeface="Arial"/>
                <a:cs typeface="Arial"/>
              </a:rPr>
              <a:t>obtención </a:t>
            </a:r>
            <a:r>
              <a:rPr sz="2800" spc="-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conocimiento </a:t>
            </a:r>
            <a:r>
              <a:rPr sz="2800" spc="-5" dirty="0">
                <a:latin typeface="Arial"/>
                <a:cs typeface="Arial"/>
              </a:rPr>
              <a:t>a priori </a:t>
            </a:r>
            <a:r>
              <a:rPr sz="2800" dirty="0">
                <a:latin typeface="Arial"/>
                <a:cs typeface="Arial"/>
              </a:rPr>
              <a:t>disminuirá el </a:t>
            </a:r>
            <a:r>
              <a:rPr sz="2800" spc="-5" dirty="0">
                <a:latin typeface="Arial"/>
                <a:cs typeface="Arial"/>
              </a:rPr>
              <a:t>espacio </a:t>
            </a:r>
            <a:r>
              <a:rPr sz="2800" dirty="0">
                <a:latin typeface="Arial"/>
                <a:cs typeface="Arial"/>
              </a:rPr>
              <a:t>de  soluciones posibles </a:t>
            </a:r>
            <a:r>
              <a:rPr sz="2800" spc="-5" dirty="0">
                <a:latin typeface="Arial"/>
                <a:cs typeface="Arial"/>
              </a:rPr>
              <a:t>=&gt; más </a:t>
            </a:r>
            <a:r>
              <a:rPr sz="2800" dirty="0">
                <a:latin typeface="Arial"/>
                <a:cs typeface="Arial"/>
              </a:rPr>
              <a:t>eficiencia </a:t>
            </a:r>
            <a:r>
              <a:rPr sz="2800" spc="-5" dirty="0">
                <a:latin typeface="Arial"/>
                <a:cs typeface="Arial"/>
              </a:rPr>
              <a:t>en el </a:t>
            </a:r>
            <a:r>
              <a:rPr sz="2800" dirty="0">
                <a:latin typeface="Arial"/>
                <a:cs typeface="Arial"/>
              </a:rPr>
              <a:t>resto </a:t>
            </a:r>
            <a:r>
              <a:rPr sz="2800" spc="-5" dirty="0">
                <a:latin typeface="Arial"/>
                <a:cs typeface="Arial"/>
              </a:rPr>
              <a:t>del  </a:t>
            </a:r>
            <a:r>
              <a:rPr sz="2800" dirty="0">
                <a:latin typeface="Arial"/>
                <a:cs typeface="Arial"/>
              </a:rPr>
              <a:t>proceso.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8681720" cy="577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Fase de Integración y</a:t>
            </a:r>
            <a:r>
              <a:rPr sz="28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recopilación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Unificación de la </a:t>
            </a:r>
            <a:r>
              <a:rPr sz="2800" dirty="0">
                <a:latin typeface="Arial"/>
                <a:cs typeface="Arial"/>
              </a:rPr>
              <a:t>información </a:t>
            </a:r>
            <a:r>
              <a:rPr sz="2800" spc="-5" dirty="0">
                <a:latin typeface="Arial"/>
                <a:cs typeface="Arial"/>
              </a:rPr>
              <a:t>en un </a:t>
            </a:r>
            <a:r>
              <a:rPr sz="2800" spc="-10" dirty="0">
                <a:latin typeface="Arial"/>
                <a:cs typeface="Arial"/>
              </a:rPr>
              <a:t>DW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partir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de:</a:t>
            </a:r>
            <a:endParaRPr sz="2800">
              <a:latin typeface="Arial"/>
              <a:cs typeface="Arial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</a:tabLst>
            </a:pPr>
            <a:r>
              <a:rPr sz="2800" b="1" spc="-5" dirty="0">
                <a:latin typeface="Arial"/>
                <a:cs typeface="Arial"/>
              </a:rPr>
              <a:t>Información </a:t>
            </a:r>
            <a:r>
              <a:rPr sz="2800" b="1" dirty="0">
                <a:latin typeface="Arial"/>
                <a:cs typeface="Arial"/>
              </a:rPr>
              <a:t>interna</a:t>
            </a:r>
            <a:r>
              <a:rPr sz="2800" dirty="0">
                <a:latin typeface="Arial"/>
                <a:cs typeface="Arial"/>
              </a:rPr>
              <a:t>: distintas </a:t>
            </a:r>
            <a:r>
              <a:rPr sz="2800" spc="-10" dirty="0">
                <a:latin typeface="Arial"/>
                <a:cs typeface="Arial"/>
              </a:rPr>
              <a:t>BD </a:t>
            </a:r>
            <a:r>
              <a:rPr sz="2800" spc="-5" dirty="0">
                <a:latin typeface="Arial"/>
                <a:cs typeface="Arial"/>
              </a:rPr>
              <a:t>diseñadas para  </a:t>
            </a:r>
            <a:r>
              <a:rPr sz="2800" dirty="0">
                <a:latin typeface="Arial"/>
                <a:cs typeface="Arial"/>
              </a:rPr>
              <a:t>trabajo transaccional </a:t>
            </a:r>
            <a:r>
              <a:rPr sz="2800" spc="-5" dirty="0">
                <a:latin typeface="Arial"/>
                <a:cs typeface="Arial"/>
              </a:rPr>
              <a:t>y de </a:t>
            </a:r>
            <a:r>
              <a:rPr sz="2800" dirty="0">
                <a:latin typeface="Arial"/>
                <a:cs typeface="Arial"/>
              </a:rPr>
              <a:t>otro </a:t>
            </a:r>
            <a:r>
              <a:rPr sz="2800" spc="-5" dirty="0">
                <a:latin typeface="Arial"/>
                <a:cs typeface="Arial"/>
              </a:rPr>
              <a:t>tipo </a:t>
            </a:r>
            <a:r>
              <a:rPr sz="2800" dirty="0">
                <a:latin typeface="Arial"/>
                <a:cs typeface="Arial"/>
              </a:rPr>
              <a:t>(hojas de  cálculo, informes,...)</a:t>
            </a:r>
            <a:endParaRPr sz="2800">
              <a:latin typeface="Arial"/>
              <a:cs typeface="Arial"/>
            </a:endParaRPr>
          </a:p>
          <a:p>
            <a:pPr marL="469900" marR="7620" indent="-457200" algn="just">
              <a:lnSpc>
                <a:spcPts val="5040"/>
              </a:lnSpc>
              <a:spcBef>
                <a:spcPts val="445"/>
              </a:spcBef>
              <a:buFont typeface="Arial"/>
              <a:buChar char="•"/>
              <a:tabLst>
                <a:tab pos="469900" algn="l"/>
              </a:tabLst>
            </a:pPr>
            <a:r>
              <a:rPr sz="2800" b="1" spc="-5" dirty="0">
                <a:latin typeface="Arial"/>
                <a:cs typeface="Arial"/>
              </a:rPr>
              <a:t>Estudios publicados </a:t>
            </a:r>
            <a:r>
              <a:rPr sz="2800" dirty="0">
                <a:latin typeface="Arial"/>
                <a:cs typeface="Arial"/>
              </a:rPr>
              <a:t>(demografía, </a:t>
            </a:r>
            <a:r>
              <a:rPr sz="2800" spc="-5" dirty="0">
                <a:latin typeface="Arial"/>
                <a:cs typeface="Arial"/>
              </a:rPr>
              <a:t>catálogos,  </a:t>
            </a:r>
            <a:r>
              <a:rPr sz="2800" dirty="0">
                <a:latin typeface="Arial"/>
                <a:cs typeface="Arial"/>
              </a:rPr>
              <a:t>páginas,...).</a:t>
            </a:r>
            <a:endParaRPr sz="2800">
              <a:latin typeface="Arial"/>
              <a:cs typeface="Arial"/>
            </a:endParaRPr>
          </a:p>
          <a:p>
            <a:pPr marL="469900" indent="-457200" algn="just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469900" algn="l"/>
              </a:tabLst>
            </a:pPr>
            <a:r>
              <a:rPr sz="2800" b="1" spc="-5" dirty="0">
                <a:latin typeface="Arial"/>
                <a:cs typeface="Arial"/>
              </a:rPr>
              <a:t>Otras BD </a:t>
            </a:r>
            <a:r>
              <a:rPr sz="2800" dirty="0">
                <a:latin typeface="Arial"/>
                <a:cs typeface="Arial"/>
              </a:rPr>
              <a:t>(compradas, industrias/empresas</a:t>
            </a:r>
            <a:r>
              <a:rPr sz="2800" spc="3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afines,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Arial"/>
                <a:cs typeface="Arial"/>
              </a:rPr>
              <a:t>...)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5861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Fase de Integración y</a:t>
            </a:r>
            <a:r>
              <a:rPr spc="7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recopilación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371600"/>
            <a:ext cx="86106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5861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Fase de Integración y</a:t>
            </a:r>
            <a:r>
              <a:rPr spc="7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recopilación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951588"/>
            <a:ext cx="868172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800" spc="-10" dirty="0">
                <a:latin typeface="Arial"/>
                <a:cs typeface="Arial"/>
              </a:rPr>
              <a:t>El </a:t>
            </a:r>
            <a:r>
              <a:rPr sz="2800" dirty="0">
                <a:latin typeface="Arial"/>
                <a:cs typeface="Arial"/>
              </a:rPr>
              <a:t>resto </a:t>
            </a:r>
            <a:r>
              <a:rPr sz="2800" spc="-5" dirty="0">
                <a:latin typeface="Arial"/>
                <a:cs typeface="Arial"/>
              </a:rPr>
              <a:t>del proceso será </a:t>
            </a:r>
            <a:r>
              <a:rPr sz="2800" dirty="0">
                <a:latin typeface="Arial"/>
                <a:cs typeface="Arial"/>
              </a:rPr>
              <a:t>más </a:t>
            </a:r>
            <a:r>
              <a:rPr sz="2800" spc="-5" dirty="0">
                <a:latin typeface="Arial"/>
                <a:cs typeface="Arial"/>
              </a:rPr>
              <a:t>cómodo si la fuente de  datos está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unificada</a:t>
            </a:r>
            <a:r>
              <a:rPr sz="2800" dirty="0">
                <a:latin typeface="Arial"/>
                <a:cs typeface="Arial"/>
              </a:rPr>
              <a:t>, es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accesible </a:t>
            </a:r>
            <a:r>
              <a:rPr sz="2800" dirty="0">
                <a:latin typeface="Arial"/>
                <a:cs typeface="Arial"/>
              </a:rPr>
              <a:t>(interna) </a:t>
            </a:r>
            <a:r>
              <a:rPr sz="2800" spc="-5" dirty="0">
                <a:latin typeface="Arial"/>
                <a:cs typeface="Arial"/>
              </a:rPr>
              <a:t>y 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dedicada </a:t>
            </a:r>
            <a:r>
              <a:rPr sz="2800" spc="-5" dirty="0">
                <a:latin typeface="Arial"/>
                <a:cs typeface="Arial"/>
              </a:rPr>
              <a:t>(desconectada del </a:t>
            </a:r>
            <a:r>
              <a:rPr sz="2800" dirty="0">
                <a:latin typeface="Arial"/>
                <a:cs typeface="Arial"/>
              </a:rPr>
              <a:t>trabajo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transaccional).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15" y="168909"/>
            <a:ext cx="716025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</a:rPr>
              <a:t>Fase de Selección, limpieza y</a:t>
            </a:r>
            <a:r>
              <a:rPr sz="2600" spc="-20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transformación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231140" y="966195"/>
            <a:ext cx="8605520" cy="450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800" dirty="0">
                <a:latin typeface="Arial"/>
                <a:cs typeface="Arial"/>
              </a:rPr>
              <a:t>Mediante exploración </a:t>
            </a:r>
            <a:r>
              <a:rPr sz="2800" spc="-5" dirty="0">
                <a:latin typeface="Arial"/>
                <a:cs typeface="Arial"/>
              </a:rPr>
              <a:t>del DW y a partir de análisis y  </a:t>
            </a:r>
            <a:r>
              <a:rPr sz="2800" dirty="0">
                <a:latin typeface="Arial"/>
                <a:cs typeface="Arial"/>
              </a:rPr>
              <a:t>visualizaciones </a:t>
            </a:r>
            <a:r>
              <a:rPr sz="2800" spc="-5" dirty="0">
                <a:latin typeface="Arial"/>
                <a:cs typeface="Arial"/>
              </a:rPr>
              <a:t>previas, </a:t>
            </a:r>
            <a:r>
              <a:rPr sz="2800" b="1" spc="-5" dirty="0">
                <a:latin typeface="Arial"/>
                <a:cs typeface="Arial"/>
              </a:rPr>
              <a:t>seleccionar </a:t>
            </a:r>
            <a:r>
              <a:rPr sz="2800" b="1" dirty="0">
                <a:latin typeface="Arial"/>
                <a:cs typeface="Arial"/>
              </a:rPr>
              <a:t>el </a:t>
            </a:r>
            <a:r>
              <a:rPr sz="2800" b="1" spc="-5" dirty="0">
                <a:latin typeface="Arial"/>
                <a:cs typeface="Arial"/>
              </a:rPr>
              <a:t>conjunto </a:t>
            </a:r>
            <a:r>
              <a:rPr sz="2800" b="1" spc="-10" dirty="0">
                <a:latin typeface="Arial"/>
                <a:cs typeface="Arial"/>
              </a:rPr>
              <a:t>de  </a:t>
            </a:r>
            <a:r>
              <a:rPr sz="2800" b="1" spc="-5" dirty="0">
                <a:latin typeface="Arial"/>
                <a:cs typeface="Arial"/>
              </a:rPr>
              <a:t>datos adecuado </a:t>
            </a:r>
            <a:r>
              <a:rPr sz="2800" spc="-5" dirty="0">
                <a:latin typeface="Arial"/>
                <a:cs typeface="Arial"/>
              </a:rPr>
              <a:t>para el </a:t>
            </a:r>
            <a:r>
              <a:rPr sz="2800" dirty="0">
                <a:latin typeface="Arial"/>
                <a:cs typeface="Arial"/>
              </a:rPr>
              <a:t>resto </a:t>
            </a:r>
            <a:r>
              <a:rPr sz="2800" spc="-5" dirty="0">
                <a:latin typeface="Arial"/>
                <a:cs typeface="Arial"/>
              </a:rPr>
              <a:t>del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proceso.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>
              <a:latin typeface="Arial"/>
              <a:cs typeface="Arial"/>
            </a:endParaRPr>
          </a:p>
          <a:p>
            <a:pPr marL="12700" marR="7620" algn="just">
              <a:lnSpc>
                <a:spcPct val="150000"/>
              </a:lnSpc>
            </a:pPr>
            <a:r>
              <a:rPr sz="2800" b="1" spc="-5" dirty="0">
                <a:latin typeface="Arial"/>
                <a:cs typeface="Arial"/>
              </a:rPr>
              <a:t>Limpieza </a:t>
            </a:r>
            <a:r>
              <a:rPr sz="2800" b="1" spc="-10" dirty="0">
                <a:latin typeface="Arial"/>
                <a:cs typeface="Arial"/>
              </a:rPr>
              <a:t>de </a:t>
            </a:r>
            <a:r>
              <a:rPr sz="2800" b="1" dirty="0">
                <a:latin typeface="Arial"/>
                <a:cs typeface="Arial"/>
              </a:rPr>
              <a:t>datos </a:t>
            </a:r>
            <a:r>
              <a:rPr sz="2800" dirty="0">
                <a:latin typeface="Arial"/>
                <a:cs typeface="Arial"/>
              </a:rPr>
              <a:t>(data cleaning): rellenar valores  perdidos, </a:t>
            </a:r>
            <a:r>
              <a:rPr sz="2800" spc="-5" dirty="0">
                <a:latin typeface="Arial"/>
                <a:cs typeface="Arial"/>
              </a:rPr>
              <a:t>identificar y/o eliminar </a:t>
            </a:r>
            <a:r>
              <a:rPr sz="2800" dirty="0">
                <a:latin typeface="Arial"/>
                <a:cs typeface="Arial"/>
              </a:rPr>
              <a:t>valores anómalos  (outliers), </a:t>
            </a:r>
            <a:r>
              <a:rPr sz="2800" spc="-5" dirty="0">
                <a:latin typeface="Arial"/>
                <a:cs typeface="Arial"/>
              </a:rPr>
              <a:t>suavizar </a:t>
            </a:r>
            <a:r>
              <a:rPr sz="2800" dirty="0">
                <a:latin typeface="Arial"/>
                <a:cs typeface="Arial"/>
              </a:rPr>
              <a:t>el ruido, </a:t>
            </a:r>
            <a:r>
              <a:rPr sz="2800" spc="-5" dirty="0">
                <a:latin typeface="Arial"/>
                <a:cs typeface="Arial"/>
              </a:rPr>
              <a:t>eliminar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inconsistencias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15" y="168909"/>
            <a:ext cx="716025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Fase de Selección, limpieza y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transformación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2521945"/>
            <a:ext cx="860615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  <a:tabLst>
                <a:tab pos="3606800" algn="l"/>
                <a:tab pos="6233160" algn="l"/>
                <a:tab pos="6899275" algn="l"/>
                <a:tab pos="7623175" algn="l"/>
              </a:tabLst>
            </a:pPr>
            <a:r>
              <a:rPr sz="2800" b="1" spc="-5" dirty="0">
                <a:latin typeface="Arial"/>
                <a:cs typeface="Arial"/>
              </a:rPr>
              <a:t>Pre</a:t>
            </a:r>
            <a:r>
              <a:rPr sz="2800" b="1" dirty="0">
                <a:latin typeface="Arial"/>
                <a:cs typeface="Arial"/>
              </a:rPr>
              <a:t>-</a:t>
            </a:r>
            <a:r>
              <a:rPr sz="2800" b="1" spc="-5" dirty="0">
                <a:latin typeface="Arial"/>
                <a:cs typeface="Arial"/>
              </a:rPr>
              <a:t>proc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sami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spc="10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:	</a:t>
            </a:r>
            <a:r>
              <a:rPr sz="2800" spc="-5" dirty="0">
                <a:latin typeface="Arial"/>
                <a:cs typeface="Arial"/>
              </a:rPr>
              <a:t>tr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orm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ci</a:t>
            </a:r>
            <a:r>
              <a:rPr sz="2800" dirty="0">
                <a:latin typeface="Arial"/>
                <a:cs typeface="Arial"/>
              </a:rPr>
              <a:t>ó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los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da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s,  variables, valores, </a:t>
            </a:r>
            <a:r>
              <a:rPr sz="2800" spc="-5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15" y="168909"/>
            <a:ext cx="716025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Fase de Selección, limpieza y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transformación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674" y="858780"/>
            <a:ext cx="8680450" cy="322643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780"/>
              </a:spcBef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Limpieza de datos (data</a:t>
            </a:r>
            <a:r>
              <a:rPr sz="2800" b="1" spc="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cleaning)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</a:pPr>
            <a:r>
              <a:rPr sz="2800" b="1" dirty="0">
                <a:latin typeface="Arial"/>
                <a:cs typeface="Arial"/>
              </a:rPr>
              <a:t>Datos </a:t>
            </a:r>
            <a:r>
              <a:rPr sz="2800" b="1" spc="-5" dirty="0">
                <a:latin typeface="Arial"/>
                <a:cs typeface="Arial"/>
              </a:rPr>
              <a:t>perdidos </a:t>
            </a:r>
            <a:r>
              <a:rPr sz="2800" dirty="0">
                <a:latin typeface="Arial"/>
                <a:cs typeface="Arial"/>
              </a:rPr>
              <a:t>(missing): rellenarlos manualmente,  ignorarlos, eliminar </a:t>
            </a: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fila/columna, usar </a:t>
            </a: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valor  especial </a:t>
            </a:r>
            <a:r>
              <a:rPr sz="2800" spc="-5" dirty="0">
                <a:latin typeface="Arial"/>
                <a:cs typeface="Arial"/>
              </a:rPr>
              <a:t>p.e. </a:t>
            </a:r>
            <a:r>
              <a:rPr sz="2800" dirty="0">
                <a:latin typeface="Arial"/>
                <a:cs typeface="Arial"/>
              </a:rPr>
              <a:t>unknown, inferirlos </a:t>
            </a:r>
            <a:r>
              <a:rPr sz="2800" spc="-5" dirty="0">
                <a:latin typeface="Arial"/>
                <a:cs typeface="Arial"/>
              </a:rPr>
              <a:t>usando técnicas  </a:t>
            </a:r>
            <a:r>
              <a:rPr sz="2800" dirty="0">
                <a:latin typeface="Arial"/>
                <a:cs typeface="Arial"/>
              </a:rPr>
              <a:t>estadísticas,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674" y="4700402"/>
            <a:ext cx="868299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  <a:tabLst>
                <a:tab pos="1231900" algn="l"/>
                <a:tab pos="3124835" algn="l"/>
                <a:tab pos="4841240" algn="l"/>
                <a:tab pos="6280150" algn="l"/>
                <a:tab pos="8491855" algn="l"/>
              </a:tabLst>
            </a:pPr>
            <a:r>
              <a:rPr sz="2800" b="1" spc="-5" dirty="0">
                <a:latin typeface="Arial"/>
                <a:cs typeface="Arial"/>
              </a:rPr>
              <a:t>Da</a:t>
            </a:r>
            <a:r>
              <a:rPr sz="2800" b="1" spc="10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os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nóma</a:t>
            </a:r>
            <a:r>
              <a:rPr sz="2800" b="1" dirty="0">
                <a:latin typeface="Arial"/>
                <a:cs typeface="Arial"/>
              </a:rPr>
              <a:t>l</a:t>
            </a:r>
            <a:r>
              <a:rPr sz="2800" b="1" spc="-5" dirty="0">
                <a:latin typeface="Arial"/>
                <a:cs typeface="Arial"/>
              </a:rPr>
              <a:t>os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(o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tl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):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ime</a:t>
            </a:r>
            <a:r>
              <a:rPr sz="2800" spc="1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y  después el </a:t>
            </a:r>
            <a:r>
              <a:rPr sz="2800" dirty="0">
                <a:latin typeface="Arial"/>
                <a:cs typeface="Arial"/>
              </a:rPr>
              <a:t>tratamiento </a:t>
            </a:r>
            <a:r>
              <a:rPr sz="2800" spc="-5" dirty="0">
                <a:latin typeface="Arial"/>
                <a:cs typeface="Arial"/>
              </a:rPr>
              <a:t>es </a:t>
            </a:r>
            <a:r>
              <a:rPr sz="2800" dirty="0">
                <a:latin typeface="Arial"/>
                <a:cs typeface="Arial"/>
              </a:rPr>
              <a:t>parecido </a:t>
            </a:r>
            <a:r>
              <a:rPr sz="2800" spc="-5" dirty="0">
                <a:latin typeface="Arial"/>
                <a:cs typeface="Arial"/>
              </a:rPr>
              <a:t>al caso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anterior.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1449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Objetivo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8754" y="1148842"/>
            <a:ext cx="6099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9145" algn="l"/>
                <a:tab pos="2574290" algn="l"/>
                <a:tab pos="3460115" algn="l"/>
                <a:tab pos="5610860" algn="l"/>
              </a:tabLst>
            </a:pP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Pro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Ext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acc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ón</a:t>
            </a:r>
            <a:r>
              <a:rPr sz="2800" dirty="0">
                <a:latin typeface="Arial"/>
                <a:cs typeface="Arial"/>
              </a:rPr>
              <a:t>	del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934980"/>
            <a:ext cx="230124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Caracterizar  </a:t>
            </a:r>
            <a:r>
              <a:rPr sz="2800" spc="-5" dirty="0">
                <a:latin typeface="Arial"/>
                <a:cs typeface="Arial"/>
              </a:rPr>
              <a:t>Cono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imie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4 Imagen" descr="logo-feliz.gif">
            <a:extLst>
              <a:ext uri="{FF2B5EF4-FFF2-40B4-BE49-F238E27FC236}">
                <a16:creationId xmlns:a16="http://schemas.microsoft.com/office/drawing/2014/main" id="{4653AC99-C1CE-472D-BCA1-232C72EBC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79913"/>
            <a:ext cx="2233613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15" y="168909"/>
            <a:ext cx="716025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Fase de Selección, limpieza y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transformación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674" y="858780"/>
            <a:ext cx="8683625" cy="25863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780"/>
              </a:spcBef>
            </a:pPr>
            <a:r>
              <a:rPr spc="-5" dirty="0"/>
              <a:t>Limpieza de datos (data</a:t>
            </a:r>
            <a:r>
              <a:rPr spc="90" dirty="0"/>
              <a:t> </a:t>
            </a:r>
            <a:r>
              <a:rPr spc="-5" dirty="0"/>
              <a:t>cleaning)</a:t>
            </a:r>
          </a:p>
          <a:p>
            <a:pPr marL="12700" marR="5080" algn="just">
              <a:lnSpc>
                <a:spcPct val="150000"/>
              </a:lnSpc>
            </a:pPr>
            <a:r>
              <a:rPr spc="-5" dirty="0">
                <a:solidFill>
                  <a:srgbClr val="000000"/>
                </a:solidFill>
              </a:rPr>
              <a:t>Ruido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error aleatorio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 siguiendo una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varianza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en los 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datos.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El tratamiento básico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es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suavizar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mediante  técnicas estadísticas (binning, regresión,</a:t>
            </a:r>
            <a:r>
              <a:rPr b="0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...)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8784" y="4059661"/>
            <a:ext cx="210185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47320">
              <a:lnSpc>
                <a:spcPct val="150000"/>
              </a:lnSpc>
              <a:spcBef>
                <a:spcPts val="105"/>
              </a:spcBef>
            </a:pPr>
            <a:r>
              <a:rPr sz="2800" dirty="0">
                <a:latin typeface="Arial"/>
                <a:cs typeface="Arial"/>
              </a:rPr>
              <a:t>registros  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rm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me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8065" y="4059661"/>
            <a:ext cx="3313429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5904" marR="5080" indent="-243840">
              <a:lnSpc>
                <a:spcPct val="150000"/>
              </a:lnSpc>
              <a:spcBef>
                <a:spcPts val="105"/>
              </a:spcBef>
              <a:tabLst>
                <a:tab pos="926465" algn="l"/>
                <a:tab pos="2330450" algn="l"/>
                <a:tab pos="2429510" algn="l"/>
                <a:tab pos="3021330" algn="l"/>
              </a:tabLst>
            </a:pPr>
            <a:r>
              <a:rPr sz="2800" spc="-5" dirty="0">
                <a:latin typeface="Arial"/>
                <a:cs typeface="Arial"/>
              </a:rPr>
              <a:t>du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ad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s,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-5" dirty="0">
                <a:latin typeface="Arial"/>
                <a:cs typeface="Arial"/>
              </a:rPr>
              <a:t>da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os 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tr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ta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674" y="4059661"/>
            <a:ext cx="321437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  <a:tabLst>
                <a:tab pos="2663190" algn="l"/>
              </a:tabLst>
            </a:pPr>
            <a:r>
              <a:rPr sz="2800" b="1" dirty="0">
                <a:latin typeface="Arial"/>
                <a:cs typeface="Arial"/>
              </a:rPr>
              <a:t>Inconsistencias</a:t>
            </a:r>
            <a:r>
              <a:rPr sz="2800" dirty="0">
                <a:latin typeface="Arial"/>
                <a:cs typeface="Arial"/>
              </a:rPr>
              <a:t>:  </a:t>
            </a:r>
            <a:r>
              <a:rPr sz="2800" spc="-5" dirty="0">
                <a:latin typeface="Arial"/>
                <a:cs typeface="Arial"/>
              </a:rPr>
              <a:t>inconsistentes,	...  </a:t>
            </a:r>
            <a:r>
              <a:rPr sz="2800" dirty="0">
                <a:latin typeface="Arial"/>
                <a:cs typeface="Arial"/>
              </a:rPr>
              <a:t>elaboración </a:t>
            </a:r>
            <a:r>
              <a:rPr sz="2800" spc="-5" dirty="0">
                <a:latin typeface="Arial"/>
                <a:cs typeface="Arial"/>
              </a:rPr>
              <a:t>del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DW.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15" y="168909"/>
            <a:ext cx="716025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</a:rPr>
              <a:t>Fase de Selección, limpieza y</a:t>
            </a:r>
            <a:r>
              <a:rPr sz="2600" spc="-20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transformación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239674" y="858780"/>
            <a:ext cx="8658225" cy="514731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Procesamiento/transformación</a:t>
            </a:r>
            <a:endParaRPr sz="2800">
              <a:latin typeface="Arial"/>
              <a:cs typeface="Arial"/>
            </a:endParaRPr>
          </a:p>
          <a:p>
            <a:pPr marL="12700" marR="147955">
              <a:lnSpc>
                <a:spcPct val="150000"/>
              </a:lnSpc>
            </a:pPr>
            <a:r>
              <a:rPr sz="2800" b="1" spc="-5" dirty="0">
                <a:latin typeface="Arial"/>
                <a:cs typeface="Arial"/>
              </a:rPr>
              <a:t>Redefinición </a:t>
            </a:r>
            <a:r>
              <a:rPr sz="2800" spc="-5" dirty="0">
                <a:latin typeface="Arial"/>
                <a:cs typeface="Arial"/>
              </a:rPr>
              <a:t>de los </a:t>
            </a:r>
            <a:r>
              <a:rPr sz="2800" dirty="0">
                <a:latin typeface="Arial"/>
                <a:cs typeface="Arial"/>
              </a:rPr>
              <a:t>atributos mediante agrupamiento  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 separación.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b="1" spc="-15" dirty="0">
                <a:latin typeface="Arial"/>
                <a:cs typeface="Arial"/>
              </a:rPr>
              <a:t>Transformación </a:t>
            </a:r>
            <a:r>
              <a:rPr sz="2800" spc="-5" dirty="0">
                <a:latin typeface="Arial"/>
                <a:cs typeface="Arial"/>
              </a:rPr>
              <a:t>de los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atributos: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fecha nacimiento =&gt;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edad,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Arial"/>
                <a:cs typeface="Arial"/>
              </a:rPr>
              <a:t>apellidos </a:t>
            </a:r>
            <a:r>
              <a:rPr sz="2800" spc="-5" dirty="0">
                <a:latin typeface="Arial"/>
                <a:cs typeface="Arial"/>
              </a:rPr>
              <a:t>=&gt; </a:t>
            </a:r>
            <a:r>
              <a:rPr sz="2800" dirty="0">
                <a:latin typeface="Arial"/>
                <a:cs typeface="Arial"/>
              </a:rPr>
              <a:t>etiquetas separadas,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5040"/>
              </a:lnSpc>
              <a:spcBef>
                <a:spcPts val="450"/>
              </a:spcBef>
            </a:pP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ocasiones </a:t>
            </a:r>
            <a:r>
              <a:rPr sz="2800" spc="-5" dirty="0">
                <a:latin typeface="Arial"/>
                <a:cs typeface="Arial"/>
              </a:rPr>
              <a:t>=&gt; almacenar </a:t>
            </a:r>
            <a:r>
              <a:rPr sz="2800" dirty="0">
                <a:latin typeface="Arial"/>
                <a:cs typeface="Arial"/>
              </a:rPr>
              <a:t>meta-información </a:t>
            </a:r>
            <a:r>
              <a:rPr sz="2800" spc="-5" dirty="0">
                <a:latin typeface="Arial"/>
                <a:cs typeface="Arial"/>
              </a:rPr>
              <a:t>sobre </a:t>
            </a:r>
            <a:r>
              <a:rPr sz="2800" dirty="0">
                <a:latin typeface="Arial"/>
                <a:cs typeface="Arial"/>
              </a:rPr>
              <a:t>la  información realmente almacenada </a:t>
            </a:r>
            <a:r>
              <a:rPr sz="2800" spc="-5" dirty="0">
                <a:latin typeface="Arial"/>
                <a:cs typeface="Arial"/>
              </a:rPr>
              <a:t>por </a:t>
            </a:r>
            <a:r>
              <a:rPr sz="2800" dirty="0">
                <a:latin typeface="Arial"/>
                <a:cs typeface="Arial"/>
              </a:rPr>
              <a:t>cada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campo.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15" y="168909"/>
            <a:ext cx="716025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</a:rPr>
              <a:t>Fase de Selección, limpieza y</a:t>
            </a:r>
            <a:r>
              <a:rPr sz="2600" spc="-20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transformación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239674" y="858780"/>
            <a:ext cx="8681720" cy="25863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Procesamiento/transformación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2800" b="1" dirty="0">
                <a:latin typeface="Arial"/>
                <a:cs typeface="Arial"/>
              </a:rPr>
              <a:t>Discretización</a:t>
            </a:r>
            <a:r>
              <a:rPr sz="2800" dirty="0">
                <a:latin typeface="Arial"/>
                <a:cs typeface="Arial"/>
              </a:rPr>
              <a:t>. Pasar atributos continuos </a:t>
            </a:r>
            <a:r>
              <a:rPr sz="2800" spc="-5" dirty="0">
                <a:latin typeface="Arial"/>
                <a:cs typeface="Arial"/>
              </a:rPr>
              <a:t>(o </a:t>
            </a:r>
            <a:r>
              <a:rPr sz="2800" dirty="0">
                <a:latin typeface="Arial"/>
                <a:cs typeface="Arial"/>
              </a:rPr>
              <a:t>discretos  con </a:t>
            </a:r>
            <a:r>
              <a:rPr sz="2800" spc="-5" dirty="0">
                <a:latin typeface="Arial"/>
                <a:cs typeface="Arial"/>
              </a:rPr>
              <a:t>muchos valores) a </a:t>
            </a:r>
            <a:r>
              <a:rPr sz="2800" dirty="0">
                <a:latin typeface="Arial"/>
                <a:cs typeface="Arial"/>
              </a:rPr>
              <a:t>casos </a:t>
            </a:r>
            <a:r>
              <a:rPr sz="2800" spc="-5" dirty="0">
                <a:latin typeface="Arial"/>
                <a:cs typeface="Arial"/>
              </a:rPr>
              <a:t>discretos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manejables.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Arial"/>
                <a:cs typeface="Arial"/>
              </a:rPr>
              <a:t>Es </a:t>
            </a:r>
            <a:r>
              <a:rPr sz="2800" dirty="0">
                <a:latin typeface="Arial"/>
                <a:cs typeface="Arial"/>
              </a:rPr>
              <a:t>imprescindible para </a:t>
            </a:r>
            <a:r>
              <a:rPr sz="2800" spc="-5" dirty="0">
                <a:latin typeface="Arial"/>
                <a:cs typeface="Arial"/>
              </a:rPr>
              <a:t>muchos </a:t>
            </a:r>
            <a:r>
              <a:rPr sz="2800" dirty="0">
                <a:latin typeface="Arial"/>
                <a:cs typeface="Arial"/>
              </a:rPr>
              <a:t>algoritmos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15" y="168909"/>
            <a:ext cx="716025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</a:rPr>
              <a:t>Fase de Selección, limpieza y</a:t>
            </a:r>
            <a:r>
              <a:rPr sz="2600" spc="-20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transformación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239674" y="858780"/>
            <a:ext cx="5260975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Procesamiento/transformación  </a:t>
            </a:r>
            <a:r>
              <a:rPr sz="2800" b="1" dirty="0">
                <a:latin typeface="Arial"/>
                <a:cs typeface="Arial"/>
              </a:rPr>
              <a:t>Discretización.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Ejemplo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2286000"/>
            <a:ext cx="7467599" cy="436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15" y="168909"/>
            <a:ext cx="716025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Fase de Selección, limpieza y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transformación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Refinación de</a:t>
            </a:r>
            <a:r>
              <a:rPr dirty="0"/>
              <a:t> </a:t>
            </a:r>
            <a:r>
              <a:rPr spc="-5" dirty="0"/>
              <a:t>datos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9674" y="1498706"/>
            <a:ext cx="8682355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800" b="1" dirty="0">
                <a:latin typeface="Arial"/>
                <a:cs typeface="Arial"/>
              </a:rPr>
              <a:t>Reducción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casos/filas: </a:t>
            </a:r>
            <a:r>
              <a:rPr sz="2800" spc="-5" dirty="0">
                <a:latin typeface="Arial"/>
                <a:cs typeface="Arial"/>
              </a:rPr>
              <a:t>Las técnicas usadas van  </a:t>
            </a:r>
            <a:r>
              <a:rPr sz="2800" dirty="0">
                <a:latin typeface="Arial"/>
                <a:cs typeface="Arial"/>
              </a:rPr>
              <a:t>desde </a:t>
            </a:r>
            <a:r>
              <a:rPr sz="2800" spc="-5" dirty="0">
                <a:latin typeface="Arial"/>
                <a:cs typeface="Arial"/>
              </a:rPr>
              <a:t>la compresión </a:t>
            </a:r>
            <a:r>
              <a:rPr sz="2800" dirty="0">
                <a:latin typeface="Arial"/>
                <a:cs typeface="Arial"/>
              </a:rPr>
              <a:t>al </a:t>
            </a:r>
            <a:r>
              <a:rPr sz="2800" spc="-5" dirty="0">
                <a:latin typeface="Arial"/>
                <a:cs typeface="Arial"/>
              </a:rPr>
              <a:t>muestreo de los </a:t>
            </a:r>
            <a:r>
              <a:rPr sz="2800" dirty="0">
                <a:latin typeface="Arial"/>
                <a:cs typeface="Arial"/>
              </a:rPr>
              <a:t>datos,  </a:t>
            </a:r>
            <a:r>
              <a:rPr sz="2800" spc="-5" dirty="0">
                <a:latin typeface="Arial"/>
                <a:cs typeface="Arial"/>
              </a:rPr>
              <a:t>pasando por la </a:t>
            </a:r>
            <a:r>
              <a:rPr sz="2800" dirty="0">
                <a:latin typeface="Arial"/>
                <a:cs typeface="Arial"/>
              </a:rPr>
              <a:t>elección </a:t>
            </a:r>
            <a:r>
              <a:rPr sz="2800" spc="-5" dirty="0">
                <a:latin typeface="Arial"/>
                <a:cs typeface="Arial"/>
              </a:rPr>
              <a:t>de representantes </a:t>
            </a:r>
            <a:r>
              <a:rPr sz="2800" dirty="0">
                <a:latin typeface="Arial"/>
                <a:cs typeface="Arial"/>
              </a:rPr>
              <a:t>(clustering)  </a:t>
            </a:r>
            <a:r>
              <a:rPr sz="2800" b="1" spc="-5" dirty="0">
                <a:latin typeface="Arial"/>
                <a:cs typeface="Arial"/>
              </a:rPr>
              <a:t>Proyección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Seleccionar el conjunto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atributos  </a:t>
            </a:r>
            <a:r>
              <a:rPr sz="2800" spc="-5" dirty="0">
                <a:latin typeface="Arial"/>
                <a:cs typeface="Arial"/>
              </a:rPr>
              <a:t>adecuado para la </a:t>
            </a:r>
            <a:r>
              <a:rPr sz="2800" dirty="0">
                <a:latin typeface="Arial"/>
                <a:cs typeface="Arial"/>
              </a:rPr>
              <a:t>tarea específica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realizar.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53416"/>
            <a:ext cx="8606155" cy="570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Fase de Minería de</a:t>
            </a:r>
            <a:r>
              <a:rPr sz="28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6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Arial"/>
                <a:cs typeface="Arial"/>
              </a:rPr>
              <a:t>¿Qué </a:t>
            </a:r>
            <a:r>
              <a:rPr sz="2800" b="1" spc="-5" dirty="0">
                <a:latin typeface="Arial"/>
                <a:cs typeface="Arial"/>
              </a:rPr>
              <a:t>tipo de conocimiento</a:t>
            </a:r>
            <a:r>
              <a:rPr sz="2800" b="1" spc="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buscamos?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Arial"/>
                <a:cs typeface="Arial"/>
              </a:rPr>
              <a:t>predictivo 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descriptivo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Arial"/>
                <a:cs typeface="Arial"/>
              </a:rPr>
              <a:t>¿Qué </a:t>
            </a:r>
            <a:r>
              <a:rPr sz="2800" b="1" spc="-5" dirty="0">
                <a:latin typeface="Arial"/>
                <a:cs typeface="Arial"/>
              </a:rPr>
              <a:t>técnica es la más</a:t>
            </a:r>
            <a:r>
              <a:rPr sz="2800" b="1" spc="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adecuada?</a:t>
            </a:r>
            <a:endParaRPr sz="2800">
              <a:latin typeface="Arial"/>
              <a:cs typeface="Arial"/>
            </a:endParaRPr>
          </a:p>
          <a:p>
            <a:pPr marL="12700" marR="5715">
              <a:lnSpc>
                <a:spcPct val="150000"/>
              </a:lnSpc>
              <a:spcBef>
                <a:spcPts val="5"/>
              </a:spcBef>
              <a:tabLst>
                <a:tab pos="2580640" algn="l"/>
                <a:tab pos="4615815" algn="l"/>
                <a:tab pos="6909434" algn="l"/>
              </a:tabLst>
            </a:pPr>
            <a:r>
              <a:rPr sz="2800" spc="-5" dirty="0">
                <a:latin typeface="Arial"/>
                <a:cs typeface="Arial"/>
              </a:rPr>
              <a:t>cl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si</a:t>
            </a:r>
            <a:r>
              <a:rPr sz="2800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ic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ción,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re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re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ión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(p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ed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10" dirty="0">
                <a:latin typeface="Arial"/>
                <a:cs typeface="Arial"/>
              </a:rPr>
              <a:t>ó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nu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ér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),  </a:t>
            </a:r>
            <a:r>
              <a:rPr sz="2800" dirty="0">
                <a:latin typeface="Arial"/>
                <a:cs typeface="Arial"/>
              </a:rPr>
              <a:t>clustering/agrupamiento/segmentación,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asociaciones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ct val="15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Arial"/>
                <a:cs typeface="Arial"/>
              </a:rPr>
              <a:t>¿Es </a:t>
            </a:r>
            <a:r>
              <a:rPr sz="2800" b="1" dirty="0">
                <a:latin typeface="Arial"/>
                <a:cs typeface="Arial"/>
              </a:rPr>
              <a:t>necesario considerar </a:t>
            </a:r>
            <a:r>
              <a:rPr sz="2800" b="1" spc="-5" dirty="0">
                <a:latin typeface="Arial"/>
                <a:cs typeface="Arial"/>
              </a:rPr>
              <a:t>la incertidumbre en el  modelo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resultante?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latin typeface="Arial"/>
                <a:cs typeface="Arial"/>
              </a:rPr>
              <a:t>certeza, probabilidad, </a:t>
            </a:r>
            <a:r>
              <a:rPr sz="2800" spc="-5" dirty="0">
                <a:latin typeface="Arial"/>
                <a:cs typeface="Arial"/>
              </a:rPr>
              <a:t>lógica </a:t>
            </a:r>
            <a:r>
              <a:rPr sz="2800" dirty="0">
                <a:latin typeface="Arial"/>
                <a:cs typeface="Arial"/>
              </a:rPr>
              <a:t>difusa,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53416"/>
            <a:ext cx="8536305" cy="3139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Fase de Minería de</a:t>
            </a:r>
            <a:r>
              <a:rPr sz="28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2800">
              <a:latin typeface="Arial"/>
              <a:cs typeface="Arial"/>
            </a:endParaRPr>
          </a:p>
          <a:p>
            <a:pPr marL="469900" indent="-457200" algn="just">
              <a:lnSpc>
                <a:spcPct val="100000"/>
              </a:lnSpc>
              <a:spcBef>
                <a:spcPts val="2680"/>
              </a:spcBef>
              <a:buFont typeface="Arial"/>
              <a:buChar char="•"/>
              <a:tabLst>
                <a:tab pos="469900" algn="l"/>
              </a:tabLst>
            </a:pPr>
            <a:r>
              <a:rPr sz="2800" b="1" spc="-10" dirty="0">
                <a:latin typeface="Arial"/>
                <a:cs typeface="Arial"/>
              </a:rPr>
              <a:t>¿Qué </a:t>
            </a:r>
            <a:r>
              <a:rPr sz="2800" b="1" spc="-5" dirty="0">
                <a:latin typeface="Arial"/>
                <a:cs typeface="Arial"/>
              </a:rPr>
              <a:t>algoritmo es el más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adecuado?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</a:pPr>
            <a:r>
              <a:rPr sz="2800" dirty="0">
                <a:latin typeface="Arial"/>
                <a:cs typeface="Arial"/>
              </a:rPr>
              <a:t>p.e.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clustering duro, difuso, jerarquizado, </a:t>
            </a:r>
            <a:r>
              <a:rPr sz="2800" spc="5" dirty="0">
                <a:latin typeface="Arial"/>
                <a:cs typeface="Arial"/>
              </a:rPr>
              <a:t>k-means,  </a:t>
            </a:r>
            <a:r>
              <a:rPr sz="2800" spc="-5" dirty="0">
                <a:latin typeface="Arial"/>
                <a:cs typeface="Arial"/>
              </a:rPr>
              <a:t>iterativo, EM (maximización </a:t>
            </a:r>
            <a:r>
              <a:rPr sz="2800" dirty="0">
                <a:latin typeface="Arial"/>
                <a:cs typeface="Arial"/>
              </a:rPr>
              <a:t>expectación), información  mutua,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1160" y="4731765"/>
            <a:ext cx="523875" cy="1497330"/>
          </a:xfrm>
          <a:custGeom>
            <a:avLst/>
            <a:gdLst/>
            <a:ahLst/>
            <a:cxnLst/>
            <a:rect l="l" t="t" r="r" b="b"/>
            <a:pathLst>
              <a:path w="523875" h="1497329">
                <a:moveTo>
                  <a:pt x="0" y="0"/>
                </a:moveTo>
                <a:lnTo>
                  <a:pt x="261874" y="0"/>
                </a:lnTo>
                <a:lnTo>
                  <a:pt x="261874" y="1496974"/>
                </a:lnTo>
                <a:lnTo>
                  <a:pt x="523748" y="1496974"/>
                </a:lnTo>
              </a:path>
            </a:pathLst>
          </a:custGeom>
          <a:ln w="25400">
            <a:solidFill>
              <a:srgbClr val="838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71160" y="4731765"/>
            <a:ext cx="523875" cy="499109"/>
          </a:xfrm>
          <a:custGeom>
            <a:avLst/>
            <a:gdLst/>
            <a:ahLst/>
            <a:cxnLst/>
            <a:rect l="l" t="t" r="r" b="b"/>
            <a:pathLst>
              <a:path w="523875" h="499110">
                <a:moveTo>
                  <a:pt x="0" y="0"/>
                </a:moveTo>
                <a:lnTo>
                  <a:pt x="261874" y="0"/>
                </a:lnTo>
                <a:lnTo>
                  <a:pt x="261874" y="498982"/>
                </a:lnTo>
                <a:lnTo>
                  <a:pt x="523748" y="498982"/>
                </a:lnTo>
              </a:path>
            </a:pathLst>
          </a:custGeom>
          <a:ln w="25400">
            <a:solidFill>
              <a:srgbClr val="838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1160" y="4232783"/>
            <a:ext cx="523875" cy="499109"/>
          </a:xfrm>
          <a:custGeom>
            <a:avLst/>
            <a:gdLst/>
            <a:ahLst/>
            <a:cxnLst/>
            <a:rect l="l" t="t" r="r" b="b"/>
            <a:pathLst>
              <a:path w="523875" h="499110">
                <a:moveTo>
                  <a:pt x="0" y="498983"/>
                </a:moveTo>
                <a:lnTo>
                  <a:pt x="261874" y="498983"/>
                </a:lnTo>
                <a:lnTo>
                  <a:pt x="261874" y="0"/>
                </a:lnTo>
                <a:lnTo>
                  <a:pt x="523748" y="0"/>
                </a:lnTo>
              </a:path>
            </a:pathLst>
          </a:custGeom>
          <a:ln w="25400">
            <a:solidFill>
              <a:srgbClr val="838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71160" y="3234817"/>
            <a:ext cx="523875" cy="1497330"/>
          </a:xfrm>
          <a:custGeom>
            <a:avLst/>
            <a:gdLst/>
            <a:ahLst/>
            <a:cxnLst/>
            <a:rect l="l" t="t" r="r" b="b"/>
            <a:pathLst>
              <a:path w="523875" h="1497329">
                <a:moveTo>
                  <a:pt x="0" y="1496949"/>
                </a:moveTo>
                <a:lnTo>
                  <a:pt x="261874" y="1496949"/>
                </a:lnTo>
                <a:lnTo>
                  <a:pt x="261874" y="0"/>
                </a:lnTo>
                <a:lnTo>
                  <a:pt x="523748" y="0"/>
                </a:lnTo>
              </a:path>
            </a:pathLst>
          </a:custGeom>
          <a:ln w="25400">
            <a:solidFill>
              <a:srgbClr val="838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3234817"/>
            <a:ext cx="523875" cy="1497330"/>
          </a:xfrm>
          <a:custGeom>
            <a:avLst/>
            <a:gdLst/>
            <a:ahLst/>
            <a:cxnLst/>
            <a:rect l="l" t="t" r="r" b="b"/>
            <a:pathLst>
              <a:path w="523875" h="1497329">
                <a:moveTo>
                  <a:pt x="0" y="0"/>
                </a:moveTo>
                <a:lnTo>
                  <a:pt x="261874" y="0"/>
                </a:lnTo>
                <a:lnTo>
                  <a:pt x="261874" y="1496949"/>
                </a:lnTo>
                <a:lnTo>
                  <a:pt x="523748" y="1496949"/>
                </a:lnTo>
              </a:path>
            </a:pathLst>
          </a:custGeom>
          <a:ln w="25400">
            <a:solidFill>
              <a:srgbClr val="393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1160" y="1737867"/>
            <a:ext cx="523875" cy="499109"/>
          </a:xfrm>
          <a:custGeom>
            <a:avLst/>
            <a:gdLst/>
            <a:ahLst/>
            <a:cxnLst/>
            <a:rect l="l" t="t" r="r" b="b"/>
            <a:pathLst>
              <a:path w="523875" h="499110">
                <a:moveTo>
                  <a:pt x="0" y="0"/>
                </a:moveTo>
                <a:lnTo>
                  <a:pt x="261874" y="0"/>
                </a:lnTo>
                <a:lnTo>
                  <a:pt x="261874" y="498983"/>
                </a:lnTo>
                <a:lnTo>
                  <a:pt x="523748" y="498983"/>
                </a:lnTo>
              </a:path>
            </a:pathLst>
          </a:custGeom>
          <a:ln w="25400">
            <a:solidFill>
              <a:srgbClr val="838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1160" y="1238885"/>
            <a:ext cx="523875" cy="499109"/>
          </a:xfrm>
          <a:custGeom>
            <a:avLst/>
            <a:gdLst/>
            <a:ahLst/>
            <a:cxnLst/>
            <a:rect l="l" t="t" r="r" b="b"/>
            <a:pathLst>
              <a:path w="523875" h="499110">
                <a:moveTo>
                  <a:pt x="0" y="498982"/>
                </a:moveTo>
                <a:lnTo>
                  <a:pt x="261874" y="498982"/>
                </a:lnTo>
                <a:lnTo>
                  <a:pt x="261874" y="0"/>
                </a:lnTo>
                <a:lnTo>
                  <a:pt x="523748" y="0"/>
                </a:lnTo>
              </a:path>
            </a:pathLst>
          </a:custGeom>
          <a:ln w="25400">
            <a:solidFill>
              <a:srgbClr val="838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800" y="1737867"/>
            <a:ext cx="523875" cy="1497330"/>
          </a:xfrm>
          <a:custGeom>
            <a:avLst/>
            <a:gdLst/>
            <a:ahLst/>
            <a:cxnLst/>
            <a:rect l="l" t="t" r="r" b="b"/>
            <a:pathLst>
              <a:path w="523875" h="1497330">
                <a:moveTo>
                  <a:pt x="0" y="1496949"/>
                </a:moveTo>
                <a:lnTo>
                  <a:pt x="261874" y="1496949"/>
                </a:lnTo>
                <a:lnTo>
                  <a:pt x="261874" y="0"/>
                </a:lnTo>
                <a:lnTo>
                  <a:pt x="523748" y="0"/>
                </a:lnTo>
              </a:path>
            </a:pathLst>
          </a:custGeom>
          <a:ln w="25400">
            <a:solidFill>
              <a:srgbClr val="393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0376" y="1133728"/>
            <a:ext cx="798830" cy="4202430"/>
          </a:xfrm>
          <a:custGeom>
            <a:avLst/>
            <a:gdLst/>
            <a:ahLst/>
            <a:cxnLst/>
            <a:rect l="l" t="t" r="r" b="b"/>
            <a:pathLst>
              <a:path w="798830" h="4202430">
                <a:moveTo>
                  <a:pt x="0" y="4202049"/>
                </a:moveTo>
                <a:lnTo>
                  <a:pt x="798385" y="4202049"/>
                </a:lnTo>
                <a:lnTo>
                  <a:pt x="798385" y="0"/>
                </a:lnTo>
                <a:lnTo>
                  <a:pt x="0" y="0"/>
                </a:lnTo>
                <a:lnTo>
                  <a:pt x="0" y="4202049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0376" y="1133728"/>
            <a:ext cx="798830" cy="4202430"/>
          </a:xfrm>
          <a:custGeom>
            <a:avLst/>
            <a:gdLst/>
            <a:ahLst/>
            <a:cxnLst/>
            <a:rect l="l" t="t" r="r" b="b"/>
            <a:pathLst>
              <a:path w="798830" h="4202430">
                <a:moveTo>
                  <a:pt x="0" y="4202049"/>
                </a:moveTo>
                <a:lnTo>
                  <a:pt x="798385" y="4202049"/>
                </a:lnTo>
                <a:lnTo>
                  <a:pt x="798385" y="0"/>
                </a:lnTo>
                <a:lnTo>
                  <a:pt x="0" y="0"/>
                </a:lnTo>
                <a:lnTo>
                  <a:pt x="0" y="420204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0045" y="1368023"/>
            <a:ext cx="791845" cy="3740150"/>
          </a:xfrm>
          <a:prstGeom prst="rect">
            <a:avLst/>
          </a:prstGeom>
        </p:spPr>
        <p:txBody>
          <a:bodyPr vert="vert270" wrap="square" lIns="0" tIns="38100" rIns="0" bIns="0" rtlCol="0">
            <a:spAutoFit/>
          </a:bodyPr>
          <a:lstStyle/>
          <a:p>
            <a:pPr marL="1436370" marR="5080" indent="-1423670">
              <a:lnSpc>
                <a:spcPts val="2910"/>
              </a:lnSpc>
              <a:spcBef>
                <a:spcPts val="300"/>
              </a:spcBef>
            </a:pP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Tareas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 la minería de  datos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52548" y="1338643"/>
            <a:ext cx="2618740" cy="798830"/>
          </a:xfrm>
          <a:custGeom>
            <a:avLst/>
            <a:gdLst/>
            <a:ahLst/>
            <a:cxnLst/>
            <a:rect l="l" t="t" r="r" b="b"/>
            <a:pathLst>
              <a:path w="2618740" h="798830">
                <a:moveTo>
                  <a:pt x="0" y="798385"/>
                </a:moveTo>
                <a:lnTo>
                  <a:pt x="2618740" y="798385"/>
                </a:lnTo>
                <a:lnTo>
                  <a:pt x="2618740" y="0"/>
                </a:lnTo>
                <a:lnTo>
                  <a:pt x="0" y="0"/>
                </a:lnTo>
                <a:lnTo>
                  <a:pt x="0" y="798385"/>
                </a:lnTo>
                <a:close/>
              </a:path>
            </a:pathLst>
          </a:custGeom>
          <a:solidFill>
            <a:srgbClr val="3939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2548" y="1338643"/>
            <a:ext cx="2618740" cy="798830"/>
          </a:xfrm>
          <a:custGeom>
            <a:avLst/>
            <a:gdLst/>
            <a:ahLst/>
            <a:cxnLst/>
            <a:rect l="l" t="t" r="r" b="b"/>
            <a:pathLst>
              <a:path w="2618740" h="798830">
                <a:moveTo>
                  <a:pt x="0" y="798385"/>
                </a:moveTo>
                <a:lnTo>
                  <a:pt x="2618740" y="798385"/>
                </a:lnTo>
                <a:lnTo>
                  <a:pt x="2618740" y="0"/>
                </a:lnTo>
                <a:lnTo>
                  <a:pt x="0" y="0"/>
                </a:lnTo>
                <a:lnTo>
                  <a:pt x="0" y="79838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39110" y="1548511"/>
            <a:ext cx="1256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Predi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94909" y="839660"/>
            <a:ext cx="2618740" cy="798830"/>
          </a:xfrm>
          <a:custGeom>
            <a:avLst/>
            <a:gdLst/>
            <a:ahLst/>
            <a:cxnLst/>
            <a:rect l="l" t="t" r="r" b="b"/>
            <a:pathLst>
              <a:path w="2618740" h="798830">
                <a:moveTo>
                  <a:pt x="0" y="798385"/>
                </a:moveTo>
                <a:lnTo>
                  <a:pt x="2618740" y="798385"/>
                </a:lnTo>
                <a:lnTo>
                  <a:pt x="2618740" y="0"/>
                </a:lnTo>
                <a:lnTo>
                  <a:pt x="0" y="0"/>
                </a:lnTo>
                <a:lnTo>
                  <a:pt x="0" y="798385"/>
                </a:lnTo>
                <a:close/>
              </a:path>
            </a:pathLst>
          </a:custGeom>
          <a:solidFill>
            <a:srgbClr val="838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4909" y="839660"/>
            <a:ext cx="2618740" cy="798830"/>
          </a:xfrm>
          <a:custGeom>
            <a:avLst/>
            <a:gdLst/>
            <a:ahLst/>
            <a:cxnLst/>
            <a:rect l="l" t="t" r="r" b="b"/>
            <a:pathLst>
              <a:path w="2618740" h="798830">
                <a:moveTo>
                  <a:pt x="0" y="798385"/>
                </a:moveTo>
                <a:lnTo>
                  <a:pt x="2618740" y="798385"/>
                </a:lnTo>
                <a:lnTo>
                  <a:pt x="2618740" y="0"/>
                </a:lnTo>
                <a:lnTo>
                  <a:pt x="0" y="0"/>
                </a:lnTo>
                <a:lnTo>
                  <a:pt x="0" y="79838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94909" y="1049274"/>
            <a:ext cx="2618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clasificación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94909" y="1837626"/>
            <a:ext cx="2618740" cy="798830"/>
          </a:xfrm>
          <a:custGeom>
            <a:avLst/>
            <a:gdLst/>
            <a:ahLst/>
            <a:cxnLst/>
            <a:rect l="l" t="t" r="r" b="b"/>
            <a:pathLst>
              <a:path w="2618740" h="798830">
                <a:moveTo>
                  <a:pt x="0" y="798385"/>
                </a:moveTo>
                <a:lnTo>
                  <a:pt x="2618740" y="798385"/>
                </a:lnTo>
                <a:lnTo>
                  <a:pt x="2618740" y="0"/>
                </a:lnTo>
                <a:lnTo>
                  <a:pt x="0" y="0"/>
                </a:lnTo>
                <a:lnTo>
                  <a:pt x="0" y="798385"/>
                </a:lnTo>
                <a:close/>
              </a:path>
            </a:pathLst>
          </a:custGeom>
          <a:solidFill>
            <a:srgbClr val="838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94909" y="1837626"/>
            <a:ext cx="2618740" cy="798830"/>
          </a:xfrm>
          <a:custGeom>
            <a:avLst/>
            <a:gdLst/>
            <a:ahLst/>
            <a:cxnLst/>
            <a:rect l="l" t="t" r="r" b="b"/>
            <a:pathLst>
              <a:path w="2618740" h="798830">
                <a:moveTo>
                  <a:pt x="0" y="798385"/>
                </a:moveTo>
                <a:lnTo>
                  <a:pt x="2618740" y="798385"/>
                </a:lnTo>
                <a:lnTo>
                  <a:pt x="2618740" y="0"/>
                </a:lnTo>
                <a:lnTo>
                  <a:pt x="0" y="0"/>
                </a:lnTo>
                <a:lnTo>
                  <a:pt x="0" y="79838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52548" y="4332541"/>
            <a:ext cx="2618740" cy="798830"/>
          </a:xfrm>
          <a:custGeom>
            <a:avLst/>
            <a:gdLst/>
            <a:ahLst/>
            <a:cxnLst/>
            <a:rect l="l" t="t" r="r" b="b"/>
            <a:pathLst>
              <a:path w="2618740" h="798829">
                <a:moveTo>
                  <a:pt x="0" y="798385"/>
                </a:moveTo>
                <a:lnTo>
                  <a:pt x="2618740" y="798385"/>
                </a:lnTo>
                <a:lnTo>
                  <a:pt x="2618740" y="0"/>
                </a:lnTo>
                <a:lnTo>
                  <a:pt x="0" y="0"/>
                </a:lnTo>
                <a:lnTo>
                  <a:pt x="0" y="798385"/>
                </a:lnTo>
                <a:close/>
              </a:path>
            </a:pathLst>
          </a:custGeom>
          <a:solidFill>
            <a:srgbClr val="3939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52548" y="4332541"/>
            <a:ext cx="2618740" cy="798830"/>
          </a:xfrm>
          <a:custGeom>
            <a:avLst/>
            <a:gdLst/>
            <a:ahLst/>
            <a:cxnLst/>
            <a:rect l="l" t="t" r="r" b="b"/>
            <a:pathLst>
              <a:path w="2618740" h="798829">
                <a:moveTo>
                  <a:pt x="0" y="798385"/>
                </a:moveTo>
                <a:lnTo>
                  <a:pt x="2618740" y="798385"/>
                </a:lnTo>
                <a:lnTo>
                  <a:pt x="2618740" y="0"/>
                </a:lnTo>
                <a:lnTo>
                  <a:pt x="0" y="0"/>
                </a:lnTo>
                <a:lnTo>
                  <a:pt x="0" y="79838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909" y="2835592"/>
            <a:ext cx="2618740" cy="798830"/>
          </a:xfrm>
          <a:custGeom>
            <a:avLst/>
            <a:gdLst/>
            <a:ahLst/>
            <a:cxnLst/>
            <a:rect l="l" t="t" r="r" b="b"/>
            <a:pathLst>
              <a:path w="2618740" h="798829">
                <a:moveTo>
                  <a:pt x="0" y="798385"/>
                </a:moveTo>
                <a:lnTo>
                  <a:pt x="2618740" y="798385"/>
                </a:lnTo>
                <a:lnTo>
                  <a:pt x="2618740" y="0"/>
                </a:lnTo>
                <a:lnTo>
                  <a:pt x="0" y="0"/>
                </a:lnTo>
                <a:lnTo>
                  <a:pt x="0" y="798385"/>
                </a:lnTo>
                <a:close/>
              </a:path>
            </a:pathLst>
          </a:custGeom>
          <a:solidFill>
            <a:srgbClr val="838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94909" y="2835592"/>
            <a:ext cx="2618740" cy="798830"/>
          </a:xfrm>
          <a:custGeom>
            <a:avLst/>
            <a:gdLst/>
            <a:ahLst/>
            <a:cxnLst/>
            <a:rect l="l" t="t" r="r" b="b"/>
            <a:pathLst>
              <a:path w="2618740" h="798829">
                <a:moveTo>
                  <a:pt x="0" y="798385"/>
                </a:moveTo>
                <a:lnTo>
                  <a:pt x="2618740" y="798385"/>
                </a:lnTo>
                <a:lnTo>
                  <a:pt x="2618740" y="0"/>
                </a:lnTo>
                <a:lnTo>
                  <a:pt x="0" y="0"/>
                </a:lnTo>
                <a:lnTo>
                  <a:pt x="0" y="79838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94909" y="3833558"/>
            <a:ext cx="2618740" cy="798830"/>
          </a:xfrm>
          <a:custGeom>
            <a:avLst/>
            <a:gdLst/>
            <a:ahLst/>
            <a:cxnLst/>
            <a:rect l="l" t="t" r="r" b="b"/>
            <a:pathLst>
              <a:path w="2618740" h="798829">
                <a:moveTo>
                  <a:pt x="0" y="798385"/>
                </a:moveTo>
                <a:lnTo>
                  <a:pt x="2618740" y="798385"/>
                </a:lnTo>
                <a:lnTo>
                  <a:pt x="2618740" y="0"/>
                </a:lnTo>
                <a:lnTo>
                  <a:pt x="0" y="0"/>
                </a:lnTo>
                <a:lnTo>
                  <a:pt x="0" y="798385"/>
                </a:lnTo>
                <a:close/>
              </a:path>
            </a:pathLst>
          </a:custGeom>
          <a:solidFill>
            <a:srgbClr val="838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94909" y="3833558"/>
            <a:ext cx="2618740" cy="798830"/>
          </a:xfrm>
          <a:custGeom>
            <a:avLst/>
            <a:gdLst/>
            <a:ahLst/>
            <a:cxnLst/>
            <a:rect l="l" t="t" r="r" b="b"/>
            <a:pathLst>
              <a:path w="2618740" h="798829">
                <a:moveTo>
                  <a:pt x="0" y="798385"/>
                </a:moveTo>
                <a:lnTo>
                  <a:pt x="2618740" y="798385"/>
                </a:lnTo>
                <a:lnTo>
                  <a:pt x="2618740" y="0"/>
                </a:lnTo>
                <a:lnTo>
                  <a:pt x="0" y="0"/>
                </a:lnTo>
                <a:lnTo>
                  <a:pt x="0" y="79838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94909" y="4831575"/>
            <a:ext cx="2618740" cy="798830"/>
          </a:xfrm>
          <a:custGeom>
            <a:avLst/>
            <a:gdLst/>
            <a:ahLst/>
            <a:cxnLst/>
            <a:rect l="l" t="t" r="r" b="b"/>
            <a:pathLst>
              <a:path w="2618740" h="798829">
                <a:moveTo>
                  <a:pt x="0" y="798385"/>
                </a:moveTo>
                <a:lnTo>
                  <a:pt x="2618740" y="798385"/>
                </a:lnTo>
                <a:lnTo>
                  <a:pt x="2618740" y="0"/>
                </a:lnTo>
                <a:lnTo>
                  <a:pt x="0" y="0"/>
                </a:lnTo>
                <a:lnTo>
                  <a:pt x="0" y="798385"/>
                </a:lnTo>
                <a:close/>
              </a:path>
            </a:pathLst>
          </a:custGeom>
          <a:solidFill>
            <a:srgbClr val="838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94909" y="4831575"/>
            <a:ext cx="2618740" cy="798830"/>
          </a:xfrm>
          <a:custGeom>
            <a:avLst/>
            <a:gdLst/>
            <a:ahLst/>
            <a:cxnLst/>
            <a:rect l="l" t="t" r="r" b="b"/>
            <a:pathLst>
              <a:path w="2618740" h="798829">
                <a:moveTo>
                  <a:pt x="0" y="798385"/>
                </a:moveTo>
                <a:lnTo>
                  <a:pt x="2618740" y="798385"/>
                </a:lnTo>
                <a:lnTo>
                  <a:pt x="2618740" y="0"/>
                </a:lnTo>
                <a:lnTo>
                  <a:pt x="0" y="0"/>
                </a:lnTo>
                <a:lnTo>
                  <a:pt x="0" y="79838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94909" y="5829553"/>
            <a:ext cx="2618740" cy="798830"/>
          </a:xfrm>
          <a:custGeom>
            <a:avLst/>
            <a:gdLst/>
            <a:ahLst/>
            <a:cxnLst/>
            <a:rect l="l" t="t" r="r" b="b"/>
            <a:pathLst>
              <a:path w="2618740" h="798829">
                <a:moveTo>
                  <a:pt x="0" y="798385"/>
                </a:moveTo>
                <a:lnTo>
                  <a:pt x="2618740" y="798385"/>
                </a:lnTo>
                <a:lnTo>
                  <a:pt x="2618740" y="0"/>
                </a:lnTo>
                <a:lnTo>
                  <a:pt x="0" y="0"/>
                </a:lnTo>
                <a:lnTo>
                  <a:pt x="0" y="798385"/>
                </a:lnTo>
                <a:close/>
              </a:path>
            </a:pathLst>
          </a:custGeom>
          <a:solidFill>
            <a:srgbClr val="838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4909" y="5829553"/>
            <a:ext cx="2618740" cy="798830"/>
          </a:xfrm>
          <a:custGeom>
            <a:avLst/>
            <a:gdLst/>
            <a:ahLst/>
            <a:cxnLst/>
            <a:rect l="l" t="t" r="r" b="b"/>
            <a:pathLst>
              <a:path w="2618740" h="798829">
                <a:moveTo>
                  <a:pt x="0" y="798385"/>
                </a:moveTo>
                <a:lnTo>
                  <a:pt x="2618740" y="798385"/>
                </a:lnTo>
                <a:lnTo>
                  <a:pt x="2618740" y="0"/>
                </a:lnTo>
                <a:lnTo>
                  <a:pt x="0" y="0"/>
                </a:lnTo>
                <a:lnTo>
                  <a:pt x="0" y="79838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67863" y="2047494"/>
            <a:ext cx="5146040" cy="432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2730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regresión</a:t>
            </a:r>
            <a:endParaRPr sz="2000" dirty="0">
              <a:latin typeface="Arial"/>
              <a:cs typeface="Arial"/>
            </a:endParaRPr>
          </a:p>
          <a:p>
            <a:pPr marL="2586355" marR="49530" indent="-635" algn="ctr">
              <a:lnSpc>
                <a:spcPct val="3275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agrupamiento  reglas de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asociación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Descriptivas</a:t>
            </a:r>
            <a:endParaRPr sz="2000" dirty="0">
              <a:latin typeface="Arial"/>
              <a:cs typeface="Arial"/>
            </a:endParaRPr>
          </a:p>
          <a:p>
            <a:pPr marL="2586355" marR="49530" algn="ctr">
              <a:lnSpc>
                <a:spcPts val="2080"/>
              </a:lnSpc>
              <a:spcBef>
                <a:spcPts val="83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reglas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asociación  secuenciales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2529205" algn="ctr">
              <a:lnSpc>
                <a:spcPct val="100000"/>
              </a:lnSpc>
              <a:spcBef>
                <a:spcPts val="1864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correlaciones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5010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</a:rPr>
              <a:t>Tareas </a:t>
            </a:r>
            <a:r>
              <a:rPr spc="-5" dirty="0">
                <a:solidFill>
                  <a:srgbClr val="FFFFFF"/>
                </a:solidFill>
              </a:rPr>
              <a:t>de la minería de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datos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5772150" cy="634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Técnicas de la minería de</a:t>
            </a:r>
            <a:r>
              <a:rPr sz="28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técnicas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inferencia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estadística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árboles de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decisión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redes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neuronales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inducción 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reglas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7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aprendizaje </a:t>
            </a:r>
            <a:r>
              <a:rPr sz="2800" spc="-5" dirty="0">
                <a:latin typeface="Arial"/>
                <a:cs typeface="Arial"/>
              </a:rPr>
              <a:t>basado en</a:t>
            </a:r>
            <a:r>
              <a:rPr sz="2800" dirty="0">
                <a:latin typeface="Arial"/>
                <a:cs typeface="Arial"/>
              </a:rPr>
              <a:t> instancias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Clr>
                <a:srgbClr val="000000"/>
              </a:buClr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algoritmos</a:t>
            </a:r>
            <a:r>
              <a:rPr sz="28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genéticos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aprendizaje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bayesiano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programación </a:t>
            </a:r>
            <a:r>
              <a:rPr sz="2800" spc="-5" dirty="0">
                <a:latin typeface="Arial"/>
                <a:cs typeface="Arial"/>
              </a:rPr>
              <a:t>lógica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inductiva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métodos basados en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núcleos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6061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Fase de </a:t>
            </a:r>
            <a:r>
              <a:rPr dirty="0">
                <a:solidFill>
                  <a:srgbClr val="FFFFFF"/>
                </a:solidFill>
              </a:rPr>
              <a:t>evaluación </a:t>
            </a:r>
            <a:r>
              <a:rPr spc="-5" dirty="0">
                <a:solidFill>
                  <a:srgbClr val="FFFFFF"/>
                </a:solidFill>
              </a:rPr>
              <a:t>e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interpretación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2031470"/>
            <a:ext cx="868172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MD </a:t>
            </a:r>
            <a:r>
              <a:rPr sz="2800" spc="-5" dirty="0">
                <a:latin typeface="Arial"/>
                <a:cs typeface="Arial"/>
              </a:rPr>
              <a:t>puede </a:t>
            </a:r>
            <a:r>
              <a:rPr sz="2800" dirty="0">
                <a:latin typeface="Arial"/>
                <a:cs typeface="Arial"/>
              </a:rPr>
              <a:t>producir varias hipótesis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modelos.  </a:t>
            </a:r>
            <a:r>
              <a:rPr sz="2800" spc="-5" dirty="0">
                <a:latin typeface="Arial"/>
                <a:cs typeface="Arial"/>
              </a:rPr>
              <a:t>Será </a:t>
            </a:r>
            <a:r>
              <a:rPr sz="2800" dirty="0">
                <a:latin typeface="Arial"/>
                <a:cs typeface="Arial"/>
              </a:rPr>
              <a:t>necesario establecer qué </a:t>
            </a:r>
            <a:r>
              <a:rPr sz="2800" b="1" spc="-5" dirty="0">
                <a:latin typeface="Arial"/>
                <a:cs typeface="Arial"/>
              </a:rPr>
              <a:t>modelos </a:t>
            </a:r>
            <a:r>
              <a:rPr sz="2800" dirty="0">
                <a:latin typeface="Arial"/>
                <a:cs typeface="Arial"/>
              </a:rPr>
              <a:t>son </a:t>
            </a:r>
            <a:r>
              <a:rPr sz="2800" spc="-5" dirty="0">
                <a:latin typeface="Arial"/>
                <a:cs typeface="Arial"/>
              </a:rPr>
              <a:t>los más  </a:t>
            </a:r>
            <a:r>
              <a:rPr sz="2800" b="1" spc="-5" dirty="0">
                <a:latin typeface="Arial"/>
                <a:cs typeface="Arial"/>
              </a:rPr>
              <a:t>válidos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Suma</a:t>
            </a:r>
            <a:r>
              <a:rPr dirty="0">
                <a:solidFill>
                  <a:srgbClr val="FFFFFF"/>
                </a:solidFill>
              </a:rPr>
              <a:t>r</a:t>
            </a:r>
            <a:r>
              <a:rPr spc="-5" dirty="0">
                <a:solidFill>
                  <a:srgbClr val="FFFFFF"/>
                </a:solidFill>
              </a:rPr>
              <a:t>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6891"/>
            <a:ext cx="5059045" cy="258699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780"/>
              </a:spcBef>
              <a:buChar char="-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Aprendizaje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Automático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5"/>
              </a:spcBef>
              <a:buChar char="-"/>
              <a:tabLst>
                <a:tab pos="469900" algn="l"/>
                <a:tab pos="470534" algn="l"/>
              </a:tabLst>
            </a:pPr>
            <a:r>
              <a:rPr sz="2800" dirty="0">
                <a:latin typeface="Arial"/>
                <a:cs typeface="Arial"/>
              </a:rPr>
              <a:t>Introducción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KDD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Char char="-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Fases 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KDD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Char char="-"/>
              <a:tabLst>
                <a:tab pos="469900" algn="l"/>
                <a:tab pos="470534" algn="l"/>
              </a:tabLst>
            </a:pPr>
            <a:r>
              <a:rPr sz="2800" dirty="0">
                <a:latin typeface="Arial"/>
                <a:cs typeface="Arial"/>
              </a:rPr>
              <a:t>Pre-procesamiento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datos.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606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Fase de </a:t>
            </a:r>
            <a:r>
              <a:rPr dirty="0">
                <a:solidFill>
                  <a:srgbClr val="FFFFFF"/>
                </a:solidFill>
              </a:rPr>
              <a:t>evaluación </a:t>
            </a:r>
            <a:r>
              <a:rPr spc="-5" dirty="0">
                <a:solidFill>
                  <a:srgbClr val="FFFFFF"/>
                </a:solidFill>
              </a:rPr>
              <a:t>e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interpretación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375" y="1573536"/>
            <a:ext cx="5533390" cy="322643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b="1" spc="-5" dirty="0">
                <a:latin typeface="Arial"/>
                <a:cs typeface="Arial"/>
              </a:rPr>
              <a:t>Técnicas de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evaluación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validación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simple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validación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cruzada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validación </a:t>
            </a:r>
            <a:r>
              <a:rPr sz="2800" spc="-5" dirty="0">
                <a:latin typeface="Arial"/>
                <a:cs typeface="Arial"/>
              </a:rPr>
              <a:t>cruzada con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pliegues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bootstrapping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606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Fase de </a:t>
            </a:r>
            <a:r>
              <a:rPr dirty="0">
                <a:solidFill>
                  <a:srgbClr val="FFFFFF"/>
                </a:solidFill>
              </a:rPr>
              <a:t>evaluación </a:t>
            </a:r>
            <a:r>
              <a:rPr spc="-5" dirty="0">
                <a:solidFill>
                  <a:srgbClr val="FFFFFF"/>
                </a:solidFill>
              </a:rPr>
              <a:t>e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interpretación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375" y="1573536"/>
            <a:ext cx="86836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b="1" dirty="0">
                <a:latin typeface="Arial"/>
                <a:cs typeface="Arial"/>
              </a:rPr>
              <a:t>interpretación </a:t>
            </a:r>
            <a:r>
              <a:rPr sz="2800" spc="-5" dirty="0">
                <a:latin typeface="Arial"/>
                <a:cs typeface="Arial"/>
              </a:rPr>
              <a:t>de los </a:t>
            </a:r>
            <a:r>
              <a:rPr sz="2800" dirty="0">
                <a:latin typeface="Arial"/>
                <a:cs typeface="Arial"/>
              </a:rPr>
              <a:t>mejores modelos  (visualización, simplicidad, posibilidad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integración,  ventajas colaterales, </a:t>
            </a:r>
            <a:r>
              <a:rPr sz="2800" spc="-5" dirty="0">
                <a:latin typeface="Arial"/>
                <a:cs typeface="Arial"/>
              </a:rPr>
              <a:t>...) ayudará a la </a:t>
            </a:r>
            <a:r>
              <a:rPr sz="2800" dirty="0">
                <a:latin typeface="Arial"/>
                <a:cs typeface="Arial"/>
              </a:rPr>
              <a:t>selección del  modelo(s)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final(es)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674" y="319405"/>
            <a:ext cx="8683625" cy="570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Fase de difusión y</a:t>
            </a:r>
            <a:r>
              <a:rPr sz="28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uso</a:t>
            </a:r>
            <a:endParaRPr sz="2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Elaboración de informes </a:t>
            </a:r>
            <a:r>
              <a:rPr sz="2800" dirty="0">
                <a:latin typeface="Arial"/>
                <a:cs typeface="Arial"/>
              </a:rPr>
              <a:t>para </a:t>
            </a:r>
            <a:r>
              <a:rPr sz="2800" spc="-5" dirty="0">
                <a:latin typeface="Arial"/>
                <a:cs typeface="Arial"/>
              </a:rPr>
              <a:t>su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distribución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350" dirty="0">
              <a:latin typeface="Arial"/>
              <a:cs typeface="Arial"/>
            </a:endParaRPr>
          </a:p>
          <a:p>
            <a:pPr marL="469900" marR="8890" indent="-457200" algn="just">
              <a:lnSpc>
                <a:spcPct val="150100"/>
              </a:lnSpc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Usar </a:t>
            </a:r>
            <a:r>
              <a:rPr sz="2800" spc="5" dirty="0">
                <a:latin typeface="Arial"/>
                <a:cs typeface="Arial"/>
              </a:rPr>
              <a:t>el </a:t>
            </a:r>
            <a:r>
              <a:rPr sz="2800" dirty="0">
                <a:latin typeface="Arial"/>
                <a:cs typeface="Arial"/>
              </a:rPr>
              <a:t>nuevo </a:t>
            </a:r>
            <a:r>
              <a:rPr sz="2800" spc="-5" dirty="0">
                <a:latin typeface="Arial"/>
                <a:cs typeface="Arial"/>
              </a:rPr>
              <a:t>conocimiento de forma  </a:t>
            </a:r>
            <a:r>
              <a:rPr sz="2800" dirty="0">
                <a:latin typeface="Arial"/>
                <a:cs typeface="Arial"/>
              </a:rPr>
              <a:t>independiente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350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50000"/>
              </a:lnSpc>
              <a:buChar char="•"/>
              <a:tabLst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Incorporarlo </a:t>
            </a:r>
            <a:r>
              <a:rPr sz="2800" spc="-5" dirty="0">
                <a:latin typeface="Arial"/>
                <a:cs typeface="Arial"/>
              </a:rPr>
              <a:t>a sistemas ya </a:t>
            </a:r>
            <a:r>
              <a:rPr sz="2800" dirty="0">
                <a:latin typeface="Arial"/>
                <a:cs typeface="Arial"/>
              </a:rPr>
              <a:t>existentes (verificar </a:t>
            </a:r>
            <a:r>
              <a:rPr sz="2800" spc="-5" dirty="0">
                <a:latin typeface="Arial"/>
                <a:cs typeface="Arial"/>
              </a:rPr>
              <a:t>con  </a:t>
            </a:r>
            <a:r>
              <a:rPr sz="2800" dirty="0">
                <a:latin typeface="Arial"/>
                <a:cs typeface="Arial"/>
              </a:rPr>
              <a:t>el </a:t>
            </a:r>
            <a:r>
              <a:rPr sz="2800" spc="-5" dirty="0">
                <a:latin typeface="Arial"/>
                <a:cs typeface="Arial"/>
              </a:rPr>
              <a:t>conocimiento </a:t>
            </a:r>
            <a:r>
              <a:rPr sz="2800" dirty="0">
                <a:latin typeface="Arial"/>
                <a:cs typeface="Arial"/>
              </a:rPr>
              <a:t>ya usado para evitar  inconsistencias 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 conflictos)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38627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Fase de difusión y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uso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674" y="706380"/>
            <a:ext cx="7512684" cy="130619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Elaboración de informes </a:t>
            </a:r>
            <a:r>
              <a:rPr sz="2800" dirty="0">
                <a:latin typeface="Arial"/>
                <a:cs typeface="Arial"/>
              </a:rPr>
              <a:t>para </a:t>
            </a:r>
            <a:r>
              <a:rPr sz="2800" spc="-5" dirty="0">
                <a:latin typeface="Arial"/>
                <a:cs typeface="Arial"/>
              </a:rPr>
              <a:t>su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distribución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874" y="1560398"/>
            <a:ext cx="8222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22070" algn="l"/>
                <a:tab pos="2158365" algn="l"/>
                <a:tab pos="3687445" algn="l"/>
                <a:tab pos="6345555" algn="l"/>
                <a:tab pos="7299959" algn="l"/>
              </a:tabLst>
            </a:pPr>
            <a:r>
              <a:rPr sz="2800" spc="-5" dirty="0">
                <a:latin typeface="Arial"/>
                <a:cs typeface="Arial"/>
              </a:rPr>
              <a:t>Usar	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nuevo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no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imie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fo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ma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674" y="1987047"/>
            <a:ext cx="8683625" cy="386715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775"/>
              </a:spcBef>
            </a:pPr>
            <a:r>
              <a:rPr sz="2800" spc="-5" dirty="0">
                <a:latin typeface="Arial"/>
                <a:cs typeface="Arial"/>
              </a:rPr>
              <a:t>independiente</a:t>
            </a:r>
            <a:endParaRPr sz="2800" dirty="0">
              <a:latin typeface="Arial"/>
              <a:cs typeface="Arial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5"/>
              </a:spcBef>
              <a:buChar char="•"/>
              <a:tabLst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Incorporarlo </a:t>
            </a:r>
            <a:r>
              <a:rPr sz="2800" spc="-5" dirty="0">
                <a:latin typeface="Arial"/>
                <a:cs typeface="Arial"/>
              </a:rPr>
              <a:t>a sistemas ya </a:t>
            </a:r>
            <a:r>
              <a:rPr sz="2800" dirty="0">
                <a:latin typeface="Arial"/>
                <a:cs typeface="Arial"/>
              </a:rPr>
              <a:t>existentes (verificar </a:t>
            </a:r>
            <a:r>
              <a:rPr sz="2800" spc="-5" dirty="0">
                <a:latin typeface="Arial"/>
                <a:cs typeface="Arial"/>
              </a:rPr>
              <a:t>con  </a:t>
            </a:r>
            <a:r>
              <a:rPr sz="2800" dirty="0">
                <a:latin typeface="Arial"/>
                <a:cs typeface="Arial"/>
              </a:rPr>
              <a:t>el </a:t>
            </a:r>
            <a:r>
              <a:rPr sz="2800" spc="-5" dirty="0">
                <a:latin typeface="Arial"/>
                <a:cs typeface="Arial"/>
              </a:rPr>
              <a:t>conocimiento </a:t>
            </a:r>
            <a:r>
              <a:rPr sz="2800" dirty="0">
                <a:latin typeface="Arial"/>
                <a:cs typeface="Arial"/>
              </a:rPr>
              <a:t>ya usado para evitar  inconsistencias 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 conflictos)</a:t>
            </a:r>
          </a:p>
          <a:p>
            <a:pPr marL="12700" marR="8255" algn="just">
              <a:lnSpc>
                <a:spcPts val="5040"/>
              </a:lnSpc>
              <a:spcBef>
                <a:spcPts val="445"/>
              </a:spcBef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monitorización del </a:t>
            </a:r>
            <a:r>
              <a:rPr sz="2800" spc="-5" dirty="0">
                <a:latin typeface="Arial"/>
                <a:cs typeface="Arial"/>
              </a:rPr>
              <a:t>sistema en acción </a:t>
            </a:r>
            <a:r>
              <a:rPr sz="2800" dirty="0">
                <a:latin typeface="Arial"/>
                <a:cs typeface="Arial"/>
              </a:rPr>
              <a:t>dará </a:t>
            </a:r>
            <a:r>
              <a:rPr sz="2800" spc="-5" dirty="0">
                <a:latin typeface="Arial"/>
                <a:cs typeface="Arial"/>
              </a:rPr>
              <a:t>lugar a  nuevos casos que </a:t>
            </a:r>
            <a:r>
              <a:rPr sz="2800" dirty="0">
                <a:latin typeface="Arial"/>
                <a:cs typeface="Arial"/>
              </a:rPr>
              <a:t>realimentarán </a:t>
            </a:r>
            <a:r>
              <a:rPr sz="2800" spc="-5" dirty="0">
                <a:latin typeface="Arial"/>
                <a:cs typeface="Arial"/>
              </a:rPr>
              <a:t>el </a:t>
            </a:r>
            <a:r>
              <a:rPr sz="2800" dirty="0">
                <a:latin typeface="Arial"/>
                <a:cs typeface="Arial"/>
              </a:rPr>
              <a:t>ciclo </a:t>
            </a:r>
            <a:r>
              <a:rPr sz="2800" spc="-5" dirty="0">
                <a:latin typeface="Arial"/>
                <a:cs typeface="Arial"/>
              </a:rPr>
              <a:t>del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KDD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194" y="2620137"/>
            <a:ext cx="5532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Pre-procesamiento </a:t>
            </a:r>
            <a:r>
              <a:rPr sz="3200" dirty="0"/>
              <a:t>de</a:t>
            </a:r>
            <a:r>
              <a:rPr sz="3200" spc="-55" dirty="0"/>
              <a:t> </a:t>
            </a:r>
            <a:r>
              <a:rPr sz="3200" dirty="0"/>
              <a:t>Datos</a:t>
            </a:r>
            <a:endParaRPr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323599"/>
            <a:ext cx="86055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“The </a:t>
            </a:r>
            <a:r>
              <a:rPr sz="2800" dirty="0">
                <a:latin typeface="Arial"/>
                <a:cs typeface="Arial"/>
              </a:rPr>
              <a:t>fundamental purpose of </a:t>
            </a:r>
            <a:r>
              <a:rPr sz="2800" spc="-5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preparation </a:t>
            </a:r>
            <a:r>
              <a:rPr sz="2800" spc="-5" dirty="0">
                <a:latin typeface="Arial"/>
                <a:cs typeface="Arial"/>
              </a:rPr>
              <a:t>is to  </a:t>
            </a:r>
            <a:r>
              <a:rPr sz="2800" dirty="0">
                <a:latin typeface="Arial"/>
                <a:cs typeface="Arial"/>
              </a:rPr>
              <a:t>manipulate </a:t>
            </a:r>
            <a:r>
              <a:rPr sz="2800" spc="-5" dirty="0">
                <a:latin typeface="Arial"/>
                <a:cs typeface="Arial"/>
              </a:rPr>
              <a:t>and transform raw </a:t>
            </a:r>
            <a:r>
              <a:rPr sz="2800" dirty="0">
                <a:latin typeface="Arial"/>
                <a:cs typeface="Arial"/>
              </a:rPr>
              <a:t>data </a:t>
            </a:r>
            <a:r>
              <a:rPr sz="2800" spc="-5" dirty="0">
                <a:latin typeface="Arial"/>
                <a:cs typeface="Arial"/>
              </a:rPr>
              <a:t>so that the  </a:t>
            </a:r>
            <a:r>
              <a:rPr sz="2800" dirty="0">
                <a:latin typeface="Arial"/>
                <a:cs typeface="Arial"/>
              </a:rPr>
              <a:t>information content </a:t>
            </a:r>
            <a:r>
              <a:rPr sz="2800" spc="-5" dirty="0">
                <a:latin typeface="Arial"/>
                <a:cs typeface="Arial"/>
              </a:rPr>
              <a:t>enfolded in the </a:t>
            </a:r>
            <a:r>
              <a:rPr sz="2800" dirty="0">
                <a:latin typeface="Arial"/>
                <a:cs typeface="Arial"/>
              </a:rPr>
              <a:t>dataset can</a:t>
            </a:r>
            <a:r>
              <a:rPr sz="2800" spc="7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  </a:t>
            </a:r>
            <a:r>
              <a:rPr sz="2800" spc="-5" dirty="0">
                <a:latin typeface="Arial"/>
                <a:cs typeface="Arial"/>
              </a:rPr>
              <a:t>exposed, or made more </a:t>
            </a:r>
            <a:r>
              <a:rPr sz="2800" dirty="0">
                <a:latin typeface="Arial"/>
                <a:cs typeface="Arial"/>
              </a:rPr>
              <a:t>easily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accessible.”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853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Pre-procesamiento de</a:t>
            </a:r>
            <a:r>
              <a:rPr spc="4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Datos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8679180" cy="211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¿Qué es pre-procesamiento de datos</a:t>
            </a:r>
            <a:r>
              <a:rPr sz="28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5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tabLst>
                <a:tab pos="530225" algn="l"/>
                <a:tab pos="1126490" algn="l"/>
                <a:tab pos="2559685" algn="l"/>
                <a:tab pos="2922270" algn="l"/>
                <a:tab pos="3938904" algn="l"/>
                <a:tab pos="4558030" algn="l"/>
                <a:tab pos="5449570" algn="l"/>
                <a:tab pos="5709920" algn="l"/>
                <a:tab pos="6012180" algn="l"/>
                <a:tab pos="6920230" algn="l"/>
                <a:tab pos="7479665" algn="l"/>
                <a:tab pos="8252459" algn="l"/>
              </a:tabLst>
            </a:pP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pre-p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oce</a:t>
            </a:r>
            <a:r>
              <a:rPr sz="2800" b="1" spc="10" dirty="0">
                <a:latin typeface="Arial"/>
                <a:cs typeface="Arial"/>
              </a:rPr>
              <a:t>s</a:t>
            </a:r>
            <a:r>
              <a:rPr sz="2800" b="1" spc="-5" dirty="0">
                <a:latin typeface="Arial"/>
                <a:cs typeface="Arial"/>
              </a:rPr>
              <a:t>amien</a:t>
            </a:r>
            <a:r>
              <a:rPr sz="2800" b="1" spc="5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5" dirty="0">
                <a:latin typeface="Arial"/>
                <a:cs typeface="Arial"/>
              </a:rPr>
              <a:t>d</a:t>
            </a:r>
            <a:r>
              <a:rPr sz="2800" b="1" spc="-5" dirty="0">
                <a:latin typeface="Arial"/>
                <a:cs typeface="Arial"/>
              </a:rPr>
              <a:t>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dat</a:t>
            </a:r>
            <a:r>
              <a:rPr sz="2800" b="1" dirty="0">
                <a:latin typeface="Arial"/>
                <a:cs typeface="Arial"/>
              </a:rPr>
              <a:t>o</a:t>
            </a: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dirty="0">
                <a:latin typeface="Arial"/>
                <a:cs typeface="Arial"/>
              </a:rPr>
              <a:t>/	</a:t>
            </a:r>
            <a:r>
              <a:rPr sz="2800" b="1" spc="-5" dirty="0">
                <a:latin typeface="Arial"/>
                <a:cs typeface="Arial"/>
              </a:rPr>
              <a:t>prepar</a:t>
            </a:r>
            <a:r>
              <a:rPr sz="2800" b="1" spc="10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ción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5" dirty="0">
                <a:latin typeface="Arial"/>
                <a:cs typeface="Arial"/>
              </a:rPr>
              <a:t>de  </a:t>
            </a:r>
            <a:r>
              <a:rPr sz="2800" b="1" spc="-5" dirty="0">
                <a:latin typeface="Arial"/>
                <a:cs typeface="Arial"/>
              </a:rPr>
              <a:t>da</a:t>
            </a:r>
            <a:r>
              <a:rPr sz="2800" b="1" spc="5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os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as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6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técn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á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3101086"/>
            <a:ext cx="8034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9725" algn="l"/>
                <a:tab pos="2256155" algn="l"/>
                <a:tab pos="3378200" algn="l"/>
                <a:tab pos="4023995" algn="l"/>
                <a:tab pos="5164455" algn="l"/>
                <a:tab pos="6010275" algn="l"/>
                <a:tab pos="6716395" algn="l"/>
              </a:tabLst>
            </a:pPr>
            <a:r>
              <a:rPr sz="2800" spc="-5" dirty="0">
                <a:latin typeface="Arial"/>
                <a:cs typeface="Arial"/>
              </a:rPr>
              <a:t>conjunto	de	datos	de	modo	</a:t>
            </a:r>
            <a:r>
              <a:rPr sz="2800" dirty="0">
                <a:latin typeface="Arial"/>
                <a:cs typeface="Arial"/>
              </a:rPr>
              <a:t>que	</a:t>
            </a:r>
            <a:r>
              <a:rPr sz="2800" spc="-5" dirty="0">
                <a:latin typeface="Arial"/>
                <a:cs typeface="Arial"/>
              </a:rPr>
              <a:t>las	técnicas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2246608"/>
            <a:ext cx="8680450" cy="130619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785"/>
              </a:spcBef>
              <a:tabLst>
                <a:tab pos="670560" algn="l"/>
                <a:tab pos="1816735" algn="l"/>
                <a:tab pos="2685415" algn="l"/>
                <a:tab pos="4147185" algn="l"/>
                <a:tab pos="5629910" algn="l"/>
                <a:tab pos="6183630" algn="l"/>
                <a:tab pos="7587615" algn="l"/>
                <a:tab pos="8258175" algn="l"/>
              </a:tabLst>
            </a:pPr>
            <a:r>
              <a:rPr sz="2800" spc="-5" dirty="0">
                <a:latin typeface="Arial"/>
                <a:cs typeface="Arial"/>
              </a:rPr>
              <a:t>de	da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que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mite</a:t>
            </a:r>
            <a:r>
              <a:rPr sz="2800" dirty="0">
                <a:latin typeface="Arial"/>
                <a:cs typeface="Arial"/>
              </a:rPr>
              <a:t>	m</a:t>
            </a:r>
            <a:r>
              <a:rPr sz="2800" spc="-5" dirty="0">
                <a:latin typeface="Arial"/>
                <a:cs typeface="Arial"/>
              </a:rPr>
              <a:t>ej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rar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ad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un</a:t>
            </a:r>
            <a:endParaRPr sz="28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1680"/>
              </a:spcBef>
            </a:pPr>
            <a:r>
              <a:rPr sz="2800" spc="-15" dirty="0"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3527150"/>
            <a:ext cx="868045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800" dirty="0">
                <a:latin typeface="Arial"/>
                <a:cs typeface="Arial"/>
              </a:rPr>
              <a:t>extracción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conocimiento/minería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datos </a:t>
            </a:r>
            <a:r>
              <a:rPr sz="2800" spc="-5" dirty="0">
                <a:latin typeface="Arial"/>
                <a:cs typeface="Arial"/>
              </a:rPr>
              <a:t>puedan  </a:t>
            </a:r>
            <a:r>
              <a:rPr sz="2800" dirty="0">
                <a:latin typeface="Arial"/>
                <a:cs typeface="Arial"/>
              </a:rPr>
              <a:t>obtener </a:t>
            </a:r>
            <a:r>
              <a:rPr sz="2800" spc="-5" dirty="0">
                <a:latin typeface="Arial"/>
                <a:cs typeface="Arial"/>
              </a:rPr>
              <a:t>mayor y mejor </a:t>
            </a:r>
            <a:r>
              <a:rPr sz="2800" dirty="0">
                <a:latin typeface="Arial"/>
                <a:cs typeface="Arial"/>
              </a:rPr>
              <a:t>información </a:t>
            </a:r>
            <a:r>
              <a:rPr sz="2800" spc="-5" dirty="0">
                <a:latin typeface="Arial"/>
                <a:cs typeface="Arial"/>
              </a:rPr>
              <a:t>(mejor </a:t>
            </a:r>
            <a:r>
              <a:rPr sz="2800" dirty="0">
                <a:latin typeface="Arial"/>
                <a:cs typeface="Arial"/>
              </a:rPr>
              <a:t>porcentaje 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clasificación, </a:t>
            </a:r>
            <a:r>
              <a:rPr sz="2800" spc="-5" dirty="0">
                <a:latin typeface="Arial"/>
                <a:cs typeface="Arial"/>
              </a:rPr>
              <a:t>reglas </a:t>
            </a:r>
            <a:r>
              <a:rPr sz="2800" dirty="0">
                <a:latin typeface="Arial"/>
                <a:cs typeface="Arial"/>
              </a:rPr>
              <a:t>con </a:t>
            </a:r>
            <a:r>
              <a:rPr sz="2800" spc="-5" dirty="0">
                <a:latin typeface="Arial"/>
                <a:cs typeface="Arial"/>
              </a:rPr>
              <a:t>más </a:t>
            </a:r>
            <a:r>
              <a:rPr sz="2800" dirty="0">
                <a:latin typeface="Arial"/>
                <a:cs typeface="Arial"/>
              </a:rPr>
              <a:t>completitud,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etc.)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>
            <a:extLst>
              <a:ext uri="{FF2B5EF4-FFF2-40B4-BE49-F238E27FC236}">
                <a16:creationId xmlns:a16="http://schemas.microsoft.com/office/drawing/2014/main" id="{9133132F-1D1A-4C56-8A65-DF1967E51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8"/>
          <a:stretch/>
        </p:blipFill>
        <p:spPr>
          <a:xfrm>
            <a:off x="1768474" y="1066799"/>
            <a:ext cx="5513253" cy="548640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536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Tipos de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datos</a:t>
            </a:r>
          </a:p>
        </p:txBody>
      </p:sp>
      <p:sp>
        <p:nvSpPr>
          <p:cNvPr id="3" name="object 3"/>
          <p:cNvSpPr/>
          <p:nvPr/>
        </p:nvSpPr>
        <p:spPr>
          <a:xfrm>
            <a:off x="20068" y="762000"/>
            <a:ext cx="9123931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813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Pre-procesamiento de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datos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0" y="1219200"/>
            <a:ext cx="5056124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7639" y="1728597"/>
            <a:ext cx="2299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8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cleaning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639" y="3374014"/>
            <a:ext cx="7858125" cy="25863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78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Resuelve conflictos entre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datos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68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Elimina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outliers</a:t>
            </a:r>
            <a:endParaRPr sz="2800">
              <a:latin typeface="Arial"/>
              <a:cs typeface="Arial"/>
            </a:endParaRPr>
          </a:p>
          <a:p>
            <a:pPr marL="184785" marR="5080" indent="-172720">
              <a:lnSpc>
                <a:spcPts val="5040"/>
              </a:lnSpc>
              <a:spcBef>
                <a:spcPts val="45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Chequea y </a:t>
            </a:r>
            <a:r>
              <a:rPr sz="2800" dirty="0">
                <a:latin typeface="Arial"/>
                <a:cs typeface="Arial"/>
              </a:rPr>
              <a:t>resuelve problemas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ruido, valores  perdidos,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3416"/>
            <a:ext cx="8376920" cy="438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Bibliografía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12700" marR="5080" algn="just">
              <a:lnSpc>
                <a:spcPts val="313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José Hernández Orallo y otros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Introducción </a:t>
            </a:r>
            <a:r>
              <a:rPr sz="2800" spc="-5" dirty="0">
                <a:latin typeface="Arial"/>
                <a:cs typeface="Arial"/>
              </a:rPr>
              <a:t>a la  Minería de Dato,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2004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Arial"/>
              <a:cs typeface="Arial"/>
            </a:endParaRPr>
          </a:p>
          <a:p>
            <a:pPr marL="12700" marR="5080" algn="just">
              <a:lnSpc>
                <a:spcPts val="312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Witten, </a:t>
            </a:r>
            <a:r>
              <a:rPr sz="2800" b="1" spc="-10" dirty="0">
                <a:latin typeface="Arial"/>
                <a:cs typeface="Arial"/>
              </a:rPr>
              <a:t>I. </a:t>
            </a:r>
            <a:r>
              <a:rPr sz="2800" b="1" spc="-5" dirty="0">
                <a:latin typeface="Arial"/>
                <a:cs typeface="Arial"/>
              </a:rPr>
              <a:t>H. &amp; Frank, </a:t>
            </a:r>
            <a:r>
              <a:rPr sz="2800" b="1" dirty="0">
                <a:latin typeface="Arial"/>
                <a:cs typeface="Arial"/>
              </a:rPr>
              <a:t>E. </a:t>
            </a:r>
            <a:r>
              <a:rPr sz="2800" spc="-5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Mining: </a:t>
            </a:r>
            <a:r>
              <a:rPr sz="2800" spc="-5" dirty="0">
                <a:latin typeface="Arial"/>
                <a:cs typeface="Arial"/>
              </a:rPr>
              <a:t>Practical  machine learning </a:t>
            </a:r>
            <a:r>
              <a:rPr sz="2800" dirty="0">
                <a:latin typeface="Arial"/>
                <a:cs typeface="Arial"/>
              </a:rPr>
              <a:t>tools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techniques, </a:t>
            </a:r>
            <a:r>
              <a:rPr sz="2800" spc="-5" dirty="0">
                <a:latin typeface="Arial"/>
                <a:cs typeface="Arial"/>
              </a:rPr>
              <a:t>Morgan  Kaufmann,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2005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"/>
              <a:cs typeface="Arial"/>
            </a:endParaRPr>
          </a:p>
          <a:p>
            <a:pPr marL="12700" marR="6985" algn="just">
              <a:lnSpc>
                <a:spcPts val="3130"/>
              </a:lnSpc>
            </a:pPr>
            <a:r>
              <a:rPr sz="2800" b="1" spc="-5" dirty="0">
                <a:latin typeface="Arial"/>
                <a:cs typeface="Arial"/>
              </a:rPr>
              <a:t>Mitchell, </a:t>
            </a:r>
            <a:r>
              <a:rPr sz="2800" b="1" spc="-165" dirty="0">
                <a:latin typeface="Arial"/>
                <a:cs typeface="Arial"/>
              </a:rPr>
              <a:t>T. </a:t>
            </a:r>
            <a:r>
              <a:rPr sz="2800" b="1" spc="-5" dirty="0">
                <a:latin typeface="Arial"/>
                <a:cs typeface="Arial"/>
              </a:rPr>
              <a:t>M. </a:t>
            </a:r>
            <a:r>
              <a:rPr sz="2800" spc="-5" dirty="0">
                <a:latin typeface="Arial"/>
                <a:cs typeface="Arial"/>
              </a:rPr>
              <a:t>Machine </a:t>
            </a:r>
            <a:r>
              <a:rPr sz="2800" dirty="0">
                <a:latin typeface="Arial"/>
                <a:cs typeface="Arial"/>
              </a:rPr>
              <a:t>Learning, McGraw-Hill  Science/Engineering/Math,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1997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813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Pre-procesamiento de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datos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0" y="1143000"/>
            <a:ext cx="3276599" cy="228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1634489"/>
            <a:ext cx="2696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8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integration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690" marR="5080" indent="-172720">
              <a:lnSpc>
                <a:spcPct val="150100"/>
              </a:lnSpc>
              <a:spcBef>
                <a:spcPts val="95"/>
              </a:spcBef>
              <a:buChar char="•"/>
              <a:tabLst>
                <a:tab pos="187325" algn="l"/>
                <a:tab pos="1832610" algn="l"/>
                <a:tab pos="2686685" algn="l"/>
                <a:tab pos="3954145" algn="l"/>
                <a:tab pos="4747260" algn="l"/>
                <a:tab pos="6708775" algn="l"/>
                <a:tab pos="8275955" algn="l"/>
              </a:tabLst>
            </a:pPr>
            <a:r>
              <a:rPr spc="-5" dirty="0"/>
              <a:t>Obti</a:t>
            </a:r>
            <a:r>
              <a:rPr spc="5" dirty="0"/>
              <a:t>e</a:t>
            </a:r>
            <a:r>
              <a:rPr spc="-5" dirty="0"/>
              <a:t>ne</a:t>
            </a:r>
            <a:r>
              <a:rPr dirty="0"/>
              <a:t>	</a:t>
            </a:r>
            <a:r>
              <a:rPr spc="-5" dirty="0"/>
              <a:t>l</a:t>
            </a:r>
            <a:r>
              <a:rPr dirty="0"/>
              <a:t>o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datos</a:t>
            </a:r>
            <a:r>
              <a:rPr dirty="0"/>
              <a:t>	d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d</a:t>
            </a:r>
            <a:r>
              <a:rPr dirty="0"/>
              <a:t>i</a:t>
            </a:r>
            <a:r>
              <a:rPr spc="-5" dirty="0"/>
              <a:t>fe</a:t>
            </a:r>
            <a:r>
              <a:rPr spc="5" dirty="0"/>
              <a:t>r</a:t>
            </a:r>
            <a:r>
              <a:rPr spc="-5" dirty="0"/>
              <a:t>e</a:t>
            </a:r>
            <a:r>
              <a:rPr dirty="0"/>
              <a:t>n</a:t>
            </a:r>
            <a:r>
              <a:rPr spc="-5" dirty="0"/>
              <a:t>tes</a:t>
            </a:r>
            <a:r>
              <a:rPr dirty="0"/>
              <a:t>	</a:t>
            </a:r>
            <a:r>
              <a:rPr spc="-5" dirty="0"/>
              <a:t>fu</a:t>
            </a:r>
            <a:r>
              <a:rPr spc="5" dirty="0"/>
              <a:t>e</a:t>
            </a:r>
            <a:r>
              <a:rPr spc="-5" dirty="0"/>
              <a:t>nt</a:t>
            </a:r>
            <a:r>
              <a:rPr spc="5" dirty="0"/>
              <a:t>e</a:t>
            </a:r>
            <a:r>
              <a:rPr spc="-5" dirty="0"/>
              <a:t>s</a:t>
            </a:r>
            <a:r>
              <a:rPr dirty="0"/>
              <a:t>	de  información</a:t>
            </a:r>
          </a:p>
          <a:p>
            <a:pPr marL="186690" indent="-172720">
              <a:lnSpc>
                <a:spcPct val="100000"/>
              </a:lnSpc>
              <a:spcBef>
                <a:spcPts val="1680"/>
              </a:spcBef>
              <a:buChar char="•"/>
              <a:tabLst>
                <a:tab pos="187325" algn="l"/>
              </a:tabLst>
            </a:pPr>
            <a:r>
              <a:rPr spc="-5" dirty="0"/>
              <a:t>Resuelve problemas de </a:t>
            </a:r>
            <a:r>
              <a:rPr dirty="0"/>
              <a:t>representación </a:t>
            </a:r>
            <a:r>
              <a:rPr spc="-5" dirty="0"/>
              <a:t>y</a:t>
            </a:r>
            <a:r>
              <a:rPr spc="45" dirty="0"/>
              <a:t> </a:t>
            </a:r>
            <a:r>
              <a:rPr dirty="0"/>
              <a:t>codificación</a:t>
            </a:r>
          </a:p>
          <a:p>
            <a:pPr marL="186690" marR="358140" indent="-172720">
              <a:lnSpc>
                <a:spcPct val="150000"/>
              </a:lnSpc>
              <a:buChar char="•"/>
              <a:tabLst>
                <a:tab pos="187325" algn="l"/>
              </a:tabLst>
            </a:pPr>
            <a:r>
              <a:rPr spc="-5" dirty="0"/>
              <a:t>Integra </a:t>
            </a:r>
            <a:r>
              <a:rPr dirty="0"/>
              <a:t>los datos desde diferentes </a:t>
            </a:r>
            <a:r>
              <a:rPr spc="-5" dirty="0"/>
              <a:t>tablas </a:t>
            </a:r>
            <a:r>
              <a:rPr dirty="0"/>
              <a:t>para crear  información</a:t>
            </a:r>
            <a:r>
              <a:rPr spc="10" dirty="0"/>
              <a:t> </a:t>
            </a:r>
            <a:r>
              <a:rPr spc="-5" dirty="0"/>
              <a:t>homogénea,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4813300" cy="1206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Pre-procesamiento de</a:t>
            </a:r>
            <a:r>
              <a:rPr sz="28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2800"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2580"/>
              </a:spcBef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8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transformation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6531" y="1646593"/>
            <a:ext cx="8059420" cy="1096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" y="2916280"/>
            <a:ext cx="8605520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2800" spc="-5" dirty="0">
                <a:latin typeface="Arial"/>
                <a:cs typeface="Arial"/>
              </a:rPr>
              <a:t>Los </a:t>
            </a:r>
            <a:r>
              <a:rPr sz="2800" dirty="0">
                <a:latin typeface="Arial"/>
                <a:cs typeface="Arial"/>
              </a:rPr>
              <a:t>datos </a:t>
            </a:r>
            <a:r>
              <a:rPr sz="2800" spc="-5" dirty="0">
                <a:latin typeface="Arial"/>
                <a:cs typeface="Arial"/>
              </a:rPr>
              <a:t>son </a:t>
            </a:r>
            <a:r>
              <a:rPr sz="2800" dirty="0">
                <a:latin typeface="Arial"/>
                <a:cs typeface="Arial"/>
              </a:rPr>
              <a:t>transformados 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dirty="0">
                <a:latin typeface="Arial"/>
                <a:cs typeface="Arial"/>
              </a:rPr>
              <a:t>consolidados </a:t>
            </a:r>
            <a:r>
              <a:rPr sz="2800" spc="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forma  </a:t>
            </a:r>
            <a:r>
              <a:rPr sz="2800" spc="-5" dirty="0">
                <a:latin typeface="Arial"/>
                <a:cs typeface="Arial"/>
              </a:rPr>
              <a:t>apropiada </a:t>
            </a:r>
            <a:r>
              <a:rPr sz="2800" dirty="0">
                <a:latin typeface="Arial"/>
                <a:cs typeface="Arial"/>
              </a:rPr>
              <a:t>para </a:t>
            </a: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extracción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información  Diferentes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vías:</a:t>
            </a:r>
            <a:endParaRPr sz="2800">
              <a:latin typeface="Arial"/>
              <a:cs typeface="Arial"/>
            </a:endParaRPr>
          </a:p>
          <a:p>
            <a:pPr marL="462280" marR="2983230">
              <a:lnSpc>
                <a:spcPts val="5040"/>
              </a:lnSpc>
              <a:spcBef>
                <a:spcPts val="445"/>
              </a:spcBef>
            </a:pPr>
            <a:r>
              <a:rPr sz="2800" spc="-5" dirty="0">
                <a:latin typeface="Arial"/>
                <a:cs typeface="Arial"/>
              </a:rPr>
              <a:t>Sumarización de datos  Operaciones de </a:t>
            </a:r>
            <a:r>
              <a:rPr sz="2800" dirty="0">
                <a:latin typeface="Arial"/>
                <a:cs typeface="Arial"/>
              </a:rPr>
              <a:t>agregación,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2400"/>
            <a:ext cx="4813300" cy="131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ct val="1506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Pre-procesamiento de </a:t>
            </a:r>
            <a:r>
              <a:rPr spc="-5" dirty="0" err="1">
                <a:solidFill>
                  <a:srgbClr val="FFFFFF"/>
                </a:solidFill>
              </a:rPr>
              <a:t>datos</a:t>
            </a:r>
            <a:r>
              <a:rPr spc="-5" dirty="0">
                <a:solidFill>
                  <a:srgbClr val="FFFFFF"/>
                </a:solidFill>
              </a:rPr>
              <a:t>  </a:t>
            </a:r>
            <a:r>
              <a:rPr spc="-5" dirty="0"/>
              <a:t>data</a:t>
            </a:r>
            <a:r>
              <a:rPr spc="20" dirty="0"/>
              <a:t> </a:t>
            </a:r>
            <a:r>
              <a:rPr spc="-5" dirty="0"/>
              <a:t>reduction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4613" y="1470660"/>
            <a:ext cx="9136761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536" y="4732609"/>
            <a:ext cx="873188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Selecciona datos </a:t>
            </a:r>
            <a:r>
              <a:rPr sz="2800" dirty="0">
                <a:latin typeface="Arial"/>
                <a:cs typeface="Arial"/>
              </a:rPr>
              <a:t>relevantes </a:t>
            </a:r>
            <a:r>
              <a:rPr sz="2800" spc="-5" dirty="0">
                <a:latin typeface="Arial"/>
                <a:cs typeface="Arial"/>
              </a:rPr>
              <a:t>para la </a:t>
            </a:r>
            <a:r>
              <a:rPr sz="2800" dirty="0">
                <a:latin typeface="Arial"/>
                <a:cs typeface="Arial"/>
              </a:rPr>
              <a:t>tarea de la minería 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datos/extracción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dirty="0">
                <a:latin typeface="Arial"/>
                <a:cs typeface="Arial"/>
              </a:rPr>
              <a:t> información.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448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Reducción de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Datos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066800"/>
            <a:ext cx="8762936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6376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Fuentes de complejidad en los</a:t>
            </a:r>
            <a:r>
              <a:rPr sz="280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datos: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34980"/>
            <a:ext cx="8480425" cy="560451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latin typeface="Arial"/>
                <a:cs typeface="Arial"/>
              </a:rPr>
              <a:t>En un </a:t>
            </a:r>
            <a:r>
              <a:rPr sz="2800" dirty="0">
                <a:latin typeface="Arial"/>
                <a:cs typeface="Arial"/>
              </a:rPr>
              <a:t>único </a:t>
            </a:r>
            <a:r>
              <a:rPr sz="2800" spc="-5" dirty="0">
                <a:latin typeface="Arial"/>
                <a:cs typeface="Arial"/>
              </a:rPr>
              <a:t>conjunto de datos /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tabla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Demasiadas </a:t>
            </a:r>
            <a:r>
              <a:rPr sz="2800" dirty="0">
                <a:latin typeface="Arial"/>
                <a:cs typeface="Arial"/>
              </a:rPr>
              <a:t>variables / atributos /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columnas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Demasiados casos / ejemplos / filas /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tuplas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Demasiados </a:t>
            </a:r>
            <a:r>
              <a:rPr sz="2800" dirty="0">
                <a:latin typeface="Arial"/>
                <a:cs typeface="Arial"/>
              </a:rPr>
              <a:t>valores/estados </a:t>
            </a:r>
            <a:r>
              <a:rPr sz="2800" spc="-5" dirty="0">
                <a:latin typeface="Arial"/>
                <a:cs typeface="Arial"/>
              </a:rPr>
              <a:t>por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atributo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Al </a:t>
            </a:r>
            <a:r>
              <a:rPr sz="2800" dirty="0">
                <a:latin typeface="Arial"/>
                <a:cs typeface="Arial"/>
              </a:rPr>
              <a:t>usar múltiples conjuntos de datos /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tablas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Demasiadas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tablas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ct val="15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Demasiadas </a:t>
            </a:r>
            <a:r>
              <a:rPr sz="2800" dirty="0">
                <a:latin typeface="Arial"/>
                <a:cs typeface="Arial"/>
              </a:rPr>
              <a:t>relaciones </a:t>
            </a:r>
            <a:r>
              <a:rPr sz="2800" spc="-5" dirty="0">
                <a:latin typeface="Arial"/>
                <a:cs typeface="Arial"/>
              </a:rPr>
              <a:t>(y </a:t>
            </a:r>
            <a:r>
              <a:rPr sz="2800" dirty="0">
                <a:latin typeface="Arial"/>
                <a:cs typeface="Arial"/>
              </a:rPr>
              <a:t>conocimiento encerrado  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ellas)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898" y="2409570"/>
            <a:ext cx="3689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Conclusio</a:t>
            </a:r>
            <a:r>
              <a:rPr sz="4400" spc="-20" dirty="0">
                <a:solidFill>
                  <a:srgbClr val="000000"/>
                </a:solidFill>
              </a:rPr>
              <a:t>n</a:t>
            </a:r>
            <a:r>
              <a:rPr sz="4400" dirty="0">
                <a:solidFill>
                  <a:srgbClr val="000000"/>
                </a:solidFill>
              </a:rPr>
              <a:t>es</a:t>
            </a:r>
            <a:endParaRPr sz="4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>
            <a:extLst>
              <a:ext uri="{FF2B5EF4-FFF2-40B4-BE49-F238E27FC236}">
                <a16:creationId xmlns:a16="http://schemas.microsoft.com/office/drawing/2014/main" id="{872B4E97-33EA-469D-96EE-BFFA1106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79930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79" name="Text Box 1">
            <a:extLst>
              <a:ext uri="{FF2B5EF4-FFF2-40B4-BE49-F238E27FC236}">
                <a16:creationId xmlns:a16="http://schemas.microsoft.com/office/drawing/2014/main" id="{E9CA1C0E-DFB1-47BE-A72E-6CAA2F6E8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6675"/>
            <a:ext cx="6886575" cy="760413"/>
          </a:xfrm>
          <a:prstGeom prst="rect">
            <a:avLst/>
          </a:prstGeom>
          <a:noFill/>
          <a:ln>
            <a:noFill/>
          </a:ln>
          <a:effectLst/>
        </p:spPr>
        <p:txBody>
          <a:bodyPr lIns="89990" tIns="46795" rIns="89990" bIns="46795">
            <a:spAutoFit/>
          </a:bodyPr>
          <a:lstStyle>
            <a:lvl1pPr>
              <a:lnSpc>
                <a:spcPct val="6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6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6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63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63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s-ES" altLang="en-US" sz="3600" b="1" dirty="0">
                <a:solidFill>
                  <a:srgbClr val="FFFFFF"/>
                </a:solidFill>
                <a:latin typeface="+mj-lt"/>
                <a:cs typeface="+mj-cs"/>
              </a:rPr>
              <a:t>Preguntas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8D3FFE-242E-4A8F-86A8-4BE77E4F5407}"/>
              </a:ext>
            </a:extLst>
          </p:cNvPr>
          <p:cNvSpPr txBox="1">
            <a:spLocks/>
          </p:cNvSpPr>
          <p:nvPr/>
        </p:nvSpPr>
        <p:spPr bwMode="auto">
          <a:xfrm>
            <a:off x="342900" y="5105400"/>
            <a:ext cx="8283575" cy="1593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4572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9144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13716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18288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Profesor</a:t>
            </a:r>
            <a:r>
              <a:rPr lang="es-ES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: Dr</a:t>
            </a:r>
            <a:r>
              <a:rPr lang="es-E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. 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Yasiel Pérez Vera</a:t>
            </a:r>
          </a:p>
          <a:p>
            <a:pPr>
              <a:lnSpc>
                <a:spcPct val="100000"/>
              </a:lnSpc>
              <a:buFont typeface="Arial" charset="0"/>
              <a:buNone/>
              <a:defRPr/>
            </a:pP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Email: 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yperezv@unsa.edu.pe</a:t>
            </a:r>
            <a:r>
              <a:rPr lang="es-E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E1E0F24A-12A5-4E85-ACE5-2891EDEDC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514600"/>
            <a:ext cx="8458200" cy="1676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>
            <a:lvl1pPr>
              <a:lnSpc>
                <a:spcPct val="59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ES" altLang="es-ES_tradnl" sz="4000" b="1" dirty="0">
                <a:solidFill>
                  <a:srgbClr val="FFFF00"/>
                </a:solidFill>
                <a:cs typeface="+mn-cs"/>
              </a:rPr>
              <a:t>Inteligencia Artificial</a:t>
            </a:r>
          </a:p>
          <a:p>
            <a:pPr algn="ctr" eaLnBrk="1" hangingPunct="1">
              <a:lnSpc>
                <a:spcPct val="135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ES" altLang="es-ES_tradnl" sz="3200" b="1" dirty="0">
              <a:solidFill>
                <a:srgbClr val="FFFFFF"/>
              </a:solidFill>
              <a:ea typeface="+mn-ea"/>
            </a:endParaRPr>
          </a:p>
          <a:p>
            <a:pPr algn="ctr">
              <a:lnSpc>
                <a:spcPct val="135000"/>
              </a:lnSpc>
              <a:spcBef>
                <a:spcPct val="0"/>
              </a:spcBef>
              <a:buNone/>
              <a:defRPr/>
            </a:pPr>
            <a:r>
              <a:rPr lang="es-ES" altLang="es-ES_tradnl" sz="2800" b="1" dirty="0">
                <a:solidFill>
                  <a:srgbClr val="FFFFFF"/>
                </a:solidFill>
              </a:rPr>
              <a:t>Conferencia: Introducción al KDD.</a:t>
            </a:r>
            <a:endParaRPr lang="en-GB" altLang="es-ES_tradnl" sz="2800" b="1" dirty="0">
              <a:solidFill>
                <a:srgbClr val="FFFFFF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729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0408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Aprendizaje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11180"/>
            <a:ext cx="852995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50000"/>
              </a:lnSpc>
              <a:spcBef>
                <a:spcPts val="100"/>
              </a:spcBef>
            </a:pPr>
            <a:r>
              <a:rPr sz="2800" i="1" spc="-5" dirty="0">
                <a:latin typeface="Arial"/>
                <a:cs typeface="Arial"/>
              </a:rPr>
              <a:t>Cualquier cambio en un sistema </a:t>
            </a:r>
            <a:r>
              <a:rPr sz="2800" i="1" dirty="0">
                <a:latin typeface="Arial"/>
                <a:cs typeface="Arial"/>
              </a:rPr>
              <a:t>que </a:t>
            </a:r>
            <a:r>
              <a:rPr sz="2800" i="1" spc="-5" dirty="0">
                <a:latin typeface="Arial"/>
                <a:cs typeface="Arial"/>
              </a:rPr>
              <a:t>le permite a  </a:t>
            </a:r>
            <a:r>
              <a:rPr sz="2800" i="1" dirty="0">
                <a:latin typeface="Arial"/>
                <a:cs typeface="Arial"/>
              </a:rPr>
              <a:t>este resolver mejor </a:t>
            </a:r>
            <a:r>
              <a:rPr sz="2800" i="1" spc="-5" dirty="0">
                <a:latin typeface="Arial"/>
                <a:cs typeface="Arial"/>
              </a:rPr>
              <a:t>una </a:t>
            </a:r>
            <a:r>
              <a:rPr sz="2800" i="1" dirty="0">
                <a:latin typeface="Arial"/>
                <a:cs typeface="Arial"/>
              </a:rPr>
              <a:t>tarea </a:t>
            </a:r>
            <a:r>
              <a:rPr sz="2800" i="1" spc="-5" dirty="0">
                <a:latin typeface="Arial"/>
                <a:cs typeface="Arial"/>
              </a:rPr>
              <a:t>la </a:t>
            </a:r>
            <a:r>
              <a:rPr sz="2800" i="1" dirty="0">
                <a:latin typeface="Arial"/>
                <a:cs typeface="Arial"/>
              </a:rPr>
              <a:t>segunda </a:t>
            </a:r>
            <a:r>
              <a:rPr sz="2800" i="1" spc="-5" dirty="0">
                <a:latin typeface="Arial"/>
                <a:cs typeface="Arial"/>
              </a:rPr>
              <a:t>vez u </a:t>
            </a:r>
            <a:r>
              <a:rPr sz="2800" i="1" dirty="0">
                <a:latin typeface="Arial"/>
                <a:cs typeface="Arial"/>
              </a:rPr>
              <a:t>otra  </a:t>
            </a:r>
            <a:r>
              <a:rPr sz="2800" i="1" spc="-5" dirty="0">
                <a:latin typeface="Arial"/>
                <a:cs typeface="Arial"/>
              </a:rPr>
              <a:t>tarea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spc="-15" dirty="0">
                <a:latin typeface="Arial"/>
                <a:cs typeface="Arial"/>
              </a:rPr>
              <a:t>similar.</a:t>
            </a:r>
            <a:endParaRPr sz="2800">
              <a:latin typeface="Arial"/>
              <a:cs typeface="Arial"/>
            </a:endParaRPr>
          </a:p>
          <a:p>
            <a:pPr marL="6066790" algn="just">
              <a:lnSpc>
                <a:spcPct val="100000"/>
              </a:lnSpc>
              <a:spcBef>
                <a:spcPts val="1680"/>
              </a:spcBef>
            </a:pPr>
            <a:r>
              <a:rPr sz="2800" b="1" i="1" spc="-5" dirty="0">
                <a:latin typeface="Arial"/>
                <a:cs typeface="Arial"/>
              </a:rPr>
              <a:t>Herbert</a:t>
            </a:r>
            <a:r>
              <a:rPr sz="2800" b="1" i="1" spc="-4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Simon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3416"/>
            <a:ext cx="8526780" cy="6005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Manifestaciones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28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aprendizaje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50">
              <a:latin typeface="Arial"/>
              <a:cs typeface="Arial"/>
            </a:endParaRPr>
          </a:p>
          <a:p>
            <a:pPr marL="12700" marR="5080">
              <a:lnSpc>
                <a:spcPct val="150100"/>
              </a:lnSpc>
              <a:buAutoNum type="alphaLcPeriod"/>
              <a:tabLst>
                <a:tab pos="461645" algn="l"/>
                <a:tab pos="462280" algn="l"/>
              </a:tabLst>
            </a:pPr>
            <a:r>
              <a:rPr sz="2800" spc="-5" dirty="0">
                <a:latin typeface="Arial"/>
                <a:cs typeface="Arial"/>
              </a:rPr>
              <a:t>Con </a:t>
            </a:r>
            <a:r>
              <a:rPr sz="2800" dirty="0">
                <a:latin typeface="Arial"/>
                <a:cs typeface="Arial"/>
              </a:rPr>
              <a:t>el conocimiento aprendido se pueden </a:t>
            </a:r>
            <a:r>
              <a:rPr sz="2800" spc="-5" dirty="0">
                <a:latin typeface="Arial"/>
                <a:cs typeface="Arial"/>
              </a:rPr>
              <a:t>resolver  nuevos </a:t>
            </a:r>
            <a:r>
              <a:rPr sz="2800" dirty="0">
                <a:latin typeface="Arial"/>
                <a:cs typeface="Arial"/>
              </a:rPr>
              <a:t>problemas </a:t>
            </a:r>
            <a:r>
              <a:rPr sz="2800" spc="-5" dirty="0">
                <a:latin typeface="Arial"/>
                <a:cs typeface="Arial"/>
              </a:rPr>
              <a:t>que </a:t>
            </a:r>
            <a:r>
              <a:rPr sz="2800" dirty="0">
                <a:latin typeface="Arial"/>
                <a:cs typeface="Arial"/>
              </a:rPr>
              <a:t>antes </a:t>
            </a:r>
            <a:r>
              <a:rPr sz="2800" spc="-5" dirty="0">
                <a:latin typeface="Arial"/>
                <a:cs typeface="Arial"/>
              </a:rPr>
              <a:t>eran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insolubles.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lphaLcPeriod"/>
            </a:pPr>
            <a:endParaRPr sz="4350">
              <a:latin typeface="Arial"/>
              <a:cs typeface="Arial"/>
            </a:endParaRPr>
          </a:p>
          <a:p>
            <a:pPr marL="12700" marR="5715">
              <a:lnSpc>
                <a:spcPct val="150000"/>
              </a:lnSpc>
              <a:buAutoNum type="alphaLcPeriod"/>
              <a:tabLst>
                <a:tab pos="461645" algn="l"/>
                <a:tab pos="462280" algn="l"/>
                <a:tab pos="1313815" algn="l"/>
                <a:tab pos="1791335" algn="l"/>
                <a:tab pos="4091304" algn="l"/>
                <a:tab pos="5876290" algn="l"/>
                <a:tab pos="6452235" algn="l"/>
                <a:tab pos="7246620" algn="l"/>
              </a:tabLst>
            </a:pPr>
            <a:r>
              <a:rPr sz="2800" spc="-5" dirty="0">
                <a:latin typeface="Arial"/>
                <a:cs typeface="Arial"/>
              </a:rPr>
              <a:t>Con	el	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no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imi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ap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ido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dan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jo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es  soluciones a los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problemas.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lphaLcPeriod"/>
            </a:pPr>
            <a:endParaRPr sz="4350">
              <a:latin typeface="Arial"/>
              <a:cs typeface="Arial"/>
            </a:endParaRPr>
          </a:p>
          <a:p>
            <a:pPr marL="12700" marR="5080">
              <a:lnSpc>
                <a:spcPct val="150100"/>
              </a:lnSpc>
              <a:buAutoNum type="alphaLcPeriod"/>
              <a:tabLst>
                <a:tab pos="461645" algn="l"/>
                <a:tab pos="462280" algn="l"/>
              </a:tabLst>
            </a:pPr>
            <a:r>
              <a:rPr sz="2800" spc="-5" dirty="0">
                <a:latin typeface="Arial"/>
                <a:cs typeface="Arial"/>
              </a:rPr>
              <a:t>Con </a:t>
            </a:r>
            <a:r>
              <a:rPr sz="2800" dirty="0">
                <a:latin typeface="Arial"/>
                <a:cs typeface="Arial"/>
              </a:rPr>
              <a:t>el conocimiento aprendido se resuelven </a:t>
            </a:r>
            <a:r>
              <a:rPr sz="2800" spc="-5" dirty="0">
                <a:latin typeface="Arial"/>
                <a:cs typeface="Arial"/>
              </a:rPr>
              <a:t>más  eficientemente (a menos costo) los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problemas.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051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Machine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23599"/>
            <a:ext cx="860361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Al subcampo de la </a:t>
            </a:r>
            <a:r>
              <a:rPr sz="2800" dirty="0">
                <a:latin typeface="Arial"/>
                <a:cs typeface="Arial"/>
              </a:rPr>
              <a:t>Inteligencia </a:t>
            </a:r>
            <a:r>
              <a:rPr sz="2800" spc="-5" dirty="0">
                <a:latin typeface="Arial"/>
                <a:cs typeface="Arial"/>
              </a:rPr>
              <a:t>artificial </a:t>
            </a:r>
            <a:r>
              <a:rPr sz="2800" dirty="0">
                <a:latin typeface="Arial"/>
                <a:cs typeface="Arial"/>
              </a:rPr>
              <a:t>que estudia  </a:t>
            </a:r>
            <a:r>
              <a:rPr sz="2800" spc="-5" dirty="0">
                <a:latin typeface="Arial"/>
                <a:cs typeface="Arial"/>
              </a:rPr>
              <a:t>los </a:t>
            </a:r>
            <a:r>
              <a:rPr sz="2800" dirty="0">
                <a:latin typeface="Arial"/>
                <a:cs typeface="Arial"/>
              </a:rPr>
              <a:t>métodos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solución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problemas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aprendizaje  por </a:t>
            </a:r>
            <a:r>
              <a:rPr sz="2800" spc="-5" dirty="0">
                <a:latin typeface="Arial"/>
                <a:cs typeface="Arial"/>
              </a:rPr>
              <a:t>las </a:t>
            </a:r>
            <a:r>
              <a:rPr sz="2800" dirty="0">
                <a:latin typeface="Arial"/>
                <a:cs typeface="Arial"/>
              </a:rPr>
              <a:t>computadoras se </a:t>
            </a:r>
            <a:r>
              <a:rPr sz="2800" spc="-10" dirty="0">
                <a:latin typeface="Arial"/>
                <a:cs typeface="Arial"/>
              </a:rPr>
              <a:t>le </a:t>
            </a:r>
            <a:r>
              <a:rPr sz="2800" spc="-5" dirty="0">
                <a:latin typeface="Arial"/>
                <a:cs typeface="Arial"/>
              </a:rPr>
              <a:t>denomina </a:t>
            </a:r>
            <a:r>
              <a:rPr sz="2800" b="1" spc="-5" dirty="0">
                <a:latin typeface="Arial"/>
                <a:cs typeface="Arial"/>
              </a:rPr>
              <a:t>Aprendizaje  </a:t>
            </a:r>
            <a:r>
              <a:rPr sz="2800" b="1" dirty="0">
                <a:latin typeface="Arial"/>
                <a:cs typeface="Arial"/>
              </a:rPr>
              <a:t>automatizado 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b="1" spc="-5" dirty="0">
                <a:latin typeface="Arial"/>
                <a:cs typeface="Arial"/>
              </a:rPr>
              <a:t>Aprendizaje </a:t>
            </a:r>
            <a:r>
              <a:rPr sz="2800" b="1" spc="-10" dirty="0">
                <a:latin typeface="Arial"/>
                <a:cs typeface="Arial"/>
              </a:rPr>
              <a:t>de </a:t>
            </a:r>
            <a:r>
              <a:rPr sz="2800" b="1" spc="-5" dirty="0">
                <a:latin typeface="Arial"/>
                <a:cs typeface="Arial"/>
              </a:rPr>
              <a:t>máquina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Machine  Learning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ML</a:t>
            </a:r>
            <a:r>
              <a:rPr sz="2800" spc="-5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833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Minería de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44426"/>
            <a:ext cx="845312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  <a:tabLst>
                <a:tab pos="1713230" algn="l"/>
                <a:tab pos="4405630" algn="l"/>
                <a:tab pos="5452110" algn="l"/>
                <a:tab pos="6222365" algn="l"/>
              </a:tabLst>
            </a:pPr>
            <a:r>
              <a:rPr sz="2800" spc="-1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define a la </a:t>
            </a:r>
            <a:r>
              <a:rPr sz="2800" b="1" spc="-5" dirty="0">
                <a:latin typeface="Arial"/>
                <a:cs typeface="Arial"/>
              </a:rPr>
              <a:t>minería </a:t>
            </a:r>
            <a:r>
              <a:rPr sz="2800" b="1" spc="-10" dirty="0">
                <a:latin typeface="Arial"/>
                <a:cs typeface="Arial"/>
              </a:rPr>
              <a:t>de </a:t>
            </a:r>
            <a:r>
              <a:rPr sz="2800" b="1" dirty="0">
                <a:latin typeface="Arial"/>
                <a:cs typeface="Arial"/>
              </a:rPr>
              <a:t>datos </a:t>
            </a:r>
            <a:r>
              <a:rPr sz="2800" dirty="0">
                <a:latin typeface="Arial"/>
                <a:cs typeface="Arial"/>
              </a:rPr>
              <a:t>como </a:t>
            </a:r>
            <a:r>
              <a:rPr sz="2800" spc="-5" dirty="0">
                <a:latin typeface="Arial"/>
                <a:cs typeface="Arial"/>
              </a:rPr>
              <a:t>el </a:t>
            </a:r>
            <a:r>
              <a:rPr sz="2800" dirty="0">
                <a:latin typeface="Arial"/>
                <a:cs typeface="Arial"/>
              </a:rPr>
              <a:t>proceso </a:t>
            </a:r>
            <a:r>
              <a:rPr sz="2800" spc="-5" dirty="0">
                <a:latin typeface="Arial"/>
                <a:cs typeface="Arial"/>
              </a:rPr>
              <a:t>de  e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tr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er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mie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út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comp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e,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8290" y="3085297"/>
          <a:ext cx="8488045" cy="1677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700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previamente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3095"/>
                        </a:lnSpc>
                        <a:tabLst>
                          <a:tab pos="2910205" algn="l"/>
                        </a:tabLst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desconocido,	desde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309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gr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nd</a:t>
                      </a:r>
                      <a:r>
                        <a:rPr sz="280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cantidades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de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690"/>
                        </a:spcBef>
                        <a:tabLst>
                          <a:tab pos="1407160" algn="l"/>
                          <a:tab pos="3849370" algn="l"/>
                        </a:tabLst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datos	almacenados	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tos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876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85">
                <a:tc>
                  <a:txBody>
                    <a:bodyPr/>
                    <a:lstStyle/>
                    <a:p>
                      <a:pPr marL="31750">
                        <a:lnSpc>
                          <a:spcPts val="3295"/>
                        </a:lnSpc>
                        <a:spcBef>
                          <a:spcPts val="6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formatos.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3416"/>
            <a:ext cx="8606155" cy="464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Principales retos de la minería de</a:t>
            </a:r>
            <a:r>
              <a:rPr sz="28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Arial"/>
              <a:cs typeface="Arial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5"/>
              </a:spcBef>
              <a:buChar char="•"/>
              <a:tabLst>
                <a:tab pos="469900" algn="l"/>
              </a:tabLst>
            </a:pPr>
            <a:r>
              <a:rPr sz="2800" spc="-15" dirty="0">
                <a:latin typeface="Arial"/>
                <a:cs typeface="Arial"/>
              </a:rPr>
              <a:t>Trabajar </a:t>
            </a:r>
            <a:r>
              <a:rPr sz="2800" dirty="0">
                <a:latin typeface="Arial"/>
                <a:cs typeface="Arial"/>
              </a:rPr>
              <a:t>con grandes volúmenes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datos,  procedentes mayoritariamente </a:t>
            </a:r>
            <a:r>
              <a:rPr sz="2800" spc="-5" dirty="0">
                <a:latin typeface="Arial"/>
                <a:cs typeface="Arial"/>
              </a:rPr>
              <a:t>de los sistemas de  </a:t>
            </a:r>
            <a:r>
              <a:rPr sz="2800" dirty="0">
                <a:latin typeface="Arial"/>
                <a:cs typeface="Arial"/>
              </a:rPr>
              <a:t>información,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350">
              <a:latin typeface="Arial"/>
              <a:cs typeface="Arial"/>
            </a:endParaRPr>
          </a:p>
          <a:p>
            <a:pPr marL="469900" marR="5080" indent="-457200" algn="just">
              <a:lnSpc>
                <a:spcPct val="150100"/>
              </a:lnSpc>
              <a:buChar char="•"/>
              <a:tabLst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usar técnicas adecuadas para analizar </a:t>
            </a:r>
            <a:r>
              <a:rPr sz="2800" spc="-5" dirty="0">
                <a:latin typeface="Arial"/>
                <a:cs typeface="Arial"/>
              </a:rPr>
              <a:t>los </a:t>
            </a:r>
            <a:r>
              <a:rPr sz="2800" dirty="0">
                <a:latin typeface="Arial"/>
                <a:cs typeface="Arial"/>
              </a:rPr>
              <a:t>mismos  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extraer conocimiento </a:t>
            </a:r>
            <a:r>
              <a:rPr sz="2800" spc="-5" dirty="0">
                <a:latin typeface="Arial"/>
                <a:cs typeface="Arial"/>
              </a:rPr>
              <a:t>novedoso y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útil.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1523</Words>
  <Application>Microsoft Office PowerPoint</Application>
  <PresentationFormat>Presentación en pantalla (4:3)</PresentationFormat>
  <Paragraphs>204</Paragraphs>
  <Slides>47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Arial</vt:lpstr>
      <vt:lpstr>Calibri</vt:lpstr>
      <vt:lpstr>DejaVu Sans</vt:lpstr>
      <vt:lpstr>Tahoma</vt:lpstr>
      <vt:lpstr>Times New Roman</vt:lpstr>
      <vt:lpstr>Wingdings</vt:lpstr>
      <vt:lpstr>Office Theme</vt:lpstr>
      <vt:lpstr>Presentación de PowerPoint</vt:lpstr>
      <vt:lpstr>Presentación de PowerPoint</vt:lpstr>
      <vt:lpstr>Sumario</vt:lpstr>
      <vt:lpstr>Presentación de PowerPoint</vt:lpstr>
      <vt:lpstr>Aprendizaje</vt:lpstr>
      <vt:lpstr>Presentación de PowerPoint</vt:lpstr>
      <vt:lpstr>Machine Learning</vt:lpstr>
      <vt:lpstr>Minería de datos</vt:lpstr>
      <vt:lpstr>Presentación de PowerPoint</vt:lpstr>
      <vt:lpstr>Presentación de PowerPoint</vt:lpstr>
      <vt:lpstr>Presentación de PowerPoint</vt:lpstr>
      <vt:lpstr>Fases de KDD</vt:lpstr>
      <vt:lpstr>Presentación de PowerPoint</vt:lpstr>
      <vt:lpstr>Presentación de PowerPoint</vt:lpstr>
      <vt:lpstr>Fase de Integración y recopilación</vt:lpstr>
      <vt:lpstr>Fase de Integración y recopilación</vt:lpstr>
      <vt:lpstr>Fase de Selección, limpieza y transformación</vt:lpstr>
      <vt:lpstr>Presentación de PowerPoint</vt:lpstr>
      <vt:lpstr>Presentación de PowerPoint</vt:lpstr>
      <vt:lpstr>Limpieza de datos (data cleaning) Ruido: error aleatorio o siguiendo una varianza en los  datos. El tratamiento básico es suavizar mediante  técnicas estadísticas (binning, regresión, ...)</vt:lpstr>
      <vt:lpstr>Fase de Selección, limpieza y transformación</vt:lpstr>
      <vt:lpstr>Fase de Selección, limpieza y transformación</vt:lpstr>
      <vt:lpstr>Fase de Selección, limpieza y transformación</vt:lpstr>
      <vt:lpstr>Refinación de datos</vt:lpstr>
      <vt:lpstr>Presentación de PowerPoint</vt:lpstr>
      <vt:lpstr>Presentación de PowerPoint</vt:lpstr>
      <vt:lpstr>Tareas de la minería de datos</vt:lpstr>
      <vt:lpstr>Presentación de PowerPoint</vt:lpstr>
      <vt:lpstr>Fase de evaluación e interpretación</vt:lpstr>
      <vt:lpstr>Fase de evaluación e interpretación</vt:lpstr>
      <vt:lpstr>Fase de evaluación e interpretación</vt:lpstr>
      <vt:lpstr>Presentación de PowerPoint</vt:lpstr>
      <vt:lpstr>Presentación de PowerPoint</vt:lpstr>
      <vt:lpstr>Pre-procesamiento de Datos</vt:lpstr>
      <vt:lpstr>Pre-procesamiento de Datos</vt:lpstr>
      <vt:lpstr>Presentación de PowerPoint</vt:lpstr>
      <vt:lpstr>Presentación de PowerPoint</vt:lpstr>
      <vt:lpstr>Tipos de datos</vt:lpstr>
      <vt:lpstr>Pre-procesamiento de datos</vt:lpstr>
      <vt:lpstr>Pre-procesamiento de datos</vt:lpstr>
      <vt:lpstr>Presentación de PowerPoint</vt:lpstr>
      <vt:lpstr>Pre-procesamiento de datos  data reduction</vt:lpstr>
      <vt:lpstr>Reducción de Datos</vt:lpstr>
      <vt:lpstr>Presentación de PowerPoint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Alejandro Gabriel Machado Cento</dc:creator>
  <cp:lastModifiedBy>YASIEL  PEREZ VERA</cp:lastModifiedBy>
  <cp:revision>3</cp:revision>
  <dcterms:created xsi:type="dcterms:W3CDTF">2020-06-11T01:44:31Z</dcterms:created>
  <dcterms:modified xsi:type="dcterms:W3CDTF">2023-04-17T03:43:38Z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2020-06-11T00:00:00Z</vt:filetime>
  </property>
</Properties>
</file>