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9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922" r:id="rId51"/>
    <p:sldId id="925" r:id="rId52"/>
  </p:sldIdLst>
  <p:sldSz cx="9144000" cy="6858000" type="screen4x3"/>
  <p:notesSz cx="9144000" cy="6858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E109B-D3E5-438D-92F5-07030BF817C6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C64D-395C-4E96-8479-93A0F6767E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076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6">
            <a:extLst>
              <a:ext uri="{FF2B5EF4-FFF2-40B4-BE49-F238E27FC236}">
                <a16:creationId xmlns:a16="http://schemas.microsoft.com/office/drawing/2014/main" id="{F79B9C76-5808-44CD-8439-1D0EF59B15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fld id="{2EA7E9CA-43E7-4194-BF04-F64F3AAF91B2}" type="slidenum">
              <a:rPr lang="en-GB" altLang="es-ES_tradnl" smtClean="0">
                <a:latin typeface="DejaVu Sans"/>
                <a:cs typeface="Arial" panose="020B0604020202020204" pitchFamily="34" charset="0"/>
              </a:rPr>
              <a:pPr>
                <a:lnSpc>
                  <a:spcPct val="98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t>1</a:t>
            </a:fld>
            <a:endParaRPr lang="en-GB" altLang="es-ES_tradnl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08E4BF40-1BB3-48AC-B1A5-E61C39AF9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4BBA3B5-B648-4CB8-8F8B-7AC744C22A1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6">
            <a:extLst>
              <a:ext uri="{FF2B5EF4-FFF2-40B4-BE49-F238E27FC236}">
                <a16:creationId xmlns:a16="http://schemas.microsoft.com/office/drawing/2014/main" id="{F79B9C76-5808-44CD-8439-1D0EF59B15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fld id="{2EA7E9CA-43E7-4194-BF04-F64F3AAF91B2}" type="slidenum">
              <a:rPr lang="en-GB" altLang="es-ES_tradnl" smtClean="0">
                <a:latin typeface="DejaVu Sans"/>
                <a:cs typeface="Arial" panose="020B0604020202020204" pitchFamily="34" charset="0"/>
              </a:rPr>
              <a:pPr>
                <a:lnSpc>
                  <a:spcPct val="98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t>51</a:t>
            </a:fld>
            <a:endParaRPr lang="en-GB" altLang="es-ES_tradnl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08E4BF40-1BB3-48AC-B1A5-E61C39AF9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4BBA3B5-B648-4CB8-8F8B-7AC744C22A1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558" y="2667711"/>
            <a:ext cx="8234883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940" y="4009085"/>
            <a:ext cx="5008118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4F4BF4AA-5016-4736-98CC-49A2D8944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8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9EB5D-EE5C-46C0-8B0C-5B49F67F5E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D0AC3-4FE5-47B1-9371-50C7CC65A15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30524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AB8523B-24FF-467E-8B78-79CA4CECE4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8" y="6627813"/>
            <a:ext cx="9145588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B8CE3B-C990-4F4B-90B3-FFF949E304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7" descr="Instituto Nexus Arequipa - Purdue University/UNSA">
            <a:extLst>
              <a:ext uri="{FF2B5EF4-FFF2-40B4-BE49-F238E27FC236}">
                <a16:creationId xmlns:a16="http://schemas.microsoft.com/office/drawing/2014/main" id="{B4C3A17D-9E9A-4311-B528-DD97D59E6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986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2898" y="2409570"/>
            <a:ext cx="39182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397" y="1684076"/>
            <a:ext cx="8525205" cy="295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94664-1C35-408E-9BD5-2E7BF0F360AA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Email: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03EEF593-C2A0-4046-AE57-67F2499E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s-ES_tradnl" sz="4000" b="1" dirty="0">
                <a:solidFill>
                  <a:srgbClr val="FFFF00"/>
                </a:solidFill>
                <a:cs typeface="+mn-cs"/>
              </a:rPr>
              <a:t>Inteligencia Artificial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ES" altLang="es-ES_tradnl" sz="3200" b="1" dirty="0">
              <a:solidFill>
                <a:srgbClr val="FFFFFF"/>
              </a:solidFill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s-ES" altLang="es-ES_tradnl" sz="2800" b="1" dirty="0">
                <a:solidFill>
                  <a:srgbClr val="FFFFFF"/>
                </a:solidFill>
              </a:rPr>
              <a:t>Conferencia: Árboles de Decisión.</a:t>
            </a:r>
            <a:endParaRPr lang="en-GB" altLang="es-ES_tradnl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453120" cy="329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Sistemas de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reglas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2200"/>
              </a:spcBef>
            </a:pPr>
            <a:r>
              <a:rPr sz="2800" dirty="0">
                <a:latin typeface="Arial"/>
                <a:cs typeface="Arial"/>
              </a:rPr>
              <a:t>Los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sistemas de reglas </a:t>
            </a:r>
            <a:r>
              <a:rPr sz="2800" dirty="0">
                <a:latin typeface="Arial"/>
                <a:cs typeface="Arial"/>
              </a:rPr>
              <a:t>son una generalización </a:t>
            </a:r>
            <a:r>
              <a:rPr sz="2800" spc="-15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árboles </a:t>
            </a:r>
            <a:r>
              <a:rPr sz="2800" spc="-5" dirty="0">
                <a:latin typeface="Arial"/>
                <a:cs typeface="Arial"/>
              </a:rPr>
              <a:t>de decisión en el que no se exige  </a:t>
            </a:r>
            <a:r>
              <a:rPr sz="2800" dirty="0">
                <a:latin typeface="Arial"/>
                <a:cs typeface="Arial"/>
              </a:rPr>
              <a:t>exclusión ni exhaustividad </a:t>
            </a:r>
            <a:r>
              <a:rPr sz="2800" spc="-5" dirty="0">
                <a:latin typeface="Arial"/>
                <a:cs typeface="Arial"/>
              </a:rPr>
              <a:t>en las </a:t>
            </a:r>
            <a:r>
              <a:rPr sz="2800" dirty="0">
                <a:latin typeface="Arial"/>
                <a:cs typeface="Arial"/>
              </a:rPr>
              <a:t>condiciones </a:t>
            </a:r>
            <a:r>
              <a:rPr sz="2800" spc="-5" dirty="0">
                <a:latin typeface="Arial"/>
                <a:cs typeface="Arial"/>
              </a:rPr>
              <a:t>de las  reglas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92067"/>
            <a:ext cx="9071483" cy="3113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1359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Reglas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858780"/>
            <a:ext cx="853122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general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árbol </a:t>
            </a:r>
            <a:r>
              <a:rPr sz="2800" spc="-5" dirty="0">
                <a:latin typeface="Arial"/>
                <a:cs typeface="Arial"/>
              </a:rPr>
              <a:t>de decisiones representa </a:t>
            </a:r>
            <a:r>
              <a:rPr sz="2800" dirty="0">
                <a:latin typeface="Arial"/>
                <a:cs typeface="Arial"/>
              </a:rPr>
              <a:t>una  conjunción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disyunciones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correspondencia </a:t>
            </a:r>
            <a:r>
              <a:rPr sz="2800" spc="-5" dirty="0">
                <a:latin typeface="Arial"/>
                <a:cs typeface="Arial"/>
              </a:rPr>
              <a:t>con  los </a:t>
            </a:r>
            <a:r>
              <a:rPr sz="2800" dirty="0">
                <a:latin typeface="Arial"/>
                <a:cs typeface="Arial"/>
              </a:rPr>
              <a:t>valores </a:t>
            </a:r>
            <a:r>
              <a:rPr sz="2800" spc="-5" dirty="0">
                <a:latin typeface="Arial"/>
                <a:cs typeface="Arial"/>
              </a:rPr>
              <a:t>de los </a:t>
            </a:r>
            <a:r>
              <a:rPr sz="2800" dirty="0">
                <a:latin typeface="Arial"/>
                <a:cs typeface="Arial"/>
              </a:rPr>
              <a:t>atributos </a:t>
            </a:r>
            <a:r>
              <a:rPr sz="2800" spc="-5" dirty="0">
                <a:latin typeface="Arial"/>
                <a:cs typeface="Arial"/>
              </a:rPr>
              <a:t>en las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instancias.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12700" marR="5715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Cada </a:t>
            </a:r>
            <a:r>
              <a:rPr sz="2800" dirty="0">
                <a:latin typeface="Arial"/>
                <a:cs typeface="Arial"/>
              </a:rPr>
              <a:t>camino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spc="5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raíz a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hoja </a:t>
            </a:r>
            <a:r>
              <a:rPr sz="2800" dirty="0">
                <a:latin typeface="Arial"/>
                <a:cs typeface="Arial"/>
              </a:rPr>
              <a:t>corresponde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una  conjunción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evaluación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atributos </a:t>
            </a:r>
            <a:r>
              <a:rPr sz="2800" spc="-5" dirty="0">
                <a:latin typeface="Arial"/>
                <a:cs typeface="Arial"/>
              </a:rPr>
              <a:t>y el árbol en si  </a:t>
            </a:r>
            <a:r>
              <a:rPr sz="2800" dirty="0">
                <a:latin typeface="Arial"/>
                <a:cs typeface="Arial"/>
              </a:rPr>
              <a:t>es una </a:t>
            </a:r>
            <a:r>
              <a:rPr sz="2800" spc="-5" dirty="0">
                <a:latin typeface="Arial"/>
                <a:cs typeface="Arial"/>
              </a:rPr>
              <a:t>disyunción de estas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conjunciones.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221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Cl</a:t>
            </a:r>
            <a:r>
              <a:rPr sz="2800" dirty="0">
                <a:solidFill>
                  <a:srgbClr val="FFFFFF"/>
                </a:solidFill>
              </a:rPr>
              <a:t>a</a:t>
            </a:r>
            <a:r>
              <a:rPr sz="2800" spc="-5" dirty="0">
                <a:solidFill>
                  <a:srgbClr val="FFFFFF"/>
                </a:solidFill>
              </a:rPr>
              <a:t>s</a:t>
            </a:r>
            <a:r>
              <a:rPr sz="2800" dirty="0">
                <a:solidFill>
                  <a:srgbClr val="FFFFFF"/>
                </a:solidFill>
              </a:rPr>
              <a:t>i</a:t>
            </a:r>
            <a:r>
              <a:rPr sz="2800" spc="-5" dirty="0">
                <a:solidFill>
                  <a:srgbClr val="FFFFFF"/>
                </a:solidFill>
              </a:rPr>
              <a:t>fi</a:t>
            </a:r>
            <a:r>
              <a:rPr sz="2800" spc="5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a</a:t>
            </a:r>
            <a:r>
              <a:rPr sz="2800" spc="5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ión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011180"/>
            <a:ext cx="830072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tarea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aprendizaje para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cual </a:t>
            </a: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árboles de  decisión </a:t>
            </a:r>
            <a:r>
              <a:rPr sz="2800" spc="-5" dirty="0">
                <a:latin typeface="Arial"/>
                <a:cs typeface="Arial"/>
              </a:rPr>
              <a:t>se adecuan mejor es la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clasificación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06" y="3512718"/>
            <a:ext cx="83013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1791335" algn="l"/>
                <a:tab pos="2341245" algn="l"/>
                <a:tab pos="4220845" algn="l"/>
                <a:tab pos="4792345" algn="l"/>
                <a:tab pos="5779770" algn="l"/>
                <a:tab pos="6904990" algn="l"/>
                <a:tab pos="8090534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Cla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min</a:t>
            </a:r>
            <a:r>
              <a:rPr sz="2800" spc="1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vari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qué </a:t>
            </a:r>
            <a:r>
              <a:rPr sz="2800" spc="-5" dirty="0">
                <a:latin typeface="Arial"/>
                <a:cs typeface="Arial"/>
              </a:rPr>
              <a:t>clase </a:t>
            </a:r>
            <a:r>
              <a:rPr sz="2800" dirty="0">
                <a:latin typeface="Arial"/>
                <a:cs typeface="Arial"/>
              </a:rPr>
              <a:t>pertenece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objeto;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552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Característica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clasificación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23340"/>
            <a:ext cx="85312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característica </a:t>
            </a:r>
            <a:r>
              <a:rPr sz="2800" spc="-5" dirty="0">
                <a:latin typeface="Arial"/>
                <a:cs typeface="Arial"/>
              </a:rPr>
              <a:t>más </a:t>
            </a:r>
            <a:r>
              <a:rPr sz="2800" dirty="0">
                <a:latin typeface="Arial"/>
                <a:cs typeface="Arial"/>
              </a:rPr>
              <a:t>importante del problema </a:t>
            </a:r>
            <a:r>
              <a:rPr sz="2800" spc="-5" dirty="0">
                <a:latin typeface="Arial"/>
                <a:cs typeface="Arial"/>
              </a:rPr>
              <a:t>de la  clasificación </a:t>
            </a:r>
            <a:r>
              <a:rPr sz="2800" dirty="0">
                <a:latin typeface="Arial"/>
                <a:cs typeface="Arial"/>
              </a:rPr>
              <a:t>es que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asume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que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las clases</a:t>
            </a:r>
            <a:r>
              <a:rPr sz="2800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son  disjuntas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es </a:t>
            </a:r>
            <a:r>
              <a:rPr sz="2800" spc="-25" dirty="0">
                <a:latin typeface="Arial"/>
                <a:cs typeface="Arial"/>
              </a:rPr>
              <a:t>decir, </a:t>
            </a:r>
            <a:r>
              <a:rPr sz="2800" spc="-5" dirty="0">
                <a:latin typeface="Arial"/>
                <a:cs typeface="Arial"/>
              </a:rPr>
              <a:t>una </a:t>
            </a:r>
            <a:r>
              <a:rPr sz="2800" dirty="0">
                <a:latin typeface="Arial"/>
                <a:cs typeface="Arial"/>
              </a:rPr>
              <a:t>instancia </a:t>
            </a:r>
            <a:r>
              <a:rPr sz="2800" spc="-5" dirty="0">
                <a:latin typeface="Arial"/>
                <a:cs typeface="Arial"/>
              </a:rPr>
              <a:t>es de la </a:t>
            </a:r>
            <a:r>
              <a:rPr sz="2800" dirty="0">
                <a:latin typeface="Arial"/>
                <a:cs typeface="Arial"/>
              </a:rPr>
              <a:t>clase </a:t>
            </a:r>
            <a:r>
              <a:rPr sz="2800" spc="-5" dirty="0">
                <a:latin typeface="Arial"/>
                <a:cs typeface="Arial"/>
              </a:rPr>
              <a:t>a o de  la clase </a:t>
            </a:r>
            <a:r>
              <a:rPr sz="2800" spc="-10" dirty="0">
                <a:latin typeface="Arial"/>
                <a:cs typeface="Arial"/>
              </a:rPr>
              <a:t>b, </a:t>
            </a:r>
            <a:r>
              <a:rPr sz="2800" dirty="0">
                <a:latin typeface="Arial"/>
                <a:cs typeface="Arial"/>
              </a:rPr>
              <a:t>pero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puede ser al mismo </a:t>
            </a:r>
            <a:r>
              <a:rPr sz="2800" spc="-5" dirty="0">
                <a:latin typeface="Arial"/>
                <a:cs typeface="Arial"/>
              </a:rPr>
              <a:t>tiempo de las  </a:t>
            </a:r>
            <a:r>
              <a:rPr sz="2800" dirty="0">
                <a:latin typeface="Arial"/>
                <a:cs typeface="Arial"/>
              </a:rPr>
              <a:t>clases </a:t>
            </a:r>
            <a:r>
              <a:rPr sz="2800" spc="-5" dirty="0">
                <a:latin typeface="Arial"/>
                <a:cs typeface="Arial"/>
              </a:rPr>
              <a:t>ay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53416"/>
            <a:ext cx="8833485" cy="634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¿Cuándo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usar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árboles de</a:t>
            </a:r>
            <a:r>
              <a:rPr sz="2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decisión?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000"/>
              </a:spcBef>
            </a:pP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aprendizaje mediante árboles </a:t>
            </a:r>
            <a:r>
              <a:rPr sz="2800" spc="-5" dirty="0">
                <a:latin typeface="Arial"/>
                <a:cs typeface="Arial"/>
              </a:rPr>
              <a:t>de decisión  </a:t>
            </a:r>
            <a:r>
              <a:rPr sz="2800" dirty="0">
                <a:latin typeface="Arial"/>
                <a:cs typeface="Arial"/>
              </a:rPr>
              <a:t>generalmente </a:t>
            </a:r>
            <a:r>
              <a:rPr sz="2800" spc="-5" dirty="0">
                <a:latin typeface="Arial"/>
                <a:cs typeface="Arial"/>
              </a:rPr>
              <a:t>son mejores para </a:t>
            </a:r>
            <a:r>
              <a:rPr sz="2800" dirty="0">
                <a:latin typeface="Arial"/>
                <a:cs typeface="Arial"/>
              </a:rPr>
              <a:t>problemas </a:t>
            </a: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latin typeface="Arial"/>
                <a:cs typeface="Arial"/>
              </a:rPr>
              <a:t>las  siguientes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características:</a:t>
            </a:r>
            <a:endParaRPr sz="2800">
              <a:latin typeface="Arial"/>
              <a:cs typeface="Arial"/>
            </a:endParaRPr>
          </a:p>
          <a:p>
            <a:pPr marL="469900" marR="7620" indent="-457200" algn="just">
              <a:lnSpc>
                <a:spcPct val="150000"/>
              </a:lnSpc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Las </a:t>
            </a:r>
            <a:r>
              <a:rPr sz="2800" dirty="0">
                <a:latin typeface="Arial"/>
                <a:cs typeface="Arial"/>
              </a:rPr>
              <a:t>instancias </a:t>
            </a:r>
            <a:r>
              <a:rPr sz="2800" spc="-5" dirty="0">
                <a:latin typeface="Arial"/>
                <a:cs typeface="Arial"/>
              </a:rPr>
              <a:t>son </a:t>
            </a:r>
            <a:r>
              <a:rPr sz="2800" dirty="0">
                <a:latin typeface="Arial"/>
                <a:cs typeface="Arial"/>
              </a:rPr>
              <a:t>presentadas </a:t>
            </a:r>
            <a:r>
              <a:rPr sz="2800" spc="-5" dirty="0">
                <a:latin typeface="Arial"/>
                <a:cs typeface="Arial"/>
              </a:rPr>
              <a:t>por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pares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atributo-  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valor</a:t>
            </a:r>
            <a:r>
              <a:rPr sz="2800" spc="-2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1685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función objetivo tiene valores discretos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salida.</a:t>
            </a:r>
            <a:endParaRPr sz="2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Descripciones disyuntivas </a:t>
            </a:r>
            <a:r>
              <a:rPr sz="2800" dirty="0">
                <a:latin typeface="Arial"/>
                <a:cs typeface="Arial"/>
              </a:rPr>
              <a:t>pueden ser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necesarias.</a:t>
            </a:r>
            <a:endParaRPr sz="2800">
              <a:latin typeface="Arial"/>
              <a:cs typeface="Arial"/>
            </a:endParaRPr>
          </a:p>
          <a:p>
            <a:pPr marL="469900" marR="6350" indent="-457200" algn="just">
              <a:lnSpc>
                <a:spcPct val="150000"/>
              </a:lnSpc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datos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entrenamiento </a:t>
            </a:r>
            <a:r>
              <a:rPr sz="2800" spc="-5" dirty="0">
                <a:latin typeface="Arial"/>
                <a:cs typeface="Arial"/>
              </a:rPr>
              <a:t>pueden </a:t>
            </a:r>
            <a:r>
              <a:rPr sz="2800" dirty="0">
                <a:latin typeface="Arial"/>
                <a:cs typeface="Arial"/>
              </a:rPr>
              <a:t>contener  errores.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526780" cy="619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Algoritmos de Árboles de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decisión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5" dirty="0">
                <a:latin typeface="Arial"/>
                <a:cs typeface="Arial"/>
              </a:rPr>
              <a:t>ID3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380"/>
              </a:spcBef>
            </a:pPr>
            <a:r>
              <a:rPr sz="2800" spc="-5" dirty="0">
                <a:latin typeface="Arial"/>
                <a:cs typeface="Arial"/>
              </a:rPr>
              <a:t>– Ideado por Ross Quinlan en el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1986</a:t>
            </a:r>
            <a:endParaRPr sz="280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218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5" dirty="0">
                <a:latin typeface="Arial"/>
                <a:cs typeface="Arial"/>
              </a:rPr>
              <a:t>C4.5</a:t>
            </a:r>
            <a:endParaRPr sz="2800">
              <a:latin typeface="Arial"/>
              <a:cs typeface="Arial"/>
            </a:endParaRPr>
          </a:p>
          <a:p>
            <a:pPr marL="538480" lvl="1" indent="-125730">
              <a:lnSpc>
                <a:spcPct val="100000"/>
              </a:lnSpc>
              <a:spcBef>
                <a:spcPts val="2185"/>
              </a:spcBef>
              <a:buSzPct val="96428"/>
              <a:buChar char="•"/>
              <a:tabLst>
                <a:tab pos="539115" algn="l"/>
              </a:tabLst>
            </a:pPr>
            <a:r>
              <a:rPr sz="2800" spc="-5" dirty="0">
                <a:latin typeface="Arial"/>
                <a:cs typeface="Arial"/>
              </a:rPr>
              <a:t>Ideado por Ross Quinlan en el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1993</a:t>
            </a:r>
            <a:endParaRPr sz="2800">
              <a:latin typeface="Arial"/>
              <a:cs typeface="Arial"/>
            </a:endParaRPr>
          </a:p>
          <a:p>
            <a:pPr marL="413384" marR="1056640" lvl="1">
              <a:lnSpc>
                <a:spcPct val="150100"/>
              </a:lnSpc>
              <a:spcBef>
                <a:spcPts val="489"/>
              </a:spcBef>
              <a:buSzPct val="96428"/>
              <a:buChar char="•"/>
              <a:tabLst>
                <a:tab pos="538480" algn="l"/>
              </a:tabLst>
            </a:pPr>
            <a:r>
              <a:rPr sz="2800" spc="-5" dirty="0">
                <a:latin typeface="Arial"/>
                <a:cs typeface="Arial"/>
              </a:rPr>
              <a:t>Es una mejora al ID3 se </a:t>
            </a:r>
            <a:r>
              <a:rPr sz="2800" dirty="0">
                <a:latin typeface="Arial"/>
                <a:cs typeface="Arial"/>
              </a:rPr>
              <a:t>destaca que puede  trabajar con atributos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continuos</a:t>
            </a:r>
            <a:endParaRPr sz="2800">
              <a:latin typeface="Arial"/>
              <a:cs typeface="Arial"/>
            </a:endParaRPr>
          </a:p>
          <a:p>
            <a:pPr marL="413384" marR="5080">
              <a:lnSpc>
                <a:spcPct val="150000"/>
              </a:lnSpc>
              <a:spcBef>
                <a:spcPts val="505"/>
              </a:spcBef>
              <a:tabLst>
                <a:tab pos="1496695" algn="l"/>
                <a:tab pos="2745740" algn="l"/>
                <a:tab pos="3500120" algn="l"/>
                <a:tab pos="3957320" algn="l"/>
                <a:tab pos="5601970" algn="l"/>
                <a:tab pos="6355080" algn="l"/>
              </a:tabLst>
            </a:pP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cue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co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ri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mo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J4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mi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do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así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una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implementación en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Java del</a:t>
            </a:r>
            <a:r>
              <a:rPr sz="28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C4.5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81720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ID3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2200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mayoría </a:t>
            </a:r>
            <a:r>
              <a:rPr sz="2800" spc="-5" dirty="0">
                <a:latin typeface="Arial"/>
                <a:cs typeface="Arial"/>
              </a:rPr>
              <a:t>de los algoritmos </a:t>
            </a:r>
            <a:r>
              <a:rPr sz="2800" dirty="0">
                <a:latin typeface="Arial"/>
                <a:cs typeface="Arial"/>
              </a:rPr>
              <a:t>que han </a:t>
            </a:r>
            <a:r>
              <a:rPr sz="2800" spc="-5" dirty="0">
                <a:latin typeface="Arial"/>
                <a:cs typeface="Arial"/>
              </a:rPr>
              <a:t>sido  desarrollados para el </a:t>
            </a:r>
            <a:r>
              <a:rPr sz="2800" dirty="0">
                <a:latin typeface="Arial"/>
                <a:cs typeface="Arial"/>
              </a:rPr>
              <a:t>aprendizaje mediante árboles </a:t>
            </a:r>
            <a:r>
              <a:rPr sz="2800" spc="-5" dirty="0">
                <a:latin typeface="Arial"/>
                <a:cs typeface="Arial"/>
              </a:rPr>
              <a:t>de  decisión </a:t>
            </a:r>
            <a:r>
              <a:rPr sz="2800" dirty="0">
                <a:latin typeface="Arial"/>
                <a:cs typeface="Arial"/>
              </a:rPr>
              <a:t>son variantes </a:t>
            </a:r>
            <a:r>
              <a:rPr sz="2800" spc="-5" dirty="0">
                <a:latin typeface="Arial"/>
                <a:cs typeface="Arial"/>
              </a:rPr>
              <a:t>de un </a:t>
            </a:r>
            <a:r>
              <a:rPr sz="2800" dirty="0">
                <a:latin typeface="Arial"/>
                <a:cs typeface="Arial"/>
              </a:rPr>
              <a:t>algoritmo núcleo que  emplea </a:t>
            </a:r>
            <a:r>
              <a:rPr sz="2800" spc="-5" dirty="0">
                <a:latin typeface="Arial"/>
                <a:cs typeface="Arial"/>
              </a:rPr>
              <a:t>una búsqueda voraz </a:t>
            </a:r>
            <a:r>
              <a:rPr sz="2800" dirty="0">
                <a:latin typeface="Arial"/>
                <a:cs typeface="Arial"/>
              </a:rPr>
              <a:t>top-down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través</a:t>
            </a:r>
            <a:r>
              <a:rPr sz="2800" spc="5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del  espacio de los posibles </a:t>
            </a:r>
            <a:r>
              <a:rPr sz="2800" dirty="0">
                <a:latin typeface="Arial"/>
                <a:cs typeface="Arial"/>
              </a:rPr>
              <a:t>árboles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decisión.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50000"/>
              </a:lnSpc>
            </a:pPr>
            <a:r>
              <a:rPr sz="2800" spc="-5" dirty="0">
                <a:latin typeface="Arial"/>
                <a:cs typeface="Arial"/>
              </a:rPr>
              <a:t>Este </a:t>
            </a:r>
            <a:r>
              <a:rPr sz="2800" dirty="0">
                <a:latin typeface="Arial"/>
                <a:cs typeface="Arial"/>
              </a:rPr>
              <a:t>acercamiento </a:t>
            </a:r>
            <a:r>
              <a:rPr sz="2800" spc="-5" dirty="0">
                <a:latin typeface="Arial"/>
                <a:cs typeface="Arial"/>
              </a:rPr>
              <a:t>fue </a:t>
            </a:r>
            <a:r>
              <a:rPr sz="2800" dirty="0">
                <a:latin typeface="Arial"/>
                <a:cs typeface="Arial"/>
              </a:rPr>
              <a:t>ejemplificado </a:t>
            </a:r>
            <a:r>
              <a:rPr sz="2800" spc="-5" dirty="0">
                <a:latin typeface="Arial"/>
                <a:cs typeface="Arial"/>
              </a:rPr>
              <a:t>por los </a:t>
            </a:r>
            <a:r>
              <a:rPr sz="2800" dirty="0">
                <a:latin typeface="Arial"/>
                <a:cs typeface="Arial"/>
              </a:rPr>
              <a:t>algoritmos  </a:t>
            </a:r>
            <a:r>
              <a:rPr sz="2800" b="1" spc="-5" dirty="0">
                <a:latin typeface="Arial"/>
                <a:cs typeface="Arial"/>
              </a:rPr>
              <a:t>ID3 </a:t>
            </a:r>
            <a:r>
              <a:rPr sz="2800" spc="-5" dirty="0">
                <a:latin typeface="Arial"/>
                <a:cs typeface="Arial"/>
              </a:rPr>
              <a:t>(Quinlan </a:t>
            </a:r>
            <a:r>
              <a:rPr sz="2800" dirty="0">
                <a:latin typeface="Arial"/>
                <a:cs typeface="Arial"/>
              </a:rPr>
              <a:t>1986)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por su </a:t>
            </a:r>
            <a:r>
              <a:rPr sz="2800" spc="-5" dirty="0">
                <a:latin typeface="Arial"/>
                <a:cs typeface="Arial"/>
              </a:rPr>
              <a:t>sucesor </a:t>
            </a:r>
            <a:r>
              <a:rPr sz="2800" b="1" spc="-5" dirty="0">
                <a:latin typeface="Arial"/>
                <a:cs typeface="Arial"/>
              </a:rPr>
              <a:t>C4.5 </a:t>
            </a:r>
            <a:r>
              <a:rPr sz="2800" dirty="0">
                <a:latin typeface="Arial"/>
                <a:cs typeface="Arial"/>
              </a:rPr>
              <a:t>(Quinlan  </a:t>
            </a:r>
            <a:r>
              <a:rPr sz="2800" spc="-5" dirty="0">
                <a:latin typeface="Arial"/>
                <a:cs typeface="Arial"/>
              </a:rPr>
              <a:t>1993)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529955" cy="597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Características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ID3</a:t>
            </a:r>
            <a:endParaRPr sz="28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220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El conjunto de ejemplos </a:t>
            </a:r>
            <a:r>
              <a:rPr sz="2800" dirty="0">
                <a:latin typeface="Arial"/>
                <a:cs typeface="Arial"/>
              </a:rPr>
              <a:t>deberá </a:t>
            </a:r>
            <a:r>
              <a:rPr sz="2800" spc="-5" dirty="0">
                <a:latin typeface="Arial"/>
                <a:cs typeface="Arial"/>
              </a:rPr>
              <a:t>estar conformado  por una </a:t>
            </a:r>
            <a:r>
              <a:rPr sz="2800" dirty="0">
                <a:latin typeface="Arial"/>
                <a:cs typeface="Arial"/>
              </a:rPr>
              <a:t>serie </a:t>
            </a:r>
            <a:r>
              <a:rPr sz="2800" spc="-5" dirty="0">
                <a:latin typeface="Arial"/>
                <a:cs typeface="Arial"/>
              </a:rPr>
              <a:t>de tuplas de </a:t>
            </a:r>
            <a:r>
              <a:rPr sz="2800" dirty="0">
                <a:latin typeface="Arial"/>
                <a:cs typeface="Arial"/>
              </a:rPr>
              <a:t>valores, </a:t>
            </a:r>
            <a:r>
              <a:rPr sz="2800" spc="-5" dirty="0">
                <a:latin typeface="Arial"/>
                <a:cs typeface="Arial"/>
              </a:rPr>
              <a:t>cada uno de  </a:t>
            </a:r>
            <a:r>
              <a:rPr sz="2800" dirty="0">
                <a:latin typeface="Arial"/>
                <a:cs typeface="Arial"/>
              </a:rPr>
              <a:t>ellos denominados </a:t>
            </a:r>
            <a:r>
              <a:rPr sz="2800" spc="-5" dirty="0">
                <a:latin typeface="Arial"/>
                <a:cs typeface="Arial"/>
              </a:rPr>
              <a:t>atributos, en </a:t>
            </a:r>
            <a:r>
              <a:rPr sz="2800" dirty="0">
                <a:latin typeface="Arial"/>
                <a:cs typeface="Arial"/>
              </a:rPr>
              <a:t>el que uno de  ellos, </a:t>
            </a:r>
            <a:r>
              <a:rPr sz="2800" spc="-5" dirty="0">
                <a:latin typeface="Arial"/>
                <a:cs typeface="Arial"/>
              </a:rPr>
              <a:t>( el </a:t>
            </a:r>
            <a:r>
              <a:rPr sz="2800" dirty="0">
                <a:latin typeface="Arial"/>
                <a:cs typeface="Arial"/>
              </a:rPr>
              <a:t>atributo </a:t>
            </a:r>
            <a:r>
              <a:rPr sz="2800" spc="-5" dirty="0">
                <a:latin typeface="Arial"/>
                <a:cs typeface="Arial"/>
              </a:rPr>
              <a:t>a clasificar ) es el </a:t>
            </a:r>
            <a:r>
              <a:rPr sz="2800" dirty="0">
                <a:latin typeface="Arial"/>
                <a:cs typeface="Arial"/>
              </a:rPr>
              <a:t>objetivo, </a:t>
            </a:r>
            <a:r>
              <a:rPr sz="2800" spc="-15" dirty="0">
                <a:latin typeface="Arial"/>
                <a:cs typeface="Arial"/>
              </a:rPr>
              <a:t>el  </a:t>
            </a:r>
            <a:r>
              <a:rPr sz="2800" dirty="0">
                <a:latin typeface="Arial"/>
                <a:cs typeface="Arial"/>
              </a:rPr>
              <a:t>cual es </a:t>
            </a:r>
            <a:r>
              <a:rPr sz="2800" spc="-10" dirty="0">
                <a:latin typeface="Arial"/>
                <a:cs typeface="Arial"/>
              </a:rPr>
              <a:t>de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tipo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binario</a:t>
            </a:r>
            <a:r>
              <a:rPr sz="2800" dirty="0">
                <a:latin typeface="Arial"/>
                <a:cs typeface="Arial"/>
              </a:rPr>
              <a:t>( positivo </a:t>
            </a:r>
            <a:r>
              <a:rPr sz="2800" spc="-5" dirty="0">
                <a:latin typeface="Arial"/>
                <a:cs typeface="Arial"/>
              </a:rPr>
              <a:t>o negativo, </a:t>
            </a:r>
            <a:r>
              <a:rPr sz="2800" spc="-10" dirty="0">
                <a:latin typeface="Arial"/>
                <a:cs typeface="Arial"/>
              </a:rPr>
              <a:t>sí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no,  válido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inválido, etc.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Solo </a:t>
            </a:r>
            <a:r>
              <a:rPr sz="2800" dirty="0">
                <a:latin typeface="Arial"/>
                <a:cs typeface="Arial"/>
              </a:rPr>
              <a:t>trabaja </a:t>
            </a: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atributos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nominales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4380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Características del</a:t>
            </a:r>
            <a:r>
              <a:rPr sz="3200" spc="-1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ID3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858780"/>
            <a:ext cx="8531225" cy="469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200">
              <a:lnSpc>
                <a:spcPct val="1501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184275" algn="l"/>
                <a:tab pos="2397760" algn="l"/>
                <a:tab pos="2936240" algn="l"/>
                <a:tab pos="3890010" algn="l"/>
                <a:tab pos="5519420" algn="l"/>
                <a:tab pos="5958840" algn="l"/>
                <a:tab pos="8119745" algn="l"/>
              </a:tabLst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za</a:t>
            </a:r>
            <a:r>
              <a:rPr sz="2800" dirty="0">
                <a:latin typeface="Arial"/>
                <a:cs typeface="Arial"/>
              </a:rPr>
              <a:t>	s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ia</a:t>
            </a:r>
            <a:r>
              <a:rPr sz="2800" spc="-5" dirty="0">
                <a:latin typeface="Arial"/>
                <a:cs typeface="Arial"/>
              </a:rPr>
              <a:t>nte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ión</a:t>
            </a:r>
            <a:r>
              <a:rPr sz="2800" dirty="0">
                <a:latin typeface="Arial"/>
                <a:cs typeface="Arial"/>
              </a:rPr>
              <a:t>	de  </a:t>
            </a:r>
            <a:r>
              <a:rPr sz="2800" spc="-5" dirty="0">
                <a:latin typeface="Arial"/>
                <a:cs typeface="Arial"/>
              </a:rPr>
              <a:t>un árbol de </a:t>
            </a:r>
            <a:r>
              <a:rPr sz="2800" dirty="0">
                <a:latin typeface="Arial"/>
                <a:cs typeface="Arial"/>
              </a:rPr>
              <a:t>decisión, </a:t>
            </a:r>
            <a:r>
              <a:rPr sz="2800" spc="-5" dirty="0">
                <a:latin typeface="Arial"/>
                <a:cs typeface="Arial"/>
              </a:rPr>
              <a:t>cuyos </a:t>
            </a:r>
            <a:r>
              <a:rPr sz="2800" dirty="0">
                <a:latin typeface="Arial"/>
                <a:cs typeface="Arial"/>
              </a:rPr>
              <a:t>elementos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son: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Nodos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cuales </a:t>
            </a:r>
            <a:r>
              <a:rPr sz="2800" dirty="0">
                <a:latin typeface="Arial"/>
                <a:cs typeface="Arial"/>
              </a:rPr>
              <a:t>contendrán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atributos.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4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Arcos</a:t>
            </a:r>
            <a:r>
              <a:rPr sz="2800" spc="-5" dirty="0">
                <a:latin typeface="Arial"/>
                <a:cs typeface="Arial"/>
              </a:rPr>
              <a:t>: Los </a:t>
            </a:r>
            <a:r>
              <a:rPr sz="2800" dirty="0">
                <a:latin typeface="Arial"/>
                <a:cs typeface="Arial"/>
              </a:rPr>
              <a:t>cuales contienen valores posibles </a:t>
            </a:r>
            <a:r>
              <a:rPr sz="2800" spc="-5" dirty="0">
                <a:latin typeface="Arial"/>
                <a:cs typeface="Arial"/>
              </a:rPr>
              <a:t>del  </a:t>
            </a:r>
            <a:r>
              <a:rPr sz="2800" dirty="0">
                <a:latin typeface="Arial"/>
                <a:cs typeface="Arial"/>
              </a:rPr>
              <a:t>nodo padre.</a:t>
            </a:r>
            <a:endParaRPr sz="2800">
              <a:latin typeface="Arial"/>
              <a:cs typeface="Arial"/>
            </a:endParaRPr>
          </a:p>
          <a:p>
            <a:pPr marL="469900" marR="8890" indent="-457200">
              <a:lnSpc>
                <a:spcPct val="150000"/>
              </a:lnSpc>
              <a:spcBef>
                <a:spcPts val="505"/>
              </a:spcBef>
              <a:buFont typeface="Arial"/>
              <a:buChar char="•"/>
              <a:tabLst>
                <a:tab pos="469265" algn="l"/>
                <a:tab pos="469900" algn="l"/>
                <a:tab pos="1786255" algn="l"/>
                <a:tab pos="3063875" algn="l"/>
                <a:tab pos="3908425" algn="l"/>
                <a:tab pos="5621655" algn="l"/>
                <a:tab pos="6147435" algn="l"/>
                <a:tab pos="7644130" algn="l"/>
              </a:tabLst>
            </a:pP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-20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ja</a:t>
            </a:r>
            <a:r>
              <a:rPr sz="2800" b="1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Nodos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ue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ej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mp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mo  </a:t>
            </a:r>
            <a:r>
              <a:rPr sz="2800" dirty="0">
                <a:latin typeface="Arial"/>
                <a:cs typeface="Arial"/>
              </a:rPr>
              <a:t>positivo </a:t>
            </a:r>
            <a:r>
              <a:rPr sz="2800" spc="-5" dirty="0">
                <a:latin typeface="Arial"/>
                <a:cs typeface="Arial"/>
              </a:rPr>
              <a:t>o negativo (valores </a:t>
            </a:r>
            <a:r>
              <a:rPr sz="2800" dirty="0">
                <a:latin typeface="Arial"/>
                <a:cs typeface="Arial"/>
              </a:rPr>
              <a:t>del atributo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2690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Algoritmo</a:t>
            </a:r>
            <a:r>
              <a:rPr sz="3200" spc="-9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ID3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140" y="1485392"/>
            <a:ext cx="860234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Primer paso </a:t>
            </a:r>
            <a:r>
              <a:rPr sz="2800" dirty="0">
                <a:latin typeface="Arial"/>
                <a:cs typeface="Arial"/>
              </a:rPr>
              <a:t>para construir 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árbol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¿Qué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atributo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debe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estar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en la raíz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del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árbol?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Se debe </a:t>
            </a:r>
            <a:r>
              <a:rPr sz="2800" dirty="0">
                <a:latin typeface="Arial"/>
                <a:cs typeface="Arial"/>
              </a:rPr>
              <a:t>seleccionar </a:t>
            </a: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atributo que </a:t>
            </a:r>
            <a:r>
              <a:rPr sz="2800" spc="-5" dirty="0">
                <a:latin typeface="Arial"/>
                <a:cs typeface="Arial"/>
              </a:rPr>
              <a:t>mayor incida en la  </a:t>
            </a:r>
            <a:r>
              <a:rPr sz="2800" dirty="0">
                <a:latin typeface="Arial"/>
                <a:cs typeface="Arial"/>
              </a:rPr>
              <a:t>clasificación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ello usaremos el estadístico </a:t>
            </a:r>
            <a:r>
              <a:rPr sz="2800" spc="-5" dirty="0">
                <a:latin typeface="Arial"/>
                <a:cs typeface="Arial"/>
              </a:rPr>
              <a:t>llamado  </a:t>
            </a:r>
            <a:r>
              <a:rPr sz="2800" b="1" spc="-5" dirty="0">
                <a:latin typeface="Arial"/>
                <a:cs typeface="Arial"/>
              </a:rPr>
              <a:t>information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gain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Objetivo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934980"/>
            <a:ext cx="852932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Caracterizar </a:t>
            </a:r>
            <a:r>
              <a:rPr sz="2800" spc="-5" dirty="0">
                <a:latin typeface="Arial"/>
                <a:cs typeface="Arial"/>
              </a:rPr>
              <a:t>los Árboles de decisión como </a:t>
            </a:r>
            <a:r>
              <a:rPr sz="2800" dirty="0">
                <a:latin typeface="Arial"/>
                <a:cs typeface="Arial"/>
              </a:rPr>
              <a:t>técnica de  </a:t>
            </a:r>
            <a:r>
              <a:rPr sz="2800" spc="-5" dirty="0">
                <a:latin typeface="Arial"/>
                <a:cs typeface="Arial"/>
              </a:rPr>
              <a:t>minería de </a:t>
            </a:r>
            <a:r>
              <a:rPr sz="2800" dirty="0">
                <a:latin typeface="Arial"/>
                <a:cs typeface="Arial"/>
              </a:rPr>
              <a:t>datos </a:t>
            </a:r>
            <a:r>
              <a:rPr sz="2800" spc="-5" dirty="0">
                <a:latin typeface="Arial"/>
                <a:cs typeface="Arial"/>
              </a:rPr>
              <a:t>en la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clasificación.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4 Imagen" descr="logo-feliz.gif">
            <a:extLst>
              <a:ext uri="{FF2B5EF4-FFF2-40B4-BE49-F238E27FC236}">
                <a16:creationId xmlns:a16="http://schemas.microsoft.com/office/drawing/2014/main" id="{A3B4265B-A895-430D-B701-B6A2ED8EB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79913"/>
            <a:ext cx="2233613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781300"/>
            <a:ext cx="6975856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356" y="4100017"/>
            <a:ext cx="8277225" cy="1644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245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donde:</a:t>
            </a:r>
            <a:endParaRPr sz="2800">
              <a:latin typeface="Arial"/>
              <a:cs typeface="Arial"/>
            </a:endParaRPr>
          </a:p>
          <a:p>
            <a:pPr marL="38100" marR="30480">
              <a:lnSpc>
                <a:spcPts val="3120"/>
              </a:lnSpc>
              <a:spcBef>
                <a:spcPts val="190"/>
              </a:spcBef>
              <a:tabLst>
                <a:tab pos="559435" algn="l"/>
                <a:tab pos="2077720" algn="l"/>
                <a:tab pos="3435350" algn="l"/>
                <a:tab pos="4240530" algn="l"/>
                <a:tab pos="5441315" algn="l"/>
                <a:tab pos="6563359" algn="l"/>
                <a:tab pos="7051040" algn="l"/>
              </a:tabLst>
            </a:pPr>
            <a:r>
              <a:rPr sz="2800" spc="-5" dirty="0">
                <a:latin typeface="Cambria Math"/>
                <a:cs typeface="Cambria Math"/>
              </a:rPr>
              <a:t>𝒄</a:t>
            </a:r>
            <a:r>
              <a:rPr sz="2800" spc="-3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v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qu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pued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om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  </a:t>
            </a:r>
            <a:r>
              <a:rPr sz="2800" dirty="0">
                <a:latin typeface="Arial"/>
                <a:cs typeface="Arial"/>
              </a:rPr>
              <a:t>clase.</a:t>
            </a:r>
            <a:endParaRPr sz="2800">
              <a:latin typeface="Arial"/>
              <a:cs typeface="Arial"/>
            </a:endParaRPr>
          </a:p>
          <a:p>
            <a:pPr marL="137160">
              <a:lnSpc>
                <a:spcPts val="3070"/>
              </a:lnSpc>
            </a:pPr>
            <a:r>
              <a:rPr sz="2800" spc="35" dirty="0">
                <a:latin typeface="Cambria Math"/>
                <a:cs typeface="Cambria Math"/>
              </a:rPr>
              <a:t>𝒑</a:t>
            </a:r>
            <a:r>
              <a:rPr sz="3075" spc="52" baseline="-16260" dirty="0">
                <a:latin typeface="Cambria Math"/>
                <a:cs typeface="Cambria Math"/>
              </a:rPr>
              <a:t>𝒊</a:t>
            </a:r>
            <a:r>
              <a:rPr sz="2800" spc="3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es la proporción de </a:t>
            </a:r>
            <a:r>
              <a:rPr sz="2800" spc="-5" dirty="0">
                <a:latin typeface="Cambria Math"/>
                <a:cs typeface="Cambria Math"/>
              </a:rPr>
              <a:t>𝑺 </a:t>
            </a:r>
            <a:r>
              <a:rPr sz="2800" dirty="0">
                <a:latin typeface="Arial"/>
                <a:cs typeface="Arial"/>
              </a:rPr>
              <a:t>perteneciente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la clase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𝒊</a:t>
            </a:r>
            <a:r>
              <a:rPr sz="2800" b="1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533" y="5911088"/>
            <a:ext cx="77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𝒑</a:t>
            </a:r>
            <a:r>
              <a:rPr sz="3075" spc="-7" baseline="-16260" dirty="0">
                <a:latin typeface="Cambria Math"/>
                <a:cs typeface="Cambria Math"/>
              </a:rPr>
              <a:t>𝒊</a:t>
            </a:r>
            <a:r>
              <a:rPr sz="3075" spc="56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2895" y="5745759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668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7263" y="5745759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668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2094" y="5642864"/>
            <a:ext cx="779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𝑺 ∈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𝒊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7051" y="6251727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5">
                <a:moveTo>
                  <a:pt x="0" y="0"/>
                </a:moveTo>
                <a:lnTo>
                  <a:pt x="0" y="322668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3107" y="6251727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5">
                <a:moveTo>
                  <a:pt x="0" y="0"/>
                </a:moveTo>
                <a:lnTo>
                  <a:pt x="0" y="322668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7938" y="6148832"/>
            <a:ext cx="227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𝑺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61128" y="6175984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8408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066" y="153416"/>
            <a:ext cx="8357234" cy="265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Entropía</a:t>
            </a:r>
            <a:endParaRPr sz="2800">
              <a:latin typeface="Arial"/>
              <a:cs typeface="Arial"/>
            </a:endParaRPr>
          </a:p>
          <a:p>
            <a:pPr marL="108585" marR="5080" algn="just">
              <a:lnSpc>
                <a:spcPct val="150000"/>
              </a:lnSpc>
              <a:spcBef>
                <a:spcPts val="2200"/>
              </a:spcBef>
            </a:pPr>
            <a:r>
              <a:rPr sz="2800" spc="-5" dirty="0">
                <a:latin typeface="Arial"/>
                <a:cs typeface="Arial"/>
              </a:rPr>
              <a:t>Es </a:t>
            </a:r>
            <a:r>
              <a:rPr sz="2800" dirty="0">
                <a:latin typeface="Arial"/>
                <a:cs typeface="Arial"/>
              </a:rPr>
              <a:t>una medida </a:t>
            </a:r>
            <a:r>
              <a:rPr sz="2800" spc="-5" dirty="0">
                <a:latin typeface="Arial"/>
                <a:cs typeface="Arial"/>
              </a:rPr>
              <a:t>de la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cantidad de ruido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desorden  </a:t>
            </a:r>
            <a:r>
              <a:rPr sz="2800" spc="-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contiene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libera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sistema. Caracteriza </a:t>
            </a:r>
            <a:r>
              <a:rPr sz="2800" spc="-5" dirty="0">
                <a:latin typeface="Arial"/>
                <a:cs typeface="Arial"/>
              </a:rPr>
              <a:t>la 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(im)pureza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una colección arbitraria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datos.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53416"/>
            <a:ext cx="8985250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Propiedades de la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Entropía</a:t>
            </a:r>
            <a:endParaRPr sz="2800">
              <a:latin typeface="Arial"/>
              <a:cs typeface="Arial"/>
            </a:endParaRPr>
          </a:p>
          <a:p>
            <a:pPr marL="88900" marR="79375" algn="just">
              <a:lnSpc>
                <a:spcPct val="150000"/>
              </a:lnSpc>
              <a:spcBef>
                <a:spcPts val="2200"/>
              </a:spcBef>
              <a:buFont typeface="Arial"/>
              <a:buAutoNum type="arabicPeriod"/>
              <a:tabLst>
                <a:tab pos="534035" algn="l"/>
              </a:tabLst>
            </a:pPr>
            <a:r>
              <a:rPr sz="2800" spc="-5" dirty="0">
                <a:latin typeface="Cambria Math"/>
                <a:cs typeface="Cambria Math"/>
              </a:rPr>
              <a:t>0 ≤ 𝐸 ≤ </a:t>
            </a:r>
            <a:r>
              <a:rPr sz="2800" spc="55" dirty="0">
                <a:latin typeface="Cambria Math"/>
                <a:cs typeface="Cambria Math"/>
              </a:rPr>
              <a:t>log</a:t>
            </a:r>
            <a:r>
              <a:rPr sz="3075" spc="82" baseline="-16260" dirty="0">
                <a:latin typeface="Cambria Math"/>
                <a:cs typeface="Cambria Math"/>
              </a:rPr>
              <a:t>𝑎 </a:t>
            </a:r>
            <a:r>
              <a:rPr sz="2800" spc="-5" dirty="0">
                <a:latin typeface="Cambria Math"/>
                <a:cs typeface="Cambria Math"/>
              </a:rPr>
              <a:t>𝑛 </a:t>
            </a:r>
            <a:r>
              <a:rPr sz="2800" spc="-5" dirty="0">
                <a:latin typeface="Arial"/>
                <a:cs typeface="Arial"/>
              </a:rPr>
              <a:t>Es </a:t>
            </a:r>
            <a:r>
              <a:rPr sz="2800" spc="-30" dirty="0">
                <a:latin typeface="Arial"/>
                <a:cs typeface="Arial"/>
              </a:rPr>
              <a:t>decir, </a:t>
            </a:r>
            <a:r>
              <a:rPr sz="2800" spc="-5" dirty="0">
                <a:latin typeface="Arial"/>
                <a:cs typeface="Arial"/>
              </a:rPr>
              <a:t>la entropía E está acotada  </a:t>
            </a:r>
            <a:r>
              <a:rPr sz="2800" dirty="0">
                <a:latin typeface="Arial"/>
                <a:cs typeface="Arial"/>
              </a:rPr>
              <a:t>superiormente (cuando </a:t>
            </a:r>
            <a:r>
              <a:rPr sz="2800" spc="-5" dirty="0">
                <a:latin typeface="Arial"/>
                <a:cs typeface="Arial"/>
              </a:rPr>
              <a:t>es máxima) y no supone  perdida de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información.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700">
              <a:latin typeface="Arial"/>
              <a:cs typeface="Arial"/>
            </a:endParaRPr>
          </a:p>
          <a:p>
            <a:pPr marL="797560" indent="-709295" algn="just">
              <a:lnSpc>
                <a:spcPct val="100000"/>
              </a:lnSpc>
              <a:buAutoNum type="arabicPeriod"/>
              <a:tabLst>
                <a:tab pos="798195" algn="l"/>
              </a:tabLst>
            </a:pPr>
            <a:r>
              <a:rPr sz="2800" dirty="0">
                <a:latin typeface="Arial"/>
                <a:cs typeface="Arial"/>
              </a:rPr>
              <a:t>Dado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proceso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posibles</a:t>
            </a:r>
            <a:r>
              <a:rPr sz="2800" spc="1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88900" marR="79375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*𝐴</a:t>
            </a:r>
            <a:r>
              <a:rPr sz="3075" spc="-7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 . . , </a:t>
            </a:r>
            <a:r>
              <a:rPr sz="2800" spc="-240" dirty="0">
                <a:latin typeface="Cambria Math"/>
                <a:cs typeface="Cambria Math"/>
              </a:rPr>
              <a:t>𝐴</a:t>
            </a:r>
            <a:r>
              <a:rPr sz="3075" spc="-359" baseline="-16260" dirty="0">
                <a:latin typeface="Cambria Math"/>
                <a:cs typeface="Cambria Math"/>
              </a:rPr>
              <a:t>𝑛</a:t>
            </a:r>
            <a:r>
              <a:rPr sz="2800" spc="-240" dirty="0">
                <a:latin typeface="Cambria Math"/>
                <a:cs typeface="Cambria Math"/>
              </a:rPr>
              <a:t>+ </a:t>
            </a: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latin typeface="Arial"/>
                <a:cs typeface="Arial"/>
              </a:rPr>
              <a:t>probabilidades relativas </a:t>
            </a:r>
            <a:r>
              <a:rPr sz="2800" spc="-50" dirty="0">
                <a:latin typeface="Cambria Math"/>
                <a:cs typeface="Cambria Math"/>
              </a:rPr>
              <a:t>𝑝</a:t>
            </a:r>
            <a:r>
              <a:rPr sz="3075" spc="-75" baseline="-16260" dirty="0">
                <a:latin typeface="Cambria Math"/>
                <a:cs typeface="Cambria Math"/>
              </a:rPr>
              <a:t>1 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..., </a:t>
            </a:r>
            <a:r>
              <a:rPr sz="2800" spc="15" dirty="0">
                <a:latin typeface="Cambria Math"/>
                <a:cs typeface="Cambria Math"/>
              </a:rPr>
              <a:t>𝑝</a:t>
            </a:r>
            <a:r>
              <a:rPr sz="3075" spc="22" baseline="-16260" dirty="0">
                <a:latin typeface="Cambria Math"/>
                <a:cs typeface="Cambria Math"/>
              </a:rPr>
              <a:t>𝑛 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la  </a:t>
            </a:r>
            <a:r>
              <a:rPr sz="2800" dirty="0">
                <a:latin typeface="Arial"/>
                <a:cs typeface="Arial"/>
              </a:rPr>
              <a:t>función </a:t>
            </a:r>
            <a:r>
              <a:rPr sz="2800" spc="20" dirty="0">
                <a:latin typeface="Cambria Math"/>
                <a:cs typeface="Cambria Math"/>
              </a:rPr>
              <a:t>𝐸(𝑝</a:t>
            </a:r>
            <a:r>
              <a:rPr sz="3075" spc="30" baseline="-16260" dirty="0">
                <a:latin typeface="Cambria Math"/>
                <a:cs typeface="Cambria Math"/>
              </a:rPr>
              <a:t>1</a:t>
            </a:r>
            <a:r>
              <a:rPr sz="2800" spc="20" dirty="0">
                <a:latin typeface="Cambria Math"/>
                <a:cs typeface="Cambria Math"/>
              </a:rPr>
              <a:t>, </a:t>
            </a:r>
            <a:r>
              <a:rPr sz="2800" spc="-5" dirty="0">
                <a:latin typeface="Cambria Math"/>
                <a:cs typeface="Cambria Math"/>
              </a:rPr>
              <a:t>… , </a:t>
            </a:r>
            <a:r>
              <a:rPr sz="2800" spc="100" dirty="0">
                <a:latin typeface="Cambria Math"/>
                <a:cs typeface="Cambria Math"/>
              </a:rPr>
              <a:t>𝑝</a:t>
            </a:r>
            <a:r>
              <a:rPr sz="3075" spc="150" baseline="-16260" dirty="0">
                <a:latin typeface="Cambria Math"/>
                <a:cs typeface="Cambria Math"/>
              </a:rPr>
              <a:t>𝑛</a:t>
            </a:r>
            <a:r>
              <a:rPr sz="2800" spc="100" dirty="0">
                <a:latin typeface="Cambria Math"/>
                <a:cs typeface="Cambria Math"/>
              </a:rPr>
              <a:t>)</a:t>
            </a:r>
            <a:r>
              <a:rPr sz="2800" spc="100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es </a:t>
            </a:r>
            <a:r>
              <a:rPr sz="2800" spc="-5" dirty="0">
                <a:latin typeface="Arial"/>
                <a:cs typeface="Arial"/>
              </a:rPr>
              <a:t>máxima en </a:t>
            </a:r>
            <a:r>
              <a:rPr sz="2800" dirty="0">
                <a:latin typeface="Arial"/>
                <a:cs typeface="Arial"/>
              </a:rPr>
              <a:t>el caso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7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</a:t>
            </a:r>
            <a:endParaRPr sz="2800">
              <a:latin typeface="Arial"/>
              <a:cs typeface="Arial"/>
            </a:endParaRPr>
          </a:p>
          <a:p>
            <a:pPr marL="88900" algn="just">
              <a:lnSpc>
                <a:spcPct val="100000"/>
              </a:lnSpc>
              <a:spcBef>
                <a:spcPts val="1680"/>
              </a:spcBef>
            </a:pPr>
            <a:r>
              <a:rPr sz="2800" spc="-50" dirty="0">
                <a:latin typeface="Cambria Math"/>
                <a:cs typeface="Cambria Math"/>
              </a:rPr>
              <a:t>𝑝</a:t>
            </a:r>
            <a:r>
              <a:rPr sz="3075" spc="-7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= ⋯ = </a:t>
            </a:r>
            <a:r>
              <a:rPr sz="2800" spc="15" dirty="0">
                <a:latin typeface="Cambria Math"/>
                <a:cs typeface="Cambria Math"/>
              </a:rPr>
              <a:t>𝑝</a:t>
            </a:r>
            <a:r>
              <a:rPr sz="3075" spc="22" baseline="-16260" dirty="0">
                <a:latin typeface="Cambria Math"/>
                <a:cs typeface="Cambria Math"/>
              </a:rPr>
              <a:t>𝑛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10" dirty="0">
                <a:latin typeface="Cambria Math"/>
                <a:cs typeface="Cambria Math"/>
              </a:rPr>
              <a:t>1/𝑛</a:t>
            </a:r>
            <a:r>
              <a:rPr sz="2800" spc="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612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Propiedades de la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Entropía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87691" y="5066665"/>
            <a:ext cx="1659889" cy="328930"/>
          </a:xfrm>
          <a:custGeom>
            <a:avLst/>
            <a:gdLst/>
            <a:ahLst/>
            <a:cxnLst/>
            <a:rect l="l" t="t" r="r" b="b"/>
            <a:pathLst>
              <a:path w="1659889" h="328929">
                <a:moveTo>
                  <a:pt x="1554391" y="0"/>
                </a:moveTo>
                <a:lnTo>
                  <a:pt x="1549692" y="13335"/>
                </a:lnTo>
                <a:lnTo>
                  <a:pt x="1568742" y="21597"/>
                </a:lnTo>
                <a:lnTo>
                  <a:pt x="1585125" y="33051"/>
                </a:lnTo>
                <a:lnTo>
                  <a:pt x="1609890" y="65532"/>
                </a:lnTo>
                <a:lnTo>
                  <a:pt x="1624463" y="109219"/>
                </a:lnTo>
                <a:lnTo>
                  <a:pt x="1629321" y="162814"/>
                </a:lnTo>
                <a:lnTo>
                  <a:pt x="1628086" y="191845"/>
                </a:lnTo>
                <a:lnTo>
                  <a:pt x="1618284" y="241859"/>
                </a:lnTo>
                <a:lnTo>
                  <a:pt x="1598741" y="280965"/>
                </a:lnTo>
                <a:lnTo>
                  <a:pt x="1568936" y="307306"/>
                </a:lnTo>
                <a:lnTo>
                  <a:pt x="1550200" y="315595"/>
                </a:lnTo>
                <a:lnTo>
                  <a:pt x="1554391" y="328930"/>
                </a:lnTo>
                <a:lnTo>
                  <a:pt x="1599222" y="307895"/>
                </a:lnTo>
                <a:lnTo>
                  <a:pt x="1632242" y="271526"/>
                </a:lnTo>
                <a:lnTo>
                  <a:pt x="1652530" y="222678"/>
                </a:lnTo>
                <a:lnTo>
                  <a:pt x="1659293" y="164592"/>
                </a:lnTo>
                <a:lnTo>
                  <a:pt x="1657582" y="134417"/>
                </a:lnTo>
                <a:lnTo>
                  <a:pt x="1643969" y="80974"/>
                </a:lnTo>
                <a:lnTo>
                  <a:pt x="1617113" y="37468"/>
                </a:lnTo>
                <a:lnTo>
                  <a:pt x="1578251" y="8616"/>
                </a:lnTo>
                <a:lnTo>
                  <a:pt x="1554391" y="0"/>
                </a:lnTo>
                <a:close/>
              </a:path>
              <a:path w="1659889" h="328929">
                <a:moveTo>
                  <a:pt x="104901" y="0"/>
                </a:moveTo>
                <a:lnTo>
                  <a:pt x="60144" y="21113"/>
                </a:lnTo>
                <a:lnTo>
                  <a:pt x="27139" y="57658"/>
                </a:lnTo>
                <a:lnTo>
                  <a:pt x="6788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0984" y="320335"/>
                </a:lnTo>
                <a:lnTo>
                  <a:pt x="104901" y="328930"/>
                </a:lnTo>
                <a:lnTo>
                  <a:pt x="109067" y="315595"/>
                </a:lnTo>
                <a:lnTo>
                  <a:pt x="90322" y="307306"/>
                </a:lnTo>
                <a:lnTo>
                  <a:pt x="74147" y="295767"/>
                </a:lnTo>
                <a:lnTo>
                  <a:pt x="49504" y="262890"/>
                </a:lnTo>
                <a:lnTo>
                  <a:pt x="34874" y="218186"/>
                </a:lnTo>
                <a:lnTo>
                  <a:pt x="29997" y="162814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75" y="47696"/>
                </a:lnTo>
                <a:lnTo>
                  <a:pt x="90616" y="21597"/>
                </a:lnTo>
                <a:lnTo>
                  <a:pt x="109588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3304" y="538352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6233" y="5080000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529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3304" y="5066029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69" h="13970">
                <a:moveTo>
                  <a:pt x="0" y="13970"/>
                </a:moveTo>
                <a:lnTo>
                  <a:pt x="77343" y="13970"/>
                </a:lnTo>
                <a:lnTo>
                  <a:pt x="77343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851" y="538352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700"/>
                </a:moveTo>
                <a:lnTo>
                  <a:pt x="77330" y="12700"/>
                </a:lnTo>
                <a:lnTo>
                  <a:pt x="7733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240" y="5080000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529"/>
                </a:lnTo>
              </a:path>
            </a:pathLst>
          </a:custGeom>
          <a:ln w="28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851" y="5066029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69" h="13970">
                <a:moveTo>
                  <a:pt x="0" y="13970"/>
                </a:moveTo>
                <a:lnTo>
                  <a:pt x="77330" y="13970"/>
                </a:lnTo>
                <a:lnTo>
                  <a:pt x="7733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7691" y="5706770"/>
            <a:ext cx="1311910" cy="328930"/>
          </a:xfrm>
          <a:custGeom>
            <a:avLst/>
            <a:gdLst/>
            <a:ahLst/>
            <a:cxnLst/>
            <a:rect l="l" t="t" r="r" b="b"/>
            <a:pathLst>
              <a:path w="1311910" h="328929">
                <a:moveTo>
                  <a:pt x="1206919" y="0"/>
                </a:moveTo>
                <a:lnTo>
                  <a:pt x="1202220" y="13360"/>
                </a:lnTo>
                <a:lnTo>
                  <a:pt x="1221270" y="21618"/>
                </a:lnTo>
                <a:lnTo>
                  <a:pt x="1237653" y="33054"/>
                </a:lnTo>
                <a:lnTo>
                  <a:pt x="1262418" y="65455"/>
                </a:lnTo>
                <a:lnTo>
                  <a:pt x="1276991" y="109172"/>
                </a:lnTo>
                <a:lnTo>
                  <a:pt x="1281849" y="162814"/>
                </a:lnTo>
                <a:lnTo>
                  <a:pt x="1280614" y="191819"/>
                </a:lnTo>
                <a:lnTo>
                  <a:pt x="1270812" y="241839"/>
                </a:lnTo>
                <a:lnTo>
                  <a:pt x="1251269" y="280906"/>
                </a:lnTo>
                <a:lnTo>
                  <a:pt x="1221464" y="307266"/>
                </a:lnTo>
                <a:lnTo>
                  <a:pt x="1202728" y="315569"/>
                </a:lnTo>
                <a:lnTo>
                  <a:pt x="1206919" y="328917"/>
                </a:lnTo>
                <a:lnTo>
                  <a:pt x="1251750" y="307868"/>
                </a:lnTo>
                <a:lnTo>
                  <a:pt x="1284770" y="271437"/>
                </a:lnTo>
                <a:lnTo>
                  <a:pt x="1305058" y="222651"/>
                </a:lnTo>
                <a:lnTo>
                  <a:pt x="1311821" y="164541"/>
                </a:lnTo>
                <a:lnTo>
                  <a:pt x="1310110" y="134392"/>
                </a:lnTo>
                <a:lnTo>
                  <a:pt x="1296497" y="80948"/>
                </a:lnTo>
                <a:lnTo>
                  <a:pt x="1269641" y="37438"/>
                </a:lnTo>
                <a:lnTo>
                  <a:pt x="1230779" y="8610"/>
                </a:lnTo>
                <a:lnTo>
                  <a:pt x="1206919" y="0"/>
                </a:lnTo>
                <a:close/>
              </a:path>
              <a:path w="1311910" h="328929">
                <a:moveTo>
                  <a:pt x="104901" y="0"/>
                </a:moveTo>
                <a:lnTo>
                  <a:pt x="60144" y="21089"/>
                </a:lnTo>
                <a:lnTo>
                  <a:pt x="27139" y="57658"/>
                </a:lnTo>
                <a:lnTo>
                  <a:pt x="6788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60" y="291575"/>
                </a:lnTo>
                <a:lnTo>
                  <a:pt x="80984" y="320316"/>
                </a:lnTo>
                <a:lnTo>
                  <a:pt x="104901" y="328917"/>
                </a:lnTo>
                <a:lnTo>
                  <a:pt x="109067" y="315569"/>
                </a:lnTo>
                <a:lnTo>
                  <a:pt x="90322" y="307266"/>
                </a:lnTo>
                <a:lnTo>
                  <a:pt x="74147" y="295711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53"/>
                </a:lnTo>
                <a:lnTo>
                  <a:pt x="40970" y="86072"/>
                </a:lnTo>
                <a:lnTo>
                  <a:pt x="60575" y="47668"/>
                </a:lnTo>
                <a:lnTo>
                  <a:pt x="90616" y="21618"/>
                </a:lnTo>
                <a:lnTo>
                  <a:pt x="109588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832" y="60236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699"/>
                </a:moveTo>
                <a:lnTo>
                  <a:pt x="77343" y="12699"/>
                </a:lnTo>
                <a:lnTo>
                  <a:pt x="7734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8761" y="571880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5832" y="57061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699"/>
                </a:moveTo>
                <a:lnTo>
                  <a:pt x="77343" y="12699"/>
                </a:lnTo>
                <a:lnTo>
                  <a:pt x="7734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3851" y="60236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699"/>
                </a:moveTo>
                <a:lnTo>
                  <a:pt x="77330" y="12699"/>
                </a:lnTo>
                <a:lnTo>
                  <a:pt x="7733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240" y="571880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3851" y="57061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699"/>
                </a:moveTo>
                <a:lnTo>
                  <a:pt x="77330" y="12699"/>
                </a:lnTo>
                <a:lnTo>
                  <a:pt x="7733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8321" y="5706770"/>
            <a:ext cx="1402080" cy="328930"/>
          </a:xfrm>
          <a:custGeom>
            <a:avLst/>
            <a:gdLst/>
            <a:ahLst/>
            <a:cxnLst/>
            <a:rect l="l" t="t" r="r" b="b"/>
            <a:pathLst>
              <a:path w="1402079" h="328929">
                <a:moveTo>
                  <a:pt x="1296797" y="0"/>
                </a:moveTo>
                <a:lnTo>
                  <a:pt x="1292098" y="13360"/>
                </a:lnTo>
                <a:lnTo>
                  <a:pt x="1311148" y="21618"/>
                </a:lnTo>
                <a:lnTo>
                  <a:pt x="1327530" y="33054"/>
                </a:lnTo>
                <a:lnTo>
                  <a:pt x="1352295" y="65455"/>
                </a:lnTo>
                <a:lnTo>
                  <a:pt x="1366869" y="109172"/>
                </a:lnTo>
                <a:lnTo>
                  <a:pt x="1371727" y="162814"/>
                </a:lnTo>
                <a:lnTo>
                  <a:pt x="1370492" y="191819"/>
                </a:lnTo>
                <a:lnTo>
                  <a:pt x="1360689" y="241839"/>
                </a:lnTo>
                <a:lnTo>
                  <a:pt x="1341147" y="280906"/>
                </a:lnTo>
                <a:lnTo>
                  <a:pt x="1311342" y="307266"/>
                </a:lnTo>
                <a:lnTo>
                  <a:pt x="1292605" y="315569"/>
                </a:lnTo>
                <a:lnTo>
                  <a:pt x="1296797" y="328917"/>
                </a:lnTo>
                <a:lnTo>
                  <a:pt x="1341627" y="307868"/>
                </a:lnTo>
                <a:lnTo>
                  <a:pt x="1374648" y="271437"/>
                </a:lnTo>
                <a:lnTo>
                  <a:pt x="1394936" y="222651"/>
                </a:lnTo>
                <a:lnTo>
                  <a:pt x="1401699" y="164541"/>
                </a:lnTo>
                <a:lnTo>
                  <a:pt x="1399988" y="134392"/>
                </a:lnTo>
                <a:lnTo>
                  <a:pt x="1386375" y="80948"/>
                </a:lnTo>
                <a:lnTo>
                  <a:pt x="1359519" y="37438"/>
                </a:lnTo>
                <a:lnTo>
                  <a:pt x="1320657" y="8610"/>
                </a:lnTo>
                <a:lnTo>
                  <a:pt x="1296797" y="0"/>
                </a:lnTo>
                <a:close/>
              </a:path>
              <a:path w="1402079" h="328929">
                <a:moveTo>
                  <a:pt x="104901" y="0"/>
                </a:moveTo>
                <a:lnTo>
                  <a:pt x="60118" y="21089"/>
                </a:lnTo>
                <a:lnTo>
                  <a:pt x="27050" y="57658"/>
                </a:lnTo>
                <a:lnTo>
                  <a:pt x="6762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8965" y="315569"/>
                </a:lnTo>
                <a:lnTo>
                  <a:pt x="90249" y="307266"/>
                </a:lnTo>
                <a:lnTo>
                  <a:pt x="74104" y="295711"/>
                </a:lnTo>
                <a:lnTo>
                  <a:pt x="49529" y="262851"/>
                </a:lnTo>
                <a:lnTo>
                  <a:pt x="34845" y="218162"/>
                </a:lnTo>
                <a:lnTo>
                  <a:pt x="29972" y="162814"/>
                </a:lnTo>
                <a:lnTo>
                  <a:pt x="31188" y="134753"/>
                </a:lnTo>
                <a:lnTo>
                  <a:pt x="40955" y="86072"/>
                </a:lnTo>
                <a:lnTo>
                  <a:pt x="60577" y="47668"/>
                </a:lnTo>
                <a:lnTo>
                  <a:pt x="90624" y="21618"/>
                </a:lnTo>
                <a:lnTo>
                  <a:pt x="109600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6340" y="60236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699"/>
                </a:moveTo>
                <a:lnTo>
                  <a:pt x="77343" y="12699"/>
                </a:lnTo>
                <a:lnTo>
                  <a:pt x="7734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269" y="571880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6340" y="57061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699"/>
                </a:moveTo>
                <a:lnTo>
                  <a:pt x="77343" y="12699"/>
                </a:lnTo>
                <a:lnTo>
                  <a:pt x="7734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4404" y="60236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699"/>
                </a:moveTo>
                <a:lnTo>
                  <a:pt x="77343" y="12699"/>
                </a:lnTo>
                <a:lnTo>
                  <a:pt x="7734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8819" y="571880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4404" y="570610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699"/>
                </a:moveTo>
                <a:lnTo>
                  <a:pt x="77343" y="12699"/>
                </a:lnTo>
                <a:lnTo>
                  <a:pt x="7734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858780"/>
            <a:ext cx="9048750" cy="51993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780"/>
              </a:spcBef>
              <a:tabLst>
                <a:tab pos="873760" algn="l"/>
                <a:tab pos="2136775" algn="l"/>
                <a:tab pos="2945130" algn="l"/>
                <a:tab pos="4624705" algn="l"/>
                <a:tab pos="5609590" algn="l"/>
                <a:tab pos="7328534" algn="l"/>
              </a:tabLst>
            </a:pPr>
            <a:r>
              <a:rPr sz="2800" dirty="0">
                <a:latin typeface="Arial"/>
                <a:cs typeface="Arial"/>
              </a:rPr>
              <a:t>3.	Dado	</a:t>
            </a:r>
            <a:r>
              <a:rPr sz="2800" spc="-5" dirty="0">
                <a:latin typeface="Arial"/>
                <a:cs typeface="Arial"/>
              </a:rPr>
              <a:t>un	</a:t>
            </a:r>
            <a:r>
              <a:rPr sz="2800" dirty="0">
                <a:latin typeface="Arial"/>
                <a:cs typeface="Arial"/>
              </a:rPr>
              <a:t>proceso	con	</a:t>
            </a:r>
            <a:r>
              <a:rPr sz="2800" spc="-5" dirty="0">
                <a:latin typeface="Arial"/>
                <a:cs typeface="Arial"/>
              </a:rPr>
              <a:t>posibles	resultados</a:t>
            </a:r>
            <a:endParaRPr sz="2800">
              <a:latin typeface="Arial"/>
              <a:cs typeface="Arial"/>
            </a:endParaRPr>
          </a:p>
          <a:p>
            <a:pPr marL="165100" marR="68580">
              <a:lnSpc>
                <a:spcPct val="150000"/>
              </a:lnSpc>
              <a:tabLst>
                <a:tab pos="1583690" algn="l"/>
                <a:tab pos="2693670" algn="l"/>
                <a:tab pos="3882390" algn="l"/>
                <a:tab pos="4528820" algn="l"/>
                <a:tab pos="5240655" algn="l"/>
                <a:tab pos="5473700" algn="l"/>
                <a:tab pos="6139815" algn="l"/>
                <a:tab pos="6688455" algn="l"/>
                <a:tab pos="6792595" algn="l"/>
                <a:tab pos="7508875" algn="l"/>
                <a:tab pos="7711440" algn="l"/>
                <a:tab pos="8377555" algn="l"/>
                <a:tab pos="8694420" algn="l"/>
              </a:tabLst>
            </a:pPr>
            <a:r>
              <a:rPr sz="2800" spc="-110" dirty="0">
                <a:latin typeface="Cambria Math"/>
                <a:cs typeface="Cambria Math"/>
              </a:rPr>
              <a:t>*</a:t>
            </a:r>
            <a:r>
              <a:rPr sz="2800" spc="-65" dirty="0">
                <a:latin typeface="Cambria Math"/>
                <a:cs typeface="Cambria Math"/>
              </a:rPr>
              <a:t>𝐴</a:t>
            </a:r>
            <a:r>
              <a:rPr sz="3075" spc="232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3075" spc="607" baseline="-16260" dirty="0">
                <a:latin typeface="Cambria Math"/>
                <a:cs typeface="Cambria Math"/>
              </a:rPr>
              <a:t>𝑛</a:t>
            </a:r>
            <a:r>
              <a:rPr sz="2800" spc="-1010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Arial"/>
                <a:cs typeface="Arial"/>
              </a:rPr>
              <a:t>con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ili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vas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150" dirty="0">
                <a:latin typeface="Cambria Math"/>
                <a:cs typeface="Cambria Math"/>
              </a:rPr>
              <a:t>𝑝</a:t>
            </a:r>
            <a:r>
              <a:rPr sz="3075" spc="67" baseline="-16260" dirty="0">
                <a:latin typeface="Cambria Math"/>
                <a:cs typeface="Cambria Math"/>
              </a:rPr>
              <a:t>1</a:t>
            </a:r>
            <a:r>
              <a:rPr sz="3075" spc="44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Arial"/>
                <a:cs typeface="Arial"/>
              </a:rPr>
              <a:t>,	..</a:t>
            </a:r>
            <a:r>
              <a:rPr sz="2800" spc="-10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114" dirty="0">
                <a:latin typeface="Cambria Math"/>
                <a:cs typeface="Cambria Math"/>
              </a:rPr>
              <a:t>𝑝</a:t>
            </a:r>
            <a:r>
              <a:rPr sz="3075" spc="390" baseline="-16260" dirty="0">
                <a:latin typeface="Cambria Math"/>
                <a:cs typeface="Cambria Math"/>
              </a:rPr>
              <a:t>𝑛</a:t>
            </a:r>
            <a:r>
              <a:rPr sz="3075" spc="120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5" dirty="0">
                <a:latin typeface="Arial"/>
                <a:cs typeface="Arial"/>
              </a:rPr>
              <a:t>la  fu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5" dirty="0">
                <a:latin typeface="Cambria Math"/>
                <a:cs typeface="Cambria Math"/>
              </a:rPr>
              <a:t>𝐸</a:t>
            </a:r>
            <a:r>
              <a:rPr sz="2800" spc="-5" dirty="0">
                <a:latin typeface="Cambria Math"/>
                <a:cs typeface="Cambria Math"/>
              </a:rPr>
              <a:t>(</a:t>
            </a:r>
            <a:r>
              <a:rPr sz="2800" spc="-150" dirty="0">
                <a:latin typeface="Cambria Math"/>
                <a:cs typeface="Cambria Math"/>
              </a:rPr>
              <a:t>𝑝</a:t>
            </a:r>
            <a:r>
              <a:rPr sz="3075" spc="240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…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114" dirty="0">
                <a:latin typeface="Cambria Math"/>
                <a:cs typeface="Cambria Math"/>
              </a:rPr>
              <a:t>𝑝</a:t>
            </a:r>
            <a:r>
              <a:rPr sz="3075" spc="607" baseline="-16260" dirty="0">
                <a:latin typeface="Cambria Math"/>
                <a:cs typeface="Cambria Math"/>
              </a:rPr>
              <a:t>𝑛</a:t>
            </a:r>
            <a:r>
              <a:rPr sz="2800" spc="-5" dirty="0">
                <a:latin typeface="Cambria Math"/>
                <a:cs typeface="Cambria Math"/>
              </a:rPr>
              <a:t>)</a:t>
            </a:r>
            <a:r>
              <a:rPr sz="2800" spc="10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cas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que</a:t>
            </a:r>
            <a:endParaRPr sz="2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685"/>
              </a:spcBef>
              <a:tabLst>
                <a:tab pos="2139950" algn="l"/>
                <a:tab pos="3035300" algn="l"/>
                <a:tab pos="3414395" algn="l"/>
                <a:tab pos="4862830" algn="l"/>
                <a:tab pos="5777230" algn="l"/>
                <a:tab pos="6572884" algn="l"/>
                <a:tab pos="7701915" algn="l"/>
                <a:tab pos="8279765" algn="l"/>
              </a:tabLst>
            </a:pPr>
            <a:r>
              <a:rPr sz="2800" spc="-10" dirty="0">
                <a:latin typeface="Cambria Math"/>
                <a:cs typeface="Cambria Math"/>
              </a:rPr>
              <a:t>𝑝</a:t>
            </a:r>
            <a:r>
              <a:rPr sz="3075" spc="-15" baseline="-16260" dirty="0">
                <a:latin typeface="Cambria Math"/>
                <a:cs typeface="Cambria Math"/>
              </a:rPr>
              <a:t>𝑖 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2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r>
              <a:rPr sz="2800" spc="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Arial"/>
                <a:cs typeface="Arial"/>
              </a:rPr>
              <a:t>para	</a:t>
            </a:r>
            <a:r>
              <a:rPr sz="2800" dirty="0">
                <a:latin typeface="Arial"/>
                <a:cs typeface="Arial"/>
              </a:rPr>
              <a:t>todo	</a:t>
            </a:r>
            <a:r>
              <a:rPr sz="2800" spc="-5" dirty="0">
                <a:latin typeface="Arial"/>
                <a:cs typeface="Arial"/>
              </a:rPr>
              <a:t>i,	excepto	para	una	</a:t>
            </a:r>
            <a:r>
              <a:rPr sz="2800" dirty="0">
                <a:latin typeface="Arial"/>
                <a:cs typeface="Arial"/>
              </a:rPr>
              <a:t>clase,	</a:t>
            </a:r>
            <a:r>
              <a:rPr sz="2800" spc="-5" dirty="0">
                <a:latin typeface="Arial"/>
                <a:cs typeface="Arial"/>
              </a:rPr>
              <a:t>tal	que:</a:t>
            </a:r>
            <a:endParaRPr sz="2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939"/>
              </a:spcBef>
            </a:pPr>
            <a:r>
              <a:rPr sz="2800" spc="50" dirty="0">
                <a:latin typeface="Cambria Math"/>
                <a:cs typeface="Cambria Math"/>
              </a:rPr>
              <a:t>𝑝</a:t>
            </a:r>
            <a:r>
              <a:rPr sz="3075" spc="75" baseline="-16260" dirty="0">
                <a:latin typeface="Cambria Math"/>
                <a:cs typeface="Cambria Math"/>
              </a:rPr>
              <a:t>𝑗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1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1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830"/>
              </a:spcBef>
            </a:pPr>
            <a:r>
              <a:rPr sz="2800" spc="-1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puede </a:t>
            </a:r>
            <a:r>
              <a:rPr sz="2800" dirty="0">
                <a:latin typeface="Arial"/>
                <a:cs typeface="Arial"/>
              </a:rPr>
              <a:t>decir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que:</a:t>
            </a:r>
            <a:endParaRPr sz="2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680"/>
              </a:spcBef>
              <a:tabLst>
                <a:tab pos="1050290" algn="l"/>
                <a:tab pos="2597785" algn="l"/>
              </a:tabLst>
            </a:pPr>
            <a:r>
              <a:rPr sz="2800" spc="-5" dirty="0">
                <a:latin typeface="Cambria Math"/>
                <a:cs typeface="Cambria Math"/>
              </a:rPr>
              <a:t>𝑬𝒏𝒕	𝒌+,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𝒌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= 𝟏 </a:t>
            </a:r>
            <a:r>
              <a:rPr sz="2800" dirty="0">
                <a:latin typeface="Arial"/>
                <a:cs typeface="Arial"/>
              </a:rPr>
              <a:t>(ausencia </a:t>
            </a:r>
            <a:r>
              <a:rPr sz="2800" spc="-5" dirty="0">
                <a:latin typeface="Arial"/>
                <a:cs typeface="Arial"/>
              </a:rPr>
              <a:t>total de</a:t>
            </a:r>
            <a:r>
              <a:rPr sz="2800" spc="3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homogeneidad)</a:t>
            </a:r>
            <a:endParaRPr sz="28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680"/>
              </a:spcBef>
              <a:tabLst>
                <a:tab pos="1050290" algn="l"/>
                <a:tab pos="2251075" algn="l"/>
                <a:tab pos="3501390" algn="l"/>
                <a:tab pos="4791075" algn="l"/>
              </a:tabLst>
            </a:pPr>
            <a:r>
              <a:rPr sz="2800" spc="-5" dirty="0">
                <a:latin typeface="Cambria Math"/>
                <a:cs typeface="Cambria Math"/>
              </a:rPr>
              <a:t>𝑬𝒏𝒕	𝒑+,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𝟎	=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𝑬𝒏𝒕	</a:t>
            </a:r>
            <a:r>
              <a:rPr sz="2800" spc="-10" dirty="0">
                <a:latin typeface="Cambria Math"/>
                <a:cs typeface="Cambria Math"/>
              </a:rPr>
              <a:t>𝟎,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𝒏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= 𝟎 </a:t>
            </a:r>
            <a:r>
              <a:rPr sz="2800" spc="-5" dirty="0">
                <a:latin typeface="Arial"/>
                <a:cs typeface="Arial"/>
              </a:rPr>
              <a:t>(homogeneidad</a:t>
            </a:r>
            <a:r>
              <a:rPr sz="2800" spc="3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total)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133600"/>
            <a:ext cx="9142349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3209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Information</a:t>
            </a:r>
            <a:r>
              <a:rPr sz="3200" spc="-9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gain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704581" y="1148842"/>
            <a:ext cx="1056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5175" algn="l"/>
              </a:tabLst>
            </a:pP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934980"/>
            <a:ext cx="706247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1539875" algn="l"/>
                <a:tab pos="2294255" algn="l"/>
                <a:tab pos="4354830" algn="l"/>
                <a:tab pos="5109210" algn="l"/>
                <a:tab pos="5863590" algn="l"/>
              </a:tabLst>
            </a:pP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ef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ctiv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u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atri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uto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clasificación </a:t>
            </a:r>
            <a:r>
              <a:rPr sz="2800" spc="-5" dirty="0">
                <a:latin typeface="Arial"/>
                <a:cs typeface="Arial"/>
              </a:rPr>
              <a:t>del </a:t>
            </a:r>
            <a:r>
              <a:rPr sz="2800" dirty="0">
                <a:latin typeface="Arial"/>
                <a:cs typeface="Arial"/>
              </a:rPr>
              <a:t>conjunto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entrenamiento.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825" y="3972585"/>
            <a:ext cx="8588375" cy="1836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3209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Information</a:t>
            </a:r>
            <a:r>
              <a:rPr sz="3200" spc="-9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gain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40284" y="782580"/>
            <a:ext cx="8675370" cy="537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𝑮𝒂𝒊𝒏(𝑺, 𝑨) </a:t>
            </a:r>
            <a:r>
              <a:rPr sz="2800" dirty="0">
                <a:latin typeface="Arial"/>
                <a:cs typeface="Arial"/>
              </a:rPr>
              <a:t>es por tanto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reducción esperada </a:t>
            </a:r>
            <a:r>
              <a:rPr sz="2800" spc="-5" dirty="0">
                <a:latin typeface="Arial"/>
                <a:cs typeface="Arial"/>
              </a:rPr>
              <a:t>en la  </a:t>
            </a:r>
            <a:r>
              <a:rPr sz="2800" dirty="0">
                <a:latin typeface="Arial"/>
                <a:cs typeface="Arial"/>
              </a:rPr>
              <a:t>entropía </a:t>
            </a:r>
            <a:r>
              <a:rPr sz="2800" spc="-5" dirty="0">
                <a:latin typeface="Arial"/>
                <a:cs typeface="Arial"/>
              </a:rPr>
              <a:t>causada por conocer el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del </a:t>
            </a:r>
            <a:r>
              <a:rPr sz="2800" dirty="0">
                <a:latin typeface="Arial"/>
                <a:cs typeface="Arial"/>
              </a:rPr>
              <a:t>atributo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𝑨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800"/>
              </a:spcBef>
            </a:pP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spc="-10" dirty="0">
                <a:latin typeface="Cambria Math"/>
                <a:cs typeface="Cambria Math"/>
              </a:rPr>
              <a:t>𝑮𝒂𝒊𝒏(𝑺, </a:t>
            </a:r>
            <a:r>
              <a:rPr sz="2800" spc="-5" dirty="0">
                <a:latin typeface="Cambria Math"/>
                <a:cs typeface="Cambria Math"/>
              </a:rPr>
              <a:t>𝑨) </a:t>
            </a:r>
            <a:r>
              <a:rPr sz="2800" dirty="0">
                <a:latin typeface="Arial"/>
                <a:cs typeface="Arial"/>
              </a:rPr>
              <a:t>es el número </a:t>
            </a:r>
            <a:r>
              <a:rPr sz="2800" spc="-5" dirty="0">
                <a:latin typeface="Arial"/>
                <a:cs typeface="Arial"/>
              </a:rPr>
              <a:t>de bits </a:t>
            </a:r>
            <a:r>
              <a:rPr sz="2800" dirty="0">
                <a:latin typeface="Arial"/>
                <a:cs typeface="Arial"/>
              </a:rPr>
              <a:t>guardados  </a:t>
            </a:r>
            <a:r>
              <a:rPr sz="2800" spc="-5" dirty="0">
                <a:latin typeface="Arial"/>
                <a:cs typeface="Arial"/>
              </a:rPr>
              <a:t>cuando se </a:t>
            </a:r>
            <a:r>
              <a:rPr sz="2800" dirty="0">
                <a:latin typeface="Arial"/>
                <a:cs typeface="Arial"/>
              </a:rPr>
              <a:t>codifica </a:t>
            </a: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valor objetivo </a:t>
            </a:r>
            <a:r>
              <a:rPr sz="2800" spc="-5" dirty="0">
                <a:latin typeface="Arial"/>
                <a:cs typeface="Arial"/>
              </a:rPr>
              <a:t>de un </a:t>
            </a:r>
            <a:r>
              <a:rPr sz="2800" dirty="0">
                <a:latin typeface="Arial"/>
                <a:cs typeface="Arial"/>
              </a:rPr>
              <a:t>miembro  arbitrario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spc="-5" dirty="0">
                <a:latin typeface="Cambria Math"/>
                <a:cs typeface="Cambria Math"/>
              </a:rPr>
              <a:t>𝑺</a:t>
            </a:r>
            <a:r>
              <a:rPr sz="2800" spc="-5" dirty="0">
                <a:latin typeface="Arial"/>
                <a:cs typeface="Arial"/>
              </a:rPr>
              <a:t>, conociendo </a:t>
            </a:r>
            <a:r>
              <a:rPr sz="2800" dirty="0">
                <a:latin typeface="Arial"/>
                <a:cs typeface="Arial"/>
              </a:rPr>
              <a:t>el valor del atributo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𝑨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5715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Esta </a:t>
            </a:r>
            <a:r>
              <a:rPr sz="2800" dirty="0">
                <a:latin typeface="Arial"/>
                <a:cs typeface="Arial"/>
              </a:rPr>
              <a:t>medida es precisamente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usada por </a:t>
            </a:r>
            <a:r>
              <a:rPr sz="2800" spc="-5" dirty="0">
                <a:latin typeface="Arial"/>
                <a:cs typeface="Arial"/>
              </a:rPr>
              <a:t>ID3 </a:t>
            </a:r>
            <a:r>
              <a:rPr sz="2800" dirty="0">
                <a:latin typeface="Arial"/>
                <a:cs typeface="Arial"/>
              </a:rPr>
              <a:t>para  seleccionar el </a:t>
            </a:r>
            <a:r>
              <a:rPr sz="2800" spc="-5" dirty="0">
                <a:latin typeface="Arial"/>
                <a:cs typeface="Arial"/>
              </a:rPr>
              <a:t>mejor </a:t>
            </a:r>
            <a:r>
              <a:rPr sz="2800" dirty="0">
                <a:latin typeface="Arial"/>
                <a:cs typeface="Arial"/>
              </a:rPr>
              <a:t>atributo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cada paso del  </a:t>
            </a:r>
            <a:r>
              <a:rPr sz="2800" spc="-5" dirty="0">
                <a:latin typeface="Arial"/>
                <a:cs typeface="Arial"/>
              </a:rPr>
              <a:t>crecimiento </a:t>
            </a:r>
            <a:r>
              <a:rPr sz="2800" dirty="0">
                <a:latin typeface="Arial"/>
                <a:cs typeface="Arial"/>
              </a:rPr>
              <a:t>del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árbol.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590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Ejemplo de conjunto de</a:t>
            </a:r>
            <a:r>
              <a:rPr sz="2800" spc="9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entrenamiento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8066" y="1066800"/>
            <a:ext cx="8739734" cy="560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533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Cálculo de Gain para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Wind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6200" y="1104899"/>
            <a:ext cx="3002509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5473" y="2057400"/>
            <a:ext cx="5018024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5638800"/>
            <a:ext cx="7696199" cy="1006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533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Cálculo de Gain para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Wind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6521" y="1219200"/>
            <a:ext cx="908747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357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Algoritmo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ID3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477" y="1219200"/>
            <a:ext cx="8869045" cy="400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Id3</a:t>
            </a:r>
            <a:r>
              <a:rPr sz="2400" spc="-5" dirty="0">
                <a:latin typeface="Arial"/>
                <a:cs typeface="Arial"/>
              </a:rPr>
              <a:t>(Ejemplos, Atributo-objetivo, Atributos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265430" marR="5080">
              <a:lnSpc>
                <a:spcPct val="1672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Si todos los ejemplos son positivos devolver un nodo positivo  Si todos los ejemplos son negativos devolver un nodo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negativo</a:t>
            </a:r>
            <a:endParaRPr sz="2400" dirty="0">
              <a:latin typeface="Arial"/>
              <a:cs typeface="Arial"/>
            </a:endParaRPr>
          </a:p>
          <a:p>
            <a:pPr marL="184785" marR="5080" indent="80645">
              <a:lnSpc>
                <a:spcPct val="150100"/>
              </a:lnSpc>
              <a:spcBef>
                <a:spcPts val="500"/>
              </a:spcBef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dirty="0">
                <a:latin typeface="Arial"/>
                <a:cs typeface="Arial"/>
              </a:rPr>
              <a:t>Atributos está vacío </a:t>
            </a:r>
            <a:r>
              <a:rPr sz="2400" spc="-5" dirty="0">
                <a:latin typeface="Arial"/>
                <a:cs typeface="Arial"/>
              </a:rPr>
              <a:t>devolver un nodo con el </a:t>
            </a:r>
            <a:r>
              <a:rPr sz="2400" dirty="0">
                <a:latin typeface="Arial"/>
                <a:cs typeface="Arial"/>
              </a:rPr>
              <a:t>voto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mayoritario  del valor del atributo objetivo en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Ejemplos</a:t>
            </a:r>
            <a:endParaRPr sz="24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945"/>
              </a:spcBef>
            </a:pPr>
            <a:r>
              <a:rPr sz="2400" spc="-5" dirty="0">
                <a:latin typeface="Arial"/>
                <a:cs typeface="Arial"/>
              </a:rPr>
              <a:t>En otro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caso</a:t>
            </a:r>
            <a:endParaRPr sz="24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935"/>
              </a:spcBef>
            </a:pPr>
            <a:r>
              <a:rPr sz="2400" spc="-5" dirty="0">
                <a:latin typeface="Arial"/>
                <a:cs typeface="Arial"/>
              </a:rPr>
              <a:t>Sea </a:t>
            </a:r>
            <a:r>
              <a:rPr sz="2400" dirty="0">
                <a:latin typeface="Arial"/>
                <a:cs typeface="Arial"/>
              </a:rPr>
              <a:t>Raíz = Atributo </a:t>
            </a:r>
            <a:r>
              <a:rPr sz="2400" spc="-5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MEJOR </a:t>
            </a:r>
            <a:r>
              <a:rPr sz="2400" spc="-5" dirty="0">
                <a:latin typeface="Arial"/>
                <a:cs typeface="Arial"/>
              </a:rPr>
              <a:t>clasifica 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Ejemplos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357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Algoritmo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ID3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240" y="1418971"/>
            <a:ext cx="8823325" cy="47434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Para cada posible valor </a:t>
            </a:r>
            <a:r>
              <a:rPr sz="2400" spc="-5" dirty="0">
                <a:latin typeface="Cambria Math"/>
                <a:cs typeface="Cambria Math"/>
              </a:rPr>
              <a:t>𝒗</a:t>
            </a:r>
            <a:r>
              <a:rPr sz="2625" spc="-7" baseline="-15873" dirty="0">
                <a:latin typeface="Cambria Math"/>
                <a:cs typeface="Cambria Math"/>
              </a:rPr>
              <a:t>𝒊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hacer</a:t>
            </a:r>
            <a:endParaRPr sz="24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Adicionar una </a:t>
            </a:r>
            <a:r>
              <a:rPr sz="2400" dirty="0">
                <a:latin typeface="Arial"/>
                <a:cs typeface="Arial"/>
              </a:rPr>
              <a:t>rama </a:t>
            </a:r>
            <a:r>
              <a:rPr sz="2400" spc="-5" dirty="0">
                <a:latin typeface="Arial"/>
                <a:cs typeface="Arial"/>
              </a:rPr>
              <a:t>bajo </a:t>
            </a:r>
            <a:r>
              <a:rPr sz="2400" dirty="0">
                <a:latin typeface="Arial"/>
                <a:cs typeface="Arial"/>
              </a:rPr>
              <a:t>Raíz </a:t>
            </a:r>
            <a:r>
              <a:rPr sz="2400" spc="-5" dirty="0">
                <a:latin typeface="Arial"/>
                <a:cs typeface="Arial"/>
              </a:rPr>
              <a:t>correspondiente a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𝒗</a:t>
            </a:r>
            <a:r>
              <a:rPr sz="2625" spc="-7" baseline="-15873" dirty="0">
                <a:latin typeface="Cambria Math"/>
                <a:cs typeface="Cambria Math"/>
              </a:rPr>
              <a:t>𝒊</a:t>
            </a:r>
            <a:endParaRPr sz="2625" baseline="-15873">
              <a:latin typeface="Cambria Math"/>
              <a:cs typeface="Cambria Math"/>
            </a:endParaRPr>
          </a:p>
          <a:p>
            <a:pPr marL="113220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Sea </a:t>
            </a:r>
            <a:r>
              <a:rPr sz="2400" spc="5" dirty="0">
                <a:latin typeface="Arial"/>
                <a:cs typeface="Arial"/>
              </a:rPr>
              <a:t>Ejemplos(</a:t>
            </a:r>
            <a:r>
              <a:rPr sz="2400" spc="5" dirty="0">
                <a:latin typeface="Cambria Math"/>
                <a:cs typeface="Cambria Math"/>
              </a:rPr>
              <a:t>𝒗</a:t>
            </a:r>
            <a:r>
              <a:rPr sz="2625" spc="7" baseline="-15873" dirty="0">
                <a:latin typeface="Cambria Math"/>
                <a:cs typeface="Cambria Math"/>
              </a:rPr>
              <a:t>𝒊</a:t>
            </a:r>
            <a:r>
              <a:rPr sz="2400" spc="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el subconjunto de ejemplos cuyo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valor</a:t>
            </a:r>
            <a:endParaRPr sz="2400">
              <a:latin typeface="Arial"/>
              <a:cs typeface="Arial"/>
            </a:endParaRPr>
          </a:p>
          <a:p>
            <a:pPr marL="633349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de atributo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es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𝒗</a:t>
            </a:r>
            <a:r>
              <a:rPr sz="2625" spc="-7" baseline="-15873" dirty="0">
                <a:latin typeface="Cambria Math"/>
                <a:cs typeface="Cambria Math"/>
              </a:rPr>
              <a:t>𝒊</a:t>
            </a:r>
            <a:endParaRPr sz="2625" baseline="-15873">
              <a:latin typeface="Cambria Math"/>
              <a:cs typeface="Cambria Math"/>
            </a:endParaRPr>
          </a:p>
          <a:p>
            <a:pPr marL="121793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spc="5" dirty="0">
                <a:latin typeface="Arial"/>
                <a:cs typeface="Arial"/>
              </a:rPr>
              <a:t>Ejemplos(</a:t>
            </a:r>
            <a:r>
              <a:rPr sz="2400" spc="5" dirty="0">
                <a:latin typeface="Cambria Math"/>
                <a:cs typeface="Cambria Math"/>
              </a:rPr>
              <a:t>𝒗</a:t>
            </a:r>
            <a:r>
              <a:rPr sz="2625" spc="7" baseline="-15873" dirty="0">
                <a:latin typeface="Cambria Math"/>
                <a:cs typeface="Cambria Math"/>
              </a:rPr>
              <a:t>𝒊</a:t>
            </a:r>
            <a:r>
              <a:rPr sz="2400" spc="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esta </a:t>
            </a:r>
            <a:r>
              <a:rPr sz="2400" spc="-5" dirty="0">
                <a:latin typeface="Arial"/>
                <a:cs typeface="Arial"/>
              </a:rPr>
              <a:t>vacío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entonces</a:t>
            </a:r>
            <a:endParaRPr sz="2400">
              <a:latin typeface="Arial"/>
              <a:cs typeface="Arial"/>
            </a:endParaRPr>
          </a:p>
          <a:p>
            <a:pPr marL="1409700">
              <a:lnSpc>
                <a:spcPts val="278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Devolver </a:t>
            </a:r>
            <a:r>
              <a:rPr sz="2400" dirty="0">
                <a:latin typeface="Arial"/>
                <a:cs typeface="Arial"/>
              </a:rPr>
              <a:t>un nodo con el voto mayoritario </a:t>
            </a:r>
            <a:r>
              <a:rPr sz="2400" spc="-5" dirty="0">
                <a:latin typeface="Arial"/>
                <a:cs typeface="Arial"/>
              </a:rPr>
              <a:t>del valor</a:t>
            </a:r>
            <a:r>
              <a:rPr sz="2400" dirty="0">
                <a:latin typeface="Arial"/>
                <a:cs typeface="Arial"/>
              </a:rPr>
              <a:t> del</a:t>
            </a:r>
            <a:endParaRPr sz="2400">
              <a:latin typeface="Arial"/>
              <a:cs typeface="Arial"/>
            </a:endParaRPr>
          </a:p>
          <a:p>
            <a:pPr marL="1409700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atributo objetivo 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Ejemplos</a:t>
            </a:r>
            <a:endParaRPr sz="2400">
              <a:latin typeface="Arial"/>
              <a:cs typeface="Arial"/>
            </a:endParaRPr>
          </a:p>
          <a:p>
            <a:pPr marL="121793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Sino</a:t>
            </a:r>
            <a:endParaRPr sz="2400">
              <a:latin typeface="Arial"/>
              <a:cs typeface="Arial"/>
            </a:endParaRPr>
          </a:p>
          <a:p>
            <a:pPr marL="1409700" marR="495300">
              <a:lnSpc>
                <a:spcPts val="2680"/>
              </a:lnSpc>
              <a:spcBef>
                <a:spcPts val="555"/>
              </a:spcBef>
            </a:pPr>
            <a:r>
              <a:rPr sz="2400" spc="-5" dirty="0">
                <a:latin typeface="Arial"/>
                <a:cs typeface="Arial"/>
              </a:rPr>
              <a:t>Debajo de la nueva rama adicionar el subárbol  Id3( Ejemplos(Vi), Atributo-objetivo, </a:t>
            </a:r>
            <a:r>
              <a:rPr sz="2400" dirty="0">
                <a:latin typeface="Arial"/>
                <a:cs typeface="Arial"/>
              </a:rPr>
              <a:t>Atributos - {A}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latin typeface="Arial"/>
                <a:cs typeface="Arial"/>
              </a:rPr>
              <a:t>Retornar </a:t>
            </a:r>
            <a:r>
              <a:rPr sz="2400" dirty="0">
                <a:latin typeface="Arial"/>
                <a:cs typeface="Arial"/>
              </a:rPr>
              <a:t>Raíz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Arial"/>
                <a:cs typeface="Arial"/>
              </a:rPr>
              <a:t>Fin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Suma</a:t>
            </a:r>
            <a:r>
              <a:rPr sz="2800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io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934980"/>
            <a:ext cx="8161020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Árboles 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decisión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ID3 </a:t>
            </a:r>
            <a:r>
              <a:rPr sz="2800" dirty="0">
                <a:latin typeface="Arial"/>
                <a:cs typeface="Arial"/>
              </a:rPr>
              <a:t>(entropía, information gain,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algoritmo)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45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Espacio </a:t>
            </a:r>
            <a:r>
              <a:rPr sz="2800" dirty="0">
                <a:latin typeface="Arial"/>
                <a:cs typeface="Arial"/>
              </a:rPr>
              <a:t>de búsqueda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hipótesis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árboles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decisión.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Sesgo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inductivo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Eje</a:t>
            </a:r>
            <a:r>
              <a:rPr sz="2800" dirty="0">
                <a:solidFill>
                  <a:srgbClr val="FFFFFF"/>
                </a:solidFill>
              </a:rPr>
              <a:t>m</a:t>
            </a:r>
            <a:r>
              <a:rPr sz="2800" spc="-5" dirty="0">
                <a:solidFill>
                  <a:srgbClr val="FFFFFF"/>
                </a:solidFill>
              </a:rPr>
              <a:t>plo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798574"/>
            <a:ext cx="9144000" cy="60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1608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Ejemplo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575" y="1501775"/>
            <a:ext cx="6299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437" y="4529137"/>
            <a:ext cx="6632575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1036700"/>
            <a:ext cx="271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Primera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iteración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3929888"/>
            <a:ext cx="2900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Segunda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iteración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2131"/>
            <a:ext cx="9144000" cy="582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1608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Ejemplo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98194" y="6014720"/>
            <a:ext cx="611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attribute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should be tested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here?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1608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Ejemplo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2239" y="908049"/>
            <a:ext cx="472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latin typeface="Cambria Math"/>
                <a:cs typeface="Cambria Math"/>
              </a:rPr>
              <a:t>𝑆</a:t>
            </a:r>
            <a:r>
              <a:rPr sz="3075" spc="120" baseline="-16260" dirty="0">
                <a:latin typeface="Cambria Math"/>
                <a:cs typeface="Cambria Math"/>
              </a:rPr>
              <a:t>𝑠𝑢𝑛𝑛𝑦 </a:t>
            </a: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35" dirty="0">
                <a:latin typeface="Cambria Math"/>
                <a:cs typeface="Cambria Math"/>
              </a:rPr>
              <a:t>*𝐷1, </a:t>
            </a:r>
            <a:r>
              <a:rPr sz="2800" spc="-5" dirty="0">
                <a:latin typeface="Cambria Math"/>
                <a:cs typeface="Cambria Math"/>
              </a:rPr>
              <a:t>𝐷2, </a:t>
            </a:r>
            <a:r>
              <a:rPr sz="2800" spc="-10" dirty="0">
                <a:latin typeface="Cambria Math"/>
                <a:cs typeface="Cambria Math"/>
              </a:rPr>
              <a:t>𝐷8, </a:t>
            </a:r>
            <a:r>
              <a:rPr sz="2800" spc="-5" dirty="0">
                <a:latin typeface="Cambria Math"/>
                <a:cs typeface="Cambria Math"/>
              </a:rPr>
              <a:t>𝐷9,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-254" dirty="0">
                <a:latin typeface="Cambria Math"/>
                <a:cs typeface="Cambria Math"/>
              </a:rPr>
              <a:t>𝐷11+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0279" y="2026539"/>
            <a:ext cx="3089275" cy="429259"/>
          </a:xfrm>
          <a:custGeom>
            <a:avLst/>
            <a:gdLst/>
            <a:ahLst/>
            <a:cxnLst/>
            <a:rect l="l" t="t" r="r" b="b"/>
            <a:pathLst>
              <a:path w="3089275" h="429260">
                <a:moveTo>
                  <a:pt x="2976029" y="0"/>
                </a:moveTo>
                <a:lnTo>
                  <a:pt x="2971711" y="14097"/>
                </a:lnTo>
                <a:lnTo>
                  <a:pt x="2991402" y="24334"/>
                </a:lnTo>
                <a:lnTo>
                  <a:pt x="3008556" y="39227"/>
                </a:lnTo>
                <a:lnTo>
                  <a:pt x="3035211" y="82931"/>
                </a:lnTo>
                <a:lnTo>
                  <a:pt x="3051387" y="142398"/>
                </a:lnTo>
                <a:lnTo>
                  <a:pt x="3056801" y="214630"/>
                </a:lnTo>
                <a:lnTo>
                  <a:pt x="3055445" y="252204"/>
                </a:lnTo>
                <a:lnTo>
                  <a:pt x="3044638" y="317875"/>
                </a:lnTo>
                <a:lnTo>
                  <a:pt x="3023163" y="370095"/>
                </a:lnTo>
                <a:lnTo>
                  <a:pt x="2991402" y="404437"/>
                </a:lnTo>
                <a:lnTo>
                  <a:pt x="2971711" y="414655"/>
                </a:lnTo>
                <a:lnTo>
                  <a:pt x="2976029" y="428878"/>
                </a:lnTo>
                <a:lnTo>
                  <a:pt x="3023939" y="403336"/>
                </a:lnTo>
                <a:lnTo>
                  <a:pt x="3059468" y="355219"/>
                </a:lnTo>
                <a:lnTo>
                  <a:pt x="3081359" y="290274"/>
                </a:lnTo>
                <a:lnTo>
                  <a:pt x="3088678" y="214375"/>
                </a:lnTo>
                <a:lnTo>
                  <a:pt x="3086846" y="175083"/>
                </a:lnTo>
                <a:lnTo>
                  <a:pt x="3072229" y="104737"/>
                </a:lnTo>
                <a:lnTo>
                  <a:pt x="3043251" y="46755"/>
                </a:lnTo>
                <a:lnTo>
                  <a:pt x="3001532" y="9902"/>
                </a:lnTo>
                <a:lnTo>
                  <a:pt x="2976029" y="0"/>
                </a:lnTo>
                <a:close/>
              </a:path>
              <a:path w="3089275" h="429260">
                <a:moveTo>
                  <a:pt x="112699" y="0"/>
                </a:moveTo>
                <a:lnTo>
                  <a:pt x="64809" y="25495"/>
                </a:lnTo>
                <a:lnTo>
                  <a:pt x="29311" y="73660"/>
                </a:lnTo>
                <a:lnTo>
                  <a:pt x="7331" y="138541"/>
                </a:lnTo>
                <a:lnTo>
                  <a:pt x="0" y="214375"/>
                </a:lnTo>
                <a:lnTo>
                  <a:pt x="1833" y="253688"/>
                </a:lnTo>
                <a:lnTo>
                  <a:pt x="16491" y="324121"/>
                </a:lnTo>
                <a:lnTo>
                  <a:pt x="45511" y="382105"/>
                </a:lnTo>
                <a:lnTo>
                  <a:pt x="87206" y="418923"/>
                </a:lnTo>
                <a:lnTo>
                  <a:pt x="112699" y="428878"/>
                </a:lnTo>
                <a:lnTo>
                  <a:pt x="117043" y="414655"/>
                </a:lnTo>
                <a:lnTo>
                  <a:pt x="97333" y="404437"/>
                </a:lnTo>
                <a:lnTo>
                  <a:pt x="80171" y="389588"/>
                </a:lnTo>
                <a:lnTo>
                  <a:pt x="53492" y="345948"/>
                </a:lnTo>
                <a:lnTo>
                  <a:pt x="37301" y="286623"/>
                </a:lnTo>
                <a:lnTo>
                  <a:pt x="31902" y="214630"/>
                </a:lnTo>
                <a:lnTo>
                  <a:pt x="33252" y="176907"/>
                </a:lnTo>
                <a:lnTo>
                  <a:pt x="44048" y="111081"/>
                </a:lnTo>
                <a:lnTo>
                  <a:pt x="65558" y="58763"/>
                </a:lnTo>
                <a:lnTo>
                  <a:pt x="97333" y="24334"/>
                </a:lnTo>
                <a:lnTo>
                  <a:pt x="117043" y="14097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1226" y="1788032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5" h="905510">
                <a:moveTo>
                  <a:pt x="391283" y="0"/>
                </a:moveTo>
                <a:lnTo>
                  <a:pt x="383155" y="13080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4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3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2"/>
                </a:lnTo>
                <a:lnTo>
                  <a:pt x="391283" y="905509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7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6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7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5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7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4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7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09"/>
                </a:lnTo>
                <a:lnTo>
                  <a:pt x="163191" y="892682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3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6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0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4545" y="1627210"/>
            <a:ext cx="222250" cy="1037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3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6355" y="224104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45173" y="1974926"/>
            <a:ext cx="836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0.0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75707" y="1788032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4" h="905510">
                <a:moveTo>
                  <a:pt x="391283" y="0"/>
                </a:moveTo>
                <a:lnTo>
                  <a:pt x="383155" y="13080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4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3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2"/>
                </a:lnTo>
                <a:lnTo>
                  <a:pt x="391283" y="905509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7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6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7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4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7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4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7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09"/>
                </a:lnTo>
                <a:lnTo>
                  <a:pt x="163191" y="892682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3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6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0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39406" y="1627210"/>
            <a:ext cx="222250" cy="1037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0835" y="224104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98130" y="1974926"/>
            <a:ext cx="49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mbria Math"/>
                <a:cs typeface="Cambria Math"/>
              </a:rPr>
              <a:t>0</a:t>
            </a:r>
            <a:r>
              <a:rPr sz="2800" spc="-5" dirty="0">
                <a:latin typeface="Cambria Math"/>
                <a:cs typeface="Cambria Math"/>
              </a:rPr>
              <a:t>.0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839" y="1750156"/>
            <a:ext cx="5535930" cy="1327785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64"/>
              </a:spcBef>
              <a:tabLst>
                <a:tab pos="1031875" algn="l"/>
                <a:tab pos="4124960" algn="l"/>
              </a:tabLst>
            </a:pPr>
            <a:r>
              <a:rPr sz="2800" spc="-10" dirty="0">
                <a:latin typeface="Cambria Math"/>
                <a:cs typeface="Cambria Math"/>
              </a:rPr>
              <a:t>𝑮𝒂𝒊𝒏	</a:t>
            </a:r>
            <a:r>
              <a:rPr sz="2800" spc="10" dirty="0">
                <a:latin typeface="Cambria Math"/>
                <a:cs typeface="Cambria Math"/>
              </a:rPr>
              <a:t>𝑺</a:t>
            </a:r>
            <a:r>
              <a:rPr sz="3075" spc="15" baseline="-16260" dirty="0">
                <a:latin typeface="Cambria Math"/>
                <a:cs typeface="Cambria Math"/>
              </a:rPr>
              <a:t>𝒔𝒖𝒏𝒏𝒚</a:t>
            </a:r>
            <a:r>
              <a:rPr sz="2800" spc="10" dirty="0">
                <a:latin typeface="Cambria Math"/>
                <a:cs typeface="Cambria Math"/>
              </a:rPr>
              <a:t>,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𝑯𝒖𝒎𝒊𝒅𝒊𝒕𝒚	</a:t>
            </a:r>
            <a:r>
              <a:rPr sz="2800" spc="-5" dirty="0">
                <a:latin typeface="Cambria Math"/>
                <a:cs typeface="Cambria Math"/>
              </a:rPr>
              <a:t>= .970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spcBef>
                <a:spcPts val="1764"/>
              </a:spcBef>
            </a:pPr>
            <a:r>
              <a:rPr sz="2800" spc="-5" dirty="0">
                <a:latin typeface="Cambria Math"/>
                <a:cs typeface="Cambria Math"/>
              </a:rPr>
              <a:t>=.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𝟗𝟕𝟎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0279" y="3100958"/>
            <a:ext cx="3733800" cy="429259"/>
          </a:xfrm>
          <a:custGeom>
            <a:avLst/>
            <a:gdLst/>
            <a:ahLst/>
            <a:cxnLst/>
            <a:rect l="l" t="t" r="r" b="b"/>
            <a:pathLst>
              <a:path w="3733800" h="429260">
                <a:moveTo>
                  <a:pt x="3620681" y="0"/>
                </a:moveTo>
                <a:lnTo>
                  <a:pt x="3616363" y="14096"/>
                </a:lnTo>
                <a:lnTo>
                  <a:pt x="3636054" y="24334"/>
                </a:lnTo>
                <a:lnTo>
                  <a:pt x="3653208" y="39227"/>
                </a:lnTo>
                <a:lnTo>
                  <a:pt x="3679863" y="82930"/>
                </a:lnTo>
                <a:lnTo>
                  <a:pt x="3696039" y="142398"/>
                </a:lnTo>
                <a:lnTo>
                  <a:pt x="3701453" y="214629"/>
                </a:lnTo>
                <a:lnTo>
                  <a:pt x="3700097" y="252204"/>
                </a:lnTo>
                <a:lnTo>
                  <a:pt x="3689290" y="317875"/>
                </a:lnTo>
                <a:lnTo>
                  <a:pt x="3667815" y="370095"/>
                </a:lnTo>
                <a:lnTo>
                  <a:pt x="3636054" y="404437"/>
                </a:lnTo>
                <a:lnTo>
                  <a:pt x="3616363" y="414654"/>
                </a:lnTo>
                <a:lnTo>
                  <a:pt x="3620681" y="428878"/>
                </a:lnTo>
                <a:lnTo>
                  <a:pt x="3668591" y="403336"/>
                </a:lnTo>
                <a:lnTo>
                  <a:pt x="3704120" y="355218"/>
                </a:lnTo>
                <a:lnTo>
                  <a:pt x="3726011" y="290274"/>
                </a:lnTo>
                <a:lnTo>
                  <a:pt x="3733330" y="214375"/>
                </a:lnTo>
                <a:lnTo>
                  <a:pt x="3731498" y="175083"/>
                </a:lnTo>
                <a:lnTo>
                  <a:pt x="3716881" y="104737"/>
                </a:lnTo>
                <a:lnTo>
                  <a:pt x="3687903" y="46755"/>
                </a:lnTo>
                <a:lnTo>
                  <a:pt x="3646184" y="9902"/>
                </a:lnTo>
                <a:lnTo>
                  <a:pt x="3620681" y="0"/>
                </a:lnTo>
                <a:close/>
              </a:path>
              <a:path w="3733800" h="429260">
                <a:moveTo>
                  <a:pt x="112699" y="0"/>
                </a:moveTo>
                <a:lnTo>
                  <a:pt x="64809" y="25495"/>
                </a:lnTo>
                <a:lnTo>
                  <a:pt x="29311" y="73660"/>
                </a:lnTo>
                <a:lnTo>
                  <a:pt x="7331" y="138541"/>
                </a:lnTo>
                <a:lnTo>
                  <a:pt x="0" y="214375"/>
                </a:lnTo>
                <a:lnTo>
                  <a:pt x="1833" y="253688"/>
                </a:lnTo>
                <a:lnTo>
                  <a:pt x="16491" y="324121"/>
                </a:lnTo>
                <a:lnTo>
                  <a:pt x="45511" y="382105"/>
                </a:lnTo>
                <a:lnTo>
                  <a:pt x="87206" y="418923"/>
                </a:lnTo>
                <a:lnTo>
                  <a:pt x="112699" y="428878"/>
                </a:lnTo>
                <a:lnTo>
                  <a:pt x="117043" y="414654"/>
                </a:lnTo>
                <a:lnTo>
                  <a:pt x="97333" y="404437"/>
                </a:lnTo>
                <a:lnTo>
                  <a:pt x="80171" y="389588"/>
                </a:lnTo>
                <a:lnTo>
                  <a:pt x="53492" y="345948"/>
                </a:lnTo>
                <a:lnTo>
                  <a:pt x="37301" y="286623"/>
                </a:lnTo>
                <a:lnTo>
                  <a:pt x="31902" y="214629"/>
                </a:lnTo>
                <a:lnTo>
                  <a:pt x="33252" y="176907"/>
                </a:lnTo>
                <a:lnTo>
                  <a:pt x="44048" y="111081"/>
                </a:lnTo>
                <a:lnTo>
                  <a:pt x="65558" y="58763"/>
                </a:lnTo>
                <a:lnTo>
                  <a:pt x="97333" y="24334"/>
                </a:lnTo>
                <a:lnTo>
                  <a:pt x="117043" y="14096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539" y="3049904"/>
            <a:ext cx="453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19175" algn="l"/>
              </a:tabLst>
            </a:pPr>
            <a:r>
              <a:rPr sz="2800" spc="-10" dirty="0">
                <a:latin typeface="Cambria Math"/>
                <a:cs typeface="Cambria Math"/>
              </a:rPr>
              <a:t>𝑮𝒂𝒊𝒏	</a:t>
            </a:r>
            <a:r>
              <a:rPr sz="2800" spc="10" dirty="0">
                <a:latin typeface="Cambria Math"/>
                <a:cs typeface="Cambria Math"/>
              </a:rPr>
              <a:t>𝑺</a:t>
            </a:r>
            <a:r>
              <a:rPr sz="3075" spc="15" baseline="-16260" dirty="0">
                <a:latin typeface="Cambria Math"/>
                <a:cs typeface="Cambria Math"/>
              </a:rPr>
              <a:t>𝒔𝒖𝒏𝒏𝒚</a:t>
            </a:r>
            <a:r>
              <a:rPr sz="2800" spc="10" dirty="0">
                <a:latin typeface="Cambria Math"/>
                <a:cs typeface="Cambria Math"/>
              </a:rPr>
              <a:t>,</a:t>
            </a:r>
            <a:r>
              <a:rPr sz="2800" spc="-1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𝑻𝒆𝒎𝒑𝒆𝒓𝒂𝒕𝒖𝒓𝒆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644" y="3725036"/>
            <a:ext cx="139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.970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1974" y="3537584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5" h="905510">
                <a:moveTo>
                  <a:pt x="391283" y="0"/>
                </a:moveTo>
                <a:lnTo>
                  <a:pt x="383155" y="13080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3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3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2"/>
                </a:lnTo>
                <a:lnTo>
                  <a:pt x="391283" y="905509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7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6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7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5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7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3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7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09"/>
                </a:lnTo>
                <a:lnTo>
                  <a:pt x="163191" y="892682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3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6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0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25039" y="3376574"/>
            <a:ext cx="222250" cy="10382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7104" y="399059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5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85286" y="3725036"/>
            <a:ext cx="8362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0.0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16454" y="3537584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5" h="905510">
                <a:moveTo>
                  <a:pt x="391283" y="0"/>
                </a:moveTo>
                <a:lnTo>
                  <a:pt x="383155" y="13080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3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3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2"/>
                </a:lnTo>
                <a:lnTo>
                  <a:pt x="391283" y="905509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7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6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7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5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7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3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7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09"/>
                </a:lnTo>
                <a:lnTo>
                  <a:pt x="163191" y="892682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3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6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0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79519" y="3376574"/>
            <a:ext cx="222250" cy="10382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1584" y="399059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38496" y="3725036"/>
            <a:ext cx="8362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1.0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69410" y="3537584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5" h="905510">
                <a:moveTo>
                  <a:pt x="391283" y="0"/>
                </a:moveTo>
                <a:lnTo>
                  <a:pt x="383155" y="13080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3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3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2"/>
                </a:lnTo>
                <a:lnTo>
                  <a:pt x="391283" y="905509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7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6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7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5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7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3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7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09"/>
                </a:lnTo>
                <a:lnTo>
                  <a:pt x="163191" y="892682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3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6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0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32728" y="3376574"/>
            <a:ext cx="222250" cy="10382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44540" y="399059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93358" y="3725036"/>
            <a:ext cx="162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0.0 =.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𝟓𝟕𝟎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20279" y="4667630"/>
            <a:ext cx="2334895" cy="429259"/>
          </a:xfrm>
          <a:custGeom>
            <a:avLst/>
            <a:gdLst/>
            <a:ahLst/>
            <a:cxnLst/>
            <a:rect l="l" t="t" r="r" b="b"/>
            <a:pathLst>
              <a:path w="2334895" h="429260">
                <a:moveTo>
                  <a:pt x="2221649" y="0"/>
                </a:moveTo>
                <a:lnTo>
                  <a:pt x="2217331" y="14097"/>
                </a:lnTo>
                <a:lnTo>
                  <a:pt x="2237022" y="24334"/>
                </a:lnTo>
                <a:lnTo>
                  <a:pt x="2254176" y="39227"/>
                </a:lnTo>
                <a:lnTo>
                  <a:pt x="2280831" y="82931"/>
                </a:lnTo>
                <a:lnTo>
                  <a:pt x="2297007" y="142398"/>
                </a:lnTo>
                <a:lnTo>
                  <a:pt x="2302421" y="214630"/>
                </a:lnTo>
                <a:lnTo>
                  <a:pt x="2301065" y="252204"/>
                </a:lnTo>
                <a:lnTo>
                  <a:pt x="2290258" y="317875"/>
                </a:lnTo>
                <a:lnTo>
                  <a:pt x="2268783" y="370095"/>
                </a:lnTo>
                <a:lnTo>
                  <a:pt x="2237022" y="404437"/>
                </a:lnTo>
                <a:lnTo>
                  <a:pt x="2217331" y="414655"/>
                </a:lnTo>
                <a:lnTo>
                  <a:pt x="2221649" y="428879"/>
                </a:lnTo>
                <a:lnTo>
                  <a:pt x="2269559" y="403336"/>
                </a:lnTo>
                <a:lnTo>
                  <a:pt x="2305088" y="355219"/>
                </a:lnTo>
                <a:lnTo>
                  <a:pt x="2326979" y="290274"/>
                </a:lnTo>
                <a:lnTo>
                  <a:pt x="2334298" y="214376"/>
                </a:lnTo>
                <a:lnTo>
                  <a:pt x="2332466" y="175083"/>
                </a:lnTo>
                <a:lnTo>
                  <a:pt x="2317849" y="104737"/>
                </a:lnTo>
                <a:lnTo>
                  <a:pt x="2288871" y="46755"/>
                </a:lnTo>
                <a:lnTo>
                  <a:pt x="2247152" y="9902"/>
                </a:lnTo>
                <a:lnTo>
                  <a:pt x="2221649" y="0"/>
                </a:lnTo>
                <a:close/>
              </a:path>
              <a:path w="2334895" h="429260">
                <a:moveTo>
                  <a:pt x="112699" y="0"/>
                </a:moveTo>
                <a:lnTo>
                  <a:pt x="64809" y="25495"/>
                </a:lnTo>
                <a:lnTo>
                  <a:pt x="29311" y="73660"/>
                </a:lnTo>
                <a:lnTo>
                  <a:pt x="7331" y="138541"/>
                </a:lnTo>
                <a:lnTo>
                  <a:pt x="0" y="214376"/>
                </a:lnTo>
                <a:lnTo>
                  <a:pt x="1833" y="253688"/>
                </a:lnTo>
                <a:lnTo>
                  <a:pt x="16491" y="324121"/>
                </a:lnTo>
                <a:lnTo>
                  <a:pt x="45511" y="382105"/>
                </a:lnTo>
                <a:lnTo>
                  <a:pt x="87206" y="418923"/>
                </a:lnTo>
                <a:lnTo>
                  <a:pt x="112699" y="428879"/>
                </a:lnTo>
                <a:lnTo>
                  <a:pt x="117043" y="414655"/>
                </a:lnTo>
                <a:lnTo>
                  <a:pt x="97333" y="404437"/>
                </a:lnTo>
                <a:lnTo>
                  <a:pt x="80171" y="389588"/>
                </a:lnTo>
                <a:lnTo>
                  <a:pt x="53492" y="345948"/>
                </a:lnTo>
                <a:lnTo>
                  <a:pt x="37301" y="286623"/>
                </a:lnTo>
                <a:lnTo>
                  <a:pt x="31902" y="214630"/>
                </a:lnTo>
                <a:lnTo>
                  <a:pt x="33252" y="176907"/>
                </a:lnTo>
                <a:lnTo>
                  <a:pt x="44048" y="111081"/>
                </a:lnTo>
                <a:lnTo>
                  <a:pt x="65558" y="58763"/>
                </a:lnTo>
                <a:lnTo>
                  <a:pt x="97333" y="24334"/>
                </a:lnTo>
                <a:lnTo>
                  <a:pt x="117043" y="14097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3322" y="4616958"/>
            <a:ext cx="139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.970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65322" y="4429125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5" h="905510">
                <a:moveTo>
                  <a:pt x="391283" y="0"/>
                </a:moveTo>
                <a:lnTo>
                  <a:pt x="383155" y="13081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4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4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3"/>
                </a:lnTo>
                <a:lnTo>
                  <a:pt x="391283" y="905510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8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7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8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5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8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4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8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10"/>
                </a:lnTo>
                <a:lnTo>
                  <a:pt x="163191" y="892683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4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7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1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28640" y="4268876"/>
            <a:ext cx="222250" cy="1037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40452" y="488213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88889" y="4616958"/>
            <a:ext cx="836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1.0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19802" y="4429125"/>
            <a:ext cx="546735" cy="905510"/>
          </a:xfrm>
          <a:custGeom>
            <a:avLst/>
            <a:gdLst/>
            <a:ahLst/>
            <a:cxnLst/>
            <a:rect l="l" t="t" r="r" b="b"/>
            <a:pathLst>
              <a:path w="546734" h="905510">
                <a:moveTo>
                  <a:pt x="391283" y="0"/>
                </a:moveTo>
                <a:lnTo>
                  <a:pt x="383155" y="13081"/>
                </a:lnTo>
                <a:lnTo>
                  <a:pt x="412014" y="47704"/>
                </a:lnTo>
                <a:lnTo>
                  <a:pt x="437431" y="89090"/>
                </a:lnTo>
                <a:lnTo>
                  <a:pt x="459396" y="137239"/>
                </a:lnTo>
                <a:lnTo>
                  <a:pt x="477897" y="192150"/>
                </a:lnTo>
                <a:lnTo>
                  <a:pt x="489905" y="239867"/>
                </a:lnTo>
                <a:lnTo>
                  <a:pt x="499255" y="289747"/>
                </a:lnTo>
                <a:lnTo>
                  <a:pt x="505941" y="341792"/>
                </a:lnTo>
                <a:lnTo>
                  <a:pt x="509958" y="396001"/>
                </a:lnTo>
                <a:lnTo>
                  <a:pt x="511298" y="452374"/>
                </a:lnTo>
                <a:lnTo>
                  <a:pt x="509971" y="507664"/>
                </a:lnTo>
                <a:lnTo>
                  <a:pt x="505986" y="561218"/>
                </a:lnTo>
                <a:lnTo>
                  <a:pt x="499337" y="613034"/>
                </a:lnTo>
                <a:lnTo>
                  <a:pt x="490019" y="663112"/>
                </a:lnTo>
                <a:lnTo>
                  <a:pt x="478024" y="711454"/>
                </a:lnTo>
                <a:lnTo>
                  <a:pt x="459593" y="767220"/>
                </a:lnTo>
                <a:lnTo>
                  <a:pt x="437638" y="816022"/>
                </a:lnTo>
                <a:lnTo>
                  <a:pt x="412158" y="857847"/>
                </a:lnTo>
                <a:lnTo>
                  <a:pt x="383155" y="892683"/>
                </a:lnTo>
                <a:lnTo>
                  <a:pt x="391283" y="905510"/>
                </a:lnTo>
                <a:lnTo>
                  <a:pt x="425073" y="871243"/>
                </a:lnTo>
                <a:lnTo>
                  <a:pt x="455196" y="829214"/>
                </a:lnTo>
                <a:lnTo>
                  <a:pt x="481651" y="779422"/>
                </a:lnTo>
                <a:lnTo>
                  <a:pt x="504440" y="721868"/>
                </a:lnTo>
                <a:lnTo>
                  <a:pt x="519527" y="671820"/>
                </a:lnTo>
                <a:lnTo>
                  <a:pt x="531262" y="619829"/>
                </a:lnTo>
                <a:lnTo>
                  <a:pt x="539644" y="565898"/>
                </a:lnTo>
                <a:lnTo>
                  <a:pt x="544673" y="510036"/>
                </a:lnTo>
                <a:lnTo>
                  <a:pt x="546350" y="452247"/>
                </a:lnTo>
                <a:lnTo>
                  <a:pt x="544673" y="393710"/>
                </a:lnTo>
                <a:lnTo>
                  <a:pt x="539644" y="337428"/>
                </a:lnTo>
                <a:lnTo>
                  <a:pt x="531262" y="283403"/>
                </a:lnTo>
                <a:lnTo>
                  <a:pt x="519527" y="231632"/>
                </a:lnTo>
                <a:lnTo>
                  <a:pt x="504440" y="182118"/>
                </a:lnTo>
                <a:lnTo>
                  <a:pt x="481651" y="125372"/>
                </a:lnTo>
                <a:lnTo>
                  <a:pt x="455196" y="76104"/>
                </a:lnTo>
                <a:lnTo>
                  <a:pt x="425073" y="34313"/>
                </a:lnTo>
                <a:lnTo>
                  <a:pt x="391283" y="0"/>
                </a:lnTo>
                <a:close/>
              </a:path>
              <a:path w="546734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8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4"/>
                </a:lnTo>
                <a:lnTo>
                  <a:pt x="1672" y="510036"/>
                </a:lnTo>
                <a:lnTo>
                  <a:pt x="6701" y="565898"/>
                </a:lnTo>
                <a:lnTo>
                  <a:pt x="15083" y="619829"/>
                </a:lnTo>
                <a:lnTo>
                  <a:pt x="26818" y="671820"/>
                </a:lnTo>
                <a:lnTo>
                  <a:pt x="41906" y="721868"/>
                </a:lnTo>
                <a:lnTo>
                  <a:pt x="64694" y="779422"/>
                </a:lnTo>
                <a:lnTo>
                  <a:pt x="91150" y="829214"/>
                </a:lnTo>
                <a:lnTo>
                  <a:pt x="121273" y="871243"/>
                </a:lnTo>
                <a:lnTo>
                  <a:pt x="155063" y="905510"/>
                </a:lnTo>
                <a:lnTo>
                  <a:pt x="163191" y="892683"/>
                </a:lnTo>
                <a:lnTo>
                  <a:pt x="134187" y="857847"/>
                </a:lnTo>
                <a:lnTo>
                  <a:pt x="108708" y="816022"/>
                </a:lnTo>
                <a:lnTo>
                  <a:pt x="86753" y="767220"/>
                </a:lnTo>
                <a:lnTo>
                  <a:pt x="68322" y="711454"/>
                </a:lnTo>
                <a:lnTo>
                  <a:pt x="56376" y="663112"/>
                </a:lnTo>
                <a:lnTo>
                  <a:pt x="47063" y="613034"/>
                </a:lnTo>
                <a:lnTo>
                  <a:pt x="40396" y="561218"/>
                </a:lnTo>
                <a:lnTo>
                  <a:pt x="36387" y="507664"/>
                </a:lnTo>
                <a:lnTo>
                  <a:pt x="35051" y="452247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39"/>
                </a:lnTo>
                <a:lnTo>
                  <a:pt x="108819" y="89090"/>
                </a:lnTo>
                <a:lnTo>
                  <a:pt x="134261" y="47704"/>
                </a:lnTo>
                <a:lnTo>
                  <a:pt x="163191" y="13081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83502" y="4268876"/>
            <a:ext cx="222250" cy="1037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3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5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94931" y="4882134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43750" y="4616958"/>
            <a:ext cx="74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229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918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539" y="4392563"/>
            <a:ext cx="3134995" cy="132715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60"/>
              </a:spcBef>
              <a:tabLst>
                <a:tab pos="1019175" algn="l"/>
              </a:tabLst>
            </a:pPr>
            <a:r>
              <a:rPr sz="2800" spc="-10" dirty="0">
                <a:latin typeface="Cambria Math"/>
                <a:cs typeface="Cambria Math"/>
              </a:rPr>
              <a:t>𝑮𝒂𝒊𝒏	</a:t>
            </a:r>
            <a:r>
              <a:rPr sz="2800" spc="10" dirty="0">
                <a:latin typeface="Cambria Math"/>
                <a:cs typeface="Cambria Math"/>
              </a:rPr>
              <a:t>𝑺</a:t>
            </a:r>
            <a:r>
              <a:rPr sz="3075" spc="15" baseline="-16260" dirty="0">
                <a:latin typeface="Cambria Math"/>
                <a:cs typeface="Cambria Math"/>
              </a:rPr>
              <a:t>𝒔𝒖𝒏𝒏𝒚</a:t>
            </a:r>
            <a:r>
              <a:rPr sz="2800" spc="10" dirty="0">
                <a:latin typeface="Cambria Math"/>
                <a:cs typeface="Cambria Math"/>
              </a:rPr>
              <a:t>,</a:t>
            </a:r>
            <a:r>
              <a:rPr sz="2800" spc="-19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𝑾𝒊𝒏𝒅</a:t>
            </a:r>
            <a:endParaRPr sz="2800">
              <a:latin typeface="Cambria Math"/>
              <a:cs typeface="Cambria Math"/>
            </a:endParaRPr>
          </a:p>
          <a:p>
            <a:pPr marL="952500">
              <a:lnSpc>
                <a:spcPct val="100000"/>
              </a:lnSpc>
              <a:spcBef>
                <a:spcPts val="1764"/>
              </a:spcBef>
            </a:pPr>
            <a:r>
              <a:rPr sz="2800" spc="-5" dirty="0">
                <a:latin typeface="Cambria Math"/>
                <a:cs typeface="Cambria Math"/>
              </a:rPr>
              <a:t>=.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𝟎𝟏𝟗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18999"/>
            <a:ext cx="3434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Árbol de</a:t>
            </a:r>
            <a:r>
              <a:rPr sz="3200" spc="-1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decisión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88" y="1066800"/>
            <a:ext cx="8913749" cy="530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270250"/>
            <a:ext cx="2667000" cy="901700"/>
          </a:xfrm>
          <a:custGeom>
            <a:avLst/>
            <a:gdLst/>
            <a:ahLst/>
            <a:cxnLst/>
            <a:rect l="l" t="t" r="r" b="b"/>
            <a:pathLst>
              <a:path w="2667000" h="901700">
                <a:moveTo>
                  <a:pt x="0" y="450850"/>
                </a:moveTo>
                <a:lnTo>
                  <a:pt x="6884" y="404745"/>
                </a:lnTo>
                <a:lnTo>
                  <a:pt x="27091" y="359973"/>
                </a:lnTo>
                <a:lnTo>
                  <a:pt x="59951" y="316762"/>
                </a:lnTo>
                <a:lnTo>
                  <a:pt x="104792" y="275337"/>
                </a:lnTo>
                <a:lnTo>
                  <a:pt x="160945" y="235926"/>
                </a:lnTo>
                <a:lnTo>
                  <a:pt x="227740" y="198753"/>
                </a:lnTo>
                <a:lnTo>
                  <a:pt x="264918" y="181078"/>
                </a:lnTo>
                <a:lnTo>
                  <a:pt x="304506" y="164047"/>
                </a:lnTo>
                <a:lnTo>
                  <a:pt x="346418" y="147689"/>
                </a:lnTo>
                <a:lnTo>
                  <a:pt x="390572" y="132032"/>
                </a:lnTo>
                <a:lnTo>
                  <a:pt x="436884" y="117105"/>
                </a:lnTo>
                <a:lnTo>
                  <a:pt x="485269" y="102936"/>
                </a:lnTo>
                <a:lnTo>
                  <a:pt x="535645" y="89553"/>
                </a:lnTo>
                <a:lnTo>
                  <a:pt x="587926" y="76985"/>
                </a:lnTo>
                <a:lnTo>
                  <a:pt x="642031" y="65259"/>
                </a:lnTo>
                <a:lnTo>
                  <a:pt x="697874" y="54405"/>
                </a:lnTo>
                <a:lnTo>
                  <a:pt x="755372" y="44450"/>
                </a:lnTo>
                <a:lnTo>
                  <a:pt x="814441" y="35423"/>
                </a:lnTo>
                <a:lnTo>
                  <a:pt x="874997" y="27351"/>
                </a:lnTo>
                <a:lnTo>
                  <a:pt x="936957" y="20265"/>
                </a:lnTo>
                <a:lnTo>
                  <a:pt x="1000237" y="14190"/>
                </a:lnTo>
                <a:lnTo>
                  <a:pt x="1064752" y="9157"/>
                </a:lnTo>
                <a:lnTo>
                  <a:pt x="1130420" y="5193"/>
                </a:lnTo>
                <a:lnTo>
                  <a:pt x="1197157" y="2327"/>
                </a:lnTo>
                <a:lnTo>
                  <a:pt x="1264878" y="586"/>
                </a:lnTo>
                <a:lnTo>
                  <a:pt x="1333500" y="0"/>
                </a:lnTo>
                <a:lnTo>
                  <a:pt x="1402121" y="586"/>
                </a:lnTo>
                <a:lnTo>
                  <a:pt x="1469842" y="2327"/>
                </a:lnTo>
                <a:lnTo>
                  <a:pt x="1536579" y="5193"/>
                </a:lnTo>
                <a:lnTo>
                  <a:pt x="1602247" y="9157"/>
                </a:lnTo>
                <a:lnTo>
                  <a:pt x="1666762" y="14190"/>
                </a:lnTo>
                <a:lnTo>
                  <a:pt x="1730042" y="20265"/>
                </a:lnTo>
                <a:lnTo>
                  <a:pt x="1792002" y="27351"/>
                </a:lnTo>
                <a:lnTo>
                  <a:pt x="1852558" y="35423"/>
                </a:lnTo>
                <a:lnTo>
                  <a:pt x="1911627" y="44450"/>
                </a:lnTo>
                <a:lnTo>
                  <a:pt x="1969125" y="54405"/>
                </a:lnTo>
                <a:lnTo>
                  <a:pt x="2024968" y="65259"/>
                </a:lnTo>
                <a:lnTo>
                  <a:pt x="2079073" y="76985"/>
                </a:lnTo>
                <a:lnTo>
                  <a:pt x="2131354" y="89553"/>
                </a:lnTo>
                <a:lnTo>
                  <a:pt x="2181730" y="102936"/>
                </a:lnTo>
                <a:lnTo>
                  <a:pt x="2230115" y="117105"/>
                </a:lnTo>
                <a:lnTo>
                  <a:pt x="2276427" y="132032"/>
                </a:lnTo>
                <a:lnTo>
                  <a:pt x="2320581" y="147689"/>
                </a:lnTo>
                <a:lnTo>
                  <a:pt x="2362493" y="164047"/>
                </a:lnTo>
                <a:lnTo>
                  <a:pt x="2402081" y="181078"/>
                </a:lnTo>
                <a:lnTo>
                  <a:pt x="2439259" y="198753"/>
                </a:lnTo>
                <a:lnTo>
                  <a:pt x="2473945" y="217045"/>
                </a:lnTo>
                <a:lnTo>
                  <a:pt x="2535502" y="255366"/>
                </a:lnTo>
                <a:lnTo>
                  <a:pt x="2586083" y="295812"/>
                </a:lnTo>
                <a:lnTo>
                  <a:pt x="2625017" y="338159"/>
                </a:lnTo>
                <a:lnTo>
                  <a:pt x="2651635" y="382178"/>
                </a:lnTo>
                <a:lnTo>
                  <a:pt x="2665264" y="427644"/>
                </a:lnTo>
                <a:lnTo>
                  <a:pt x="2667000" y="450850"/>
                </a:lnTo>
                <a:lnTo>
                  <a:pt x="2665264" y="474055"/>
                </a:lnTo>
                <a:lnTo>
                  <a:pt x="2651635" y="519521"/>
                </a:lnTo>
                <a:lnTo>
                  <a:pt x="2625017" y="563540"/>
                </a:lnTo>
                <a:lnTo>
                  <a:pt x="2586083" y="605887"/>
                </a:lnTo>
                <a:lnTo>
                  <a:pt x="2535502" y="646333"/>
                </a:lnTo>
                <a:lnTo>
                  <a:pt x="2473945" y="684654"/>
                </a:lnTo>
                <a:lnTo>
                  <a:pt x="2439259" y="702946"/>
                </a:lnTo>
                <a:lnTo>
                  <a:pt x="2402081" y="720621"/>
                </a:lnTo>
                <a:lnTo>
                  <a:pt x="2362493" y="737652"/>
                </a:lnTo>
                <a:lnTo>
                  <a:pt x="2320581" y="754010"/>
                </a:lnTo>
                <a:lnTo>
                  <a:pt x="2276427" y="769667"/>
                </a:lnTo>
                <a:lnTo>
                  <a:pt x="2230115" y="784594"/>
                </a:lnTo>
                <a:lnTo>
                  <a:pt x="2181730" y="798763"/>
                </a:lnTo>
                <a:lnTo>
                  <a:pt x="2131354" y="812146"/>
                </a:lnTo>
                <a:lnTo>
                  <a:pt x="2079073" y="824714"/>
                </a:lnTo>
                <a:lnTo>
                  <a:pt x="2024968" y="836440"/>
                </a:lnTo>
                <a:lnTo>
                  <a:pt x="1969125" y="847294"/>
                </a:lnTo>
                <a:lnTo>
                  <a:pt x="1911627" y="857249"/>
                </a:lnTo>
                <a:lnTo>
                  <a:pt x="1852558" y="866276"/>
                </a:lnTo>
                <a:lnTo>
                  <a:pt x="1792002" y="874348"/>
                </a:lnTo>
                <a:lnTo>
                  <a:pt x="1730042" y="881434"/>
                </a:lnTo>
                <a:lnTo>
                  <a:pt x="1666762" y="887509"/>
                </a:lnTo>
                <a:lnTo>
                  <a:pt x="1602247" y="892542"/>
                </a:lnTo>
                <a:lnTo>
                  <a:pt x="1536579" y="896506"/>
                </a:lnTo>
                <a:lnTo>
                  <a:pt x="1469842" y="899372"/>
                </a:lnTo>
                <a:lnTo>
                  <a:pt x="1402121" y="901113"/>
                </a:lnTo>
                <a:lnTo>
                  <a:pt x="1333500" y="901700"/>
                </a:lnTo>
                <a:lnTo>
                  <a:pt x="1264878" y="901113"/>
                </a:lnTo>
                <a:lnTo>
                  <a:pt x="1197157" y="899372"/>
                </a:lnTo>
                <a:lnTo>
                  <a:pt x="1130420" y="896506"/>
                </a:lnTo>
                <a:lnTo>
                  <a:pt x="1064752" y="892542"/>
                </a:lnTo>
                <a:lnTo>
                  <a:pt x="1000237" y="887509"/>
                </a:lnTo>
                <a:lnTo>
                  <a:pt x="936957" y="881434"/>
                </a:lnTo>
                <a:lnTo>
                  <a:pt x="874997" y="874348"/>
                </a:lnTo>
                <a:lnTo>
                  <a:pt x="814441" y="866276"/>
                </a:lnTo>
                <a:lnTo>
                  <a:pt x="755372" y="857249"/>
                </a:lnTo>
                <a:lnTo>
                  <a:pt x="697874" y="847294"/>
                </a:lnTo>
                <a:lnTo>
                  <a:pt x="642031" y="836440"/>
                </a:lnTo>
                <a:lnTo>
                  <a:pt x="587926" y="824714"/>
                </a:lnTo>
                <a:lnTo>
                  <a:pt x="535645" y="812146"/>
                </a:lnTo>
                <a:lnTo>
                  <a:pt x="485269" y="798763"/>
                </a:lnTo>
                <a:lnTo>
                  <a:pt x="436884" y="784594"/>
                </a:lnTo>
                <a:lnTo>
                  <a:pt x="390572" y="769667"/>
                </a:lnTo>
                <a:lnTo>
                  <a:pt x="346418" y="754010"/>
                </a:lnTo>
                <a:lnTo>
                  <a:pt x="304506" y="737652"/>
                </a:lnTo>
                <a:lnTo>
                  <a:pt x="264918" y="720621"/>
                </a:lnTo>
                <a:lnTo>
                  <a:pt x="227740" y="702946"/>
                </a:lnTo>
                <a:lnTo>
                  <a:pt x="193054" y="684654"/>
                </a:lnTo>
                <a:lnTo>
                  <a:pt x="131497" y="646333"/>
                </a:lnTo>
                <a:lnTo>
                  <a:pt x="80916" y="605887"/>
                </a:lnTo>
                <a:lnTo>
                  <a:pt x="41982" y="563540"/>
                </a:lnTo>
                <a:lnTo>
                  <a:pt x="15364" y="519521"/>
                </a:lnTo>
                <a:lnTo>
                  <a:pt x="1735" y="474055"/>
                </a:lnTo>
                <a:lnTo>
                  <a:pt x="0" y="4508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529955" cy="464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Espacio de búsqueda de hipótesis en</a:t>
            </a:r>
            <a:r>
              <a:rPr sz="28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12700" marR="13843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ID3 </a:t>
            </a:r>
            <a:r>
              <a:rPr sz="2800" dirty="0">
                <a:latin typeface="Arial"/>
                <a:cs typeface="Arial"/>
              </a:rPr>
              <a:t>puede </a:t>
            </a:r>
            <a:r>
              <a:rPr sz="2800" spc="-5" dirty="0">
                <a:latin typeface="Arial"/>
                <a:cs typeface="Arial"/>
              </a:rPr>
              <a:t>ser </a:t>
            </a:r>
            <a:r>
              <a:rPr sz="2800" dirty="0">
                <a:latin typeface="Arial"/>
                <a:cs typeface="Arial"/>
              </a:rPr>
              <a:t>caracterizado </a:t>
            </a:r>
            <a:r>
              <a:rPr sz="2800" spc="-5" dirty="0">
                <a:latin typeface="Arial"/>
                <a:cs typeface="Arial"/>
              </a:rPr>
              <a:t>como un </a:t>
            </a:r>
            <a:r>
              <a:rPr sz="2800" dirty="0">
                <a:latin typeface="Arial"/>
                <a:cs typeface="Arial"/>
              </a:rPr>
              <a:t>buscador </a:t>
            </a:r>
            <a:r>
              <a:rPr sz="2800" spc="-5" dirty="0">
                <a:latin typeface="Arial"/>
                <a:cs typeface="Arial"/>
              </a:rPr>
              <a:t>en el  </a:t>
            </a:r>
            <a:r>
              <a:rPr sz="2800" dirty="0">
                <a:latin typeface="Arial"/>
                <a:cs typeface="Arial"/>
              </a:rPr>
              <a:t>espacio </a:t>
            </a:r>
            <a:r>
              <a:rPr sz="2800" spc="-5" dirty="0">
                <a:latin typeface="Arial"/>
                <a:cs typeface="Arial"/>
              </a:rPr>
              <a:t>de las </a:t>
            </a:r>
            <a:r>
              <a:rPr sz="2800" dirty="0">
                <a:latin typeface="Arial"/>
                <a:cs typeface="Arial"/>
              </a:rPr>
              <a:t>hipótesis buscando una </a:t>
            </a:r>
            <a:r>
              <a:rPr sz="2800" spc="-5" dirty="0">
                <a:latin typeface="Arial"/>
                <a:cs typeface="Arial"/>
              </a:rPr>
              <a:t>que se </a:t>
            </a:r>
            <a:r>
              <a:rPr sz="2800" dirty="0">
                <a:latin typeface="Arial"/>
                <a:cs typeface="Arial"/>
              </a:rPr>
              <a:t>ajuste  </a:t>
            </a:r>
            <a:r>
              <a:rPr sz="2800" spc="-5" dirty="0">
                <a:latin typeface="Arial"/>
                <a:cs typeface="Arial"/>
              </a:rPr>
              <a:t>a los ejemplos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entrenamiento.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12700" marR="5080" algn="just">
              <a:lnSpc>
                <a:spcPct val="150100"/>
              </a:lnSpc>
            </a:pPr>
            <a:r>
              <a:rPr sz="2800" spc="-5" dirty="0">
                <a:latin typeface="Arial"/>
                <a:cs typeface="Arial"/>
              </a:rPr>
              <a:t>El espacio de </a:t>
            </a:r>
            <a:r>
              <a:rPr sz="2800" dirty="0">
                <a:latin typeface="Arial"/>
                <a:cs typeface="Arial"/>
              </a:rPr>
              <a:t>hipótesis buscado por </a:t>
            </a:r>
            <a:r>
              <a:rPr sz="2800" spc="-5" dirty="0">
                <a:latin typeface="Arial"/>
                <a:cs typeface="Arial"/>
              </a:rPr>
              <a:t>ID3 </a:t>
            </a:r>
            <a:r>
              <a:rPr sz="2800" dirty="0">
                <a:latin typeface="Arial"/>
                <a:cs typeface="Arial"/>
              </a:rPr>
              <a:t>es el  conjunto </a:t>
            </a:r>
            <a:r>
              <a:rPr sz="2800" spc="-5" dirty="0">
                <a:latin typeface="Arial"/>
                <a:cs typeface="Arial"/>
              </a:rPr>
              <a:t>de los </a:t>
            </a:r>
            <a:r>
              <a:rPr sz="2800" dirty="0">
                <a:latin typeface="Arial"/>
                <a:cs typeface="Arial"/>
              </a:rPr>
              <a:t>posibles árboles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decisión.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529955" cy="464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Espacio de búsqueda de hipótesis en</a:t>
            </a:r>
            <a:r>
              <a:rPr sz="28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ID3 </a:t>
            </a:r>
            <a:r>
              <a:rPr sz="2800" dirty="0">
                <a:latin typeface="Arial"/>
                <a:cs typeface="Arial"/>
              </a:rPr>
              <a:t>realiza una búsqueda hill-climbing </a:t>
            </a:r>
            <a:r>
              <a:rPr sz="2800" spc="-5" dirty="0">
                <a:latin typeface="Arial"/>
                <a:cs typeface="Arial"/>
              </a:rPr>
              <a:t>de lo simple a  lo </a:t>
            </a:r>
            <a:r>
              <a:rPr sz="2800" dirty="0">
                <a:latin typeface="Arial"/>
                <a:cs typeface="Arial"/>
              </a:rPr>
              <a:t>complejo, </a:t>
            </a:r>
            <a:r>
              <a:rPr sz="2800" spc="-5" dirty="0">
                <a:latin typeface="Arial"/>
                <a:cs typeface="Arial"/>
              </a:rPr>
              <a:t>a través del </a:t>
            </a:r>
            <a:r>
              <a:rPr sz="2800" dirty="0">
                <a:latin typeface="Arial"/>
                <a:cs typeface="Arial"/>
              </a:rPr>
              <a:t>espacio </a:t>
            </a:r>
            <a:r>
              <a:rPr sz="2800" spc="-5" dirty="0">
                <a:latin typeface="Arial"/>
                <a:cs typeface="Arial"/>
              </a:rPr>
              <a:t>de hipótesis,  </a:t>
            </a:r>
            <a:r>
              <a:rPr sz="2800" dirty="0">
                <a:latin typeface="Arial"/>
                <a:cs typeface="Arial"/>
              </a:rPr>
              <a:t>comenzando con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árbol </a:t>
            </a:r>
            <a:r>
              <a:rPr sz="2800" spc="-5" dirty="0">
                <a:latin typeface="Arial"/>
                <a:cs typeface="Arial"/>
              </a:rPr>
              <a:t>vacío, luego </a:t>
            </a:r>
            <a:r>
              <a:rPr sz="2800" dirty="0">
                <a:latin typeface="Arial"/>
                <a:cs typeface="Arial"/>
              </a:rPr>
              <a:t>considerando  </a:t>
            </a:r>
            <a:r>
              <a:rPr sz="2800" spc="-5" dirty="0">
                <a:latin typeface="Arial"/>
                <a:cs typeface="Arial"/>
              </a:rPr>
              <a:t>progresivamente </a:t>
            </a:r>
            <a:r>
              <a:rPr sz="2800" dirty="0">
                <a:latin typeface="Arial"/>
                <a:cs typeface="Arial"/>
              </a:rPr>
              <a:t>hipótesis </a:t>
            </a:r>
            <a:r>
              <a:rPr sz="2800" spc="-5" dirty="0">
                <a:latin typeface="Arial"/>
                <a:cs typeface="Arial"/>
              </a:rPr>
              <a:t>mas elaboradas en la  </a:t>
            </a:r>
            <a:r>
              <a:rPr sz="2800" dirty="0">
                <a:latin typeface="Arial"/>
                <a:cs typeface="Arial"/>
              </a:rPr>
              <a:t>búsqueda </a:t>
            </a:r>
            <a:r>
              <a:rPr sz="2800" spc="-5" dirty="0">
                <a:latin typeface="Arial"/>
                <a:cs typeface="Arial"/>
              </a:rPr>
              <a:t>de un </a:t>
            </a:r>
            <a:r>
              <a:rPr sz="2800" dirty="0">
                <a:latin typeface="Arial"/>
                <a:cs typeface="Arial"/>
              </a:rPr>
              <a:t>árbol </a:t>
            </a:r>
            <a:r>
              <a:rPr sz="2800" spc="-5" dirty="0">
                <a:latin typeface="Arial"/>
                <a:cs typeface="Arial"/>
              </a:rPr>
              <a:t>de decisión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clasifique  </a:t>
            </a:r>
            <a:r>
              <a:rPr sz="2800" dirty="0">
                <a:latin typeface="Arial"/>
                <a:cs typeface="Arial"/>
              </a:rPr>
              <a:t>correctamente </a:t>
            </a: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datos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entrenamiento.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772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ID3 como algoritmo de búsqueda de</a:t>
            </a:r>
            <a:r>
              <a:rPr sz="2800" spc="114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43000" y="1143000"/>
            <a:ext cx="6096000" cy="533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02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Algunas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características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4939" y="1105027"/>
            <a:ext cx="868362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715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ID3's </a:t>
            </a:r>
            <a:r>
              <a:rPr sz="2800" dirty="0">
                <a:latin typeface="Arial"/>
                <a:cs typeface="Arial"/>
              </a:rPr>
              <a:t>hypothesis </a:t>
            </a:r>
            <a:r>
              <a:rPr sz="2800" spc="-5" dirty="0">
                <a:latin typeface="Arial"/>
                <a:cs typeface="Arial"/>
              </a:rPr>
              <a:t>space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all decision </a:t>
            </a:r>
            <a:r>
              <a:rPr sz="2800" dirty="0">
                <a:latin typeface="Arial"/>
                <a:cs typeface="Arial"/>
              </a:rPr>
              <a:t>trees </a:t>
            </a:r>
            <a:r>
              <a:rPr sz="2800" spc="-5" dirty="0">
                <a:latin typeface="Arial"/>
                <a:cs typeface="Arial"/>
              </a:rPr>
              <a:t>is a  complete </a:t>
            </a:r>
            <a:r>
              <a:rPr sz="2800" dirty="0">
                <a:latin typeface="Arial"/>
                <a:cs typeface="Arial"/>
              </a:rPr>
              <a:t>space of </a:t>
            </a:r>
            <a:r>
              <a:rPr sz="2800" spc="-5" dirty="0">
                <a:latin typeface="Arial"/>
                <a:cs typeface="Arial"/>
              </a:rPr>
              <a:t>finite </a:t>
            </a:r>
            <a:r>
              <a:rPr sz="2800" dirty="0">
                <a:latin typeface="Arial"/>
                <a:cs typeface="Arial"/>
              </a:rPr>
              <a:t>discrete-valued </a:t>
            </a:r>
            <a:r>
              <a:rPr sz="2800" spc="-5" dirty="0">
                <a:latin typeface="Arial"/>
                <a:cs typeface="Arial"/>
              </a:rPr>
              <a:t>functions,  </a:t>
            </a:r>
            <a:r>
              <a:rPr sz="2800" dirty="0">
                <a:latin typeface="Arial"/>
                <a:cs typeface="Arial"/>
              </a:rPr>
              <a:t>relative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available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attribute.</a:t>
            </a:r>
            <a:endParaRPr sz="28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ID3 </a:t>
            </a:r>
            <a:r>
              <a:rPr sz="2800" dirty="0">
                <a:latin typeface="Arial"/>
                <a:cs typeface="Arial"/>
              </a:rPr>
              <a:t>maintains </a:t>
            </a:r>
            <a:r>
              <a:rPr sz="2800" spc="-5" dirty="0">
                <a:latin typeface="Arial"/>
                <a:cs typeface="Arial"/>
              </a:rPr>
              <a:t>only a single current </a:t>
            </a:r>
            <a:r>
              <a:rPr sz="2800" dirty="0">
                <a:latin typeface="Arial"/>
                <a:cs typeface="Arial"/>
              </a:rPr>
              <a:t>hypothesis as </a:t>
            </a:r>
            <a:r>
              <a:rPr sz="2800" spc="-5" dirty="0">
                <a:latin typeface="Arial"/>
                <a:cs typeface="Arial"/>
              </a:rPr>
              <a:t>it  searches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space of </a:t>
            </a:r>
            <a:r>
              <a:rPr sz="2800" spc="-5" dirty="0">
                <a:latin typeface="Arial"/>
                <a:cs typeface="Arial"/>
              </a:rPr>
              <a:t>decision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trees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3544061"/>
            <a:ext cx="8680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711960" algn="l"/>
                <a:tab pos="2341245" algn="l"/>
                <a:tab pos="3327400" algn="l"/>
              </a:tabLst>
            </a:pPr>
            <a:r>
              <a:rPr sz="2800" spc="-5" dirty="0">
                <a:latin typeface="Arial"/>
                <a:cs typeface="Arial"/>
              </a:rPr>
              <a:t>ID3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	its	</a:t>
            </a:r>
            <a:r>
              <a:rPr sz="2800" dirty="0">
                <a:latin typeface="Arial"/>
                <a:cs typeface="Arial"/>
              </a:rPr>
              <a:t>pure	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performs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backtracking</a:t>
            </a:r>
            <a:r>
              <a:rPr sz="2800" spc="409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3817954"/>
            <a:ext cx="8682355" cy="1184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</a:pP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  <a:tab pos="469900" algn="l"/>
                <a:tab pos="1170940" algn="l"/>
                <a:tab pos="2071370" algn="l"/>
                <a:tab pos="2576195" algn="l"/>
                <a:tab pos="3891279" algn="l"/>
                <a:tab pos="5565140" algn="l"/>
                <a:tab pos="6010275" algn="l"/>
                <a:tab pos="6929755" algn="l"/>
                <a:tab pos="8174990" algn="l"/>
              </a:tabLst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uses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all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ining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each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3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976876"/>
            <a:ext cx="8221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38910" algn="l"/>
                <a:tab pos="2091689" algn="l"/>
                <a:tab pos="3319779" algn="l"/>
                <a:tab pos="5397500" algn="l"/>
                <a:tab pos="6725284" algn="l"/>
              </a:tabLst>
            </a:pP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ma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stically</a:t>
            </a:r>
            <a:r>
              <a:rPr sz="2800" dirty="0">
                <a:latin typeface="Arial"/>
                <a:cs typeface="Arial"/>
              </a:rPr>
              <a:t>	base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  </a:t>
            </a:r>
            <a:r>
              <a:rPr sz="2800" dirty="0">
                <a:latin typeface="Arial"/>
                <a:cs typeface="Arial"/>
              </a:rPr>
              <a:t>regarding how </a:t>
            </a:r>
            <a:r>
              <a:rPr sz="2800" spc="-5" dirty="0">
                <a:latin typeface="Arial"/>
                <a:cs typeface="Arial"/>
              </a:rPr>
              <a:t>to refine its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hypothesis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170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En pocas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palabras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4939" y="1623726"/>
            <a:ext cx="6945630" cy="17640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Espacio de </a:t>
            </a:r>
            <a:r>
              <a:rPr sz="2800" dirty="0">
                <a:latin typeface="Arial"/>
                <a:cs typeface="Arial"/>
              </a:rPr>
              <a:t>hipótesis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completo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Un </a:t>
            </a:r>
            <a:r>
              <a:rPr sz="2800" spc="-5" dirty="0">
                <a:latin typeface="Arial"/>
                <a:cs typeface="Arial"/>
              </a:rPr>
              <a:t>único </a:t>
            </a:r>
            <a:r>
              <a:rPr sz="2800" dirty="0">
                <a:latin typeface="Arial"/>
                <a:cs typeface="Arial"/>
              </a:rPr>
              <a:t>árbol </a:t>
            </a:r>
            <a:r>
              <a:rPr sz="2800" spc="-5" dirty="0">
                <a:latin typeface="Arial"/>
                <a:cs typeface="Arial"/>
              </a:rPr>
              <a:t>candidato en </a:t>
            </a:r>
            <a:r>
              <a:rPr sz="2800" dirty="0">
                <a:latin typeface="Arial"/>
                <a:cs typeface="Arial"/>
              </a:rPr>
              <a:t>cada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paso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har char="•"/>
              <a:tabLst>
                <a:tab pos="469265" algn="l"/>
                <a:tab pos="469900" algn="l"/>
                <a:tab pos="1390015" algn="l"/>
                <a:tab pos="3284854" algn="l"/>
                <a:tab pos="4882515" algn="l"/>
                <a:tab pos="5685790" algn="l"/>
              </a:tabLst>
            </a:pPr>
            <a:r>
              <a:rPr sz="2800" spc="-5" dirty="0">
                <a:latin typeface="Arial"/>
                <a:cs typeface="Arial"/>
              </a:rPr>
              <a:t>Sin	re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ro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ópt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3602" y="2935300"/>
            <a:ext cx="1353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lo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998" y="3941140"/>
            <a:ext cx="4528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825" algn="l"/>
                <a:tab pos="1609725" algn="l"/>
                <a:tab pos="2300605" algn="l"/>
                <a:tab pos="4118610" algn="l"/>
              </a:tabLst>
            </a:pPr>
            <a:r>
              <a:rPr sz="2800" spc="-5" dirty="0">
                <a:latin typeface="Arial"/>
                <a:cs typeface="Arial"/>
              </a:rPr>
              <a:t>a	partir	de	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nj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ntos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3209751"/>
            <a:ext cx="4068445" cy="16103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95"/>
              </a:spcBef>
            </a:pPr>
            <a:r>
              <a:rPr sz="2800" dirty="0">
                <a:latin typeface="Arial"/>
                <a:cs typeface="Arial"/>
              </a:rPr>
              <a:t>búsqueda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escalada</a:t>
            </a:r>
            <a:endParaRPr sz="2800">
              <a:latin typeface="Arial"/>
              <a:cs typeface="Arial"/>
            </a:endParaRPr>
          </a:p>
          <a:p>
            <a:pPr marL="469900" marR="187960" indent="-457200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  <a:tab pos="469900" algn="l"/>
                <a:tab pos="2507615" algn="l"/>
              </a:tabLst>
            </a:pPr>
            <a:r>
              <a:rPr sz="2800" spc="-5" dirty="0">
                <a:latin typeface="Arial"/>
                <a:cs typeface="Arial"/>
              </a:rPr>
              <a:t>Deci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toma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as  </a:t>
            </a:r>
            <a:r>
              <a:rPr sz="2800" dirty="0">
                <a:latin typeface="Arial"/>
                <a:cs typeface="Arial"/>
              </a:rPr>
              <a:t>ejemplos.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376920" cy="438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Bibliografía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6985">
              <a:lnSpc>
                <a:spcPts val="3130"/>
              </a:lnSpc>
              <a:spcBef>
                <a:spcPts val="5"/>
              </a:spcBef>
              <a:tabLst>
                <a:tab pos="1732914" algn="l"/>
                <a:tab pos="2306320" algn="l"/>
                <a:tab pos="2995295" algn="l"/>
                <a:tab pos="4639945" algn="l"/>
                <a:tab pos="6423660" algn="l"/>
              </a:tabLst>
            </a:pPr>
            <a:r>
              <a:rPr sz="2800" b="1" spc="-5" dirty="0">
                <a:latin typeface="Arial"/>
                <a:cs typeface="Arial"/>
              </a:rPr>
              <a:t>Mit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ll,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32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M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McGr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spc="1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Hi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l  Science/Engineering/Math,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1997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5"/>
              </a:spcBef>
              <a:tabLst>
                <a:tab pos="980440" algn="l"/>
                <a:tab pos="2955925" algn="l"/>
                <a:tab pos="4140200" algn="l"/>
                <a:tab pos="4490720" algn="l"/>
                <a:tab pos="5633720" algn="l"/>
                <a:tab pos="7733030" algn="l"/>
                <a:tab pos="8086725" algn="l"/>
              </a:tabLst>
            </a:pPr>
            <a:r>
              <a:rPr sz="2800" b="1" spc="-5" dirty="0">
                <a:latin typeface="Arial"/>
                <a:cs typeface="Arial"/>
              </a:rPr>
              <a:t>José	H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rná</a:t>
            </a:r>
            <a:r>
              <a:rPr sz="2800" b="1" spc="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dez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Ora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lo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y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otro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  Minería de Dato,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2004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Arial"/>
              <a:cs typeface="Arial"/>
            </a:endParaRPr>
          </a:p>
          <a:p>
            <a:pPr marL="12700" marR="5080" algn="just">
              <a:lnSpc>
                <a:spcPct val="931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Witten, </a:t>
            </a:r>
            <a:r>
              <a:rPr sz="2800" b="1" spc="-10" dirty="0">
                <a:latin typeface="Arial"/>
                <a:cs typeface="Arial"/>
              </a:rPr>
              <a:t>I. </a:t>
            </a:r>
            <a:r>
              <a:rPr sz="2800" b="1" spc="-5" dirty="0">
                <a:latin typeface="Arial"/>
                <a:cs typeface="Arial"/>
              </a:rPr>
              <a:t>H. &amp; Frank, </a:t>
            </a:r>
            <a:r>
              <a:rPr sz="2800" b="1" dirty="0">
                <a:latin typeface="Arial"/>
                <a:cs typeface="Arial"/>
              </a:rPr>
              <a:t>E.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Mining: </a:t>
            </a:r>
            <a:r>
              <a:rPr sz="2800" spc="-5" dirty="0">
                <a:latin typeface="Arial"/>
                <a:cs typeface="Arial"/>
              </a:rPr>
              <a:t>Practical  machine learning </a:t>
            </a:r>
            <a:r>
              <a:rPr sz="2800" dirty="0">
                <a:latin typeface="Arial"/>
                <a:cs typeface="Arial"/>
              </a:rPr>
              <a:t>tools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techniques, </a:t>
            </a:r>
            <a:r>
              <a:rPr sz="2800" spc="-5" dirty="0">
                <a:latin typeface="Arial"/>
                <a:cs typeface="Arial"/>
              </a:rPr>
              <a:t>Morgan  Kaufmann,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2005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658" y="1491233"/>
            <a:ext cx="7255509" cy="18751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635" algn="ctr">
              <a:lnSpc>
                <a:spcPct val="93000"/>
              </a:lnSpc>
              <a:spcBef>
                <a:spcPts val="370"/>
              </a:spcBef>
            </a:pPr>
            <a:r>
              <a:rPr sz="3200" dirty="0">
                <a:latin typeface="Arial"/>
                <a:cs typeface="Arial"/>
              </a:rPr>
              <a:t>¿Cuál es la política por la </a:t>
            </a:r>
            <a:r>
              <a:rPr sz="3200" spc="-5" dirty="0">
                <a:latin typeface="Arial"/>
                <a:cs typeface="Arial"/>
              </a:rPr>
              <a:t>que </a:t>
            </a:r>
            <a:r>
              <a:rPr sz="3200" dirty="0">
                <a:latin typeface="Arial"/>
                <a:cs typeface="Arial"/>
              </a:rPr>
              <a:t>ID3  </a:t>
            </a:r>
            <a:r>
              <a:rPr sz="3200" spc="-5" dirty="0">
                <a:latin typeface="Arial"/>
                <a:cs typeface="Arial"/>
              </a:rPr>
              <a:t>generaliza desde </a:t>
            </a:r>
            <a:r>
              <a:rPr sz="3200" dirty="0">
                <a:latin typeface="Arial"/>
                <a:cs typeface="Arial"/>
              </a:rPr>
              <a:t>los </a:t>
            </a:r>
            <a:r>
              <a:rPr sz="3200" spc="-5" dirty="0">
                <a:latin typeface="Arial"/>
                <a:cs typeface="Arial"/>
              </a:rPr>
              <a:t>ejemplos </a:t>
            </a:r>
            <a:r>
              <a:rPr sz="3200" dirty="0">
                <a:latin typeface="Arial"/>
                <a:cs typeface="Arial"/>
              </a:rPr>
              <a:t>de  entrenamiento observado para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clasificar  instancias no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vistas?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145" y="3759149"/>
            <a:ext cx="5154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¿Qué es el sesgo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inductivo?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277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Sesgo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inductivo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394206"/>
            <a:ext cx="8605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Es el conjunto </a:t>
            </a:r>
            <a:r>
              <a:rPr sz="3200" spc="-1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asunciones que, junto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883109"/>
            <a:ext cx="1382395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3200" spc="-5" dirty="0">
                <a:latin typeface="Arial"/>
                <a:cs typeface="Arial"/>
              </a:rPr>
              <a:t>datos  </a:t>
            </a:r>
            <a:r>
              <a:rPr sz="3200" dirty="0">
                <a:latin typeface="Arial"/>
                <a:cs typeface="Arial"/>
              </a:rPr>
              <a:t>j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stifica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6250" y="1883109"/>
            <a:ext cx="7092315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90"/>
              </a:spcBef>
              <a:tabLst>
                <a:tab pos="986790" algn="l"/>
                <a:tab pos="1036955" algn="l"/>
                <a:tab pos="3661410" algn="l"/>
                <a:tab pos="4213225" algn="l"/>
                <a:tab pos="5742305" algn="l"/>
                <a:tab pos="6762115" algn="l"/>
              </a:tabLst>
            </a:pP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	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uctiv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nte 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a		clasif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cac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ón	as</a:t>
            </a:r>
            <a:r>
              <a:rPr sz="3200" spc="-2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a	</a:t>
            </a:r>
            <a:r>
              <a:rPr sz="3200" spc="-10" dirty="0">
                <a:latin typeface="Arial"/>
                <a:cs typeface="Arial"/>
              </a:rPr>
              <a:t>po</a:t>
            </a:r>
            <a:r>
              <a:rPr sz="3200" dirty="0">
                <a:latin typeface="Arial"/>
                <a:cs typeface="Arial"/>
              </a:rPr>
              <a:t>r	</a:t>
            </a:r>
            <a:r>
              <a:rPr sz="3200" spc="-10" dirty="0">
                <a:latin typeface="Arial"/>
                <a:cs typeface="Arial"/>
              </a:rPr>
              <a:t>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589401"/>
            <a:ext cx="5938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aprendiz </a:t>
            </a:r>
            <a:r>
              <a:rPr sz="3200" dirty="0">
                <a:latin typeface="Arial"/>
                <a:cs typeface="Arial"/>
              </a:rPr>
              <a:t>a las instancias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futuras.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312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ID3 </a:t>
            </a:r>
            <a:r>
              <a:rPr sz="2800" dirty="0">
                <a:solidFill>
                  <a:srgbClr val="FFFFFF"/>
                </a:solidFill>
              </a:rPr>
              <a:t>search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strategy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1150594"/>
            <a:ext cx="8378825" cy="3837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50100"/>
              </a:lnSpc>
              <a:spcBef>
                <a:spcPts val="95"/>
              </a:spcBef>
              <a:buAutoNum type="alphaLcParenR"/>
              <a:tabLst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Seleccionar en favor de árboles pequeños  </a:t>
            </a:r>
            <a:r>
              <a:rPr sz="3200" dirty="0">
                <a:latin typeface="Arial"/>
                <a:cs typeface="Arial"/>
              </a:rPr>
              <a:t>sobre </a:t>
            </a:r>
            <a:r>
              <a:rPr sz="3200" spc="-5" dirty="0">
                <a:latin typeface="Arial"/>
                <a:cs typeface="Arial"/>
              </a:rPr>
              <a:t>árboles más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grandes.</a:t>
            </a:r>
            <a:endParaRPr sz="3200">
              <a:latin typeface="Arial"/>
              <a:cs typeface="Arial"/>
            </a:endParaRPr>
          </a:p>
          <a:p>
            <a:pPr marL="527685" marR="5080" indent="-515620" algn="just">
              <a:lnSpc>
                <a:spcPct val="150000"/>
              </a:lnSpc>
              <a:spcBef>
                <a:spcPts val="1205"/>
              </a:spcBef>
              <a:buAutoNum type="alphaLcParenR"/>
              <a:tabLst>
                <a:tab pos="528320" algn="l"/>
              </a:tabLst>
            </a:pPr>
            <a:r>
              <a:rPr sz="3200" spc="-5" dirty="0">
                <a:latin typeface="Arial"/>
                <a:cs typeface="Arial"/>
              </a:rPr>
              <a:t>Seleccionar árboles que coloquen atributos  </a:t>
            </a:r>
            <a:r>
              <a:rPr sz="3200" dirty="0">
                <a:latin typeface="Arial"/>
                <a:cs typeface="Arial"/>
              </a:rPr>
              <a:t>con </a:t>
            </a:r>
            <a:r>
              <a:rPr sz="3200" spc="-5" dirty="0">
                <a:latin typeface="Arial"/>
                <a:cs typeface="Arial"/>
              </a:rPr>
              <a:t>la mayor ganancia de información  </a:t>
            </a:r>
            <a:r>
              <a:rPr sz="3200" dirty="0">
                <a:latin typeface="Arial"/>
                <a:cs typeface="Arial"/>
              </a:rPr>
              <a:t>cercanos a </a:t>
            </a:r>
            <a:r>
              <a:rPr sz="3200" spc="-5" dirty="0">
                <a:latin typeface="Arial"/>
                <a:cs typeface="Arial"/>
              </a:rPr>
              <a:t>la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raíz.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39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Sesgo inductivo aproximado para</a:t>
            </a:r>
            <a:r>
              <a:rPr sz="2800" spc="1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ID3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 marR="5080" indent="-635" algn="ctr">
              <a:lnSpc>
                <a:spcPct val="150000"/>
              </a:lnSpc>
              <a:spcBef>
                <a:spcPts val="105"/>
              </a:spcBef>
            </a:pPr>
            <a:r>
              <a:rPr dirty="0"/>
              <a:t>Árboles </a:t>
            </a:r>
            <a:r>
              <a:rPr spc="-5" dirty="0"/>
              <a:t>pequeños </a:t>
            </a:r>
            <a:r>
              <a:rPr dirty="0"/>
              <a:t>son </a:t>
            </a:r>
            <a:r>
              <a:rPr spc="-5" dirty="0"/>
              <a:t>preferidos </a:t>
            </a:r>
            <a:r>
              <a:rPr dirty="0"/>
              <a:t>sobre los  </a:t>
            </a:r>
            <a:r>
              <a:rPr spc="-5" dirty="0"/>
              <a:t>árboles grandes. </a:t>
            </a:r>
            <a:r>
              <a:rPr dirty="0"/>
              <a:t>Árboles </a:t>
            </a:r>
            <a:r>
              <a:rPr spc="-5" dirty="0"/>
              <a:t>que </a:t>
            </a:r>
            <a:r>
              <a:rPr dirty="0"/>
              <a:t>colocan</a:t>
            </a:r>
            <a:r>
              <a:rPr spc="-50" dirty="0"/>
              <a:t> </a:t>
            </a:r>
            <a:r>
              <a:rPr dirty="0"/>
              <a:t>atributos  con alta </a:t>
            </a:r>
            <a:r>
              <a:rPr spc="-5" dirty="0"/>
              <a:t>ganancia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cerca de </a:t>
            </a:r>
            <a:r>
              <a:rPr spc="-10" dirty="0"/>
              <a:t>la  </a:t>
            </a:r>
            <a:r>
              <a:rPr dirty="0"/>
              <a:t>raíz son </a:t>
            </a:r>
            <a:r>
              <a:rPr spc="-5" dirty="0"/>
              <a:t>preferidos </a:t>
            </a:r>
            <a:r>
              <a:rPr dirty="0"/>
              <a:t>sobre los que no lo</a:t>
            </a:r>
            <a:r>
              <a:rPr spc="-130" dirty="0"/>
              <a:t> </a:t>
            </a:r>
            <a:r>
              <a:rPr dirty="0"/>
              <a:t>hacen.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297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Navaja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Occam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094" y="2447010"/>
            <a:ext cx="82048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7525" marR="5080" indent="-3045460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Preferir la hipótesis más simple que se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ajusta  </a:t>
            </a:r>
            <a:r>
              <a:rPr sz="3200" dirty="0">
                <a:latin typeface="Arial"/>
                <a:cs typeface="Arial"/>
              </a:rPr>
              <a:t>a los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93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Problemas en el aprendizaje de</a:t>
            </a:r>
            <a:r>
              <a:rPr sz="2800" spc="7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998194"/>
            <a:ext cx="8082915" cy="514794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Evitar el sobre </a:t>
            </a:r>
            <a:r>
              <a:rPr sz="3200" spc="-5" dirty="0">
                <a:latin typeface="Arial"/>
                <a:cs typeface="Arial"/>
              </a:rPr>
              <a:t>entrenamiento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los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datos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Incorporar atributos </a:t>
            </a:r>
            <a:r>
              <a:rPr sz="3200" dirty="0">
                <a:latin typeface="Arial"/>
                <a:cs typeface="Arial"/>
              </a:rPr>
              <a:t>con valor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continuo</a:t>
            </a:r>
            <a:endParaRPr sz="3200">
              <a:latin typeface="Arial"/>
              <a:cs typeface="Arial"/>
            </a:endParaRPr>
          </a:p>
          <a:p>
            <a:pPr marL="469900" marR="790575" indent="-457200">
              <a:lnSpc>
                <a:spcPct val="15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Medidas alternativas para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seleccionar  </a:t>
            </a:r>
            <a:r>
              <a:rPr sz="3200" spc="-5" dirty="0">
                <a:latin typeface="Arial"/>
                <a:cs typeface="Arial"/>
              </a:rPr>
              <a:t>atributos</a:t>
            </a:r>
            <a:endParaRPr sz="3200">
              <a:latin typeface="Arial"/>
              <a:cs typeface="Arial"/>
            </a:endParaRPr>
          </a:p>
          <a:p>
            <a:pPr marL="469900" marR="363855" indent="-457200">
              <a:lnSpc>
                <a:spcPct val="15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Manejar ejemplos de entrenamiento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  </a:t>
            </a:r>
            <a:r>
              <a:rPr sz="3200" spc="-5" dirty="0">
                <a:latin typeface="Arial"/>
                <a:cs typeface="Arial"/>
              </a:rPr>
              <a:t>valores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faltantes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Manejar atributos </a:t>
            </a:r>
            <a:r>
              <a:rPr sz="3200" dirty="0">
                <a:latin typeface="Arial"/>
                <a:cs typeface="Arial"/>
              </a:rPr>
              <a:t>con costos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diferentes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839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Estudio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independiente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3611" y="1086891"/>
            <a:ext cx="845439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Estudiar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epígrafe 3.7 </a:t>
            </a:r>
            <a:r>
              <a:rPr sz="2800" dirty="0">
                <a:latin typeface="Arial"/>
                <a:cs typeface="Arial"/>
              </a:rPr>
              <a:t>del </a:t>
            </a:r>
            <a:r>
              <a:rPr sz="2800" spc="-5" dirty="0">
                <a:latin typeface="Arial"/>
                <a:cs typeface="Arial"/>
              </a:rPr>
              <a:t>libro </a:t>
            </a:r>
            <a:r>
              <a:rPr sz="2800" b="1" spc="-5" dirty="0">
                <a:latin typeface="Arial"/>
                <a:cs typeface="Arial"/>
              </a:rPr>
              <a:t>Machine </a:t>
            </a:r>
            <a:r>
              <a:rPr sz="2800" b="1" dirty="0">
                <a:latin typeface="Arial"/>
                <a:cs typeface="Arial"/>
              </a:rPr>
              <a:t>Learning 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spc="-110" dirty="0">
                <a:latin typeface="Arial"/>
                <a:cs typeface="Arial"/>
              </a:rPr>
              <a:t>Tom </a:t>
            </a:r>
            <a:r>
              <a:rPr sz="2800" spc="-5" dirty="0">
                <a:latin typeface="Arial"/>
                <a:cs typeface="Arial"/>
              </a:rPr>
              <a:t>Mitchell (páginas </a:t>
            </a:r>
            <a:r>
              <a:rPr sz="2800" dirty="0">
                <a:latin typeface="Arial"/>
                <a:cs typeface="Arial"/>
              </a:rPr>
              <a:t>78-88), </a:t>
            </a:r>
            <a:r>
              <a:rPr sz="2800" spc="-5" dirty="0">
                <a:latin typeface="Arial"/>
                <a:cs typeface="Arial"/>
              </a:rPr>
              <a:t>y hacer un resumen  de 2 de los 5 problemas </a:t>
            </a:r>
            <a:r>
              <a:rPr sz="2800" dirty="0">
                <a:latin typeface="Arial"/>
                <a:cs typeface="Arial"/>
              </a:rPr>
              <a:t>en el aprendizaje </a:t>
            </a:r>
            <a:r>
              <a:rPr sz="2800" spc="-5" dirty="0">
                <a:latin typeface="Arial"/>
                <a:cs typeface="Arial"/>
              </a:rPr>
              <a:t>de los  </a:t>
            </a:r>
            <a:r>
              <a:rPr sz="2800" dirty="0">
                <a:latin typeface="Arial"/>
                <a:cs typeface="Arial"/>
              </a:rPr>
              <a:t>árboles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decisión.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ts val="5040"/>
              </a:lnSpc>
              <a:spcBef>
                <a:spcPts val="450"/>
              </a:spcBef>
            </a:pPr>
            <a:r>
              <a:rPr sz="2800" spc="-5" dirty="0">
                <a:latin typeface="Arial"/>
                <a:cs typeface="Arial"/>
              </a:rPr>
              <a:t>Dicho resumen subirlo </a:t>
            </a:r>
            <a:r>
              <a:rPr sz="2800" dirty="0">
                <a:latin typeface="Arial"/>
                <a:cs typeface="Arial"/>
              </a:rPr>
              <a:t>al </a:t>
            </a:r>
            <a:r>
              <a:rPr sz="2800" spc="-5" dirty="0">
                <a:latin typeface="Arial"/>
                <a:cs typeface="Arial"/>
              </a:rPr>
              <a:t>entorno </a:t>
            </a:r>
            <a:r>
              <a:rPr sz="2800" dirty="0">
                <a:latin typeface="Arial"/>
                <a:cs typeface="Arial"/>
              </a:rPr>
              <a:t>virtual de  aprendizaje </a:t>
            </a:r>
            <a:r>
              <a:rPr sz="2800" spc="-5" dirty="0">
                <a:latin typeface="Arial"/>
                <a:cs typeface="Arial"/>
              </a:rPr>
              <a:t>como un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entregable.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06790" cy="521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usar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ID3</a:t>
            </a:r>
            <a:endParaRPr sz="2800">
              <a:latin typeface="Arial"/>
              <a:cs typeface="Arial"/>
            </a:endParaRPr>
          </a:p>
          <a:p>
            <a:pPr marL="469900" marR="451484" indent="-457200" algn="just">
              <a:lnSpc>
                <a:spcPct val="150100"/>
              </a:lnSpc>
              <a:spcBef>
                <a:spcPts val="2195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Es fácil </a:t>
            </a:r>
            <a:r>
              <a:rPr sz="2800" dirty="0">
                <a:latin typeface="Arial"/>
                <a:cs typeface="Arial"/>
              </a:rPr>
              <a:t>incurrir </a:t>
            </a:r>
            <a:r>
              <a:rPr sz="2800" spc="-5" dirty="0">
                <a:latin typeface="Arial"/>
                <a:cs typeface="Arial"/>
              </a:rPr>
              <a:t>en un sobre </a:t>
            </a:r>
            <a:r>
              <a:rPr sz="2800" dirty="0">
                <a:latin typeface="Arial"/>
                <a:cs typeface="Arial"/>
              </a:rPr>
              <a:t>entrenamiento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una  sobre clasificación.</a:t>
            </a:r>
            <a:endParaRPr sz="2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Sólo </a:t>
            </a:r>
            <a:r>
              <a:rPr sz="2800" dirty="0">
                <a:latin typeface="Arial"/>
                <a:cs typeface="Arial"/>
              </a:rPr>
              <a:t>se comprueba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atributo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cada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paso.</a:t>
            </a:r>
            <a:endParaRPr sz="28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Clasificar datos continuos </a:t>
            </a:r>
            <a:r>
              <a:rPr sz="2800" spc="-5" dirty="0">
                <a:latin typeface="Arial"/>
                <a:cs typeface="Arial"/>
              </a:rPr>
              <a:t>puede ser  </a:t>
            </a:r>
            <a:r>
              <a:rPr sz="2800" dirty="0">
                <a:latin typeface="Arial"/>
                <a:cs typeface="Arial"/>
              </a:rPr>
              <a:t>computacionalmente </a:t>
            </a:r>
            <a:r>
              <a:rPr sz="2800" spc="-5" dirty="0">
                <a:latin typeface="Arial"/>
                <a:cs typeface="Arial"/>
              </a:rPr>
              <a:t>muy </a:t>
            </a:r>
            <a:r>
              <a:rPr sz="2800" dirty="0">
                <a:latin typeface="Arial"/>
                <a:cs typeface="Arial"/>
              </a:rPr>
              <a:t>costoso, </a:t>
            </a:r>
            <a:r>
              <a:rPr sz="2800" spc="-10" dirty="0">
                <a:latin typeface="Arial"/>
                <a:cs typeface="Arial"/>
              </a:rPr>
              <a:t>ya </a:t>
            </a:r>
            <a:r>
              <a:rPr sz="2800" dirty="0">
                <a:latin typeface="Arial"/>
                <a:cs typeface="Arial"/>
              </a:rPr>
              <a:t>que deben  </a:t>
            </a:r>
            <a:r>
              <a:rPr sz="2800" spc="-5" dirty="0">
                <a:latin typeface="Arial"/>
                <a:cs typeface="Arial"/>
              </a:rPr>
              <a:t>crearse muchos </a:t>
            </a:r>
            <a:r>
              <a:rPr sz="2800" dirty="0">
                <a:latin typeface="Arial"/>
                <a:cs typeface="Arial"/>
              </a:rPr>
              <a:t>árboles para </a:t>
            </a:r>
            <a:r>
              <a:rPr sz="2800" spc="-5" dirty="0">
                <a:latin typeface="Arial"/>
                <a:cs typeface="Arial"/>
              </a:rPr>
              <a:t>ver donde </a:t>
            </a:r>
            <a:r>
              <a:rPr sz="2800" dirty="0">
                <a:latin typeface="Arial"/>
                <a:cs typeface="Arial"/>
              </a:rPr>
              <a:t>romper </a:t>
            </a:r>
            <a:r>
              <a:rPr sz="2800" spc="-5" dirty="0">
                <a:latin typeface="Arial"/>
                <a:cs typeface="Arial"/>
              </a:rPr>
              <a:t>la  </a:t>
            </a:r>
            <a:r>
              <a:rPr sz="2800" dirty="0">
                <a:latin typeface="Arial"/>
                <a:cs typeface="Arial"/>
              </a:rPr>
              <a:t>continuidad.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288925"/>
            <a:ext cx="8680450" cy="634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Ventajas de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usar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ID3</a:t>
            </a:r>
            <a:endParaRPr sz="2800" dirty="0">
              <a:latin typeface="Arial"/>
              <a:cs typeface="Arial"/>
            </a:endParaRPr>
          </a:p>
          <a:p>
            <a:pPr marL="469900" marR="5715" indent="-457200">
              <a:lnSpc>
                <a:spcPct val="150100"/>
              </a:lnSpc>
              <a:spcBef>
                <a:spcPts val="994"/>
              </a:spcBef>
              <a:buChar char="•"/>
              <a:tabLst>
                <a:tab pos="469265" algn="l"/>
                <a:tab pos="469900" algn="l"/>
                <a:tab pos="1068705" algn="l"/>
                <a:tab pos="2600960" algn="l"/>
                <a:tab pos="3737610" algn="l"/>
                <a:tab pos="6199505" algn="l"/>
                <a:tab pos="6760209" algn="l"/>
                <a:tab pos="7320915" algn="l"/>
              </a:tabLst>
            </a:pP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u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  de </a:t>
            </a:r>
            <a:r>
              <a:rPr sz="2800" dirty="0">
                <a:latin typeface="Arial"/>
                <a:cs typeface="Arial"/>
              </a:rPr>
              <a:t>datos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entrenamiento.</a:t>
            </a: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Es un algoritmo muy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rápido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Construye </a:t>
            </a:r>
            <a:r>
              <a:rPr sz="2800" spc="-5" dirty="0">
                <a:latin typeface="Arial"/>
                <a:cs typeface="Arial"/>
              </a:rPr>
              <a:t>un árbol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pequeño</a:t>
            </a:r>
            <a:endParaRPr sz="2800" dirty="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45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Sólo necesita comprobar </a:t>
            </a:r>
            <a:r>
              <a:rPr sz="2800" dirty="0">
                <a:latin typeface="Arial"/>
                <a:cs typeface="Arial"/>
              </a:rPr>
              <a:t>unos </a:t>
            </a:r>
            <a:r>
              <a:rPr sz="2800" spc="-5" dirty="0">
                <a:latin typeface="Arial"/>
                <a:cs typeface="Arial"/>
              </a:rPr>
              <a:t>cuantos </a:t>
            </a:r>
            <a:r>
              <a:rPr sz="2800" dirty="0">
                <a:latin typeface="Arial"/>
                <a:cs typeface="Arial"/>
              </a:rPr>
              <a:t>datos, </a:t>
            </a:r>
            <a:r>
              <a:rPr sz="2800" spc="-5" dirty="0">
                <a:latin typeface="Arial"/>
                <a:cs typeface="Arial"/>
              </a:rPr>
              <a:t>hasta  que </a:t>
            </a:r>
            <a:r>
              <a:rPr sz="2800" dirty="0">
                <a:latin typeface="Arial"/>
                <a:cs typeface="Arial"/>
              </a:rPr>
              <a:t>todos estén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clasificados</a:t>
            </a:r>
          </a:p>
          <a:p>
            <a:pPr marL="469900" marR="5715" indent="-457200">
              <a:lnSpc>
                <a:spcPts val="5040"/>
              </a:lnSpc>
              <a:buChar char="•"/>
              <a:tabLst>
                <a:tab pos="469265" algn="l"/>
                <a:tab pos="469900" algn="l"/>
                <a:tab pos="955675" algn="l"/>
                <a:tab pos="2632710" algn="l"/>
                <a:tab pos="4568190" algn="l"/>
                <a:tab pos="5017770" algn="l"/>
                <a:tab pos="6655434" algn="l"/>
                <a:tab pos="7221855" algn="l"/>
              </a:tabLst>
            </a:pP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-h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ja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tm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ú</a:t>
            </a:r>
            <a:r>
              <a:rPr sz="2800" spc="-5" dirty="0">
                <a:latin typeface="Arial"/>
                <a:cs typeface="Arial"/>
              </a:rPr>
              <a:t>a,  por lo que se reduce el número de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comprobaciones</a:t>
            </a: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usa todo el </a:t>
            </a:r>
            <a:r>
              <a:rPr sz="2800" spc="-5" dirty="0">
                <a:latin typeface="Arial"/>
                <a:cs typeface="Arial"/>
              </a:rPr>
              <a:t>conjunto de datos </a:t>
            </a:r>
            <a:r>
              <a:rPr sz="2800" dirty="0">
                <a:latin typeface="Arial"/>
                <a:cs typeface="Arial"/>
              </a:rPr>
              <a:t>que se 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898" y="2409570"/>
            <a:ext cx="368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</a:t>
            </a:r>
            <a:r>
              <a:rPr spc="-20" dirty="0"/>
              <a:t>n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Introducción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3977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0"/>
            <a:ext cx="3886200" cy="685800"/>
          </a:xfrm>
          <a:custGeom>
            <a:avLst/>
            <a:gdLst/>
            <a:ahLst/>
            <a:cxnLst/>
            <a:rect l="l" t="t" r="r" b="b"/>
            <a:pathLst>
              <a:path w="3886200" h="685800">
                <a:moveTo>
                  <a:pt x="0" y="342900"/>
                </a:moveTo>
                <a:lnTo>
                  <a:pt x="13072" y="302914"/>
                </a:lnTo>
                <a:lnTo>
                  <a:pt x="51318" y="264282"/>
                </a:lnTo>
                <a:lnTo>
                  <a:pt x="90080" y="239407"/>
                </a:lnTo>
                <a:lnTo>
                  <a:pt x="138951" y="215324"/>
                </a:lnTo>
                <a:lnTo>
                  <a:pt x="197497" y="192110"/>
                </a:lnTo>
                <a:lnTo>
                  <a:pt x="265288" y="169841"/>
                </a:lnTo>
                <a:lnTo>
                  <a:pt x="302515" y="159084"/>
                </a:lnTo>
                <a:lnTo>
                  <a:pt x="341892" y="148593"/>
                </a:lnTo>
                <a:lnTo>
                  <a:pt x="383363" y="138375"/>
                </a:lnTo>
                <a:lnTo>
                  <a:pt x="426875" y="128442"/>
                </a:lnTo>
                <a:lnTo>
                  <a:pt x="472374" y="118802"/>
                </a:lnTo>
                <a:lnTo>
                  <a:pt x="519807" y="109465"/>
                </a:lnTo>
                <a:lnTo>
                  <a:pt x="569118" y="100441"/>
                </a:lnTo>
                <a:lnTo>
                  <a:pt x="620255" y="91738"/>
                </a:lnTo>
                <a:lnTo>
                  <a:pt x="673162" y="83367"/>
                </a:lnTo>
                <a:lnTo>
                  <a:pt x="727787" y="75338"/>
                </a:lnTo>
                <a:lnTo>
                  <a:pt x="784075" y="67658"/>
                </a:lnTo>
                <a:lnTo>
                  <a:pt x="841972" y="60339"/>
                </a:lnTo>
                <a:lnTo>
                  <a:pt x="901424" y="53390"/>
                </a:lnTo>
                <a:lnTo>
                  <a:pt x="962377" y="46820"/>
                </a:lnTo>
                <a:lnTo>
                  <a:pt x="1024778" y="40639"/>
                </a:lnTo>
                <a:lnTo>
                  <a:pt x="1088571" y="34856"/>
                </a:lnTo>
                <a:lnTo>
                  <a:pt x="1153703" y="29481"/>
                </a:lnTo>
                <a:lnTo>
                  <a:pt x="1220121" y="24523"/>
                </a:lnTo>
                <a:lnTo>
                  <a:pt x="1287770" y="19992"/>
                </a:lnTo>
                <a:lnTo>
                  <a:pt x="1356596" y="15898"/>
                </a:lnTo>
                <a:lnTo>
                  <a:pt x="1426545" y="12250"/>
                </a:lnTo>
                <a:lnTo>
                  <a:pt x="1497563" y="9057"/>
                </a:lnTo>
                <a:lnTo>
                  <a:pt x="1569596" y="6329"/>
                </a:lnTo>
                <a:lnTo>
                  <a:pt x="1642590" y="4076"/>
                </a:lnTo>
                <a:lnTo>
                  <a:pt x="1716492" y="2307"/>
                </a:lnTo>
                <a:lnTo>
                  <a:pt x="1791247" y="1031"/>
                </a:lnTo>
                <a:lnTo>
                  <a:pt x="1866801" y="259"/>
                </a:lnTo>
                <a:lnTo>
                  <a:pt x="1943100" y="0"/>
                </a:lnTo>
                <a:lnTo>
                  <a:pt x="2019398" y="259"/>
                </a:lnTo>
                <a:lnTo>
                  <a:pt x="2094952" y="1031"/>
                </a:lnTo>
                <a:lnTo>
                  <a:pt x="2169707" y="2307"/>
                </a:lnTo>
                <a:lnTo>
                  <a:pt x="2243609" y="4076"/>
                </a:lnTo>
                <a:lnTo>
                  <a:pt x="2316603" y="6329"/>
                </a:lnTo>
                <a:lnTo>
                  <a:pt x="2388636" y="9057"/>
                </a:lnTo>
                <a:lnTo>
                  <a:pt x="2459654" y="12250"/>
                </a:lnTo>
                <a:lnTo>
                  <a:pt x="2529603" y="15898"/>
                </a:lnTo>
                <a:lnTo>
                  <a:pt x="2598429" y="19992"/>
                </a:lnTo>
                <a:lnTo>
                  <a:pt x="2666078" y="24523"/>
                </a:lnTo>
                <a:lnTo>
                  <a:pt x="2732496" y="29481"/>
                </a:lnTo>
                <a:lnTo>
                  <a:pt x="2797628" y="34856"/>
                </a:lnTo>
                <a:lnTo>
                  <a:pt x="2861421" y="40639"/>
                </a:lnTo>
                <a:lnTo>
                  <a:pt x="2923822" y="46820"/>
                </a:lnTo>
                <a:lnTo>
                  <a:pt x="2984775" y="53390"/>
                </a:lnTo>
                <a:lnTo>
                  <a:pt x="3044227" y="60339"/>
                </a:lnTo>
                <a:lnTo>
                  <a:pt x="3102124" y="67658"/>
                </a:lnTo>
                <a:lnTo>
                  <a:pt x="3158412" y="75338"/>
                </a:lnTo>
                <a:lnTo>
                  <a:pt x="3213037" y="83367"/>
                </a:lnTo>
                <a:lnTo>
                  <a:pt x="3265944" y="91738"/>
                </a:lnTo>
                <a:lnTo>
                  <a:pt x="3317081" y="100441"/>
                </a:lnTo>
                <a:lnTo>
                  <a:pt x="3366392" y="109465"/>
                </a:lnTo>
                <a:lnTo>
                  <a:pt x="3413825" y="118802"/>
                </a:lnTo>
                <a:lnTo>
                  <a:pt x="3459324" y="128442"/>
                </a:lnTo>
                <a:lnTo>
                  <a:pt x="3502836" y="138375"/>
                </a:lnTo>
                <a:lnTo>
                  <a:pt x="3544307" y="148593"/>
                </a:lnTo>
                <a:lnTo>
                  <a:pt x="3583684" y="159084"/>
                </a:lnTo>
                <a:lnTo>
                  <a:pt x="3620911" y="169841"/>
                </a:lnTo>
                <a:lnTo>
                  <a:pt x="3688702" y="192110"/>
                </a:lnTo>
                <a:lnTo>
                  <a:pt x="3747248" y="215324"/>
                </a:lnTo>
                <a:lnTo>
                  <a:pt x="3796119" y="239407"/>
                </a:lnTo>
                <a:lnTo>
                  <a:pt x="3834881" y="264282"/>
                </a:lnTo>
                <a:lnTo>
                  <a:pt x="3873127" y="302914"/>
                </a:lnTo>
                <a:lnTo>
                  <a:pt x="3886200" y="342900"/>
                </a:lnTo>
                <a:lnTo>
                  <a:pt x="3884729" y="356363"/>
                </a:lnTo>
                <a:lnTo>
                  <a:pt x="3863103" y="395925"/>
                </a:lnTo>
                <a:lnTo>
                  <a:pt x="3816790" y="434048"/>
                </a:lnTo>
                <a:lnTo>
                  <a:pt x="3772920" y="458537"/>
                </a:lnTo>
                <a:lnTo>
                  <a:pt x="3719157" y="482195"/>
                </a:lnTo>
                <a:lnTo>
                  <a:pt x="3655935" y="504946"/>
                </a:lnTo>
                <a:lnTo>
                  <a:pt x="3583684" y="526715"/>
                </a:lnTo>
                <a:lnTo>
                  <a:pt x="3544307" y="537206"/>
                </a:lnTo>
                <a:lnTo>
                  <a:pt x="3502836" y="547424"/>
                </a:lnTo>
                <a:lnTo>
                  <a:pt x="3459324" y="557357"/>
                </a:lnTo>
                <a:lnTo>
                  <a:pt x="3413825" y="566997"/>
                </a:lnTo>
                <a:lnTo>
                  <a:pt x="3366392" y="576334"/>
                </a:lnTo>
                <a:lnTo>
                  <a:pt x="3317081" y="585358"/>
                </a:lnTo>
                <a:lnTo>
                  <a:pt x="3265944" y="594061"/>
                </a:lnTo>
                <a:lnTo>
                  <a:pt x="3213037" y="602432"/>
                </a:lnTo>
                <a:lnTo>
                  <a:pt x="3158412" y="610461"/>
                </a:lnTo>
                <a:lnTo>
                  <a:pt x="3102124" y="618141"/>
                </a:lnTo>
                <a:lnTo>
                  <a:pt x="3044227" y="625460"/>
                </a:lnTo>
                <a:lnTo>
                  <a:pt x="2984775" y="632409"/>
                </a:lnTo>
                <a:lnTo>
                  <a:pt x="2923822" y="638979"/>
                </a:lnTo>
                <a:lnTo>
                  <a:pt x="2861421" y="645160"/>
                </a:lnTo>
                <a:lnTo>
                  <a:pt x="2797628" y="650943"/>
                </a:lnTo>
                <a:lnTo>
                  <a:pt x="2732496" y="656318"/>
                </a:lnTo>
                <a:lnTo>
                  <a:pt x="2666078" y="661276"/>
                </a:lnTo>
                <a:lnTo>
                  <a:pt x="2598429" y="665807"/>
                </a:lnTo>
                <a:lnTo>
                  <a:pt x="2529603" y="669901"/>
                </a:lnTo>
                <a:lnTo>
                  <a:pt x="2459654" y="673549"/>
                </a:lnTo>
                <a:lnTo>
                  <a:pt x="2388636" y="676742"/>
                </a:lnTo>
                <a:lnTo>
                  <a:pt x="2316603" y="679470"/>
                </a:lnTo>
                <a:lnTo>
                  <a:pt x="2243609" y="681723"/>
                </a:lnTo>
                <a:lnTo>
                  <a:pt x="2169707" y="683492"/>
                </a:lnTo>
                <a:lnTo>
                  <a:pt x="2094952" y="684768"/>
                </a:lnTo>
                <a:lnTo>
                  <a:pt x="2019398" y="685540"/>
                </a:lnTo>
                <a:lnTo>
                  <a:pt x="1943100" y="685800"/>
                </a:lnTo>
                <a:lnTo>
                  <a:pt x="1866801" y="685540"/>
                </a:lnTo>
                <a:lnTo>
                  <a:pt x="1791247" y="684768"/>
                </a:lnTo>
                <a:lnTo>
                  <a:pt x="1716492" y="683492"/>
                </a:lnTo>
                <a:lnTo>
                  <a:pt x="1642590" y="681723"/>
                </a:lnTo>
                <a:lnTo>
                  <a:pt x="1569596" y="679470"/>
                </a:lnTo>
                <a:lnTo>
                  <a:pt x="1497563" y="676742"/>
                </a:lnTo>
                <a:lnTo>
                  <a:pt x="1426545" y="673549"/>
                </a:lnTo>
                <a:lnTo>
                  <a:pt x="1356596" y="669901"/>
                </a:lnTo>
                <a:lnTo>
                  <a:pt x="1287770" y="665807"/>
                </a:lnTo>
                <a:lnTo>
                  <a:pt x="1220121" y="661276"/>
                </a:lnTo>
                <a:lnTo>
                  <a:pt x="1153703" y="656318"/>
                </a:lnTo>
                <a:lnTo>
                  <a:pt x="1088571" y="650943"/>
                </a:lnTo>
                <a:lnTo>
                  <a:pt x="1024778" y="645160"/>
                </a:lnTo>
                <a:lnTo>
                  <a:pt x="962377" y="638979"/>
                </a:lnTo>
                <a:lnTo>
                  <a:pt x="901424" y="632409"/>
                </a:lnTo>
                <a:lnTo>
                  <a:pt x="841972" y="625460"/>
                </a:lnTo>
                <a:lnTo>
                  <a:pt x="784075" y="618141"/>
                </a:lnTo>
                <a:lnTo>
                  <a:pt x="727787" y="610461"/>
                </a:lnTo>
                <a:lnTo>
                  <a:pt x="673162" y="602432"/>
                </a:lnTo>
                <a:lnTo>
                  <a:pt x="620255" y="594061"/>
                </a:lnTo>
                <a:lnTo>
                  <a:pt x="569118" y="585358"/>
                </a:lnTo>
                <a:lnTo>
                  <a:pt x="519807" y="576334"/>
                </a:lnTo>
                <a:lnTo>
                  <a:pt x="472374" y="566997"/>
                </a:lnTo>
                <a:lnTo>
                  <a:pt x="426875" y="557357"/>
                </a:lnTo>
                <a:lnTo>
                  <a:pt x="383363" y="547424"/>
                </a:lnTo>
                <a:lnTo>
                  <a:pt x="341892" y="537206"/>
                </a:lnTo>
                <a:lnTo>
                  <a:pt x="302515" y="526715"/>
                </a:lnTo>
                <a:lnTo>
                  <a:pt x="265288" y="515958"/>
                </a:lnTo>
                <a:lnTo>
                  <a:pt x="197497" y="493689"/>
                </a:lnTo>
                <a:lnTo>
                  <a:pt x="138951" y="470475"/>
                </a:lnTo>
                <a:lnTo>
                  <a:pt x="90080" y="446392"/>
                </a:lnTo>
                <a:lnTo>
                  <a:pt x="51318" y="421517"/>
                </a:lnTo>
                <a:lnTo>
                  <a:pt x="13072" y="382885"/>
                </a:lnTo>
                <a:lnTo>
                  <a:pt x="0" y="3429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872B4E97-33EA-469D-96EE-BFFA1106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79930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E9CA1C0E-DFB1-47BE-A72E-6CAA2F6E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6675"/>
            <a:ext cx="6886575" cy="760413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3600" b="1" dirty="0">
                <a:solidFill>
                  <a:srgbClr val="FFFFFF"/>
                </a:solidFill>
                <a:latin typeface="+mj-lt"/>
                <a:cs typeface="+mj-cs"/>
              </a:rPr>
              <a:t>Preguntas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94664-1C35-408E-9BD5-2E7BF0F360AA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Email: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03EEF593-C2A0-4046-AE57-67F2499E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s-ES_tradnl" sz="4000" b="1" dirty="0">
                <a:solidFill>
                  <a:srgbClr val="FFFF00"/>
                </a:solidFill>
                <a:cs typeface="+mn-cs"/>
              </a:rPr>
              <a:t>Inteligencia Artificial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ES" altLang="es-ES_tradnl" sz="3200" b="1" dirty="0">
              <a:solidFill>
                <a:srgbClr val="FFFFFF"/>
              </a:solidFill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s-ES" altLang="es-ES_tradnl" sz="2800" b="1" dirty="0">
                <a:solidFill>
                  <a:srgbClr val="FFFFFF"/>
                </a:solidFill>
              </a:rPr>
              <a:t>Conferencia: Árboles de Decisión.</a:t>
            </a:r>
            <a:endParaRPr lang="en-GB" altLang="es-ES_tradnl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28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Introducción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990600"/>
            <a:ext cx="91440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8382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495300"/>
                </a:moveTo>
                <a:lnTo>
                  <a:pt x="7717" y="433168"/>
                </a:lnTo>
                <a:lnTo>
                  <a:pt x="30252" y="373340"/>
                </a:lnTo>
                <a:lnTo>
                  <a:pt x="66675" y="316280"/>
                </a:lnTo>
                <a:lnTo>
                  <a:pt x="116059" y="262451"/>
                </a:lnTo>
                <a:lnTo>
                  <a:pt x="145322" y="236894"/>
                </a:lnTo>
                <a:lnTo>
                  <a:pt x="177476" y="212319"/>
                </a:lnTo>
                <a:lnTo>
                  <a:pt x="212406" y="188784"/>
                </a:lnTo>
                <a:lnTo>
                  <a:pt x="249997" y="166346"/>
                </a:lnTo>
                <a:lnTo>
                  <a:pt x="290131" y="145065"/>
                </a:lnTo>
                <a:lnTo>
                  <a:pt x="332693" y="124998"/>
                </a:lnTo>
                <a:lnTo>
                  <a:pt x="377568" y="106203"/>
                </a:lnTo>
                <a:lnTo>
                  <a:pt x="424638" y="88738"/>
                </a:lnTo>
                <a:lnTo>
                  <a:pt x="473789" y="72661"/>
                </a:lnTo>
                <a:lnTo>
                  <a:pt x="524903" y="58029"/>
                </a:lnTo>
                <a:lnTo>
                  <a:pt x="577866" y="44902"/>
                </a:lnTo>
                <a:lnTo>
                  <a:pt x="632560" y="33337"/>
                </a:lnTo>
                <a:lnTo>
                  <a:pt x="688870" y="23393"/>
                </a:lnTo>
                <a:lnTo>
                  <a:pt x="746680" y="15126"/>
                </a:lnTo>
                <a:lnTo>
                  <a:pt x="805874" y="8595"/>
                </a:lnTo>
                <a:lnTo>
                  <a:pt x="866336" y="3858"/>
                </a:lnTo>
                <a:lnTo>
                  <a:pt x="927950" y="974"/>
                </a:lnTo>
                <a:lnTo>
                  <a:pt x="990600" y="0"/>
                </a:lnTo>
                <a:lnTo>
                  <a:pt x="1053249" y="974"/>
                </a:lnTo>
                <a:lnTo>
                  <a:pt x="1114863" y="3858"/>
                </a:lnTo>
                <a:lnTo>
                  <a:pt x="1175325" y="8595"/>
                </a:lnTo>
                <a:lnTo>
                  <a:pt x="1234519" y="15126"/>
                </a:lnTo>
                <a:lnTo>
                  <a:pt x="1292329" y="23393"/>
                </a:lnTo>
                <a:lnTo>
                  <a:pt x="1348639" y="33337"/>
                </a:lnTo>
                <a:lnTo>
                  <a:pt x="1403333" y="44902"/>
                </a:lnTo>
                <a:lnTo>
                  <a:pt x="1456296" y="58029"/>
                </a:lnTo>
                <a:lnTo>
                  <a:pt x="1507410" y="72661"/>
                </a:lnTo>
                <a:lnTo>
                  <a:pt x="1556561" y="88738"/>
                </a:lnTo>
                <a:lnTo>
                  <a:pt x="1603631" y="106203"/>
                </a:lnTo>
                <a:lnTo>
                  <a:pt x="1648506" y="124998"/>
                </a:lnTo>
                <a:lnTo>
                  <a:pt x="1691068" y="145065"/>
                </a:lnTo>
                <a:lnTo>
                  <a:pt x="1731202" y="166346"/>
                </a:lnTo>
                <a:lnTo>
                  <a:pt x="1768793" y="188784"/>
                </a:lnTo>
                <a:lnTo>
                  <a:pt x="1803723" y="212319"/>
                </a:lnTo>
                <a:lnTo>
                  <a:pt x="1835877" y="236894"/>
                </a:lnTo>
                <a:lnTo>
                  <a:pt x="1865140" y="262451"/>
                </a:lnTo>
                <a:lnTo>
                  <a:pt x="1914524" y="316280"/>
                </a:lnTo>
                <a:lnTo>
                  <a:pt x="1950947" y="373340"/>
                </a:lnTo>
                <a:lnTo>
                  <a:pt x="1973482" y="433168"/>
                </a:lnTo>
                <a:lnTo>
                  <a:pt x="1981200" y="495300"/>
                </a:lnTo>
                <a:lnTo>
                  <a:pt x="1979251" y="526624"/>
                </a:lnTo>
                <a:lnTo>
                  <a:pt x="1964008" y="587662"/>
                </a:lnTo>
                <a:lnTo>
                  <a:pt x="1934413" y="646164"/>
                </a:lnTo>
                <a:lnTo>
                  <a:pt x="1891394" y="701666"/>
                </a:lnTo>
                <a:lnTo>
                  <a:pt x="1835877" y="753705"/>
                </a:lnTo>
                <a:lnTo>
                  <a:pt x="1803723" y="778280"/>
                </a:lnTo>
                <a:lnTo>
                  <a:pt x="1768793" y="801815"/>
                </a:lnTo>
                <a:lnTo>
                  <a:pt x="1731202" y="824253"/>
                </a:lnTo>
                <a:lnTo>
                  <a:pt x="1691068" y="845534"/>
                </a:lnTo>
                <a:lnTo>
                  <a:pt x="1648506" y="865601"/>
                </a:lnTo>
                <a:lnTo>
                  <a:pt x="1603631" y="884396"/>
                </a:lnTo>
                <a:lnTo>
                  <a:pt x="1556561" y="901861"/>
                </a:lnTo>
                <a:lnTo>
                  <a:pt x="1507410" y="917938"/>
                </a:lnTo>
                <a:lnTo>
                  <a:pt x="1456296" y="932570"/>
                </a:lnTo>
                <a:lnTo>
                  <a:pt x="1403333" y="945697"/>
                </a:lnTo>
                <a:lnTo>
                  <a:pt x="1348639" y="957262"/>
                </a:lnTo>
                <a:lnTo>
                  <a:pt x="1292329" y="967206"/>
                </a:lnTo>
                <a:lnTo>
                  <a:pt x="1234519" y="975473"/>
                </a:lnTo>
                <a:lnTo>
                  <a:pt x="1175325" y="982004"/>
                </a:lnTo>
                <a:lnTo>
                  <a:pt x="1114863" y="986741"/>
                </a:lnTo>
                <a:lnTo>
                  <a:pt x="1053249" y="989625"/>
                </a:lnTo>
                <a:lnTo>
                  <a:pt x="990600" y="990600"/>
                </a:lnTo>
                <a:lnTo>
                  <a:pt x="927950" y="989625"/>
                </a:lnTo>
                <a:lnTo>
                  <a:pt x="866336" y="986741"/>
                </a:lnTo>
                <a:lnTo>
                  <a:pt x="805874" y="982004"/>
                </a:lnTo>
                <a:lnTo>
                  <a:pt x="746680" y="975473"/>
                </a:lnTo>
                <a:lnTo>
                  <a:pt x="688870" y="967206"/>
                </a:lnTo>
                <a:lnTo>
                  <a:pt x="632560" y="957262"/>
                </a:lnTo>
                <a:lnTo>
                  <a:pt x="577866" y="945697"/>
                </a:lnTo>
                <a:lnTo>
                  <a:pt x="524903" y="932570"/>
                </a:lnTo>
                <a:lnTo>
                  <a:pt x="473789" y="917938"/>
                </a:lnTo>
                <a:lnTo>
                  <a:pt x="424638" y="901861"/>
                </a:lnTo>
                <a:lnTo>
                  <a:pt x="377568" y="884396"/>
                </a:lnTo>
                <a:lnTo>
                  <a:pt x="332693" y="865601"/>
                </a:lnTo>
                <a:lnTo>
                  <a:pt x="290131" y="845534"/>
                </a:lnTo>
                <a:lnTo>
                  <a:pt x="249997" y="824253"/>
                </a:lnTo>
                <a:lnTo>
                  <a:pt x="212406" y="801815"/>
                </a:lnTo>
                <a:lnTo>
                  <a:pt x="177476" y="778280"/>
                </a:lnTo>
                <a:lnTo>
                  <a:pt x="145322" y="753705"/>
                </a:lnTo>
                <a:lnTo>
                  <a:pt x="116059" y="728148"/>
                </a:lnTo>
                <a:lnTo>
                  <a:pt x="66675" y="674319"/>
                </a:lnTo>
                <a:lnTo>
                  <a:pt x="30252" y="617259"/>
                </a:lnTo>
                <a:lnTo>
                  <a:pt x="7717" y="557431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221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Cl</a:t>
            </a:r>
            <a:r>
              <a:rPr sz="2800" dirty="0">
                <a:solidFill>
                  <a:srgbClr val="FFFFFF"/>
                </a:solidFill>
              </a:rPr>
              <a:t>a</a:t>
            </a:r>
            <a:r>
              <a:rPr sz="2800" spc="-5" dirty="0">
                <a:solidFill>
                  <a:srgbClr val="FFFFFF"/>
                </a:solidFill>
              </a:rPr>
              <a:t>s</a:t>
            </a:r>
            <a:r>
              <a:rPr sz="2800" dirty="0">
                <a:solidFill>
                  <a:srgbClr val="FFFFFF"/>
                </a:solidFill>
              </a:rPr>
              <a:t>i</a:t>
            </a:r>
            <a:r>
              <a:rPr sz="2800" spc="-5" dirty="0">
                <a:solidFill>
                  <a:srgbClr val="FFFFFF"/>
                </a:solidFill>
              </a:rPr>
              <a:t>fi</a:t>
            </a:r>
            <a:r>
              <a:rPr sz="2800" spc="5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a</a:t>
            </a:r>
            <a:r>
              <a:rPr sz="2800" spc="5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ión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838730"/>
            <a:ext cx="830008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Aquellos </a:t>
            </a:r>
            <a:r>
              <a:rPr sz="2800" dirty="0">
                <a:latin typeface="Arial"/>
                <a:cs typeface="Arial"/>
              </a:rPr>
              <a:t>problemas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el cuál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tarea es clasificar  ejemplos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uno </a:t>
            </a:r>
            <a:r>
              <a:rPr sz="2800" spc="-5" dirty="0">
                <a:latin typeface="Arial"/>
                <a:cs typeface="Arial"/>
              </a:rPr>
              <a:t>de los posibles </a:t>
            </a:r>
            <a:r>
              <a:rPr sz="2800" dirty="0">
                <a:latin typeface="Arial"/>
                <a:cs typeface="Arial"/>
              </a:rPr>
              <a:t>valores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un  </a:t>
            </a:r>
            <a:r>
              <a:rPr sz="2800" spc="-5" dirty="0">
                <a:latin typeface="Arial"/>
                <a:cs typeface="Arial"/>
              </a:rPr>
              <a:t>conjunto discreto de </a:t>
            </a:r>
            <a:r>
              <a:rPr sz="2800" dirty="0">
                <a:latin typeface="Arial"/>
                <a:cs typeface="Arial"/>
              </a:rPr>
              <a:t>categorías, se </a:t>
            </a:r>
            <a:r>
              <a:rPr sz="2800" spc="-5" dirty="0">
                <a:latin typeface="Arial"/>
                <a:cs typeface="Arial"/>
              </a:rPr>
              <a:t>conocen  comúnmente como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problemas de</a:t>
            </a:r>
            <a:r>
              <a:rPr sz="2800"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clasificación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860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Árbol de decisión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(AD)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573536"/>
            <a:ext cx="853059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Un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árbol de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decisión </a:t>
            </a:r>
            <a:r>
              <a:rPr sz="2800" dirty="0">
                <a:latin typeface="Arial"/>
                <a:cs typeface="Arial"/>
              </a:rPr>
              <a:t>es </a:t>
            </a:r>
            <a:r>
              <a:rPr sz="2800" spc="-5" dirty="0">
                <a:latin typeface="Arial"/>
                <a:cs typeface="Arial"/>
              </a:rPr>
              <a:t>un conjunto de </a:t>
            </a:r>
            <a:r>
              <a:rPr sz="2800" dirty="0">
                <a:latin typeface="Arial"/>
                <a:cs typeface="Arial"/>
              </a:rPr>
              <a:t>condiciones  organizadas </a:t>
            </a:r>
            <a:r>
              <a:rPr sz="2800" spc="-5" dirty="0">
                <a:latin typeface="Arial"/>
                <a:cs typeface="Arial"/>
              </a:rPr>
              <a:t>en una </a:t>
            </a:r>
            <a:r>
              <a:rPr sz="2800" dirty="0">
                <a:latin typeface="Arial"/>
                <a:cs typeface="Arial"/>
              </a:rPr>
              <a:t>estructura jerárquica, </a:t>
            </a:r>
            <a:r>
              <a:rPr sz="2800" spc="-5" dirty="0">
                <a:latin typeface="Arial"/>
                <a:cs typeface="Arial"/>
              </a:rPr>
              <a:t>de tal  manera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la decisión final a tomar </a:t>
            </a:r>
            <a:r>
              <a:rPr sz="2800" dirty="0">
                <a:latin typeface="Arial"/>
                <a:cs typeface="Arial"/>
              </a:rPr>
              <a:t>se puede  determinar siguiendo </a:t>
            </a:r>
            <a:r>
              <a:rPr sz="2800" spc="-5" dirty="0">
                <a:latin typeface="Arial"/>
                <a:cs typeface="Arial"/>
              </a:rPr>
              <a:t>las </a:t>
            </a:r>
            <a:r>
              <a:rPr sz="2800" dirty="0">
                <a:latin typeface="Arial"/>
                <a:cs typeface="Arial"/>
              </a:rPr>
              <a:t>condiciones </a:t>
            </a:r>
            <a:r>
              <a:rPr sz="2800" spc="-5" dirty="0">
                <a:latin typeface="Arial"/>
                <a:cs typeface="Arial"/>
              </a:rPr>
              <a:t>que se </a:t>
            </a:r>
            <a:r>
              <a:rPr sz="2800" dirty="0">
                <a:latin typeface="Arial"/>
                <a:cs typeface="Arial"/>
              </a:rPr>
              <a:t>cumplen  desde </a:t>
            </a:r>
            <a:r>
              <a:rPr sz="2800" spc="-5" dirty="0">
                <a:latin typeface="Arial"/>
                <a:cs typeface="Arial"/>
              </a:rPr>
              <a:t>la raíz </a:t>
            </a:r>
            <a:r>
              <a:rPr sz="2800" dirty="0">
                <a:latin typeface="Arial"/>
                <a:cs typeface="Arial"/>
              </a:rPr>
              <a:t>del árbol </a:t>
            </a:r>
            <a:r>
              <a:rPr sz="2800" spc="-5" dirty="0">
                <a:latin typeface="Arial"/>
                <a:cs typeface="Arial"/>
              </a:rPr>
              <a:t>hasta alguna de </a:t>
            </a:r>
            <a:r>
              <a:rPr sz="2800" dirty="0">
                <a:latin typeface="Arial"/>
                <a:cs typeface="Arial"/>
              </a:rPr>
              <a:t>sus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hojas.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47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Ejemplo de árbol de</a:t>
            </a:r>
            <a:r>
              <a:rPr sz="2800" spc="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decisión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808226"/>
            <a:ext cx="9144000" cy="4744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908049"/>
            <a:ext cx="8023225" cy="8496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90"/>
              </a:spcBef>
            </a:pPr>
            <a:r>
              <a:rPr sz="2800" spc="-5" dirty="0">
                <a:latin typeface="Arial"/>
                <a:cs typeface="Arial"/>
              </a:rPr>
              <a:t>Determinar si una </a:t>
            </a:r>
            <a:r>
              <a:rPr sz="2800" dirty="0">
                <a:latin typeface="Arial"/>
                <a:cs typeface="Arial"/>
              </a:rPr>
              <a:t>persona </a:t>
            </a:r>
            <a:r>
              <a:rPr sz="2800" spc="-5" dirty="0">
                <a:latin typeface="Arial"/>
                <a:cs typeface="Arial"/>
              </a:rPr>
              <a:t>miope puede </a:t>
            </a:r>
            <a:r>
              <a:rPr sz="2800" dirty="0">
                <a:latin typeface="Arial"/>
                <a:cs typeface="Arial"/>
              </a:rPr>
              <a:t>realizarse  </a:t>
            </a:r>
            <a:r>
              <a:rPr sz="2800" spc="-5" dirty="0">
                <a:latin typeface="Arial"/>
                <a:cs typeface="Arial"/>
              </a:rPr>
              <a:t>una </a:t>
            </a:r>
            <a:r>
              <a:rPr sz="2800" dirty="0">
                <a:latin typeface="Arial"/>
                <a:cs typeface="Arial"/>
              </a:rPr>
              <a:t>cirugía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refractiva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2027</Words>
  <Application>Microsoft Office PowerPoint</Application>
  <PresentationFormat>Presentación en pantalla (4:3)</PresentationFormat>
  <Paragraphs>227</Paragraphs>
  <Slides>51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 Math</vt:lpstr>
      <vt:lpstr>DejaVu Sans</vt:lpstr>
      <vt:lpstr>Tahoma</vt:lpstr>
      <vt:lpstr>Times New Roman</vt:lpstr>
      <vt:lpstr>Wingdings</vt:lpstr>
      <vt:lpstr>Office Theme</vt:lpstr>
      <vt:lpstr>Presentación de PowerPoint</vt:lpstr>
      <vt:lpstr>Objetivo</vt:lpstr>
      <vt:lpstr>Sumario</vt:lpstr>
      <vt:lpstr>Presentación de PowerPoint</vt:lpstr>
      <vt:lpstr>Introducción</vt:lpstr>
      <vt:lpstr>Introducción</vt:lpstr>
      <vt:lpstr>Clasificación</vt:lpstr>
      <vt:lpstr>Árbol de decisión (AD)</vt:lpstr>
      <vt:lpstr>Ejemplo de árbol de decisión</vt:lpstr>
      <vt:lpstr>Presentación de PowerPoint</vt:lpstr>
      <vt:lpstr>Reglas</vt:lpstr>
      <vt:lpstr>Clasificación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del ID3</vt:lpstr>
      <vt:lpstr>Algoritmo ID3</vt:lpstr>
      <vt:lpstr>Presentación de PowerPoint</vt:lpstr>
      <vt:lpstr>Presentación de PowerPoint</vt:lpstr>
      <vt:lpstr>Propiedades de la Entropía</vt:lpstr>
      <vt:lpstr>Information gain</vt:lpstr>
      <vt:lpstr>Information gain</vt:lpstr>
      <vt:lpstr>Ejemplo de conjunto de entrenamiento</vt:lpstr>
      <vt:lpstr>Cálculo de Gain para Wind</vt:lpstr>
      <vt:lpstr>Cálculo de Gain para Wind</vt:lpstr>
      <vt:lpstr>Algoritmo ID3</vt:lpstr>
      <vt:lpstr>Algoritmo ID3</vt:lpstr>
      <vt:lpstr>Ejemplo</vt:lpstr>
      <vt:lpstr>Ejemplo</vt:lpstr>
      <vt:lpstr>Ejemplo</vt:lpstr>
      <vt:lpstr>Ejemplo</vt:lpstr>
      <vt:lpstr>Árbol de decisión</vt:lpstr>
      <vt:lpstr>Presentación de PowerPoint</vt:lpstr>
      <vt:lpstr>Presentación de PowerPoint</vt:lpstr>
      <vt:lpstr>ID3 como algoritmo de búsqueda de AD</vt:lpstr>
      <vt:lpstr>Algunas características</vt:lpstr>
      <vt:lpstr>En pocas palabras</vt:lpstr>
      <vt:lpstr>Presentación de PowerPoint</vt:lpstr>
      <vt:lpstr>Presentación de PowerPoint</vt:lpstr>
      <vt:lpstr>ID3 search strategy</vt:lpstr>
      <vt:lpstr>Sesgo inductivo aproximado para ID3</vt:lpstr>
      <vt:lpstr>Presentación de PowerPoint</vt:lpstr>
      <vt:lpstr>Problemas en el aprendizaje de AD</vt:lpstr>
      <vt:lpstr>Estudio independiente</vt:lpstr>
      <vt:lpstr>Presentación de PowerPoint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Alejandro Gabriel Machado Cento</dc:creator>
  <cp:lastModifiedBy>YASIEL  PEREZ VERA</cp:lastModifiedBy>
  <cp:revision>2</cp:revision>
  <dcterms:created xsi:type="dcterms:W3CDTF">2020-06-11T01:34:47Z</dcterms:created>
  <dcterms:modified xsi:type="dcterms:W3CDTF">2023-04-17T03:43:56Z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2020-06-11T00:00:00Z</vt:filetime>
  </property>
</Properties>
</file>