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7" r:id="rId4"/>
    <p:sldId id="287" r:id="rId5"/>
    <p:sldId id="286" r:id="rId6"/>
    <p:sldId id="288" r:id="rId7"/>
    <p:sldId id="289" r:id="rId8"/>
    <p:sldId id="273" r:id="rId9"/>
    <p:sldId id="284" r:id="rId10"/>
    <p:sldId id="275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2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449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5398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964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9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9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637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393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698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798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84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4B7D1B-238B-4E52-B48B-33240600A12F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9FCF48-2180-426F-A016-EE0DB6E33EC6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853CC-C748-41C2-BFA4-9B377935F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Regresión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A4BD1E-65BA-48B2-83C2-2B1604946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419" dirty="0" err="1"/>
              <a:t>dR.</a:t>
            </a:r>
            <a:r>
              <a:rPr lang="es-419" dirty="0"/>
              <a:t> Yasiel Pérez vera</a:t>
            </a:r>
          </a:p>
        </p:txBody>
      </p:sp>
    </p:spTree>
    <p:extLst>
      <p:ext uri="{BB962C8B-B14F-4D97-AF65-F5344CB8AC3E}">
        <p14:creationId xmlns:p14="http://schemas.microsoft.com/office/powerpoint/2010/main" val="66977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027B1-8CB5-4D0F-BA15-009F132D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Preguntas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3D3001-2D5B-4C06-8FEB-178A94F8C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4376" y="1846263"/>
            <a:ext cx="7143573" cy="4022725"/>
          </a:xfrm>
        </p:spPr>
      </p:pic>
    </p:spTree>
    <p:extLst>
      <p:ext uri="{BB962C8B-B14F-4D97-AF65-F5344CB8AC3E}">
        <p14:creationId xmlns:p14="http://schemas.microsoft.com/office/powerpoint/2010/main" val="213003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853CC-C748-41C2-BFA4-9B377935F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Regresión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A4BD1E-65BA-48B2-83C2-2B1604946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419"/>
              <a:t>DR. </a:t>
            </a:r>
            <a:r>
              <a:rPr lang="es-419" dirty="0"/>
              <a:t>Yasiel Pérez vera</a:t>
            </a:r>
          </a:p>
        </p:txBody>
      </p:sp>
    </p:spTree>
    <p:extLst>
      <p:ext uri="{BB962C8B-B14F-4D97-AF65-F5344CB8AC3E}">
        <p14:creationId xmlns:p14="http://schemas.microsoft.com/office/powerpoint/2010/main" val="139336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3EB4F-DD90-4415-A158-752EEBD7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B00C94-3E0F-4D79-ABEF-875F61B0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 latinLnBrk="0"/>
            <a:r>
              <a:rPr lang="es-419" sz="2400" b="0" i="0" dirty="0">
                <a:solidFill>
                  <a:srgbClr val="474747"/>
                </a:solidFill>
                <a:effectLst/>
                <a:latin typeface="open sans"/>
              </a:rPr>
              <a:t>La regresión lineal es un algoritmo de aprendizaje supervisado que se utiliza en Machine </a:t>
            </a:r>
            <a:r>
              <a:rPr lang="es-419" sz="2400" b="0" i="0" dirty="0" err="1">
                <a:solidFill>
                  <a:srgbClr val="474747"/>
                </a:solidFill>
                <a:effectLst/>
                <a:latin typeface="open sans"/>
              </a:rPr>
              <a:t>Learning</a:t>
            </a:r>
            <a:r>
              <a:rPr lang="es-419" sz="2400" b="0" i="0" dirty="0">
                <a:solidFill>
                  <a:srgbClr val="474747"/>
                </a:solidFill>
                <a:effectLst/>
                <a:latin typeface="open sans"/>
              </a:rPr>
              <a:t> y en estadística. En su versión más sencilla, lo que haremos es “dibujar una recta” que nos indicará la tendencia de un conjunto de datos continuos (si fueran discretos, utilizaríamos Regresión Logística).</a:t>
            </a:r>
          </a:p>
          <a:p>
            <a:pPr algn="l" fontAlgn="base" latinLnBrk="0"/>
            <a:endParaRPr lang="es-419" sz="2400" dirty="0">
              <a:solidFill>
                <a:srgbClr val="474747"/>
              </a:solidFill>
              <a:latin typeface="open sans"/>
            </a:endParaRPr>
          </a:p>
          <a:p>
            <a:pPr algn="l" fontAlgn="base" latinLnBrk="0"/>
            <a:r>
              <a:rPr lang="es-419" sz="2400" b="0" i="0" dirty="0">
                <a:solidFill>
                  <a:srgbClr val="474747"/>
                </a:solidFill>
                <a:effectLst/>
                <a:latin typeface="inherit"/>
              </a:rPr>
              <a:t>En estadísticas, regresión lineal es una aproximación para modelar la relación entre una variable escalar dependiente “y” y una o mas variables explicativas nombradas con “X”.</a:t>
            </a:r>
          </a:p>
        </p:txBody>
      </p:sp>
    </p:spTree>
    <p:extLst>
      <p:ext uri="{BB962C8B-B14F-4D97-AF65-F5344CB8AC3E}">
        <p14:creationId xmlns:p14="http://schemas.microsoft.com/office/powerpoint/2010/main" val="119341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52B6F-1C50-452D-A79C-84EF756C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CF8CC-012D-4C27-8EFB-563E45E0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92756" cy="4023360"/>
          </a:xfrm>
        </p:spPr>
        <p:txBody>
          <a:bodyPr/>
          <a:lstStyle/>
          <a:p>
            <a:r>
              <a:rPr lang="es-419" b="0" i="0" dirty="0">
                <a:solidFill>
                  <a:srgbClr val="474747"/>
                </a:solidFill>
                <a:effectLst/>
                <a:latin typeface="open sans"/>
              </a:rPr>
              <a:t>Donde Y es el resultado, X es la variable, m la pendiente (o coeficiente) de la recta y b la constante o también conocida como el “punto de corte con el eje Y” en la gráfica (cuando X=0)</a:t>
            </a:r>
            <a:endParaRPr lang="es-419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A7AFBE-0739-4AF7-AB6E-C86724C52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27" y="2702519"/>
            <a:ext cx="6981809" cy="351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FADE14-1AD4-4669-9749-E51D2984CC95}"/>
              </a:ext>
            </a:extLst>
          </p:cNvPr>
          <p:cNvSpPr txBox="1"/>
          <p:nvPr/>
        </p:nvSpPr>
        <p:spPr>
          <a:xfrm>
            <a:off x="1191827" y="3672748"/>
            <a:ext cx="22527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400" b="0" i="0" dirty="0">
                <a:solidFill>
                  <a:srgbClr val="868686"/>
                </a:solidFill>
                <a:effectLst/>
                <a:latin typeface="open sans"/>
              </a:rPr>
              <a:t>Y = </a:t>
            </a:r>
            <a:r>
              <a:rPr lang="es-419" sz="2400" b="0" i="0" dirty="0" err="1">
                <a:solidFill>
                  <a:srgbClr val="868686"/>
                </a:solidFill>
                <a:effectLst/>
                <a:latin typeface="open sans"/>
              </a:rPr>
              <a:t>mX</a:t>
            </a:r>
            <a:r>
              <a:rPr lang="es-419" sz="2400" b="0" i="0" dirty="0">
                <a:solidFill>
                  <a:srgbClr val="868686"/>
                </a:solidFill>
                <a:effectLst/>
                <a:latin typeface="open sans"/>
              </a:rPr>
              <a:t> + b</a:t>
            </a:r>
            <a:endParaRPr lang="es-419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A57FBC-D8DC-444A-AB19-D761BB9EF9E1}"/>
              </a:ext>
            </a:extLst>
          </p:cNvPr>
          <p:cNvSpPr txBox="1"/>
          <p:nvPr/>
        </p:nvSpPr>
        <p:spPr>
          <a:xfrm>
            <a:off x="1097280" y="4991198"/>
            <a:ext cx="3687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868686"/>
                </a:solidFill>
                <a:latin typeface="open sans"/>
              </a:rPr>
              <a:t>Y = b + m1 X1 + m2 X2 + … + m(n) X(n)</a:t>
            </a:r>
            <a:endParaRPr lang="es-419" sz="2400" dirty="0">
              <a:solidFill>
                <a:srgbClr val="868686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368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71DD2-15DE-4025-9309-555E3531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Missing</a:t>
            </a:r>
            <a:endParaRPr lang="es-419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0FDD33-07CA-40D0-9FC6-21EA50ECA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3" y="2876938"/>
            <a:ext cx="10740178" cy="241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5E422AA-1275-4212-B10D-C4DD2006CAE2}"/>
              </a:ext>
            </a:extLst>
          </p:cNvPr>
          <p:cNvSpPr/>
          <p:nvPr/>
        </p:nvSpPr>
        <p:spPr>
          <a:xfrm>
            <a:off x="8717872" y="3932808"/>
            <a:ext cx="408373" cy="408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633F2F-0BEA-454A-A823-3A28074F6934}"/>
              </a:ext>
            </a:extLst>
          </p:cNvPr>
          <p:cNvSpPr/>
          <p:nvPr/>
        </p:nvSpPr>
        <p:spPr>
          <a:xfrm>
            <a:off x="8717871" y="4613142"/>
            <a:ext cx="408373" cy="408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0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46764-4B42-4FA5-BC40-8C5EF313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Outliers</a:t>
            </a:r>
            <a:endParaRPr lang="es-419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2CCBD0-DABF-4EE1-B196-4A33656E1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03" y="1810753"/>
            <a:ext cx="7644629" cy="43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4AC99-3645-4C38-832D-F645DB9E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Regresión Lineal con Una Variables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4E7257-3044-41AC-AC70-FB966FB3C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64" y="1846263"/>
            <a:ext cx="7541057" cy="43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1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39C47-0FDE-44E4-939B-C64163B1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Regresión Lineal con </a:t>
            </a:r>
            <a:r>
              <a:rPr lang="es-419" dirty="0" err="1"/>
              <a:t>Múltipe</a:t>
            </a:r>
            <a:r>
              <a:rPr lang="es-419" dirty="0"/>
              <a:t> Variables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6F7BB3-D16D-44E3-913A-C26C960736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16" y="1881774"/>
            <a:ext cx="7772368" cy="44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6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94CE0-8890-41BF-97A8-14B3A545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Herramientas</a:t>
            </a:r>
          </a:p>
        </p:txBody>
      </p:sp>
      <p:pic>
        <p:nvPicPr>
          <p:cNvPr id="9218" name="Picture 2" descr="Variables en Python.. En el articulo anterior vimos como… | by Kevin Javier  Morales | Medium">
            <a:extLst>
              <a:ext uri="{FF2B5EF4-FFF2-40B4-BE49-F238E27FC236}">
                <a16:creationId xmlns:a16="http://schemas.microsoft.com/office/drawing/2014/main" id="{946C92B2-99B0-4B60-891C-DC67A19125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5" y="1822127"/>
            <a:ext cx="3427415" cy="1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 y GIS: qué es R y su relación con los SIG - MappingGIS">
            <a:extLst>
              <a:ext uri="{FF2B5EF4-FFF2-40B4-BE49-F238E27FC236}">
                <a16:creationId xmlns:a16="http://schemas.microsoft.com/office/drawing/2014/main" id="{E8BD8CF5-9F02-4007-8A03-8394C569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5" y="5078547"/>
            <a:ext cx="1426685" cy="11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achine learning con TensorFlow y Keras en Python">
            <a:extLst>
              <a:ext uri="{FF2B5EF4-FFF2-40B4-BE49-F238E27FC236}">
                <a16:creationId xmlns:a16="http://schemas.microsoft.com/office/drawing/2014/main" id="{A7EB17F5-7C69-442C-84BA-4C68B6F8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35" y="3087467"/>
            <a:ext cx="2322543" cy="174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Programando la STM32 LoRa Discovery Board con OpenOCD | Código, Tips y  Programas Varios">
            <a:extLst>
              <a:ext uri="{FF2B5EF4-FFF2-40B4-BE49-F238E27FC236}">
                <a16:creationId xmlns:a16="http://schemas.microsoft.com/office/drawing/2014/main" id="{FEF57F52-EC9D-4F73-880B-30A6C657B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541" y="1963315"/>
            <a:ext cx="3048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Drive | Google Blog">
            <a:extLst>
              <a:ext uri="{FF2B5EF4-FFF2-40B4-BE49-F238E27FC236}">
                <a16:creationId xmlns:a16="http://schemas.microsoft.com/office/drawing/2014/main" id="{EF8A8DFD-56AA-41D9-BCBC-BDAD1BE7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5157626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入門】Colaboratoryの始め方 | たぬきねこのAI＆FX研究室">
            <a:extLst>
              <a:ext uri="{FF2B5EF4-FFF2-40B4-BE49-F238E27FC236}">
                <a16:creationId xmlns:a16="http://schemas.microsoft.com/office/drawing/2014/main" id="{561C7FA2-2E64-462E-B756-A30390381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46" y="5255519"/>
            <a:ext cx="2409825" cy="98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Proyecto Jupyter - Wikipedia, la enciclopedia libre">
            <a:extLst>
              <a:ext uri="{FF2B5EF4-FFF2-40B4-BE49-F238E27FC236}">
                <a16:creationId xmlns:a16="http://schemas.microsoft.com/office/drawing/2014/main" id="{E21A5ABA-1339-423B-8628-1BE0A262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08" y="3500300"/>
            <a:ext cx="1149965" cy="13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50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15581-7720-4DC7-A933-2ADA8CFB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F9A445-55A3-414C-828B-CFC44E9D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rmAutofit/>
          </a:bodyPr>
          <a:lstStyle/>
          <a:p>
            <a:pPr algn="just"/>
            <a:r>
              <a:rPr lang="es-419" b="0" i="0" dirty="0">
                <a:solidFill>
                  <a:srgbClr val="474747"/>
                </a:solidFill>
                <a:effectLst/>
                <a:latin typeface="open sans"/>
              </a:rPr>
              <a:t>Hemos visto cómo utilizar la Regresión Lineal con 1 o múltiples variables. Se trata de ajustar los coeficientes de una recta (o un semi plano) para que puedan calzar con todos los puntos en el espacio de puntos de entrada y salida.</a:t>
            </a:r>
          </a:p>
          <a:p>
            <a:pPr algn="just"/>
            <a:r>
              <a:rPr lang="es-419">
                <a:solidFill>
                  <a:srgbClr val="474747"/>
                </a:solidFill>
                <a:latin typeface="open sans"/>
              </a:rPr>
              <a:t>La variable de salida </a:t>
            </a:r>
            <a:r>
              <a:rPr lang="es-419" dirty="0">
                <a:solidFill>
                  <a:srgbClr val="474747"/>
                </a:solidFill>
                <a:latin typeface="open sans"/>
              </a:rPr>
              <a:t>que se utilizan en la Regresión Lineal deben ser numéricas continuas.</a:t>
            </a:r>
          </a:p>
          <a:p>
            <a:pPr algn="just"/>
            <a:r>
              <a:rPr lang="es-419" b="0" i="0" dirty="0">
                <a:solidFill>
                  <a:srgbClr val="474747"/>
                </a:solidFill>
                <a:effectLst/>
                <a:latin typeface="open sans"/>
              </a:rPr>
              <a:t>Se deben eliminar los valores </a:t>
            </a:r>
            <a:r>
              <a:rPr lang="es-419" b="0" i="0" dirty="0" err="1">
                <a:solidFill>
                  <a:srgbClr val="474747"/>
                </a:solidFill>
                <a:effectLst/>
                <a:latin typeface="open sans"/>
              </a:rPr>
              <a:t>missing</a:t>
            </a:r>
            <a:r>
              <a:rPr lang="es-419" b="0" i="0" dirty="0">
                <a:solidFill>
                  <a:srgbClr val="474747"/>
                </a:solidFill>
                <a:effectLst/>
                <a:latin typeface="open sans"/>
              </a:rPr>
              <a:t> y </a:t>
            </a:r>
            <a:r>
              <a:rPr lang="es-419" b="0" i="0" dirty="0" err="1">
                <a:solidFill>
                  <a:srgbClr val="474747"/>
                </a:solidFill>
                <a:effectLst/>
                <a:latin typeface="open sans"/>
              </a:rPr>
              <a:t>out</a:t>
            </a:r>
            <a:r>
              <a:rPr lang="es-419" dirty="0" err="1">
                <a:solidFill>
                  <a:srgbClr val="474747"/>
                </a:solidFill>
                <a:latin typeface="open sans"/>
              </a:rPr>
              <a:t>liers</a:t>
            </a:r>
            <a:r>
              <a:rPr lang="es-419" dirty="0">
                <a:solidFill>
                  <a:srgbClr val="474747"/>
                </a:solidFill>
                <a:latin typeface="open sans"/>
              </a:rPr>
              <a:t> sino afectará grandemente a los resultados. </a:t>
            </a:r>
            <a:endParaRPr lang="es-419" b="0" i="0" dirty="0">
              <a:solidFill>
                <a:srgbClr val="474747"/>
              </a:solidFill>
              <a:effectLst/>
              <a:latin typeface="open sans"/>
            </a:endParaRPr>
          </a:p>
          <a:p>
            <a:pPr algn="just"/>
            <a:r>
              <a:rPr lang="es-419" b="0" i="0" dirty="0">
                <a:solidFill>
                  <a:srgbClr val="474747"/>
                </a:solidFill>
                <a:effectLst/>
                <a:latin typeface="open sans"/>
              </a:rPr>
              <a:t>Es posible, que no exista ninguna relación nunca entre nuestras variables de entrada y la </a:t>
            </a:r>
            <a:r>
              <a:rPr lang="es-419" dirty="0">
                <a:solidFill>
                  <a:srgbClr val="474747"/>
                </a:solidFill>
                <a:latin typeface="open sans"/>
              </a:rPr>
              <a:t>variable de salida </a:t>
            </a:r>
            <a:r>
              <a:rPr lang="es-419" b="0" i="0" dirty="0">
                <a:solidFill>
                  <a:srgbClr val="474747"/>
                </a:solidFill>
                <a:effectLst/>
                <a:latin typeface="open sans"/>
              </a:rPr>
              <a:t>con lo cual nunca podremos predecir con certeza esta salida. </a:t>
            </a:r>
          </a:p>
          <a:p>
            <a:pPr algn="just"/>
            <a:r>
              <a:rPr lang="es-419" dirty="0">
                <a:solidFill>
                  <a:srgbClr val="474747"/>
                </a:solidFill>
                <a:latin typeface="open sans"/>
              </a:rPr>
              <a:t>Es una técnica estadística menos potentes que las redes neuronales, los arboles de decisión o el agrupamiento.</a:t>
            </a:r>
          </a:p>
        </p:txBody>
      </p:sp>
    </p:spTree>
    <p:extLst>
      <p:ext uri="{BB962C8B-B14F-4D97-AF65-F5344CB8AC3E}">
        <p14:creationId xmlns:p14="http://schemas.microsoft.com/office/powerpoint/2010/main" val="778536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315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inherit</vt:lpstr>
      <vt:lpstr>open sans</vt:lpstr>
      <vt:lpstr>Retrospección</vt:lpstr>
      <vt:lpstr>Regresión Lineal</vt:lpstr>
      <vt:lpstr>Introducción</vt:lpstr>
      <vt:lpstr>Introducción</vt:lpstr>
      <vt:lpstr>Missing</vt:lpstr>
      <vt:lpstr>Outliers</vt:lpstr>
      <vt:lpstr>Regresión Lineal con Una Variables</vt:lpstr>
      <vt:lpstr>Regresión Lineal con Múltipe Variables</vt:lpstr>
      <vt:lpstr>Herramientas</vt:lpstr>
      <vt:lpstr>Conclusiones</vt:lpstr>
      <vt:lpstr>Preguntas</vt:lpstr>
      <vt:lpstr>Regresión Lineal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Convolucionales</dc:title>
  <dc:creator>Yasiel Pérez Vera</dc:creator>
  <cp:lastModifiedBy>YASIEL  PEREZ VERA</cp:lastModifiedBy>
  <cp:revision>17</cp:revision>
  <dcterms:created xsi:type="dcterms:W3CDTF">2020-10-23T02:52:56Z</dcterms:created>
  <dcterms:modified xsi:type="dcterms:W3CDTF">2023-04-17T03:47:59Z</dcterms:modified>
</cp:coreProperties>
</file>