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89" r:id="rId4"/>
    <p:sldId id="290" r:id="rId5"/>
    <p:sldId id="285" r:id="rId6"/>
    <p:sldId id="286" r:id="rId7"/>
    <p:sldId id="287" r:id="rId8"/>
    <p:sldId id="288" r:id="rId9"/>
    <p:sldId id="273" r:id="rId10"/>
    <p:sldId id="284"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25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74B7D1B-238B-4E52-B48B-33240600A12F}" type="datetimeFigureOut">
              <a:rPr lang="es-419" smtClean="0"/>
              <a:t>16/4/2023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79FCF48-2180-426F-A016-EE0DB6E33EC6}" type="slidenum">
              <a:rPr lang="es-419" smtClean="0"/>
              <a:t>‹Nº›</a:t>
            </a:fld>
            <a:endParaRPr lang="es-419"/>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42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4B7D1B-238B-4E52-B48B-33240600A12F}" type="datetimeFigureOut">
              <a:rPr lang="es-419" smtClean="0"/>
              <a:t>16/4/2023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322449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4B7D1B-238B-4E52-B48B-33240600A12F}" type="datetimeFigureOut">
              <a:rPr lang="es-419" smtClean="0"/>
              <a:t>16/4/2023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365398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4B7D1B-238B-4E52-B48B-33240600A12F}" type="datetimeFigureOut">
              <a:rPr lang="es-419" smtClean="0"/>
              <a:t>16/4/2023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341964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74B7D1B-238B-4E52-B48B-33240600A12F}" type="datetimeFigureOut">
              <a:rPr lang="es-419" smtClean="0"/>
              <a:t>16/4/2023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379FCF48-2180-426F-A016-EE0DB6E33EC6}" type="slidenum">
              <a:rPr lang="es-419" smtClean="0"/>
              <a:t>‹Nº›</a:t>
            </a:fld>
            <a:endParaRPr lang="es-419"/>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99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74B7D1B-238B-4E52-B48B-33240600A12F}" type="datetimeFigureOut">
              <a:rPr lang="es-419" smtClean="0"/>
              <a:t>16/4/2023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40594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74B7D1B-238B-4E52-B48B-33240600A12F}" type="datetimeFigureOut">
              <a:rPr lang="es-419" smtClean="0"/>
              <a:t>16/4/2023</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376637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4B7D1B-238B-4E52-B48B-33240600A12F}" type="datetimeFigureOut">
              <a:rPr lang="es-419" smtClean="0"/>
              <a:t>16/4/2023</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44393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4B7D1B-238B-4E52-B48B-33240600A12F}" type="datetimeFigureOut">
              <a:rPr lang="es-419" smtClean="0"/>
              <a:t>16/4/2023</a:t>
            </a:fld>
            <a:endParaRPr lang="es-419"/>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419"/>
          </a:p>
        </p:txBody>
      </p:sp>
      <p:sp>
        <p:nvSpPr>
          <p:cNvPr id="9" name="Slide Number Placeholder 8"/>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385698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4B7D1B-238B-4E52-B48B-33240600A12F}" type="datetimeFigureOut">
              <a:rPr lang="es-419" smtClean="0"/>
              <a:t>16/4/2023</a:t>
            </a:fld>
            <a:endParaRPr lang="es-419"/>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419"/>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9FCF48-2180-426F-A016-EE0DB6E33EC6}" type="slidenum">
              <a:rPr lang="es-419" smtClean="0"/>
              <a:t>‹Nº›</a:t>
            </a:fld>
            <a:endParaRPr lang="es-419"/>
          </a:p>
        </p:txBody>
      </p:sp>
    </p:spTree>
    <p:extLst>
      <p:ext uri="{BB962C8B-B14F-4D97-AF65-F5344CB8AC3E}">
        <p14:creationId xmlns:p14="http://schemas.microsoft.com/office/powerpoint/2010/main" val="202798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4B7D1B-238B-4E52-B48B-33240600A12F}" type="datetimeFigureOut">
              <a:rPr lang="es-419" smtClean="0"/>
              <a:t>16/4/2023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379FCF48-2180-426F-A016-EE0DB6E33EC6}" type="slidenum">
              <a:rPr lang="es-419" smtClean="0"/>
              <a:t>‹Nº›</a:t>
            </a:fld>
            <a:endParaRPr lang="es-419"/>
          </a:p>
        </p:txBody>
      </p:sp>
    </p:spTree>
    <p:extLst>
      <p:ext uri="{BB962C8B-B14F-4D97-AF65-F5344CB8AC3E}">
        <p14:creationId xmlns:p14="http://schemas.microsoft.com/office/powerpoint/2010/main" val="159841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4B7D1B-238B-4E52-B48B-33240600A12F}" type="datetimeFigureOut">
              <a:rPr lang="es-419" smtClean="0"/>
              <a:t>16/4/2023</a:t>
            </a:fld>
            <a:endParaRPr lang="es-419"/>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419"/>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9FCF48-2180-426F-A016-EE0DB6E33EC6}" type="slidenum">
              <a:rPr lang="es-419" smtClean="0"/>
              <a:t>‹Nº›</a:t>
            </a:fld>
            <a:endParaRPr lang="es-419"/>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32255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gi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853CC-C748-41C2-BFA4-9B377935FB79}"/>
              </a:ext>
            </a:extLst>
          </p:cNvPr>
          <p:cNvSpPr>
            <a:spLocks noGrp="1"/>
          </p:cNvSpPr>
          <p:nvPr>
            <p:ph type="ctrTitle"/>
          </p:nvPr>
        </p:nvSpPr>
        <p:spPr/>
        <p:txBody>
          <a:bodyPr/>
          <a:lstStyle/>
          <a:p>
            <a:r>
              <a:rPr lang="es-419" dirty="0"/>
              <a:t>Regresión Logística</a:t>
            </a:r>
          </a:p>
        </p:txBody>
      </p:sp>
      <p:sp>
        <p:nvSpPr>
          <p:cNvPr id="3" name="Subtítulo 2">
            <a:extLst>
              <a:ext uri="{FF2B5EF4-FFF2-40B4-BE49-F238E27FC236}">
                <a16:creationId xmlns:a16="http://schemas.microsoft.com/office/drawing/2014/main" id="{ADA4BD1E-65BA-48B2-83C2-2B1604946399}"/>
              </a:ext>
            </a:extLst>
          </p:cNvPr>
          <p:cNvSpPr>
            <a:spLocks noGrp="1"/>
          </p:cNvSpPr>
          <p:nvPr>
            <p:ph type="subTitle" idx="1"/>
          </p:nvPr>
        </p:nvSpPr>
        <p:spPr/>
        <p:txBody>
          <a:bodyPr/>
          <a:lstStyle/>
          <a:p>
            <a:endParaRPr lang="es-419" dirty="0"/>
          </a:p>
          <a:p>
            <a:r>
              <a:rPr lang="es-419" dirty="0"/>
              <a:t>DR. Yasiel Pérez vera</a:t>
            </a:r>
          </a:p>
        </p:txBody>
      </p:sp>
    </p:spTree>
    <p:extLst>
      <p:ext uri="{BB962C8B-B14F-4D97-AF65-F5344CB8AC3E}">
        <p14:creationId xmlns:p14="http://schemas.microsoft.com/office/powerpoint/2010/main" val="669777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15581-7720-4DC7-A933-2ADA8CFB1C3A}"/>
              </a:ext>
            </a:extLst>
          </p:cNvPr>
          <p:cNvSpPr>
            <a:spLocks noGrp="1"/>
          </p:cNvSpPr>
          <p:nvPr>
            <p:ph type="title"/>
          </p:nvPr>
        </p:nvSpPr>
        <p:spPr/>
        <p:txBody>
          <a:bodyPr/>
          <a:lstStyle/>
          <a:p>
            <a:r>
              <a:rPr lang="es-419" dirty="0"/>
              <a:t>Conclusiones</a:t>
            </a:r>
          </a:p>
        </p:txBody>
      </p:sp>
      <p:sp>
        <p:nvSpPr>
          <p:cNvPr id="3" name="Marcador de contenido 2">
            <a:extLst>
              <a:ext uri="{FF2B5EF4-FFF2-40B4-BE49-F238E27FC236}">
                <a16:creationId xmlns:a16="http://schemas.microsoft.com/office/drawing/2014/main" id="{9CF9A445-55A3-414C-828B-CFC44E9D72DD}"/>
              </a:ext>
            </a:extLst>
          </p:cNvPr>
          <p:cNvSpPr>
            <a:spLocks noGrp="1"/>
          </p:cNvSpPr>
          <p:nvPr>
            <p:ph idx="1"/>
          </p:nvPr>
        </p:nvSpPr>
        <p:spPr>
          <a:xfrm>
            <a:off x="1097280" y="1845734"/>
            <a:ext cx="10058400" cy="4453466"/>
          </a:xfrm>
        </p:spPr>
        <p:txBody>
          <a:bodyPr>
            <a:normAutofit/>
          </a:bodyPr>
          <a:lstStyle/>
          <a:p>
            <a:pPr algn="just"/>
            <a:r>
              <a:rPr lang="es-419" b="0" i="0" dirty="0">
                <a:solidFill>
                  <a:srgbClr val="474747"/>
                </a:solidFill>
                <a:effectLst/>
                <a:latin typeface="open sans"/>
              </a:rPr>
              <a:t>Hemos visto cómo utilizar la Regresión Logística con 1 o múltiples variables. </a:t>
            </a:r>
          </a:p>
          <a:p>
            <a:pPr algn="just"/>
            <a:r>
              <a:rPr lang="es-419" dirty="0">
                <a:solidFill>
                  <a:srgbClr val="474747"/>
                </a:solidFill>
                <a:latin typeface="open sans"/>
              </a:rPr>
              <a:t>La variable de salida que se utilizan en la Regresión </a:t>
            </a:r>
            <a:r>
              <a:rPr lang="es-419" b="0" i="0" dirty="0">
                <a:solidFill>
                  <a:srgbClr val="474747"/>
                </a:solidFill>
                <a:effectLst/>
                <a:latin typeface="open sans"/>
              </a:rPr>
              <a:t>Logística</a:t>
            </a:r>
            <a:r>
              <a:rPr lang="es-419" dirty="0">
                <a:solidFill>
                  <a:srgbClr val="474747"/>
                </a:solidFill>
                <a:latin typeface="open sans"/>
              </a:rPr>
              <a:t> deben ser numéricas discretas. Estas clases pueden ser 2 o más.</a:t>
            </a:r>
          </a:p>
          <a:p>
            <a:pPr algn="just"/>
            <a:r>
              <a:rPr lang="es-419" dirty="0">
                <a:solidFill>
                  <a:srgbClr val="474747"/>
                </a:solidFill>
                <a:latin typeface="open sans"/>
              </a:rPr>
              <a:t>Se deben utilizar varias métricas para corroborar la calidad del modelo a predictor.</a:t>
            </a:r>
          </a:p>
          <a:p>
            <a:pPr algn="just"/>
            <a:r>
              <a:rPr lang="es-419" dirty="0">
                <a:solidFill>
                  <a:srgbClr val="474747"/>
                </a:solidFill>
                <a:latin typeface="open sans"/>
              </a:rPr>
              <a:t>Es una técnica estadística menos potentes que las redes neuronales, los arboles de decisión o el agrupamiento.</a:t>
            </a:r>
          </a:p>
          <a:p>
            <a:pPr algn="just"/>
            <a:r>
              <a:rPr lang="es-419" dirty="0">
                <a:solidFill>
                  <a:srgbClr val="474747"/>
                </a:solidFill>
                <a:latin typeface="open sans"/>
              </a:rPr>
              <a:t>Hay que tener mucho cuidado con el desbalance de los datos en el </a:t>
            </a:r>
            <a:r>
              <a:rPr lang="es-419" dirty="0" err="1">
                <a:solidFill>
                  <a:srgbClr val="474747"/>
                </a:solidFill>
                <a:latin typeface="open sans"/>
              </a:rPr>
              <a:t>dataset</a:t>
            </a:r>
            <a:r>
              <a:rPr lang="es-419" dirty="0">
                <a:solidFill>
                  <a:srgbClr val="474747"/>
                </a:solidFill>
                <a:latin typeface="open sans"/>
              </a:rPr>
              <a:t> ya que puede afectar nuestros resultados grandemente.</a:t>
            </a:r>
            <a:endParaRPr lang="es-419" dirty="0"/>
          </a:p>
        </p:txBody>
      </p:sp>
    </p:spTree>
    <p:extLst>
      <p:ext uri="{BB962C8B-B14F-4D97-AF65-F5344CB8AC3E}">
        <p14:creationId xmlns:p14="http://schemas.microsoft.com/office/powerpoint/2010/main" val="77853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C027B1-8CB5-4D0F-BA15-009F132DB68D}"/>
              </a:ext>
            </a:extLst>
          </p:cNvPr>
          <p:cNvSpPr>
            <a:spLocks noGrp="1"/>
          </p:cNvSpPr>
          <p:nvPr>
            <p:ph type="title"/>
          </p:nvPr>
        </p:nvSpPr>
        <p:spPr/>
        <p:txBody>
          <a:bodyPr/>
          <a:lstStyle/>
          <a:p>
            <a:r>
              <a:rPr lang="es-419" dirty="0"/>
              <a:t>Preguntas</a:t>
            </a:r>
          </a:p>
        </p:txBody>
      </p:sp>
      <p:pic>
        <p:nvPicPr>
          <p:cNvPr id="5" name="Marcador de contenido 4">
            <a:extLst>
              <a:ext uri="{FF2B5EF4-FFF2-40B4-BE49-F238E27FC236}">
                <a16:creationId xmlns:a16="http://schemas.microsoft.com/office/drawing/2014/main" id="{053D3001-2D5B-4C06-8FEB-178A94F8CF6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4376" y="1846263"/>
            <a:ext cx="7143573" cy="4022725"/>
          </a:xfrm>
        </p:spPr>
      </p:pic>
    </p:spTree>
    <p:extLst>
      <p:ext uri="{BB962C8B-B14F-4D97-AF65-F5344CB8AC3E}">
        <p14:creationId xmlns:p14="http://schemas.microsoft.com/office/powerpoint/2010/main" val="213003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853CC-C748-41C2-BFA4-9B377935FB79}"/>
              </a:ext>
            </a:extLst>
          </p:cNvPr>
          <p:cNvSpPr>
            <a:spLocks noGrp="1"/>
          </p:cNvSpPr>
          <p:nvPr>
            <p:ph type="ctrTitle"/>
          </p:nvPr>
        </p:nvSpPr>
        <p:spPr/>
        <p:txBody>
          <a:bodyPr/>
          <a:lstStyle/>
          <a:p>
            <a:r>
              <a:rPr lang="es-419" dirty="0"/>
              <a:t>Regresión Logística</a:t>
            </a:r>
          </a:p>
        </p:txBody>
      </p:sp>
      <p:sp>
        <p:nvSpPr>
          <p:cNvPr id="3" name="Subtítulo 2">
            <a:extLst>
              <a:ext uri="{FF2B5EF4-FFF2-40B4-BE49-F238E27FC236}">
                <a16:creationId xmlns:a16="http://schemas.microsoft.com/office/drawing/2014/main" id="{ADA4BD1E-65BA-48B2-83C2-2B1604946399}"/>
              </a:ext>
            </a:extLst>
          </p:cNvPr>
          <p:cNvSpPr>
            <a:spLocks noGrp="1"/>
          </p:cNvSpPr>
          <p:nvPr>
            <p:ph type="subTitle" idx="1"/>
          </p:nvPr>
        </p:nvSpPr>
        <p:spPr/>
        <p:txBody>
          <a:bodyPr/>
          <a:lstStyle/>
          <a:p>
            <a:r>
              <a:rPr lang="es-419"/>
              <a:t>D</a:t>
            </a:r>
            <a:r>
              <a:rPr lang="es-419" dirty="0"/>
              <a:t>R</a:t>
            </a:r>
            <a:r>
              <a:rPr lang="es-419"/>
              <a:t>. </a:t>
            </a:r>
            <a:r>
              <a:rPr lang="es-419" dirty="0"/>
              <a:t>Yasiel Pérez vera</a:t>
            </a:r>
          </a:p>
        </p:txBody>
      </p:sp>
    </p:spTree>
    <p:extLst>
      <p:ext uri="{BB962C8B-B14F-4D97-AF65-F5344CB8AC3E}">
        <p14:creationId xmlns:p14="http://schemas.microsoft.com/office/powerpoint/2010/main" val="132623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3EB4F-DD90-4415-A158-752EEBD7105B}"/>
              </a:ext>
            </a:extLst>
          </p:cNvPr>
          <p:cNvSpPr>
            <a:spLocks noGrp="1"/>
          </p:cNvSpPr>
          <p:nvPr>
            <p:ph type="title"/>
          </p:nvPr>
        </p:nvSpPr>
        <p:spPr/>
        <p:txBody>
          <a:bodyPr/>
          <a:lstStyle/>
          <a:p>
            <a:r>
              <a:rPr lang="es-419" dirty="0"/>
              <a:t>Introducción</a:t>
            </a:r>
          </a:p>
        </p:txBody>
      </p:sp>
      <p:sp>
        <p:nvSpPr>
          <p:cNvPr id="3" name="Marcador de contenido 2">
            <a:extLst>
              <a:ext uri="{FF2B5EF4-FFF2-40B4-BE49-F238E27FC236}">
                <a16:creationId xmlns:a16="http://schemas.microsoft.com/office/drawing/2014/main" id="{FCB00C94-3E0F-4D79-ABEF-875F61B06A3A}"/>
              </a:ext>
            </a:extLst>
          </p:cNvPr>
          <p:cNvSpPr>
            <a:spLocks noGrp="1"/>
          </p:cNvSpPr>
          <p:nvPr>
            <p:ph idx="1"/>
          </p:nvPr>
        </p:nvSpPr>
        <p:spPr/>
        <p:txBody>
          <a:bodyPr>
            <a:normAutofit fontScale="92500" lnSpcReduction="10000"/>
          </a:bodyPr>
          <a:lstStyle/>
          <a:p>
            <a:pPr algn="l" fontAlgn="base" latinLnBrk="0"/>
            <a:r>
              <a:rPr lang="es-419" sz="2000" b="0" i="0" dirty="0">
                <a:solidFill>
                  <a:srgbClr val="474747"/>
                </a:solidFill>
                <a:effectLst/>
                <a:latin typeface="open sans"/>
              </a:rPr>
              <a:t>La Regresión Logística es una técnica de Machine </a:t>
            </a:r>
            <a:r>
              <a:rPr lang="es-419" sz="2000" b="0" i="0" dirty="0" err="1">
                <a:solidFill>
                  <a:srgbClr val="474747"/>
                </a:solidFill>
                <a:effectLst/>
                <a:latin typeface="open sans"/>
              </a:rPr>
              <a:t>Learning</a:t>
            </a:r>
            <a:r>
              <a:rPr lang="es-419" sz="2000" b="0" i="0" dirty="0">
                <a:solidFill>
                  <a:srgbClr val="474747"/>
                </a:solidFill>
                <a:effectLst/>
                <a:latin typeface="open sans"/>
              </a:rPr>
              <a:t> para clasificar </a:t>
            </a:r>
            <a:r>
              <a:rPr lang="es-419" dirty="0">
                <a:solidFill>
                  <a:srgbClr val="474747"/>
                </a:solidFill>
                <a:latin typeface="open sans"/>
              </a:rPr>
              <a:t>patrones</a:t>
            </a:r>
            <a:r>
              <a:rPr lang="es-419" sz="2000" b="0" i="0" dirty="0">
                <a:solidFill>
                  <a:srgbClr val="474747"/>
                </a:solidFill>
                <a:effectLst/>
                <a:latin typeface="open sans"/>
              </a:rPr>
              <a:t>. A partir de un conjunto de datos de entrada (características), nuestra salida será discreta (y no continua) por eso utilizamos Regresión Logística (y no Regresión Lineal). La Regresión Logística es un Algoritmo Supervisado y se utiliza para clasificación.</a:t>
            </a:r>
          </a:p>
          <a:p>
            <a:pPr algn="l" fontAlgn="base" latinLnBrk="0"/>
            <a:endParaRPr lang="es-419" dirty="0">
              <a:solidFill>
                <a:srgbClr val="474747"/>
              </a:solidFill>
              <a:latin typeface="open sans"/>
            </a:endParaRPr>
          </a:p>
          <a:p>
            <a:pPr algn="l" fontAlgn="base" latinLnBrk="0"/>
            <a:r>
              <a:rPr lang="es-419" sz="2000" b="0" i="0" dirty="0">
                <a:solidFill>
                  <a:srgbClr val="474747"/>
                </a:solidFill>
                <a:effectLst/>
                <a:latin typeface="inherit"/>
              </a:rPr>
              <a:t>Vamos a clasificar problemas con dos posibles estados “SI/NO”: binario o un número finito de “etiquetas” o “clases”: múltiple. Algunos Ejemplos de Regresión Logística son:</a:t>
            </a:r>
          </a:p>
          <a:p>
            <a:pPr fontAlgn="base">
              <a:buFont typeface="Arial" panose="020B0604020202020204" pitchFamily="34" charset="0"/>
              <a:buChar char="•"/>
            </a:pPr>
            <a:r>
              <a:rPr lang="es-419" sz="2000" b="0" i="0" dirty="0">
                <a:solidFill>
                  <a:srgbClr val="474747"/>
                </a:solidFill>
                <a:effectLst/>
                <a:latin typeface="inherit"/>
              </a:rPr>
              <a:t>  Clasificar si el correo que llega es Spam o No es Spam</a:t>
            </a:r>
          </a:p>
          <a:p>
            <a:pPr fontAlgn="base">
              <a:buFont typeface="Arial" panose="020B0604020202020204" pitchFamily="34" charset="0"/>
              <a:buChar char="•"/>
            </a:pPr>
            <a:r>
              <a:rPr lang="es-419" sz="2000" b="0" i="0" dirty="0">
                <a:solidFill>
                  <a:srgbClr val="474747"/>
                </a:solidFill>
                <a:effectLst/>
                <a:latin typeface="inherit"/>
              </a:rPr>
              <a:t>  Dados unos resultados clínicos de un tumor clasificar en “Benigno” o “Maligno”.</a:t>
            </a:r>
          </a:p>
          <a:p>
            <a:pPr fontAlgn="base">
              <a:buFont typeface="Arial" panose="020B0604020202020204" pitchFamily="34" charset="0"/>
              <a:buChar char="•"/>
            </a:pPr>
            <a:r>
              <a:rPr lang="es-419" sz="2000" b="0" i="0" dirty="0">
                <a:solidFill>
                  <a:srgbClr val="474747"/>
                </a:solidFill>
                <a:effectLst/>
                <a:latin typeface="inherit"/>
              </a:rPr>
              <a:t>  El texto de un artículo a analizar es: Entretenimiento, Deportes, Política </a:t>
            </a:r>
            <a:r>
              <a:rPr lang="es-419" sz="2000" b="0" i="0" dirty="0" err="1">
                <a:solidFill>
                  <a:srgbClr val="474747"/>
                </a:solidFill>
                <a:effectLst/>
                <a:latin typeface="inherit"/>
              </a:rPr>
              <a:t>ó</a:t>
            </a:r>
            <a:r>
              <a:rPr lang="es-419" sz="2000" b="0" i="0" dirty="0">
                <a:solidFill>
                  <a:srgbClr val="474747"/>
                </a:solidFill>
                <a:effectLst/>
                <a:latin typeface="inherit"/>
              </a:rPr>
              <a:t> Ciencia</a:t>
            </a:r>
          </a:p>
          <a:p>
            <a:pPr fontAlgn="base">
              <a:buFont typeface="Arial" panose="020B0604020202020204" pitchFamily="34" charset="0"/>
              <a:buChar char="•"/>
            </a:pPr>
            <a:r>
              <a:rPr lang="es-419" sz="2000" b="0" i="0" dirty="0">
                <a:solidFill>
                  <a:srgbClr val="474747"/>
                </a:solidFill>
                <a:effectLst/>
                <a:latin typeface="inherit"/>
              </a:rPr>
              <a:t>  A partir de historial bancario conceder un crédito o no</a:t>
            </a:r>
          </a:p>
        </p:txBody>
      </p:sp>
    </p:spTree>
    <p:extLst>
      <p:ext uri="{BB962C8B-B14F-4D97-AF65-F5344CB8AC3E}">
        <p14:creationId xmlns:p14="http://schemas.microsoft.com/office/powerpoint/2010/main" val="119341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6C2A0-F7E3-405B-A880-5FE63F389142}"/>
              </a:ext>
            </a:extLst>
          </p:cNvPr>
          <p:cNvSpPr>
            <a:spLocks noGrp="1"/>
          </p:cNvSpPr>
          <p:nvPr>
            <p:ph type="title"/>
          </p:nvPr>
        </p:nvSpPr>
        <p:spPr/>
        <p:txBody>
          <a:bodyPr/>
          <a:lstStyle/>
          <a:p>
            <a:r>
              <a:rPr lang="es-419" dirty="0"/>
              <a:t>Datos no balanceados</a:t>
            </a:r>
          </a:p>
        </p:txBody>
      </p:sp>
      <p:pic>
        <p:nvPicPr>
          <p:cNvPr id="3074" name="Picture 2">
            <a:extLst>
              <a:ext uri="{FF2B5EF4-FFF2-40B4-BE49-F238E27FC236}">
                <a16:creationId xmlns:a16="http://schemas.microsoft.com/office/drawing/2014/main" id="{D4E16D3C-D209-408F-BB0B-D9A2AAEB9B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2583" y="1857035"/>
            <a:ext cx="6720396" cy="456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93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C763F-6A5D-4017-85C7-F0EFD37318F7}"/>
              </a:ext>
            </a:extLst>
          </p:cNvPr>
          <p:cNvSpPr>
            <a:spLocks noGrp="1"/>
          </p:cNvSpPr>
          <p:nvPr>
            <p:ph type="title"/>
          </p:nvPr>
        </p:nvSpPr>
        <p:spPr/>
        <p:txBody>
          <a:bodyPr/>
          <a:lstStyle/>
          <a:p>
            <a:r>
              <a:rPr lang="es-419" dirty="0"/>
              <a:t>Estrategias para balancear los datos</a:t>
            </a:r>
          </a:p>
        </p:txBody>
      </p:sp>
      <p:sp>
        <p:nvSpPr>
          <p:cNvPr id="3" name="Marcador de contenido 2">
            <a:extLst>
              <a:ext uri="{FF2B5EF4-FFF2-40B4-BE49-F238E27FC236}">
                <a16:creationId xmlns:a16="http://schemas.microsoft.com/office/drawing/2014/main" id="{1D021845-190D-4496-B4B9-A33E7A6A0B38}"/>
              </a:ext>
            </a:extLst>
          </p:cNvPr>
          <p:cNvSpPr>
            <a:spLocks noGrp="1"/>
          </p:cNvSpPr>
          <p:nvPr>
            <p:ph idx="1"/>
          </p:nvPr>
        </p:nvSpPr>
        <p:spPr/>
        <p:txBody>
          <a:bodyPr/>
          <a:lstStyle/>
          <a:p>
            <a:pPr marL="457200" indent="-457200">
              <a:buFont typeface="+mj-lt"/>
              <a:buAutoNum type="arabicPeriod"/>
            </a:pPr>
            <a:r>
              <a:rPr lang="es-419" dirty="0"/>
              <a:t>Buscar mas datos de aquellas clases que tienen menos observaciones.</a:t>
            </a:r>
          </a:p>
          <a:p>
            <a:pPr marL="457200" indent="-457200">
              <a:buFont typeface="+mj-lt"/>
              <a:buAutoNum type="arabicPeriod"/>
            </a:pPr>
            <a:r>
              <a:rPr lang="es-419" dirty="0"/>
              <a:t>Modificar el </a:t>
            </a:r>
            <a:r>
              <a:rPr lang="es-419" dirty="0" err="1"/>
              <a:t>dataset</a:t>
            </a:r>
            <a:r>
              <a:rPr lang="es-419" dirty="0"/>
              <a:t>. </a:t>
            </a:r>
            <a:r>
              <a:rPr lang="es-419" dirty="0">
                <a:solidFill>
                  <a:srgbClr val="FF0000"/>
                </a:solidFill>
              </a:rPr>
              <a:t>NO RECOMENDADO.</a:t>
            </a:r>
          </a:p>
          <a:p>
            <a:pPr marL="457200" indent="-457200">
              <a:buFont typeface="+mj-lt"/>
              <a:buAutoNum type="arabicPeriod"/>
            </a:pPr>
            <a:r>
              <a:rPr lang="es-419" dirty="0"/>
              <a:t>Generar datos aleatorios de las clases con menos observaciones. </a:t>
            </a:r>
            <a:r>
              <a:rPr lang="es-419" dirty="0">
                <a:solidFill>
                  <a:srgbClr val="FF0000"/>
                </a:solidFill>
              </a:rPr>
              <a:t>NO RECOMENDADO.</a:t>
            </a:r>
          </a:p>
          <a:p>
            <a:pPr marL="457200" indent="-457200">
              <a:buFont typeface="+mj-lt"/>
              <a:buAutoNum type="arabicPeriod"/>
            </a:pPr>
            <a:r>
              <a:rPr lang="es-419" dirty="0"/>
              <a:t>Ajustar el modelo para que penalice a aquellas muestras de las clases mayoritarias y le de mas oportunidades a las clases minoritarias.</a:t>
            </a:r>
          </a:p>
        </p:txBody>
      </p:sp>
    </p:spTree>
    <p:extLst>
      <p:ext uri="{BB962C8B-B14F-4D97-AF65-F5344CB8AC3E}">
        <p14:creationId xmlns:p14="http://schemas.microsoft.com/office/powerpoint/2010/main" val="267874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62401-2C3D-45B6-90ED-EAC5EC1D87EE}"/>
              </a:ext>
            </a:extLst>
          </p:cNvPr>
          <p:cNvSpPr>
            <a:spLocks noGrp="1"/>
          </p:cNvSpPr>
          <p:nvPr>
            <p:ph type="title"/>
          </p:nvPr>
        </p:nvSpPr>
        <p:spPr/>
        <p:txBody>
          <a:bodyPr/>
          <a:lstStyle/>
          <a:p>
            <a:r>
              <a:rPr lang="es-419" dirty="0"/>
              <a:t>Matriz de confusión</a:t>
            </a:r>
          </a:p>
        </p:txBody>
      </p:sp>
      <p:pic>
        <p:nvPicPr>
          <p:cNvPr id="1026" name="Picture 2" descr="Clasificación con datos desbalanceados | Aprende Machine Learning">
            <a:extLst>
              <a:ext uri="{FF2B5EF4-FFF2-40B4-BE49-F238E27FC236}">
                <a16:creationId xmlns:a16="http://schemas.microsoft.com/office/drawing/2014/main" id="{86445B64-69BF-4604-A33A-A9A5338F65B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379" r="18897" b="37979"/>
          <a:stretch/>
        </p:blipFill>
        <p:spPr bwMode="auto">
          <a:xfrm>
            <a:off x="541537" y="2281269"/>
            <a:ext cx="4385569" cy="37922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aluation measures for multiclass problems">
            <a:extLst>
              <a:ext uri="{FF2B5EF4-FFF2-40B4-BE49-F238E27FC236}">
                <a16:creationId xmlns:a16="http://schemas.microsoft.com/office/drawing/2014/main" id="{14A59CA1-0D4F-4C5D-A187-2EEF71C8A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159" y="2434331"/>
            <a:ext cx="40195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5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154B8E-CCB5-482B-BCA6-FD2FB39AE869}"/>
              </a:ext>
            </a:extLst>
          </p:cNvPr>
          <p:cNvSpPr>
            <a:spLocks noGrp="1"/>
          </p:cNvSpPr>
          <p:nvPr>
            <p:ph type="title"/>
          </p:nvPr>
        </p:nvSpPr>
        <p:spPr/>
        <p:txBody>
          <a:bodyPr/>
          <a:lstStyle/>
          <a:p>
            <a:r>
              <a:rPr lang="es-419" dirty="0"/>
              <a:t>Precisión, Exhaustividad, Exactitud, F1</a:t>
            </a:r>
          </a:p>
        </p:txBody>
      </p:sp>
      <p:graphicFrame>
        <p:nvGraphicFramePr>
          <p:cNvPr id="4" name="Marcador de contenido 3">
            <a:extLst>
              <a:ext uri="{FF2B5EF4-FFF2-40B4-BE49-F238E27FC236}">
                <a16:creationId xmlns:a16="http://schemas.microsoft.com/office/drawing/2014/main" id="{21267A12-0C10-493B-A1F0-939CFE0EB864}"/>
              </a:ext>
            </a:extLst>
          </p:cNvPr>
          <p:cNvGraphicFramePr>
            <a:graphicFrameLocks noGrp="1"/>
          </p:cNvGraphicFramePr>
          <p:nvPr>
            <p:ph idx="1"/>
            <p:extLst>
              <p:ext uri="{D42A27DB-BD31-4B8C-83A1-F6EECF244321}">
                <p14:modId xmlns:p14="http://schemas.microsoft.com/office/powerpoint/2010/main" val="1076110305"/>
              </p:ext>
            </p:extLst>
          </p:nvPr>
        </p:nvGraphicFramePr>
        <p:xfrm>
          <a:off x="1097280" y="2000712"/>
          <a:ext cx="5638800" cy="3962400"/>
        </p:xfrm>
        <a:graphic>
          <a:graphicData uri="http://schemas.openxmlformats.org/drawingml/2006/table">
            <a:tbl>
              <a:tblPr/>
              <a:tblGrid>
                <a:gridCol w="2819400">
                  <a:extLst>
                    <a:ext uri="{9D8B030D-6E8A-4147-A177-3AD203B41FA5}">
                      <a16:colId xmlns:a16="http://schemas.microsoft.com/office/drawing/2014/main" val="2990883159"/>
                    </a:ext>
                  </a:extLst>
                </a:gridCol>
                <a:gridCol w="2819400">
                  <a:extLst>
                    <a:ext uri="{9D8B030D-6E8A-4147-A177-3AD203B41FA5}">
                      <a16:colId xmlns:a16="http://schemas.microsoft.com/office/drawing/2014/main" val="3970546535"/>
                    </a:ext>
                  </a:extLst>
                </a:gridCol>
              </a:tblGrid>
              <a:tr h="0">
                <a:tc>
                  <a:txBody>
                    <a:bodyPr/>
                    <a:lstStyle/>
                    <a:p>
                      <a:r>
                        <a:rPr lang="es-419" b="1">
                          <a:effectLst/>
                        </a:rPr>
                        <a:t>Inglés</a:t>
                      </a:r>
                      <a:endParaRPr lang="es-419">
                        <a:effectLst/>
                      </a:endParaRPr>
                    </a:p>
                  </a:txBody>
                  <a:tcPr marL="60960" marR="60960" marT="60960" marB="60960" anchor="ctr">
                    <a:lnL w="7620" cap="flat" cmpd="sng" algn="ctr">
                      <a:solidFill>
                        <a:srgbClr val="B0AE51"/>
                      </a:solidFill>
                      <a:prstDash val="solid"/>
                      <a:round/>
                      <a:headEnd type="none" w="med" len="med"/>
                      <a:tailEnd type="none" w="med" len="med"/>
                    </a:lnL>
                    <a:lnR w="7620" cap="flat" cmpd="sng" algn="ctr">
                      <a:solidFill>
                        <a:srgbClr val="D0AD51"/>
                      </a:solidFill>
                      <a:prstDash val="solid"/>
                      <a:round/>
                      <a:headEnd type="none" w="med" len="med"/>
                      <a:tailEnd type="none" w="med" len="med"/>
                    </a:lnR>
                    <a:lnT w="7620" cap="flat" cmpd="sng" algn="ctr">
                      <a:solidFill>
                        <a:srgbClr val="B0AE51"/>
                      </a:solidFill>
                      <a:prstDash val="solid"/>
                      <a:round/>
                      <a:headEnd type="none" w="med" len="med"/>
                      <a:tailEnd type="none" w="med" len="med"/>
                    </a:lnT>
                    <a:lnB w="7620" cap="flat" cmpd="sng" algn="ctr">
                      <a:solidFill>
                        <a:srgbClr val="B0AE51"/>
                      </a:solidFill>
                      <a:prstDash val="solid"/>
                      <a:round/>
                      <a:headEnd type="none" w="med" len="med"/>
                      <a:tailEnd type="none" w="med" len="med"/>
                    </a:lnB>
                    <a:solidFill>
                      <a:srgbClr val="F0F0F0"/>
                    </a:solidFill>
                  </a:tcPr>
                </a:tc>
                <a:tc>
                  <a:txBody>
                    <a:bodyPr/>
                    <a:lstStyle/>
                    <a:p>
                      <a:r>
                        <a:rPr lang="es-419" b="1">
                          <a:effectLst/>
                        </a:rPr>
                        <a:t>Español</a:t>
                      </a:r>
                      <a:endParaRPr lang="es-419">
                        <a:effectLst/>
                      </a:endParaRPr>
                    </a:p>
                  </a:txBody>
                  <a:tcPr marL="60960" marR="60960" marT="60960" marB="60960" anchor="ctr">
                    <a:lnL w="7620" cap="flat" cmpd="sng" algn="ctr">
                      <a:solidFill>
                        <a:srgbClr val="D0AD51"/>
                      </a:solidFill>
                      <a:prstDash val="solid"/>
                      <a:round/>
                      <a:headEnd type="none" w="med" len="med"/>
                      <a:tailEnd type="none" w="med" len="med"/>
                    </a:lnL>
                    <a:lnR w="7620" cap="flat" cmpd="sng" algn="ctr">
                      <a:solidFill>
                        <a:srgbClr val="D0AD51"/>
                      </a:solidFill>
                      <a:prstDash val="solid"/>
                      <a:round/>
                      <a:headEnd type="none" w="med" len="med"/>
                      <a:tailEnd type="none" w="med" len="med"/>
                    </a:lnR>
                    <a:lnT w="7620" cap="flat" cmpd="sng" algn="ctr">
                      <a:solidFill>
                        <a:srgbClr val="D0AD51"/>
                      </a:solidFill>
                      <a:prstDash val="solid"/>
                      <a:round/>
                      <a:headEnd type="none" w="med" len="med"/>
                      <a:tailEnd type="none" w="med" len="med"/>
                    </a:lnT>
                    <a:lnB w="7620" cap="flat" cmpd="sng" algn="ctr">
                      <a:solidFill>
                        <a:srgbClr val="70B251"/>
                      </a:solidFill>
                      <a:prstDash val="solid"/>
                      <a:round/>
                      <a:headEnd type="none" w="med" len="med"/>
                      <a:tailEnd type="none" w="med" len="med"/>
                    </a:lnB>
                    <a:solidFill>
                      <a:srgbClr val="F0F0F0"/>
                    </a:solidFill>
                  </a:tcPr>
                </a:tc>
                <a:extLst>
                  <a:ext uri="{0D108BD9-81ED-4DB2-BD59-A6C34878D82A}">
                    <a16:rowId xmlns:a16="http://schemas.microsoft.com/office/drawing/2014/main" val="328373952"/>
                  </a:ext>
                </a:extLst>
              </a:tr>
              <a:tr h="0">
                <a:tc>
                  <a:txBody>
                    <a:bodyPr/>
                    <a:lstStyle/>
                    <a:p>
                      <a:r>
                        <a:rPr lang="es-419">
                          <a:effectLst/>
                        </a:rPr>
                        <a:t>Precision</a:t>
                      </a:r>
                    </a:p>
                  </a:txBody>
                  <a:tcPr marL="60960" marR="60960" marT="60960" marB="60960" anchor="ctr">
                    <a:lnL w="7620" cap="flat" cmpd="sng" algn="ctr">
                      <a:solidFill>
                        <a:srgbClr val="B0AE51"/>
                      </a:solidFill>
                      <a:prstDash val="solid"/>
                      <a:round/>
                      <a:headEnd type="none" w="med" len="med"/>
                      <a:tailEnd type="none" w="med" len="med"/>
                    </a:lnL>
                    <a:lnR w="7620" cap="flat" cmpd="sng" algn="ctr">
                      <a:solidFill>
                        <a:srgbClr val="70B251"/>
                      </a:solidFill>
                      <a:prstDash val="solid"/>
                      <a:round/>
                      <a:headEnd type="none" w="med" len="med"/>
                      <a:tailEnd type="none" w="med" len="med"/>
                    </a:lnR>
                    <a:lnT w="7620" cap="flat" cmpd="sng" algn="ctr">
                      <a:solidFill>
                        <a:srgbClr val="B0AE51"/>
                      </a:solidFill>
                      <a:prstDash val="solid"/>
                      <a:round/>
                      <a:headEnd type="none" w="med" len="med"/>
                      <a:tailEnd type="none" w="med" len="med"/>
                    </a:lnT>
                    <a:lnB w="7620" cap="flat" cmpd="sng" algn="ctr">
                      <a:solidFill>
                        <a:srgbClr val="B0B151"/>
                      </a:solidFill>
                      <a:prstDash val="solid"/>
                      <a:round/>
                      <a:headEnd type="none" w="med" len="med"/>
                      <a:tailEnd type="none" w="med" len="med"/>
                    </a:lnB>
                    <a:solidFill>
                      <a:srgbClr val="FFFFFF"/>
                    </a:solidFill>
                  </a:tcPr>
                </a:tc>
                <a:tc>
                  <a:txBody>
                    <a:bodyPr/>
                    <a:lstStyle/>
                    <a:p>
                      <a:r>
                        <a:rPr lang="es-419">
                          <a:effectLst/>
                        </a:rPr>
                        <a:t>Precisión</a:t>
                      </a:r>
                    </a:p>
                  </a:txBody>
                  <a:tcPr marL="60960" marR="60960" marT="60960" marB="60960" anchor="ctr">
                    <a:lnL w="7620" cap="flat" cmpd="sng" algn="ctr">
                      <a:solidFill>
                        <a:srgbClr val="70B251"/>
                      </a:solidFill>
                      <a:prstDash val="solid"/>
                      <a:round/>
                      <a:headEnd type="none" w="med" len="med"/>
                      <a:tailEnd type="none" w="med" len="med"/>
                    </a:lnL>
                    <a:lnR w="7620" cap="flat" cmpd="sng" algn="ctr">
                      <a:solidFill>
                        <a:srgbClr val="70B251"/>
                      </a:solidFill>
                      <a:prstDash val="solid"/>
                      <a:round/>
                      <a:headEnd type="none" w="med" len="med"/>
                      <a:tailEnd type="none" w="med" len="med"/>
                    </a:lnR>
                    <a:lnT w="7620" cap="flat" cmpd="sng" algn="ctr">
                      <a:solidFill>
                        <a:srgbClr val="70B251"/>
                      </a:solidFill>
                      <a:prstDash val="solid"/>
                      <a:round/>
                      <a:headEnd type="none" w="med" len="med"/>
                      <a:tailEnd type="none" w="med" len="med"/>
                    </a:lnT>
                    <a:lnB w="7620" cap="flat" cmpd="sng" algn="ctr">
                      <a:solidFill>
                        <a:srgbClr val="B0B851"/>
                      </a:solidFill>
                      <a:prstDash val="solid"/>
                      <a:round/>
                      <a:headEnd type="none" w="med" len="med"/>
                      <a:tailEnd type="none" w="med" len="med"/>
                    </a:lnB>
                    <a:solidFill>
                      <a:srgbClr val="FFFFFF"/>
                    </a:solidFill>
                  </a:tcPr>
                </a:tc>
                <a:extLst>
                  <a:ext uri="{0D108BD9-81ED-4DB2-BD59-A6C34878D82A}">
                    <a16:rowId xmlns:a16="http://schemas.microsoft.com/office/drawing/2014/main" val="4072150766"/>
                  </a:ext>
                </a:extLst>
              </a:tr>
              <a:tr h="0">
                <a:tc>
                  <a:txBody>
                    <a:bodyPr/>
                    <a:lstStyle/>
                    <a:p>
                      <a:r>
                        <a:rPr lang="es-419">
                          <a:effectLst/>
                        </a:rPr>
                        <a:t>Recall</a:t>
                      </a:r>
                    </a:p>
                  </a:txBody>
                  <a:tcPr marL="60960" marR="60960" marT="60960" marB="60960" anchor="ctr">
                    <a:lnL w="7620" cap="flat" cmpd="sng" algn="ctr">
                      <a:solidFill>
                        <a:srgbClr val="B0B151"/>
                      </a:solidFill>
                      <a:prstDash val="solid"/>
                      <a:round/>
                      <a:headEnd type="none" w="med" len="med"/>
                      <a:tailEnd type="none" w="med" len="med"/>
                    </a:lnL>
                    <a:lnR w="7620" cap="flat" cmpd="sng" algn="ctr">
                      <a:solidFill>
                        <a:srgbClr val="B0B851"/>
                      </a:solidFill>
                      <a:prstDash val="solid"/>
                      <a:round/>
                      <a:headEnd type="none" w="med" len="med"/>
                      <a:tailEnd type="none" w="med" len="med"/>
                    </a:lnR>
                    <a:lnT w="7620" cap="flat" cmpd="sng" algn="ctr">
                      <a:solidFill>
                        <a:srgbClr val="B0B151"/>
                      </a:solidFill>
                      <a:prstDash val="solid"/>
                      <a:round/>
                      <a:headEnd type="none" w="med" len="med"/>
                      <a:tailEnd type="none" w="med" len="med"/>
                    </a:lnT>
                    <a:lnB w="7620" cap="flat" cmpd="sng" algn="ctr">
                      <a:solidFill>
                        <a:srgbClr val="50B551"/>
                      </a:solidFill>
                      <a:prstDash val="solid"/>
                      <a:round/>
                      <a:headEnd type="none" w="med" len="med"/>
                      <a:tailEnd type="none" w="med" len="med"/>
                    </a:lnB>
                    <a:solidFill>
                      <a:srgbClr val="F0F0F0"/>
                    </a:solidFill>
                  </a:tcPr>
                </a:tc>
                <a:tc>
                  <a:txBody>
                    <a:bodyPr/>
                    <a:lstStyle/>
                    <a:p>
                      <a:r>
                        <a:rPr lang="es-419">
                          <a:effectLst/>
                        </a:rPr>
                        <a:t>Exhaustividad</a:t>
                      </a:r>
                    </a:p>
                  </a:txBody>
                  <a:tcPr marL="60960" marR="60960" marT="60960" marB="60960" anchor="ctr">
                    <a:lnL w="7620" cap="flat" cmpd="sng" algn="ctr">
                      <a:solidFill>
                        <a:srgbClr val="B0B851"/>
                      </a:solidFill>
                      <a:prstDash val="solid"/>
                      <a:round/>
                      <a:headEnd type="none" w="med" len="med"/>
                      <a:tailEnd type="none" w="med" len="med"/>
                    </a:lnL>
                    <a:lnR w="7620" cap="flat" cmpd="sng" algn="ctr">
                      <a:solidFill>
                        <a:srgbClr val="B0B851"/>
                      </a:solidFill>
                      <a:prstDash val="solid"/>
                      <a:round/>
                      <a:headEnd type="none" w="med" len="med"/>
                      <a:tailEnd type="none" w="med" len="med"/>
                    </a:lnR>
                    <a:lnT w="7620" cap="flat" cmpd="sng" algn="ctr">
                      <a:solidFill>
                        <a:srgbClr val="B0B851"/>
                      </a:solidFill>
                      <a:prstDash val="solid"/>
                      <a:round/>
                      <a:headEnd type="none" w="med" len="med"/>
                      <a:tailEnd type="none" w="med" len="med"/>
                    </a:lnT>
                    <a:lnB w="7620" cap="flat" cmpd="sng" algn="ctr">
                      <a:solidFill>
                        <a:srgbClr val="70B751"/>
                      </a:solidFill>
                      <a:prstDash val="solid"/>
                      <a:round/>
                      <a:headEnd type="none" w="med" len="med"/>
                      <a:tailEnd type="none" w="med" len="med"/>
                    </a:lnB>
                    <a:solidFill>
                      <a:srgbClr val="F0F0F0"/>
                    </a:solidFill>
                  </a:tcPr>
                </a:tc>
                <a:extLst>
                  <a:ext uri="{0D108BD9-81ED-4DB2-BD59-A6C34878D82A}">
                    <a16:rowId xmlns:a16="http://schemas.microsoft.com/office/drawing/2014/main" val="891708008"/>
                  </a:ext>
                </a:extLst>
              </a:tr>
              <a:tr h="0">
                <a:tc>
                  <a:txBody>
                    <a:bodyPr/>
                    <a:lstStyle/>
                    <a:p>
                      <a:r>
                        <a:rPr lang="es-419">
                          <a:effectLst/>
                        </a:rPr>
                        <a:t>F1-score</a:t>
                      </a:r>
                    </a:p>
                  </a:txBody>
                  <a:tcPr marL="60960" marR="60960" marT="60960" marB="60960" anchor="ctr">
                    <a:lnL w="7620" cap="flat" cmpd="sng" algn="ctr">
                      <a:solidFill>
                        <a:srgbClr val="50B551"/>
                      </a:solidFill>
                      <a:prstDash val="solid"/>
                      <a:round/>
                      <a:headEnd type="none" w="med" len="med"/>
                      <a:tailEnd type="none" w="med" len="med"/>
                    </a:lnL>
                    <a:lnR w="7620" cap="flat" cmpd="sng" algn="ctr">
                      <a:solidFill>
                        <a:srgbClr val="70B751"/>
                      </a:solidFill>
                      <a:prstDash val="solid"/>
                      <a:round/>
                      <a:headEnd type="none" w="med" len="med"/>
                      <a:tailEnd type="none" w="med" len="med"/>
                    </a:lnR>
                    <a:lnT w="7620" cap="flat" cmpd="sng" algn="ctr">
                      <a:solidFill>
                        <a:srgbClr val="50B551"/>
                      </a:solidFill>
                      <a:prstDash val="solid"/>
                      <a:round/>
                      <a:headEnd type="none" w="med" len="med"/>
                      <a:tailEnd type="none" w="med" len="med"/>
                    </a:lnT>
                    <a:lnB w="7620" cap="flat" cmpd="sng" algn="ctr">
                      <a:solidFill>
                        <a:srgbClr val="10BA51"/>
                      </a:solidFill>
                      <a:prstDash val="solid"/>
                      <a:round/>
                      <a:headEnd type="none" w="med" len="med"/>
                      <a:tailEnd type="none" w="med" len="med"/>
                    </a:lnB>
                    <a:solidFill>
                      <a:srgbClr val="FFFFFF"/>
                    </a:solidFill>
                  </a:tcPr>
                </a:tc>
                <a:tc>
                  <a:txBody>
                    <a:bodyPr/>
                    <a:lstStyle/>
                    <a:p>
                      <a:r>
                        <a:rPr lang="es-419">
                          <a:effectLst/>
                        </a:rPr>
                        <a:t>Valor-F</a:t>
                      </a:r>
                    </a:p>
                  </a:txBody>
                  <a:tcPr marL="60960" marR="60960" marT="60960" marB="60960" anchor="ctr">
                    <a:lnL w="7620" cap="flat" cmpd="sng" algn="ctr">
                      <a:solidFill>
                        <a:srgbClr val="70B751"/>
                      </a:solidFill>
                      <a:prstDash val="solid"/>
                      <a:round/>
                      <a:headEnd type="none" w="med" len="med"/>
                      <a:tailEnd type="none" w="med" len="med"/>
                    </a:lnL>
                    <a:lnR w="7620" cap="flat" cmpd="sng" algn="ctr">
                      <a:solidFill>
                        <a:srgbClr val="70B751"/>
                      </a:solidFill>
                      <a:prstDash val="solid"/>
                      <a:round/>
                      <a:headEnd type="none" w="med" len="med"/>
                      <a:tailEnd type="none" w="med" len="med"/>
                    </a:lnR>
                    <a:lnT w="7620" cap="flat" cmpd="sng" algn="ctr">
                      <a:solidFill>
                        <a:srgbClr val="70B751"/>
                      </a:solidFill>
                      <a:prstDash val="solid"/>
                      <a:round/>
                      <a:headEnd type="none" w="med" len="med"/>
                      <a:tailEnd type="none" w="med" len="med"/>
                    </a:lnT>
                    <a:lnB w="7620" cap="flat" cmpd="sng" algn="ctr">
                      <a:solidFill>
                        <a:srgbClr val="30BB51"/>
                      </a:solidFill>
                      <a:prstDash val="solid"/>
                      <a:round/>
                      <a:headEnd type="none" w="med" len="med"/>
                      <a:tailEnd type="none" w="med" len="med"/>
                    </a:lnB>
                    <a:solidFill>
                      <a:srgbClr val="FFFFFF"/>
                    </a:solidFill>
                  </a:tcPr>
                </a:tc>
                <a:extLst>
                  <a:ext uri="{0D108BD9-81ED-4DB2-BD59-A6C34878D82A}">
                    <a16:rowId xmlns:a16="http://schemas.microsoft.com/office/drawing/2014/main" val="3447264798"/>
                  </a:ext>
                </a:extLst>
              </a:tr>
              <a:tr h="0">
                <a:tc>
                  <a:txBody>
                    <a:bodyPr/>
                    <a:lstStyle/>
                    <a:p>
                      <a:r>
                        <a:rPr lang="es-419">
                          <a:effectLst/>
                        </a:rPr>
                        <a:t>Accuracy</a:t>
                      </a:r>
                    </a:p>
                  </a:txBody>
                  <a:tcPr marL="60960" marR="60960" marT="60960" marB="60960" anchor="ctr">
                    <a:lnL w="7620" cap="flat" cmpd="sng" algn="ctr">
                      <a:solidFill>
                        <a:srgbClr val="10BA51"/>
                      </a:solidFill>
                      <a:prstDash val="solid"/>
                      <a:round/>
                      <a:headEnd type="none" w="med" len="med"/>
                      <a:tailEnd type="none" w="med" len="med"/>
                    </a:lnL>
                    <a:lnR w="7620" cap="flat" cmpd="sng" algn="ctr">
                      <a:solidFill>
                        <a:srgbClr val="30BB51"/>
                      </a:solidFill>
                      <a:prstDash val="solid"/>
                      <a:round/>
                      <a:headEnd type="none" w="med" len="med"/>
                      <a:tailEnd type="none" w="med" len="med"/>
                    </a:lnR>
                    <a:lnT w="7620" cap="flat" cmpd="sng" algn="ctr">
                      <a:solidFill>
                        <a:srgbClr val="10BA51"/>
                      </a:solidFill>
                      <a:prstDash val="solid"/>
                      <a:round/>
                      <a:headEnd type="none" w="med" len="med"/>
                      <a:tailEnd type="none" w="med" len="med"/>
                    </a:lnT>
                    <a:lnB w="7620" cap="flat" cmpd="sng" algn="ctr">
                      <a:solidFill>
                        <a:srgbClr val="70BB51"/>
                      </a:solidFill>
                      <a:prstDash val="solid"/>
                      <a:round/>
                      <a:headEnd type="none" w="med" len="med"/>
                      <a:tailEnd type="none" w="med" len="med"/>
                    </a:lnB>
                    <a:solidFill>
                      <a:srgbClr val="F0F0F0"/>
                    </a:solidFill>
                  </a:tcPr>
                </a:tc>
                <a:tc>
                  <a:txBody>
                    <a:bodyPr/>
                    <a:lstStyle/>
                    <a:p>
                      <a:r>
                        <a:rPr lang="es-419">
                          <a:effectLst/>
                        </a:rPr>
                        <a:t>Exactitud</a:t>
                      </a:r>
                    </a:p>
                  </a:txBody>
                  <a:tcPr marL="60960" marR="60960" marT="60960" marB="60960" anchor="ctr">
                    <a:lnL w="7620" cap="flat" cmpd="sng" algn="ctr">
                      <a:solidFill>
                        <a:srgbClr val="30BB51"/>
                      </a:solidFill>
                      <a:prstDash val="solid"/>
                      <a:round/>
                      <a:headEnd type="none" w="med" len="med"/>
                      <a:tailEnd type="none" w="med" len="med"/>
                    </a:lnL>
                    <a:lnR w="7620" cap="flat" cmpd="sng" algn="ctr">
                      <a:solidFill>
                        <a:srgbClr val="30BB51"/>
                      </a:solidFill>
                      <a:prstDash val="solid"/>
                      <a:round/>
                      <a:headEnd type="none" w="med" len="med"/>
                      <a:tailEnd type="none" w="med" len="med"/>
                    </a:lnR>
                    <a:lnT w="7620" cap="flat" cmpd="sng" algn="ctr">
                      <a:solidFill>
                        <a:srgbClr val="30BB51"/>
                      </a:solidFill>
                      <a:prstDash val="solid"/>
                      <a:round/>
                      <a:headEnd type="none" w="med" len="med"/>
                      <a:tailEnd type="none" w="med" len="med"/>
                    </a:lnT>
                    <a:lnB w="7620" cap="flat" cmpd="sng" algn="ctr">
                      <a:solidFill>
                        <a:srgbClr val="90BA51"/>
                      </a:solidFill>
                      <a:prstDash val="solid"/>
                      <a:round/>
                      <a:headEnd type="none" w="med" len="med"/>
                      <a:tailEnd type="none" w="med" len="med"/>
                    </a:lnB>
                    <a:solidFill>
                      <a:srgbClr val="F0F0F0"/>
                    </a:solidFill>
                  </a:tcPr>
                </a:tc>
                <a:extLst>
                  <a:ext uri="{0D108BD9-81ED-4DB2-BD59-A6C34878D82A}">
                    <a16:rowId xmlns:a16="http://schemas.microsoft.com/office/drawing/2014/main" val="776339748"/>
                  </a:ext>
                </a:extLst>
              </a:tr>
              <a:tr h="0">
                <a:tc>
                  <a:txBody>
                    <a:bodyPr/>
                    <a:lstStyle/>
                    <a:p>
                      <a:r>
                        <a:rPr lang="es-419">
                          <a:effectLst/>
                        </a:rPr>
                        <a:t>Confusion Matrix</a:t>
                      </a:r>
                    </a:p>
                  </a:txBody>
                  <a:tcPr marL="60960" marR="60960" marT="60960" marB="60960" anchor="ctr">
                    <a:lnL w="7620" cap="flat" cmpd="sng" algn="ctr">
                      <a:solidFill>
                        <a:srgbClr val="70BB51"/>
                      </a:solidFill>
                      <a:prstDash val="solid"/>
                      <a:round/>
                      <a:headEnd type="none" w="med" len="med"/>
                      <a:tailEnd type="none" w="med" len="med"/>
                    </a:lnL>
                    <a:lnR w="7620" cap="flat" cmpd="sng" algn="ctr">
                      <a:solidFill>
                        <a:srgbClr val="90BA51"/>
                      </a:solidFill>
                      <a:prstDash val="solid"/>
                      <a:round/>
                      <a:headEnd type="none" w="med" len="med"/>
                      <a:tailEnd type="none" w="med" len="med"/>
                    </a:lnR>
                    <a:lnT w="7620" cap="flat" cmpd="sng" algn="ctr">
                      <a:solidFill>
                        <a:srgbClr val="70BB51"/>
                      </a:solidFill>
                      <a:prstDash val="solid"/>
                      <a:round/>
                      <a:headEnd type="none" w="med" len="med"/>
                      <a:tailEnd type="none" w="med" len="med"/>
                    </a:lnT>
                    <a:lnB w="7620" cap="flat" cmpd="sng" algn="ctr">
                      <a:solidFill>
                        <a:srgbClr val="10C151"/>
                      </a:solidFill>
                      <a:prstDash val="solid"/>
                      <a:round/>
                      <a:headEnd type="none" w="med" len="med"/>
                      <a:tailEnd type="none" w="med" len="med"/>
                    </a:lnB>
                    <a:solidFill>
                      <a:srgbClr val="FFFFFF"/>
                    </a:solidFill>
                  </a:tcPr>
                </a:tc>
                <a:tc>
                  <a:txBody>
                    <a:bodyPr/>
                    <a:lstStyle/>
                    <a:p>
                      <a:r>
                        <a:rPr lang="es-419">
                          <a:effectLst/>
                        </a:rPr>
                        <a:t>Matriz de Confusión</a:t>
                      </a:r>
                    </a:p>
                  </a:txBody>
                  <a:tcPr marL="60960" marR="60960" marT="60960" marB="60960" anchor="ctr">
                    <a:lnL w="7620" cap="flat" cmpd="sng" algn="ctr">
                      <a:solidFill>
                        <a:srgbClr val="90BA51"/>
                      </a:solidFill>
                      <a:prstDash val="solid"/>
                      <a:round/>
                      <a:headEnd type="none" w="med" len="med"/>
                      <a:tailEnd type="none" w="med" len="med"/>
                    </a:lnL>
                    <a:lnR w="7620" cap="flat" cmpd="sng" algn="ctr">
                      <a:solidFill>
                        <a:srgbClr val="90BA51"/>
                      </a:solidFill>
                      <a:prstDash val="solid"/>
                      <a:round/>
                      <a:headEnd type="none" w="med" len="med"/>
                      <a:tailEnd type="none" w="med" len="med"/>
                    </a:lnR>
                    <a:lnT w="7620" cap="flat" cmpd="sng" algn="ctr">
                      <a:solidFill>
                        <a:srgbClr val="90BA51"/>
                      </a:solidFill>
                      <a:prstDash val="solid"/>
                      <a:round/>
                      <a:headEnd type="none" w="med" len="med"/>
                      <a:tailEnd type="none" w="med" len="med"/>
                    </a:lnT>
                    <a:lnB w="7620" cap="flat" cmpd="sng" algn="ctr">
                      <a:solidFill>
                        <a:srgbClr val="90BD51"/>
                      </a:solidFill>
                      <a:prstDash val="solid"/>
                      <a:round/>
                      <a:headEnd type="none" w="med" len="med"/>
                      <a:tailEnd type="none" w="med" len="med"/>
                    </a:lnB>
                    <a:solidFill>
                      <a:srgbClr val="FFFFFF"/>
                    </a:solidFill>
                  </a:tcPr>
                </a:tc>
                <a:extLst>
                  <a:ext uri="{0D108BD9-81ED-4DB2-BD59-A6C34878D82A}">
                    <a16:rowId xmlns:a16="http://schemas.microsoft.com/office/drawing/2014/main" val="3445539540"/>
                  </a:ext>
                </a:extLst>
              </a:tr>
              <a:tr h="0">
                <a:tc>
                  <a:txBody>
                    <a:bodyPr/>
                    <a:lstStyle/>
                    <a:p>
                      <a:r>
                        <a:rPr lang="es-419">
                          <a:effectLst/>
                        </a:rPr>
                        <a:t>True Positive</a:t>
                      </a:r>
                    </a:p>
                  </a:txBody>
                  <a:tcPr marL="60960" marR="60960" marT="60960" marB="60960" anchor="ctr">
                    <a:lnL w="7620" cap="flat" cmpd="sng" algn="ctr">
                      <a:solidFill>
                        <a:srgbClr val="10C151"/>
                      </a:solidFill>
                      <a:prstDash val="solid"/>
                      <a:round/>
                      <a:headEnd type="none" w="med" len="med"/>
                      <a:tailEnd type="none" w="med" len="med"/>
                    </a:lnL>
                    <a:lnR w="7620" cap="flat" cmpd="sng" algn="ctr">
                      <a:solidFill>
                        <a:srgbClr val="90BD51"/>
                      </a:solidFill>
                      <a:prstDash val="solid"/>
                      <a:round/>
                      <a:headEnd type="none" w="med" len="med"/>
                      <a:tailEnd type="none" w="med" len="med"/>
                    </a:lnR>
                    <a:lnT w="7620" cap="flat" cmpd="sng" algn="ctr">
                      <a:solidFill>
                        <a:srgbClr val="10C151"/>
                      </a:solidFill>
                      <a:prstDash val="solid"/>
                      <a:round/>
                      <a:headEnd type="none" w="med" len="med"/>
                      <a:tailEnd type="none" w="med" len="med"/>
                    </a:lnT>
                    <a:lnB w="7620" cap="flat" cmpd="sng" algn="ctr">
                      <a:solidFill>
                        <a:srgbClr val="B0C051"/>
                      </a:solidFill>
                      <a:prstDash val="solid"/>
                      <a:round/>
                      <a:headEnd type="none" w="med" len="med"/>
                      <a:tailEnd type="none" w="med" len="med"/>
                    </a:lnB>
                    <a:solidFill>
                      <a:srgbClr val="F0F0F0"/>
                    </a:solidFill>
                  </a:tcPr>
                </a:tc>
                <a:tc>
                  <a:txBody>
                    <a:bodyPr/>
                    <a:lstStyle/>
                    <a:p>
                      <a:r>
                        <a:rPr lang="es-419">
                          <a:effectLst/>
                        </a:rPr>
                        <a:t>Positivos Verdaderos</a:t>
                      </a:r>
                    </a:p>
                  </a:txBody>
                  <a:tcPr marL="60960" marR="60960" marT="60960" marB="60960" anchor="ctr">
                    <a:lnL w="7620" cap="flat" cmpd="sng" algn="ctr">
                      <a:solidFill>
                        <a:srgbClr val="90BD51"/>
                      </a:solidFill>
                      <a:prstDash val="solid"/>
                      <a:round/>
                      <a:headEnd type="none" w="med" len="med"/>
                      <a:tailEnd type="none" w="med" len="med"/>
                    </a:lnL>
                    <a:lnR w="7620" cap="flat" cmpd="sng" algn="ctr">
                      <a:solidFill>
                        <a:srgbClr val="90BD51"/>
                      </a:solidFill>
                      <a:prstDash val="solid"/>
                      <a:round/>
                      <a:headEnd type="none" w="med" len="med"/>
                      <a:tailEnd type="none" w="med" len="med"/>
                    </a:lnR>
                    <a:lnT w="7620" cap="flat" cmpd="sng" algn="ctr">
                      <a:solidFill>
                        <a:srgbClr val="90BD51"/>
                      </a:solidFill>
                      <a:prstDash val="solid"/>
                      <a:round/>
                      <a:headEnd type="none" w="med" len="med"/>
                      <a:tailEnd type="none" w="med" len="med"/>
                    </a:lnT>
                    <a:lnB w="7620" cap="flat" cmpd="sng" algn="ctr">
                      <a:solidFill>
                        <a:srgbClr val="50C451"/>
                      </a:solidFill>
                      <a:prstDash val="solid"/>
                      <a:round/>
                      <a:headEnd type="none" w="med" len="med"/>
                      <a:tailEnd type="none" w="med" len="med"/>
                    </a:lnB>
                    <a:solidFill>
                      <a:srgbClr val="F0F0F0"/>
                    </a:solidFill>
                  </a:tcPr>
                </a:tc>
                <a:extLst>
                  <a:ext uri="{0D108BD9-81ED-4DB2-BD59-A6C34878D82A}">
                    <a16:rowId xmlns:a16="http://schemas.microsoft.com/office/drawing/2014/main" val="3038140819"/>
                  </a:ext>
                </a:extLst>
              </a:tr>
              <a:tr h="0">
                <a:tc>
                  <a:txBody>
                    <a:bodyPr/>
                    <a:lstStyle/>
                    <a:p>
                      <a:r>
                        <a:rPr lang="es-419">
                          <a:effectLst/>
                        </a:rPr>
                        <a:t>True Negative</a:t>
                      </a:r>
                    </a:p>
                  </a:txBody>
                  <a:tcPr marL="60960" marR="60960" marT="60960" marB="60960" anchor="ctr">
                    <a:lnL w="7620" cap="flat" cmpd="sng" algn="ctr">
                      <a:solidFill>
                        <a:srgbClr val="B0C051"/>
                      </a:solidFill>
                      <a:prstDash val="solid"/>
                      <a:round/>
                      <a:headEnd type="none" w="med" len="med"/>
                      <a:tailEnd type="none" w="med" len="med"/>
                    </a:lnL>
                    <a:lnR w="7620" cap="flat" cmpd="sng" algn="ctr">
                      <a:solidFill>
                        <a:srgbClr val="50C451"/>
                      </a:solidFill>
                      <a:prstDash val="solid"/>
                      <a:round/>
                      <a:headEnd type="none" w="med" len="med"/>
                      <a:tailEnd type="none" w="med" len="med"/>
                    </a:lnR>
                    <a:lnT w="7620" cap="flat" cmpd="sng" algn="ctr">
                      <a:solidFill>
                        <a:srgbClr val="B0C051"/>
                      </a:solidFill>
                      <a:prstDash val="solid"/>
                      <a:round/>
                      <a:headEnd type="none" w="med" len="med"/>
                      <a:tailEnd type="none" w="med" len="med"/>
                    </a:lnT>
                    <a:lnB w="7620" cap="flat" cmpd="sng" algn="ctr">
                      <a:solidFill>
                        <a:srgbClr val="D0C451"/>
                      </a:solidFill>
                      <a:prstDash val="solid"/>
                      <a:round/>
                      <a:headEnd type="none" w="med" len="med"/>
                      <a:tailEnd type="none" w="med" len="med"/>
                    </a:lnB>
                    <a:solidFill>
                      <a:srgbClr val="FFFFFF"/>
                    </a:solidFill>
                  </a:tcPr>
                </a:tc>
                <a:tc>
                  <a:txBody>
                    <a:bodyPr/>
                    <a:lstStyle/>
                    <a:p>
                      <a:r>
                        <a:rPr lang="es-419">
                          <a:effectLst/>
                        </a:rPr>
                        <a:t>Negativos Verdaderos</a:t>
                      </a:r>
                    </a:p>
                  </a:txBody>
                  <a:tcPr marL="60960" marR="60960" marT="60960" marB="60960" anchor="ctr">
                    <a:lnL w="7620" cap="flat" cmpd="sng" algn="ctr">
                      <a:solidFill>
                        <a:srgbClr val="50C451"/>
                      </a:solidFill>
                      <a:prstDash val="solid"/>
                      <a:round/>
                      <a:headEnd type="none" w="med" len="med"/>
                      <a:tailEnd type="none" w="med" len="med"/>
                    </a:lnL>
                    <a:lnR w="7620" cap="flat" cmpd="sng" algn="ctr">
                      <a:solidFill>
                        <a:srgbClr val="50C451"/>
                      </a:solidFill>
                      <a:prstDash val="solid"/>
                      <a:round/>
                      <a:headEnd type="none" w="med" len="med"/>
                      <a:tailEnd type="none" w="med" len="med"/>
                    </a:lnR>
                    <a:lnT w="7620" cap="flat" cmpd="sng" algn="ctr">
                      <a:solidFill>
                        <a:srgbClr val="50C451"/>
                      </a:solidFill>
                      <a:prstDash val="solid"/>
                      <a:round/>
                      <a:headEnd type="none" w="med" len="med"/>
                      <a:tailEnd type="none" w="med" len="med"/>
                    </a:lnT>
                    <a:lnB w="7620" cap="flat" cmpd="sng" algn="ctr">
                      <a:solidFill>
                        <a:srgbClr val="70C251"/>
                      </a:solidFill>
                      <a:prstDash val="solid"/>
                      <a:round/>
                      <a:headEnd type="none" w="med" len="med"/>
                      <a:tailEnd type="none" w="med" len="med"/>
                    </a:lnB>
                    <a:solidFill>
                      <a:srgbClr val="FFFFFF"/>
                    </a:solidFill>
                  </a:tcPr>
                </a:tc>
                <a:extLst>
                  <a:ext uri="{0D108BD9-81ED-4DB2-BD59-A6C34878D82A}">
                    <a16:rowId xmlns:a16="http://schemas.microsoft.com/office/drawing/2014/main" val="1749519363"/>
                  </a:ext>
                </a:extLst>
              </a:tr>
              <a:tr h="0">
                <a:tc>
                  <a:txBody>
                    <a:bodyPr/>
                    <a:lstStyle/>
                    <a:p>
                      <a:r>
                        <a:rPr lang="es-419">
                          <a:effectLst/>
                        </a:rPr>
                        <a:t>False Positive</a:t>
                      </a:r>
                    </a:p>
                  </a:txBody>
                  <a:tcPr marL="60960" marR="60960" marT="60960" marB="60960" anchor="ctr">
                    <a:lnL w="7620" cap="flat" cmpd="sng" algn="ctr">
                      <a:solidFill>
                        <a:srgbClr val="D0C451"/>
                      </a:solidFill>
                      <a:prstDash val="solid"/>
                      <a:round/>
                      <a:headEnd type="none" w="med" len="med"/>
                      <a:tailEnd type="none" w="med" len="med"/>
                    </a:lnL>
                    <a:lnR w="7620" cap="flat" cmpd="sng" algn="ctr">
                      <a:solidFill>
                        <a:srgbClr val="70C251"/>
                      </a:solidFill>
                      <a:prstDash val="solid"/>
                      <a:round/>
                      <a:headEnd type="none" w="med" len="med"/>
                      <a:tailEnd type="none" w="med" len="med"/>
                    </a:lnR>
                    <a:lnT w="7620" cap="flat" cmpd="sng" algn="ctr">
                      <a:solidFill>
                        <a:srgbClr val="D0C451"/>
                      </a:solidFill>
                      <a:prstDash val="solid"/>
                      <a:round/>
                      <a:headEnd type="none" w="med" len="med"/>
                      <a:tailEnd type="none" w="med" len="med"/>
                    </a:lnT>
                    <a:lnB w="7620" cap="flat" cmpd="sng" algn="ctr">
                      <a:solidFill>
                        <a:srgbClr val="70C151"/>
                      </a:solidFill>
                      <a:prstDash val="solid"/>
                      <a:round/>
                      <a:headEnd type="none" w="med" len="med"/>
                      <a:tailEnd type="none" w="med" len="med"/>
                    </a:lnB>
                    <a:solidFill>
                      <a:srgbClr val="F0F0F0"/>
                    </a:solidFill>
                  </a:tcPr>
                </a:tc>
                <a:tc>
                  <a:txBody>
                    <a:bodyPr/>
                    <a:lstStyle/>
                    <a:p>
                      <a:r>
                        <a:rPr lang="es-419">
                          <a:effectLst/>
                        </a:rPr>
                        <a:t>Positivos Falsos</a:t>
                      </a:r>
                    </a:p>
                  </a:txBody>
                  <a:tcPr marL="60960" marR="60960" marT="60960" marB="60960" anchor="ctr">
                    <a:lnL w="7620" cap="flat" cmpd="sng" algn="ctr">
                      <a:solidFill>
                        <a:srgbClr val="70C251"/>
                      </a:solidFill>
                      <a:prstDash val="solid"/>
                      <a:round/>
                      <a:headEnd type="none" w="med" len="med"/>
                      <a:tailEnd type="none" w="med" len="med"/>
                    </a:lnL>
                    <a:lnR w="7620" cap="flat" cmpd="sng" algn="ctr">
                      <a:solidFill>
                        <a:srgbClr val="70C251"/>
                      </a:solidFill>
                      <a:prstDash val="solid"/>
                      <a:round/>
                      <a:headEnd type="none" w="med" len="med"/>
                      <a:tailEnd type="none" w="med" len="med"/>
                    </a:lnR>
                    <a:lnT w="7620" cap="flat" cmpd="sng" algn="ctr">
                      <a:solidFill>
                        <a:srgbClr val="70C251"/>
                      </a:solidFill>
                      <a:prstDash val="solid"/>
                      <a:round/>
                      <a:headEnd type="none" w="med" len="med"/>
                      <a:tailEnd type="none" w="med" len="med"/>
                    </a:lnT>
                    <a:lnB w="7620" cap="flat" cmpd="sng" algn="ctr">
                      <a:solidFill>
                        <a:srgbClr val="B0C551"/>
                      </a:solidFill>
                      <a:prstDash val="solid"/>
                      <a:round/>
                      <a:headEnd type="none" w="med" len="med"/>
                      <a:tailEnd type="none" w="med" len="med"/>
                    </a:lnB>
                    <a:solidFill>
                      <a:srgbClr val="F0F0F0"/>
                    </a:solidFill>
                  </a:tcPr>
                </a:tc>
                <a:extLst>
                  <a:ext uri="{0D108BD9-81ED-4DB2-BD59-A6C34878D82A}">
                    <a16:rowId xmlns:a16="http://schemas.microsoft.com/office/drawing/2014/main" val="313171973"/>
                  </a:ext>
                </a:extLst>
              </a:tr>
              <a:tr h="0">
                <a:tc>
                  <a:txBody>
                    <a:bodyPr/>
                    <a:lstStyle/>
                    <a:p>
                      <a:r>
                        <a:rPr lang="es-419">
                          <a:effectLst/>
                        </a:rPr>
                        <a:t>False Negative</a:t>
                      </a:r>
                    </a:p>
                  </a:txBody>
                  <a:tcPr marL="60960" marR="60960" marT="60960" marB="60960" anchor="ctr">
                    <a:lnL w="7620" cap="flat" cmpd="sng" algn="ctr">
                      <a:solidFill>
                        <a:srgbClr val="70C151"/>
                      </a:solidFill>
                      <a:prstDash val="solid"/>
                      <a:round/>
                      <a:headEnd type="none" w="med" len="med"/>
                      <a:tailEnd type="none" w="med" len="med"/>
                    </a:lnL>
                    <a:lnR w="7620" cap="flat" cmpd="sng" algn="ctr">
                      <a:solidFill>
                        <a:srgbClr val="B0C551"/>
                      </a:solidFill>
                      <a:prstDash val="solid"/>
                      <a:round/>
                      <a:headEnd type="none" w="med" len="med"/>
                      <a:tailEnd type="none" w="med" len="med"/>
                    </a:lnR>
                    <a:lnT w="7620" cap="flat" cmpd="sng" algn="ctr">
                      <a:solidFill>
                        <a:srgbClr val="70C151"/>
                      </a:solidFill>
                      <a:prstDash val="solid"/>
                      <a:round/>
                      <a:headEnd type="none" w="med" len="med"/>
                      <a:tailEnd type="none" w="med" len="med"/>
                    </a:lnT>
                    <a:lnB w="7620" cap="flat" cmpd="sng" algn="ctr">
                      <a:solidFill>
                        <a:srgbClr val="70C151"/>
                      </a:solidFill>
                      <a:prstDash val="solid"/>
                      <a:round/>
                      <a:headEnd type="none" w="med" len="med"/>
                      <a:tailEnd type="none" w="med" len="med"/>
                    </a:lnB>
                    <a:solidFill>
                      <a:srgbClr val="FFFFFF"/>
                    </a:solidFill>
                  </a:tcPr>
                </a:tc>
                <a:tc>
                  <a:txBody>
                    <a:bodyPr/>
                    <a:lstStyle/>
                    <a:p>
                      <a:r>
                        <a:rPr lang="es-419" dirty="0">
                          <a:effectLst/>
                        </a:rPr>
                        <a:t>Negativos Falsos</a:t>
                      </a:r>
                    </a:p>
                  </a:txBody>
                  <a:tcPr marL="60960" marR="60960" marT="60960" marB="60960" anchor="ctr">
                    <a:lnL w="7620" cap="flat" cmpd="sng" algn="ctr">
                      <a:solidFill>
                        <a:srgbClr val="B0C551"/>
                      </a:solidFill>
                      <a:prstDash val="solid"/>
                      <a:round/>
                      <a:headEnd type="none" w="med" len="med"/>
                      <a:tailEnd type="none" w="med" len="med"/>
                    </a:lnL>
                    <a:lnR w="7620" cap="flat" cmpd="sng" algn="ctr">
                      <a:solidFill>
                        <a:srgbClr val="B0C551"/>
                      </a:solidFill>
                      <a:prstDash val="solid"/>
                      <a:round/>
                      <a:headEnd type="none" w="med" len="med"/>
                      <a:tailEnd type="none" w="med" len="med"/>
                    </a:lnR>
                    <a:lnT w="7620" cap="flat" cmpd="sng" algn="ctr">
                      <a:solidFill>
                        <a:srgbClr val="B0C551"/>
                      </a:solidFill>
                      <a:prstDash val="solid"/>
                      <a:round/>
                      <a:headEnd type="none" w="med" len="med"/>
                      <a:tailEnd type="none" w="med" len="med"/>
                    </a:lnT>
                    <a:lnB w="7620" cap="flat" cmpd="sng" algn="ctr">
                      <a:solidFill>
                        <a:srgbClr val="B0C551"/>
                      </a:solidFill>
                      <a:prstDash val="solid"/>
                      <a:round/>
                      <a:headEnd type="none" w="med" len="med"/>
                      <a:tailEnd type="none" w="med" len="med"/>
                    </a:lnB>
                    <a:solidFill>
                      <a:srgbClr val="FFFFFF"/>
                    </a:solidFill>
                  </a:tcPr>
                </a:tc>
                <a:extLst>
                  <a:ext uri="{0D108BD9-81ED-4DB2-BD59-A6C34878D82A}">
                    <a16:rowId xmlns:a16="http://schemas.microsoft.com/office/drawing/2014/main" val="1100229058"/>
                  </a:ext>
                </a:extLst>
              </a:tr>
            </a:tbl>
          </a:graphicData>
        </a:graphic>
      </p:graphicFrame>
      <p:pic>
        <p:nvPicPr>
          <p:cNvPr id="6" name="Imagen 5">
            <a:extLst>
              <a:ext uri="{FF2B5EF4-FFF2-40B4-BE49-F238E27FC236}">
                <a16:creationId xmlns:a16="http://schemas.microsoft.com/office/drawing/2014/main" id="{4D576AFD-6D00-4684-9156-1D45BD8C2EAD}"/>
              </a:ext>
            </a:extLst>
          </p:cNvPr>
          <p:cNvPicPr>
            <a:picLocks noChangeAspect="1"/>
          </p:cNvPicPr>
          <p:nvPr/>
        </p:nvPicPr>
        <p:blipFill>
          <a:blip r:embed="rId2"/>
          <a:stretch>
            <a:fillRect/>
          </a:stretch>
        </p:blipFill>
        <p:spPr>
          <a:xfrm>
            <a:off x="7679547" y="1879429"/>
            <a:ext cx="3415173" cy="2102483"/>
          </a:xfrm>
          <a:prstGeom prst="rect">
            <a:avLst/>
          </a:prstGeom>
        </p:spPr>
      </p:pic>
      <p:pic>
        <p:nvPicPr>
          <p:cNvPr id="8" name="Imagen 7">
            <a:extLst>
              <a:ext uri="{FF2B5EF4-FFF2-40B4-BE49-F238E27FC236}">
                <a16:creationId xmlns:a16="http://schemas.microsoft.com/office/drawing/2014/main" id="{3675ED42-CE29-4240-9B69-D6FF8BC70C63}"/>
              </a:ext>
            </a:extLst>
          </p:cNvPr>
          <p:cNvPicPr>
            <a:picLocks noChangeAspect="1"/>
          </p:cNvPicPr>
          <p:nvPr/>
        </p:nvPicPr>
        <p:blipFill>
          <a:blip r:embed="rId3"/>
          <a:stretch>
            <a:fillRect/>
          </a:stretch>
        </p:blipFill>
        <p:spPr>
          <a:xfrm>
            <a:off x="8026266" y="4302894"/>
            <a:ext cx="3068454" cy="1986318"/>
          </a:xfrm>
          <a:prstGeom prst="rect">
            <a:avLst/>
          </a:prstGeom>
        </p:spPr>
      </p:pic>
    </p:spTree>
    <p:extLst>
      <p:ext uri="{BB962C8B-B14F-4D97-AF65-F5344CB8AC3E}">
        <p14:creationId xmlns:p14="http://schemas.microsoft.com/office/powerpoint/2010/main" val="42328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3C5F8-0CA8-4408-8057-6BE02A405E08}"/>
              </a:ext>
            </a:extLst>
          </p:cNvPr>
          <p:cNvSpPr>
            <a:spLocks noGrp="1"/>
          </p:cNvSpPr>
          <p:nvPr>
            <p:ph type="title"/>
          </p:nvPr>
        </p:nvSpPr>
        <p:spPr/>
        <p:txBody>
          <a:bodyPr/>
          <a:lstStyle/>
          <a:p>
            <a:r>
              <a:rPr lang="es-419" dirty="0"/>
              <a:t>F1-Score</a:t>
            </a:r>
          </a:p>
        </p:txBody>
      </p:sp>
      <p:pic>
        <p:nvPicPr>
          <p:cNvPr id="5" name="Marcador de contenido 4">
            <a:extLst>
              <a:ext uri="{FF2B5EF4-FFF2-40B4-BE49-F238E27FC236}">
                <a16:creationId xmlns:a16="http://schemas.microsoft.com/office/drawing/2014/main" id="{8CA842EC-FA30-41CB-9B0C-2A73C5436A70}"/>
              </a:ext>
            </a:extLst>
          </p:cNvPr>
          <p:cNvPicPr>
            <a:picLocks noGrp="1" noChangeAspect="1"/>
          </p:cNvPicPr>
          <p:nvPr>
            <p:ph idx="1"/>
          </p:nvPr>
        </p:nvPicPr>
        <p:blipFill>
          <a:blip r:embed="rId2"/>
          <a:stretch>
            <a:fillRect/>
          </a:stretch>
        </p:blipFill>
        <p:spPr>
          <a:xfrm>
            <a:off x="1616075" y="2009775"/>
            <a:ext cx="9020175" cy="3695700"/>
          </a:xfrm>
        </p:spPr>
      </p:pic>
    </p:spTree>
    <p:extLst>
      <p:ext uri="{BB962C8B-B14F-4D97-AF65-F5344CB8AC3E}">
        <p14:creationId xmlns:p14="http://schemas.microsoft.com/office/powerpoint/2010/main" val="387389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F241E-8239-4BBF-AC69-E5A945521013}"/>
              </a:ext>
            </a:extLst>
          </p:cNvPr>
          <p:cNvSpPr>
            <a:spLocks noGrp="1"/>
          </p:cNvSpPr>
          <p:nvPr>
            <p:ph type="title"/>
          </p:nvPr>
        </p:nvSpPr>
        <p:spPr/>
        <p:txBody>
          <a:bodyPr/>
          <a:lstStyle/>
          <a:p>
            <a:r>
              <a:rPr lang="es-419" dirty="0" err="1"/>
              <a:t>Accuracy</a:t>
            </a:r>
            <a:r>
              <a:rPr lang="es-419" dirty="0"/>
              <a:t> (Exactitud)</a:t>
            </a:r>
          </a:p>
        </p:txBody>
      </p:sp>
      <p:pic>
        <p:nvPicPr>
          <p:cNvPr id="5" name="Marcador de contenido 4">
            <a:extLst>
              <a:ext uri="{FF2B5EF4-FFF2-40B4-BE49-F238E27FC236}">
                <a16:creationId xmlns:a16="http://schemas.microsoft.com/office/drawing/2014/main" id="{D74695AC-182C-41A2-A9E5-FF7F4072FD4A}"/>
              </a:ext>
            </a:extLst>
          </p:cNvPr>
          <p:cNvPicPr>
            <a:picLocks noGrp="1" noChangeAspect="1"/>
          </p:cNvPicPr>
          <p:nvPr>
            <p:ph idx="1"/>
          </p:nvPr>
        </p:nvPicPr>
        <p:blipFill rotWithShape="1">
          <a:blip r:embed="rId2"/>
          <a:srcRect t="57597"/>
          <a:stretch/>
        </p:blipFill>
        <p:spPr>
          <a:xfrm>
            <a:off x="1557337" y="3579973"/>
            <a:ext cx="9077325" cy="1361104"/>
          </a:xfrm>
        </p:spPr>
      </p:pic>
      <p:sp>
        <p:nvSpPr>
          <p:cNvPr id="7" name="CuadroTexto 6">
            <a:extLst>
              <a:ext uri="{FF2B5EF4-FFF2-40B4-BE49-F238E27FC236}">
                <a16:creationId xmlns:a16="http://schemas.microsoft.com/office/drawing/2014/main" id="{42105716-E850-4279-9D0E-7A8C0CBBC071}"/>
              </a:ext>
            </a:extLst>
          </p:cNvPr>
          <p:cNvSpPr txBox="1"/>
          <p:nvPr/>
        </p:nvSpPr>
        <p:spPr>
          <a:xfrm>
            <a:off x="676923" y="5283044"/>
            <a:ext cx="10713128" cy="969496"/>
          </a:xfrm>
          <a:prstGeom prst="rect">
            <a:avLst/>
          </a:prstGeom>
          <a:noFill/>
        </p:spPr>
        <p:txBody>
          <a:bodyPr wrap="square">
            <a:spAutoFit/>
          </a:bodyPr>
          <a:lstStyle/>
          <a:p>
            <a:r>
              <a:rPr lang="es-419" sz="1900" dirty="0">
                <a:solidFill>
                  <a:srgbClr val="474747"/>
                </a:solidFill>
                <a:latin typeface="open sans"/>
              </a:rPr>
              <a:t>La métrica </a:t>
            </a:r>
            <a:r>
              <a:rPr lang="es-419" sz="1900" dirty="0" err="1">
                <a:solidFill>
                  <a:srgbClr val="474747"/>
                </a:solidFill>
                <a:latin typeface="open sans"/>
              </a:rPr>
              <a:t>accuracy</a:t>
            </a:r>
            <a:r>
              <a:rPr lang="es-419" sz="1900" dirty="0">
                <a:solidFill>
                  <a:srgbClr val="474747"/>
                </a:solidFill>
                <a:latin typeface="open sans"/>
              </a:rPr>
              <a:t> (exactitud) no funciona bien cuando las clases están desbalanceadas como es en este caso. Para problemas con clases desbalanceadas es mucho mejor usar </a:t>
            </a:r>
            <a:r>
              <a:rPr lang="es-419" sz="1900" dirty="0" err="1">
                <a:solidFill>
                  <a:srgbClr val="474747"/>
                </a:solidFill>
                <a:latin typeface="open sans"/>
              </a:rPr>
              <a:t>precision</a:t>
            </a:r>
            <a:r>
              <a:rPr lang="es-419" sz="1900" dirty="0">
                <a:solidFill>
                  <a:srgbClr val="474747"/>
                </a:solidFill>
                <a:latin typeface="open sans"/>
              </a:rPr>
              <a:t>, </a:t>
            </a:r>
            <a:r>
              <a:rPr lang="es-419" sz="1900" dirty="0" err="1">
                <a:solidFill>
                  <a:srgbClr val="474747"/>
                </a:solidFill>
                <a:latin typeface="open sans"/>
              </a:rPr>
              <a:t>recall</a:t>
            </a:r>
            <a:r>
              <a:rPr lang="es-419" sz="1900" dirty="0">
                <a:solidFill>
                  <a:srgbClr val="474747"/>
                </a:solidFill>
                <a:latin typeface="open sans"/>
              </a:rPr>
              <a:t> y F1. Estas métricas dan una mejor idea de la calidad del modelo.</a:t>
            </a:r>
          </a:p>
        </p:txBody>
      </p:sp>
      <p:sp>
        <p:nvSpPr>
          <p:cNvPr id="9" name="CuadroTexto 8">
            <a:extLst>
              <a:ext uri="{FF2B5EF4-FFF2-40B4-BE49-F238E27FC236}">
                <a16:creationId xmlns:a16="http://schemas.microsoft.com/office/drawing/2014/main" id="{3F0937B4-56BA-4E1F-8B0B-FC210E7D3DF8}"/>
              </a:ext>
            </a:extLst>
          </p:cNvPr>
          <p:cNvSpPr txBox="1"/>
          <p:nvPr/>
        </p:nvSpPr>
        <p:spPr>
          <a:xfrm>
            <a:off x="1036320" y="2037677"/>
            <a:ext cx="10713128" cy="1261884"/>
          </a:xfrm>
          <a:prstGeom prst="rect">
            <a:avLst/>
          </a:prstGeom>
          <a:noFill/>
        </p:spPr>
        <p:txBody>
          <a:bodyPr wrap="square">
            <a:spAutoFit/>
          </a:bodyPr>
          <a:lstStyle/>
          <a:p>
            <a:r>
              <a:rPr lang="es-419" sz="1900" dirty="0">
                <a:solidFill>
                  <a:srgbClr val="474747"/>
                </a:solidFill>
                <a:latin typeface="open sans"/>
              </a:rPr>
              <a:t>La exactitud (</a:t>
            </a:r>
            <a:r>
              <a:rPr lang="es-419" sz="1900" dirty="0" err="1">
                <a:solidFill>
                  <a:srgbClr val="474747"/>
                </a:solidFill>
                <a:latin typeface="open sans"/>
              </a:rPr>
              <a:t>accuracy</a:t>
            </a:r>
            <a:r>
              <a:rPr lang="es-419" sz="1900" dirty="0">
                <a:solidFill>
                  <a:srgbClr val="474747"/>
                </a:solidFill>
                <a:latin typeface="open sans"/>
              </a:rPr>
              <a:t>) mide el porcentaje de casos que el modelo ha acertado. Esta es una de las métricas más usadas y favoritas pero no es tan confiable. El problema con la exactitud es que nos puede llevar al engaño, es decir, puede hacer que un modelo malo parezca que es mucho mejor de lo que es.</a:t>
            </a:r>
          </a:p>
        </p:txBody>
      </p:sp>
    </p:spTree>
    <p:extLst>
      <p:ext uri="{BB962C8B-B14F-4D97-AF65-F5344CB8AC3E}">
        <p14:creationId xmlns:p14="http://schemas.microsoft.com/office/powerpoint/2010/main" val="4178373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94CE0-8890-41BF-97A8-14B3A545E7E8}"/>
              </a:ext>
            </a:extLst>
          </p:cNvPr>
          <p:cNvSpPr>
            <a:spLocks noGrp="1"/>
          </p:cNvSpPr>
          <p:nvPr>
            <p:ph type="title"/>
          </p:nvPr>
        </p:nvSpPr>
        <p:spPr/>
        <p:txBody>
          <a:bodyPr/>
          <a:lstStyle/>
          <a:p>
            <a:r>
              <a:rPr lang="es-419" dirty="0"/>
              <a:t>Herramientas</a:t>
            </a:r>
          </a:p>
        </p:txBody>
      </p:sp>
      <p:pic>
        <p:nvPicPr>
          <p:cNvPr id="9218" name="Picture 2" descr="Variables en Python.. En el articulo anterior vimos como… | by Kevin Javier  Morales | Medium">
            <a:extLst>
              <a:ext uri="{FF2B5EF4-FFF2-40B4-BE49-F238E27FC236}">
                <a16:creationId xmlns:a16="http://schemas.microsoft.com/office/drawing/2014/main" id="{946C92B2-99B0-4B60-891C-DC67A19125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6605" y="1822127"/>
            <a:ext cx="3427415" cy="145075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 y GIS: qué es R y su relación con los SIG - MappingGIS">
            <a:extLst>
              <a:ext uri="{FF2B5EF4-FFF2-40B4-BE49-F238E27FC236}">
                <a16:creationId xmlns:a16="http://schemas.microsoft.com/office/drawing/2014/main" id="{E8BD8CF5-9F02-4007-8A03-8394C569C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05" y="5078547"/>
            <a:ext cx="1426685" cy="110777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Machine learning con TensorFlow y Keras en Python">
            <a:extLst>
              <a:ext uri="{FF2B5EF4-FFF2-40B4-BE49-F238E27FC236}">
                <a16:creationId xmlns:a16="http://schemas.microsoft.com/office/drawing/2014/main" id="{A7EB17F5-7C69-442C-84BA-4C68B6F89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635" y="3087467"/>
            <a:ext cx="2322543" cy="174190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rogramando la STM32 LoRa Discovery Board con OpenOCD | Código, Tips y  Programas Varios">
            <a:extLst>
              <a:ext uri="{FF2B5EF4-FFF2-40B4-BE49-F238E27FC236}">
                <a16:creationId xmlns:a16="http://schemas.microsoft.com/office/drawing/2014/main" id="{FEF57F52-EC9D-4F73-880B-30A6C657B1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0541" y="1963315"/>
            <a:ext cx="30480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Drive | Google Blog">
            <a:extLst>
              <a:ext uri="{FF2B5EF4-FFF2-40B4-BE49-F238E27FC236}">
                <a16:creationId xmlns:a16="http://schemas.microsoft.com/office/drawing/2014/main" id="{EF8A8DFD-56AA-41D9-BCBC-BDAD1BE732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5680" y="5157626"/>
            <a:ext cx="10287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入門】Colaboratoryの始め方 | たぬきねこのAI＆FX研究室">
            <a:extLst>
              <a:ext uri="{FF2B5EF4-FFF2-40B4-BE49-F238E27FC236}">
                <a16:creationId xmlns:a16="http://schemas.microsoft.com/office/drawing/2014/main" id="{561C7FA2-2E64-462E-B756-A303903817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0546" y="5255519"/>
            <a:ext cx="2409825" cy="981781"/>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Proyecto Jupyter - Wikipedia, la enciclopedia libre">
            <a:extLst>
              <a:ext uri="{FF2B5EF4-FFF2-40B4-BE49-F238E27FC236}">
                <a16:creationId xmlns:a16="http://schemas.microsoft.com/office/drawing/2014/main" id="{E21A5ABA-1339-423B-8628-1BE0A26246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9208" y="3500300"/>
            <a:ext cx="1149965" cy="1332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505588"/>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167</TotalTime>
  <Words>480</Words>
  <Application>Microsoft Office PowerPoint</Application>
  <PresentationFormat>Panorámica</PresentationFormat>
  <Paragraphs>53</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inherit</vt:lpstr>
      <vt:lpstr>open sans</vt:lpstr>
      <vt:lpstr>Retrospección</vt:lpstr>
      <vt:lpstr>Regresión Logística</vt:lpstr>
      <vt:lpstr>Introducción</vt:lpstr>
      <vt:lpstr>Datos no balanceados</vt:lpstr>
      <vt:lpstr>Estrategias para balancear los datos</vt:lpstr>
      <vt:lpstr>Matriz de confusión</vt:lpstr>
      <vt:lpstr>Precisión, Exhaustividad, Exactitud, F1</vt:lpstr>
      <vt:lpstr>F1-Score</vt:lpstr>
      <vt:lpstr>Accuracy (Exactitud)</vt:lpstr>
      <vt:lpstr>Herramientas</vt:lpstr>
      <vt:lpstr>Conclusiones</vt:lpstr>
      <vt:lpstr>Preguntas</vt:lpstr>
      <vt:lpstr>Regresión Logística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Neuronales Convolucionales</dc:title>
  <dc:creator>Yasiel Pérez Vera</dc:creator>
  <cp:lastModifiedBy>YASIEL  PEREZ VERA</cp:lastModifiedBy>
  <cp:revision>17</cp:revision>
  <dcterms:created xsi:type="dcterms:W3CDTF">2020-10-23T02:52:56Z</dcterms:created>
  <dcterms:modified xsi:type="dcterms:W3CDTF">2023-04-17T03:48:16Z</dcterms:modified>
</cp:coreProperties>
</file>