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923" r:id="rId2"/>
    <p:sldId id="257" r:id="rId3"/>
    <p:sldId id="258" r:id="rId4"/>
    <p:sldId id="259" r:id="rId5"/>
    <p:sldId id="260" r:id="rId6"/>
    <p:sldId id="92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922" r:id="rId75"/>
    <p:sldId id="924" r:id="rId76"/>
  </p:sldIdLst>
  <p:sldSz cx="9144000" cy="6858000" type="screen4x3"/>
  <p:notesSz cx="9144000" cy="6858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B0E0-7015-4202-B03A-7D8FEE127033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A2FE-B376-4821-B205-55311DF6E62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115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>
            <a:extLst>
              <a:ext uri="{FF2B5EF4-FFF2-40B4-BE49-F238E27FC236}">
                <a16:creationId xmlns:a16="http://schemas.microsoft.com/office/drawing/2014/main" id="{F922A9A9-70A0-4AC1-AFDB-CCFA3560CA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fld id="{DB305157-CC54-4882-9BD1-035D68A4168F}" type="slidenum">
              <a:rPr lang="en-GB" altLang="es-ES_tradnl" smtClean="0">
                <a:latin typeface="DejaVu Sans"/>
                <a:ea typeface="+mn-ea"/>
                <a:cs typeface="Arial" panose="020B0604020202020204" pitchFamily="34" charset="0"/>
              </a:rPr>
              <a:pPr>
                <a:lnSpc>
                  <a:spcPct val="98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t>1</a:t>
            </a:fld>
            <a:endParaRPr lang="en-GB" altLang="es-ES_tradnl">
              <a:latin typeface="DejaVu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81F41DDF-5E57-4BC2-90DF-7AF18865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A9C1D44-F016-4575-8308-F893A51705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>
            <a:extLst>
              <a:ext uri="{FF2B5EF4-FFF2-40B4-BE49-F238E27FC236}">
                <a16:creationId xmlns:a16="http://schemas.microsoft.com/office/drawing/2014/main" id="{F922A9A9-70A0-4AC1-AFDB-CCFA3560CA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fld id="{DB305157-CC54-4882-9BD1-035D68A4168F}" type="slidenum">
              <a:rPr lang="en-GB" altLang="es-ES_tradnl" smtClean="0">
                <a:latin typeface="DejaVu Sans"/>
                <a:ea typeface="+mn-ea"/>
                <a:cs typeface="Arial" panose="020B0604020202020204" pitchFamily="34" charset="0"/>
              </a:rPr>
              <a:pPr>
                <a:lnSpc>
                  <a:spcPct val="98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t>75</a:t>
            </a:fld>
            <a:endParaRPr lang="en-GB" altLang="es-ES_tradnl">
              <a:latin typeface="DejaVu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81F41DDF-5E57-4BC2-90DF-7AF18865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A9C1D44-F016-4575-8308-F893A51705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9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340" y="1303756"/>
            <a:ext cx="853122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69720" y="4009085"/>
            <a:ext cx="6004559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Picture 7" descr="Instituto Nexus Arequipa - Purdue University/UNSA">
            <a:extLst>
              <a:ext uri="{FF2B5EF4-FFF2-40B4-BE49-F238E27FC236}">
                <a16:creationId xmlns:a16="http://schemas.microsoft.com/office/drawing/2014/main" id="{B536B500-B693-4018-BFCF-8FDD3803E4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4924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9EB5D-EE5C-46C0-8B0C-5B49F67F5E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D0AC3-4FE5-47B1-9371-50C7CC65A158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7745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43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2005076"/>
            <a:ext cx="359346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1963825"/>
            <a:ext cx="8442325" cy="439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6CB882-43DD-4B82-BCE7-145A8F653B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8" y="6627813"/>
            <a:ext cx="9145588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72BBC4-9D0C-4715-A62F-A4B8D25E73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7" descr="Instituto Nexus Arequipa - Purdue University/UNSA">
            <a:extLst>
              <a:ext uri="{FF2B5EF4-FFF2-40B4-BE49-F238E27FC236}">
                <a16:creationId xmlns:a16="http://schemas.microsoft.com/office/drawing/2014/main" id="{EBAD9986-816C-43A6-9846-8C2EB97B9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7787"/>
            <a:ext cx="18986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v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v@unsa.edu.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8D3FFE-242E-4A8F-86A8-4BE77E4F5407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Profesor: Dr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Email: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1E0F24A-12A5-4E85-ACE5-2891EDED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S" altLang="es-ES_tradnl" sz="4800" b="1" dirty="0">
                <a:solidFill>
                  <a:srgbClr val="FFFF00"/>
                </a:solidFill>
                <a:cs typeface="+mn-cs"/>
              </a:rPr>
              <a:t>Inteligencia Artificial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ES" altLang="es-ES_tradnl" sz="3200" b="1" dirty="0">
              <a:solidFill>
                <a:srgbClr val="FFFFFF"/>
              </a:solidFill>
              <a:ea typeface="+mn-ea"/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None/>
              <a:defRPr/>
            </a:pPr>
            <a:r>
              <a:rPr lang="es-ES" altLang="es-ES_tradnl" sz="3600" b="1" dirty="0">
                <a:solidFill>
                  <a:srgbClr val="FFFFFF"/>
                </a:solidFill>
              </a:rPr>
              <a:t>Algoritmos de </a:t>
            </a:r>
            <a:r>
              <a:rPr lang="es-ES" altLang="es-ES_tradnl" sz="3600" b="1" dirty="0" err="1">
                <a:solidFill>
                  <a:srgbClr val="FFFFFF"/>
                </a:solidFill>
              </a:rPr>
              <a:t>clustering</a:t>
            </a:r>
            <a:endParaRPr lang="en-GB" altLang="es-ES_tradnl" sz="2400" b="1" dirty="0">
              <a:solidFill>
                <a:srgbClr val="FFFFFF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7837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13589"/>
            <a:ext cx="852995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latin typeface="Arial"/>
                <a:cs typeface="Arial"/>
              </a:rPr>
              <a:t>Permite </a:t>
            </a:r>
            <a:r>
              <a:rPr sz="3200" spc="-5" dirty="0">
                <a:latin typeface="Arial"/>
                <a:cs typeface="Arial"/>
              </a:rPr>
              <a:t>la identificación de tipologías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grupos  donde los elementos guardan gran similitud  entre </a:t>
            </a:r>
            <a:r>
              <a:rPr sz="3200" dirty="0">
                <a:latin typeface="Arial"/>
                <a:cs typeface="Arial"/>
              </a:rPr>
              <a:t>sí y </a:t>
            </a:r>
            <a:r>
              <a:rPr sz="3200" spc="-5" dirty="0">
                <a:latin typeface="Arial"/>
                <a:cs typeface="Arial"/>
              </a:rPr>
              <a:t>muchas diferencias con </a:t>
            </a:r>
            <a:r>
              <a:rPr sz="3200" dirty="0">
                <a:latin typeface="Arial"/>
                <a:cs typeface="Arial"/>
              </a:rPr>
              <a:t>los </a:t>
            </a:r>
            <a:r>
              <a:rPr sz="3200" spc="-5" dirty="0">
                <a:latin typeface="Arial"/>
                <a:cs typeface="Arial"/>
              </a:rPr>
              <a:t>de otros  grupos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455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Segmentación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989789"/>
            <a:ext cx="83026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Al agrupamiento también </a:t>
            </a:r>
            <a:r>
              <a:rPr sz="3200" dirty="0">
                <a:latin typeface="Arial"/>
                <a:cs typeface="Arial"/>
              </a:rPr>
              <a:t>se </a:t>
            </a:r>
            <a:r>
              <a:rPr sz="3200" spc="-10" dirty="0">
                <a:latin typeface="Arial"/>
                <a:cs typeface="Arial"/>
              </a:rPr>
              <a:t>le </a:t>
            </a:r>
            <a:r>
              <a:rPr sz="3200" dirty="0">
                <a:latin typeface="Arial"/>
                <a:cs typeface="Arial"/>
              </a:rPr>
              <a:t>suele </a:t>
            </a:r>
            <a:r>
              <a:rPr sz="3200" spc="-5" dirty="0">
                <a:latin typeface="Arial"/>
                <a:cs typeface="Arial"/>
              </a:rPr>
              <a:t>llamar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segmentación</a:t>
            </a:r>
            <a:r>
              <a:rPr sz="3200" spc="-5" dirty="0">
                <a:latin typeface="Arial"/>
                <a:cs typeface="Arial"/>
              </a:rPr>
              <a:t>, ya que parte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segmenta los  datos </a:t>
            </a:r>
            <a:r>
              <a:rPr sz="3200" spc="-10" dirty="0">
                <a:latin typeface="Arial"/>
                <a:cs typeface="Arial"/>
              </a:rPr>
              <a:t>en </a:t>
            </a:r>
            <a:r>
              <a:rPr sz="3200" spc="-5" dirty="0">
                <a:latin typeface="Arial"/>
                <a:cs typeface="Arial"/>
              </a:rPr>
              <a:t>grupos que pueden ser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no  </a:t>
            </a:r>
            <a:r>
              <a:rPr sz="3200" spc="-5" dirty="0">
                <a:latin typeface="Arial"/>
                <a:cs typeface="Arial"/>
              </a:rPr>
              <a:t>disjuntos.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455730"/>
            <a:ext cx="6259195" cy="36842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"/>
                <a:cs typeface="Arial"/>
              </a:rPr>
              <a:t>“Sinónimos” según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contexto…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920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Clustering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(IA)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92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Aprendizaje </a:t>
            </a:r>
            <a:r>
              <a:rPr sz="3200" dirty="0">
                <a:latin typeface="Arial"/>
                <a:cs typeface="Arial"/>
              </a:rPr>
              <a:t>no supervisado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(IA)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920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Ordenación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(Psicología)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920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Segmentación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(Marketing)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7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rí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829917"/>
            <a:ext cx="860742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Utilización </a:t>
            </a:r>
            <a:r>
              <a:rPr sz="3200" spc="-5" dirty="0">
                <a:latin typeface="Arial"/>
                <a:cs typeface="Arial"/>
              </a:rPr>
              <a:t>de una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medida de similitud </a:t>
            </a:r>
            <a:r>
              <a:rPr sz="3200" dirty="0">
                <a:latin typeface="Arial"/>
                <a:cs typeface="Arial"/>
              </a:rPr>
              <a:t>que, </a:t>
            </a:r>
            <a:r>
              <a:rPr sz="3200" spc="-10" dirty="0">
                <a:latin typeface="Arial"/>
                <a:cs typeface="Arial"/>
              </a:rPr>
              <a:t>en  </a:t>
            </a:r>
            <a:r>
              <a:rPr sz="3200" spc="-5" dirty="0">
                <a:latin typeface="Arial"/>
                <a:cs typeface="Arial"/>
              </a:rPr>
              <a:t>general, </a:t>
            </a:r>
            <a:r>
              <a:rPr sz="3200" dirty="0">
                <a:latin typeface="Arial"/>
                <a:cs typeface="Arial"/>
              </a:rPr>
              <a:t>está basada </a:t>
            </a:r>
            <a:r>
              <a:rPr sz="3200" spc="-5" dirty="0">
                <a:latin typeface="Arial"/>
                <a:cs typeface="Arial"/>
              </a:rPr>
              <a:t>en </a:t>
            </a:r>
            <a:r>
              <a:rPr sz="3200" dirty="0">
                <a:latin typeface="Arial"/>
                <a:cs typeface="Arial"/>
              </a:rPr>
              <a:t>los </a:t>
            </a:r>
            <a:r>
              <a:rPr sz="3200" spc="-5" dirty="0">
                <a:latin typeface="Arial"/>
                <a:cs typeface="Arial"/>
              </a:rPr>
              <a:t>atributos </a:t>
            </a:r>
            <a:r>
              <a:rPr sz="3200" spc="-10" dirty="0">
                <a:latin typeface="Arial"/>
                <a:cs typeface="Arial"/>
              </a:rPr>
              <a:t>que  </a:t>
            </a:r>
            <a:r>
              <a:rPr sz="3200" spc="-5" dirty="0">
                <a:latin typeface="Arial"/>
                <a:cs typeface="Arial"/>
              </a:rPr>
              <a:t>describen </a:t>
            </a:r>
            <a:r>
              <a:rPr sz="3200" dirty="0">
                <a:latin typeface="Arial"/>
                <a:cs typeface="Arial"/>
              </a:rPr>
              <a:t>a los </a:t>
            </a:r>
            <a:r>
              <a:rPr sz="3200" spc="-5" dirty="0">
                <a:latin typeface="Arial"/>
                <a:cs typeface="Arial"/>
              </a:rPr>
              <a:t>objetos, </a:t>
            </a:r>
            <a:r>
              <a:rPr sz="3200" dirty="0">
                <a:latin typeface="Arial"/>
                <a:cs typeface="Arial"/>
              </a:rPr>
              <a:t>y se </a:t>
            </a:r>
            <a:r>
              <a:rPr sz="3200" spc="-5" dirty="0">
                <a:latin typeface="Arial"/>
                <a:cs typeface="Arial"/>
              </a:rPr>
              <a:t>define usualmente  por proximidad en un </a:t>
            </a:r>
            <a:r>
              <a:rPr sz="3200" dirty="0">
                <a:latin typeface="Arial"/>
                <a:cs typeface="Arial"/>
              </a:rPr>
              <a:t>espacio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multidimensional.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7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rí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608130"/>
            <a:ext cx="860869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Para </a:t>
            </a:r>
            <a:r>
              <a:rPr sz="3200" spc="-5" dirty="0">
                <a:latin typeface="Arial"/>
                <a:cs typeface="Arial"/>
              </a:rPr>
              <a:t>datos numéricos, suele ser preciso  preparar </a:t>
            </a:r>
            <a:r>
              <a:rPr sz="3200" dirty="0">
                <a:latin typeface="Arial"/>
                <a:cs typeface="Arial"/>
              </a:rPr>
              <a:t>los </a:t>
            </a:r>
            <a:r>
              <a:rPr sz="3200" spc="-10" dirty="0">
                <a:latin typeface="Arial"/>
                <a:cs typeface="Arial"/>
              </a:rPr>
              <a:t>datos </a:t>
            </a:r>
            <a:r>
              <a:rPr sz="3200" spc="-5" dirty="0">
                <a:latin typeface="Arial"/>
                <a:cs typeface="Arial"/>
              </a:rPr>
              <a:t>antes de realizar data  mining </a:t>
            </a:r>
            <a:r>
              <a:rPr sz="3200" dirty="0">
                <a:latin typeface="Arial"/>
                <a:cs typeface="Arial"/>
              </a:rPr>
              <a:t>sobre </a:t>
            </a:r>
            <a:r>
              <a:rPr sz="3200" spc="-5" dirty="0">
                <a:latin typeface="Arial"/>
                <a:cs typeface="Arial"/>
              </a:rPr>
              <a:t>ellos, de manera que en primer  lugar </a:t>
            </a:r>
            <a:r>
              <a:rPr sz="3200" dirty="0">
                <a:latin typeface="Arial"/>
                <a:cs typeface="Arial"/>
              </a:rPr>
              <a:t>se </a:t>
            </a:r>
            <a:r>
              <a:rPr sz="3200" spc="-5" dirty="0">
                <a:latin typeface="Arial"/>
                <a:cs typeface="Arial"/>
              </a:rPr>
              <a:t>someten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un </a:t>
            </a:r>
            <a:r>
              <a:rPr sz="3200" spc="-5" dirty="0">
                <a:latin typeface="Arial"/>
                <a:cs typeface="Arial"/>
              </a:rPr>
              <a:t>proceso </a:t>
            </a:r>
            <a:r>
              <a:rPr sz="3200" spc="-10" dirty="0">
                <a:latin typeface="Arial"/>
                <a:cs typeface="Arial"/>
              </a:rPr>
              <a:t>de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estandarización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606790" cy="279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Medidas de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similitud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45"/>
              </a:lnSpc>
              <a:spcBef>
                <a:spcPts val="2580"/>
              </a:spcBef>
            </a:pPr>
            <a:r>
              <a:rPr sz="2800" b="1" spc="-5" dirty="0">
                <a:latin typeface="Arial"/>
                <a:cs typeface="Arial"/>
              </a:rPr>
              <a:t>Atributos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continuos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20"/>
              </a:lnSpc>
              <a:spcBef>
                <a:spcPts val="190"/>
              </a:spcBef>
            </a:pPr>
            <a:r>
              <a:rPr sz="2800" spc="-5" dirty="0">
                <a:latin typeface="Arial"/>
                <a:cs typeface="Arial"/>
              </a:rPr>
              <a:t>Para evitar </a:t>
            </a:r>
            <a:r>
              <a:rPr sz="2800" dirty="0">
                <a:latin typeface="Arial"/>
                <a:cs typeface="Arial"/>
              </a:rPr>
              <a:t>que unas variables </a:t>
            </a:r>
            <a:r>
              <a:rPr sz="2800" spc="-5" dirty="0">
                <a:latin typeface="Arial"/>
                <a:cs typeface="Arial"/>
              </a:rPr>
              <a:t>dominen sobre </a:t>
            </a:r>
            <a:r>
              <a:rPr sz="2800" dirty="0">
                <a:latin typeface="Arial"/>
                <a:cs typeface="Arial"/>
              </a:rPr>
              <a:t>otras,  </a:t>
            </a: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latin typeface="Arial"/>
                <a:cs typeface="Arial"/>
              </a:rPr>
              <a:t>valores </a:t>
            </a:r>
            <a:r>
              <a:rPr sz="2800" spc="-5" dirty="0">
                <a:latin typeface="Arial"/>
                <a:cs typeface="Arial"/>
              </a:rPr>
              <a:t>de los </a:t>
            </a:r>
            <a:r>
              <a:rPr sz="2800" dirty="0">
                <a:latin typeface="Arial"/>
                <a:cs typeface="Arial"/>
              </a:rPr>
              <a:t>atributos </a:t>
            </a:r>
            <a:r>
              <a:rPr sz="2800" spc="-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“normalizan”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priori: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Desviación absoluta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media: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512" y="3066923"/>
            <a:ext cx="8287258" cy="1657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1940" y="4837357"/>
            <a:ext cx="6602730" cy="10922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409"/>
              </a:spcBef>
              <a:buChar char="•"/>
              <a:tabLst>
                <a:tab pos="494665" algn="l"/>
                <a:tab pos="495300" algn="l"/>
              </a:tabLst>
            </a:pPr>
            <a:r>
              <a:rPr sz="2800" dirty="0">
                <a:latin typeface="Arial"/>
                <a:cs typeface="Arial"/>
              </a:rPr>
              <a:t>z-score </a:t>
            </a:r>
            <a:r>
              <a:rPr sz="2800" spc="-5" dirty="0">
                <a:latin typeface="Arial"/>
                <a:cs typeface="Arial"/>
              </a:rPr>
              <a:t>(medida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estandarizada):</a:t>
            </a:r>
            <a:endParaRPr sz="28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409"/>
              </a:spcBef>
              <a:tabLst>
                <a:tab pos="681355" algn="l"/>
              </a:tabLst>
            </a:pPr>
            <a:r>
              <a:rPr sz="3600" spc="-85" dirty="0">
                <a:latin typeface="Cambria Math"/>
                <a:cs typeface="Cambria Math"/>
              </a:rPr>
              <a:t>𝑧</a:t>
            </a:r>
            <a:r>
              <a:rPr sz="3900" spc="457" baseline="-16025" dirty="0">
                <a:latin typeface="Cambria Math"/>
                <a:cs typeface="Cambria Math"/>
              </a:rPr>
              <a:t>𝑖</a:t>
            </a:r>
            <a:r>
              <a:rPr sz="3900" spc="397" baseline="-16025" dirty="0">
                <a:latin typeface="Cambria Math"/>
                <a:cs typeface="Cambria Math"/>
              </a:rPr>
              <a:t>𝑓</a:t>
            </a:r>
            <a:r>
              <a:rPr sz="3900" baseline="-16025" dirty="0">
                <a:latin typeface="Cambria Math"/>
                <a:cs typeface="Cambria Math"/>
              </a:rPr>
              <a:t>	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3278" y="4994275"/>
            <a:ext cx="17614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1995" algn="l"/>
              </a:tabLst>
            </a:pPr>
            <a:r>
              <a:rPr sz="3600" spc="70" dirty="0">
                <a:latin typeface="Cambria Math"/>
                <a:cs typeface="Cambria Math"/>
              </a:rPr>
              <a:t>𝑥</a:t>
            </a:r>
            <a:r>
              <a:rPr sz="3900" spc="104" baseline="-16025" dirty="0">
                <a:latin typeface="Cambria Math"/>
                <a:cs typeface="Cambria Math"/>
              </a:rPr>
              <a:t>𝑖𝑓	</a:t>
            </a:r>
            <a:r>
              <a:rPr sz="3600" dirty="0">
                <a:latin typeface="Cambria Math"/>
                <a:cs typeface="Cambria Math"/>
              </a:rPr>
              <a:t>−</a:t>
            </a:r>
            <a:r>
              <a:rPr sz="3600" spc="-65" dirty="0">
                <a:latin typeface="Cambria Math"/>
                <a:cs typeface="Cambria Math"/>
              </a:rPr>
              <a:t> </a:t>
            </a:r>
            <a:r>
              <a:rPr sz="3600" spc="-35" dirty="0">
                <a:latin typeface="Cambria Math"/>
                <a:cs typeface="Cambria Math"/>
              </a:rPr>
              <a:t>𝑚</a:t>
            </a:r>
            <a:r>
              <a:rPr sz="3900" spc="-52" baseline="-16025" dirty="0">
                <a:latin typeface="Cambria Math"/>
                <a:cs typeface="Cambria Math"/>
              </a:rPr>
              <a:t>𝑓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3997" y="5662066"/>
            <a:ext cx="236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𝑠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7733" y="5878474"/>
            <a:ext cx="22606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265" dirty="0">
                <a:latin typeface="Cambria Math"/>
                <a:cs typeface="Cambria Math"/>
              </a:rPr>
              <a:t>𝑓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60107" y="5693676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59">
                <a:moveTo>
                  <a:pt x="0" y="0"/>
                </a:moveTo>
                <a:lnTo>
                  <a:pt x="171145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580" y="1793875"/>
            <a:ext cx="891540" cy="470534"/>
          </a:xfrm>
          <a:custGeom>
            <a:avLst/>
            <a:gdLst/>
            <a:ahLst/>
            <a:cxnLst/>
            <a:rect l="l" t="t" r="r" b="b"/>
            <a:pathLst>
              <a:path w="891539" h="470535">
                <a:moveTo>
                  <a:pt x="741171" y="0"/>
                </a:moveTo>
                <a:lnTo>
                  <a:pt x="734441" y="19050"/>
                </a:lnTo>
                <a:lnTo>
                  <a:pt x="761680" y="30839"/>
                </a:lnTo>
                <a:lnTo>
                  <a:pt x="785098" y="47164"/>
                </a:lnTo>
                <a:lnTo>
                  <a:pt x="820419" y="93472"/>
                </a:lnTo>
                <a:lnTo>
                  <a:pt x="841279" y="155971"/>
                </a:lnTo>
                <a:lnTo>
                  <a:pt x="848232" y="232663"/>
                </a:lnTo>
                <a:lnTo>
                  <a:pt x="846492" y="274099"/>
                </a:lnTo>
                <a:lnTo>
                  <a:pt x="832534" y="345588"/>
                </a:lnTo>
                <a:lnTo>
                  <a:pt x="804533" y="401452"/>
                </a:lnTo>
                <a:lnTo>
                  <a:pt x="761964" y="439120"/>
                </a:lnTo>
                <a:lnTo>
                  <a:pt x="735203" y="450976"/>
                </a:lnTo>
                <a:lnTo>
                  <a:pt x="741171" y="470026"/>
                </a:lnTo>
                <a:lnTo>
                  <a:pt x="805275" y="439943"/>
                </a:lnTo>
                <a:lnTo>
                  <a:pt x="852423" y="387858"/>
                </a:lnTo>
                <a:lnTo>
                  <a:pt x="881395" y="318135"/>
                </a:lnTo>
                <a:lnTo>
                  <a:pt x="888624" y="278272"/>
                </a:lnTo>
                <a:lnTo>
                  <a:pt x="891032" y="235076"/>
                </a:lnTo>
                <a:lnTo>
                  <a:pt x="888605" y="192024"/>
                </a:lnTo>
                <a:lnTo>
                  <a:pt x="881332" y="152209"/>
                </a:lnTo>
                <a:lnTo>
                  <a:pt x="869225" y="115633"/>
                </a:lnTo>
                <a:lnTo>
                  <a:pt x="830790" y="53435"/>
                </a:lnTo>
                <a:lnTo>
                  <a:pt x="775251" y="12287"/>
                </a:lnTo>
                <a:lnTo>
                  <a:pt x="741171" y="0"/>
                </a:lnTo>
                <a:close/>
              </a:path>
              <a:path w="891539" h="470535">
                <a:moveTo>
                  <a:pt x="149986" y="0"/>
                </a:moveTo>
                <a:lnTo>
                  <a:pt x="85994" y="30099"/>
                </a:lnTo>
                <a:lnTo>
                  <a:pt x="38862" y="82296"/>
                </a:lnTo>
                <a:lnTo>
                  <a:pt x="9715" y="152209"/>
                </a:lnTo>
                <a:lnTo>
                  <a:pt x="2428" y="192024"/>
                </a:lnTo>
                <a:lnTo>
                  <a:pt x="0" y="235076"/>
                </a:lnTo>
                <a:lnTo>
                  <a:pt x="2426" y="278272"/>
                </a:lnTo>
                <a:lnTo>
                  <a:pt x="9699" y="318135"/>
                </a:lnTo>
                <a:lnTo>
                  <a:pt x="21806" y="354663"/>
                </a:lnTo>
                <a:lnTo>
                  <a:pt x="60190" y="416645"/>
                </a:lnTo>
                <a:lnTo>
                  <a:pt x="115816" y="457741"/>
                </a:lnTo>
                <a:lnTo>
                  <a:pt x="149986" y="470026"/>
                </a:lnTo>
                <a:lnTo>
                  <a:pt x="155829" y="450976"/>
                </a:lnTo>
                <a:lnTo>
                  <a:pt x="129085" y="439120"/>
                </a:lnTo>
                <a:lnTo>
                  <a:pt x="105997" y="422608"/>
                </a:lnTo>
                <a:lnTo>
                  <a:pt x="70738" y="375665"/>
                </a:lnTo>
                <a:lnTo>
                  <a:pt x="49879" y="311737"/>
                </a:lnTo>
                <a:lnTo>
                  <a:pt x="42925" y="232663"/>
                </a:lnTo>
                <a:lnTo>
                  <a:pt x="44664" y="192537"/>
                </a:lnTo>
                <a:lnTo>
                  <a:pt x="58570" y="122953"/>
                </a:lnTo>
                <a:lnTo>
                  <a:pt x="86600" y="68038"/>
                </a:lnTo>
                <a:lnTo>
                  <a:pt x="129514" y="30839"/>
                </a:lnTo>
                <a:lnTo>
                  <a:pt x="156591" y="19050"/>
                </a:lnTo>
                <a:lnTo>
                  <a:pt x="149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0"/>
            <a:ext cx="8606790" cy="583374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4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Medidas de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similitud</a:t>
            </a:r>
            <a:endParaRPr sz="2800">
              <a:latin typeface="Arial"/>
              <a:cs typeface="Arial"/>
            </a:endParaRPr>
          </a:p>
          <a:p>
            <a:pPr marL="12700" marR="1187450">
              <a:lnSpc>
                <a:spcPct val="100000"/>
              </a:lnSpc>
              <a:spcBef>
                <a:spcPts val="1605"/>
              </a:spcBef>
            </a:pPr>
            <a:r>
              <a:rPr sz="3200" dirty="0">
                <a:latin typeface="Arial"/>
                <a:cs typeface="Arial"/>
              </a:rPr>
              <a:t>Usualmente, se expresan en </a:t>
            </a:r>
            <a:r>
              <a:rPr sz="3200" spc="-5" dirty="0">
                <a:latin typeface="Arial"/>
                <a:cs typeface="Arial"/>
              </a:rPr>
              <a:t>términos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 distancias</a:t>
            </a:r>
            <a:endParaRPr sz="3200">
              <a:latin typeface="Arial"/>
              <a:cs typeface="Arial"/>
            </a:endParaRPr>
          </a:p>
          <a:p>
            <a:pPr marR="324485" algn="ctr">
              <a:lnSpc>
                <a:spcPts val="3965"/>
              </a:lnSpc>
              <a:tabLst>
                <a:tab pos="519430" algn="l"/>
                <a:tab pos="1429385" algn="l"/>
              </a:tabLst>
            </a:pPr>
            <a:r>
              <a:rPr sz="4000" spc="-5" dirty="0">
                <a:latin typeface="Cambria Math"/>
                <a:cs typeface="Cambria Math"/>
              </a:rPr>
              <a:t>𝑑	</a:t>
            </a:r>
            <a:r>
              <a:rPr sz="4000" spc="65" dirty="0">
                <a:latin typeface="Cambria Math"/>
                <a:cs typeface="Cambria Math"/>
              </a:rPr>
              <a:t>𝑖,</a:t>
            </a:r>
            <a:r>
              <a:rPr sz="4000" spc="-21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𝑗	&gt; </a:t>
            </a:r>
            <a:r>
              <a:rPr sz="4000" spc="55" dirty="0">
                <a:latin typeface="Cambria Math"/>
                <a:cs typeface="Cambria Math"/>
              </a:rPr>
              <a:t>𝑑(𝑖,</a:t>
            </a:r>
            <a:r>
              <a:rPr sz="4000" spc="35" dirty="0">
                <a:latin typeface="Cambria Math"/>
                <a:cs typeface="Cambria Math"/>
              </a:rPr>
              <a:t> </a:t>
            </a:r>
            <a:r>
              <a:rPr sz="4000" spc="55" dirty="0">
                <a:latin typeface="Cambria Math"/>
                <a:cs typeface="Cambria Math"/>
              </a:rPr>
              <a:t>𝑘)</a:t>
            </a:r>
            <a:endParaRPr sz="4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3200" spc="-5" dirty="0">
                <a:latin typeface="Arial"/>
                <a:cs typeface="Arial"/>
              </a:rPr>
              <a:t>nos indica que </a:t>
            </a:r>
            <a:r>
              <a:rPr sz="3200" dirty="0">
                <a:latin typeface="Cambria Math"/>
                <a:cs typeface="Cambria Math"/>
              </a:rPr>
              <a:t>𝑖 </a:t>
            </a:r>
            <a:r>
              <a:rPr sz="3200" dirty="0">
                <a:latin typeface="Arial"/>
                <a:cs typeface="Arial"/>
              </a:rPr>
              <a:t>es </a:t>
            </a:r>
            <a:r>
              <a:rPr sz="3200" spc="-5" dirty="0">
                <a:latin typeface="Arial"/>
                <a:cs typeface="Arial"/>
              </a:rPr>
              <a:t>más parecido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dirty="0">
                <a:latin typeface="Cambria Math"/>
                <a:cs typeface="Cambria Math"/>
              </a:rPr>
              <a:t>𝑘 </a:t>
            </a:r>
            <a:r>
              <a:rPr sz="3200" spc="-5" dirty="0">
                <a:latin typeface="Arial"/>
                <a:cs typeface="Arial"/>
              </a:rPr>
              <a:t>que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495" dirty="0">
                <a:latin typeface="Arial"/>
                <a:cs typeface="Arial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𝑗</a:t>
            </a:r>
            <a:r>
              <a:rPr sz="3200" spc="2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105"/>
              </a:spcBef>
            </a:pPr>
            <a:r>
              <a:rPr sz="3200" spc="-5" dirty="0">
                <a:latin typeface="Arial"/>
                <a:cs typeface="Arial"/>
              </a:rPr>
              <a:t>La definición de </a:t>
            </a:r>
            <a:r>
              <a:rPr sz="3200" spc="-10" dirty="0">
                <a:latin typeface="Arial"/>
                <a:cs typeface="Arial"/>
              </a:rPr>
              <a:t>la </a:t>
            </a:r>
            <a:r>
              <a:rPr sz="3200" spc="-5" dirty="0">
                <a:latin typeface="Arial"/>
                <a:cs typeface="Arial"/>
              </a:rPr>
              <a:t>métrica de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similitud/distancia  </a:t>
            </a:r>
            <a:r>
              <a:rPr sz="3200" dirty="0">
                <a:latin typeface="Arial"/>
                <a:cs typeface="Arial"/>
              </a:rPr>
              <a:t>será </a:t>
            </a:r>
            <a:r>
              <a:rPr sz="3200" spc="-5" dirty="0">
                <a:latin typeface="Arial"/>
                <a:cs typeface="Arial"/>
              </a:rPr>
              <a:t>distinta en función </a:t>
            </a:r>
            <a:r>
              <a:rPr sz="3200" spc="-10" dirty="0">
                <a:latin typeface="Arial"/>
                <a:cs typeface="Arial"/>
              </a:rPr>
              <a:t>del </a:t>
            </a:r>
            <a:r>
              <a:rPr sz="3200" spc="-5" dirty="0">
                <a:latin typeface="Arial"/>
                <a:cs typeface="Arial"/>
              </a:rPr>
              <a:t>tipo de dato 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5" dirty="0">
                <a:latin typeface="Arial"/>
                <a:cs typeface="Arial"/>
              </a:rPr>
              <a:t>de la  interpretación semántica que nosotros  hagamos.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52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Medidas de</a:t>
            </a: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similitud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490" y="901953"/>
            <a:ext cx="8034655" cy="52108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455"/>
              </a:spcBef>
            </a:pPr>
            <a:r>
              <a:rPr sz="3200" dirty="0">
                <a:latin typeface="Arial"/>
                <a:cs typeface="Arial"/>
              </a:rPr>
              <a:t>Se </a:t>
            </a:r>
            <a:r>
              <a:rPr sz="3200" spc="-5" dirty="0">
                <a:latin typeface="Arial"/>
                <a:cs typeface="Arial"/>
              </a:rPr>
              <a:t>suelen </a:t>
            </a:r>
            <a:r>
              <a:rPr sz="3200" dirty="0">
                <a:latin typeface="Arial"/>
                <a:cs typeface="Arial"/>
              </a:rPr>
              <a:t>usar </a:t>
            </a:r>
            <a:r>
              <a:rPr sz="3200" spc="-5" dirty="0">
                <a:latin typeface="Arial"/>
                <a:cs typeface="Arial"/>
              </a:rPr>
              <a:t>medidas </a:t>
            </a:r>
            <a:r>
              <a:rPr sz="3200" dirty="0">
                <a:latin typeface="Arial"/>
                <a:cs typeface="Arial"/>
              </a:rPr>
              <a:t>de distancia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porque  </a:t>
            </a:r>
            <a:r>
              <a:rPr sz="3200" dirty="0">
                <a:latin typeface="Arial"/>
                <a:cs typeface="Arial"/>
              </a:rPr>
              <a:t>verifican las </a:t>
            </a:r>
            <a:r>
              <a:rPr sz="3200" spc="-5" dirty="0">
                <a:latin typeface="Arial"/>
                <a:cs typeface="Arial"/>
              </a:rPr>
              <a:t>siguientes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propiedades: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Propiedad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reflexiva</a:t>
            </a:r>
            <a:endParaRPr sz="3200">
              <a:latin typeface="Arial"/>
              <a:cs typeface="Arial"/>
            </a:endParaRPr>
          </a:p>
          <a:p>
            <a:pPr marL="563245" algn="ctr">
              <a:lnSpc>
                <a:spcPct val="100000"/>
              </a:lnSpc>
              <a:spcBef>
                <a:spcPts val="930"/>
              </a:spcBef>
              <a:tabLst>
                <a:tab pos="1795780" algn="l"/>
                <a:tab pos="2301875" algn="l"/>
              </a:tabLst>
            </a:pPr>
            <a:r>
              <a:rPr sz="3200" spc="45" dirty="0">
                <a:latin typeface="Cambria Math"/>
                <a:cs typeface="Cambria Math"/>
              </a:rPr>
              <a:t>𝑑(𝑖,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𝑗)	</a:t>
            </a:r>
            <a:r>
              <a:rPr sz="3200" dirty="0">
                <a:latin typeface="Cambria Math"/>
                <a:cs typeface="Cambria Math"/>
              </a:rPr>
              <a:t>=	0 </a:t>
            </a:r>
            <a:r>
              <a:rPr sz="3200" dirty="0">
                <a:latin typeface="Arial"/>
                <a:cs typeface="Arial"/>
              </a:rPr>
              <a:t>si y </a:t>
            </a:r>
            <a:r>
              <a:rPr sz="3200" spc="-5" dirty="0">
                <a:latin typeface="Arial"/>
                <a:cs typeface="Arial"/>
              </a:rPr>
              <a:t>sólo </a:t>
            </a:r>
            <a:r>
              <a:rPr sz="3200" dirty="0">
                <a:latin typeface="Arial"/>
                <a:cs typeface="Arial"/>
              </a:rPr>
              <a:t>si </a:t>
            </a:r>
            <a:r>
              <a:rPr sz="3200" dirty="0">
                <a:latin typeface="Cambria Math"/>
                <a:cs typeface="Cambria Math"/>
              </a:rPr>
              <a:t>𝑖 =</a:t>
            </a:r>
            <a:r>
              <a:rPr sz="3200" spc="-3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𝑗</a:t>
            </a:r>
            <a:endParaRPr sz="3200">
              <a:latin typeface="Cambria Math"/>
              <a:cs typeface="Cambria Math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Propiedad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simétrica</a:t>
            </a:r>
            <a:endParaRPr sz="3200">
              <a:latin typeface="Arial"/>
              <a:cs typeface="Arial"/>
            </a:endParaRPr>
          </a:p>
          <a:p>
            <a:pPr marL="570230" algn="ctr">
              <a:lnSpc>
                <a:spcPct val="100000"/>
              </a:lnSpc>
              <a:spcBef>
                <a:spcPts val="925"/>
              </a:spcBef>
              <a:tabLst>
                <a:tab pos="1803400" algn="l"/>
                <a:tab pos="2309495" algn="l"/>
              </a:tabLst>
            </a:pPr>
            <a:r>
              <a:rPr sz="3200" spc="45" dirty="0">
                <a:latin typeface="Cambria Math"/>
                <a:cs typeface="Cambria Math"/>
              </a:rPr>
              <a:t>𝑑(𝑖,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𝑗)	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3200" spc="35" dirty="0">
                <a:latin typeface="Cambria Math"/>
                <a:cs typeface="Cambria Math"/>
              </a:rPr>
              <a:t>𝑑(𝑗,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40" dirty="0">
                <a:latin typeface="Cambria Math"/>
                <a:cs typeface="Cambria Math"/>
              </a:rPr>
              <a:t>𝑖)</a:t>
            </a:r>
            <a:endParaRPr sz="3200">
              <a:latin typeface="Cambria Math"/>
              <a:cs typeface="Cambria Math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Desigualdad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triangular</a:t>
            </a:r>
            <a:endParaRPr sz="3200">
              <a:latin typeface="Arial"/>
              <a:cs typeface="Arial"/>
            </a:endParaRPr>
          </a:p>
          <a:p>
            <a:pPr marL="572135" algn="ctr">
              <a:lnSpc>
                <a:spcPct val="100000"/>
              </a:lnSpc>
              <a:spcBef>
                <a:spcPts val="940"/>
              </a:spcBef>
              <a:tabLst>
                <a:tab pos="1804670" algn="l"/>
                <a:tab pos="2312670" algn="l"/>
              </a:tabLst>
            </a:pPr>
            <a:r>
              <a:rPr sz="3200" spc="45" dirty="0">
                <a:latin typeface="Cambria Math"/>
                <a:cs typeface="Cambria Math"/>
              </a:rPr>
              <a:t>𝑑(𝑖,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spc="30" dirty="0">
                <a:latin typeface="Cambria Math"/>
                <a:cs typeface="Cambria Math"/>
              </a:rPr>
              <a:t>𝑗)	</a:t>
            </a:r>
            <a:r>
              <a:rPr sz="3200" dirty="0">
                <a:latin typeface="Cambria Math"/>
                <a:cs typeface="Cambria Math"/>
              </a:rPr>
              <a:t>≤	</a:t>
            </a:r>
            <a:r>
              <a:rPr sz="3200" spc="40" dirty="0">
                <a:latin typeface="Cambria Math"/>
                <a:cs typeface="Cambria Math"/>
              </a:rPr>
              <a:t>𝑑(𝑖, 𝑘) </a:t>
            </a:r>
            <a:r>
              <a:rPr sz="3200" dirty="0">
                <a:latin typeface="Cambria Math"/>
                <a:cs typeface="Cambria Math"/>
              </a:rPr>
              <a:t>+ </a:t>
            </a:r>
            <a:r>
              <a:rPr sz="3200" spc="45" dirty="0">
                <a:latin typeface="Cambria Math"/>
                <a:cs typeface="Cambria Math"/>
              </a:rPr>
              <a:t>𝑑(𝑘,</a:t>
            </a:r>
            <a:r>
              <a:rPr sz="3200" spc="-420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𝑗)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626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Métricas 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distancia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BEE3D53-C74C-4BD2-AB6A-123D25B5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638"/>
            <a:ext cx="9144000" cy="59619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076" y="1504569"/>
            <a:ext cx="3762247" cy="367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5329529"/>
            <a:ext cx="8086090" cy="1245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25"/>
              </a:spcBef>
              <a:tabLst>
                <a:tab pos="4750435" algn="l"/>
              </a:tabLst>
            </a:pPr>
            <a:r>
              <a:rPr sz="2800" spc="-5" dirty="0">
                <a:latin typeface="Arial"/>
                <a:cs typeface="Arial"/>
              </a:rPr>
              <a:t>Distancia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Manhattan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12	</a:t>
            </a:r>
            <a:r>
              <a:rPr sz="2800" dirty="0">
                <a:latin typeface="Arial"/>
                <a:cs typeface="Arial"/>
              </a:rPr>
              <a:t>(roja, azul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amarilla)  </a:t>
            </a:r>
            <a:r>
              <a:rPr sz="2800" dirty="0">
                <a:latin typeface="Arial"/>
                <a:cs typeface="Arial"/>
              </a:rPr>
              <a:t>Distancia euclídea </a:t>
            </a:r>
            <a:r>
              <a:rPr sz="2800" spc="-5" dirty="0">
                <a:latin typeface="Arial"/>
                <a:cs typeface="Arial"/>
              </a:rPr>
              <a:t>≈ 8.5 (verde - </a:t>
            </a:r>
            <a:r>
              <a:rPr sz="2800" dirty="0">
                <a:latin typeface="Arial"/>
                <a:cs typeface="Arial"/>
              </a:rPr>
              <a:t>continua)  </a:t>
            </a:r>
            <a:r>
              <a:rPr sz="2800" spc="-5" dirty="0">
                <a:latin typeface="Arial"/>
                <a:cs typeface="Arial"/>
              </a:rPr>
              <a:t>Distancia de Chebyshev = 6 (verde -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discreta)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066" y="153416"/>
            <a:ext cx="7477125" cy="115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Métricas de</a:t>
            </a:r>
            <a:r>
              <a:rPr sz="2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distancia</a:t>
            </a:r>
            <a:endParaRPr sz="2800">
              <a:latin typeface="Arial"/>
              <a:cs typeface="Arial"/>
            </a:endParaRPr>
          </a:p>
          <a:p>
            <a:pPr marL="1174115">
              <a:lnSpc>
                <a:spcPct val="100000"/>
              </a:lnSpc>
              <a:spcBef>
                <a:spcPts val="2175"/>
              </a:spcBef>
              <a:tabLst>
                <a:tab pos="3468370" algn="l"/>
              </a:tabLst>
            </a:pPr>
            <a:r>
              <a:rPr sz="2800" b="1" spc="-5" dirty="0">
                <a:latin typeface="Arial"/>
                <a:cs typeface="Arial"/>
              </a:rPr>
              <a:t>Distancia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	Distancia de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Minkowski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34980"/>
            <a:ext cx="852741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2129155" algn="l"/>
                <a:tab pos="2582545" algn="l"/>
                <a:tab pos="4222750" algn="l"/>
                <a:tab pos="4794250" algn="l"/>
                <a:tab pos="7150734" algn="l"/>
              </a:tabLst>
            </a:pPr>
            <a:r>
              <a:rPr sz="2800" spc="-5" dirty="0">
                <a:latin typeface="Arial"/>
                <a:cs typeface="Arial"/>
              </a:rPr>
              <a:t>Car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z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algo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itmo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ami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nto</a:t>
            </a:r>
            <a:r>
              <a:rPr sz="2800" dirty="0">
                <a:latin typeface="Arial"/>
                <a:cs typeface="Arial"/>
              </a:rPr>
              <a:t>	k</a:t>
            </a:r>
            <a:r>
              <a:rPr sz="2800" spc="-5" dirty="0">
                <a:latin typeface="Arial"/>
                <a:cs typeface="Arial"/>
              </a:rPr>
              <a:t>-me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ns  </a:t>
            </a:r>
            <a:r>
              <a:rPr sz="2800" dirty="0">
                <a:latin typeface="Arial"/>
                <a:cs typeface="Arial"/>
              </a:rPr>
              <a:t>como técnica </a:t>
            </a:r>
            <a:r>
              <a:rPr sz="2800" spc="-5" dirty="0">
                <a:latin typeface="Arial"/>
                <a:cs typeface="Arial"/>
              </a:rPr>
              <a:t>de minería 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datos.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4 Imagen" descr="logo-feliz.gif">
            <a:extLst>
              <a:ext uri="{FF2B5EF4-FFF2-40B4-BE49-F238E27FC236}">
                <a16:creationId xmlns:a16="http://schemas.microsoft.com/office/drawing/2014/main" id="{94B3DAC5-F025-4467-8F5B-43A15E4F0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79913"/>
            <a:ext cx="2233613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626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Métricas 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distancia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48842"/>
            <a:ext cx="79895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Otras métricas de </a:t>
            </a:r>
            <a:r>
              <a:rPr sz="2800" dirty="0">
                <a:latin typeface="Arial"/>
                <a:cs typeface="Arial"/>
              </a:rPr>
              <a:t>distancia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son: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469900" algn="l"/>
                <a:tab pos="470534" algn="l"/>
                <a:tab pos="2628265" algn="l"/>
              </a:tabLst>
            </a:pPr>
            <a:r>
              <a:rPr sz="2800" spc="-5" dirty="0">
                <a:latin typeface="Arial"/>
                <a:cs typeface="Arial"/>
              </a:rPr>
              <a:t>Distancia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	</a:t>
            </a:r>
            <a:r>
              <a:rPr sz="2800" spc="-5" dirty="0">
                <a:latin typeface="Arial"/>
                <a:cs typeface="Arial"/>
              </a:rPr>
              <a:t>Mahalanobis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Distancia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edición (Distancia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Levenshtein)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Distancia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Hamming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517890" cy="6122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Requerimientos de clustering en</a:t>
            </a:r>
            <a:r>
              <a:rPr sz="28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"/>
              <a:cs typeface="Arial"/>
            </a:endParaRPr>
          </a:p>
          <a:p>
            <a:pPr marL="469900" indent="-457200">
              <a:lnSpc>
                <a:spcPts val="3245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Escalabilidad</a:t>
            </a:r>
            <a:endParaRPr sz="2800">
              <a:latin typeface="Arial"/>
              <a:cs typeface="Arial"/>
            </a:endParaRPr>
          </a:p>
          <a:p>
            <a:pPr marL="469900" marR="1132205" indent="-457200">
              <a:lnSpc>
                <a:spcPts val="3120"/>
              </a:lnSpc>
              <a:spcBef>
                <a:spcPts val="19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Habilidad </a:t>
            </a:r>
            <a:r>
              <a:rPr sz="2800" dirty="0">
                <a:latin typeface="Arial"/>
                <a:cs typeface="Arial"/>
              </a:rPr>
              <a:t>para tratar </a:t>
            </a:r>
            <a:r>
              <a:rPr sz="2800" spc="-5" dirty="0">
                <a:latin typeface="Arial"/>
                <a:cs typeface="Arial"/>
              </a:rPr>
              <a:t>con </a:t>
            </a:r>
            <a:r>
              <a:rPr sz="2800" dirty="0">
                <a:latin typeface="Arial"/>
                <a:cs typeface="Arial"/>
              </a:rPr>
              <a:t>diferentes tipos </a:t>
            </a:r>
            <a:r>
              <a:rPr sz="2800" spc="-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atributos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295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Descubrimiento de </a:t>
            </a:r>
            <a:r>
              <a:rPr sz="2800" dirty="0">
                <a:latin typeface="Arial"/>
                <a:cs typeface="Arial"/>
              </a:rPr>
              <a:t>grupos </a:t>
            </a:r>
            <a:r>
              <a:rPr sz="2800" spc="-5" dirty="0">
                <a:latin typeface="Arial"/>
                <a:cs typeface="Arial"/>
              </a:rPr>
              <a:t>con una forma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arbitraria</a:t>
            </a:r>
            <a:endParaRPr sz="2800">
              <a:latin typeface="Arial"/>
              <a:cs typeface="Arial"/>
            </a:endParaRPr>
          </a:p>
          <a:p>
            <a:pPr marL="469900" marR="1190625" indent="-457200" algn="just">
              <a:lnSpc>
                <a:spcPct val="93100"/>
              </a:lnSpc>
              <a:spcBef>
                <a:spcPts val="110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Requerimiento mínimo de </a:t>
            </a:r>
            <a:r>
              <a:rPr sz="2800" dirty="0">
                <a:latin typeface="Arial"/>
                <a:cs typeface="Arial"/>
              </a:rPr>
              <a:t>conocimiento del  </a:t>
            </a:r>
            <a:r>
              <a:rPr sz="2800" spc="-5" dirty="0">
                <a:latin typeface="Arial"/>
                <a:cs typeface="Arial"/>
              </a:rPr>
              <a:t>dominio para </a:t>
            </a:r>
            <a:r>
              <a:rPr sz="2800" dirty="0">
                <a:latin typeface="Arial"/>
                <a:cs typeface="Arial"/>
              </a:rPr>
              <a:t>determinar </a:t>
            </a:r>
            <a:r>
              <a:rPr sz="2800" spc="-5" dirty="0">
                <a:latin typeface="Arial"/>
                <a:cs typeface="Arial"/>
              </a:rPr>
              <a:t>los parámetros de  </a:t>
            </a:r>
            <a:r>
              <a:rPr sz="2800" dirty="0">
                <a:latin typeface="Arial"/>
                <a:cs typeface="Arial"/>
              </a:rPr>
              <a:t>entrada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005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Habilidad para </a:t>
            </a:r>
            <a:r>
              <a:rPr sz="2800" dirty="0">
                <a:latin typeface="Arial"/>
                <a:cs typeface="Arial"/>
              </a:rPr>
              <a:t>tratar </a:t>
            </a:r>
            <a:r>
              <a:rPr sz="2800" spc="-5" dirty="0">
                <a:latin typeface="Arial"/>
                <a:cs typeface="Arial"/>
              </a:rPr>
              <a:t>con datos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ruidosos</a:t>
            </a:r>
            <a:endParaRPr sz="2800">
              <a:latin typeface="Arial"/>
              <a:cs typeface="Arial"/>
            </a:endParaRPr>
          </a:p>
          <a:p>
            <a:pPr marL="469900" marR="774065" indent="-457200">
              <a:lnSpc>
                <a:spcPts val="3120"/>
              </a:lnSpc>
              <a:spcBef>
                <a:spcPts val="19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Agrupamiento </a:t>
            </a:r>
            <a:r>
              <a:rPr sz="2800" dirty="0">
                <a:latin typeface="Arial"/>
                <a:cs typeface="Arial"/>
              </a:rPr>
              <a:t>incremental </a:t>
            </a:r>
            <a:r>
              <a:rPr sz="2800" spc="-5" dirty="0">
                <a:latin typeface="Arial"/>
                <a:cs typeface="Arial"/>
              </a:rPr>
              <a:t>y no </a:t>
            </a:r>
            <a:r>
              <a:rPr sz="2800" dirty="0">
                <a:latin typeface="Arial"/>
                <a:cs typeface="Arial"/>
              </a:rPr>
              <a:t>sensibilidad </a:t>
            </a:r>
            <a:r>
              <a:rPr sz="2800" spc="-5" dirty="0">
                <a:latin typeface="Arial"/>
                <a:cs typeface="Arial"/>
              </a:rPr>
              <a:t>al  orden de los </a:t>
            </a:r>
            <a:r>
              <a:rPr sz="2800" dirty="0">
                <a:latin typeface="Arial"/>
                <a:cs typeface="Arial"/>
              </a:rPr>
              <a:t>registros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entrada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2945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Alta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dimensionalidad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125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Agrupamiento </a:t>
            </a:r>
            <a:r>
              <a:rPr sz="2800" dirty="0">
                <a:latin typeface="Arial"/>
                <a:cs typeface="Arial"/>
              </a:rPr>
              <a:t>basado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restricciones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24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Interpretabilidad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usabilidad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36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Tipos 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60373"/>
            <a:ext cx="7018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Data matrix </a:t>
            </a:r>
            <a:r>
              <a:rPr sz="2800" spc="-5" dirty="0">
                <a:latin typeface="Arial"/>
                <a:cs typeface="Arial"/>
              </a:rPr>
              <a:t>(or </a:t>
            </a:r>
            <a:r>
              <a:rPr sz="2800" dirty="0">
                <a:latin typeface="Arial"/>
                <a:cs typeface="Arial"/>
              </a:rPr>
              <a:t>object-by-variable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5330138"/>
            <a:ext cx="265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two-mode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2103754"/>
            <a:ext cx="4890897" cy="30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36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Tipos 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60449"/>
            <a:ext cx="806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Dissimilarity matrix </a:t>
            </a:r>
            <a:r>
              <a:rPr sz="2800" spc="-5" dirty="0">
                <a:latin typeface="Arial"/>
                <a:cs typeface="Arial"/>
              </a:rPr>
              <a:t>(or </a:t>
            </a:r>
            <a:r>
              <a:rPr sz="2800" dirty="0">
                <a:latin typeface="Arial"/>
                <a:cs typeface="Arial"/>
              </a:rPr>
              <a:t>object-by-object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963" y="5824220"/>
            <a:ext cx="269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one-mode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1752600"/>
            <a:ext cx="6395974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528050" cy="6412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Categorías de los métodos de</a:t>
            </a:r>
            <a:r>
              <a:rPr sz="28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469900" marR="6985" indent="-457200">
              <a:lnSpc>
                <a:spcPts val="3130"/>
              </a:lnSpc>
              <a:spcBef>
                <a:spcPts val="2275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  <a:tab pos="2425700" algn="l"/>
                <a:tab pos="3409950" algn="l"/>
                <a:tab pos="6614159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Mét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d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am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(Part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ng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methods)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Métodos </a:t>
            </a:r>
            <a:r>
              <a:rPr sz="2800" dirty="0">
                <a:latin typeface="Arial"/>
                <a:cs typeface="Arial"/>
              </a:rPr>
              <a:t>jerárquicos </a:t>
            </a:r>
            <a:r>
              <a:rPr sz="2800" spc="-5" dirty="0">
                <a:latin typeface="Arial"/>
                <a:cs typeface="Arial"/>
              </a:rPr>
              <a:t>(Hierarchical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methods)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3120"/>
              </a:lnSpc>
              <a:spcBef>
                <a:spcPts val="1275"/>
              </a:spcBef>
              <a:buChar char="•"/>
              <a:tabLst>
                <a:tab pos="469265" algn="l"/>
                <a:tab pos="469900" algn="l"/>
                <a:tab pos="2109470" algn="l"/>
                <a:tab pos="3729990" algn="l"/>
                <a:tab pos="4399280" algn="l"/>
                <a:tab pos="6118860" algn="l"/>
              </a:tabLst>
            </a:pPr>
            <a:r>
              <a:rPr sz="2800" spc="-5" dirty="0">
                <a:latin typeface="Arial"/>
                <a:cs typeface="Arial"/>
              </a:rPr>
              <a:t>Mét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basado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(Den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spc="1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based  methods)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Métodos </a:t>
            </a:r>
            <a:r>
              <a:rPr sz="2800" dirty="0">
                <a:latin typeface="Arial"/>
                <a:cs typeface="Arial"/>
              </a:rPr>
              <a:t>basados </a:t>
            </a:r>
            <a:r>
              <a:rPr sz="2800" spc="-5" dirty="0">
                <a:latin typeface="Arial"/>
                <a:cs typeface="Arial"/>
              </a:rPr>
              <a:t>en mayas </a:t>
            </a:r>
            <a:r>
              <a:rPr sz="2800" dirty="0">
                <a:latin typeface="Arial"/>
                <a:cs typeface="Arial"/>
              </a:rPr>
              <a:t>(grid-based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methods)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3120"/>
              </a:lnSpc>
              <a:spcBef>
                <a:spcPts val="1275"/>
              </a:spcBef>
              <a:buChar char="•"/>
              <a:tabLst>
                <a:tab pos="469265" algn="l"/>
                <a:tab pos="469900" algn="l"/>
                <a:tab pos="2188845" algn="l"/>
                <a:tab pos="3888740" algn="l"/>
                <a:tab pos="4635500" algn="l"/>
                <a:tab pos="6335395" algn="l"/>
              </a:tabLst>
            </a:pPr>
            <a:r>
              <a:rPr sz="2800" spc="-5" dirty="0">
                <a:latin typeface="Arial"/>
                <a:cs typeface="Arial"/>
              </a:rPr>
              <a:t>Mét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basado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mo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(mo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based  methods)</a:t>
            </a:r>
            <a:endParaRPr sz="2800">
              <a:latin typeface="Arial"/>
              <a:cs typeface="Arial"/>
            </a:endParaRPr>
          </a:p>
          <a:p>
            <a:pPr marL="469900" marR="7620" indent="-457200">
              <a:lnSpc>
                <a:spcPts val="3120"/>
              </a:lnSpc>
              <a:spcBef>
                <a:spcPts val="1215"/>
              </a:spcBef>
              <a:buChar char="•"/>
              <a:tabLst>
                <a:tab pos="469265" algn="l"/>
                <a:tab pos="469900" algn="l"/>
                <a:tab pos="2854960" algn="l"/>
                <a:tab pos="3418840" algn="l"/>
                <a:tab pos="4457065" algn="l"/>
                <a:tab pos="5198110" algn="l"/>
                <a:tab pos="5938520" algn="l"/>
              </a:tabLst>
            </a:pPr>
            <a:r>
              <a:rPr sz="2800" spc="-5" dirty="0">
                <a:latin typeface="Arial"/>
                <a:cs typeface="Arial"/>
              </a:rPr>
              <a:t>Agr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tos</a:t>
            </a:r>
            <a:r>
              <a:rPr sz="2800" dirty="0">
                <a:latin typeface="Arial"/>
                <a:cs typeface="Arial"/>
              </a:rPr>
              <a:t>	co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ad  </a:t>
            </a:r>
            <a:r>
              <a:rPr sz="2800" dirty="0">
                <a:latin typeface="Arial"/>
                <a:cs typeface="Arial"/>
              </a:rPr>
              <a:t>(Clustering high-dimensional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data)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3130"/>
              </a:lnSpc>
              <a:spcBef>
                <a:spcPts val="119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Agrupamiento basado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restricciones (Constraint-  based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clustering)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71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Métodos de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particionamiento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55730"/>
            <a:ext cx="8455660" cy="368427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"/>
                <a:cs typeface="Arial"/>
              </a:rPr>
              <a:t>Dado</a:t>
            </a:r>
            <a:r>
              <a:rPr sz="3200" spc="245" dirty="0">
                <a:latin typeface="Arial"/>
                <a:cs typeface="Arial"/>
              </a:rPr>
              <a:t> </a:t>
            </a:r>
            <a:r>
              <a:rPr sz="3200" spc="40" dirty="0">
                <a:latin typeface="Cambria Math"/>
                <a:cs typeface="Cambria Math"/>
              </a:rPr>
              <a:t>𝐷</a:t>
            </a:r>
            <a:r>
              <a:rPr sz="3200" spc="40" dirty="0">
                <a:latin typeface="Arial"/>
                <a:cs typeface="Arial"/>
              </a:rPr>
              <a:t>,</a:t>
            </a:r>
            <a:r>
              <a:rPr sz="3200" spc="2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</a:t>
            </a:r>
            <a:r>
              <a:rPr sz="3200" spc="2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conjunto</a:t>
            </a:r>
            <a:r>
              <a:rPr sz="3200" spc="2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</a:t>
            </a:r>
            <a:r>
              <a:rPr sz="3200" spc="2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datos</a:t>
            </a:r>
            <a:r>
              <a:rPr sz="3200" spc="25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</a:t>
            </a:r>
            <a:r>
              <a:rPr sz="3200" spc="250" dirty="0">
                <a:latin typeface="Arial"/>
                <a:cs typeface="Arial"/>
              </a:rPr>
              <a:t> </a:t>
            </a:r>
            <a:r>
              <a:rPr sz="3200" dirty="0">
                <a:latin typeface="Cambria Math"/>
                <a:cs typeface="Cambria Math"/>
              </a:rPr>
              <a:t>𝑛</a:t>
            </a:r>
            <a:r>
              <a:rPr sz="3200" spc="49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Arial"/>
                <a:cs typeface="Arial"/>
              </a:rPr>
              <a:t>objetos,</a:t>
            </a:r>
            <a:r>
              <a:rPr sz="3200" spc="25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3200" dirty="0">
                <a:latin typeface="Cambria Math"/>
                <a:cs typeface="Cambria Math"/>
              </a:rPr>
              <a:t>𝑘 </a:t>
            </a:r>
            <a:r>
              <a:rPr sz="3200" spc="-5" dirty="0">
                <a:latin typeface="Arial"/>
                <a:cs typeface="Arial"/>
              </a:rPr>
              <a:t>el número de grupos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30" dirty="0">
                <a:latin typeface="Arial"/>
                <a:cs typeface="Arial"/>
              </a:rPr>
              <a:t>formar, </a:t>
            </a:r>
            <a:r>
              <a:rPr sz="3200" spc="-5" dirty="0">
                <a:latin typeface="Arial"/>
                <a:cs typeface="Arial"/>
              </a:rPr>
              <a:t>un algoritmo  de particionamiento organiza </a:t>
            </a:r>
            <a:r>
              <a:rPr sz="3200" spc="-10" dirty="0">
                <a:latin typeface="Arial"/>
                <a:cs typeface="Arial"/>
              </a:rPr>
              <a:t>los </a:t>
            </a:r>
            <a:r>
              <a:rPr sz="3200" spc="-5" dirty="0">
                <a:latin typeface="Arial"/>
                <a:cs typeface="Arial"/>
              </a:rPr>
              <a:t>objetos en </a:t>
            </a:r>
            <a:r>
              <a:rPr sz="3200" dirty="0">
                <a:latin typeface="Cambria Math"/>
                <a:cs typeface="Cambria Math"/>
              </a:rPr>
              <a:t>𝑘  </a:t>
            </a:r>
            <a:r>
              <a:rPr sz="3200" spc="-5" dirty="0">
                <a:latin typeface="Arial"/>
                <a:cs typeface="Arial"/>
              </a:rPr>
              <a:t>particiones </a:t>
            </a:r>
            <a:r>
              <a:rPr sz="3200" dirty="0">
                <a:latin typeface="Arial"/>
                <a:cs typeface="Arial"/>
              </a:rPr>
              <a:t>( </a:t>
            </a:r>
            <a:r>
              <a:rPr sz="3200" dirty="0">
                <a:latin typeface="Cambria Math"/>
                <a:cs typeface="Cambria Math"/>
              </a:rPr>
              <a:t>𝑘 ≤ 𝑛 </a:t>
            </a:r>
            <a:r>
              <a:rPr sz="3200" dirty="0">
                <a:latin typeface="Arial"/>
                <a:cs typeface="Arial"/>
              </a:rPr>
              <a:t>), </a:t>
            </a:r>
            <a:r>
              <a:rPr sz="3200" spc="-10" dirty="0">
                <a:latin typeface="Arial"/>
                <a:cs typeface="Arial"/>
              </a:rPr>
              <a:t>donde </a:t>
            </a:r>
            <a:r>
              <a:rPr sz="3200" dirty="0">
                <a:latin typeface="Arial"/>
                <a:cs typeface="Arial"/>
              </a:rPr>
              <a:t>cada </a:t>
            </a:r>
            <a:r>
              <a:rPr sz="3200" spc="-5" dirty="0">
                <a:latin typeface="Arial"/>
                <a:cs typeface="Arial"/>
              </a:rPr>
              <a:t>partición  representa un grupo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(cluster).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47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Métodos de particionamiento</a:t>
            </a:r>
            <a:r>
              <a:rPr sz="28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clásicos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452242"/>
            <a:ext cx="43053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k-Means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(k-medias)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k-Medoids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(k-medoides)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1448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-M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904" y="1393452"/>
            <a:ext cx="8912860" cy="1398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84200" algn="l"/>
                <a:tab pos="2465070" algn="l"/>
                <a:tab pos="4232910" algn="l"/>
                <a:tab pos="5344160" algn="l"/>
                <a:tab pos="6005830" algn="l"/>
                <a:tab pos="6623050" algn="l"/>
                <a:tab pos="8066405" algn="l"/>
              </a:tabLst>
            </a:pPr>
            <a:r>
              <a:rPr spc="-5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l	al</a:t>
            </a:r>
            <a:r>
              <a:rPr spc="-15" dirty="0">
                <a:solidFill>
                  <a:schemeClr val="tx1"/>
                </a:solidFill>
              </a:rPr>
              <a:t>g</a:t>
            </a:r>
            <a:r>
              <a:rPr dirty="0">
                <a:solidFill>
                  <a:schemeClr val="tx1"/>
                </a:solidFill>
              </a:rPr>
              <a:t>oritmo	</a:t>
            </a:r>
            <a:r>
              <a:rPr spc="5" dirty="0">
                <a:solidFill>
                  <a:schemeClr val="tx1"/>
                </a:solidFill>
              </a:rPr>
              <a:t>k</a:t>
            </a:r>
            <a:r>
              <a:rPr spc="-15" dirty="0">
                <a:solidFill>
                  <a:schemeClr val="tx1"/>
                </a:solidFill>
              </a:rPr>
              <a:t>-</a:t>
            </a:r>
            <a:r>
              <a:rPr spc="-5" dirty="0">
                <a:solidFill>
                  <a:schemeClr val="tx1"/>
                </a:solidFill>
              </a:rPr>
              <a:t>mean</a:t>
            </a:r>
            <a:r>
              <a:rPr dirty="0">
                <a:solidFill>
                  <a:schemeClr val="tx1"/>
                </a:solidFill>
              </a:rPr>
              <a:t>s	</a:t>
            </a:r>
            <a:r>
              <a:rPr spc="-20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10" dirty="0">
                <a:solidFill>
                  <a:schemeClr val="tx1"/>
                </a:solidFill>
              </a:rPr>
              <a:t>m</a:t>
            </a:r>
            <a:r>
              <a:rPr dirty="0">
                <a:solidFill>
                  <a:schemeClr val="tx1"/>
                </a:solidFill>
              </a:rPr>
              <a:t>a	</a:t>
            </a:r>
            <a:r>
              <a:rPr spc="-10" dirty="0">
                <a:solidFill>
                  <a:schemeClr val="tx1"/>
                </a:solidFill>
              </a:rPr>
              <a:t>u</a:t>
            </a:r>
            <a:r>
              <a:rPr dirty="0">
                <a:solidFill>
                  <a:schemeClr val="tx1"/>
                </a:solidFill>
              </a:rPr>
              <a:t>n	p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rám</a:t>
            </a:r>
            <a:r>
              <a:rPr spc="-2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tro	</a:t>
            </a:r>
            <a:r>
              <a:rPr spc="-10" dirty="0">
                <a:solidFill>
                  <a:schemeClr val="tx1"/>
                </a:solidFill>
              </a:rPr>
              <a:t>de  </a:t>
            </a:r>
            <a:r>
              <a:rPr spc="-5" dirty="0">
                <a:solidFill>
                  <a:schemeClr val="tx1"/>
                </a:solidFill>
              </a:rPr>
              <a:t>entrada </a:t>
            </a:r>
            <a:r>
              <a:rPr spc="45" dirty="0">
                <a:solidFill>
                  <a:schemeClr val="tx1"/>
                </a:solidFill>
                <a:latin typeface="Cambria Math"/>
                <a:cs typeface="Cambria Math"/>
              </a:rPr>
              <a:t>𝑘</a:t>
            </a:r>
            <a:r>
              <a:rPr spc="45" dirty="0">
                <a:solidFill>
                  <a:schemeClr val="tx1"/>
                </a:solidFill>
              </a:rPr>
              <a:t>, </a:t>
            </a:r>
            <a:r>
              <a:rPr dirty="0">
                <a:solidFill>
                  <a:schemeClr val="tx1"/>
                </a:solidFill>
              </a:rPr>
              <a:t>y </a:t>
            </a:r>
            <a:r>
              <a:rPr spc="-5" dirty="0">
                <a:solidFill>
                  <a:schemeClr val="tx1"/>
                </a:solidFill>
              </a:rPr>
              <a:t>parte un conjunto </a:t>
            </a:r>
            <a:r>
              <a:rPr spc="15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</a:t>
            </a:r>
            <a:r>
              <a:rPr spc="1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  <a:latin typeface="Cambria Math"/>
                <a:cs typeface="Cambria Math"/>
              </a:rPr>
              <a:t>𝑛	</a:t>
            </a:r>
            <a:r>
              <a:rPr spc="-5" dirty="0">
                <a:solidFill>
                  <a:schemeClr val="tx1"/>
                </a:solidFill>
              </a:rPr>
              <a:t>objetos</a:t>
            </a:r>
            <a:r>
              <a:rPr spc="9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027" y="2819400"/>
            <a:ext cx="853186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Cambria Math"/>
                <a:cs typeface="Cambria Math"/>
              </a:rPr>
              <a:t>𝑘 </a:t>
            </a:r>
            <a:r>
              <a:rPr sz="3200" spc="-5" dirty="0">
                <a:latin typeface="Arial"/>
                <a:cs typeface="Arial"/>
              </a:rPr>
              <a:t>grupos tal que la </a:t>
            </a:r>
            <a:r>
              <a:rPr sz="3200" dirty="0">
                <a:latin typeface="Arial"/>
                <a:cs typeface="Arial"/>
              </a:rPr>
              <a:t>similitud </a:t>
            </a:r>
            <a:r>
              <a:rPr sz="3200" spc="-5" dirty="0">
                <a:latin typeface="Arial"/>
                <a:cs typeface="Arial"/>
              </a:rPr>
              <a:t>resultante dentro  de un grupo es alta, pero la similitud </a:t>
            </a:r>
            <a:r>
              <a:rPr sz="3200" dirty="0">
                <a:latin typeface="Arial"/>
                <a:cs typeface="Arial"/>
              </a:rPr>
              <a:t>con </a:t>
            </a:r>
            <a:r>
              <a:rPr sz="3200" spc="-5" dirty="0">
                <a:latin typeface="Arial"/>
                <a:cs typeface="Arial"/>
              </a:rPr>
              <a:t>otros  grupos 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baja.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48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-M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03756"/>
            <a:ext cx="853059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Este </a:t>
            </a:r>
            <a:r>
              <a:rPr sz="3200" spc="-5" dirty="0">
                <a:latin typeface="Arial"/>
                <a:cs typeface="Arial"/>
              </a:rPr>
              <a:t>algoritmo busca </a:t>
            </a:r>
            <a:r>
              <a:rPr sz="3200" spc="-10" dirty="0">
                <a:latin typeface="Arial"/>
                <a:cs typeface="Arial"/>
              </a:rPr>
              <a:t>una </a:t>
            </a:r>
            <a:r>
              <a:rPr sz="3200" spc="-5" dirty="0">
                <a:latin typeface="Arial"/>
                <a:cs typeface="Arial"/>
              </a:rPr>
              <a:t>partición óptima </a:t>
            </a:r>
            <a:r>
              <a:rPr sz="3200" spc="-10" dirty="0">
                <a:latin typeface="Arial"/>
                <a:cs typeface="Arial"/>
              </a:rPr>
              <a:t>de  </a:t>
            </a:r>
            <a:r>
              <a:rPr sz="3200" dirty="0">
                <a:latin typeface="Arial"/>
                <a:cs typeface="Arial"/>
              </a:rPr>
              <a:t>los </a:t>
            </a:r>
            <a:r>
              <a:rPr sz="3200" spc="-5" dirty="0">
                <a:latin typeface="Arial"/>
                <a:cs typeface="Arial"/>
              </a:rPr>
              <a:t>datos minimizando el criterio de la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suma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del error cuadrado </a:t>
            </a:r>
            <a:r>
              <a:rPr sz="3200" dirty="0">
                <a:latin typeface="Arial"/>
                <a:cs typeface="Arial"/>
              </a:rPr>
              <a:t>con </a:t>
            </a:r>
            <a:r>
              <a:rPr sz="3200" spc="-5" dirty="0">
                <a:latin typeface="Arial"/>
                <a:cs typeface="Arial"/>
              </a:rPr>
              <a:t>un procedimiento  iterativo de optimización, el </a:t>
            </a:r>
            <a:r>
              <a:rPr sz="3200" dirty="0">
                <a:latin typeface="Arial"/>
                <a:cs typeface="Arial"/>
              </a:rPr>
              <a:t>cual </a:t>
            </a:r>
            <a:r>
              <a:rPr sz="3200" spc="-5" dirty="0">
                <a:latin typeface="Arial"/>
                <a:cs typeface="Arial"/>
              </a:rPr>
              <a:t>pertenece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la  </a:t>
            </a:r>
            <a:r>
              <a:rPr sz="3200" dirty="0">
                <a:latin typeface="Arial"/>
                <a:cs typeface="Arial"/>
              </a:rPr>
              <a:t>categoría </a:t>
            </a:r>
            <a:r>
              <a:rPr sz="3200" spc="-5" dirty="0">
                <a:latin typeface="Arial"/>
                <a:cs typeface="Arial"/>
              </a:rPr>
              <a:t>de algoritmos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hill-climbing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8066" y="0"/>
            <a:ext cx="4234180" cy="660436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Suma del error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 err="1">
                <a:solidFill>
                  <a:srgbClr val="FFFFFF"/>
                </a:solidFill>
                <a:latin typeface="Arial"/>
                <a:cs typeface="Arial"/>
              </a:rPr>
              <a:t>cuadrado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45440" y="1963825"/>
            <a:ext cx="8442325" cy="4715393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88900" marR="67945">
              <a:lnSpc>
                <a:spcPct val="150000"/>
              </a:lnSpc>
              <a:spcBef>
                <a:spcPts val="190"/>
              </a:spcBef>
              <a:tabLst>
                <a:tab pos="1492250" algn="l"/>
                <a:tab pos="1974214" algn="l"/>
                <a:tab pos="2611120" algn="l"/>
                <a:tab pos="3135630" algn="l"/>
                <a:tab pos="4337050" algn="l"/>
                <a:tab pos="5083810" algn="l"/>
                <a:tab pos="6147435" algn="l"/>
                <a:tab pos="6670675" algn="l"/>
              </a:tabLst>
            </a:pPr>
            <a:endParaRPr lang="en-US" sz="3200" dirty="0">
              <a:latin typeface="Arial"/>
              <a:cs typeface="Arial"/>
            </a:endParaRPr>
          </a:p>
          <a:p>
            <a:pPr marL="88900" marR="67945">
              <a:lnSpc>
                <a:spcPct val="150000"/>
              </a:lnSpc>
              <a:spcBef>
                <a:spcPts val="190"/>
              </a:spcBef>
              <a:tabLst>
                <a:tab pos="1492250" algn="l"/>
                <a:tab pos="1974214" algn="l"/>
                <a:tab pos="2611120" algn="l"/>
                <a:tab pos="3135630" algn="l"/>
                <a:tab pos="4337050" algn="l"/>
                <a:tab pos="5083810" algn="l"/>
                <a:tab pos="6147435" algn="l"/>
                <a:tab pos="6670675" algn="l"/>
              </a:tabLst>
            </a:pPr>
            <a:r>
              <a:rPr sz="3200" dirty="0" err="1">
                <a:latin typeface="Arial"/>
                <a:cs typeface="Arial"/>
              </a:rPr>
              <a:t>Do</a:t>
            </a:r>
            <a:r>
              <a:rPr sz="3200" spc="-15" dirty="0" err="1">
                <a:latin typeface="Arial"/>
                <a:cs typeface="Arial"/>
              </a:rPr>
              <a:t>n</a:t>
            </a:r>
            <a:r>
              <a:rPr sz="3200" dirty="0" err="1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5" dirty="0"/>
              <a:t>𝐸</a:t>
            </a:r>
            <a:r>
              <a:rPr sz="3200" dirty="0"/>
              <a:t>	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a	suma	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el	err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	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	cua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ra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o  </a:t>
            </a:r>
            <a:r>
              <a:rPr sz="3200" spc="-5" dirty="0">
                <a:latin typeface="Arial"/>
                <a:cs typeface="Arial"/>
              </a:rPr>
              <a:t>para</a:t>
            </a:r>
            <a:r>
              <a:rPr sz="3200" spc="2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todos</a:t>
            </a:r>
            <a:r>
              <a:rPr sz="3200" spc="2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2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objetos</a:t>
            </a:r>
            <a:r>
              <a:rPr sz="3200" spc="2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del</a:t>
            </a:r>
            <a:r>
              <a:rPr sz="3200" spc="2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conjunto</a:t>
            </a:r>
            <a:r>
              <a:rPr sz="3200" spc="2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</a:t>
            </a:r>
            <a:r>
              <a:rPr sz="3200" spc="2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datos;</a:t>
            </a:r>
            <a:endParaRPr sz="3200" dirty="0">
              <a:latin typeface="Arial"/>
              <a:cs typeface="Arial"/>
            </a:endParaRPr>
          </a:p>
          <a:p>
            <a:pPr marL="88900" marR="68580">
              <a:lnSpc>
                <a:spcPct val="150000"/>
              </a:lnSpc>
              <a:spcBef>
                <a:spcPts val="5"/>
              </a:spcBef>
              <a:tabLst>
                <a:tab pos="480695" algn="l"/>
                <a:tab pos="4135754" algn="l"/>
              </a:tabLst>
            </a:pPr>
            <a:r>
              <a:rPr sz="3200" dirty="0"/>
              <a:t>𝑝	</a:t>
            </a:r>
            <a:r>
              <a:rPr sz="3200" spc="-5" dirty="0">
                <a:latin typeface="Arial"/>
                <a:cs typeface="Arial"/>
              </a:rPr>
              <a:t>es el punto en el espacio representando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un objeto </a:t>
            </a:r>
            <a:r>
              <a:rPr sz="3200" spc="-10" dirty="0">
                <a:latin typeface="Arial"/>
                <a:cs typeface="Arial"/>
              </a:rPr>
              <a:t>dado; </a:t>
            </a:r>
            <a:r>
              <a:rPr sz="3200" spc="2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380" dirty="0">
                <a:latin typeface="Arial"/>
                <a:cs typeface="Arial"/>
              </a:rPr>
              <a:t> </a:t>
            </a:r>
            <a:r>
              <a:rPr sz="3200" spc="35" dirty="0"/>
              <a:t>𝑚</a:t>
            </a:r>
            <a:r>
              <a:rPr sz="3525" spc="52" baseline="-15366" dirty="0"/>
              <a:t>𝑖	</a:t>
            </a:r>
            <a:r>
              <a:rPr sz="3200" spc="-5" dirty="0">
                <a:latin typeface="Arial"/>
                <a:cs typeface="Arial"/>
              </a:rPr>
              <a:t>es la media </a:t>
            </a:r>
            <a:r>
              <a:rPr sz="3200" spc="-10" dirty="0">
                <a:latin typeface="Arial"/>
                <a:cs typeface="Arial"/>
              </a:rPr>
              <a:t>del 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cluster</a:t>
            </a:r>
          </a:p>
          <a:p>
            <a:pPr marL="88900">
              <a:lnSpc>
                <a:spcPct val="100000"/>
              </a:lnSpc>
              <a:spcBef>
                <a:spcPts val="1920"/>
              </a:spcBef>
              <a:tabLst>
                <a:tab pos="551815" algn="l"/>
                <a:tab pos="3736340" algn="l"/>
              </a:tabLst>
            </a:pPr>
            <a:r>
              <a:rPr sz="3200" spc="-65" dirty="0"/>
              <a:t>𝐶</a:t>
            </a:r>
            <a:r>
              <a:rPr sz="3525" spc="-97" baseline="-15366" dirty="0"/>
              <a:t>𝑖	</a:t>
            </a:r>
            <a:r>
              <a:rPr sz="3200" spc="-5" dirty="0">
                <a:latin typeface="Arial"/>
                <a:cs typeface="Arial"/>
              </a:rPr>
              <a:t>(tanto </a:t>
            </a:r>
            <a:r>
              <a:rPr sz="3200" dirty="0"/>
              <a:t>𝑝</a:t>
            </a:r>
            <a:r>
              <a:rPr sz="3200" spc="220" dirty="0"/>
              <a:t> </a:t>
            </a:r>
            <a:r>
              <a:rPr sz="3200" dirty="0">
                <a:latin typeface="Arial"/>
                <a:cs typeface="Arial"/>
              </a:rPr>
              <a:t>como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35" dirty="0"/>
              <a:t>𝑚</a:t>
            </a:r>
            <a:r>
              <a:rPr sz="3525" spc="52" baseline="-15366" dirty="0"/>
              <a:t>𝑖	</a:t>
            </a:r>
            <a:r>
              <a:rPr sz="3200" dirty="0">
                <a:latin typeface="Arial"/>
                <a:cs typeface="Arial"/>
              </a:rPr>
              <a:t>son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multidimensionales)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9A87FC-BC07-4154-9A70-B61564B1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72291"/>
            <a:ext cx="5181600" cy="21830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Suma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34980"/>
            <a:ext cx="7609840" cy="38671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Agrupamiento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Medidas 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similitud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Métodos 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agrupamiento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K-means </a:t>
            </a:r>
            <a:r>
              <a:rPr sz="2800" dirty="0">
                <a:latin typeface="Arial"/>
                <a:cs typeface="Arial"/>
              </a:rPr>
              <a:t>(algoritmo, ejemplos, evaluación </a:t>
            </a:r>
            <a:r>
              <a:rPr sz="2800" spc="-5" dirty="0">
                <a:latin typeface="Arial"/>
                <a:cs typeface="Arial"/>
              </a:rPr>
              <a:t>de  resultados, </a:t>
            </a:r>
            <a:r>
              <a:rPr sz="2800" dirty="0">
                <a:latin typeface="Arial"/>
                <a:cs typeface="Arial"/>
              </a:rPr>
              <a:t>ventajas,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desventajas)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K-medoides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(algoritmo)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328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k-Means.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463907"/>
            <a:ext cx="5390515" cy="386715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b="1" spc="-5" dirty="0">
                <a:latin typeface="Arial"/>
                <a:cs typeface="Arial"/>
              </a:rPr>
              <a:t>Input: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40" dirty="0">
                <a:latin typeface="Cambria Math"/>
                <a:cs typeface="Cambria Math"/>
              </a:rPr>
              <a:t>𝑘</a:t>
            </a:r>
            <a:r>
              <a:rPr sz="2800" spc="4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the number of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35" dirty="0">
                <a:latin typeface="Cambria Math"/>
                <a:cs typeface="Cambria Math"/>
              </a:rPr>
              <a:t>𝐷</a:t>
            </a:r>
            <a:r>
              <a:rPr sz="2800" spc="35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data set containing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Output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A set of </a:t>
            </a:r>
            <a:r>
              <a:rPr sz="2800" spc="-5" dirty="0">
                <a:latin typeface="Cambria Math"/>
                <a:cs typeface="Cambria Math"/>
              </a:rPr>
              <a:t>𝑘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dirty="0">
                <a:latin typeface="Arial"/>
                <a:cs typeface="Arial"/>
              </a:rPr>
              <a:t>clusters.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328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k-Means.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068976"/>
            <a:ext cx="8776970" cy="49523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b="1" spc="-5" dirty="0">
                <a:latin typeface="Arial"/>
                <a:cs typeface="Arial"/>
              </a:rPr>
              <a:t>Method:</a:t>
            </a:r>
            <a:endParaRPr sz="2800">
              <a:latin typeface="Arial"/>
              <a:cs typeface="Arial"/>
            </a:endParaRPr>
          </a:p>
          <a:p>
            <a:pPr marL="462280" marR="848994" indent="-449580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528320" algn="l"/>
              </a:tabLst>
            </a:pPr>
            <a:r>
              <a:rPr sz="2800" dirty="0">
                <a:latin typeface="Arial"/>
                <a:cs typeface="Arial"/>
              </a:rPr>
              <a:t>arbitrarily </a:t>
            </a:r>
            <a:r>
              <a:rPr sz="2800" spc="-5" dirty="0">
                <a:latin typeface="Arial"/>
                <a:cs typeface="Arial"/>
              </a:rPr>
              <a:t>choose </a:t>
            </a:r>
            <a:r>
              <a:rPr sz="2800" spc="-5" dirty="0">
                <a:latin typeface="Cambria Math"/>
                <a:cs typeface="Cambria Math"/>
              </a:rPr>
              <a:t>𝑘 </a:t>
            </a:r>
            <a:r>
              <a:rPr sz="2800" dirty="0">
                <a:latin typeface="Arial"/>
                <a:cs typeface="Arial"/>
              </a:rPr>
              <a:t>objects from </a:t>
            </a:r>
            <a:r>
              <a:rPr sz="2800" spc="-5" dirty="0">
                <a:latin typeface="Cambria Math"/>
                <a:cs typeface="Cambria Math"/>
              </a:rPr>
              <a:t>𝐷 </a:t>
            </a:r>
            <a:r>
              <a:rPr sz="2800" spc="-5" dirty="0">
                <a:latin typeface="Arial"/>
                <a:cs typeface="Arial"/>
              </a:rPr>
              <a:t>as the </a:t>
            </a:r>
            <a:r>
              <a:rPr sz="2800" dirty="0">
                <a:latin typeface="Arial"/>
                <a:cs typeface="Arial"/>
              </a:rPr>
              <a:t>initial  </a:t>
            </a:r>
            <a:r>
              <a:rPr sz="2800" spc="-5" dirty="0">
                <a:latin typeface="Arial"/>
                <a:cs typeface="Arial"/>
              </a:rPr>
              <a:t>cluster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centers;</a:t>
            </a:r>
            <a:endParaRPr sz="2800">
              <a:latin typeface="Arial"/>
              <a:cs typeface="Arial"/>
            </a:endParaRPr>
          </a:p>
          <a:p>
            <a:pPr marL="547370" indent="-535305">
              <a:lnSpc>
                <a:spcPct val="100000"/>
              </a:lnSpc>
              <a:spcBef>
                <a:spcPts val="1055"/>
              </a:spcBef>
              <a:buFont typeface="Arial"/>
              <a:buAutoNum type="arabicParenBoth"/>
              <a:tabLst>
                <a:tab pos="548005" algn="l"/>
              </a:tabLst>
            </a:pPr>
            <a:r>
              <a:rPr sz="2800" b="1" spc="-5" dirty="0">
                <a:latin typeface="Arial"/>
                <a:cs typeface="Arial"/>
              </a:rPr>
              <a:t>repeat</a:t>
            </a:r>
            <a:endParaRPr sz="2800">
              <a:latin typeface="Arial"/>
              <a:cs typeface="Arial"/>
            </a:endParaRPr>
          </a:p>
          <a:p>
            <a:pPr marL="911860" marR="216535" indent="-899794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911860" algn="l"/>
                <a:tab pos="912494" algn="l"/>
              </a:tabLst>
            </a:pPr>
            <a:r>
              <a:rPr sz="2800" dirty="0">
                <a:latin typeface="Arial"/>
                <a:cs typeface="Arial"/>
              </a:rPr>
              <a:t>(re)assign each object </a:t>
            </a:r>
            <a:r>
              <a:rPr sz="2800" spc="-5" dirty="0">
                <a:latin typeface="Arial"/>
                <a:cs typeface="Arial"/>
              </a:rPr>
              <a:t>to the cluster to which the  object is the most similar based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the mean  value of the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cluster;</a:t>
            </a:r>
            <a:endParaRPr sz="2800">
              <a:latin typeface="Arial"/>
              <a:cs typeface="Arial"/>
            </a:endParaRPr>
          </a:p>
          <a:p>
            <a:pPr marL="911860" marR="5080" indent="-899794">
              <a:lnSpc>
                <a:spcPct val="100000"/>
              </a:lnSpc>
              <a:spcBef>
                <a:spcPts val="1205"/>
              </a:spcBef>
              <a:buAutoNum type="arabicParenBoth"/>
              <a:tabLst>
                <a:tab pos="911860" algn="l"/>
                <a:tab pos="912494" algn="l"/>
              </a:tabLst>
            </a:pPr>
            <a:r>
              <a:rPr sz="2800" spc="-5" dirty="0">
                <a:latin typeface="Arial"/>
                <a:cs typeface="Arial"/>
              </a:rPr>
              <a:t>update the </a:t>
            </a:r>
            <a:r>
              <a:rPr sz="2800" dirty="0">
                <a:latin typeface="Arial"/>
                <a:cs typeface="Arial"/>
              </a:rPr>
              <a:t>cluster </a:t>
            </a:r>
            <a:r>
              <a:rPr sz="2800" spc="-5" dirty="0">
                <a:latin typeface="Arial"/>
                <a:cs typeface="Arial"/>
              </a:rPr>
              <a:t>means, </a:t>
            </a:r>
            <a:r>
              <a:rPr sz="2800" dirty="0">
                <a:latin typeface="Arial"/>
                <a:cs typeface="Arial"/>
              </a:rPr>
              <a:t>i.e., </a:t>
            </a:r>
            <a:r>
              <a:rPr sz="2800" spc="-5" dirty="0">
                <a:latin typeface="Arial"/>
                <a:cs typeface="Arial"/>
              </a:rPr>
              <a:t>calculate the mean  value of the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cluster;</a:t>
            </a:r>
            <a:endParaRPr sz="2800">
              <a:latin typeface="Arial"/>
              <a:cs typeface="Arial"/>
            </a:endParaRPr>
          </a:p>
          <a:p>
            <a:pPr marL="547370" indent="-535305">
              <a:lnSpc>
                <a:spcPct val="100000"/>
              </a:lnSpc>
              <a:spcBef>
                <a:spcPts val="1060"/>
              </a:spcBef>
              <a:buFont typeface="Arial"/>
              <a:buAutoNum type="arabicParenBoth"/>
              <a:tabLst>
                <a:tab pos="548005" algn="l"/>
              </a:tabLst>
            </a:pPr>
            <a:r>
              <a:rPr sz="2800" b="1" spc="-5" dirty="0">
                <a:latin typeface="Arial"/>
                <a:cs typeface="Arial"/>
              </a:rPr>
              <a:t>until 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change;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328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k-Means.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Algoritmo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1066800"/>
            <a:ext cx="7496302" cy="548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999" y="4581781"/>
            <a:ext cx="1725549" cy="192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998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¿Cómo se calculan los</a:t>
            </a:r>
            <a:r>
              <a:rPr sz="2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centroides?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706380"/>
            <a:ext cx="8602345" cy="46237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2545">
              <a:lnSpc>
                <a:spcPct val="150100"/>
              </a:lnSpc>
              <a:spcBef>
                <a:spcPts val="95"/>
              </a:spcBef>
              <a:tabLst>
                <a:tab pos="1853564" algn="l"/>
                <a:tab pos="2526030" algn="l"/>
                <a:tab pos="3108325" algn="l"/>
                <a:tab pos="3716020" algn="l"/>
                <a:tab pos="4474210" algn="l"/>
                <a:tab pos="5147310" algn="l"/>
                <a:tab pos="6592570" algn="l"/>
                <a:tab pos="7642859" algn="l"/>
              </a:tabLst>
            </a:pPr>
            <a:r>
              <a:rPr sz="2800" spc="-5" dirty="0">
                <a:latin typeface="Arial"/>
                <a:cs typeface="Arial"/>
              </a:rPr>
              <a:t>Part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do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𝑘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Arial"/>
                <a:cs typeface="Arial"/>
              </a:rPr>
              <a:t>gru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s,</a:t>
            </a:r>
            <a:r>
              <a:rPr sz="2800" dirty="0">
                <a:latin typeface="Arial"/>
                <a:cs typeface="Arial"/>
              </a:rPr>
              <a:t>	cad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gru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o  </a:t>
            </a:r>
            <a:r>
              <a:rPr sz="2800" dirty="0">
                <a:latin typeface="Arial"/>
                <a:cs typeface="Arial"/>
              </a:rPr>
              <a:t>determinará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nuevo	</a:t>
            </a:r>
            <a:r>
              <a:rPr sz="2800" dirty="0">
                <a:latin typeface="Arial"/>
                <a:cs typeface="Arial"/>
              </a:rPr>
              <a:t>centroide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80" dirty="0">
                <a:latin typeface="Cambria Math"/>
                <a:cs typeface="Cambria Math"/>
              </a:rPr>
              <a:t>𝑚</a:t>
            </a:r>
            <a:r>
              <a:rPr sz="3075" spc="120" baseline="-16260" dirty="0">
                <a:latin typeface="Cambria Math"/>
                <a:cs typeface="Cambria Math"/>
              </a:rPr>
              <a:t>𝑖</a:t>
            </a:r>
            <a:r>
              <a:rPr sz="2800" spc="8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elige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medida global </a:t>
            </a:r>
            <a:r>
              <a:rPr sz="2800" dirty="0">
                <a:latin typeface="Arial"/>
                <a:cs typeface="Arial"/>
              </a:rPr>
              <a:t>(función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objetivo)</a:t>
            </a:r>
            <a:endParaRPr sz="2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45"/>
              </a:spcBef>
              <a:tabLst>
                <a:tab pos="654050" algn="l"/>
                <a:tab pos="2169160" algn="l"/>
                <a:tab pos="2792730" algn="l"/>
                <a:tab pos="4109720" algn="l"/>
                <a:tab pos="4673600" algn="l"/>
                <a:tab pos="5928360" algn="l"/>
                <a:tab pos="7700645" algn="l"/>
              </a:tabLst>
            </a:pPr>
            <a:endParaRPr lang="en-US" sz="2800" spc="-1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45"/>
              </a:spcBef>
              <a:tabLst>
                <a:tab pos="654050" algn="l"/>
                <a:tab pos="2169160" algn="l"/>
                <a:tab pos="2792730" algn="l"/>
                <a:tab pos="4109720" algn="l"/>
                <a:tab pos="4673600" algn="l"/>
                <a:tab pos="5928360" algn="l"/>
                <a:tab pos="7700645" algn="l"/>
              </a:tabLst>
            </a:pPr>
            <a:endParaRPr lang="en-US" sz="2800" spc="-1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45"/>
              </a:spcBef>
              <a:tabLst>
                <a:tab pos="654050" algn="l"/>
                <a:tab pos="2169160" algn="l"/>
                <a:tab pos="2792730" algn="l"/>
                <a:tab pos="4109720" algn="l"/>
                <a:tab pos="4673600" algn="l"/>
                <a:tab pos="5928360" algn="l"/>
                <a:tab pos="7700645" algn="l"/>
              </a:tabLst>
            </a:pPr>
            <a:endParaRPr lang="en-US" sz="1100" spc="-1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45"/>
              </a:spcBef>
              <a:tabLst>
                <a:tab pos="654050" algn="l"/>
                <a:tab pos="2169160" algn="l"/>
                <a:tab pos="2792730" algn="l"/>
                <a:tab pos="4109720" algn="l"/>
                <a:tab pos="4673600" algn="l"/>
                <a:tab pos="5928360" algn="l"/>
                <a:tab pos="7700645" algn="l"/>
              </a:tabLst>
            </a:pPr>
            <a:r>
              <a:rPr sz="2800" spc="-10" dirty="0">
                <a:latin typeface="Arial"/>
                <a:cs typeface="Arial"/>
              </a:rPr>
              <a:t>Se	</a:t>
            </a:r>
            <a:r>
              <a:rPr sz="2800" dirty="0">
                <a:latin typeface="Arial"/>
                <a:cs typeface="Arial"/>
              </a:rPr>
              <a:t>escogen	</a:t>
            </a:r>
            <a:r>
              <a:rPr sz="2800" spc="-5" dirty="0">
                <a:latin typeface="Arial"/>
                <a:cs typeface="Arial"/>
              </a:rPr>
              <a:t>los	valores	de	</a:t>
            </a:r>
            <a:r>
              <a:rPr sz="2800" spc="25" dirty="0">
                <a:latin typeface="Cambria Math"/>
                <a:cs typeface="Cambria Math"/>
              </a:rPr>
              <a:t>𝑚</a:t>
            </a:r>
            <a:r>
              <a:rPr sz="3075" spc="37" baseline="-16260" dirty="0">
                <a:latin typeface="Cambria Math"/>
                <a:cs typeface="Cambria Math"/>
              </a:rPr>
              <a:t>𝑖</a:t>
            </a:r>
            <a:r>
              <a:rPr sz="3075" spc="54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Arial"/>
                <a:cs typeface="Arial"/>
              </a:rPr>
              <a:t>que	</a:t>
            </a:r>
            <a:r>
              <a:rPr sz="2800" dirty="0">
                <a:latin typeface="Arial"/>
                <a:cs typeface="Arial"/>
              </a:rPr>
              <a:t>minimizan	</a:t>
            </a:r>
            <a:r>
              <a:rPr sz="2800" spc="-5" dirty="0">
                <a:latin typeface="Arial"/>
                <a:cs typeface="Arial"/>
              </a:rPr>
              <a:t>dicha</a:t>
            </a:r>
            <a:endParaRPr sz="2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Arial"/>
                <a:cs typeface="Arial"/>
              </a:rPr>
              <a:t>función.</a:t>
            </a:r>
          </a:p>
        </p:txBody>
      </p:sp>
      <p:sp>
        <p:nvSpPr>
          <p:cNvPr id="5" name="object 5"/>
          <p:cNvSpPr/>
          <p:nvPr/>
        </p:nvSpPr>
        <p:spPr>
          <a:xfrm>
            <a:off x="2675611" y="4571949"/>
            <a:ext cx="1752981" cy="1932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B9D7C9-AB7D-4D3D-9BAF-7E04A9C3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694169"/>
            <a:ext cx="3962400" cy="146966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998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¿Cómo se calculan los</a:t>
            </a:r>
            <a:r>
              <a:rPr sz="2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centroides?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27633"/>
            <a:ext cx="4638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Cuando se </a:t>
            </a:r>
            <a:r>
              <a:rPr sz="2800" dirty="0">
                <a:latin typeface="Arial"/>
                <a:cs typeface="Arial"/>
              </a:rPr>
              <a:t>utiliza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distancia  euclídea, </a:t>
            </a:r>
            <a:r>
              <a:rPr sz="2800" spc="-10" dirty="0">
                <a:latin typeface="Arial"/>
                <a:cs typeface="Arial"/>
              </a:rPr>
              <a:t>SSE </a:t>
            </a:r>
            <a:r>
              <a:rPr sz="2800" spc="-5" dirty="0">
                <a:latin typeface="Arial"/>
                <a:cs typeface="Arial"/>
              </a:rPr>
              <a:t>se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minimiza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881377"/>
            <a:ext cx="5017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usando la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media aritmética </a:t>
            </a:r>
            <a:r>
              <a:rPr sz="2800" dirty="0">
                <a:latin typeface="Arial"/>
                <a:cs typeface="Arial"/>
              </a:rPr>
              <a:t>(por  cada atributo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2971800"/>
            <a:ext cx="5182234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7808" y="1439925"/>
            <a:ext cx="116839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04" dirty="0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871465"/>
            <a:ext cx="8084184" cy="8496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90"/>
              </a:spcBef>
            </a:pPr>
            <a:r>
              <a:rPr sz="2800" spc="-5" dirty="0">
                <a:latin typeface="Arial"/>
                <a:cs typeface="Arial"/>
              </a:rPr>
              <a:t>Cuando se emplea la </a:t>
            </a:r>
            <a:r>
              <a:rPr sz="2800" dirty="0">
                <a:latin typeface="Arial"/>
                <a:cs typeface="Arial"/>
              </a:rPr>
              <a:t>distancia de </a:t>
            </a:r>
            <a:r>
              <a:rPr sz="2800" spc="-5" dirty="0">
                <a:latin typeface="Arial"/>
                <a:cs typeface="Arial"/>
              </a:rPr>
              <a:t>Manhattan, </a:t>
            </a:r>
            <a:r>
              <a:rPr sz="2800" spc="-10" dirty="0">
                <a:latin typeface="Arial"/>
                <a:cs typeface="Arial"/>
              </a:rPr>
              <a:t>SSE  </a:t>
            </a:r>
            <a:r>
              <a:rPr sz="2800" spc="-5" dirty="0">
                <a:latin typeface="Arial"/>
                <a:cs typeface="Arial"/>
              </a:rPr>
              <a:t>se minimiza </a:t>
            </a:r>
            <a:r>
              <a:rPr sz="2800" dirty="0">
                <a:latin typeface="Arial"/>
                <a:cs typeface="Arial"/>
              </a:rPr>
              <a:t>usando la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mediana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EE46C4-F8F4-4D19-BCA1-1AB3A22D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51" y="1145752"/>
            <a:ext cx="3199766" cy="11867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359775" cy="2398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Estrategia de control en la</a:t>
            </a:r>
            <a:r>
              <a:rPr sz="2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búsqueda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800" b="1" spc="-5" dirty="0">
                <a:latin typeface="Arial"/>
                <a:cs typeface="Arial"/>
              </a:rPr>
              <a:t>Ascensión de colinas </a:t>
            </a:r>
            <a:r>
              <a:rPr sz="2800" b="1" spc="-10" dirty="0">
                <a:latin typeface="Arial"/>
                <a:cs typeface="Arial"/>
              </a:rPr>
              <a:t>por </a:t>
            </a:r>
            <a:r>
              <a:rPr sz="2800" b="1" spc="-5" dirty="0">
                <a:latin typeface="Arial"/>
                <a:cs typeface="Arial"/>
              </a:rPr>
              <a:t>la máxima</a:t>
            </a:r>
            <a:r>
              <a:rPr sz="2800" b="1" spc="1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pendiente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al"/>
              <a:cs typeface="Arial"/>
            </a:endParaRPr>
          </a:p>
          <a:p>
            <a:pPr marL="12700" marR="5080">
              <a:lnSpc>
                <a:spcPts val="3130"/>
              </a:lnSpc>
            </a:pPr>
            <a:r>
              <a:rPr sz="2800" spc="-5" dirty="0">
                <a:latin typeface="Arial"/>
                <a:cs typeface="Arial"/>
              </a:rPr>
              <a:t>Después de </a:t>
            </a:r>
            <a:r>
              <a:rPr sz="2800" dirty="0">
                <a:latin typeface="Arial"/>
                <a:cs typeface="Arial"/>
              </a:rPr>
              <a:t>cada iteración, </a:t>
            </a:r>
            <a:r>
              <a:rPr sz="2800" spc="-5" dirty="0">
                <a:latin typeface="Arial"/>
                <a:cs typeface="Arial"/>
              </a:rPr>
              <a:t>no se </a:t>
            </a:r>
            <a:r>
              <a:rPr sz="2800" dirty="0">
                <a:latin typeface="Arial"/>
                <a:cs typeface="Arial"/>
              </a:rPr>
              <a:t>recuerda </a:t>
            </a: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estado 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volver atrás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probar otros </a:t>
            </a:r>
            <a:r>
              <a:rPr sz="2800" spc="-5" dirty="0">
                <a:latin typeface="Arial"/>
                <a:cs typeface="Arial"/>
              </a:rPr>
              <a:t>posibles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centroides..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609748"/>
            <a:ext cx="9144000" cy="4016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5638800"/>
            <a:ext cx="381000" cy="988060"/>
          </a:xfrm>
          <a:custGeom>
            <a:avLst/>
            <a:gdLst/>
            <a:ahLst/>
            <a:cxnLst/>
            <a:rect l="l" t="t" r="r" b="b"/>
            <a:pathLst>
              <a:path w="381000" h="988059">
                <a:moveTo>
                  <a:pt x="0" y="987577"/>
                </a:moveTo>
                <a:lnTo>
                  <a:pt x="381000" y="987577"/>
                </a:lnTo>
                <a:lnTo>
                  <a:pt x="381000" y="0"/>
                </a:lnTo>
                <a:lnTo>
                  <a:pt x="0" y="0"/>
                </a:lnTo>
                <a:lnTo>
                  <a:pt x="0" y="9875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1904936"/>
            <a:ext cx="6248400" cy="467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908049"/>
            <a:ext cx="859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Paso 1: Puntos en </a:t>
            </a:r>
            <a:r>
              <a:rPr sz="2800" dirty="0">
                <a:latin typeface="Arial"/>
                <a:cs typeface="Arial"/>
              </a:rPr>
              <a:t>azul, centroides (aleatorios)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rojo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08049"/>
            <a:ext cx="5721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Paso 2: Dividir los puntos en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grupos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435544"/>
            <a:ext cx="7315200" cy="506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08049"/>
            <a:ext cx="7506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Paso 3: Encontrar los </a:t>
            </a:r>
            <a:r>
              <a:rPr sz="2800" dirty="0">
                <a:latin typeface="Arial"/>
                <a:cs typeface="Arial"/>
              </a:rPr>
              <a:t>centroides </a:t>
            </a:r>
            <a:r>
              <a:rPr sz="2800" spc="-5" dirty="0">
                <a:latin typeface="Arial"/>
                <a:cs typeface="Arial"/>
              </a:rPr>
              <a:t>de los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grupos.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523974"/>
            <a:ext cx="5715000" cy="4954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08049"/>
            <a:ext cx="582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Paso 4: Divide los puntos en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grupos.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1371600"/>
            <a:ext cx="5638800" cy="5158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376920" cy="279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Bibliografía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 marR="8255">
              <a:lnSpc>
                <a:spcPts val="3130"/>
              </a:lnSpc>
              <a:spcBef>
                <a:spcPts val="5"/>
              </a:spcBef>
              <a:tabLst>
                <a:tab pos="1030605" algn="l"/>
                <a:tab pos="1572895" algn="l"/>
                <a:tab pos="2571750" algn="l"/>
                <a:tab pos="3867150" algn="l"/>
                <a:tab pos="5619750" algn="l"/>
                <a:tab pos="6459855" algn="l"/>
              </a:tabLst>
            </a:pP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n,</a:t>
            </a:r>
            <a:r>
              <a:rPr sz="2800" b="1" dirty="0">
                <a:latin typeface="Arial"/>
                <a:cs typeface="Arial"/>
              </a:rPr>
              <a:t>	J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Data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Min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ts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2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 Morgan Kaufmann,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2006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3120"/>
              </a:lnSpc>
              <a:spcBef>
                <a:spcPts val="5"/>
              </a:spcBef>
              <a:tabLst>
                <a:tab pos="749935" algn="l"/>
                <a:tab pos="1290955" algn="l"/>
                <a:tab pos="1732914" algn="l"/>
                <a:tab pos="3394710" algn="l"/>
                <a:tab pos="3935729" algn="l"/>
                <a:tab pos="4475480" algn="l"/>
                <a:tab pos="6363970" algn="l"/>
                <a:tab pos="7356475" algn="l"/>
              </a:tabLst>
            </a:pPr>
            <a:r>
              <a:rPr sz="2800" b="1" spc="-10" dirty="0">
                <a:latin typeface="Arial"/>
                <a:cs typeface="Arial"/>
              </a:rPr>
              <a:t>Xu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&amp;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5" dirty="0">
                <a:latin typeface="Arial"/>
                <a:cs typeface="Arial"/>
              </a:rPr>
              <a:t>W</a:t>
            </a:r>
            <a:r>
              <a:rPr sz="2800" b="1" spc="-5" dirty="0">
                <a:latin typeface="Arial"/>
                <a:cs typeface="Arial"/>
              </a:rPr>
              <a:t>u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10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h,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D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Clu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IEEE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Pre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s,  </a:t>
            </a:r>
            <a:r>
              <a:rPr sz="2800" dirty="0">
                <a:latin typeface="Arial"/>
                <a:cs typeface="Arial"/>
              </a:rPr>
              <a:t>2007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08049"/>
            <a:ext cx="74079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Paso 5: Encontrar los </a:t>
            </a:r>
            <a:r>
              <a:rPr sz="2800" dirty="0">
                <a:latin typeface="Arial"/>
                <a:cs typeface="Arial"/>
              </a:rPr>
              <a:t>centroides </a:t>
            </a:r>
            <a:r>
              <a:rPr sz="2800" spc="-5" dirty="0">
                <a:latin typeface="Arial"/>
                <a:cs typeface="Arial"/>
              </a:rPr>
              <a:t>de los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grupos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1524000"/>
            <a:ext cx="5224399" cy="490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08049"/>
            <a:ext cx="582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Paso 6: Divide los puntos en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grupos.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407439"/>
            <a:ext cx="5486400" cy="512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08049"/>
            <a:ext cx="75095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Paso 7: Encontrar los </a:t>
            </a:r>
            <a:r>
              <a:rPr sz="2800" dirty="0">
                <a:latin typeface="Arial"/>
                <a:cs typeface="Arial"/>
              </a:rPr>
              <a:t>centroides </a:t>
            </a:r>
            <a:r>
              <a:rPr sz="2800" spc="-5" dirty="0">
                <a:latin typeface="Arial"/>
                <a:cs typeface="Arial"/>
              </a:rPr>
              <a:t>de los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grupos.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407515"/>
            <a:ext cx="5638800" cy="5200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2447" y="1808226"/>
            <a:ext cx="5991352" cy="4821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0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08049"/>
            <a:ext cx="8196580" cy="8496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90"/>
              </a:spcBef>
            </a:pPr>
            <a:r>
              <a:rPr sz="2800" spc="-5" dirty="0">
                <a:latin typeface="Arial"/>
                <a:cs typeface="Arial"/>
              </a:rPr>
              <a:t>Paso 8: Divide los puntos en </a:t>
            </a:r>
            <a:r>
              <a:rPr sz="2800" dirty="0">
                <a:latin typeface="Arial"/>
                <a:cs typeface="Arial"/>
              </a:rPr>
              <a:t>grupos.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solución es  estable, </a:t>
            </a:r>
            <a:r>
              <a:rPr sz="2800" spc="-5" dirty="0">
                <a:latin typeface="Arial"/>
                <a:cs typeface="Arial"/>
              </a:rPr>
              <a:t>por lo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el algoritmo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termina.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838200"/>
            <a:ext cx="5105399" cy="4718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53416"/>
            <a:ext cx="3728720" cy="158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Ejercicio de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220"/>
              </a:spcBef>
              <a:tabLst>
                <a:tab pos="794385" algn="l"/>
                <a:tab pos="1457325" algn="l"/>
                <a:tab pos="1517015" algn="l"/>
                <a:tab pos="2210435" algn="l"/>
                <a:tab pos="2646680" algn="l"/>
                <a:tab pos="2734945" algn="l"/>
                <a:tab pos="3517900" algn="l"/>
              </a:tabLst>
            </a:pPr>
            <a:r>
              <a:rPr sz="2800" spc="-5" dirty="0">
                <a:latin typeface="Arial"/>
                <a:cs typeface="Arial"/>
              </a:rPr>
              <a:t>Agr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punt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 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fi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090" y="1762211"/>
          <a:ext cx="3767454" cy="125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020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clusters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3095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usando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87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algoritmo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210"/>
                        </a:lnSpc>
                        <a:tabLst>
                          <a:tab pos="1025525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de	las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12">
                <a:tc>
                  <a:txBody>
                    <a:bodyPr/>
                    <a:lstStyle/>
                    <a:p>
                      <a:pPr marL="31750">
                        <a:lnSpc>
                          <a:spcPts val="314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medias.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3215" y="3423284"/>
            <a:ext cx="4495800" cy="291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100393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Centroides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iniciales</a:t>
            </a:r>
            <a:r>
              <a:rPr sz="2800" dirty="0">
                <a:latin typeface="Arial"/>
                <a:cs typeface="Arial"/>
              </a:rPr>
              <a:t>:  </a:t>
            </a:r>
            <a:r>
              <a:rPr sz="2800" spc="-5" dirty="0">
                <a:latin typeface="Arial"/>
                <a:cs typeface="Arial"/>
              </a:rPr>
              <a:t>A1, </a:t>
            </a:r>
            <a:r>
              <a:rPr sz="2800" spc="-10" dirty="0">
                <a:latin typeface="Arial"/>
                <a:cs typeface="Arial"/>
              </a:rPr>
              <a:t>A7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A8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2800" b="1" spc="-5" dirty="0">
                <a:latin typeface="Arial"/>
                <a:cs typeface="Arial"/>
              </a:rPr>
              <a:t>Métricas de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distancia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568960" indent="-556260">
              <a:lnSpc>
                <a:spcPct val="100000"/>
              </a:lnSpc>
              <a:buChar char="•"/>
              <a:tabLst>
                <a:tab pos="568325" algn="l"/>
                <a:tab pos="568960" algn="l"/>
              </a:tabLst>
            </a:pPr>
            <a:r>
              <a:rPr sz="2800" dirty="0">
                <a:latin typeface="Arial"/>
                <a:cs typeface="Arial"/>
              </a:rPr>
              <a:t>Distancia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euclídea.</a:t>
            </a:r>
            <a:endParaRPr sz="2800">
              <a:latin typeface="Arial"/>
              <a:cs typeface="Arial"/>
            </a:endParaRPr>
          </a:p>
          <a:p>
            <a:pPr marL="568960" indent="-556260">
              <a:lnSpc>
                <a:spcPct val="100000"/>
              </a:lnSpc>
              <a:buChar char="•"/>
              <a:tabLst>
                <a:tab pos="568325" algn="l"/>
                <a:tab pos="568960" algn="l"/>
              </a:tabLst>
            </a:pPr>
            <a:r>
              <a:rPr sz="2800" spc="-5" dirty="0">
                <a:latin typeface="Arial"/>
                <a:cs typeface="Arial"/>
              </a:rPr>
              <a:t>Distancia de </a:t>
            </a:r>
            <a:r>
              <a:rPr sz="2800" dirty="0">
                <a:latin typeface="Arial"/>
                <a:cs typeface="Arial"/>
              </a:rPr>
              <a:t>Manhattan.</a:t>
            </a:r>
            <a:endParaRPr sz="2800">
              <a:latin typeface="Arial"/>
              <a:cs typeface="Arial"/>
            </a:endParaRPr>
          </a:p>
          <a:p>
            <a:pPr marL="568960" indent="-556260">
              <a:lnSpc>
                <a:spcPct val="100000"/>
              </a:lnSpc>
              <a:buChar char="•"/>
              <a:tabLst>
                <a:tab pos="568325" algn="l"/>
                <a:tab pos="568960" algn="l"/>
              </a:tabLst>
            </a:pPr>
            <a:r>
              <a:rPr sz="2800" spc="-5" dirty="0">
                <a:latin typeface="Arial"/>
                <a:cs typeface="Arial"/>
              </a:rPr>
              <a:t>Distancia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Chebyshev.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465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Ejercicio de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08049"/>
            <a:ext cx="3129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Distancia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euclídea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26" y="1407541"/>
            <a:ext cx="8589518" cy="468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465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Ejercicio de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08049"/>
            <a:ext cx="3129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Distancia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euclídea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1" y="1407426"/>
            <a:ext cx="9127958" cy="4974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465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Ejercicio de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08049"/>
            <a:ext cx="3129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Distancia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euclídea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0" y="1407502"/>
            <a:ext cx="9135979" cy="5042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3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Evaluación de los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546" y="838200"/>
            <a:ext cx="8783701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3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Evaluación de los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600200"/>
            <a:ext cx="8865235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3990911"/>
            <a:ext cx="8991599" cy="263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440" y="914425"/>
            <a:ext cx="6994398" cy="464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38200"/>
            <a:ext cx="9143977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0"/>
            <a:ext cx="3886200" cy="685800"/>
          </a:xfrm>
          <a:custGeom>
            <a:avLst/>
            <a:gdLst/>
            <a:ahLst/>
            <a:cxnLst/>
            <a:rect l="l" t="t" r="r" b="b"/>
            <a:pathLst>
              <a:path w="3886200" h="685800">
                <a:moveTo>
                  <a:pt x="0" y="342900"/>
                </a:moveTo>
                <a:lnTo>
                  <a:pt x="13072" y="302914"/>
                </a:lnTo>
                <a:lnTo>
                  <a:pt x="51318" y="264282"/>
                </a:lnTo>
                <a:lnTo>
                  <a:pt x="90080" y="239407"/>
                </a:lnTo>
                <a:lnTo>
                  <a:pt x="138951" y="215324"/>
                </a:lnTo>
                <a:lnTo>
                  <a:pt x="197497" y="192110"/>
                </a:lnTo>
                <a:lnTo>
                  <a:pt x="265288" y="169841"/>
                </a:lnTo>
                <a:lnTo>
                  <a:pt x="302515" y="159084"/>
                </a:lnTo>
                <a:lnTo>
                  <a:pt x="341892" y="148593"/>
                </a:lnTo>
                <a:lnTo>
                  <a:pt x="383363" y="138375"/>
                </a:lnTo>
                <a:lnTo>
                  <a:pt x="426875" y="128442"/>
                </a:lnTo>
                <a:lnTo>
                  <a:pt x="472374" y="118802"/>
                </a:lnTo>
                <a:lnTo>
                  <a:pt x="519807" y="109465"/>
                </a:lnTo>
                <a:lnTo>
                  <a:pt x="569118" y="100441"/>
                </a:lnTo>
                <a:lnTo>
                  <a:pt x="620255" y="91738"/>
                </a:lnTo>
                <a:lnTo>
                  <a:pt x="673162" y="83367"/>
                </a:lnTo>
                <a:lnTo>
                  <a:pt x="727787" y="75338"/>
                </a:lnTo>
                <a:lnTo>
                  <a:pt x="784075" y="67658"/>
                </a:lnTo>
                <a:lnTo>
                  <a:pt x="841972" y="60339"/>
                </a:lnTo>
                <a:lnTo>
                  <a:pt x="901424" y="53390"/>
                </a:lnTo>
                <a:lnTo>
                  <a:pt x="962377" y="46820"/>
                </a:lnTo>
                <a:lnTo>
                  <a:pt x="1024778" y="40639"/>
                </a:lnTo>
                <a:lnTo>
                  <a:pt x="1088571" y="34856"/>
                </a:lnTo>
                <a:lnTo>
                  <a:pt x="1153703" y="29481"/>
                </a:lnTo>
                <a:lnTo>
                  <a:pt x="1220121" y="24523"/>
                </a:lnTo>
                <a:lnTo>
                  <a:pt x="1287770" y="19992"/>
                </a:lnTo>
                <a:lnTo>
                  <a:pt x="1356596" y="15898"/>
                </a:lnTo>
                <a:lnTo>
                  <a:pt x="1426545" y="12250"/>
                </a:lnTo>
                <a:lnTo>
                  <a:pt x="1497563" y="9057"/>
                </a:lnTo>
                <a:lnTo>
                  <a:pt x="1569596" y="6329"/>
                </a:lnTo>
                <a:lnTo>
                  <a:pt x="1642590" y="4076"/>
                </a:lnTo>
                <a:lnTo>
                  <a:pt x="1716492" y="2307"/>
                </a:lnTo>
                <a:lnTo>
                  <a:pt x="1791247" y="1031"/>
                </a:lnTo>
                <a:lnTo>
                  <a:pt x="1866801" y="259"/>
                </a:lnTo>
                <a:lnTo>
                  <a:pt x="1943100" y="0"/>
                </a:lnTo>
                <a:lnTo>
                  <a:pt x="2019398" y="259"/>
                </a:lnTo>
                <a:lnTo>
                  <a:pt x="2094952" y="1031"/>
                </a:lnTo>
                <a:lnTo>
                  <a:pt x="2169707" y="2307"/>
                </a:lnTo>
                <a:lnTo>
                  <a:pt x="2243609" y="4076"/>
                </a:lnTo>
                <a:lnTo>
                  <a:pt x="2316603" y="6329"/>
                </a:lnTo>
                <a:lnTo>
                  <a:pt x="2388636" y="9057"/>
                </a:lnTo>
                <a:lnTo>
                  <a:pt x="2459654" y="12250"/>
                </a:lnTo>
                <a:lnTo>
                  <a:pt x="2529603" y="15898"/>
                </a:lnTo>
                <a:lnTo>
                  <a:pt x="2598429" y="19992"/>
                </a:lnTo>
                <a:lnTo>
                  <a:pt x="2666078" y="24523"/>
                </a:lnTo>
                <a:lnTo>
                  <a:pt x="2732496" y="29481"/>
                </a:lnTo>
                <a:lnTo>
                  <a:pt x="2797628" y="34856"/>
                </a:lnTo>
                <a:lnTo>
                  <a:pt x="2861421" y="40639"/>
                </a:lnTo>
                <a:lnTo>
                  <a:pt x="2923822" y="46820"/>
                </a:lnTo>
                <a:lnTo>
                  <a:pt x="2984775" y="53390"/>
                </a:lnTo>
                <a:lnTo>
                  <a:pt x="3044227" y="60339"/>
                </a:lnTo>
                <a:lnTo>
                  <a:pt x="3102124" y="67658"/>
                </a:lnTo>
                <a:lnTo>
                  <a:pt x="3158412" y="75338"/>
                </a:lnTo>
                <a:lnTo>
                  <a:pt x="3213037" y="83367"/>
                </a:lnTo>
                <a:lnTo>
                  <a:pt x="3265944" y="91738"/>
                </a:lnTo>
                <a:lnTo>
                  <a:pt x="3317081" y="100441"/>
                </a:lnTo>
                <a:lnTo>
                  <a:pt x="3366392" y="109465"/>
                </a:lnTo>
                <a:lnTo>
                  <a:pt x="3413825" y="118802"/>
                </a:lnTo>
                <a:lnTo>
                  <a:pt x="3459324" y="128442"/>
                </a:lnTo>
                <a:lnTo>
                  <a:pt x="3502836" y="138375"/>
                </a:lnTo>
                <a:lnTo>
                  <a:pt x="3544307" y="148593"/>
                </a:lnTo>
                <a:lnTo>
                  <a:pt x="3583684" y="159084"/>
                </a:lnTo>
                <a:lnTo>
                  <a:pt x="3620911" y="169841"/>
                </a:lnTo>
                <a:lnTo>
                  <a:pt x="3688702" y="192110"/>
                </a:lnTo>
                <a:lnTo>
                  <a:pt x="3747248" y="215324"/>
                </a:lnTo>
                <a:lnTo>
                  <a:pt x="3796119" y="239407"/>
                </a:lnTo>
                <a:lnTo>
                  <a:pt x="3834881" y="264282"/>
                </a:lnTo>
                <a:lnTo>
                  <a:pt x="3873127" y="302914"/>
                </a:lnTo>
                <a:lnTo>
                  <a:pt x="3886200" y="342900"/>
                </a:lnTo>
                <a:lnTo>
                  <a:pt x="3884729" y="356363"/>
                </a:lnTo>
                <a:lnTo>
                  <a:pt x="3863103" y="395925"/>
                </a:lnTo>
                <a:lnTo>
                  <a:pt x="3816790" y="434048"/>
                </a:lnTo>
                <a:lnTo>
                  <a:pt x="3772920" y="458537"/>
                </a:lnTo>
                <a:lnTo>
                  <a:pt x="3719157" y="482195"/>
                </a:lnTo>
                <a:lnTo>
                  <a:pt x="3655935" y="504946"/>
                </a:lnTo>
                <a:lnTo>
                  <a:pt x="3583684" y="526715"/>
                </a:lnTo>
                <a:lnTo>
                  <a:pt x="3544307" y="537206"/>
                </a:lnTo>
                <a:lnTo>
                  <a:pt x="3502836" y="547424"/>
                </a:lnTo>
                <a:lnTo>
                  <a:pt x="3459324" y="557357"/>
                </a:lnTo>
                <a:lnTo>
                  <a:pt x="3413825" y="566997"/>
                </a:lnTo>
                <a:lnTo>
                  <a:pt x="3366392" y="576334"/>
                </a:lnTo>
                <a:lnTo>
                  <a:pt x="3317081" y="585358"/>
                </a:lnTo>
                <a:lnTo>
                  <a:pt x="3265944" y="594061"/>
                </a:lnTo>
                <a:lnTo>
                  <a:pt x="3213037" y="602432"/>
                </a:lnTo>
                <a:lnTo>
                  <a:pt x="3158412" y="610461"/>
                </a:lnTo>
                <a:lnTo>
                  <a:pt x="3102124" y="618141"/>
                </a:lnTo>
                <a:lnTo>
                  <a:pt x="3044227" y="625460"/>
                </a:lnTo>
                <a:lnTo>
                  <a:pt x="2984775" y="632409"/>
                </a:lnTo>
                <a:lnTo>
                  <a:pt x="2923822" y="638979"/>
                </a:lnTo>
                <a:lnTo>
                  <a:pt x="2861421" y="645160"/>
                </a:lnTo>
                <a:lnTo>
                  <a:pt x="2797628" y="650943"/>
                </a:lnTo>
                <a:lnTo>
                  <a:pt x="2732496" y="656318"/>
                </a:lnTo>
                <a:lnTo>
                  <a:pt x="2666078" y="661276"/>
                </a:lnTo>
                <a:lnTo>
                  <a:pt x="2598429" y="665807"/>
                </a:lnTo>
                <a:lnTo>
                  <a:pt x="2529603" y="669901"/>
                </a:lnTo>
                <a:lnTo>
                  <a:pt x="2459654" y="673549"/>
                </a:lnTo>
                <a:lnTo>
                  <a:pt x="2388636" y="676742"/>
                </a:lnTo>
                <a:lnTo>
                  <a:pt x="2316603" y="679470"/>
                </a:lnTo>
                <a:lnTo>
                  <a:pt x="2243609" y="681723"/>
                </a:lnTo>
                <a:lnTo>
                  <a:pt x="2169707" y="683492"/>
                </a:lnTo>
                <a:lnTo>
                  <a:pt x="2094952" y="684768"/>
                </a:lnTo>
                <a:lnTo>
                  <a:pt x="2019398" y="685540"/>
                </a:lnTo>
                <a:lnTo>
                  <a:pt x="1943100" y="685800"/>
                </a:lnTo>
                <a:lnTo>
                  <a:pt x="1866801" y="685540"/>
                </a:lnTo>
                <a:lnTo>
                  <a:pt x="1791247" y="684768"/>
                </a:lnTo>
                <a:lnTo>
                  <a:pt x="1716492" y="683492"/>
                </a:lnTo>
                <a:lnTo>
                  <a:pt x="1642590" y="681723"/>
                </a:lnTo>
                <a:lnTo>
                  <a:pt x="1569596" y="679470"/>
                </a:lnTo>
                <a:lnTo>
                  <a:pt x="1497563" y="676742"/>
                </a:lnTo>
                <a:lnTo>
                  <a:pt x="1426545" y="673549"/>
                </a:lnTo>
                <a:lnTo>
                  <a:pt x="1356596" y="669901"/>
                </a:lnTo>
                <a:lnTo>
                  <a:pt x="1287770" y="665807"/>
                </a:lnTo>
                <a:lnTo>
                  <a:pt x="1220121" y="661276"/>
                </a:lnTo>
                <a:lnTo>
                  <a:pt x="1153703" y="656318"/>
                </a:lnTo>
                <a:lnTo>
                  <a:pt x="1088571" y="650943"/>
                </a:lnTo>
                <a:lnTo>
                  <a:pt x="1024778" y="645160"/>
                </a:lnTo>
                <a:lnTo>
                  <a:pt x="962377" y="638979"/>
                </a:lnTo>
                <a:lnTo>
                  <a:pt x="901424" y="632409"/>
                </a:lnTo>
                <a:lnTo>
                  <a:pt x="841972" y="625460"/>
                </a:lnTo>
                <a:lnTo>
                  <a:pt x="784075" y="618141"/>
                </a:lnTo>
                <a:lnTo>
                  <a:pt x="727787" y="610461"/>
                </a:lnTo>
                <a:lnTo>
                  <a:pt x="673162" y="602432"/>
                </a:lnTo>
                <a:lnTo>
                  <a:pt x="620255" y="594061"/>
                </a:lnTo>
                <a:lnTo>
                  <a:pt x="569118" y="585358"/>
                </a:lnTo>
                <a:lnTo>
                  <a:pt x="519807" y="576334"/>
                </a:lnTo>
                <a:lnTo>
                  <a:pt x="472374" y="566997"/>
                </a:lnTo>
                <a:lnTo>
                  <a:pt x="426875" y="557357"/>
                </a:lnTo>
                <a:lnTo>
                  <a:pt x="383363" y="547424"/>
                </a:lnTo>
                <a:lnTo>
                  <a:pt x="341892" y="537206"/>
                </a:lnTo>
                <a:lnTo>
                  <a:pt x="302515" y="526715"/>
                </a:lnTo>
                <a:lnTo>
                  <a:pt x="265288" y="515958"/>
                </a:lnTo>
                <a:lnTo>
                  <a:pt x="197497" y="493689"/>
                </a:lnTo>
                <a:lnTo>
                  <a:pt x="138951" y="470475"/>
                </a:lnTo>
                <a:lnTo>
                  <a:pt x="90080" y="446392"/>
                </a:lnTo>
                <a:lnTo>
                  <a:pt x="51318" y="421517"/>
                </a:lnTo>
                <a:lnTo>
                  <a:pt x="13072" y="382885"/>
                </a:lnTo>
                <a:lnTo>
                  <a:pt x="0" y="3429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3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Evaluación de los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0" y="838200"/>
            <a:ext cx="9135979" cy="408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24400"/>
            <a:ext cx="694601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3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Evaluación de los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838200"/>
            <a:ext cx="8763000" cy="548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00" y="5812599"/>
            <a:ext cx="685800" cy="360045"/>
          </a:xfrm>
          <a:custGeom>
            <a:avLst/>
            <a:gdLst/>
            <a:ahLst/>
            <a:cxnLst/>
            <a:rect l="l" t="t" r="r" b="b"/>
            <a:pathLst>
              <a:path w="685800" h="360045">
                <a:moveTo>
                  <a:pt x="0" y="359600"/>
                </a:moveTo>
                <a:lnTo>
                  <a:pt x="685800" y="359600"/>
                </a:lnTo>
                <a:lnTo>
                  <a:pt x="685800" y="0"/>
                </a:lnTo>
                <a:lnTo>
                  <a:pt x="0" y="0"/>
                </a:lnTo>
                <a:lnTo>
                  <a:pt x="0" y="35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3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Evaluación de los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601" y="990600"/>
            <a:ext cx="8563864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93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Evaluación de los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66761"/>
            <a:ext cx="9131554" cy="493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8508365" cy="585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Ventajas de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  <a:p>
            <a:pPr marL="525145" marR="5080" indent="-457834" algn="just">
              <a:lnSpc>
                <a:spcPct val="150000"/>
              </a:lnSpc>
              <a:spcBef>
                <a:spcPts val="2200"/>
              </a:spcBef>
              <a:buChar char="•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Relativamente </a:t>
            </a:r>
            <a:r>
              <a:rPr sz="2800" dirty="0">
                <a:latin typeface="Arial"/>
                <a:cs typeface="Arial"/>
              </a:rPr>
              <a:t>eficiente: </a:t>
            </a:r>
            <a:r>
              <a:rPr sz="2800" spc="40" dirty="0">
                <a:latin typeface="Cambria Math"/>
                <a:cs typeface="Cambria Math"/>
              </a:rPr>
              <a:t>𝑂(𝑡𝑘𝑛)</a:t>
            </a:r>
            <a:r>
              <a:rPr sz="2800" spc="40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donde </a:t>
            </a:r>
            <a:r>
              <a:rPr sz="2800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es el  número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objetos, </a:t>
            </a:r>
            <a:r>
              <a:rPr sz="2800" spc="-5" dirty="0">
                <a:latin typeface="Arial"/>
                <a:cs typeface="Arial"/>
              </a:rPr>
              <a:t>k es el </a:t>
            </a:r>
            <a:r>
              <a:rPr sz="2800" dirty="0">
                <a:latin typeface="Arial"/>
                <a:cs typeface="Arial"/>
              </a:rPr>
              <a:t>número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clusters,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t  es el </a:t>
            </a:r>
            <a:r>
              <a:rPr sz="2800" spc="-5" dirty="0">
                <a:latin typeface="Arial"/>
                <a:cs typeface="Arial"/>
              </a:rPr>
              <a:t>número </a:t>
            </a:r>
            <a:r>
              <a:rPr sz="2800" dirty="0">
                <a:latin typeface="Arial"/>
                <a:cs typeface="Arial"/>
              </a:rPr>
              <a:t>de iteraciones. Normalmente </a:t>
            </a:r>
            <a:r>
              <a:rPr sz="2800" spc="-5" dirty="0">
                <a:latin typeface="Cambria Math"/>
                <a:cs typeface="Cambria Math"/>
              </a:rPr>
              <a:t>𝑘 ≪ 𝑛 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Cambria Math"/>
                <a:cs typeface="Cambria Math"/>
              </a:rPr>
              <a:t>𝑡 ≪</a:t>
            </a:r>
            <a:r>
              <a:rPr sz="2800" spc="-220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𝑛</a:t>
            </a:r>
            <a:r>
              <a:rPr sz="2800" spc="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25145" marR="5080" indent="-457834" algn="just">
              <a:lnSpc>
                <a:spcPct val="150000"/>
              </a:lnSpc>
              <a:buChar char="•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menudo </a:t>
            </a:r>
            <a:r>
              <a:rPr sz="2800" spc="-5" dirty="0">
                <a:latin typeface="Arial"/>
                <a:cs typeface="Arial"/>
              </a:rPr>
              <a:t>termina en un </a:t>
            </a:r>
            <a:r>
              <a:rPr sz="2800" dirty="0">
                <a:latin typeface="Arial"/>
                <a:cs typeface="Arial"/>
              </a:rPr>
              <a:t>óptimo local. </a:t>
            </a:r>
            <a:r>
              <a:rPr sz="2800" spc="-5" dirty="0">
                <a:latin typeface="Arial"/>
                <a:cs typeface="Arial"/>
              </a:rPr>
              <a:t>El óptimo  global </a:t>
            </a:r>
            <a:r>
              <a:rPr sz="2800" dirty="0">
                <a:latin typeface="Arial"/>
                <a:cs typeface="Arial"/>
              </a:rPr>
              <a:t>puede </a:t>
            </a:r>
            <a:r>
              <a:rPr sz="2800" spc="-5" dirty="0">
                <a:latin typeface="Arial"/>
                <a:cs typeface="Arial"/>
              </a:rPr>
              <a:t>ser </a:t>
            </a:r>
            <a:r>
              <a:rPr sz="2800" dirty="0">
                <a:latin typeface="Arial"/>
                <a:cs typeface="Arial"/>
              </a:rPr>
              <a:t>encontrado </a:t>
            </a:r>
            <a:r>
              <a:rPr sz="2800" spc="-5" dirty="0">
                <a:latin typeface="Arial"/>
                <a:cs typeface="Arial"/>
              </a:rPr>
              <a:t>usando </a:t>
            </a:r>
            <a:r>
              <a:rPr sz="2800" dirty="0">
                <a:latin typeface="Arial"/>
                <a:cs typeface="Arial"/>
              </a:rPr>
              <a:t>técnicas  </a:t>
            </a:r>
            <a:r>
              <a:rPr sz="2800" spc="-5" dirty="0">
                <a:latin typeface="Arial"/>
                <a:cs typeface="Arial"/>
              </a:rPr>
              <a:t>como: recocido </a:t>
            </a:r>
            <a:r>
              <a:rPr sz="2800" dirty="0">
                <a:latin typeface="Arial"/>
                <a:cs typeface="Arial"/>
              </a:rPr>
              <a:t>determinístico </a:t>
            </a:r>
            <a:r>
              <a:rPr sz="2800" spc="-5" dirty="0">
                <a:latin typeface="Arial"/>
                <a:cs typeface="Arial"/>
              </a:rPr>
              <a:t>y algoritmos  </a:t>
            </a:r>
            <a:r>
              <a:rPr sz="2800" dirty="0">
                <a:latin typeface="Arial"/>
                <a:cs typeface="Arial"/>
              </a:rPr>
              <a:t>genéticos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8506460" cy="523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  <a:p>
            <a:pPr marL="67945" marR="1299210" algn="just">
              <a:lnSpc>
                <a:spcPct val="150100"/>
              </a:lnSpc>
              <a:spcBef>
                <a:spcPts val="2195"/>
              </a:spcBef>
              <a:buChar char="•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Sensible a la elección </a:t>
            </a:r>
            <a:r>
              <a:rPr sz="2800" dirty="0">
                <a:latin typeface="Arial"/>
                <a:cs typeface="Arial"/>
              </a:rPr>
              <a:t>inicial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centroides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Posibles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soluciones:</a:t>
            </a:r>
            <a:endParaRPr sz="2800">
              <a:latin typeface="Arial"/>
              <a:cs typeface="Arial"/>
            </a:endParaRPr>
          </a:p>
          <a:p>
            <a:pPr marL="525145" marR="5080" indent="-457834" algn="just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Realizar </a:t>
            </a:r>
            <a:r>
              <a:rPr sz="2800" dirty="0">
                <a:latin typeface="Arial"/>
                <a:cs typeface="Arial"/>
              </a:rPr>
              <a:t>varias ejecuciones con </a:t>
            </a:r>
            <a:r>
              <a:rPr sz="2800" spc="-5" dirty="0">
                <a:latin typeface="Arial"/>
                <a:cs typeface="Arial"/>
              </a:rPr>
              <a:t>varios conjuntos  de </a:t>
            </a:r>
            <a:r>
              <a:rPr sz="2800" dirty="0">
                <a:latin typeface="Arial"/>
                <a:cs typeface="Arial"/>
              </a:rPr>
              <a:t>centroides iniciales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comparar </a:t>
            </a:r>
            <a:r>
              <a:rPr sz="2800" spc="-5" dirty="0">
                <a:latin typeface="Arial"/>
                <a:cs typeface="Arial"/>
              </a:rPr>
              <a:t>resultados  </a:t>
            </a:r>
            <a:r>
              <a:rPr sz="2800" spc="-10" dirty="0">
                <a:latin typeface="Arial"/>
                <a:cs typeface="Arial"/>
              </a:rPr>
              <a:t>(GRASP).</a:t>
            </a:r>
            <a:endParaRPr sz="2800">
              <a:latin typeface="Arial"/>
              <a:cs typeface="Arial"/>
            </a:endParaRPr>
          </a:p>
          <a:p>
            <a:pPr marL="525145" indent="-4578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525145" algn="l"/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Estimar a priori </a:t>
            </a:r>
            <a:r>
              <a:rPr sz="2800" dirty="0">
                <a:latin typeface="Arial"/>
                <a:cs typeface="Arial"/>
              </a:rPr>
              <a:t>unos buenos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centroides:</a:t>
            </a:r>
            <a:endParaRPr sz="2800">
              <a:latin typeface="Arial"/>
              <a:cs typeface="Arial"/>
            </a:endParaRPr>
          </a:p>
          <a:p>
            <a:pPr marL="735965" lvl="1" indent="-219075">
              <a:lnSpc>
                <a:spcPct val="100000"/>
              </a:lnSpc>
              <a:spcBef>
                <a:spcPts val="5"/>
              </a:spcBef>
              <a:buChar char="-"/>
              <a:tabLst>
                <a:tab pos="736600" algn="l"/>
              </a:tabLst>
            </a:pPr>
            <a:r>
              <a:rPr sz="2800" spc="-5" dirty="0">
                <a:latin typeface="Arial"/>
                <a:cs typeface="Arial"/>
              </a:rPr>
              <a:t>Métodos </a:t>
            </a:r>
            <a:r>
              <a:rPr sz="2800" dirty="0">
                <a:latin typeface="Arial"/>
                <a:cs typeface="Arial"/>
              </a:rPr>
              <a:t>específicos:</a:t>
            </a:r>
            <a:r>
              <a:rPr sz="2800" spc="-5" dirty="0">
                <a:latin typeface="Arial"/>
                <a:cs typeface="Arial"/>
              </a:rPr>
              <a:t> k-means++</a:t>
            </a:r>
            <a:endParaRPr sz="2800">
              <a:latin typeface="Arial"/>
              <a:cs typeface="Arial"/>
            </a:endParaRPr>
          </a:p>
          <a:p>
            <a:pPr marL="813435" marR="1170305" lvl="1" indent="-295910">
              <a:lnSpc>
                <a:spcPct val="100000"/>
              </a:lnSpc>
              <a:buChar char="-"/>
              <a:tabLst>
                <a:tab pos="736600" algn="l"/>
              </a:tabLst>
            </a:pPr>
            <a:r>
              <a:rPr sz="2800" spc="-5" dirty="0">
                <a:latin typeface="Arial"/>
                <a:cs typeface="Arial"/>
              </a:rPr>
              <a:t>Escoger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muestra y aplicar un método  jerárquico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8510270" cy="437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  <a:p>
            <a:pPr marL="67945" marR="2469515" algn="just">
              <a:lnSpc>
                <a:spcPct val="150100"/>
              </a:lnSpc>
              <a:spcBef>
                <a:spcPts val="2195"/>
              </a:spcBef>
              <a:buChar char="•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Hay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elegir a priori </a:t>
            </a:r>
            <a:r>
              <a:rPr sz="2800" dirty="0">
                <a:latin typeface="Arial"/>
                <a:cs typeface="Arial"/>
              </a:rPr>
              <a:t>el valor </a:t>
            </a:r>
            <a:r>
              <a:rPr sz="2800" spc="-5" dirty="0">
                <a:latin typeface="Arial"/>
                <a:cs typeface="Arial"/>
              </a:rPr>
              <a:t>de k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Posibles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soluciones:</a:t>
            </a:r>
            <a:endParaRPr sz="2800">
              <a:latin typeface="Arial"/>
              <a:cs typeface="Arial"/>
            </a:endParaRPr>
          </a:p>
          <a:p>
            <a:pPr marL="525145" marR="5080" indent="-457834" algn="just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Usar un método </a:t>
            </a:r>
            <a:r>
              <a:rPr sz="2800" dirty="0">
                <a:latin typeface="Arial"/>
                <a:cs typeface="Arial"/>
              </a:rPr>
              <a:t>jerárquico </a:t>
            </a:r>
            <a:r>
              <a:rPr sz="2800" spc="-5" dirty="0">
                <a:latin typeface="Arial"/>
                <a:cs typeface="Arial"/>
              </a:rPr>
              <a:t>sobre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muestra </a:t>
            </a:r>
            <a:r>
              <a:rPr sz="280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los datos (por eficiencia) </a:t>
            </a:r>
            <a:r>
              <a:rPr sz="2800" dirty="0">
                <a:latin typeface="Arial"/>
                <a:cs typeface="Arial"/>
              </a:rPr>
              <a:t>para estimar el valor de  k.</a:t>
            </a:r>
            <a:endParaRPr sz="2800">
              <a:latin typeface="Arial"/>
              <a:cs typeface="Arial"/>
            </a:endParaRPr>
          </a:p>
          <a:p>
            <a:pPr marL="525145" marR="5715" indent="-457834" algn="just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Usar un </a:t>
            </a:r>
            <a:r>
              <a:rPr sz="2800" dirty="0">
                <a:latin typeface="Arial"/>
                <a:cs typeface="Arial"/>
              </a:rPr>
              <a:t>valor </a:t>
            </a:r>
            <a:r>
              <a:rPr sz="2800" spc="-5" dirty="0">
                <a:latin typeface="Arial"/>
                <a:cs typeface="Arial"/>
              </a:rPr>
              <a:t>de k alto, </a:t>
            </a:r>
            <a:r>
              <a:rPr sz="2800" dirty="0">
                <a:latin typeface="Arial"/>
                <a:cs typeface="Arial"/>
              </a:rPr>
              <a:t>ver </a:t>
            </a:r>
            <a:r>
              <a:rPr sz="2800" spc="-5" dirty="0">
                <a:latin typeface="Arial"/>
                <a:cs typeface="Arial"/>
              </a:rPr>
              <a:t>los resultados y  </a:t>
            </a:r>
            <a:r>
              <a:rPr sz="2800" dirty="0">
                <a:latin typeface="Arial"/>
                <a:cs typeface="Arial"/>
              </a:rPr>
              <a:t>ajustar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239895" cy="201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  <a:p>
            <a:pPr marL="525145" marR="5080" indent="-457834">
              <a:lnSpc>
                <a:spcPct val="150100"/>
              </a:lnSpc>
              <a:spcBef>
                <a:spcPts val="2195"/>
              </a:spcBef>
              <a:buChar char="•"/>
              <a:tabLst>
                <a:tab pos="525145" algn="l"/>
                <a:tab pos="525780" algn="l"/>
                <a:tab pos="2049145" algn="l"/>
                <a:tab pos="2515870" algn="l"/>
                <a:tab pos="2701925" algn="l"/>
                <a:tab pos="3040380" algn="l"/>
                <a:tab pos="3749040" algn="l"/>
              </a:tabLst>
            </a:pPr>
            <a:r>
              <a:rPr sz="2800" dirty="0">
                <a:latin typeface="Arial"/>
                <a:cs typeface="Arial"/>
              </a:rPr>
              <a:t>Cuando	se		usan	</a:t>
            </a:r>
            <a:r>
              <a:rPr sz="2800" spc="-5" dirty="0">
                <a:latin typeface="Arial"/>
                <a:cs typeface="Arial"/>
              </a:rPr>
              <a:t>la  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méto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101" y="858780"/>
            <a:ext cx="212725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50100"/>
              </a:lnSpc>
              <a:spcBef>
                <a:spcPts val="95"/>
              </a:spcBef>
              <a:tabLst>
                <a:tab pos="807720" algn="l"/>
                <a:tab pos="1257300" algn="l"/>
              </a:tabLst>
            </a:pPr>
            <a:r>
              <a:rPr sz="2800" spc="-5" dirty="0">
                <a:latin typeface="Arial"/>
                <a:cs typeface="Arial"/>
              </a:rPr>
              <a:t>media	</a:t>
            </a:r>
            <a:r>
              <a:rPr sz="2800" dirty="0">
                <a:latin typeface="Arial"/>
                <a:cs typeface="Arial"/>
              </a:rPr>
              <a:t>para  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ib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1142" y="858780"/>
            <a:ext cx="198310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50100"/>
              </a:lnSpc>
              <a:spcBef>
                <a:spcPts val="95"/>
              </a:spcBef>
              <a:tabLst>
                <a:tab pos="821690" algn="l"/>
                <a:tab pos="1515110" algn="l"/>
              </a:tabLst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  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ou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139447"/>
            <a:ext cx="5768975" cy="266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61235" indent="457200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(valores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anómalos) 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Posibles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soluciones: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Usar medianas en </a:t>
            </a:r>
            <a:r>
              <a:rPr sz="2800" dirty="0">
                <a:latin typeface="Arial"/>
                <a:cs typeface="Arial"/>
              </a:rPr>
              <a:t>vez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medias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Eliminar previamente los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outliers.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Usar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k-medoids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8510270" cy="526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  <a:p>
            <a:pPr marL="67945" marR="2611120">
              <a:lnSpc>
                <a:spcPct val="185800"/>
              </a:lnSpc>
              <a:spcBef>
                <a:spcPts val="994"/>
              </a:spcBef>
              <a:buChar char="•"/>
              <a:tabLst>
                <a:tab pos="525145" algn="l"/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Manejo de </a:t>
            </a:r>
            <a:r>
              <a:rPr sz="2800" dirty="0">
                <a:latin typeface="Arial"/>
                <a:cs typeface="Arial"/>
              </a:rPr>
              <a:t>atributos </a:t>
            </a:r>
            <a:r>
              <a:rPr sz="2800" spc="-5" dirty="0">
                <a:latin typeface="Arial"/>
                <a:cs typeface="Arial"/>
              </a:rPr>
              <a:t>no numéricos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Posibles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soluciones:</a:t>
            </a:r>
            <a:endParaRPr sz="2800">
              <a:latin typeface="Arial"/>
              <a:cs typeface="Arial"/>
            </a:endParaRPr>
          </a:p>
          <a:p>
            <a:pPr marL="67945" marR="311785">
              <a:lnSpc>
                <a:spcPct val="100000"/>
              </a:lnSpc>
              <a:spcBef>
                <a:spcPts val="1825"/>
              </a:spcBef>
              <a:buFont typeface="Wingdings"/>
              <a:buChar char=""/>
              <a:tabLst>
                <a:tab pos="525145" algn="l"/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Extender la medida de similitud </a:t>
            </a:r>
            <a:r>
              <a:rPr sz="2800" dirty="0">
                <a:latin typeface="Arial"/>
                <a:cs typeface="Arial"/>
              </a:rPr>
              <a:t>para que incluya  atributos nominales,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p.ej.</a:t>
            </a:r>
            <a:endParaRPr sz="2800">
              <a:latin typeface="Arial"/>
              <a:cs typeface="Arial"/>
            </a:endParaRPr>
          </a:p>
          <a:p>
            <a:pPr marL="175641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Arial"/>
                <a:cs typeface="Arial"/>
              </a:rPr>
              <a:t>d(a,b) </a:t>
            </a:r>
            <a:r>
              <a:rPr sz="2800" spc="-5" dirty="0">
                <a:latin typeface="Arial"/>
                <a:cs typeface="Arial"/>
              </a:rPr>
              <a:t>= 1 si a=b, 0 en otro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</a:t>
            </a:r>
            <a:endParaRPr sz="2800">
              <a:latin typeface="Arial"/>
              <a:cs typeface="Arial"/>
            </a:endParaRPr>
          </a:p>
          <a:p>
            <a:pPr marL="525145" marR="5080" indent="-457834" algn="just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Elegir </a:t>
            </a:r>
            <a:r>
              <a:rPr sz="2800" dirty="0">
                <a:latin typeface="Arial"/>
                <a:cs typeface="Arial"/>
              </a:rPr>
              <a:t>como representante </a:t>
            </a:r>
            <a:r>
              <a:rPr sz="2800" spc="-5" dirty="0">
                <a:latin typeface="Arial"/>
                <a:cs typeface="Arial"/>
              </a:rPr>
              <a:t>en el </a:t>
            </a:r>
            <a:r>
              <a:rPr sz="2800" dirty="0">
                <a:latin typeface="Arial"/>
                <a:cs typeface="Arial"/>
              </a:rPr>
              <a:t>centroide </a:t>
            </a:r>
            <a:r>
              <a:rPr sz="2800" spc="-5" dirty="0">
                <a:latin typeface="Arial"/>
                <a:cs typeface="Arial"/>
              </a:rPr>
              <a:t>la  moda de los datos asignados a dicho cluster  (método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k-mode).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5709" y="1072642"/>
            <a:ext cx="124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us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153416"/>
            <a:ext cx="6917690" cy="393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  <a:p>
            <a:pPr marL="525145" marR="5080" indent="-457834">
              <a:lnSpc>
                <a:spcPct val="150100"/>
              </a:lnSpc>
              <a:spcBef>
                <a:spcPts val="2195"/>
              </a:spcBef>
              <a:buChar char="•"/>
              <a:tabLst>
                <a:tab pos="525145" algn="l"/>
                <a:tab pos="525780" algn="l"/>
                <a:tab pos="2132965" algn="l"/>
                <a:tab pos="2710815" algn="l"/>
                <a:tab pos="4241165" algn="l"/>
                <a:tab pos="5099685" algn="l"/>
                <a:tab pos="6450330" algn="l"/>
              </a:tabLst>
            </a:pPr>
            <a:r>
              <a:rPr sz="2800" spc="-1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-M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n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	cuand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  son:</a:t>
            </a:r>
            <a:endParaRPr sz="2800">
              <a:latin typeface="Arial"/>
              <a:cs typeface="Arial"/>
            </a:endParaRPr>
          </a:p>
          <a:p>
            <a:pPr marL="982344" lvl="1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982344" algn="l"/>
                <a:tab pos="982980" algn="l"/>
              </a:tabLst>
            </a:pP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distinto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tamaño</a:t>
            </a:r>
            <a:endParaRPr sz="2800">
              <a:latin typeface="Arial"/>
              <a:cs typeface="Arial"/>
            </a:endParaRPr>
          </a:p>
          <a:p>
            <a:pPr marL="982344" lvl="1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982344" algn="l"/>
                <a:tab pos="982980" algn="l"/>
              </a:tabLst>
            </a:pP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diferente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densidad</a:t>
            </a:r>
            <a:endParaRPr sz="2800">
              <a:latin typeface="Arial"/>
              <a:cs typeface="Arial"/>
            </a:endParaRPr>
          </a:p>
          <a:p>
            <a:pPr marL="982344" lvl="1" indent="-457834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982344" algn="l"/>
                <a:tab pos="982980" algn="l"/>
              </a:tabLst>
            </a:pPr>
            <a:r>
              <a:rPr sz="2800" spc="-5" dirty="0">
                <a:latin typeface="Arial"/>
                <a:cs typeface="Arial"/>
              </a:rPr>
              <a:t>no</a:t>
            </a:r>
            <a:r>
              <a:rPr sz="2800" dirty="0">
                <a:latin typeface="Arial"/>
                <a:cs typeface="Arial"/>
              </a:rPr>
              <a:t> convexos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stering&amp;clasification-Animales">
            <a:extLst>
              <a:ext uri="{FF2B5EF4-FFF2-40B4-BE49-F238E27FC236}">
                <a16:creationId xmlns:a16="http://schemas.microsoft.com/office/drawing/2014/main" id="{BCD61222-4B91-4566-9257-243B315A64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7763"/>
            <a:ext cx="8763000" cy="52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13C4E89-2E63-4AA6-8C15-59C1AF7F3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7404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201800"/>
            <a:ext cx="8991600" cy="527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914145"/>
            <a:ext cx="4945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Clusters </a:t>
            </a:r>
            <a:r>
              <a:rPr sz="3200" spc="-5" dirty="0">
                <a:latin typeface="Arial"/>
                <a:cs typeface="Arial"/>
              </a:rPr>
              <a:t>de distinto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tamaño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4145"/>
            <a:ext cx="5239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Clusters </a:t>
            </a:r>
            <a:r>
              <a:rPr sz="3200" spc="-5" dirty="0">
                <a:latin typeface="Arial"/>
                <a:cs typeface="Arial"/>
              </a:rPr>
              <a:t>de distinta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densidad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315" y="1477010"/>
            <a:ext cx="8871331" cy="515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4145"/>
            <a:ext cx="3910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Clusters no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convexos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48942"/>
            <a:ext cx="9143999" cy="5104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Posibles</a:t>
            </a:r>
            <a:r>
              <a:rPr spc="-35" dirty="0"/>
              <a:t> </a:t>
            </a:r>
            <a:r>
              <a:rPr spc="-5" dirty="0"/>
              <a:t>soluciones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4322" y="3468370"/>
            <a:ext cx="490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9940" algn="l"/>
                <a:tab pos="1318895" algn="l"/>
                <a:tab pos="2298700" algn="l"/>
                <a:tab pos="2829560" algn="l"/>
                <a:tab pos="4373245" algn="l"/>
              </a:tabLst>
            </a:pP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	k	al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	y	revis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	los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493193"/>
            <a:ext cx="3507740" cy="222123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Métodos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ad-hoc.</a:t>
            </a:r>
            <a:endParaRPr sz="3200">
              <a:latin typeface="Arial"/>
              <a:cs typeface="Arial"/>
            </a:endParaRPr>
          </a:p>
          <a:p>
            <a:pPr marL="469900" marR="187325" indent="-457200">
              <a:lnSpc>
                <a:spcPts val="5760"/>
              </a:lnSpc>
              <a:spcBef>
                <a:spcPts val="515"/>
              </a:spcBef>
              <a:buFont typeface="Wingdings"/>
              <a:buChar char=""/>
              <a:tabLst>
                <a:tab pos="469900" algn="l"/>
                <a:tab pos="1654175" algn="l"/>
                <a:tab pos="2430145" algn="l"/>
              </a:tabLst>
            </a:pPr>
            <a:r>
              <a:rPr sz="3200" dirty="0">
                <a:latin typeface="Arial"/>
                <a:cs typeface="Arial"/>
              </a:rPr>
              <a:t>Usar	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	valor  </a:t>
            </a:r>
            <a:r>
              <a:rPr sz="3200" spc="-5" dirty="0">
                <a:latin typeface="Arial"/>
                <a:cs typeface="Arial"/>
              </a:rPr>
              <a:t>resultados.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4145"/>
            <a:ext cx="4945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Clusters de </a:t>
            </a:r>
            <a:r>
              <a:rPr sz="3200" spc="-5" dirty="0">
                <a:latin typeface="Arial"/>
                <a:cs typeface="Arial"/>
              </a:rPr>
              <a:t>distinto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tamaño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305" y="1828800"/>
            <a:ext cx="9027668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4145"/>
            <a:ext cx="5238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Clusters de </a:t>
            </a:r>
            <a:r>
              <a:rPr sz="3200" spc="-5" dirty="0">
                <a:latin typeface="Arial"/>
                <a:cs typeface="Arial"/>
              </a:rPr>
              <a:t>distinta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densidad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77010"/>
            <a:ext cx="9144000" cy="515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16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4145"/>
            <a:ext cx="3910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Clusters no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convexos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76400"/>
            <a:ext cx="91440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46281"/>
            <a:ext cx="860679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El algoritmo k-means </a:t>
            </a:r>
            <a:r>
              <a:rPr sz="3200" spc="-10" dirty="0">
                <a:latin typeface="Arial"/>
                <a:cs typeface="Arial"/>
              </a:rPr>
              <a:t>es </a:t>
            </a:r>
            <a:r>
              <a:rPr sz="3200" spc="-5" dirty="0">
                <a:latin typeface="Arial"/>
                <a:cs typeface="Arial"/>
              </a:rPr>
              <a:t>sensible </a:t>
            </a:r>
            <a:r>
              <a:rPr sz="3200" dirty="0">
                <a:latin typeface="Arial"/>
                <a:cs typeface="Arial"/>
              </a:rPr>
              <a:t>a los </a:t>
            </a:r>
            <a:r>
              <a:rPr sz="3200" spc="-5" dirty="0">
                <a:latin typeface="Arial"/>
                <a:cs typeface="Arial"/>
              </a:rPr>
              <a:t>valores  </a:t>
            </a:r>
            <a:r>
              <a:rPr sz="3200" dirty="0">
                <a:latin typeface="Arial"/>
                <a:cs typeface="Arial"/>
              </a:rPr>
              <a:t>atípicos </a:t>
            </a:r>
            <a:r>
              <a:rPr sz="3200" spc="-5" dirty="0">
                <a:latin typeface="Arial"/>
                <a:cs typeface="Arial"/>
              </a:rPr>
              <a:t>debido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que un objeto </a:t>
            </a:r>
            <a:r>
              <a:rPr sz="3200" dirty="0">
                <a:latin typeface="Arial"/>
                <a:cs typeface="Arial"/>
              </a:rPr>
              <a:t>con </a:t>
            </a:r>
            <a:r>
              <a:rPr sz="3200" spc="-10" dirty="0">
                <a:latin typeface="Arial"/>
                <a:cs typeface="Arial"/>
              </a:rPr>
              <a:t>un </a:t>
            </a:r>
            <a:r>
              <a:rPr sz="3200" spc="-5" dirty="0">
                <a:latin typeface="Arial"/>
                <a:cs typeface="Arial"/>
              </a:rPr>
              <a:t>valor  extremadamente largo </a:t>
            </a:r>
            <a:r>
              <a:rPr sz="3200" spc="-10" dirty="0">
                <a:latin typeface="Arial"/>
                <a:cs typeface="Arial"/>
              </a:rPr>
              <a:t>puede </a:t>
            </a:r>
            <a:r>
              <a:rPr sz="3200" spc="-5" dirty="0">
                <a:latin typeface="Arial"/>
                <a:cs typeface="Arial"/>
              </a:rPr>
              <a:t>distorsionar  </a:t>
            </a:r>
            <a:r>
              <a:rPr sz="3200" dirty="0">
                <a:latin typeface="Arial"/>
                <a:cs typeface="Arial"/>
              </a:rPr>
              <a:t>sustancialmente </a:t>
            </a:r>
            <a:r>
              <a:rPr sz="3200" spc="-5" dirty="0">
                <a:latin typeface="Arial"/>
                <a:cs typeface="Arial"/>
              </a:rPr>
              <a:t>la </a:t>
            </a:r>
            <a:r>
              <a:rPr sz="3200" dirty="0">
                <a:latin typeface="Arial"/>
                <a:cs typeface="Arial"/>
              </a:rPr>
              <a:t>distribución </a:t>
            </a:r>
            <a:r>
              <a:rPr sz="3200" spc="-5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datos.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4505024"/>
            <a:ext cx="8552180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2400" marR="5080" indent="-1410335">
              <a:lnSpc>
                <a:spcPct val="150100"/>
              </a:lnSpc>
              <a:spcBef>
                <a:spcPts val="90"/>
              </a:spcBef>
            </a:pPr>
            <a:r>
              <a:rPr sz="3200" b="1" dirty="0">
                <a:latin typeface="Arial"/>
                <a:cs typeface="Arial"/>
              </a:rPr>
              <a:t>¿Cómo podría </a:t>
            </a:r>
            <a:r>
              <a:rPr sz="3200" b="1" spc="-5" dirty="0">
                <a:latin typeface="Arial"/>
                <a:cs typeface="Arial"/>
              </a:rPr>
              <a:t>modificarse </a:t>
            </a:r>
            <a:r>
              <a:rPr sz="3200" b="1" dirty="0">
                <a:latin typeface="Arial"/>
                <a:cs typeface="Arial"/>
              </a:rPr>
              <a:t>el algoritmo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para  disminuir dicha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sensibilidad?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452485" cy="521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k-medoides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2200"/>
              </a:spcBef>
            </a:pPr>
            <a:r>
              <a:rPr sz="2800" spc="-10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vez </a:t>
            </a:r>
            <a:r>
              <a:rPr sz="2800" spc="-1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tomar </a:t>
            </a:r>
            <a:r>
              <a:rPr sz="2800" dirty="0">
                <a:latin typeface="Arial"/>
                <a:cs typeface="Arial"/>
              </a:rPr>
              <a:t>el valor </a:t>
            </a:r>
            <a:r>
              <a:rPr sz="2800" spc="-1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la media de los objetos  del </a:t>
            </a:r>
            <a:r>
              <a:rPr sz="2800" dirty="0">
                <a:latin typeface="Arial"/>
                <a:cs typeface="Arial"/>
              </a:rPr>
              <a:t>grupo como </a:t>
            </a:r>
            <a:r>
              <a:rPr sz="2800" spc="-5" dirty="0">
                <a:latin typeface="Arial"/>
                <a:cs typeface="Arial"/>
              </a:rPr>
              <a:t>el punto de </a:t>
            </a:r>
            <a:r>
              <a:rPr sz="2800" dirty="0">
                <a:latin typeface="Arial"/>
                <a:cs typeface="Arial"/>
              </a:rPr>
              <a:t>referencia, podemos  </a:t>
            </a:r>
            <a:r>
              <a:rPr sz="2800" spc="-5" dirty="0">
                <a:latin typeface="Arial"/>
                <a:cs typeface="Arial"/>
              </a:rPr>
              <a:t>tomar objetos actuales </a:t>
            </a:r>
            <a:r>
              <a:rPr sz="2800" dirty="0">
                <a:latin typeface="Arial"/>
                <a:cs typeface="Arial"/>
              </a:rPr>
              <a:t>para que </a:t>
            </a:r>
            <a:r>
              <a:rPr sz="2800" spc="-5" dirty="0">
                <a:latin typeface="Arial"/>
                <a:cs typeface="Arial"/>
              </a:rPr>
              <a:t>representen </a:t>
            </a:r>
            <a:r>
              <a:rPr sz="2800" dirty="0">
                <a:latin typeface="Arial"/>
                <a:cs typeface="Arial"/>
              </a:rPr>
              <a:t>el  </a:t>
            </a:r>
            <a:r>
              <a:rPr sz="2800" spc="-5" dirty="0">
                <a:latin typeface="Arial"/>
                <a:cs typeface="Arial"/>
              </a:rPr>
              <a:t>grupo, usando un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objeto representativo </a:t>
            </a:r>
            <a:r>
              <a:rPr sz="2800" spc="-5" dirty="0">
                <a:latin typeface="Arial"/>
                <a:cs typeface="Arial"/>
              </a:rPr>
              <a:t>por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grupo.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Cada </a:t>
            </a:r>
            <a:r>
              <a:rPr sz="2800" dirty="0">
                <a:latin typeface="Arial"/>
                <a:cs typeface="Arial"/>
              </a:rPr>
              <a:t>objeto remanente </a:t>
            </a:r>
            <a:r>
              <a:rPr sz="2800" spc="-5" dirty="0">
                <a:latin typeface="Arial"/>
                <a:cs typeface="Arial"/>
              </a:rPr>
              <a:t>es </a:t>
            </a:r>
            <a:r>
              <a:rPr sz="2800" dirty="0">
                <a:latin typeface="Arial"/>
                <a:cs typeface="Arial"/>
              </a:rPr>
              <a:t>agrupado </a:t>
            </a:r>
            <a:r>
              <a:rPr sz="2800" spc="-5" dirty="0">
                <a:latin typeface="Arial"/>
                <a:cs typeface="Arial"/>
              </a:rPr>
              <a:t>con el objeto  </a:t>
            </a:r>
            <a:r>
              <a:rPr sz="2800" dirty="0">
                <a:latin typeface="Arial"/>
                <a:cs typeface="Arial"/>
              </a:rPr>
              <a:t>representativo que es </a:t>
            </a:r>
            <a:r>
              <a:rPr sz="2800" spc="-5" dirty="0">
                <a:latin typeface="Arial"/>
                <a:cs typeface="Arial"/>
              </a:rPr>
              <a:t>más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similar.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366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k-medoides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03756"/>
            <a:ext cx="84562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El método de particionamiento es </a:t>
            </a:r>
            <a:r>
              <a:rPr sz="3200" spc="-10" dirty="0">
                <a:latin typeface="Arial"/>
                <a:cs typeface="Arial"/>
              </a:rPr>
              <a:t>entonces  </a:t>
            </a:r>
            <a:r>
              <a:rPr sz="3200" spc="-5" dirty="0">
                <a:latin typeface="Arial"/>
                <a:cs typeface="Arial"/>
              </a:rPr>
              <a:t>desarrollado </a:t>
            </a:r>
            <a:r>
              <a:rPr sz="3200" dirty="0">
                <a:latin typeface="Arial"/>
                <a:cs typeface="Arial"/>
              </a:rPr>
              <a:t>basado </a:t>
            </a:r>
            <a:r>
              <a:rPr sz="3200" spc="-10" dirty="0">
                <a:latin typeface="Arial"/>
                <a:cs typeface="Arial"/>
              </a:rPr>
              <a:t>en </a:t>
            </a:r>
            <a:r>
              <a:rPr sz="3200" spc="-5" dirty="0">
                <a:latin typeface="Arial"/>
                <a:cs typeface="Arial"/>
              </a:rPr>
              <a:t>el principio </a:t>
            </a:r>
            <a:r>
              <a:rPr sz="3200" spc="-10" dirty="0">
                <a:latin typeface="Arial"/>
                <a:cs typeface="Arial"/>
              </a:rPr>
              <a:t>de  </a:t>
            </a:r>
            <a:r>
              <a:rPr sz="3200" spc="-5" dirty="0">
                <a:latin typeface="Arial"/>
                <a:cs typeface="Arial"/>
              </a:rPr>
              <a:t>minimizar la suma de las diferencias entre  </a:t>
            </a:r>
            <a:r>
              <a:rPr sz="3200" dirty="0">
                <a:latin typeface="Arial"/>
                <a:cs typeface="Arial"/>
              </a:rPr>
              <a:t>cada </a:t>
            </a:r>
            <a:r>
              <a:rPr sz="3200" spc="-5" dirty="0">
                <a:latin typeface="Arial"/>
                <a:cs typeface="Arial"/>
              </a:rPr>
              <a:t>objeto 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5" dirty="0">
                <a:latin typeface="Arial"/>
                <a:cs typeface="Arial"/>
              </a:rPr>
              <a:t>sus correspondientes puntos </a:t>
            </a:r>
            <a:r>
              <a:rPr sz="3200" spc="-10" dirty="0">
                <a:latin typeface="Arial"/>
                <a:cs typeface="Arial"/>
              </a:rPr>
              <a:t>de  </a:t>
            </a:r>
            <a:r>
              <a:rPr sz="3200" spc="-5" dirty="0">
                <a:latin typeface="Arial"/>
                <a:cs typeface="Arial"/>
              </a:rPr>
              <a:t>referencias. Es usado un </a:t>
            </a:r>
            <a:r>
              <a:rPr sz="3200" dirty="0">
                <a:latin typeface="Arial"/>
                <a:cs typeface="Arial"/>
              </a:rPr>
              <a:t>criterio </a:t>
            </a:r>
            <a:r>
              <a:rPr sz="3200" spc="-5" dirty="0"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error  absoluto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90600"/>
            <a:ext cx="91440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800" y="327660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495300"/>
                </a:moveTo>
                <a:lnTo>
                  <a:pt x="7717" y="433168"/>
                </a:lnTo>
                <a:lnTo>
                  <a:pt x="30252" y="373340"/>
                </a:lnTo>
                <a:lnTo>
                  <a:pt x="66675" y="316280"/>
                </a:lnTo>
                <a:lnTo>
                  <a:pt x="116059" y="262451"/>
                </a:lnTo>
                <a:lnTo>
                  <a:pt x="145322" y="236894"/>
                </a:lnTo>
                <a:lnTo>
                  <a:pt x="177476" y="212319"/>
                </a:lnTo>
                <a:lnTo>
                  <a:pt x="212406" y="188784"/>
                </a:lnTo>
                <a:lnTo>
                  <a:pt x="249997" y="166346"/>
                </a:lnTo>
                <a:lnTo>
                  <a:pt x="290131" y="145065"/>
                </a:lnTo>
                <a:lnTo>
                  <a:pt x="332693" y="124998"/>
                </a:lnTo>
                <a:lnTo>
                  <a:pt x="377568" y="106203"/>
                </a:lnTo>
                <a:lnTo>
                  <a:pt x="424638" y="88738"/>
                </a:lnTo>
                <a:lnTo>
                  <a:pt x="473789" y="72661"/>
                </a:lnTo>
                <a:lnTo>
                  <a:pt x="524903" y="58029"/>
                </a:lnTo>
                <a:lnTo>
                  <a:pt x="577866" y="44902"/>
                </a:lnTo>
                <a:lnTo>
                  <a:pt x="632560" y="33337"/>
                </a:lnTo>
                <a:lnTo>
                  <a:pt x="688870" y="23393"/>
                </a:lnTo>
                <a:lnTo>
                  <a:pt x="746680" y="15126"/>
                </a:lnTo>
                <a:lnTo>
                  <a:pt x="805874" y="8595"/>
                </a:lnTo>
                <a:lnTo>
                  <a:pt x="866336" y="3858"/>
                </a:lnTo>
                <a:lnTo>
                  <a:pt x="927950" y="974"/>
                </a:lnTo>
                <a:lnTo>
                  <a:pt x="990600" y="0"/>
                </a:lnTo>
                <a:lnTo>
                  <a:pt x="1053249" y="974"/>
                </a:lnTo>
                <a:lnTo>
                  <a:pt x="1114863" y="3858"/>
                </a:lnTo>
                <a:lnTo>
                  <a:pt x="1175325" y="8595"/>
                </a:lnTo>
                <a:lnTo>
                  <a:pt x="1234519" y="15126"/>
                </a:lnTo>
                <a:lnTo>
                  <a:pt x="1292329" y="23393"/>
                </a:lnTo>
                <a:lnTo>
                  <a:pt x="1348639" y="33337"/>
                </a:lnTo>
                <a:lnTo>
                  <a:pt x="1403333" y="44902"/>
                </a:lnTo>
                <a:lnTo>
                  <a:pt x="1456296" y="58029"/>
                </a:lnTo>
                <a:lnTo>
                  <a:pt x="1507410" y="72661"/>
                </a:lnTo>
                <a:lnTo>
                  <a:pt x="1556561" y="88738"/>
                </a:lnTo>
                <a:lnTo>
                  <a:pt x="1603631" y="106203"/>
                </a:lnTo>
                <a:lnTo>
                  <a:pt x="1648506" y="124998"/>
                </a:lnTo>
                <a:lnTo>
                  <a:pt x="1691068" y="145065"/>
                </a:lnTo>
                <a:lnTo>
                  <a:pt x="1731202" y="166346"/>
                </a:lnTo>
                <a:lnTo>
                  <a:pt x="1768793" y="188784"/>
                </a:lnTo>
                <a:lnTo>
                  <a:pt x="1803723" y="212319"/>
                </a:lnTo>
                <a:lnTo>
                  <a:pt x="1835877" y="236894"/>
                </a:lnTo>
                <a:lnTo>
                  <a:pt x="1865140" y="262451"/>
                </a:lnTo>
                <a:lnTo>
                  <a:pt x="1914524" y="316280"/>
                </a:lnTo>
                <a:lnTo>
                  <a:pt x="1950947" y="373340"/>
                </a:lnTo>
                <a:lnTo>
                  <a:pt x="1973482" y="433168"/>
                </a:lnTo>
                <a:lnTo>
                  <a:pt x="1981200" y="495300"/>
                </a:lnTo>
                <a:lnTo>
                  <a:pt x="1979251" y="526624"/>
                </a:lnTo>
                <a:lnTo>
                  <a:pt x="1964008" y="587662"/>
                </a:lnTo>
                <a:lnTo>
                  <a:pt x="1934413" y="646164"/>
                </a:lnTo>
                <a:lnTo>
                  <a:pt x="1891394" y="701666"/>
                </a:lnTo>
                <a:lnTo>
                  <a:pt x="1835877" y="753705"/>
                </a:lnTo>
                <a:lnTo>
                  <a:pt x="1803723" y="778280"/>
                </a:lnTo>
                <a:lnTo>
                  <a:pt x="1768793" y="801815"/>
                </a:lnTo>
                <a:lnTo>
                  <a:pt x="1731202" y="824253"/>
                </a:lnTo>
                <a:lnTo>
                  <a:pt x="1691068" y="845534"/>
                </a:lnTo>
                <a:lnTo>
                  <a:pt x="1648506" y="865601"/>
                </a:lnTo>
                <a:lnTo>
                  <a:pt x="1603631" y="884396"/>
                </a:lnTo>
                <a:lnTo>
                  <a:pt x="1556561" y="901861"/>
                </a:lnTo>
                <a:lnTo>
                  <a:pt x="1507410" y="917938"/>
                </a:lnTo>
                <a:lnTo>
                  <a:pt x="1456296" y="932570"/>
                </a:lnTo>
                <a:lnTo>
                  <a:pt x="1403333" y="945697"/>
                </a:lnTo>
                <a:lnTo>
                  <a:pt x="1348639" y="957262"/>
                </a:lnTo>
                <a:lnTo>
                  <a:pt x="1292329" y="967206"/>
                </a:lnTo>
                <a:lnTo>
                  <a:pt x="1234519" y="975473"/>
                </a:lnTo>
                <a:lnTo>
                  <a:pt x="1175325" y="982004"/>
                </a:lnTo>
                <a:lnTo>
                  <a:pt x="1114863" y="986741"/>
                </a:lnTo>
                <a:lnTo>
                  <a:pt x="1053249" y="989625"/>
                </a:lnTo>
                <a:lnTo>
                  <a:pt x="990600" y="990600"/>
                </a:lnTo>
                <a:lnTo>
                  <a:pt x="927950" y="989625"/>
                </a:lnTo>
                <a:lnTo>
                  <a:pt x="866336" y="986741"/>
                </a:lnTo>
                <a:lnTo>
                  <a:pt x="805874" y="982004"/>
                </a:lnTo>
                <a:lnTo>
                  <a:pt x="746680" y="975473"/>
                </a:lnTo>
                <a:lnTo>
                  <a:pt x="688870" y="967206"/>
                </a:lnTo>
                <a:lnTo>
                  <a:pt x="632560" y="957262"/>
                </a:lnTo>
                <a:lnTo>
                  <a:pt x="577866" y="945697"/>
                </a:lnTo>
                <a:lnTo>
                  <a:pt x="524903" y="932570"/>
                </a:lnTo>
                <a:lnTo>
                  <a:pt x="473789" y="917938"/>
                </a:lnTo>
                <a:lnTo>
                  <a:pt x="424638" y="901861"/>
                </a:lnTo>
                <a:lnTo>
                  <a:pt x="377568" y="884396"/>
                </a:lnTo>
                <a:lnTo>
                  <a:pt x="332693" y="865601"/>
                </a:lnTo>
                <a:lnTo>
                  <a:pt x="290131" y="845534"/>
                </a:lnTo>
                <a:lnTo>
                  <a:pt x="249997" y="824253"/>
                </a:lnTo>
                <a:lnTo>
                  <a:pt x="212406" y="801815"/>
                </a:lnTo>
                <a:lnTo>
                  <a:pt x="177476" y="778280"/>
                </a:lnTo>
                <a:lnTo>
                  <a:pt x="145322" y="753705"/>
                </a:lnTo>
                <a:lnTo>
                  <a:pt x="116059" y="728148"/>
                </a:lnTo>
                <a:lnTo>
                  <a:pt x="66675" y="674319"/>
                </a:lnTo>
                <a:lnTo>
                  <a:pt x="30252" y="617259"/>
                </a:lnTo>
                <a:lnTo>
                  <a:pt x="7717" y="557431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7828" y="1485519"/>
            <a:ext cx="0" cy="613410"/>
          </a:xfrm>
          <a:custGeom>
            <a:avLst/>
            <a:gdLst/>
            <a:ahLst/>
            <a:cxnLst/>
            <a:rect l="l" t="t" r="r" b="b"/>
            <a:pathLst>
              <a:path h="613410">
                <a:moveTo>
                  <a:pt x="0" y="0"/>
                </a:moveTo>
                <a:lnTo>
                  <a:pt x="0" y="6130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5644" y="1485519"/>
            <a:ext cx="0" cy="613410"/>
          </a:xfrm>
          <a:custGeom>
            <a:avLst/>
            <a:gdLst/>
            <a:ahLst/>
            <a:cxnLst/>
            <a:rect l="l" t="t" r="r" b="b"/>
            <a:pathLst>
              <a:path h="613410">
                <a:moveTo>
                  <a:pt x="0" y="0"/>
                </a:moveTo>
                <a:lnTo>
                  <a:pt x="0" y="6130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40" y="0"/>
            <a:ext cx="8568690" cy="6565708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96520" algn="just">
              <a:lnSpc>
                <a:spcPct val="100000"/>
              </a:lnSpc>
              <a:spcBef>
                <a:spcPts val="176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absoluto</a:t>
            </a:r>
            <a:endParaRPr sz="2800" dirty="0">
              <a:latin typeface="Arial"/>
              <a:cs typeface="Arial"/>
            </a:endParaRPr>
          </a:p>
          <a:p>
            <a:pPr marR="1730375" algn="ctr">
              <a:lnSpc>
                <a:spcPts val="3385"/>
              </a:lnSpc>
              <a:spcBef>
                <a:spcPts val="1750"/>
              </a:spcBef>
            </a:pPr>
            <a:endParaRPr lang="es-419" sz="2900" dirty="0">
              <a:latin typeface="Cambria Math"/>
              <a:cs typeface="Cambria Math"/>
            </a:endParaRPr>
          </a:p>
          <a:p>
            <a:pPr marL="76200" marR="54610" algn="just">
              <a:lnSpc>
                <a:spcPct val="150000"/>
              </a:lnSpc>
              <a:spcBef>
                <a:spcPts val="5"/>
              </a:spcBef>
            </a:pPr>
            <a:endParaRPr lang="es-419" sz="3200" spc="-5" dirty="0">
              <a:latin typeface="Arial"/>
              <a:cs typeface="Arial"/>
            </a:endParaRPr>
          </a:p>
          <a:p>
            <a:pPr marL="76200" marR="54610" algn="just">
              <a:lnSpc>
                <a:spcPct val="150000"/>
              </a:lnSpc>
              <a:spcBef>
                <a:spcPts val="5"/>
              </a:spcBef>
            </a:pPr>
            <a:endParaRPr lang="es-419" sz="3200" spc="-5" dirty="0">
              <a:latin typeface="Arial"/>
              <a:cs typeface="Arial"/>
            </a:endParaRPr>
          </a:p>
          <a:p>
            <a:pPr marL="76200" marR="54610" algn="just">
              <a:lnSpc>
                <a:spcPct val="150000"/>
              </a:lnSpc>
              <a:spcBef>
                <a:spcPts val="5"/>
              </a:spcBef>
            </a:pPr>
            <a:r>
              <a:rPr lang="es-419" sz="3200" spc="-5" dirty="0">
                <a:latin typeface="Arial"/>
                <a:cs typeface="Arial"/>
              </a:rPr>
              <a:t>Donde </a:t>
            </a:r>
            <a:r>
              <a:rPr lang="es-419" sz="3200" dirty="0">
                <a:latin typeface="Cambria Math"/>
                <a:cs typeface="Cambria Math"/>
              </a:rPr>
              <a:t>𝐸 </a:t>
            </a:r>
            <a:r>
              <a:rPr lang="es-419" sz="3200" spc="-5" dirty="0">
                <a:latin typeface="Arial"/>
                <a:cs typeface="Arial"/>
              </a:rPr>
              <a:t>es la suma </a:t>
            </a:r>
            <a:r>
              <a:rPr lang="es-419" sz="3200" spc="-10" dirty="0">
                <a:latin typeface="Arial"/>
                <a:cs typeface="Arial"/>
              </a:rPr>
              <a:t>del </a:t>
            </a:r>
            <a:r>
              <a:rPr lang="es-419" sz="3200" spc="-5" dirty="0">
                <a:latin typeface="Arial"/>
                <a:cs typeface="Arial"/>
              </a:rPr>
              <a:t>error absoluto para  todos </a:t>
            </a:r>
            <a:r>
              <a:rPr lang="es-419" sz="3200" spc="-10" dirty="0">
                <a:latin typeface="Arial"/>
                <a:cs typeface="Arial"/>
              </a:rPr>
              <a:t>los </a:t>
            </a:r>
            <a:r>
              <a:rPr lang="es-419" sz="3200" spc="-5" dirty="0">
                <a:latin typeface="Arial"/>
                <a:cs typeface="Arial"/>
              </a:rPr>
              <a:t>objetos en el conjunto de datos; </a:t>
            </a:r>
            <a:r>
              <a:rPr lang="es-419" sz="3200" dirty="0">
                <a:latin typeface="Cambria Math"/>
                <a:cs typeface="Cambria Math"/>
              </a:rPr>
              <a:t>𝑝 </a:t>
            </a:r>
            <a:r>
              <a:rPr lang="es-419" sz="3200" spc="-10" dirty="0">
                <a:latin typeface="Arial"/>
                <a:cs typeface="Arial"/>
              </a:rPr>
              <a:t>es  </a:t>
            </a:r>
            <a:r>
              <a:rPr lang="es-419" sz="3200" spc="-5" dirty="0">
                <a:latin typeface="Arial"/>
                <a:cs typeface="Arial"/>
              </a:rPr>
              <a:t>el punto en el </a:t>
            </a:r>
            <a:r>
              <a:rPr lang="es-419" sz="3200" dirty="0">
                <a:latin typeface="Arial"/>
                <a:cs typeface="Arial"/>
              </a:rPr>
              <a:t>espacio </a:t>
            </a:r>
            <a:r>
              <a:rPr lang="es-419" sz="3200" spc="-5" dirty="0">
                <a:latin typeface="Arial"/>
                <a:cs typeface="Arial"/>
              </a:rPr>
              <a:t>representando</a:t>
            </a:r>
            <a:r>
              <a:rPr lang="es-419" sz="3200" spc="425" dirty="0">
                <a:latin typeface="Arial"/>
                <a:cs typeface="Arial"/>
              </a:rPr>
              <a:t> </a:t>
            </a:r>
            <a:r>
              <a:rPr lang="es-419" sz="3200" spc="-10" dirty="0">
                <a:latin typeface="Arial"/>
                <a:cs typeface="Arial"/>
              </a:rPr>
              <a:t>un</a:t>
            </a:r>
            <a:endParaRPr lang="es-419" sz="3200" dirty="0">
              <a:latin typeface="Arial"/>
              <a:cs typeface="Arial"/>
            </a:endParaRPr>
          </a:p>
          <a:p>
            <a:pPr marL="76200" marR="55880" algn="just">
              <a:lnSpc>
                <a:spcPts val="6220"/>
              </a:lnSpc>
              <a:spcBef>
                <a:spcPts val="450"/>
              </a:spcBef>
            </a:pPr>
            <a:r>
              <a:rPr sz="3200" spc="-5" dirty="0" err="1">
                <a:latin typeface="Arial"/>
                <a:cs typeface="Arial"/>
              </a:rPr>
              <a:t>objeto</a:t>
            </a:r>
            <a:r>
              <a:rPr sz="3200" spc="-5" dirty="0">
                <a:latin typeface="Arial"/>
                <a:cs typeface="Arial"/>
              </a:rPr>
              <a:t> dado en el grupo </a:t>
            </a:r>
            <a:r>
              <a:rPr sz="3200" spc="-5" dirty="0">
                <a:latin typeface="Cambria Math"/>
                <a:cs typeface="Cambria Math"/>
              </a:rPr>
              <a:t>𝐶</a:t>
            </a:r>
            <a:r>
              <a:rPr sz="3525" spc="-7" baseline="-15366" dirty="0">
                <a:latin typeface="Cambria Math"/>
                <a:cs typeface="Cambria Math"/>
              </a:rPr>
              <a:t>𝑗</a:t>
            </a:r>
            <a:r>
              <a:rPr sz="3200" spc="-5" dirty="0">
                <a:latin typeface="Arial"/>
                <a:cs typeface="Arial"/>
              </a:rPr>
              <a:t>; 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70" dirty="0">
                <a:latin typeface="Cambria Math"/>
                <a:cs typeface="Cambria Math"/>
              </a:rPr>
              <a:t>𝑜</a:t>
            </a:r>
            <a:r>
              <a:rPr sz="3525" spc="-104" baseline="-15366" dirty="0">
                <a:latin typeface="Cambria Math"/>
                <a:cs typeface="Cambria Math"/>
              </a:rPr>
              <a:t>𝑗 </a:t>
            </a:r>
            <a:r>
              <a:rPr sz="3200" spc="-5" dirty="0">
                <a:latin typeface="Arial"/>
                <a:cs typeface="Arial"/>
              </a:rPr>
              <a:t>es el objeto  representativo de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𝐶</a:t>
            </a:r>
            <a:r>
              <a:rPr sz="3525" spc="-7" baseline="-15366" dirty="0">
                <a:latin typeface="Cambria Math"/>
                <a:cs typeface="Cambria Math"/>
              </a:rPr>
              <a:t>𝑗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888837-9B55-4275-A67C-7E9FDA07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066800"/>
            <a:ext cx="4114800" cy="1763486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528050" cy="585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Partitioning Around Medoids</a:t>
            </a:r>
            <a:r>
              <a:rPr sz="28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(PAM)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2200"/>
              </a:spcBef>
            </a:pPr>
            <a:r>
              <a:rPr sz="2800" b="1" spc="-5" dirty="0">
                <a:latin typeface="Arial"/>
                <a:cs typeface="Arial"/>
              </a:rPr>
              <a:t>Algoritmo: </a:t>
            </a:r>
            <a:r>
              <a:rPr sz="2800" dirty="0">
                <a:latin typeface="Arial"/>
                <a:cs typeface="Arial"/>
              </a:rPr>
              <a:t>k-medoids. </a:t>
            </a:r>
            <a:r>
              <a:rPr sz="2800" spc="-60" dirty="0">
                <a:latin typeface="Arial"/>
                <a:cs typeface="Arial"/>
              </a:rPr>
              <a:t>PAM, </a:t>
            </a:r>
            <a:r>
              <a:rPr sz="2800" spc="-5" dirty="0">
                <a:latin typeface="Arial"/>
                <a:cs typeface="Arial"/>
              </a:rPr>
              <a:t>un algoritmo </a:t>
            </a:r>
            <a:r>
              <a:rPr sz="2800" dirty="0">
                <a:latin typeface="Arial"/>
                <a:cs typeface="Arial"/>
              </a:rPr>
              <a:t>k-medoids 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particionar basado </a:t>
            </a:r>
            <a:r>
              <a:rPr sz="2800" spc="-5" dirty="0">
                <a:latin typeface="Arial"/>
                <a:cs typeface="Arial"/>
              </a:rPr>
              <a:t>en los </a:t>
            </a:r>
            <a:r>
              <a:rPr sz="2800" dirty="0">
                <a:latin typeface="Arial"/>
                <a:cs typeface="Arial"/>
              </a:rPr>
              <a:t>medoides </a:t>
            </a:r>
            <a:r>
              <a:rPr sz="2800" spc="-5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objetos  centrales.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latin typeface="Arial"/>
                <a:cs typeface="Arial"/>
              </a:rPr>
              <a:t>Entrada: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: el </a:t>
            </a:r>
            <a:r>
              <a:rPr sz="2800" spc="-5" dirty="0">
                <a:latin typeface="Arial"/>
                <a:cs typeface="Arial"/>
              </a:rPr>
              <a:t>número de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: un </a:t>
            </a:r>
            <a:r>
              <a:rPr sz="2800" dirty="0">
                <a:latin typeface="Arial"/>
                <a:cs typeface="Arial"/>
              </a:rPr>
              <a:t>conjunto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datos conteniendo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objetos.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latin typeface="Arial"/>
                <a:cs typeface="Arial"/>
              </a:rPr>
              <a:t>Salida: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conjunto </a:t>
            </a:r>
            <a:r>
              <a:rPr sz="2800" spc="-5" dirty="0">
                <a:latin typeface="Arial"/>
                <a:cs typeface="Arial"/>
              </a:rPr>
              <a:t>de k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grupos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39" y="173990"/>
            <a:ext cx="8460740" cy="645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6576695" indent="96520">
              <a:lnSpc>
                <a:spcPct val="141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Algori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mo  </a:t>
            </a:r>
            <a:r>
              <a:rPr sz="2800" b="1" spc="-5" dirty="0">
                <a:latin typeface="Arial"/>
                <a:cs typeface="Arial"/>
              </a:rPr>
              <a:t>Método:</a:t>
            </a:r>
            <a:endParaRPr sz="2800" dirty="0">
              <a:latin typeface="Arial"/>
              <a:cs typeface="Arial"/>
            </a:endParaRPr>
          </a:p>
          <a:p>
            <a:pPr marL="551180" marR="694055" indent="-449580">
              <a:lnSpc>
                <a:spcPts val="3120"/>
              </a:lnSpc>
              <a:spcBef>
                <a:spcPts val="75"/>
              </a:spcBef>
              <a:buAutoNum type="arabicParenBoth"/>
              <a:tabLst>
                <a:tab pos="617220" algn="l"/>
              </a:tabLst>
            </a:pPr>
            <a:r>
              <a:rPr sz="2800" dirty="0">
                <a:latin typeface="Arial"/>
                <a:cs typeface="Arial"/>
              </a:rPr>
              <a:t>Arbitrariamente </a:t>
            </a:r>
            <a:r>
              <a:rPr sz="2800" spc="-5" dirty="0">
                <a:latin typeface="Arial"/>
                <a:cs typeface="Arial"/>
              </a:rPr>
              <a:t>escoger k </a:t>
            </a:r>
            <a:r>
              <a:rPr sz="2800" dirty="0">
                <a:latin typeface="Arial"/>
                <a:cs typeface="Arial"/>
              </a:rPr>
              <a:t>objetos </a:t>
            </a:r>
            <a:r>
              <a:rPr sz="2800" spc="-5" dirty="0">
                <a:latin typeface="Arial"/>
                <a:cs typeface="Arial"/>
              </a:rPr>
              <a:t>en D como  </a:t>
            </a:r>
            <a:r>
              <a:rPr sz="2800" dirty="0">
                <a:latin typeface="Arial"/>
                <a:cs typeface="Arial"/>
              </a:rPr>
              <a:t>objetos representativos iniciales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</a:t>
            </a:r>
            <a:endParaRPr sz="2800" dirty="0">
              <a:latin typeface="Arial"/>
              <a:cs typeface="Arial"/>
            </a:endParaRPr>
          </a:p>
          <a:p>
            <a:pPr marL="636270" indent="-535305">
              <a:lnSpc>
                <a:spcPts val="2950"/>
              </a:lnSpc>
              <a:buFont typeface="Arial"/>
              <a:buAutoNum type="arabicParenBoth"/>
              <a:tabLst>
                <a:tab pos="636905" algn="l"/>
              </a:tabLst>
            </a:pPr>
            <a:r>
              <a:rPr sz="2800" b="1" spc="-5" dirty="0">
                <a:latin typeface="Arial"/>
                <a:cs typeface="Arial"/>
              </a:rPr>
              <a:t>repetir</a:t>
            </a:r>
            <a:endParaRPr sz="2800" dirty="0">
              <a:latin typeface="Arial"/>
              <a:cs typeface="Arial"/>
            </a:endParaRPr>
          </a:p>
          <a:p>
            <a:pPr marL="1000760" marR="106680" indent="-899794">
              <a:lnSpc>
                <a:spcPts val="3120"/>
              </a:lnSpc>
              <a:spcBef>
                <a:spcPts val="185"/>
              </a:spcBef>
              <a:buAutoNum type="arabicParenBoth"/>
              <a:tabLst>
                <a:tab pos="1000760" algn="l"/>
                <a:tab pos="1001394" algn="l"/>
              </a:tabLst>
            </a:pPr>
            <a:r>
              <a:rPr sz="2800" dirty="0">
                <a:latin typeface="Arial"/>
                <a:cs typeface="Arial"/>
              </a:rPr>
              <a:t>asignar cada objeto </a:t>
            </a:r>
            <a:r>
              <a:rPr sz="2800" spc="-5" dirty="0">
                <a:latin typeface="Arial"/>
                <a:cs typeface="Arial"/>
              </a:rPr>
              <a:t>remanente al grupo con </a:t>
            </a:r>
            <a:r>
              <a:rPr sz="2800" dirty="0">
                <a:latin typeface="Arial"/>
                <a:cs typeface="Arial"/>
              </a:rPr>
              <a:t>el 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representativo </a:t>
            </a:r>
            <a:r>
              <a:rPr sz="2800" spc="-5" dirty="0">
                <a:latin typeface="Arial"/>
                <a:cs typeface="Arial"/>
              </a:rPr>
              <a:t>más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cercano.</a:t>
            </a:r>
          </a:p>
          <a:p>
            <a:pPr marL="1000760" marR="1137285" indent="-899794">
              <a:lnSpc>
                <a:spcPts val="3120"/>
              </a:lnSpc>
              <a:spcBef>
                <a:spcPts val="15"/>
              </a:spcBef>
              <a:buAutoNum type="arabicParenBoth"/>
              <a:tabLst>
                <a:tab pos="1000760" algn="l"/>
                <a:tab pos="1001394" algn="l"/>
              </a:tabLst>
            </a:pPr>
            <a:r>
              <a:rPr sz="2800" dirty="0">
                <a:latin typeface="Arial"/>
                <a:cs typeface="Arial"/>
              </a:rPr>
              <a:t>aleatoriamente seleccionar </a:t>
            </a:r>
            <a:r>
              <a:rPr sz="2800" spc="-5" dirty="0">
                <a:latin typeface="Arial"/>
                <a:cs typeface="Arial"/>
              </a:rPr>
              <a:t>un objeto no  </a:t>
            </a:r>
            <a:r>
              <a:rPr sz="2800" dirty="0">
                <a:latin typeface="Arial"/>
                <a:cs typeface="Arial"/>
              </a:rPr>
              <a:t>representativo,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05" dirty="0">
                <a:latin typeface="Cambria Math"/>
                <a:cs typeface="Cambria Math"/>
              </a:rPr>
              <a:t>𝑜</a:t>
            </a:r>
            <a:r>
              <a:rPr sz="3075" spc="157" baseline="-16260" dirty="0">
                <a:latin typeface="Cambria Math"/>
                <a:cs typeface="Cambria Math"/>
              </a:rPr>
              <a:t>𝑟𝑎𝑛𝑑𝑜𝑚</a:t>
            </a:r>
            <a:r>
              <a:rPr sz="2800" spc="105" dirty="0">
                <a:latin typeface="Cambria Math"/>
                <a:cs typeface="Cambria Math"/>
              </a:rPr>
              <a:t>;</a:t>
            </a:r>
            <a:endParaRPr sz="2800" dirty="0">
              <a:latin typeface="Cambria Math"/>
              <a:cs typeface="Cambria Math"/>
            </a:endParaRPr>
          </a:p>
          <a:p>
            <a:pPr marL="1000760" marR="367030" indent="-899794">
              <a:lnSpc>
                <a:spcPts val="3120"/>
              </a:lnSpc>
              <a:spcBef>
                <a:spcPts val="10"/>
              </a:spcBef>
              <a:buAutoNum type="arabicParenBoth"/>
              <a:tabLst>
                <a:tab pos="1000760" algn="l"/>
                <a:tab pos="1001394" algn="l"/>
              </a:tabLst>
            </a:pPr>
            <a:r>
              <a:rPr sz="2800" spc="-5" dirty="0">
                <a:latin typeface="Arial"/>
                <a:cs typeface="Arial"/>
              </a:rPr>
              <a:t>Computar el </a:t>
            </a:r>
            <a:r>
              <a:rPr sz="2800" dirty="0">
                <a:latin typeface="Arial"/>
                <a:cs typeface="Arial"/>
              </a:rPr>
              <a:t>costo total, </a:t>
            </a:r>
            <a:r>
              <a:rPr sz="2800" spc="30" dirty="0">
                <a:latin typeface="Cambria Math"/>
                <a:cs typeface="Cambria Math"/>
              </a:rPr>
              <a:t>𝑆</a:t>
            </a:r>
            <a:r>
              <a:rPr sz="2800" spc="3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intercambiar </a:t>
            </a:r>
            <a:r>
              <a:rPr sz="2800" spc="-5" dirty="0">
                <a:latin typeface="Arial"/>
                <a:cs typeface="Arial"/>
              </a:rPr>
              <a:t>el  objeto </a:t>
            </a:r>
            <a:r>
              <a:rPr sz="2800" dirty="0">
                <a:latin typeface="Arial"/>
                <a:cs typeface="Arial"/>
              </a:rPr>
              <a:t>representativo </a:t>
            </a:r>
            <a:r>
              <a:rPr sz="2800" spc="-65" dirty="0">
                <a:latin typeface="Cambria Math"/>
                <a:cs typeface="Cambria Math"/>
              </a:rPr>
              <a:t>𝑜</a:t>
            </a:r>
            <a:r>
              <a:rPr sz="3075" spc="-97" baseline="-16260" dirty="0">
                <a:latin typeface="Cambria Math"/>
                <a:cs typeface="Cambria Math"/>
              </a:rPr>
              <a:t>𝑗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105" dirty="0">
                <a:latin typeface="Cambria Math"/>
                <a:cs typeface="Cambria Math"/>
              </a:rPr>
              <a:t>𝑜</a:t>
            </a:r>
            <a:r>
              <a:rPr sz="3075" spc="157" baseline="-16260" dirty="0">
                <a:latin typeface="Cambria Math"/>
                <a:cs typeface="Cambria Math"/>
              </a:rPr>
              <a:t>𝑟𝑎𝑛𝑑𝑜𝑚</a:t>
            </a:r>
            <a:r>
              <a:rPr sz="2800" spc="105" dirty="0">
                <a:latin typeface="Cambria Math"/>
                <a:cs typeface="Cambria Math"/>
              </a:rPr>
              <a:t>;</a:t>
            </a:r>
            <a:endParaRPr sz="2800" dirty="0">
              <a:latin typeface="Cambria Math"/>
              <a:cs typeface="Cambria Math"/>
            </a:endParaRPr>
          </a:p>
          <a:p>
            <a:pPr marL="1000760" marR="421640" indent="-899794">
              <a:lnSpc>
                <a:spcPct val="96800"/>
              </a:lnSpc>
              <a:spcBef>
                <a:spcPts val="60"/>
              </a:spcBef>
              <a:buAutoNum type="arabicParenBoth"/>
              <a:tabLst>
                <a:tab pos="1000760" algn="l"/>
                <a:tab pos="1001394" algn="l"/>
              </a:tabLst>
            </a:pPr>
            <a:r>
              <a:rPr sz="2800" spc="-5" dirty="0">
                <a:latin typeface="Arial"/>
                <a:cs typeface="Arial"/>
              </a:rPr>
              <a:t>Si S&lt;0 </a:t>
            </a:r>
            <a:r>
              <a:rPr sz="2800" dirty="0">
                <a:latin typeface="Arial"/>
                <a:cs typeface="Arial"/>
              </a:rPr>
              <a:t>entonces intercambiar </a:t>
            </a:r>
            <a:r>
              <a:rPr sz="2800" spc="-65" dirty="0">
                <a:latin typeface="Cambria Math"/>
                <a:cs typeface="Cambria Math"/>
              </a:rPr>
              <a:t>𝑜</a:t>
            </a:r>
            <a:r>
              <a:rPr sz="3075" spc="-97" baseline="-16260" dirty="0">
                <a:latin typeface="Cambria Math"/>
                <a:cs typeface="Cambria Math"/>
              </a:rPr>
              <a:t>𝑗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95" dirty="0">
                <a:latin typeface="Cambria Math"/>
                <a:cs typeface="Cambria Math"/>
              </a:rPr>
              <a:t>𝑜</a:t>
            </a:r>
            <a:r>
              <a:rPr sz="3075" spc="142" baseline="-16260" dirty="0">
                <a:latin typeface="Cambria Math"/>
                <a:cs typeface="Cambria Math"/>
              </a:rPr>
              <a:t>𝑟𝑎𝑛𝑑𝑜𝑚 </a:t>
            </a:r>
            <a:r>
              <a:rPr sz="2050" spc="95" dirty="0">
                <a:latin typeface="Cambria Math"/>
                <a:cs typeface="Cambria Math"/>
              </a:rPr>
              <a:t> </a:t>
            </a:r>
            <a:r>
              <a:rPr sz="2800" dirty="0">
                <a:latin typeface="Arial"/>
                <a:cs typeface="Arial"/>
              </a:rPr>
              <a:t>para formar </a:t>
            </a:r>
            <a:r>
              <a:rPr sz="2800" spc="-5" dirty="0">
                <a:latin typeface="Arial"/>
                <a:cs typeface="Arial"/>
              </a:rPr>
              <a:t>el nuevo </a:t>
            </a:r>
            <a:r>
              <a:rPr sz="2800" dirty="0">
                <a:latin typeface="Arial"/>
                <a:cs typeface="Arial"/>
              </a:rPr>
              <a:t>conjunto </a:t>
            </a:r>
            <a:r>
              <a:rPr sz="2800" spc="-5" dirty="0">
                <a:latin typeface="Arial"/>
                <a:cs typeface="Arial"/>
              </a:rPr>
              <a:t>de k objetos  </a:t>
            </a:r>
            <a:r>
              <a:rPr sz="2800" dirty="0">
                <a:latin typeface="Arial"/>
                <a:cs typeface="Arial"/>
              </a:rPr>
              <a:t>representativos.</a:t>
            </a:r>
          </a:p>
          <a:p>
            <a:pPr marL="551180" indent="-449580">
              <a:lnSpc>
                <a:spcPts val="3130"/>
              </a:lnSpc>
              <a:buFont typeface="Arial"/>
              <a:buAutoNum type="arabicParenBoth"/>
              <a:tabLst>
                <a:tab pos="551180" algn="l"/>
              </a:tabLst>
            </a:pPr>
            <a:r>
              <a:rPr sz="2800" b="1" spc="-5" dirty="0">
                <a:latin typeface="Arial"/>
                <a:cs typeface="Arial"/>
              </a:rPr>
              <a:t>mientras 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cambie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898" y="2409570"/>
            <a:ext cx="3689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0000"/>
                </a:solidFill>
                <a:latin typeface="Arial"/>
                <a:cs typeface="Arial"/>
              </a:rPr>
              <a:t>Conclusio</a:t>
            </a:r>
            <a:r>
              <a:rPr sz="4400" b="1"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4400" b="1" dirty="0">
                <a:solidFill>
                  <a:srgbClr val="000000"/>
                </a:solidFill>
                <a:latin typeface="Arial"/>
                <a:cs typeface="Arial"/>
              </a:rPr>
              <a:t>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872B4E97-33EA-469D-96EE-BFFA1106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79930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E9CA1C0E-DFB1-47BE-A72E-6CAA2F6E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6675"/>
            <a:ext cx="6886575" cy="760413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s-ES" altLang="en-US" sz="3600" b="1" dirty="0">
                <a:solidFill>
                  <a:srgbClr val="FFFFFF"/>
                </a:solidFill>
                <a:latin typeface="+mj-lt"/>
                <a:cs typeface="+mj-cs"/>
              </a:rPr>
              <a:t>Preguntas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8D3FFE-242E-4A8F-86A8-4BE77E4F5407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Profesor</a:t>
            </a:r>
            <a:r>
              <a:rPr lang="es-ES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: Dr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Email: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1E0F24A-12A5-4E85-ACE5-2891EDED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S" altLang="es-ES_tradnl" sz="4800" b="1" dirty="0">
                <a:solidFill>
                  <a:srgbClr val="FFFF00"/>
                </a:solidFill>
                <a:cs typeface="+mn-cs"/>
              </a:rPr>
              <a:t>Inteligencia Artificial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ES" altLang="es-ES_tradnl" sz="3200" b="1" dirty="0">
              <a:solidFill>
                <a:srgbClr val="FFFFFF"/>
              </a:solidFill>
              <a:ea typeface="+mn-ea"/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None/>
              <a:defRPr/>
            </a:pPr>
            <a:r>
              <a:rPr lang="es-ES" altLang="es-ES_tradnl" sz="3600" b="1" dirty="0">
                <a:solidFill>
                  <a:srgbClr val="FFFFFF"/>
                </a:solidFill>
              </a:rPr>
              <a:t>Algoritmos de </a:t>
            </a:r>
            <a:r>
              <a:rPr lang="es-ES" altLang="es-ES_tradnl" sz="3600" b="1" dirty="0" err="1">
                <a:solidFill>
                  <a:srgbClr val="FFFFFF"/>
                </a:solidFill>
              </a:rPr>
              <a:t>clustering</a:t>
            </a:r>
            <a:endParaRPr lang="en-GB" altLang="es-ES_tradnl" sz="2400" b="1" dirty="0">
              <a:solidFill>
                <a:srgbClr val="FFFFF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5263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4688"/>
            <a:ext cx="829818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El </a:t>
            </a:r>
            <a:r>
              <a:rPr sz="2800" dirty="0">
                <a:solidFill>
                  <a:srgbClr val="000000"/>
                </a:solidFill>
              </a:rPr>
              <a:t>proceso </a:t>
            </a:r>
            <a:r>
              <a:rPr sz="2800" spc="-5" dirty="0">
                <a:solidFill>
                  <a:srgbClr val="000000"/>
                </a:solidFill>
              </a:rPr>
              <a:t>de </a:t>
            </a:r>
            <a:r>
              <a:rPr sz="2800" dirty="0">
                <a:solidFill>
                  <a:srgbClr val="000000"/>
                </a:solidFill>
              </a:rPr>
              <a:t>agrupar un conjunto </a:t>
            </a:r>
            <a:r>
              <a:rPr sz="2800" spc="-5" dirty="0">
                <a:solidFill>
                  <a:srgbClr val="000000"/>
                </a:solidFill>
              </a:rPr>
              <a:t>de objetos  </a:t>
            </a:r>
            <a:r>
              <a:rPr sz="2800" dirty="0">
                <a:solidFill>
                  <a:srgbClr val="000000"/>
                </a:solidFill>
              </a:rPr>
              <a:t>físicos </a:t>
            </a:r>
            <a:r>
              <a:rPr sz="2800" spc="-5" dirty="0">
                <a:solidFill>
                  <a:srgbClr val="000000"/>
                </a:solidFill>
              </a:rPr>
              <a:t>o </a:t>
            </a:r>
            <a:r>
              <a:rPr sz="2800" dirty="0">
                <a:solidFill>
                  <a:srgbClr val="000000"/>
                </a:solidFill>
              </a:rPr>
              <a:t>abstractos </a:t>
            </a:r>
            <a:r>
              <a:rPr sz="2800" spc="-5" dirty="0">
                <a:solidFill>
                  <a:srgbClr val="000000"/>
                </a:solidFill>
              </a:rPr>
              <a:t>en clases de </a:t>
            </a:r>
            <a:r>
              <a:rPr sz="2800" dirty="0">
                <a:solidFill>
                  <a:srgbClr val="000000"/>
                </a:solidFill>
              </a:rPr>
              <a:t>objetos similares  es </a:t>
            </a:r>
            <a:r>
              <a:rPr sz="2800" spc="-5" dirty="0">
                <a:solidFill>
                  <a:srgbClr val="000000"/>
                </a:solidFill>
              </a:rPr>
              <a:t>llamado</a:t>
            </a:r>
            <a:r>
              <a:rPr sz="2800" spc="25" dirty="0">
                <a:solidFill>
                  <a:srgbClr val="000000"/>
                </a:solidFill>
              </a:rPr>
              <a:t> </a:t>
            </a:r>
            <a:r>
              <a:rPr sz="2800" dirty="0"/>
              <a:t>agrupamiento</a:t>
            </a:r>
            <a:r>
              <a:rPr sz="2800" dirty="0">
                <a:solidFill>
                  <a:srgbClr val="000000"/>
                </a:solidFill>
              </a:rPr>
              <a:t>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8692896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4572000"/>
            <a:ext cx="838200" cy="1600200"/>
          </a:xfrm>
          <a:custGeom>
            <a:avLst/>
            <a:gdLst/>
            <a:ahLst/>
            <a:cxnLst/>
            <a:rect l="l" t="t" r="r" b="b"/>
            <a:pathLst>
              <a:path w="838200" h="1600200">
                <a:moveTo>
                  <a:pt x="0" y="1600200"/>
                </a:moveTo>
                <a:lnTo>
                  <a:pt x="838200" y="1600200"/>
                </a:lnTo>
                <a:lnTo>
                  <a:pt x="8382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2011</Words>
  <Application>Microsoft Office PowerPoint</Application>
  <PresentationFormat>Presentación en pantalla (4:3)</PresentationFormat>
  <Paragraphs>275</Paragraphs>
  <Slides>75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3" baseType="lpstr">
      <vt:lpstr>Arial</vt:lpstr>
      <vt:lpstr>Calibri</vt:lpstr>
      <vt:lpstr>Cambria Math</vt:lpstr>
      <vt:lpstr>DejaVu Sans</vt:lpstr>
      <vt:lpstr>Tahoma</vt:lpstr>
      <vt:lpstr>Times New Roman</vt:lpstr>
      <vt:lpstr>Wingdings</vt:lpstr>
      <vt:lpstr>Office Theme</vt:lpstr>
      <vt:lpstr>Presentación de PowerPoint</vt:lpstr>
      <vt:lpstr>Objetivo</vt:lpstr>
      <vt:lpstr>Sumario</vt:lpstr>
      <vt:lpstr>Presentación de PowerPoint</vt:lpstr>
      <vt:lpstr>Introducción</vt:lpstr>
      <vt:lpstr>Introducción</vt:lpstr>
      <vt:lpstr>Introducción</vt:lpstr>
      <vt:lpstr>El proceso de agrupar un conjunto de objetos  físicos o abstractos en clases de objetos similares  es llamado agrupamiento.</vt:lpstr>
      <vt:lpstr>Presentación de PowerPoint</vt:lpstr>
      <vt:lpstr>Clustering</vt:lpstr>
      <vt:lpstr>Segmentación</vt:lpstr>
      <vt:lpstr>Presentación de PowerPoint</vt:lpstr>
      <vt:lpstr>Características</vt:lpstr>
      <vt:lpstr>Características</vt:lpstr>
      <vt:lpstr>Presentación de PowerPoint</vt:lpstr>
      <vt:lpstr>Presentación de PowerPoint</vt:lpstr>
      <vt:lpstr>Medidas de similitud</vt:lpstr>
      <vt:lpstr>Métricas de distancia</vt:lpstr>
      <vt:lpstr>Presentación de PowerPoint</vt:lpstr>
      <vt:lpstr>Métricas de distancia</vt:lpstr>
      <vt:lpstr>Presentación de PowerPoint</vt:lpstr>
      <vt:lpstr>Tipos de datos</vt:lpstr>
      <vt:lpstr>Tipos de datos</vt:lpstr>
      <vt:lpstr>Presentación de PowerPoint</vt:lpstr>
      <vt:lpstr>Métodos de particionamiento</vt:lpstr>
      <vt:lpstr>Métodos de particionamiento clásicos</vt:lpstr>
      <vt:lpstr>El algoritmo k-means toma un parámetro de  entrada 𝑘, y parte un conjunto  de 𝑛 objetos en</vt:lpstr>
      <vt:lpstr>k-Means</vt:lpstr>
      <vt:lpstr>Presentación de PowerPoint</vt:lpstr>
      <vt:lpstr>k-Means. Algoritmo</vt:lpstr>
      <vt:lpstr>k-Means. Algoritmo</vt:lpstr>
      <vt:lpstr>k-Means. Algoritmo</vt:lpstr>
      <vt:lpstr>¿Cómo se calculan los centroides?</vt:lpstr>
      <vt:lpstr>¿Cómo se calculan los centroides?</vt:lpstr>
      <vt:lpstr>Presentación de PowerPoint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Presentación de PowerPoint</vt:lpstr>
      <vt:lpstr>Ejercicio de ejemplo</vt:lpstr>
      <vt:lpstr>Ejercicio de ejemplo</vt:lpstr>
      <vt:lpstr>Ejercicio de ejemplo</vt:lpstr>
      <vt:lpstr>Evaluación de los resultados</vt:lpstr>
      <vt:lpstr>Evaluación de los resultados</vt:lpstr>
      <vt:lpstr>Evaluación de los resultados</vt:lpstr>
      <vt:lpstr>Evaluación de los resultados</vt:lpstr>
      <vt:lpstr>Evaluación de los resultados</vt:lpstr>
      <vt:lpstr>Evaluación de los 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Posibles soluciones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 k-medoides</vt:lpstr>
      <vt:lpstr>Presentación de PowerPoint</vt:lpstr>
      <vt:lpstr>Presentación de PowerPoint</vt:lpstr>
      <vt:lpstr>Presentación de PowerPoint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Alejandro Gabriel Machado Cento</dc:creator>
  <cp:lastModifiedBy>YASIEL  PEREZ VERA</cp:lastModifiedBy>
  <cp:revision>6</cp:revision>
  <dcterms:created xsi:type="dcterms:W3CDTF">2020-06-11T00:27:26Z</dcterms:created>
  <dcterms:modified xsi:type="dcterms:W3CDTF">2023-04-17T03:57:15Z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2020-06-11T00:00:00Z</vt:filetime>
  </property>
</Properties>
</file>