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319" r:id="rId3"/>
    <p:sldId id="342" r:id="rId4"/>
    <p:sldId id="343" r:id="rId5"/>
    <p:sldId id="344" r:id="rId6"/>
    <p:sldId id="346" r:id="rId7"/>
    <p:sldId id="429" r:id="rId8"/>
    <p:sldId id="425" r:id="rId9"/>
    <p:sldId id="430" r:id="rId10"/>
    <p:sldId id="348" r:id="rId11"/>
    <p:sldId id="349" r:id="rId12"/>
    <p:sldId id="350" r:id="rId13"/>
    <p:sldId id="426" r:id="rId14"/>
    <p:sldId id="427" r:id="rId15"/>
    <p:sldId id="428" r:id="rId16"/>
    <p:sldId id="4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931E6A-24E2-DCA7-E5A8-CBD440E541C8}" name="ULPG:Ndukwe.Rebecca" initials="RN" userId="S::23277491@studentmail.ul.ie::4a383333-67b4-4643-b9be-e2e2bbef2e14" providerId="AD"/>
  <p188:author id="{D644D7A1-D6F6-9EBA-FA19-98D487D9AAE6}" name="ULPG:Ansari.Zeeshan" initials="" userId="S::23277548@studentmail.ul.ie::92ec5665-af6a-48a1-8231-a4dceb23fa7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D"/>
    <a:srgbClr val="2E75B6"/>
    <a:srgbClr val="3A7DBA"/>
    <a:srgbClr val="E6E6E6"/>
    <a:srgbClr val="234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E187-9CED-4495-BC92-4984C514EC3B}" type="datetimeFigureOut">
              <a:rPr lang="en-IE" smtClean="0"/>
              <a:t>01/09/2024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9432-7450-4EBD-A2A7-739620C3E9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081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FFED-7A2F-4C76-BDC5-E0FAAE5CF073}" type="slidenum">
              <a:rPr lang="en-IE" smtClean="0"/>
              <a:t>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60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15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456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910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923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450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6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71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6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437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767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9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30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6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523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19432-7450-4EBD-A2A7-739620C3E9A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99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3B9B-F00B-CD46-8009-5D76D683242F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EBAA-C8D9-9442-815E-5470F2CF2F2C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4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AC64-B157-1849-B0CA-6B46B6045D8A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7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A192-211E-E34A-8B57-750B3C8EC703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40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3A2B-10EE-5F48-8576-5666AFE5EF65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06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2B22-2BBC-2C4D-9D61-5D33043B96CB}" type="datetime1">
              <a:rPr lang="en-IE" smtClean="0"/>
              <a:t>01/09/2024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09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1830-36DB-EE49-B91C-09540DD2979A}" type="datetime1">
              <a:rPr lang="en-IE" smtClean="0"/>
              <a:t>01/09/2024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8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8448-4C6F-D64F-9BFB-A504BB645ED6}" type="datetime1">
              <a:rPr lang="en-IE" smtClean="0"/>
              <a:t>01/09/2024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61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A3D3-C0CF-B04E-9917-546542669C64}" type="datetime1">
              <a:rPr lang="en-IE" smtClean="0"/>
              <a:t>01/09/2024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868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171B-F83A-0B4D-80A2-AE6EED0A6EEB}" type="datetime1">
              <a:rPr lang="en-IE" smtClean="0"/>
              <a:t>01/09/2024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819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3CA7-DC64-714D-8227-6CD6F1162BF3}" type="datetime1">
              <a:rPr lang="en-IE" smtClean="0"/>
              <a:t>01/09/2024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39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39FF-2F23-1344-AAB9-948A61578BE8}" type="datetime1">
              <a:rPr lang="en-IE" smtClean="0"/>
              <a:t>01/09/2024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2930-9EBB-4A50-B68F-0660CAE0DA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10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745" y="0"/>
            <a:ext cx="8946776" cy="2061883"/>
          </a:xfrm>
        </p:spPr>
        <p:txBody>
          <a:bodyPr>
            <a:normAutofit/>
          </a:bodyPr>
          <a:lstStyle/>
          <a:p>
            <a:r>
              <a:rPr lang="en-IE" sz="3200" dirty="0">
                <a:solidFill>
                  <a:srgbClr val="0070C0"/>
                </a:solidFill>
                <a:latin typeface="Calibri" panose="020F0502020204030204" pitchFamily="34" charset="0"/>
              </a:rPr>
              <a:t>Science Foundation Ireland Centre for Research Training in Foundations of Data Science</a:t>
            </a:r>
            <a:endParaRPr lang="en-IE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2"/>
          <a:stretch/>
        </p:blipFill>
        <p:spPr>
          <a:xfrm>
            <a:off x="197224" y="5423647"/>
            <a:ext cx="8387218" cy="130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0"/>
            <a:ext cx="3297943" cy="1249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138059"/>
            <a:ext cx="1111624" cy="1111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3B9CDC-C51C-8FF4-8674-5831F01BDDE0}"/>
              </a:ext>
            </a:extLst>
          </p:cNvPr>
          <p:cNvSpPr txBox="1"/>
          <p:nvPr/>
        </p:nvSpPr>
        <p:spPr>
          <a:xfrm>
            <a:off x="759384" y="2481798"/>
            <a:ext cx="10369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4000" b="1" dirty="0"/>
              <a:t>Piecewise Exponential Distributional Regression Model for Survival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49A45-155F-AD86-BD9D-9A03942E5582}"/>
              </a:ext>
            </a:extLst>
          </p:cNvPr>
          <p:cNvSpPr txBox="1"/>
          <p:nvPr/>
        </p:nvSpPr>
        <p:spPr>
          <a:xfrm>
            <a:off x="759384" y="3429000"/>
            <a:ext cx="10369533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2400" b="1" dirty="0"/>
          </a:p>
          <a:p>
            <a:pPr algn="ctr"/>
            <a:r>
              <a:rPr lang="en-GB" sz="2400" dirty="0"/>
              <a:t>Jack Moore, Shirin Moghaddam, Kevin Burke</a:t>
            </a:r>
            <a:endParaRPr lang="en-IE" sz="2400" dirty="0">
              <a:cs typeface="Calibri" panose="020F0502020204030204"/>
            </a:endParaRPr>
          </a:p>
          <a:p>
            <a:pPr algn="ctr"/>
            <a:r>
              <a:rPr lang="en-IE" sz="2400" dirty="0">
                <a:cs typeface="Calibri" panose="020F0502020204030204"/>
              </a:rPr>
              <a:t>University of Limerick</a:t>
            </a:r>
          </a:p>
          <a:p>
            <a:pPr algn="ctr"/>
            <a:r>
              <a:rPr lang="en-IE" sz="2400" dirty="0">
                <a:ea typeface="Calibri"/>
                <a:cs typeface="Calibri"/>
              </a:rPr>
              <a:t>moore.jack@ul.ie</a:t>
            </a:r>
          </a:p>
          <a:p>
            <a:pPr algn="ctr"/>
            <a:r>
              <a:rPr lang="en-IE" sz="2400" dirty="0"/>
              <a:t>05/09/2024</a:t>
            </a:r>
          </a:p>
        </p:txBody>
      </p:sp>
      <p:pic>
        <p:nvPicPr>
          <p:cNvPr id="9" name="Picture 8" descr="A poster of a pier and a beach&#10;&#10;Description automatically generated with medium confidence">
            <a:extLst>
              <a:ext uri="{FF2B5EF4-FFF2-40B4-BE49-F238E27FC236}">
                <a16:creationId xmlns:a16="http://schemas.microsoft.com/office/drawing/2014/main" id="{EBF07512-E8C3-7373-6CB8-B088F1FA76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7" r="54511" b="40294"/>
          <a:stretch/>
        </p:blipFill>
        <p:spPr>
          <a:xfrm>
            <a:off x="9034323" y="5572017"/>
            <a:ext cx="2634218" cy="9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Study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9</a:t>
            </a:fld>
            <a:endParaRPr lang="en-US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47335F1E-86E1-48B5-478D-238BCFCA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1"/>
          <a:stretch/>
        </p:blipFill>
        <p:spPr>
          <a:xfrm>
            <a:off x="112102" y="1575499"/>
            <a:ext cx="4070027" cy="3923347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A7A42378-F051-02B0-3B7F-A0F6A5F92A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9541"/>
          <a:stretch/>
        </p:blipFill>
        <p:spPr>
          <a:xfrm>
            <a:off x="4320602" y="1575499"/>
            <a:ext cx="3827742" cy="3923347"/>
          </a:xfrm>
          <a:prstGeom prst="rect">
            <a:avLst/>
          </a:prstGeom>
        </p:spPr>
      </p:pic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B40DFE4D-A9DE-AB4D-F2CE-CE9D08C750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10044"/>
          <a:stretch/>
        </p:blipFill>
        <p:spPr>
          <a:xfrm>
            <a:off x="8286817" y="1575499"/>
            <a:ext cx="3905183" cy="4003484"/>
          </a:xfrm>
          <a:prstGeom prst="rect">
            <a:avLst/>
          </a:prstGeom>
        </p:spPr>
      </p:pic>
      <p:pic>
        <p:nvPicPr>
          <p:cNvPr id="10" name="Picture 9" descr="A diagram of a model&#10;&#10;Description automatically generated">
            <a:extLst>
              <a:ext uri="{FF2B5EF4-FFF2-40B4-BE49-F238E27FC236}">
                <a16:creationId xmlns:a16="http://schemas.microsoft.com/office/drawing/2014/main" id="{E71B9499-D9BB-D53A-6EA3-8F6E85BBEA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6" t="22869" r="51342" b="70478"/>
          <a:stretch/>
        </p:blipFill>
        <p:spPr>
          <a:xfrm>
            <a:off x="7349365" y="5231033"/>
            <a:ext cx="1597957" cy="535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64628-44D7-2EB7-B9E8-1685A36FB3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58" t="14775" r="6963" b="58835"/>
          <a:stretch/>
        </p:blipFill>
        <p:spPr>
          <a:xfrm>
            <a:off x="3099206" y="5323199"/>
            <a:ext cx="2010962" cy="3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Cancer Data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10</a:t>
            </a:fld>
            <a:endParaRPr lang="en-US"/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EC3FA802-F23C-E504-9A64-A8B9D2604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12" y="1608144"/>
            <a:ext cx="5816899" cy="4045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D37C3-4C1C-5F42-E020-C6D1B8BD3666}"/>
              </a:ext>
            </a:extLst>
          </p:cNvPr>
          <p:cNvSpPr txBox="1"/>
          <p:nvPr/>
        </p:nvSpPr>
        <p:spPr>
          <a:xfrm>
            <a:off x="725311" y="2065344"/>
            <a:ext cx="4023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Considered Lung cancer data from the North Central Cancer Treatment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Used covariates Sex and ECOG 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Sample size: 227</a:t>
            </a:r>
          </a:p>
        </p:txBody>
      </p:sp>
    </p:spTree>
    <p:extLst>
      <p:ext uri="{BB962C8B-B14F-4D97-AF65-F5344CB8AC3E}">
        <p14:creationId xmlns:p14="http://schemas.microsoft.com/office/powerpoint/2010/main" val="48834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Cancer Data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11</a:t>
            </a:fld>
            <a:endParaRPr lang="en-US"/>
          </a:p>
        </p:txBody>
      </p:sp>
      <p:pic>
        <p:nvPicPr>
          <p:cNvPr id="6" name="Picture 5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2D5009AD-519E-7EE8-7417-D4D5C180F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5" b="49104"/>
          <a:stretch/>
        </p:blipFill>
        <p:spPr>
          <a:xfrm>
            <a:off x="280785" y="1733003"/>
            <a:ext cx="5593216" cy="3133725"/>
          </a:xfrm>
          <a:prstGeom prst="rect">
            <a:avLst/>
          </a:prstGeom>
        </p:spPr>
      </p:pic>
      <p:pic>
        <p:nvPicPr>
          <p:cNvPr id="8" name="Picture 7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628F2B00-91C4-EF8F-9749-6A63D6BB51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67" t="39382" r="7033" b="56608"/>
          <a:stretch/>
        </p:blipFill>
        <p:spPr>
          <a:xfrm>
            <a:off x="2965897" y="5118041"/>
            <a:ext cx="820911" cy="457363"/>
          </a:xfrm>
          <a:prstGeom prst="rect">
            <a:avLst/>
          </a:prstGeom>
        </p:spPr>
      </p:pic>
      <p:pic>
        <p:nvPicPr>
          <p:cNvPr id="10" name="Picture 9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60D0A0DB-F0E7-5329-A87A-57EA0AA70E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6318000" y="1804214"/>
            <a:ext cx="5818952" cy="2991305"/>
          </a:xfrm>
          <a:prstGeom prst="rect">
            <a:avLst/>
          </a:prstGeom>
        </p:spPr>
      </p:pic>
      <p:pic>
        <p:nvPicPr>
          <p:cNvPr id="12" name="Picture 11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03E4D67D-5D89-261C-A146-FE9F6A67C3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7" t="43111" b="52675"/>
          <a:stretch/>
        </p:blipFill>
        <p:spPr>
          <a:xfrm>
            <a:off x="7976961" y="5144804"/>
            <a:ext cx="2092438" cy="409048"/>
          </a:xfrm>
          <a:prstGeom prst="rect">
            <a:avLst/>
          </a:prstGeom>
        </p:spPr>
      </p:pic>
      <p:pic>
        <p:nvPicPr>
          <p:cNvPr id="14" name="Picture 13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5BCB135F-3286-59E0-16F7-567DF795C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7" t="47039" b="49362"/>
          <a:stretch/>
        </p:blipFill>
        <p:spPr>
          <a:xfrm>
            <a:off x="3798996" y="5142198"/>
            <a:ext cx="2450150" cy="409047"/>
          </a:xfrm>
          <a:prstGeom prst="rect">
            <a:avLst/>
          </a:prstGeom>
        </p:spPr>
      </p:pic>
      <p:pic>
        <p:nvPicPr>
          <p:cNvPr id="16" name="Picture 15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91F7C6C6-4B44-7981-DF55-C54370C716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7" t="50662" b="45056"/>
          <a:stretch/>
        </p:blipFill>
        <p:spPr>
          <a:xfrm>
            <a:off x="5673779" y="5172307"/>
            <a:ext cx="2303182" cy="4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8" y="186223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Conclusions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742DD3A6-97DC-D22B-814C-40851868B14A}"/>
              </a:ext>
            </a:extLst>
          </p:cNvPr>
          <p:cNvSpPr/>
          <p:nvPr/>
        </p:nvSpPr>
        <p:spPr>
          <a:xfrm>
            <a:off x="3017520" y="440298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Cox and PH PEM were limited by the PH assumption</a:t>
            </a:r>
            <a:endParaRPr lang="en-IE" sz="24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56F4CBE1-40AE-A210-F6EE-C0517BB615C8}"/>
              </a:ext>
            </a:extLst>
          </p:cNvPr>
          <p:cNvSpPr/>
          <p:nvPr/>
        </p:nvSpPr>
        <p:spPr>
          <a:xfrm>
            <a:off x="2971800" y="2897094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 PEM can provide a parametric hazard</a:t>
            </a:r>
            <a:endParaRPr lang="en-IE" sz="2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ound Diagonal Corner of Rectangle 15">
            <a:extLst>
              <a:ext uri="{FF2B5EF4-FFF2-40B4-BE49-F238E27FC236}">
                <a16:creationId xmlns:a16="http://schemas.microsoft.com/office/drawing/2014/main" id="{854F885B-9965-E1CC-AE69-6AD4A1301F6C}"/>
              </a:ext>
            </a:extLst>
          </p:cNvPr>
          <p:cNvSpPr/>
          <p:nvPr/>
        </p:nvSpPr>
        <p:spPr>
          <a:xfrm>
            <a:off x="2971800" y="139119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Cox PH and PH PEM were comparable across all metrics</a:t>
            </a:r>
            <a:endParaRPr lang="en-IE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8B29D-B817-3A4E-EEEF-4460D66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Distributional PEM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CB4061B-7DB8-D9AE-799B-3E46F94A7FF6}"/>
                  </a:ext>
                </a:extLst>
              </p:cNvPr>
              <p:cNvSpPr/>
              <p:nvPr/>
            </p:nvSpPr>
            <p:spPr>
              <a:xfrm>
                <a:off x="315057" y="2928533"/>
                <a:ext cx="4746153" cy="151515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2400" b="1" dirty="0">
                    <a:solidFill>
                      <a:prstClr val="black"/>
                    </a:solidFill>
                    <a:latin typeface="Calibri" panose="020F0502020204030204"/>
                  </a:rPr>
                  <a:t>Redefining our hazard</a:t>
                </a:r>
                <a:endParaRPr kumimoji="0" lang="en-I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E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E" sz="32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E" sz="32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IE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IE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CB4061B-7DB8-D9AE-799B-3E46F94A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7" y="2928533"/>
                <a:ext cx="4746153" cy="15151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61CF19-E624-CA16-6D4B-26E83D3D70E3}"/>
                  </a:ext>
                </a:extLst>
              </p:cNvPr>
              <p:cNvSpPr/>
              <p:nvPr/>
            </p:nvSpPr>
            <p:spPr>
              <a:xfrm>
                <a:off x="6246569" y="1925220"/>
                <a:ext cx="2667831" cy="335126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Interval-specific</a:t>
                </a:r>
                <a:r>
                  <a:rPr kumimoji="0" lang="en-IE" sz="24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 </a:t>
                </a:r>
                <a:r>
                  <a:rPr lang="en-IE" sz="2400" b="1" dirty="0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covariate effects</a:t>
                </a:r>
                <a:endParaRPr kumimoji="0" lang="en-IE" sz="24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E" sz="2400" b="1" baseline="0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E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b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𝑞</m:t>
                        </m:r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kumimoji="0" lang="en-IE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kumimoji="0" lang="en-IE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allows the</a:t>
                </a:r>
                <a:r>
                  <a:rPr kumimoji="0" lang="en-IE" sz="24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 baseline hazard and covariate effects to change  across intervals</a:t>
                </a:r>
                <a:endParaRPr kumimoji="0" lang="en-IE" sz="24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Calibri"/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61CF19-E624-CA16-6D4B-26E83D3D7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569" y="1925220"/>
                <a:ext cx="2667831" cy="3351265"/>
              </a:xfrm>
              <a:prstGeom prst="roundRect">
                <a:avLst/>
              </a:prstGeom>
              <a:blipFill>
                <a:blip r:embed="rId5"/>
                <a:stretch>
                  <a:fillRect r="-673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3E9836-5980-63F4-E7F2-980DD254263C}"/>
              </a:ext>
            </a:extLst>
          </p:cNvPr>
          <p:cNvSpPr/>
          <p:nvPr/>
        </p:nvSpPr>
        <p:spPr>
          <a:xfrm>
            <a:off x="9209112" y="1925220"/>
            <a:ext cx="2667831" cy="335126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400" b="1" dirty="0">
                <a:solidFill>
                  <a:prstClr val="black"/>
                </a:solidFill>
                <a:latin typeface="Calibri" panose="020F0502020204030204"/>
              </a:rPr>
              <a:t>No Proportional Hazard Assumption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40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This model no longer requires covariate effects to remain constant.</a:t>
            </a:r>
            <a:endParaRPr kumimoji="0" lang="en-IE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E24C5-B830-506D-416E-13B1F181A31A}"/>
              </a:ext>
            </a:extLst>
          </p:cNvPr>
          <p:cNvSpPr/>
          <p:nvPr/>
        </p:nvSpPr>
        <p:spPr>
          <a:xfrm>
            <a:off x="5355922" y="3442600"/>
            <a:ext cx="689113" cy="487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46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8" y="186223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742DD3A6-97DC-D22B-814C-40851868B14A}"/>
              </a:ext>
            </a:extLst>
          </p:cNvPr>
          <p:cNvSpPr/>
          <p:nvPr/>
        </p:nvSpPr>
        <p:spPr>
          <a:xfrm>
            <a:off x="3017520" y="440298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Applications</a:t>
            </a: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56F4CBE1-40AE-A210-F6EE-C0517BB615C8}"/>
              </a:ext>
            </a:extLst>
          </p:cNvPr>
          <p:cNvSpPr/>
          <p:nvPr/>
        </p:nvSpPr>
        <p:spPr>
          <a:xfrm>
            <a:off x="2971800" y="2897094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Penalisation of Interval Choice</a:t>
            </a:r>
            <a:endParaRPr lang="en-IE" sz="2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ound Diagonal Corner of Rectangle 15">
            <a:extLst>
              <a:ext uri="{FF2B5EF4-FFF2-40B4-BE49-F238E27FC236}">
                <a16:creationId xmlns:a16="http://schemas.microsoft.com/office/drawing/2014/main" id="{854F885B-9965-E1CC-AE69-6AD4A1301F6C}"/>
              </a:ext>
            </a:extLst>
          </p:cNvPr>
          <p:cNvSpPr/>
          <p:nvPr/>
        </p:nvSpPr>
        <p:spPr>
          <a:xfrm>
            <a:off x="2971800" y="139119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Interval Selection</a:t>
            </a:r>
            <a:endParaRPr lang="en-IE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8B29D-B817-3A4E-EEEF-4460D66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8" y="186223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8B29D-B817-3A4E-EEEF-4460D66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7BD7-D2B4-D8ED-12A4-B8762A371007}"/>
              </a:ext>
            </a:extLst>
          </p:cNvPr>
          <p:cNvSpPr txBox="1"/>
          <p:nvPr/>
        </p:nvSpPr>
        <p:spPr>
          <a:xfrm>
            <a:off x="462699" y="628233"/>
            <a:ext cx="110468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Ramjith</a:t>
            </a: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J., Bender, A., Roes, K.C. and Jonker, M.A., (2024). Recurrent events analysis with piece-wise exponential additive mixed models. Statistical Modelling, 24(3), pp.266-287.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Bender, Andreas &amp; </a:t>
            </a:r>
            <a:r>
              <a:rPr lang="en-I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Scheipl</a:t>
            </a: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Fabian. (2018). </a:t>
            </a:r>
            <a:r>
              <a:rPr lang="en-I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pammtools</a:t>
            </a: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Piece-wise exponential Additive Mixed </a:t>
            </a:r>
            <a:r>
              <a:rPr lang="en-I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Modeling</a:t>
            </a: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Kleinbaum</a:t>
            </a:r>
            <a:r>
              <a:rPr lang="en-I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David G. &amp; Klein, Mitchel. (2012). Survival Analysis: A Self-Learning Text. Third edition.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AC40C-3A50-800D-75AF-2123C68BFFCD}"/>
              </a:ext>
            </a:extLst>
          </p:cNvPr>
          <p:cNvSpPr txBox="1"/>
          <p:nvPr/>
        </p:nvSpPr>
        <p:spPr>
          <a:xfrm>
            <a:off x="8454887" y="6340134"/>
            <a:ext cx="37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Email: moore.jack@ul.ie</a:t>
            </a:r>
          </a:p>
        </p:txBody>
      </p:sp>
    </p:spTree>
    <p:extLst>
      <p:ext uri="{BB962C8B-B14F-4D97-AF65-F5344CB8AC3E}">
        <p14:creationId xmlns:p14="http://schemas.microsoft.com/office/powerpoint/2010/main" val="33019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FBC28B2-C903-D68D-8541-EB012C6EB96C}"/>
              </a:ext>
            </a:extLst>
          </p:cNvPr>
          <p:cNvSpPr/>
          <p:nvPr/>
        </p:nvSpPr>
        <p:spPr>
          <a:xfrm>
            <a:off x="4428159" y="1084851"/>
            <a:ext cx="7040602" cy="119388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6E67053D-548C-502E-750B-8BD3443F3FFC}"/>
              </a:ext>
            </a:extLst>
          </p:cNvPr>
          <p:cNvSpPr/>
          <p:nvPr/>
        </p:nvSpPr>
        <p:spPr>
          <a:xfrm>
            <a:off x="4428159" y="2446537"/>
            <a:ext cx="7040602" cy="119388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0439FD7-F64E-B91D-3D55-2BA7E8A8A4A8}"/>
              </a:ext>
            </a:extLst>
          </p:cNvPr>
          <p:cNvSpPr/>
          <p:nvPr/>
        </p:nvSpPr>
        <p:spPr>
          <a:xfrm>
            <a:off x="723239" y="1137999"/>
            <a:ext cx="4362108" cy="1111208"/>
          </a:xfrm>
          <a:prstGeom prst="homePlat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IE" sz="3200" b="1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3CDB254-77BC-05B3-2741-B688B7F76AAF}"/>
              </a:ext>
            </a:extLst>
          </p:cNvPr>
          <p:cNvSpPr/>
          <p:nvPr/>
        </p:nvSpPr>
        <p:spPr>
          <a:xfrm>
            <a:off x="723239" y="2471508"/>
            <a:ext cx="4362108" cy="1111207"/>
          </a:xfrm>
          <a:prstGeom prst="homePlat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IE" sz="3200" b="1" dirty="0"/>
              <a:t>Expanding the PEM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45CB4C7-9626-D685-83D5-A1ED9592C1D6}"/>
              </a:ext>
            </a:extLst>
          </p:cNvPr>
          <p:cNvSpPr/>
          <p:nvPr/>
        </p:nvSpPr>
        <p:spPr>
          <a:xfrm>
            <a:off x="4411160" y="3785299"/>
            <a:ext cx="7040602" cy="119388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22969C2-0EE8-DFE0-00E7-CEFDDDF94A77}"/>
              </a:ext>
            </a:extLst>
          </p:cNvPr>
          <p:cNvSpPr/>
          <p:nvPr/>
        </p:nvSpPr>
        <p:spPr>
          <a:xfrm>
            <a:off x="723237" y="3812749"/>
            <a:ext cx="4362108" cy="1111206"/>
          </a:xfrm>
          <a:prstGeom prst="homePlat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IE" sz="3200" b="1" dirty="0"/>
              <a:t>Comparisons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1D884481-8D16-7D84-5296-1909E7229A56}"/>
              </a:ext>
            </a:extLst>
          </p:cNvPr>
          <p:cNvSpPr/>
          <p:nvPr/>
        </p:nvSpPr>
        <p:spPr>
          <a:xfrm>
            <a:off x="4428159" y="5080987"/>
            <a:ext cx="7040602" cy="119388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BE1DB5B-9CF7-E33C-F1C7-28D72C8CF0E7}"/>
              </a:ext>
            </a:extLst>
          </p:cNvPr>
          <p:cNvSpPr/>
          <p:nvPr/>
        </p:nvSpPr>
        <p:spPr>
          <a:xfrm>
            <a:off x="723236" y="5096281"/>
            <a:ext cx="4362108" cy="1111206"/>
          </a:xfrm>
          <a:prstGeom prst="homePlat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E" sz="3200" b="1" dirty="0"/>
              <a:t>Conclusions &amp; </a:t>
            </a:r>
          </a:p>
          <a:p>
            <a:r>
              <a:rPr lang="en-IE" sz="3200" b="1" dirty="0"/>
              <a:t>Future Work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84C33F-23A8-CAF9-A9F7-01BE4718F16F}"/>
              </a:ext>
            </a:extLst>
          </p:cNvPr>
          <p:cNvSpPr txBox="1"/>
          <p:nvPr/>
        </p:nvSpPr>
        <p:spPr>
          <a:xfrm>
            <a:off x="5279586" y="1236452"/>
            <a:ext cx="493159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Why consider the Piecewise Exponential Model (PEM)?</a:t>
            </a:r>
          </a:p>
          <a:p>
            <a:endParaRPr lang="en-I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77C19-7AE5-852E-5FA4-EDE5E4D2B222}"/>
              </a:ext>
            </a:extLst>
          </p:cNvPr>
          <p:cNvSpPr txBox="1"/>
          <p:nvPr/>
        </p:nvSpPr>
        <p:spPr>
          <a:xfrm>
            <a:off x="5177985" y="2612661"/>
            <a:ext cx="57829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>
                <a:ea typeface="Calibri"/>
                <a:cs typeface="Calibri"/>
              </a:rPr>
              <a:t>Inclusion of covariates</a:t>
            </a:r>
          </a:p>
          <a:p>
            <a:r>
              <a:rPr lang="en-IE" sz="2400" dirty="0">
                <a:ea typeface="Calibri"/>
                <a:cs typeface="Calibri"/>
              </a:rPr>
              <a:t>Estimation Techniques</a:t>
            </a:r>
          </a:p>
          <a:p>
            <a:endParaRPr lang="en-IE" sz="2400" dirty="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7EEE5-75A3-E86E-921A-F688B1F69731}"/>
              </a:ext>
            </a:extLst>
          </p:cNvPr>
          <p:cNvSpPr txBox="1"/>
          <p:nvPr/>
        </p:nvSpPr>
        <p:spPr>
          <a:xfrm>
            <a:off x="5177986" y="3972325"/>
            <a:ext cx="57829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>
                <a:ea typeface="Calibri"/>
                <a:cs typeface="Calibri"/>
              </a:rPr>
              <a:t>Simulation Study</a:t>
            </a:r>
          </a:p>
          <a:p>
            <a:r>
              <a:rPr lang="en-IE" sz="2400" dirty="0">
                <a:ea typeface="Calibri"/>
                <a:cs typeface="Calibri"/>
              </a:rPr>
              <a:t>Real World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CDF37-A64A-CA19-32A0-49C823F34E74}"/>
              </a:ext>
            </a:extLst>
          </p:cNvPr>
          <p:cNvSpPr txBox="1"/>
          <p:nvPr/>
        </p:nvSpPr>
        <p:spPr>
          <a:xfrm>
            <a:off x="5177985" y="5061584"/>
            <a:ext cx="550695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Comparison Conclusions</a:t>
            </a:r>
          </a:p>
          <a:p>
            <a:r>
              <a:rPr lang="en-IE" sz="2400" dirty="0"/>
              <a:t>PH assumption</a:t>
            </a:r>
          </a:p>
          <a:p>
            <a:r>
              <a:rPr lang="en-IE" sz="2400" dirty="0"/>
              <a:t>Future Expansions</a:t>
            </a:r>
          </a:p>
          <a:p>
            <a:endParaRPr lang="en-IE" dirty="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56C0F-8A69-DEBF-72AC-218284F3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 animBg="1"/>
      <p:bldP spid="25" grpId="0" animBg="1"/>
      <p:bldP spid="9" grpId="0" animBg="1"/>
      <p:bldP spid="26" grpId="0" animBg="1"/>
      <p:bldP spid="10" grpId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Piecewise Exponential?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A251F-85D2-B222-E153-81402B9F5DDB}"/>
              </a:ext>
            </a:extLst>
          </p:cNvPr>
          <p:cNvSpPr txBox="1"/>
          <p:nvPr/>
        </p:nvSpPr>
        <p:spPr>
          <a:xfrm>
            <a:off x="982886" y="1545609"/>
            <a:ext cx="500022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Within survival analysis we have: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Survivor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Hazard Function</a:t>
            </a:r>
          </a:p>
          <a:p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Common distributions include: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Exponential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Weibull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Application Issues: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Non-monotonic?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2400" dirty="0"/>
              <a:t>Unknown Data?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E" dirty="0"/>
          </a:p>
          <a:p>
            <a:pPr lvl="1"/>
            <a:endParaRPr lang="en-IE" dirty="0"/>
          </a:p>
        </p:txBody>
      </p:sp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07AB2177-7E65-637A-62AE-851AF9845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38" y="1414405"/>
            <a:ext cx="5394212" cy="4543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8D505E-C5F2-BCA0-52D6-28856687DCB8}"/>
                  </a:ext>
                </a:extLst>
              </p:cNvPr>
              <p:cNvSpPr txBox="1"/>
              <p:nvPr/>
            </p:nvSpPr>
            <p:spPr>
              <a:xfrm>
                <a:off x="7453732" y="5988473"/>
                <a:ext cx="4571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b="1" i="1" dirty="0"/>
                  <a:t>Weibull (</a:t>
                </a:r>
                <a14:m>
                  <m:oMath xmlns:m="http://schemas.openxmlformats.org/officeDocument/2006/math"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E" b="1" i="1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8D505E-C5F2-BCA0-52D6-28856687D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32" y="5988473"/>
                <a:ext cx="4571907" cy="369332"/>
              </a:xfrm>
              <a:prstGeom prst="rect">
                <a:avLst/>
              </a:prstGeom>
              <a:blipFill>
                <a:blip r:embed="rId5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4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Piecewise Exponential Model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0876F-56F4-8AEB-2711-D94AC9EB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6" y="2640482"/>
            <a:ext cx="5432884" cy="202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830398-7D94-212E-0C92-A4DE1497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80" y="1556401"/>
            <a:ext cx="4809631" cy="4350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E20B2-1084-26CA-943A-2A695CBCFB9B}"/>
              </a:ext>
            </a:extLst>
          </p:cNvPr>
          <p:cNvSpPr txBox="1"/>
          <p:nvPr/>
        </p:nvSpPr>
        <p:spPr>
          <a:xfrm>
            <a:off x="1584959" y="5182540"/>
            <a:ext cx="47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Piecewise Exponential Hazard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05E47-97DC-A7EF-FB89-3255A4BB68E5}"/>
              </a:ext>
            </a:extLst>
          </p:cNvPr>
          <p:cNvSpPr txBox="1"/>
          <p:nvPr/>
        </p:nvSpPr>
        <p:spPr>
          <a:xfrm>
            <a:off x="6882282" y="5862946"/>
            <a:ext cx="40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Piecewise Exponential Hazard Example</a:t>
            </a:r>
          </a:p>
        </p:txBody>
      </p:sp>
    </p:spTree>
    <p:extLst>
      <p:ext uri="{BB962C8B-B14F-4D97-AF65-F5344CB8AC3E}">
        <p14:creationId xmlns:p14="http://schemas.microsoft.com/office/powerpoint/2010/main" val="39270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Fitted PEMs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4</a:t>
            </a:fld>
            <a:endParaRPr lang="en-US"/>
          </a:p>
        </p:txBody>
      </p:sp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08AC58FA-51ED-6C61-7EAD-35B45374E4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4" r="5118" b="2420"/>
          <a:stretch/>
        </p:blipFill>
        <p:spPr>
          <a:xfrm>
            <a:off x="866446" y="1303219"/>
            <a:ext cx="10515600" cy="5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9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Cox PH Model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3D9E4F-6058-4E1B-C36B-E45445A843EF}"/>
              </a:ext>
            </a:extLst>
          </p:cNvPr>
          <p:cNvSpPr/>
          <p:nvPr/>
        </p:nvSpPr>
        <p:spPr>
          <a:xfrm>
            <a:off x="725311" y="2119366"/>
            <a:ext cx="2667831" cy="30114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Model Flexibility</a:t>
            </a:r>
            <a:endParaRPr kumimoji="0" lang="en-IE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400" b="1" baseline="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Does</a:t>
            </a:r>
            <a:r>
              <a:rPr kumimoji="0" lang="en-IE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 not require prior knowledge of the baseline hazard function.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9830C-91E1-9F46-EAFF-7E0F2D714B3B}"/>
              </a:ext>
            </a:extLst>
          </p:cNvPr>
          <p:cNvSpPr/>
          <p:nvPr/>
        </p:nvSpPr>
        <p:spPr>
          <a:xfrm>
            <a:off x="4649195" y="2119366"/>
            <a:ext cx="2667831" cy="30114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Inclusion of Covariates</a:t>
            </a:r>
            <a:endParaRPr kumimoji="0" lang="en-IE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400" b="1" baseline="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Allows for analysis of their effect on survival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B75C85-9788-17EB-2968-E170449C2498}"/>
              </a:ext>
            </a:extLst>
          </p:cNvPr>
          <p:cNvSpPr/>
          <p:nvPr/>
        </p:nvSpPr>
        <p:spPr>
          <a:xfrm>
            <a:off x="8611644" y="2119366"/>
            <a:ext cx="2667831" cy="30114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Proportional Hazards Assumption</a:t>
            </a:r>
            <a:endParaRPr kumimoji="0" lang="en-IE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400" b="1" baseline="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Assumes</a:t>
            </a:r>
            <a:r>
              <a:rPr kumimoji="0" lang="en-IE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 Hazard ratios between groups are constant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1" y="233421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Expanding the PEM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19BD-2E38-0816-71AA-E5A40F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644" y="6302419"/>
            <a:ext cx="2743200" cy="365125"/>
          </a:xfrm>
        </p:spPr>
        <p:txBody>
          <a:bodyPr/>
          <a:lstStyle/>
          <a:p>
            <a:fld id="{DBE82930-9EBB-4A50-B68F-0660CAE0DA69}" type="slidenum">
              <a:rPr lang="en-IE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CB4061B-7DB8-D9AE-799B-3E46F94A7FF6}"/>
                  </a:ext>
                </a:extLst>
              </p:cNvPr>
              <p:cNvSpPr/>
              <p:nvPr/>
            </p:nvSpPr>
            <p:spPr>
              <a:xfrm>
                <a:off x="1100277" y="2872227"/>
                <a:ext cx="4929123" cy="151515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Inclusion of Covariates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E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E" sz="32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E" sz="32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IE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I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kumimoji="0" lang="en-IE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IE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CB4061B-7DB8-D9AE-799B-3E46F94A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77" y="2872227"/>
                <a:ext cx="4929123" cy="15151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61CF19-E624-CA16-6D4B-26E83D3D70E3}"/>
                  </a:ext>
                </a:extLst>
              </p:cNvPr>
              <p:cNvSpPr/>
              <p:nvPr/>
            </p:nvSpPr>
            <p:spPr>
              <a:xfrm>
                <a:off x="7952408" y="1246446"/>
                <a:ext cx="2667831" cy="261926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Interval-specific</a:t>
                </a:r>
                <a:r>
                  <a:rPr kumimoji="0" lang="en-IE" sz="24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 baseline hazard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E" sz="2400" b="1" baseline="0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E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b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kumimoji="0" lang="en-I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kumimoji="0" lang="en-IE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kumimoji="0" lang="en-IE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allows the</a:t>
                </a:r>
                <a:r>
                  <a:rPr kumimoji="0" lang="en-IE" sz="24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 baseline hazard to change across intervals</a:t>
                </a:r>
                <a:endParaRPr kumimoji="0" lang="en-IE" sz="24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Calibri"/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61CF19-E624-CA16-6D4B-26E83D3D7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08" y="1246446"/>
                <a:ext cx="2667831" cy="2619268"/>
              </a:xfrm>
              <a:prstGeom prst="roundRect">
                <a:avLst/>
              </a:prstGeom>
              <a:blipFill>
                <a:blip r:embed="rId5"/>
                <a:stretch>
                  <a:fillRect t="-1367" b="-4784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3E9836-5980-63F4-E7F2-980DD254263C}"/>
              </a:ext>
            </a:extLst>
          </p:cNvPr>
          <p:cNvSpPr/>
          <p:nvPr/>
        </p:nvSpPr>
        <p:spPr>
          <a:xfrm>
            <a:off x="7952408" y="4048276"/>
            <a:ext cx="2667831" cy="26192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400" b="1" dirty="0">
                <a:solidFill>
                  <a:prstClr val="black"/>
                </a:solidFill>
                <a:latin typeface="Calibri" panose="020F0502020204030204"/>
              </a:rPr>
              <a:t>Proportional Hazard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40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H</a:t>
            </a:r>
            <a:r>
              <a:rPr kumimoji="0" lang="en-IE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azard</a:t>
            </a:r>
            <a:r>
              <a:rPr kumimoji="0" lang="en-IE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ratios between  covariate</a:t>
            </a:r>
            <a:r>
              <a:rPr kumimoji="0" lang="en-IE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levels are constant</a:t>
            </a:r>
            <a:endParaRPr kumimoji="0" lang="en-IE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1EEDA-9434-3922-96F2-128178B0BD12}"/>
              </a:ext>
            </a:extLst>
          </p:cNvPr>
          <p:cNvSpPr txBox="1"/>
          <p:nvPr/>
        </p:nvSpPr>
        <p:spPr>
          <a:xfrm>
            <a:off x="6232670" y="1246446"/>
            <a:ext cx="171973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7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1044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8" y="186223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Estimation Techniques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742DD3A6-97DC-D22B-814C-40851868B14A}"/>
                  </a:ext>
                </a:extLst>
              </p:cNvPr>
              <p:cNvSpPr/>
              <p:nvPr/>
            </p:nvSpPr>
            <p:spPr>
              <a:xfrm>
                <a:off x="3017519" y="4402989"/>
                <a:ext cx="6414715" cy="1070440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𝒍𝒐𝒈</m:t>
                      </m:r>
                      <m:r>
                        <a:rPr lang="en-IE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IE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𝑳</m:t>
                      </m:r>
                      <m:r>
                        <a:rPr lang="en-IE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𝒎</m:t>
                          </m:r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=</m:t>
                          </m:r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𝒊</m:t>
                              </m:r>
                              <m: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𝝐</m:t>
                              </m:r>
                              <m:sSub>
                                <m:sSubPr>
                                  <m:ctrlP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 − 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𝒋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𝒎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𝒋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𝑩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𝑩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6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E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742DD3A6-97DC-D22B-814C-40851868B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19" y="4402989"/>
                <a:ext cx="6414715" cy="1070440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56F4CBE1-40AE-A210-F6EE-C0517BB615C8}"/>
                  </a:ext>
                </a:extLst>
              </p:cNvPr>
              <p:cNvSpPr/>
              <p:nvPr/>
            </p:nvSpPr>
            <p:spPr>
              <a:xfrm>
                <a:off x="2971800" y="2897094"/>
                <a:ext cx="6460434" cy="1070440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𝒍𝒐𝒈</m:t>
                      </m:r>
                      <m:r>
                        <a:rPr lang="en-IE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IE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𝑳</m:t>
                      </m:r>
                      <m:r>
                        <a:rPr lang="en-IE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𝒎</m:t>
                          </m:r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=</m:t>
                          </m:r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IE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𝒊</m:t>
                              </m:r>
                              <m:r>
                                <a:rPr lang="en-IE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𝝐</m:t>
                              </m:r>
                              <m:sSub>
                                <m:sSubPr>
                                  <m:ctrlP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IE" sz="16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𝐥𝐨𝐠</m:t>
                                  </m:r>
                                  <m:r>
                                    <a:rPr lang="en-IE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IE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 − 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en-IE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IE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𝒋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𝒎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E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E" sz="16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𝒋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IE" sz="16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6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E" sz="2400" b="1" dirty="0">
                  <a:solidFill>
                    <a:schemeClr val="tx1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56F4CBE1-40AE-A210-F6EE-C0517BB61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97094"/>
                <a:ext cx="6460434" cy="1070440"/>
              </a:xfrm>
              <a:prstGeom prst="round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54F885B-9965-E1CC-AE69-6AD4A1301F6C}"/>
                  </a:ext>
                </a:extLst>
              </p:cNvPr>
              <p:cNvSpPr/>
              <p:nvPr/>
            </p:nvSpPr>
            <p:spPr>
              <a:xfrm>
                <a:off x="2971799" y="1391199"/>
                <a:ext cx="6460433" cy="1070440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𝑳𝒐𝒈</m:t>
                      </m:r>
                      <m:d>
                        <m:dPr>
                          <m:ctrlP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𝑳</m:t>
                          </m:r>
                        </m:e>
                      </m:d>
                      <m:r>
                        <a:rPr lang="en-IE" sz="24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𝒊</m:t>
                          </m:r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𝟏</m:t>
                          </m:r>
                        </m:sub>
                        <m:sup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IE" sz="24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IE" sz="24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IE" sz="24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400" b="1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b="1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IE" sz="2400" b="1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IE" sz="24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IE" sz="24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IE" sz="24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𝑺</m:t>
                          </m:r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en-IE" sz="24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IE" sz="24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E" sz="24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E" sz="2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E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54F885B-9965-E1CC-AE69-6AD4A1301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1391199"/>
                <a:ext cx="6460433" cy="1070440"/>
              </a:xfrm>
              <a:prstGeom prst="round2Diag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8B29D-B817-3A4E-EEEF-4460D66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58-7C96-0A18-6D73-A86BFD7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8" y="186223"/>
            <a:ext cx="10515600" cy="8363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Study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2697403-C451-C212-F98B-F415AB3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7" y="1"/>
            <a:ext cx="3297943" cy="1014412"/>
          </a:xfrm>
          <a:prstGeom prst="rect">
            <a:avLst/>
          </a:prstGeom>
        </p:spPr>
      </p:pic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742DD3A6-97DC-D22B-814C-40851868B14A}"/>
              </a:ext>
            </a:extLst>
          </p:cNvPr>
          <p:cNvSpPr/>
          <p:nvPr/>
        </p:nvSpPr>
        <p:spPr>
          <a:xfrm>
            <a:off x="3017520" y="440298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Cox and PH-PEM estimates of these effects were compared over 100 simulations</a:t>
            </a:r>
            <a:endParaRPr lang="en-IE" sz="24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56F4CBE1-40AE-A210-F6EE-C0517BB615C8}"/>
              </a:ext>
            </a:extLst>
          </p:cNvPr>
          <p:cNvSpPr/>
          <p:nvPr/>
        </p:nvSpPr>
        <p:spPr>
          <a:xfrm>
            <a:off x="2971800" y="2897094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chemeClr val="tx1"/>
                </a:solidFill>
                <a:cs typeface="Calibri"/>
              </a:rPr>
              <a:t>2 Binomial Covariates, 1 Continuous Covariate</a:t>
            </a:r>
          </a:p>
        </p:txBody>
      </p:sp>
      <p:sp>
        <p:nvSpPr>
          <p:cNvPr id="16" name="Round Diagonal Corner of Rectangle 15">
            <a:extLst>
              <a:ext uri="{FF2B5EF4-FFF2-40B4-BE49-F238E27FC236}">
                <a16:creationId xmlns:a16="http://schemas.microsoft.com/office/drawing/2014/main" id="{854F885B-9965-E1CC-AE69-6AD4A1301F6C}"/>
              </a:ext>
            </a:extLst>
          </p:cNvPr>
          <p:cNvSpPr/>
          <p:nvPr/>
        </p:nvSpPr>
        <p:spPr>
          <a:xfrm>
            <a:off x="2971800" y="1391199"/>
            <a:ext cx="6156960" cy="107044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Survival data was simulated using 3 known covariate effects</a:t>
            </a:r>
            <a:endParaRPr lang="en-IE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8B29D-B817-3A4E-EEEF-4460D66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2930-9EBB-4A50-B68F-0660CAE0DA69}" type="slidenum">
              <a:rPr lang="en-IE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Science Foundation Ireland Centre for Research Training in Foundations of Data Science</vt:lpstr>
      <vt:lpstr>Content</vt:lpstr>
      <vt:lpstr>Why Piecewise Exponential?</vt:lpstr>
      <vt:lpstr>Piecewise Exponential Model</vt:lpstr>
      <vt:lpstr>Fitted PEMs</vt:lpstr>
      <vt:lpstr>Cox PH Model</vt:lpstr>
      <vt:lpstr>Expanding the PEM</vt:lpstr>
      <vt:lpstr>Estimation Techniques</vt:lpstr>
      <vt:lpstr>Simulation Study</vt:lpstr>
      <vt:lpstr>Simulation Study</vt:lpstr>
      <vt:lpstr>Cancer Data</vt:lpstr>
      <vt:lpstr>Cancer Data</vt:lpstr>
      <vt:lpstr>Comparison Conclusions</vt:lpstr>
      <vt:lpstr>Distributional PEM</vt:lpstr>
      <vt:lpstr>Future Work</vt:lpstr>
      <vt:lpstr>References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Foundation Ireland Centre for Research Training in Foundations of Data Science</dc:title>
  <dc:creator>Janet.Clifford</dc:creator>
  <cp:lastModifiedBy>ULPG:Moore.Jack</cp:lastModifiedBy>
  <cp:revision>11</cp:revision>
  <dcterms:created xsi:type="dcterms:W3CDTF">2021-10-27T06:34:38Z</dcterms:created>
  <dcterms:modified xsi:type="dcterms:W3CDTF">2024-09-04T08:50:37Z</dcterms:modified>
</cp:coreProperties>
</file>