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46" r:id="rId3"/>
    <p:sldId id="359" r:id="rId4"/>
    <p:sldId id="361" r:id="rId5"/>
    <p:sldId id="373" r:id="rId6"/>
    <p:sldId id="374" r:id="rId7"/>
    <p:sldId id="375" r:id="rId8"/>
    <p:sldId id="360" r:id="rId9"/>
    <p:sldId id="363" r:id="rId10"/>
    <p:sldId id="377" r:id="rId11"/>
    <p:sldId id="379" r:id="rId12"/>
    <p:sldId id="380" r:id="rId13"/>
    <p:sldId id="286" r:id="rId14"/>
    <p:sldId id="369" r:id="rId15"/>
    <p:sldId id="362" r:id="rId16"/>
    <p:sldId id="370" r:id="rId17"/>
    <p:sldId id="371" r:id="rId18"/>
    <p:sldId id="355" r:id="rId19"/>
    <p:sldId id="345" r:id="rId20"/>
    <p:sldId id="381" r:id="rId21"/>
    <p:sldId id="364" r:id="rId22"/>
    <p:sldId id="287" r:id="rId23"/>
    <p:sldId id="383" r:id="rId24"/>
    <p:sldId id="384" r:id="rId25"/>
    <p:sldId id="385" r:id="rId26"/>
    <p:sldId id="386" r:id="rId27"/>
    <p:sldId id="387" r:id="rId28"/>
    <p:sldId id="388" r:id="rId29"/>
    <p:sldId id="270" r:id="rId30"/>
    <p:sldId id="288" r:id="rId31"/>
    <p:sldId id="272" r:id="rId32"/>
    <p:sldId id="392" r:id="rId33"/>
    <p:sldId id="391" r:id="rId34"/>
    <p:sldId id="305" r:id="rId35"/>
    <p:sldId id="382" r:id="rId36"/>
    <p:sldId id="389" r:id="rId37"/>
    <p:sldId id="390" r:id="rId38"/>
    <p:sldId id="393" r:id="rId39"/>
    <p:sldId id="412" r:id="rId40"/>
    <p:sldId id="295" r:id="rId41"/>
    <p:sldId id="301" r:id="rId42"/>
    <p:sldId id="302" r:id="rId43"/>
    <p:sldId id="303" r:id="rId44"/>
    <p:sldId id="394" r:id="rId45"/>
    <p:sldId id="398" r:id="rId46"/>
    <p:sldId id="298" r:id="rId47"/>
    <p:sldId id="308" r:id="rId48"/>
    <p:sldId id="399" r:id="rId49"/>
    <p:sldId id="400" r:id="rId50"/>
    <p:sldId id="401" r:id="rId51"/>
    <p:sldId id="402" r:id="rId52"/>
    <p:sldId id="404" r:id="rId53"/>
    <p:sldId id="405" r:id="rId54"/>
    <p:sldId id="395" r:id="rId55"/>
    <p:sldId id="313" r:id="rId56"/>
    <p:sldId id="406" r:id="rId57"/>
    <p:sldId id="407" r:id="rId58"/>
    <p:sldId id="408" r:id="rId59"/>
    <p:sldId id="409" r:id="rId60"/>
    <p:sldId id="318" r:id="rId61"/>
    <p:sldId id="410" r:id="rId62"/>
    <p:sldId id="413" r:id="rId63"/>
    <p:sldId id="411" r:id="rId64"/>
    <p:sldId id="372" r:id="rId65"/>
    <p:sldId id="344" r:id="rId66"/>
    <p:sldId id="328" r:id="rId67"/>
    <p:sldId id="342" r:id="rId68"/>
    <p:sldId id="329" r:id="rId69"/>
    <p:sldId id="330" r:id="rId70"/>
    <p:sldId id="331" r:id="rId71"/>
    <p:sldId id="332" r:id="rId72"/>
    <p:sldId id="333" r:id="rId73"/>
    <p:sldId id="334" r:id="rId74"/>
    <p:sldId id="335" r:id="rId75"/>
    <p:sldId id="343" r:id="rId76"/>
    <p:sldId id="416" r:id="rId77"/>
    <p:sldId id="337" r:id="rId78"/>
    <p:sldId id="338" r:id="rId79"/>
    <p:sldId id="339" r:id="rId80"/>
    <p:sldId id="340" r:id="rId81"/>
    <p:sldId id="341" r:id="rId82"/>
    <p:sldId id="415" r:id="rId83"/>
    <p:sldId id="357" r:id="rId84"/>
    <p:sldId id="358" r:id="rId85"/>
    <p:sldId id="366" r:id="rId86"/>
    <p:sldId id="403" r:id="rId87"/>
    <p:sldId id="351" r:id="rId88"/>
    <p:sldId id="352"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155" autoAdjust="0"/>
  </p:normalViewPr>
  <p:slideViewPr>
    <p:cSldViewPr snapToGrid="0">
      <p:cViewPr varScale="1">
        <p:scale>
          <a:sx n="80" d="100"/>
          <a:sy n="80" d="100"/>
        </p:scale>
        <p:origin x="118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81339-E853-40E9-96C2-3169D1229503}" type="datetimeFigureOut">
              <a:rPr lang="en-US" smtClean="0"/>
              <a:t>7/25/2019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91057-051A-465F-B4E8-A010184F57B8}" type="slidenum">
              <a:rPr lang="en-US" smtClean="0"/>
              <a:t>‹#›</a:t>
            </a:fld>
            <a:endParaRPr lang="en-US"/>
          </a:p>
        </p:txBody>
      </p:sp>
    </p:spTree>
    <p:extLst>
      <p:ext uri="{BB962C8B-B14F-4D97-AF65-F5344CB8AC3E}">
        <p14:creationId xmlns:p14="http://schemas.microsoft.com/office/powerpoint/2010/main" val="2964610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downloading of a simulation package from a server to the client’s computer and its execution as an application wholly independent of the browser and the Web is not included in the Web-based simulation category:</a:t>
            </a:r>
            <a:endParaRPr lang="en-US" dirty="0"/>
          </a:p>
        </p:txBody>
      </p:sp>
      <p:sp>
        <p:nvSpPr>
          <p:cNvPr id="4" name="Slide Number Placeholder 3"/>
          <p:cNvSpPr>
            <a:spLocks noGrp="1"/>
          </p:cNvSpPr>
          <p:nvPr>
            <p:ph type="sldNum" sz="quarter" idx="10"/>
          </p:nvPr>
        </p:nvSpPr>
        <p:spPr/>
        <p:txBody>
          <a:bodyPr/>
          <a:lstStyle/>
          <a:p>
            <a:fld id="{65D91057-051A-465F-B4E8-A010184F57B8}" type="slidenum">
              <a:rPr lang="en-US" smtClean="0"/>
              <a:t>3</a:t>
            </a:fld>
            <a:endParaRPr lang="en-US"/>
          </a:p>
        </p:txBody>
      </p:sp>
    </p:spTree>
    <p:extLst>
      <p:ext uri="{BB962C8B-B14F-4D97-AF65-F5344CB8AC3E}">
        <p14:creationId xmlns:p14="http://schemas.microsoft.com/office/powerpoint/2010/main" val="210619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363655-C0D8-4594-9311-3D89DD65F2C5}" type="datetime1">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1406784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1EEA5-8801-4D6F-968C-33B67344310A}" type="datetime1">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196742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DDA876-6B77-44AB-ABE6-A51E839C6996}" type="datetime1">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96380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66A0B4-B19F-47A2-AA70-CC1C7FFC6C60}" type="datetime1">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241470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526E16-D3A8-4580-8136-819D04F2E6C7}" type="datetime1">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362362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DE31C6-2FEA-4BF4-AFC6-1BC741160121}" type="datetime1">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1780321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b="1"/>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C9B076-83AA-4639-B24C-1032FEF07B63}" type="datetime1">
              <a:rPr lang="en-US" smtClean="0"/>
              <a:t>7/25/2019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299218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E0E3E3EB-A75C-4EF2-99DE-2B052BA25FC0}" type="datetime1">
              <a:rPr lang="en-US" smtClean="0"/>
              <a:t>7/25/2019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47187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0A1E5-EC1C-4814-A956-D0FEA7D5DFBF}" type="datetime1">
              <a:rPr lang="en-US" smtClean="0"/>
              <a:t>7/25/2019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56981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E1DDBF-4DB8-4933-AD18-7765DFCA63EF}" type="datetime1">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19498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DD2F32-D7B9-4CE7-8295-6A4799CACCFF}" type="datetime1">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413369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C0F-8EB6-4C72-8B62-97A4DBA736CD}" type="datetime1">
              <a:rPr lang="en-US" smtClean="0"/>
              <a:t>7/25/2019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FB092-A999-4510-8992-5DF87EBC3E9E}" type="slidenum">
              <a:rPr lang="en-US" smtClean="0"/>
              <a:t>‹#›</a:t>
            </a:fld>
            <a:endParaRPr lang="en-US" dirty="0"/>
          </a:p>
        </p:txBody>
      </p:sp>
    </p:spTree>
    <p:extLst>
      <p:ext uri="{BB962C8B-B14F-4D97-AF65-F5344CB8AC3E}">
        <p14:creationId xmlns:p14="http://schemas.microsoft.com/office/powerpoint/2010/main" val="2355380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loud.anylogic.com/"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netlogoweb.org/"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insightmaker.com/"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sim4edu.com/"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sim4edu.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nsightmaker.com/insight/156381/SIR-Model" TargetMode="External"/><Relationship Id="rId2" Type="http://schemas.openxmlformats.org/officeDocument/2006/relationships/hyperlink" Target="https://cloud.anylogic.com/model/6362c090-dfba-49c1-b071-e48d520cbec9?mode=SETTINGS" TargetMode="External"/><Relationship Id="rId1" Type="http://schemas.openxmlformats.org/officeDocument/2006/relationships/slideLayout" Target="../slideLayouts/slideLayout2.xml"/><Relationship Id="rId5" Type="http://schemas.openxmlformats.org/officeDocument/2006/relationships/hyperlink" Target="https://sim4edu.com/sims/25/index.html" TargetMode="External"/><Relationship Id="rId4" Type="http://schemas.openxmlformats.org/officeDocument/2006/relationships/hyperlink" Target="https://netlogoweb.org/launch#https://netlogoweb.org/assets/modelslib/IABM%20Textbook/chapter%206/Spread%20of%20Disease.nlog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gnardin/PurchasingModel/releases/tag/SSC19" TargetMode="External"/><Relationship Id="rId2" Type="http://schemas.openxmlformats.org/officeDocument/2006/relationships/hyperlink" Target="https://github.com/gnardin/PurchasingMode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nardin.github.io/PurchasingModel/01.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hyperlink" Target="https://gnardin.github.io/PurchasingModel/01.html"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gnardin.github.io/PurchasingModel/02.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hyperlink" Target="https://gnardin.github.io/PurchasingModel/02.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gnardin.github.io/PurchasingModel/02.html"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gnardin.github.io/PurchasingModel/02.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hyperlink" Target="https://gnardin.github.io/PurchasingModel/02.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gnardin.github.io/PurchasingModel/02.html"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gnardin.github.io/PurchasingModel/02.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hyperlink" Target="https://gnardin.github.io/PurchasingModel/02.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gnardin.github.io/PurchasingModel/02.html"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gnardin.github.io/PurchasingModel/02.html"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articles.jsime.org/1/1/Modeling-for-Simulation-Part-I"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a:t>
            </a:r>
            <a:br>
              <a:rPr lang="en-US" dirty="0" smtClean="0"/>
            </a:br>
            <a:r>
              <a:rPr lang="en-US" dirty="0" smtClean="0"/>
              <a:t>JavaScript-based Simulation</a:t>
            </a:r>
            <a:endParaRPr lang="en-US" dirty="0"/>
          </a:p>
        </p:txBody>
      </p:sp>
      <p:sp>
        <p:nvSpPr>
          <p:cNvPr id="3" name="Subtitle 2"/>
          <p:cNvSpPr>
            <a:spLocks noGrp="1"/>
          </p:cNvSpPr>
          <p:nvPr>
            <p:ph type="subTitle" idx="1"/>
          </p:nvPr>
        </p:nvSpPr>
        <p:spPr>
          <a:xfrm>
            <a:off x="1524000" y="3602038"/>
            <a:ext cx="9144000" cy="3044568"/>
          </a:xfrm>
        </p:spPr>
        <p:txBody>
          <a:bodyPr/>
          <a:lstStyle/>
          <a:p>
            <a:r>
              <a:rPr lang="en-US" sz="3200" dirty="0" smtClean="0"/>
              <a:t>Luis Gustavo Nardin</a:t>
            </a:r>
          </a:p>
          <a:p>
            <a:endParaRPr lang="en-US" dirty="0" smtClean="0"/>
          </a:p>
          <a:p>
            <a:r>
              <a:rPr lang="en-US" dirty="0" smtClean="0"/>
              <a:t>Summer Simulation Conference 2019</a:t>
            </a:r>
          </a:p>
          <a:p>
            <a:endParaRPr lang="en-US" dirty="0"/>
          </a:p>
          <a:p>
            <a:endParaRPr lang="en-US" dirty="0" smtClean="0"/>
          </a:p>
          <a:p>
            <a:r>
              <a:rPr lang="en-US" dirty="0" smtClean="0"/>
              <a:t>Berlin, 22 July 2019</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60" y="145692"/>
            <a:ext cx="1807685" cy="1348811"/>
          </a:xfrm>
          <a:prstGeom prst="rect">
            <a:avLst/>
          </a:prstGeom>
        </p:spPr>
      </p:pic>
      <p:sp>
        <p:nvSpPr>
          <p:cNvPr id="4" name="Slide Number Placeholder 3"/>
          <p:cNvSpPr>
            <a:spLocks noGrp="1"/>
          </p:cNvSpPr>
          <p:nvPr>
            <p:ph type="sldNum" sz="quarter" idx="12"/>
          </p:nvPr>
        </p:nvSpPr>
        <p:spPr/>
        <p:txBody>
          <a:bodyPr/>
          <a:lstStyle/>
          <a:p>
            <a:fld id="{247FB092-A999-4510-8992-5DF87EBC3E9E}" type="slidenum">
              <a:rPr lang="en-US" smtClean="0"/>
              <a:t>1</a:t>
            </a:fld>
            <a:endParaRPr lang="en-US"/>
          </a:p>
        </p:txBody>
      </p:sp>
    </p:spTree>
    <p:extLst>
      <p:ext uri="{BB962C8B-B14F-4D97-AF65-F5344CB8AC3E}">
        <p14:creationId xmlns:p14="http://schemas.microsoft.com/office/powerpoint/2010/main" val="2972770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AnyLogic</a:t>
            </a:r>
            <a:r>
              <a:rPr lang="en-US" dirty="0" smtClean="0"/>
              <a:t> Cloud</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err="1" smtClean="0"/>
              <a:t>AnyLogic</a:t>
            </a:r>
            <a:r>
              <a:rPr lang="en-US" dirty="0" smtClean="0"/>
              <a:t> Cloud is a web </a:t>
            </a:r>
            <a:r>
              <a:rPr lang="en-US" dirty="0"/>
              <a:t>service for simulation </a:t>
            </a:r>
            <a:r>
              <a:rPr lang="en-US" dirty="0" smtClean="0"/>
              <a:t>analytics</a:t>
            </a:r>
          </a:p>
          <a:p>
            <a:r>
              <a:rPr lang="en-US" dirty="0" smtClean="0"/>
              <a:t>Allow users </a:t>
            </a:r>
            <a:r>
              <a:rPr lang="en-US" dirty="0"/>
              <a:t>to </a:t>
            </a:r>
            <a:r>
              <a:rPr lang="en-US" dirty="0" smtClean="0"/>
              <a:t>store</a:t>
            </a:r>
            <a:r>
              <a:rPr lang="en-US" dirty="0"/>
              <a:t>, </a:t>
            </a:r>
            <a:r>
              <a:rPr lang="en-US" dirty="0" smtClean="0"/>
              <a:t>access</a:t>
            </a:r>
            <a:r>
              <a:rPr lang="en-US" dirty="0"/>
              <a:t>, run, and share simulation models </a:t>
            </a:r>
            <a:r>
              <a:rPr lang="en-US" dirty="0" smtClean="0"/>
              <a:t>online as well as analyze </a:t>
            </a:r>
            <a:r>
              <a:rPr lang="en-US" dirty="0"/>
              <a:t>experiment </a:t>
            </a:r>
            <a:r>
              <a:rPr lang="en-US" dirty="0" smtClean="0"/>
              <a:t>results</a:t>
            </a:r>
            <a:endParaRPr lang="en-US" dirty="0"/>
          </a:p>
          <a:p>
            <a:r>
              <a:rPr lang="en-US" dirty="0" smtClean="0"/>
              <a:t>Enable to </a:t>
            </a:r>
            <a:r>
              <a:rPr lang="en-US" dirty="0"/>
              <a:t>embed 2D and 3D </a:t>
            </a:r>
            <a:r>
              <a:rPr lang="en-US" dirty="0" err="1" smtClean="0"/>
              <a:t>AnyLogic</a:t>
            </a:r>
            <a:r>
              <a:rPr lang="en-US" dirty="0" smtClean="0"/>
              <a:t> model </a:t>
            </a:r>
            <a:r>
              <a:rPr lang="en-US" dirty="0"/>
              <a:t>animation in </a:t>
            </a:r>
            <a:r>
              <a:rPr lang="en-US" dirty="0" smtClean="0"/>
              <a:t>HTML5 web pages</a:t>
            </a:r>
          </a:p>
          <a:p>
            <a:r>
              <a:rPr lang="en-US" dirty="0" smtClean="0"/>
              <a:t>The web interface retains allow users </a:t>
            </a:r>
            <a:r>
              <a:rPr lang="en-US" dirty="0"/>
              <a:t>to change the speed of the model, watch 2D animation and </a:t>
            </a:r>
            <a:r>
              <a:rPr lang="en-US" dirty="0" smtClean="0"/>
              <a:t>navigate </a:t>
            </a:r>
            <a:r>
              <a:rPr lang="en-US" dirty="0"/>
              <a:t>through 3D </a:t>
            </a:r>
            <a:r>
              <a:rPr lang="en-US" dirty="0" smtClean="0"/>
              <a:t>scenes</a:t>
            </a:r>
          </a:p>
          <a:p>
            <a:r>
              <a:rPr lang="en-US" dirty="0" smtClean="0"/>
              <a:t>Support System Dynamics, Agent Based and Discrete Event simulation and a combination of them</a:t>
            </a:r>
          </a:p>
        </p:txBody>
      </p:sp>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0" y="1825625"/>
            <a:ext cx="5181600" cy="2849880"/>
          </a:xfrm>
        </p:spPr>
      </p:pic>
      <p:sp>
        <p:nvSpPr>
          <p:cNvPr id="4" name="Slide Number Placeholder 3"/>
          <p:cNvSpPr>
            <a:spLocks noGrp="1"/>
          </p:cNvSpPr>
          <p:nvPr>
            <p:ph type="sldNum" sz="quarter" idx="12"/>
          </p:nvPr>
        </p:nvSpPr>
        <p:spPr/>
        <p:txBody>
          <a:bodyPr/>
          <a:lstStyle/>
          <a:p>
            <a:fld id="{247FB092-A999-4510-8992-5DF87EBC3E9E}" type="slidenum">
              <a:rPr lang="en-US" smtClean="0"/>
              <a:t>10</a:t>
            </a:fld>
            <a:endParaRPr lang="en-US"/>
          </a:p>
        </p:txBody>
      </p:sp>
      <p:sp>
        <p:nvSpPr>
          <p:cNvPr id="10" name="TextBox 9"/>
          <p:cNvSpPr txBox="1"/>
          <p:nvPr/>
        </p:nvSpPr>
        <p:spPr>
          <a:xfrm>
            <a:off x="838200" y="1204159"/>
            <a:ext cx="2615075" cy="369332"/>
          </a:xfrm>
          <a:prstGeom prst="rect">
            <a:avLst/>
          </a:prstGeom>
          <a:noFill/>
        </p:spPr>
        <p:txBody>
          <a:bodyPr wrap="none" rtlCol="0">
            <a:spAutoFit/>
          </a:bodyPr>
          <a:lstStyle/>
          <a:p>
            <a:r>
              <a:rPr lang="en-US" dirty="0" smtClean="0">
                <a:hlinkClick r:id="rId3"/>
              </a:rPr>
              <a:t>http://cloud.anylogic.com</a:t>
            </a:r>
            <a:endParaRPr lang="en-US" dirty="0" smtClean="0"/>
          </a:p>
        </p:txBody>
      </p:sp>
    </p:spTree>
    <p:extLst>
      <p:ext uri="{BB962C8B-B14F-4D97-AF65-F5344CB8AC3E}">
        <p14:creationId xmlns:p14="http://schemas.microsoft.com/office/powerpoint/2010/main" val="3533774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NetLogo</a:t>
            </a:r>
            <a:r>
              <a:rPr lang="en-US" dirty="0" smtClean="0"/>
              <a:t> Web</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A </a:t>
            </a:r>
            <a:r>
              <a:rPr lang="en-US" dirty="0"/>
              <a:t>version of the </a:t>
            </a:r>
            <a:r>
              <a:rPr lang="en-US" dirty="0" err="1"/>
              <a:t>NetLogo</a:t>
            </a:r>
            <a:r>
              <a:rPr lang="en-US" dirty="0"/>
              <a:t> that runs entirely in the web browser</a:t>
            </a:r>
            <a:endParaRPr lang="en-US" dirty="0" smtClean="0"/>
          </a:p>
          <a:p>
            <a:r>
              <a:rPr lang="en-US" dirty="0" err="1" smtClean="0"/>
              <a:t>NetLogo</a:t>
            </a:r>
            <a:r>
              <a:rPr lang="en-US" dirty="0" smtClean="0"/>
              <a:t> </a:t>
            </a:r>
            <a:r>
              <a:rPr lang="en-US" dirty="0"/>
              <a:t>is a </a:t>
            </a:r>
            <a:r>
              <a:rPr lang="en-US" dirty="0" smtClean="0"/>
              <a:t>open source, free multi-agent </a:t>
            </a:r>
            <a:r>
              <a:rPr lang="en-US" dirty="0"/>
              <a:t>programmable modeling </a:t>
            </a:r>
            <a:r>
              <a:rPr lang="en-US" dirty="0" smtClean="0"/>
              <a:t>environment fully programmable using a Logo dialect</a:t>
            </a:r>
          </a:p>
          <a:p>
            <a:r>
              <a:rPr lang="en-US" dirty="0" err="1" smtClean="0"/>
              <a:t>NetLogo</a:t>
            </a:r>
            <a:r>
              <a:rPr lang="en-US" dirty="0" smtClean="0"/>
              <a:t> Web does </a:t>
            </a:r>
            <a:r>
              <a:rPr lang="en-US" dirty="0"/>
              <a:t>not </a:t>
            </a:r>
            <a:r>
              <a:rPr lang="en-US" dirty="0" smtClean="0"/>
              <a:t>support </a:t>
            </a:r>
            <a:r>
              <a:rPr lang="en-US" dirty="0"/>
              <a:t>all features of the </a:t>
            </a:r>
            <a:r>
              <a:rPr lang="en-US" dirty="0" err="1" smtClean="0"/>
              <a:t>NetLogo</a:t>
            </a:r>
            <a:r>
              <a:rPr lang="en-US" dirty="0" smtClean="0"/>
              <a:t> yet</a:t>
            </a:r>
          </a:p>
          <a:p>
            <a:r>
              <a:rPr lang="en-US" dirty="0"/>
              <a:t>Large library of built-in functions</a:t>
            </a:r>
          </a:p>
          <a:p>
            <a:r>
              <a:rPr lang="en-US" dirty="0" smtClean="0"/>
              <a:t>Allow to import and use models developed in </a:t>
            </a:r>
            <a:r>
              <a:rPr lang="en-US" dirty="0" err="1" smtClean="0"/>
              <a:t>NetLogo</a:t>
            </a:r>
            <a:endParaRPr lang="en-US" dirty="0" smtClean="0"/>
          </a:p>
          <a:p>
            <a:r>
              <a:rPr lang="en-US" dirty="0" smtClean="0"/>
              <a:t>Support Agent Based simulation</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42836" y="1847850"/>
            <a:ext cx="4610964" cy="4351338"/>
          </a:xfrm>
        </p:spPr>
      </p:pic>
      <p:sp>
        <p:nvSpPr>
          <p:cNvPr id="4" name="Slide Number Placeholder 3"/>
          <p:cNvSpPr>
            <a:spLocks noGrp="1"/>
          </p:cNvSpPr>
          <p:nvPr>
            <p:ph type="sldNum" sz="quarter" idx="12"/>
          </p:nvPr>
        </p:nvSpPr>
        <p:spPr/>
        <p:txBody>
          <a:bodyPr/>
          <a:lstStyle/>
          <a:p>
            <a:fld id="{247FB092-A999-4510-8992-5DF87EBC3E9E}" type="slidenum">
              <a:rPr lang="en-US" smtClean="0"/>
              <a:t>11</a:t>
            </a:fld>
            <a:endParaRPr lang="en-US"/>
          </a:p>
        </p:txBody>
      </p:sp>
      <p:sp>
        <p:nvSpPr>
          <p:cNvPr id="7" name="Rectangle 6"/>
          <p:cNvSpPr/>
          <p:nvPr/>
        </p:nvSpPr>
        <p:spPr>
          <a:xfrm>
            <a:off x="838200" y="1204159"/>
            <a:ext cx="2389372" cy="369332"/>
          </a:xfrm>
          <a:prstGeom prst="rect">
            <a:avLst/>
          </a:prstGeom>
        </p:spPr>
        <p:txBody>
          <a:bodyPr wrap="none">
            <a:spAutoFit/>
          </a:bodyPr>
          <a:lstStyle/>
          <a:p>
            <a:r>
              <a:rPr lang="en-US" dirty="0">
                <a:hlinkClick r:id="rId3"/>
              </a:rPr>
              <a:t>https://</a:t>
            </a:r>
            <a:r>
              <a:rPr lang="en-US" dirty="0" smtClean="0">
                <a:hlinkClick r:id="rId3"/>
              </a:rPr>
              <a:t>netlogoweb.org</a:t>
            </a:r>
            <a:endParaRPr lang="en-US" dirty="0"/>
          </a:p>
        </p:txBody>
      </p:sp>
    </p:spTree>
    <p:extLst>
      <p:ext uri="{BB962C8B-B14F-4D97-AF65-F5344CB8AC3E}">
        <p14:creationId xmlns:p14="http://schemas.microsoft.com/office/powerpoint/2010/main" val="36091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 Maker</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Powerful open source, free simulation </a:t>
            </a:r>
            <a:r>
              <a:rPr lang="en-US" dirty="0"/>
              <a:t>tool that runs </a:t>
            </a:r>
            <a:r>
              <a:rPr lang="en-US" dirty="0" smtClean="0"/>
              <a:t>in </a:t>
            </a:r>
            <a:r>
              <a:rPr lang="en-US" dirty="0"/>
              <a:t>the web </a:t>
            </a:r>
            <a:r>
              <a:rPr lang="en-US" dirty="0" smtClean="0"/>
              <a:t>browser</a:t>
            </a:r>
          </a:p>
          <a:p>
            <a:r>
              <a:rPr lang="en-US" dirty="0" smtClean="0"/>
              <a:t>Provide a </a:t>
            </a:r>
            <a:r>
              <a:rPr lang="en-US" dirty="0"/>
              <a:t>set of features for building, running and sharing simulation </a:t>
            </a:r>
            <a:r>
              <a:rPr lang="en-US" dirty="0" smtClean="0"/>
              <a:t>models</a:t>
            </a:r>
          </a:p>
          <a:p>
            <a:r>
              <a:rPr lang="en-US" dirty="0" smtClean="0"/>
              <a:t>Support </a:t>
            </a:r>
            <a:r>
              <a:rPr lang="en-US" dirty="0"/>
              <a:t>extensive diagramming and modeling features that </a:t>
            </a:r>
            <a:r>
              <a:rPr lang="en-US" dirty="0" smtClean="0"/>
              <a:t>make easy the representation of a system</a:t>
            </a:r>
          </a:p>
          <a:p>
            <a:r>
              <a:rPr lang="en-US" dirty="0" smtClean="0"/>
              <a:t>Large library of built-in functions</a:t>
            </a:r>
          </a:p>
          <a:p>
            <a:r>
              <a:rPr lang="en-US" dirty="0" smtClean="0"/>
              <a:t>Support System Dynamics and Agent Based simulation</a:t>
            </a:r>
            <a:endParaRPr lang="en-US"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1" y="1825625"/>
            <a:ext cx="5181599" cy="2598896"/>
          </a:xfrm>
          <a:ln>
            <a:solidFill>
              <a:schemeClr val="tx1"/>
            </a:solidFill>
          </a:ln>
        </p:spPr>
      </p:pic>
      <p:sp>
        <p:nvSpPr>
          <p:cNvPr id="5" name="Slide Number Placeholder 4"/>
          <p:cNvSpPr>
            <a:spLocks noGrp="1"/>
          </p:cNvSpPr>
          <p:nvPr>
            <p:ph type="sldNum" sz="quarter" idx="12"/>
          </p:nvPr>
        </p:nvSpPr>
        <p:spPr/>
        <p:txBody>
          <a:bodyPr/>
          <a:lstStyle/>
          <a:p>
            <a:fld id="{247FB092-A999-4510-8992-5DF87EBC3E9E}" type="slidenum">
              <a:rPr lang="en-US" smtClean="0"/>
              <a:t>12</a:t>
            </a:fld>
            <a:endParaRPr lang="en-US"/>
          </a:p>
        </p:txBody>
      </p:sp>
      <p:sp>
        <p:nvSpPr>
          <p:cNvPr id="6" name="Rectangle 5"/>
          <p:cNvSpPr/>
          <p:nvPr/>
        </p:nvSpPr>
        <p:spPr>
          <a:xfrm>
            <a:off x="838200" y="1204159"/>
            <a:ext cx="2554354" cy="369332"/>
          </a:xfrm>
          <a:prstGeom prst="rect">
            <a:avLst/>
          </a:prstGeom>
        </p:spPr>
        <p:txBody>
          <a:bodyPr wrap="none">
            <a:spAutoFit/>
          </a:bodyPr>
          <a:lstStyle/>
          <a:p>
            <a:r>
              <a:rPr lang="en-US" dirty="0">
                <a:hlinkClick r:id="rId3"/>
              </a:rPr>
              <a:t>https://</a:t>
            </a:r>
            <a:r>
              <a:rPr lang="en-US" dirty="0" smtClean="0">
                <a:hlinkClick r:id="rId3"/>
              </a:rPr>
              <a:t>insightmaker.com</a:t>
            </a:r>
            <a:endParaRPr lang="en-US" dirty="0"/>
          </a:p>
        </p:txBody>
      </p:sp>
    </p:spTree>
    <p:extLst>
      <p:ext uri="{BB962C8B-B14F-4D97-AF65-F5344CB8AC3E}">
        <p14:creationId xmlns:p14="http://schemas.microsoft.com/office/powerpoint/2010/main" val="59933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Object-Event Simulator JavaScript (</a:t>
            </a:r>
            <a:r>
              <a:rPr lang="en-US" dirty="0" err="1" smtClean="0"/>
              <a:t>OESjs</a:t>
            </a:r>
            <a:r>
              <a:rPr lang="en-US" dirty="0" smtClean="0"/>
              <a:t>)</a:t>
            </a:r>
            <a:endParaRPr lang="en-US" dirty="0"/>
          </a:p>
        </p:txBody>
      </p:sp>
      <p:sp>
        <p:nvSpPr>
          <p:cNvPr id="3" name="Content Placeholder 2"/>
          <p:cNvSpPr>
            <a:spLocks noGrp="1"/>
          </p:cNvSpPr>
          <p:nvPr>
            <p:ph sz="half" idx="1"/>
          </p:nvPr>
        </p:nvSpPr>
        <p:spPr/>
        <p:txBody>
          <a:bodyPr>
            <a:normAutofit fontScale="92500" lnSpcReduction="20000"/>
          </a:bodyPr>
          <a:lstStyle/>
          <a:p>
            <a:r>
              <a:rPr lang="en-US" sz="2400" dirty="0" smtClean="0"/>
              <a:t>Open source and free</a:t>
            </a:r>
            <a:r>
              <a:rPr lang="en-US" sz="2400" b="1" dirty="0" smtClean="0"/>
              <a:t> web-based </a:t>
            </a:r>
            <a:r>
              <a:rPr lang="en-US" sz="2400" b="1" dirty="0"/>
              <a:t>simulator </a:t>
            </a:r>
            <a:r>
              <a:rPr lang="en-US" sz="2400" dirty="0"/>
              <a:t>developed using </a:t>
            </a:r>
            <a:r>
              <a:rPr lang="en-US" sz="2400" b="1" dirty="0"/>
              <a:t>open source </a:t>
            </a:r>
            <a:r>
              <a:rPr lang="en-US" sz="2400" b="1" dirty="0" smtClean="0"/>
              <a:t>technologies</a:t>
            </a:r>
            <a:r>
              <a:rPr lang="en-US" sz="2400" dirty="0" smtClean="0"/>
              <a:t> (HTML, CSS, and JavaScript)</a:t>
            </a:r>
            <a:endParaRPr lang="en-US" sz="2400" b="1" dirty="0" smtClean="0"/>
          </a:p>
          <a:p>
            <a:pPr>
              <a:spcBef>
                <a:spcPts val="1800"/>
              </a:spcBef>
            </a:pPr>
            <a:r>
              <a:rPr lang="en-US" sz="2400" b="1" dirty="0" smtClean="0"/>
              <a:t>JavaScript-based simulation framework</a:t>
            </a:r>
            <a:r>
              <a:rPr lang="en-US" sz="2400" dirty="0" smtClean="0"/>
              <a:t> implements the </a:t>
            </a:r>
            <a:r>
              <a:rPr lang="en-US" sz="2400" i="1" dirty="0" smtClean="0"/>
              <a:t>Object-Event Simulation </a:t>
            </a:r>
            <a:r>
              <a:rPr lang="en-US" sz="2400" dirty="0" smtClean="0"/>
              <a:t>paradigm, representing a general </a:t>
            </a:r>
            <a:r>
              <a:rPr lang="en-US" sz="2400" i="1" dirty="0" smtClean="0"/>
              <a:t>Discrete Event Simulation </a:t>
            </a:r>
            <a:r>
              <a:rPr lang="en-US" sz="2400" dirty="0" smtClean="0"/>
              <a:t>approach based on </a:t>
            </a:r>
            <a:r>
              <a:rPr lang="en-US" sz="2400" b="1" dirty="0" smtClean="0"/>
              <a:t>object-oriented modeling</a:t>
            </a:r>
            <a:r>
              <a:rPr lang="en-US" sz="2400" dirty="0" smtClean="0"/>
              <a:t> and </a:t>
            </a:r>
            <a:r>
              <a:rPr lang="en-US" sz="2400" b="1" dirty="0" smtClean="0"/>
              <a:t>event scheduling</a:t>
            </a:r>
          </a:p>
          <a:p>
            <a:pPr>
              <a:spcBef>
                <a:spcPts val="1800"/>
              </a:spcBef>
            </a:pPr>
            <a:r>
              <a:rPr lang="en-US" dirty="0" smtClean="0"/>
              <a:t>Supports </a:t>
            </a:r>
            <a:r>
              <a:rPr lang="en-US" dirty="0"/>
              <a:t>two forms of simulations</a:t>
            </a:r>
          </a:p>
          <a:p>
            <a:pPr lvl="1"/>
            <a:r>
              <a:rPr lang="en-US" sz="2000" b="1" dirty="0"/>
              <a:t>Standalone</a:t>
            </a:r>
            <a:r>
              <a:rPr lang="en-US" sz="2000" dirty="0"/>
              <a:t> simulation scenario</a:t>
            </a:r>
          </a:p>
          <a:p>
            <a:pPr lvl="1"/>
            <a:r>
              <a:rPr lang="en-US" sz="2000" b="1" dirty="0" smtClean="0"/>
              <a:t>Experiments</a:t>
            </a:r>
            <a:endParaRPr lang="en-US" sz="2000" dirty="0"/>
          </a:p>
          <a:p>
            <a:pPr>
              <a:spcBef>
                <a:spcPts val="1800"/>
              </a:spcBef>
            </a:pPr>
            <a:r>
              <a:rPr lang="en-US" sz="2400" dirty="0" smtClean="0"/>
              <a:t>Support Discrete Event simulation</a:t>
            </a:r>
            <a:endParaRPr lang="en-US" sz="1800" dirty="0" smtClean="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0" y="1825625"/>
            <a:ext cx="5181600" cy="2598896"/>
          </a:xfrm>
          <a:ln>
            <a:solidFill>
              <a:schemeClr val="tx1"/>
            </a:solidFill>
          </a:ln>
        </p:spPr>
      </p:pic>
      <p:sp>
        <p:nvSpPr>
          <p:cNvPr id="4" name="Slide Number Placeholder 3"/>
          <p:cNvSpPr>
            <a:spLocks noGrp="1"/>
          </p:cNvSpPr>
          <p:nvPr>
            <p:ph type="sldNum" sz="quarter" idx="12"/>
          </p:nvPr>
        </p:nvSpPr>
        <p:spPr/>
        <p:txBody>
          <a:bodyPr/>
          <a:lstStyle/>
          <a:p>
            <a:fld id="{247FB092-A999-4510-8992-5DF87EBC3E9E}" type="slidenum">
              <a:rPr lang="en-US" smtClean="0"/>
              <a:t>13</a:t>
            </a:fld>
            <a:endParaRPr lang="en-US"/>
          </a:p>
        </p:txBody>
      </p:sp>
      <p:sp>
        <p:nvSpPr>
          <p:cNvPr id="5" name="Rectangle 4"/>
          <p:cNvSpPr/>
          <p:nvPr/>
        </p:nvSpPr>
        <p:spPr>
          <a:xfrm>
            <a:off x="838200" y="1204159"/>
            <a:ext cx="2165914" cy="369332"/>
          </a:xfrm>
          <a:prstGeom prst="rect">
            <a:avLst/>
          </a:prstGeom>
        </p:spPr>
        <p:txBody>
          <a:bodyPr wrap="none">
            <a:spAutoFit/>
          </a:bodyPr>
          <a:lstStyle/>
          <a:p>
            <a:r>
              <a:rPr lang="en-US" dirty="0">
                <a:hlinkClick r:id="rId3"/>
              </a:rPr>
              <a:t>https://</a:t>
            </a:r>
            <a:r>
              <a:rPr lang="en-US" dirty="0" smtClean="0">
                <a:hlinkClick r:id="rId3"/>
              </a:rPr>
              <a:t>sim4edu.com</a:t>
            </a:r>
            <a:endParaRPr lang="en-US" dirty="0" smtClean="0"/>
          </a:p>
        </p:txBody>
      </p:sp>
    </p:spTree>
    <p:extLst>
      <p:ext uri="{BB962C8B-B14F-4D97-AF65-F5344CB8AC3E}">
        <p14:creationId xmlns:p14="http://schemas.microsoft.com/office/powerpoint/2010/main" val="1682119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smtClean="0"/>
              <a:t>The </a:t>
            </a:r>
            <a:r>
              <a:rPr lang="en-US" b="1" dirty="0" smtClean="0"/>
              <a:t>Simulation for Education </a:t>
            </a:r>
            <a:r>
              <a:rPr lang="en-US" dirty="0" smtClean="0"/>
              <a:t>(Sim4edu) project supports </a:t>
            </a:r>
            <a:r>
              <a:rPr lang="en-US" b="1" dirty="0" smtClean="0"/>
              <a:t>web-based simulation</a:t>
            </a:r>
            <a:r>
              <a:rPr lang="en-US" dirty="0" smtClean="0"/>
              <a:t> with </a:t>
            </a:r>
            <a:r>
              <a:rPr lang="en-US" b="1" dirty="0" smtClean="0"/>
              <a:t>open source </a:t>
            </a:r>
            <a:r>
              <a:rPr lang="en-US" dirty="0" smtClean="0"/>
              <a:t>technologies for </a:t>
            </a:r>
            <a:r>
              <a:rPr lang="en-US" b="1" dirty="0" smtClean="0"/>
              <a:t>science and education</a:t>
            </a:r>
          </a:p>
          <a:p>
            <a:r>
              <a:rPr lang="en-US" b="1" dirty="0" smtClean="0"/>
              <a:t>Purposes</a:t>
            </a:r>
          </a:p>
          <a:p>
            <a:pPr lvl="1">
              <a:buFont typeface="Wingdings" panose="05000000000000000000" pitchFamily="2" charset="2"/>
              <a:buChar char="§"/>
            </a:pPr>
            <a:r>
              <a:rPr lang="en-US" dirty="0" smtClean="0"/>
              <a:t>provide technologies, such as </a:t>
            </a:r>
            <a:r>
              <a:rPr lang="en-US" b="1" dirty="0" smtClean="0"/>
              <a:t>simulation libraries</a:t>
            </a:r>
            <a:r>
              <a:rPr lang="en-US" dirty="0" smtClean="0"/>
              <a:t>, </a:t>
            </a:r>
            <a:r>
              <a:rPr lang="en-US" b="1" dirty="0" smtClean="0"/>
              <a:t>frameworks</a:t>
            </a:r>
            <a:r>
              <a:rPr lang="en-US" dirty="0" smtClean="0"/>
              <a:t>, and </a:t>
            </a:r>
            <a:r>
              <a:rPr lang="en-US" b="1" dirty="0" smtClean="0"/>
              <a:t>simulators</a:t>
            </a:r>
            <a:r>
              <a:rPr lang="en-US" dirty="0" smtClean="0"/>
              <a:t>, as well as a collection of simulation model examples</a:t>
            </a:r>
          </a:p>
          <a:p>
            <a:pPr lvl="1">
              <a:buFont typeface="Wingdings" panose="05000000000000000000" pitchFamily="2" charset="2"/>
              <a:buChar char="§"/>
            </a:pPr>
            <a:r>
              <a:rPr lang="en-US" b="1" dirty="0" smtClean="0"/>
              <a:t>facilitate building state-of-the-art </a:t>
            </a:r>
            <a:r>
              <a:rPr lang="en-US" dirty="0" smtClean="0"/>
              <a:t>user interfaces without requiring simulation developers to learn all the recent web technologies involved (e.g., HTML5, CSS3, SVG and </a:t>
            </a:r>
            <a:r>
              <a:rPr lang="en-US" dirty="0" err="1" smtClean="0"/>
              <a:t>WebGL</a:t>
            </a:r>
            <a:r>
              <a:rPr lang="en-US" dirty="0" smtClean="0"/>
              <a:t>)</a:t>
            </a:r>
          </a:p>
          <a:p>
            <a:pPr marL="0" indent="0" algn="ctr">
              <a:buNone/>
            </a:pPr>
            <a:r>
              <a:rPr lang="en-US" dirty="0" smtClean="0">
                <a:hlinkClick r:id="rId2"/>
              </a:rPr>
              <a:t>http://www.sim4edu.com</a:t>
            </a:r>
            <a:endParaRPr lang="en-US"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707" y="729457"/>
            <a:ext cx="2819400" cy="685800"/>
          </a:xfrm>
          <a:prstGeom prst="rect">
            <a:avLst/>
          </a:prstGeom>
        </p:spPr>
      </p:pic>
      <p:sp>
        <p:nvSpPr>
          <p:cNvPr id="2" name="Slide Number Placeholder 1"/>
          <p:cNvSpPr>
            <a:spLocks noGrp="1"/>
          </p:cNvSpPr>
          <p:nvPr>
            <p:ph type="sldNum" sz="quarter" idx="12"/>
          </p:nvPr>
        </p:nvSpPr>
        <p:spPr/>
        <p:txBody>
          <a:bodyPr/>
          <a:lstStyle/>
          <a:p>
            <a:fld id="{247FB092-A999-4510-8992-5DF87EBC3E9E}" type="slidenum">
              <a:rPr lang="en-US" smtClean="0"/>
              <a:t>14</a:t>
            </a:fld>
            <a:endParaRPr lang="en-US"/>
          </a:p>
        </p:txBody>
      </p:sp>
    </p:spTree>
    <p:extLst>
      <p:ext uri="{BB962C8B-B14F-4D97-AF65-F5344CB8AC3E}">
        <p14:creationId xmlns:p14="http://schemas.microsoft.com/office/powerpoint/2010/main" val="3213415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28608401"/>
              </p:ext>
            </p:extLst>
          </p:nvPr>
        </p:nvGraphicFramePr>
        <p:xfrm>
          <a:off x="838200" y="1339809"/>
          <a:ext cx="10515600" cy="2123440"/>
        </p:xfrm>
        <a:graphic>
          <a:graphicData uri="http://schemas.openxmlformats.org/drawingml/2006/table">
            <a:tbl>
              <a:tblPr firstRow="1" bandRow="1">
                <a:tableStyleId>{8EC20E35-A176-4012-BC5E-935CFFF8708E}</a:tableStyleId>
              </a:tblPr>
              <a:tblGrid>
                <a:gridCol w="1673352">
                  <a:extLst>
                    <a:ext uri="{9D8B030D-6E8A-4147-A177-3AD203B41FA5}">
                      <a16:colId xmlns:a16="http://schemas.microsoft.com/office/drawing/2014/main" val="3816604698"/>
                    </a:ext>
                  </a:extLst>
                </a:gridCol>
                <a:gridCol w="1341120">
                  <a:extLst>
                    <a:ext uri="{9D8B030D-6E8A-4147-A177-3AD203B41FA5}">
                      <a16:colId xmlns:a16="http://schemas.microsoft.com/office/drawing/2014/main" val="3668287101"/>
                    </a:ext>
                  </a:extLst>
                </a:gridCol>
                <a:gridCol w="1609344">
                  <a:extLst>
                    <a:ext uri="{9D8B030D-6E8A-4147-A177-3AD203B41FA5}">
                      <a16:colId xmlns:a16="http://schemas.microsoft.com/office/drawing/2014/main" val="2640203633"/>
                    </a:ext>
                  </a:extLst>
                </a:gridCol>
                <a:gridCol w="1463040">
                  <a:extLst>
                    <a:ext uri="{9D8B030D-6E8A-4147-A177-3AD203B41FA5}">
                      <a16:colId xmlns:a16="http://schemas.microsoft.com/office/drawing/2014/main" val="3463317184"/>
                    </a:ext>
                  </a:extLst>
                </a:gridCol>
                <a:gridCol w="1499616">
                  <a:extLst>
                    <a:ext uri="{9D8B030D-6E8A-4147-A177-3AD203B41FA5}">
                      <a16:colId xmlns:a16="http://schemas.microsoft.com/office/drawing/2014/main" val="3312127522"/>
                    </a:ext>
                  </a:extLst>
                </a:gridCol>
                <a:gridCol w="1471321">
                  <a:extLst>
                    <a:ext uri="{9D8B030D-6E8A-4147-A177-3AD203B41FA5}">
                      <a16:colId xmlns:a16="http://schemas.microsoft.com/office/drawing/2014/main" val="4076233000"/>
                    </a:ext>
                  </a:extLst>
                </a:gridCol>
                <a:gridCol w="1457807">
                  <a:extLst>
                    <a:ext uri="{9D8B030D-6E8A-4147-A177-3AD203B41FA5}">
                      <a16:colId xmlns:a16="http://schemas.microsoft.com/office/drawing/2014/main" val="3047751666"/>
                    </a:ext>
                  </a:extLst>
                </a:gridCol>
              </a:tblGrid>
              <a:tr h="370840">
                <a:tc>
                  <a:txBody>
                    <a:bodyPr/>
                    <a:lstStyle/>
                    <a:p>
                      <a:r>
                        <a:rPr lang="en-US" dirty="0" smtClean="0"/>
                        <a:t>Tool</a:t>
                      </a:r>
                      <a:endParaRPr lang="en-US" dirty="0"/>
                    </a:p>
                  </a:txBody>
                  <a:tcPr/>
                </a:tc>
                <a:tc>
                  <a:txBody>
                    <a:bodyPr/>
                    <a:lstStyle/>
                    <a:p>
                      <a:r>
                        <a:rPr lang="en-US" dirty="0" smtClean="0"/>
                        <a:t>Licensing</a:t>
                      </a:r>
                      <a:endParaRPr lang="en-US" dirty="0"/>
                    </a:p>
                  </a:txBody>
                  <a:tcPr/>
                </a:tc>
                <a:tc>
                  <a:txBody>
                    <a:bodyPr/>
                    <a:lstStyle/>
                    <a:p>
                      <a:r>
                        <a:rPr lang="en-US" dirty="0" smtClean="0"/>
                        <a:t>Modeling</a:t>
                      </a:r>
                      <a:endParaRPr lang="en-US" dirty="0"/>
                    </a:p>
                  </a:txBody>
                  <a:tcPr/>
                </a:tc>
                <a:tc>
                  <a:txBody>
                    <a:bodyPr/>
                    <a:lstStyle/>
                    <a:p>
                      <a:r>
                        <a:rPr lang="en-US" dirty="0" smtClean="0"/>
                        <a:t>Architecture</a:t>
                      </a:r>
                      <a:endParaRPr lang="en-US" dirty="0"/>
                    </a:p>
                  </a:txBody>
                  <a:tcPr/>
                </a:tc>
                <a:tc>
                  <a:txBody>
                    <a:bodyPr/>
                    <a:lstStyle/>
                    <a:p>
                      <a:r>
                        <a:rPr lang="en-US" dirty="0" smtClean="0"/>
                        <a:t>Download </a:t>
                      </a:r>
                    </a:p>
                    <a:p>
                      <a:r>
                        <a:rPr lang="en-US" dirty="0" smtClean="0"/>
                        <a:t>(MB)</a:t>
                      </a:r>
                      <a:endParaRPr lang="en-US" dirty="0"/>
                    </a:p>
                  </a:txBody>
                  <a:tcPr/>
                </a:tc>
                <a:tc>
                  <a:txBody>
                    <a:bodyPr/>
                    <a:lstStyle/>
                    <a:p>
                      <a:r>
                        <a:rPr lang="en-US" dirty="0" smtClean="0"/>
                        <a:t>Memory </a:t>
                      </a:r>
                    </a:p>
                    <a:p>
                      <a:r>
                        <a:rPr lang="en-US" dirty="0" smtClean="0"/>
                        <a:t>(MB)</a:t>
                      </a:r>
                      <a:endParaRPr lang="en-US" dirty="0"/>
                    </a:p>
                  </a:txBody>
                  <a:tcPr/>
                </a:tc>
                <a:tc>
                  <a:txBody>
                    <a:bodyPr/>
                    <a:lstStyle/>
                    <a:p>
                      <a:r>
                        <a:rPr lang="en-US" dirty="0" smtClean="0"/>
                        <a:t>Execution</a:t>
                      </a:r>
                    </a:p>
                    <a:p>
                      <a:r>
                        <a:rPr lang="en-US" dirty="0" smtClean="0"/>
                        <a:t>(MB)</a:t>
                      </a:r>
                      <a:endParaRPr lang="en-US" dirty="0"/>
                    </a:p>
                  </a:txBody>
                  <a:tcPr/>
                </a:tc>
                <a:extLst>
                  <a:ext uri="{0D108BD9-81ED-4DB2-BD59-A6C34878D82A}">
                    <a16:rowId xmlns:a16="http://schemas.microsoft.com/office/drawing/2014/main" val="1742330327"/>
                  </a:ext>
                </a:extLst>
              </a:tr>
              <a:tr h="370840">
                <a:tc>
                  <a:txBody>
                    <a:bodyPr/>
                    <a:lstStyle/>
                    <a:p>
                      <a:r>
                        <a:rPr lang="en-US" dirty="0" err="1" smtClean="0"/>
                        <a:t>AnyLogic</a:t>
                      </a:r>
                      <a:r>
                        <a:rPr lang="en-US" dirty="0" smtClean="0"/>
                        <a:t> Cloud</a:t>
                      </a:r>
                      <a:endParaRPr lang="en-US" dirty="0"/>
                    </a:p>
                  </a:txBody>
                  <a:tcPr/>
                </a:tc>
                <a:tc>
                  <a:txBody>
                    <a:bodyPr/>
                    <a:lstStyle/>
                    <a:p>
                      <a:pPr algn="r"/>
                      <a:r>
                        <a:rPr lang="en-US" dirty="0" smtClean="0"/>
                        <a:t>Commercial</a:t>
                      </a:r>
                      <a:endParaRPr lang="en-US" dirty="0"/>
                    </a:p>
                  </a:txBody>
                  <a:tcPr/>
                </a:tc>
                <a:tc>
                  <a:txBody>
                    <a:bodyPr/>
                    <a:lstStyle/>
                    <a:p>
                      <a:pPr algn="r"/>
                      <a:r>
                        <a:rPr lang="en-US" dirty="0" smtClean="0"/>
                        <a:t>Offline</a:t>
                      </a:r>
                      <a:endParaRPr lang="en-US" dirty="0"/>
                    </a:p>
                  </a:txBody>
                  <a:tcPr/>
                </a:tc>
                <a:tc>
                  <a:txBody>
                    <a:bodyPr/>
                    <a:lstStyle/>
                    <a:p>
                      <a:pPr algn="r"/>
                      <a:r>
                        <a:rPr lang="en-US" dirty="0" smtClean="0"/>
                        <a:t>Hybrid</a:t>
                      </a:r>
                      <a:endParaRPr lang="en-US" dirty="0"/>
                    </a:p>
                  </a:txBody>
                  <a:tcPr/>
                </a:tc>
                <a:tc>
                  <a:txBody>
                    <a:bodyPr/>
                    <a:lstStyle/>
                    <a:p>
                      <a:pPr algn="r"/>
                      <a:r>
                        <a:rPr lang="en-US" dirty="0" smtClean="0"/>
                        <a:t>0.68</a:t>
                      </a:r>
                      <a:endParaRPr lang="en-US" dirty="0"/>
                    </a:p>
                  </a:txBody>
                  <a:tcPr/>
                </a:tc>
                <a:tc>
                  <a:txBody>
                    <a:bodyPr/>
                    <a:lstStyle/>
                    <a:p>
                      <a:pPr algn="r"/>
                      <a:r>
                        <a:rPr lang="en-US" dirty="0" smtClean="0"/>
                        <a:t>2.80</a:t>
                      </a:r>
                      <a:endParaRPr lang="en-US" dirty="0"/>
                    </a:p>
                  </a:txBody>
                  <a:tcPr/>
                </a:tc>
                <a:tc>
                  <a:txBody>
                    <a:bodyPr/>
                    <a:lstStyle/>
                    <a:p>
                      <a:pPr algn="r"/>
                      <a:r>
                        <a:rPr lang="en-US" dirty="0" smtClean="0"/>
                        <a:t>22.00+</a:t>
                      </a:r>
                      <a:endParaRPr lang="en-US" dirty="0"/>
                    </a:p>
                  </a:txBody>
                  <a:tcPr/>
                </a:tc>
                <a:extLst>
                  <a:ext uri="{0D108BD9-81ED-4DB2-BD59-A6C34878D82A}">
                    <a16:rowId xmlns:a16="http://schemas.microsoft.com/office/drawing/2014/main" val="1484989080"/>
                  </a:ext>
                </a:extLst>
              </a:tr>
              <a:tr h="370840">
                <a:tc>
                  <a:txBody>
                    <a:bodyPr/>
                    <a:lstStyle/>
                    <a:p>
                      <a:r>
                        <a:rPr lang="en-US" dirty="0" smtClean="0"/>
                        <a:t>Insight Maker</a:t>
                      </a:r>
                    </a:p>
                  </a:txBody>
                  <a:tcPr/>
                </a:tc>
                <a:tc>
                  <a:txBody>
                    <a:bodyPr/>
                    <a:lstStyle/>
                    <a:p>
                      <a:pPr algn="r"/>
                      <a:r>
                        <a:rPr lang="en-US" dirty="0" smtClean="0"/>
                        <a:t>Free</a:t>
                      </a:r>
                      <a:endParaRPr lang="en-US" dirty="0"/>
                    </a:p>
                  </a:txBody>
                  <a:tcPr/>
                </a:tc>
                <a:tc>
                  <a:txBody>
                    <a:bodyPr/>
                    <a:lstStyle/>
                    <a:p>
                      <a:pPr algn="r"/>
                      <a:r>
                        <a:rPr lang="en-US" dirty="0" smtClean="0"/>
                        <a:t>Online</a:t>
                      </a:r>
                      <a:endParaRPr lang="en-US" dirty="0"/>
                    </a:p>
                  </a:txBody>
                  <a:tcPr/>
                </a:tc>
                <a:tc>
                  <a:txBody>
                    <a:bodyPr/>
                    <a:lstStyle/>
                    <a:p>
                      <a:pPr algn="r"/>
                      <a:r>
                        <a:rPr lang="en-US" dirty="0" smtClean="0"/>
                        <a:t>Local</a:t>
                      </a:r>
                      <a:endParaRPr lang="en-US" dirty="0"/>
                    </a:p>
                  </a:txBody>
                  <a:tcPr/>
                </a:tc>
                <a:tc>
                  <a:txBody>
                    <a:bodyPr/>
                    <a:lstStyle/>
                    <a:p>
                      <a:pPr algn="r"/>
                      <a:r>
                        <a:rPr lang="en-US" dirty="0" smtClean="0"/>
                        <a:t>1.50</a:t>
                      </a:r>
                      <a:endParaRPr lang="en-US" dirty="0"/>
                    </a:p>
                  </a:txBody>
                  <a:tcPr/>
                </a:tc>
                <a:tc>
                  <a:txBody>
                    <a:bodyPr/>
                    <a:lstStyle/>
                    <a:p>
                      <a:pPr algn="r"/>
                      <a:r>
                        <a:rPr lang="en-US" dirty="0" smtClean="0"/>
                        <a:t>22.50</a:t>
                      </a:r>
                      <a:endParaRPr lang="en-US" dirty="0"/>
                    </a:p>
                  </a:txBody>
                  <a:tcPr/>
                </a:tc>
                <a:tc>
                  <a:txBody>
                    <a:bodyPr/>
                    <a:lstStyle/>
                    <a:p>
                      <a:pPr algn="r"/>
                      <a:r>
                        <a:rPr lang="en-US" dirty="0" smtClean="0"/>
                        <a:t>~0.00</a:t>
                      </a:r>
                      <a:endParaRPr lang="en-US" dirty="0"/>
                    </a:p>
                  </a:txBody>
                  <a:tcPr/>
                </a:tc>
                <a:extLst>
                  <a:ext uri="{0D108BD9-81ED-4DB2-BD59-A6C34878D82A}">
                    <a16:rowId xmlns:a16="http://schemas.microsoft.com/office/drawing/2014/main" val="837546426"/>
                  </a:ext>
                </a:extLst>
              </a:tr>
              <a:tr h="370840">
                <a:tc>
                  <a:txBody>
                    <a:bodyPr/>
                    <a:lstStyle/>
                    <a:p>
                      <a:r>
                        <a:rPr lang="en-US" dirty="0" err="1" smtClean="0"/>
                        <a:t>NetLogo</a:t>
                      </a:r>
                      <a:r>
                        <a:rPr lang="en-US" dirty="0" smtClean="0"/>
                        <a:t> Web</a:t>
                      </a:r>
                      <a:endParaRPr lang="en-US" dirty="0"/>
                    </a:p>
                  </a:txBody>
                  <a:tcPr/>
                </a:tc>
                <a:tc>
                  <a:txBody>
                    <a:bodyPr/>
                    <a:lstStyle/>
                    <a:p>
                      <a:pPr algn="r"/>
                      <a:r>
                        <a:rPr lang="en-US" dirty="0" smtClean="0"/>
                        <a:t>Free</a:t>
                      </a:r>
                      <a:endParaRPr lang="en-US" dirty="0"/>
                    </a:p>
                  </a:txBody>
                  <a:tcPr/>
                </a:tc>
                <a:tc>
                  <a:txBody>
                    <a:bodyPr/>
                    <a:lstStyle/>
                    <a:p>
                      <a:pPr algn="r"/>
                      <a:r>
                        <a:rPr lang="en-US" dirty="0" smtClean="0"/>
                        <a:t>Online, Offline</a:t>
                      </a:r>
                      <a:endParaRPr lang="en-US" dirty="0"/>
                    </a:p>
                  </a:txBody>
                  <a:tcPr/>
                </a:tc>
                <a:tc>
                  <a:txBody>
                    <a:bodyPr/>
                    <a:lstStyle/>
                    <a:p>
                      <a:pPr algn="r"/>
                      <a:r>
                        <a:rPr lang="en-US" dirty="0" smtClean="0"/>
                        <a:t>Local</a:t>
                      </a:r>
                      <a:endParaRPr lang="en-US" dirty="0"/>
                    </a:p>
                  </a:txBody>
                  <a:tcPr/>
                </a:tc>
                <a:tc>
                  <a:txBody>
                    <a:bodyPr/>
                    <a:lstStyle/>
                    <a:p>
                      <a:pPr algn="r"/>
                      <a:r>
                        <a:rPr lang="en-US" dirty="0" smtClean="0"/>
                        <a:t>1.20</a:t>
                      </a:r>
                      <a:endParaRPr lang="en-US" dirty="0"/>
                    </a:p>
                  </a:txBody>
                  <a:tcPr/>
                </a:tc>
                <a:tc>
                  <a:txBody>
                    <a:bodyPr/>
                    <a:lstStyle/>
                    <a:p>
                      <a:pPr algn="r"/>
                      <a:r>
                        <a:rPr lang="en-US" dirty="0" smtClean="0"/>
                        <a:t>34.10</a:t>
                      </a:r>
                      <a:endParaRPr lang="en-US" dirty="0"/>
                    </a:p>
                  </a:txBody>
                  <a:tcPr/>
                </a:tc>
                <a:tc>
                  <a:txBody>
                    <a:bodyPr/>
                    <a:lstStyle/>
                    <a:p>
                      <a:pPr algn="r"/>
                      <a:r>
                        <a:rPr lang="en-US" dirty="0" smtClean="0"/>
                        <a:t>~0.00</a:t>
                      </a:r>
                      <a:endParaRPr lang="en-US" dirty="0"/>
                    </a:p>
                  </a:txBody>
                  <a:tcPr/>
                </a:tc>
                <a:extLst>
                  <a:ext uri="{0D108BD9-81ED-4DB2-BD59-A6C34878D82A}">
                    <a16:rowId xmlns:a16="http://schemas.microsoft.com/office/drawing/2014/main" val="2211369820"/>
                  </a:ext>
                </a:extLst>
              </a:tr>
              <a:tr h="370840">
                <a:tc>
                  <a:txBody>
                    <a:bodyPr/>
                    <a:lstStyle/>
                    <a:p>
                      <a:r>
                        <a:rPr lang="en-US" dirty="0" err="1" smtClean="0"/>
                        <a:t>OESjs</a:t>
                      </a:r>
                      <a:endParaRPr lang="en-US" dirty="0"/>
                    </a:p>
                  </a:txBody>
                  <a:tcPr/>
                </a:tc>
                <a:tc>
                  <a:txBody>
                    <a:bodyPr/>
                    <a:lstStyle/>
                    <a:p>
                      <a:pPr algn="r"/>
                      <a:r>
                        <a:rPr lang="en-US" dirty="0" smtClean="0"/>
                        <a:t>Free</a:t>
                      </a:r>
                      <a:endParaRPr lang="en-US" dirty="0"/>
                    </a:p>
                  </a:txBody>
                  <a:tcPr/>
                </a:tc>
                <a:tc>
                  <a:txBody>
                    <a:bodyPr/>
                    <a:lstStyle/>
                    <a:p>
                      <a:pPr algn="r"/>
                      <a:r>
                        <a:rPr lang="en-US" dirty="0" smtClean="0"/>
                        <a:t>Offline</a:t>
                      </a:r>
                      <a:endParaRPr lang="en-US" dirty="0"/>
                    </a:p>
                  </a:txBody>
                  <a:tcPr/>
                </a:tc>
                <a:tc>
                  <a:txBody>
                    <a:bodyPr/>
                    <a:lstStyle/>
                    <a:p>
                      <a:pPr algn="r"/>
                      <a:r>
                        <a:rPr lang="en-US" dirty="0" smtClean="0"/>
                        <a:t>Local</a:t>
                      </a:r>
                      <a:endParaRPr lang="en-US" dirty="0"/>
                    </a:p>
                  </a:txBody>
                  <a:tcPr/>
                </a:tc>
                <a:tc>
                  <a:txBody>
                    <a:bodyPr/>
                    <a:lstStyle/>
                    <a:p>
                      <a:pPr algn="r"/>
                      <a:r>
                        <a:rPr lang="en-US" dirty="0" smtClean="0"/>
                        <a:t>0.16</a:t>
                      </a:r>
                      <a:endParaRPr lang="en-US" dirty="0"/>
                    </a:p>
                  </a:txBody>
                  <a:tcPr/>
                </a:tc>
                <a:tc>
                  <a:txBody>
                    <a:bodyPr/>
                    <a:lstStyle/>
                    <a:p>
                      <a:pPr algn="r"/>
                      <a:r>
                        <a:rPr lang="en-US" dirty="0" smtClean="0"/>
                        <a:t>2.90</a:t>
                      </a:r>
                      <a:endParaRPr lang="en-US" dirty="0"/>
                    </a:p>
                  </a:txBody>
                  <a:tcPr/>
                </a:tc>
                <a:tc>
                  <a:txBody>
                    <a:bodyPr/>
                    <a:lstStyle/>
                    <a:p>
                      <a:pPr algn="r"/>
                      <a:r>
                        <a:rPr lang="en-US" dirty="0" smtClean="0"/>
                        <a:t>~0.00</a:t>
                      </a:r>
                      <a:endParaRPr lang="en-US" dirty="0"/>
                    </a:p>
                  </a:txBody>
                  <a:tcPr/>
                </a:tc>
                <a:extLst>
                  <a:ext uri="{0D108BD9-81ED-4DB2-BD59-A6C34878D82A}">
                    <a16:rowId xmlns:a16="http://schemas.microsoft.com/office/drawing/2014/main" val="3716737845"/>
                  </a:ext>
                </a:extLst>
              </a:tr>
            </a:tbl>
          </a:graphicData>
        </a:graphic>
      </p:graphicFrame>
      <p:sp>
        <p:nvSpPr>
          <p:cNvPr id="4" name="Slide Number Placeholder 3"/>
          <p:cNvSpPr>
            <a:spLocks noGrp="1"/>
          </p:cNvSpPr>
          <p:nvPr>
            <p:ph type="sldNum" sz="quarter" idx="12"/>
          </p:nvPr>
        </p:nvSpPr>
        <p:spPr/>
        <p:txBody>
          <a:bodyPr/>
          <a:lstStyle/>
          <a:p>
            <a:fld id="{247FB092-A999-4510-8992-5DF87EBC3E9E}" type="slidenum">
              <a:rPr lang="en-US" smtClean="0"/>
              <a:t>15</a:t>
            </a:fld>
            <a:endParaRPr lang="en-US"/>
          </a:p>
        </p:txBody>
      </p:sp>
      <p:sp>
        <p:nvSpPr>
          <p:cNvPr id="7" name="TextBox 6"/>
          <p:cNvSpPr txBox="1"/>
          <p:nvPr/>
        </p:nvSpPr>
        <p:spPr>
          <a:xfrm>
            <a:off x="838200" y="3645812"/>
            <a:ext cx="10515600" cy="2893100"/>
          </a:xfrm>
          <a:prstGeom prst="rect">
            <a:avLst/>
          </a:prstGeom>
          <a:noFill/>
        </p:spPr>
        <p:txBody>
          <a:bodyPr wrap="square" rtlCol="0">
            <a:spAutoFit/>
          </a:bodyPr>
          <a:lstStyle/>
          <a:p>
            <a:pPr>
              <a:spcBef>
                <a:spcPts val="1200"/>
              </a:spcBef>
            </a:pPr>
            <a:r>
              <a:rPr lang="en-US" dirty="0" smtClean="0"/>
              <a:t>Results generated using the same underlying epidemiology SIR (Susceptible-Infected-Recovered) model</a:t>
            </a:r>
          </a:p>
          <a:p>
            <a:pPr marL="742950" lvl="1" indent="-285750">
              <a:spcBef>
                <a:spcPts val="600"/>
              </a:spcBef>
              <a:buFont typeface="Wingdings" panose="05000000000000000000" pitchFamily="2" charset="2"/>
              <a:buChar char="§"/>
            </a:pPr>
            <a:r>
              <a:rPr lang="en-US" sz="1600" dirty="0" err="1" smtClean="0"/>
              <a:t>AnyLogic</a:t>
            </a:r>
            <a:r>
              <a:rPr lang="en-US" sz="1600" dirty="0" smtClean="0"/>
              <a:t> Cloud – Agent Based Epidemic Model</a:t>
            </a:r>
          </a:p>
          <a:p>
            <a:pPr lvl="2"/>
            <a:r>
              <a:rPr lang="en-US" sz="1600" dirty="0">
                <a:hlinkClick r:id="rId2"/>
              </a:rPr>
              <a:t>https://</a:t>
            </a:r>
            <a:r>
              <a:rPr lang="en-US" sz="1600" dirty="0" smtClean="0">
                <a:hlinkClick r:id="rId2"/>
              </a:rPr>
              <a:t>cloud.anylogic.com/model/6362c090-dfba-49c1-b071-e48d520cbec9?mode=SETTINGS</a:t>
            </a:r>
            <a:endParaRPr lang="en-US" sz="1600" dirty="0" smtClean="0"/>
          </a:p>
          <a:p>
            <a:pPr marL="742950" lvl="1" indent="-285750">
              <a:spcBef>
                <a:spcPts val="600"/>
              </a:spcBef>
              <a:buFont typeface="Wingdings" panose="05000000000000000000" pitchFamily="2" charset="2"/>
              <a:buChar char="§"/>
            </a:pPr>
            <a:r>
              <a:rPr lang="en-US" sz="1600" dirty="0" err="1" smtClean="0"/>
              <a:t>Inishight</a:t>
            </a:r>
            <a:r>
              <a:rPr lang="en-US" sz="1600" dirty="0"/>
              <a:t> </a:t>
            </a:r>
            <a:r>
              <a:rPr lang="en-US" sz="1600" dirty="0" smtClean="0"/>
              <a:t>Maker – SIR Model</a:t>
            </a:r>
          </a:p>
          <a:p>
            <a:pPr lvl="2"/>
            <a:r>
              <a:rPr lang="en-US" sz="1600" dirty="0" smtClean="0">
                <a:hlinkClick r:id="rId3"/>
              </a:rPr>
              <a:t>https</a:t>
            </a:r>
            <a:r>
              <a:rPr lang="en-US" sz="1600" dirty="0">
                <a:hlinkClick r:id="rId3"/>
              </a:rPr>
              <a:t>://</a:t>
            </a:r>
            <a:r>
              <a:rPr lang="en-US" sz="1600" dirty="0" smtClean="0">
                <a:hlinkClick r:id="rId3"/>
              </a:rPr>
              <a:t>insightmaker.com/insight/156381/SIR-Model</a:t>
            </a:r>
            <a:endParaRPr lang="en-US" sz="1600" dirty="0" smtClean="0"/>
          </a:p>
          <a:p>
            <a:pPr marL="742950" lvl="1" indent="-285750">
              <a:spcBef>
                <a:spcPts val="600"/>
              </a:spcBef>
              <a:buFont typeface="Wingdings" panose="05000000000000000000" pitchFamily="2" charset="2"/>
              <a:buChar char="§"/>
            </a:pPr>
            <a:r>
              <a:rPr lang="en-US" sz="1600" dirty="0" err="1" smtClean="0"/>
              <a:t>NetLogo</a:t>
            </a:r>
            <a:r>
              <a:rPr lang="en-US" sz="1600" dirty="0" smtClean="0"/>
              <a:t> Web – Spread of Disease</a:t>
            </a:r>
          </a:p>
          <a:p>
            <a:pPr lvl="2"/>
            <a:r>
              <a:rPr lang="en-US" sz="1600" dirty="0" smtClean="0">
                <a:hlinkClick r:id="rId4"/>
              </a:rPr>
              <a:t>https</a:t>
            </a:r>
            <a:r>
              <a:rPr lang="en-US" sz="1600" dirty="0">
                <a:hlinkClick r:id="rId4"/>
              </a:rPr>
              <a:t>://netlogoweb.org/launch#https://</a:t>
            </a:r>
            <a:r>
              <a:rPr lang="en-US" sz="1600" dirty="0" smtClean="0">
                <a:hlinkClick r:id="rId4"/>
              </a:rPr>
              <a:t>netlogoweb.org/assets/modelslib/IABM%20Textbook/chapter%206/Spread%20of%20Disease.nlogo</a:t>
            </a:r>
            <a:endParaRPr lang="en-US" sz="1600" dirty="0" smtClean="0"/>
          </a:p>
          <a:p>
            <a:pPr marL="742950" lvl="1" indent="-285750">
              <a:spcBef>
                <a:spcPts val="600"/>
              </a:spcBef>
              <a:buFont typeface="Wingdings" panose="05000000000000000000" pitchFamily="2" charset="2"/>
              <a:buChar char="§"/>
            </a:pPr>
            <a:r>
              <a:rPr lang="en-US" sz="1600" dirty="0" err="1" smtClean="0"/>
              <a:t>OESjs</a:t>
            </a:r>
            <a:r>
              <a:rPr lang="en-US" sz="1600" dirty="0" smtClean="0"/>
              <a:t> </a:t>
            </a:r>
            <a:r>
              <a:rPr lang="en-US" sz="1600" dirty="0"/>
              <a:t>– Susceptible-Infectious-Recovered (SIR) </a:t>
            </a:r>
            <a:r>
              <a:rPr lang="en-US" sz="1600" dirty="0" smtClean="0"/>
              <a:t>Model</a:t>
            </a:r>
          </a:p>
          <a:p>
            <a:pPr lvl="2"/>
            <a:r>
              <a:rPr lang="en-US" sz="1600" dirty="0">
                <a:hlinkClick r:id="rId5"/>
              </a:rPr>
              <a:t>https://</a:t>
            </a:r>
            <a:r>
              <a:rPr lang="en-US" sz="1600" dirty="0" smtClean="0">
                <a:hlinkClick r:id="rId5"/>
              </a:rPr>
              <a:t>sim4edu.com/sims/25/index.html</a:t>
            </a:r>
            <a:endParaRPr lang="en-US" sz="1600" dirty="0"/>
          </a:p>
        </p:txBody>
      </p:sp>
    </p:spTree>
    <p:extLst>
      <p:ext uri="{BB962C8B-B14F-4D97-AF65-F5344CB8AC3E}">
        <p14:creationId xmlns:p14="http://schemas.microsoft.com/office/powerpoint/2010/main" val="528612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smtClean="0"/>
              <a:t>Easy of use</a:t>
            </a:r>
          </a:p>
          <a:p>
            <a:r>
              <a:rPr lang="en-US" dirty="0" smtClean="0"/>
              <a:t>Collaboration</a:t>
            </a:r>
          </a:p>
          <a:p>
            <a:r>
              <a:rPr lang="en-US" dirty="0" smtClean="0"/>
              <a:t>License and deployment model</a:t>
            </a:r>
          </a:p>
          <a:p>
            <a:r>
              <a:rPr lang="en-US" dirty="0" smtClean="0"/>
              <a:t>Model reuse</a:t>
            </a:r>
          </a:p>
          <a:p>
            <a:r>
              <a:rPr lang="en-US" dirty="0" smtClean="0"/>
              <a:t>Cross-platform capability</a:t>
            </a:r>
          </a:p>
          <a:p>
            <a:r>
              <a:rPr lang="en-US" dirty="0" smtClean="0"/>
              <a:t>Controlled access</a:t>
            </a:r>
          </a:p>
          <a:p>
            <a:r>
              <a:rPr lang="en-US" dirty="0" smtClean="0"/>
              <a:t>Wide availability</a:t>
            </a:r>
          </a:p>
          <a:p>
            <a:r>
              <a:rPr lang="en-US" dirty="0" smtClean="0"/>
              <a:t>Versioning, customization and maintenance</a:t>
            </a:r>
          </a:p>
          <a:p>
            <a:r>
              <a:rPr lang="en-US" dirty="0" smtClean="0"/>
              <a:t>Integration and interoperability</a:t>
            </a:r>
            <a:endParaRPr lang="en-US" dirty="0"/>
          </a:p>
        </p:txBody>
      </p:sp>
      <p:sp>
        <p:nvSpPr>
          <p:cNvPr id="4" name="TextBox 3"/>
          <p:cNvSpPr txBox="1"/>
          <p:nvPr/>
        </p:nvSpPr>
        <p:spPr>
          <a:xfrm>
            <a:off x="9219305" y="5776853"/>
            <a:ext cx="2134495" cy="400110"/>
          </a:xfrm>
          <a:prstGeom prst="rect">
            <a:avLst/>
          </a:prstGeom>
          <a:noFill/>
        </p:spPr>
        <p:txBody>
          <a:bodyPr wrap="none" rtlCol="0">
            <a:spAutoFit/>
          </a:bodyPr>
          <a:lstStyle/>
          <a:p>
            <a:r>
              <a:rPr lang="en-US" sz="2000" b="1" dirty="0" smtClean="0"/>
              <a:t>(Byrne et al. 2010)</a:t>
            </a:r>
            <a:endParaRPr lang="en-US" sz="2000" b="1" dirty="0"/>
          </a:p>
        </p:txBody>
      </p:sp>
      <p:sp>
        <p:nvSpPr>
          <p:cNvPr id="5" name="Slide Number Placeholder 4"/>
          <p:cNvSpPr>
            <a:spLocks noGrp="1"/>
          </p:cNvSpPr>
          <p:nvPr>
            <p:ph type="sldNum" sz="quarter" idx="12"/>
          </p:nvPr>
        </p:nvSpPr>
        <p:spPr/>
        <p:txBody>
          <a:bodyPr/>
          <a:lstStyle/>
          <a:p>
            <a:fld id="{247FB092-A999-4510-8992-5DF87EBC3E9E}" type="slidenum">
              <a:rPr lang="en-US" smtClean="0"/>
              <a:t>16</a:t>
            </a:fld>
            <a:endParaRPr lang="en-US"/>
          </a:p>
        </p:txBody>
      </p:sp>
    </p:spTree>
    <p:extLst>
      <p:ext uri="{BB962C8B-B14F-4D97-AF65-F5344CB8AC3E}">
        <p14:creationId xmlns:p14="http://schemas.microsoft.com/office/powerpoint/2010/main" val="2999026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Loss of speed</a:t>
            </a:r>
          </a:p>
          <a:p>
            <a:r>
              <a:rPr lang="en-US" dirty="0" smtClean="0"/>
              <a:t>Graphical user interface limitations</a:t>
            </a:r>
          </a:p>
          <a:p>
            <a:r>
              <a:rPr lang="en-US" dirty="0" smtClean="0"/>
              <a:t>Security vulnerability</a:t>
            </a:r>
          </a:p>
          <a:p>
            <a:r>
              <a:rPr lang="en-US" dirty="0" smtClean="0"/>
              <a:t>Web-based simulation application stability</a:t>
            </a:r>
          </a:p>
          <a:p>
            <a:r>
              <a:rPr lang="en-US" dirty="0" smtClean="0"/>
              <a:t>Licensing restriction</a:t>
            </a:r>
          </a:p>
          <a:p>
            <a:r>
              <a:rPr lang="en-US" dirty="0" smtClean="0"/>
              <a:t>Difficulty in simplifying simulation</a:t>
            </a:r>
            <a:endParaRPr lang="en-US" dirty="0"/>
          </a:p>
        </p:txBody>
      </p:sp>
      <p:sp>
        <p:nvSpPr>
          <p:cNvPr id="4" name="Slide Number Placeholder 3"/>
          <p:cNvSpPr>
            <a:spLocks noGrp="1"/>
          </p:cNvSpPr>
          <p:nvPr>
            <p:ph type="sldNum" sz="quarter" idx="12"/>
          </p:nvPr>
        </p:nvSpPr>
        <p:spPr/>
        <p:txBody>
          <a:bodyPr/>
          <a:lstStyle/>
          <a:p>
            <a:fld id="{247FB092-A999-4510-8992-5DF87EBC3E9E}" type="slidenum">
              <a:rPr lang="en-US" smtClean="0"/>
              <a:t>17</a:t>
            </a:fld>
            <a:endParaRPr lang="en-US"/>
          </a:p>
        </p:txBody>
      </p:sp>
      <p:sp>
        <p:nvSpPr>
          <p:cNvPr id="5" name="TextBox 4"/>
          <p:cNvSpPr txBox="1"/>
          <p:nvPr/>
        </p:nvSpPr>
        <p:spPr>
          <a:xfrm>
            <a:off x="9219305" y="4848035"/>
            <a:ext cx="2134495" cy="400110"/>
          </a:xfrm>
          <a:prstGeom prst="rect">
            <a:avLst/>
          </a:prstGeom>
          <a:noFill/>
        </p:spPr>
        <p:txBody>
          <a:bodyPr wrap="none" rtlCol="0">
            <a:spAutoFit/>
          </a:bodyPr>
          <a:lstStyle/>
          <a:p>
            <a:r>
              <a:rPr lang="en-US" sz="2000" b="1" dirty="0" smtClean="0"/>
              <a:t>(Byrne et al. 2010)</a:t>
            </a:r>
            <a:endParaRPr lang="en-US" sz="2000" b="1" dirty="0"/>
          </a:p>
        </p:txBody>
      </p:sp>
    </p:spTree>
    <p:extLst>
      <p:ext uri="{BB962C8B-B14F-4D97-AF65-F5344CB8AC3E}">
        <p14:creationId xmlns:p14="http://schemas.microsoft.com/office/powerpoint/2010/main" val="3521624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JavaScript-Based Simulation</a:t>
            </a:r>
            <a:br>
              <a:rPr lang="en-US" dirty="0" smtClean="0"/>
            </a:br>
            <a:r>
              <a:rPr lang="en-US" dirty="0" smtClean="0"/>
              <a:t>with </a:t>
            </a:r>
            <a:r>
              <a:rPr lang="en-US" dirty="0" err="1" smtClean="0"/>
              <a:t>OESjs</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247FB092-A999-4510-8992-5DF87EBC3E9E}" type="slidenum">
              <a:rPr lang="en-US" smtClean="0"/>
              <a:t>18</a:t>
            </a:fld>
            <a:endParaRPr lang="en-US"/>
          </a:p>
        </p:txBody>
      </p:sp>
    </p:spTree>
    <p:extLst>
      <p:ext uri="{BB962C8B-B14F-4D97-AF65-F5344CB8AC3E}">
        <p14:creationId xmlns:p14="http://schemas.microsoft.com/office/powerpoint/2010/main" val="24676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JavaScript</a:t>
            </a:r>
            <a:endParaRPr lang="en-US" dirty="0"/>
          </a:p>
        </p:txBody>
      </p:sp>
      <p:sp>
        <p:nvSpPr>
          <p:cNvPr id="3" name="Content Placeholder 2"/>
          <p:cNvSpPr>
            <a:spLocks noGrp="1"/>
          </p:cNvSpPr>
          <p:nvPr>
            <p:ph idx="1"/>
          </p:nvPr>
        </p:nvSpPr>
        <p:spPr/>
        <p:txBody>
          <a:bodyPr>
            <a:normAutofit lnSpcReduction="10000"/>
          </a:bodyPr>
          <a:lstStyle/>
          <a:p>
            <a:r>
              <a:rPr lang="en-US" dirty="0" smtClean="0"/>
              <a:t>JavaScript was developed in May 1995 by </a:t>
            </a:r>
            <a:r>
              <a:rPr lang="en-US" i="1" dirty="0" smtClean="0"/>
              <a:t>Brendan </a:t>
            </a:r>
            <a:r>
              <a:rPr lang="en-US" i="1" dirty="0" err="1" smtClean="0"/>
              <a:t>Eich</a:t>
            </a:r>
            <a:endParaRPr lang="en-US" i="1" dirty="0" smtClean="0"/>
          </a:p>
          <a:p>
            <a:r>
              <a:rPr lang="en-US" dirty="0" smtClean="0"/>
              <a:t>JavaScript is a </a:t>
            </a:r>
            <a:r>
              <a:rPr lang="en-US" b="1" dirty="0" smtClean="0"/>
              <a:t>scripting language</a:t>
            </a:r>
          </a:p>
          <a:p>
            <a:pPr lvl="1">
              <a:buFont typeface="Wingdings" panose="05000000000000000000" pitchFamily="2" charset="2"/>
              <a:buChar char="§"/>
            </a:pPr>
            <a:r>
              <a:rPr lang="en-US" dirty="0" smtClean="0"/>
              <a:t>Lightweight programming language</a:t>
            </a:r>
          </a:p>
          <a:p>
            <a:pPr lvl="1">
              <a:buFont typeface="Wingdings" panose="05000000000000000000" pitchFamily="2" charset="2"/>
              <a:buChar char="§"/>
            </a:pPr>
            <a:r>
              <a:rPr lang="en-US" dirty="0" smtClean="0"/>
              <a:t>Programming code is embedded in HTML</a:t>
            </a:r>
          </a:p>
          <a:p>
            <a:pPr lvl="1">
              <a:buFont typeface="Wingdings" panose="05000000000000000000" pitchFamily="2" charset="2"/>
              <a:buChar char="§"/>
            </a:pPr>
            <a:r>
              <a:rPr lang="en-US" dirty="0" smtClean="0"/>
              <a:t>Can be executed by all modern web browsers</a:t>
            </a:r>
          </a:p>
          <a:p>
            <a:r>
              <a:rPr lang="en-US" dirty="0" smtClean="0"/>
              <a:t>JavaScript is </a:t>
            </a:r>
            <a:r>
              <a:rPr lang="en-US" b="1" dirty="0" smtClean="0"/>
              <a:t>weakly typed </a:t>
            </a:r>
            <a:r>
              <a:rPr lang="en-US" dirty="0" smtClean="0"/>
              <a:t>and </a:t>
            </a:r>
            <a:r>
              <a:rPr lang="en-US" b="1" dirty="0" smtClean="0"/>
              <a:t>dynamic</a:t>
            </a:r>
          </a:p>
          <a:p>
            <a:r>
              <a:rPr lang="en-US" dirty="0" smtClean="0"/>
              <a:t>JavaScript is </a:t>
            </a:r>
            <a:r>
              <a:rPr lang="en-US" b="1" dirty="0" smtClean="0"/>
              <a:t>object-oriented</a:t>
            </a:r>
            <a:r>
              <a:rPr lang="en-US" dirty="0" smtClean="0"/>
              <a:t>, but in a </a:t>
            </a:r>
            <a:r>
              <a:rPr lang="en-US" i="1" dirty="0" smtClean="0"/>
              <a:t>different</a:t>
            </a:r>
            <a:r>
              <a:rPr lang="en-US" dirty="0" smtClean="0"/>
              <a:t> way than </a:t>
            </a:r>
            <a:r>
              <a:rPr lang="en-US" i="1" dirty="0" smtClean="0"/>
              <a:t>classical OO languages</a:t>
            </a:r>
            <a:r>
              <a:rPr lang="en-US" dirty="0" smtClean="0"/>
              <a:t>, e.g.,</a:t>
            </a:r>
          </a:p>
          <a:p>
            <a:pPr lvl="1"/>
            <a:r>
              <a:rPr lang="en-US" dirty="0" smtClean="0"/>
              <a:t>objects can be created directly without instantiating any class</a:t>
            </a:r>
          </a:p>
          <a:p>
            <a:pPr lvl="1"/>
            <a:r>
              <a:rPr lang="en-US" dirty="0" smtClean="0"/>
              <a:t>properties can be added to an object or class definition at run-time</a:t>
            </a:r>
            <a:endParaRPr lang="en-US" dirty="0"/>
          </a:p>
        </p:txBody>
      </p:sp>
      <p:sp>
        <p:nvSpPr>
          <p:cNvPr id="4" name="Slide Number Placeholder 3"/>
          <p:cNvSpPr>
            <a:spLocks noGrp="1"/>
          </p:cNvSpPr>
          <p:nvPr>
            <p:ph type="sldNum" sz="quarter" idx="12"/>
          </p:nvPr>
        </p:nvSpPr>
        <p:spPr/>
        <p:txBody>
          <a:bodyPr/>
          <a:lstStyle/>
          <a:p>
            <a:fld id="{247FB092-A999-4510-8992-5DF87EBC3E9E}" type="slidenum">
              <a:rPr lang="en-US" smtClean="0"/>
              <a:t>19</a:t>
            </a:fld>
            <a:endParaRPr lang="en-US"/>
          </a:p>
        </p:txBody>
      </p:sp>
    </p:spTree>
    <p:extLst>
      <p:ext uri="{BB962C8B-B14F-4D97-AF65-F5344CB8AC3E}">
        <p14:creationId xmlns:p14="http://schemas.microsoft.com/office/powerpoint/2010/main" val="347760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Web-Based Simulation (WBS)</a:t>
            </a:r>
          </a:p>
          <a:p>
            <a:pPr lvl="1"/>
            <a:r>
              <a:rPr lang="en-US" dirty="0" smtClean="0"/>
              <a:t>Architectures</a:t>
            </a:r>
          </a:p>
          <a:p>
            <a:pPr lvl="1"/>
            <a:r>
              <a:rPr lang="en-US" dirty="0" smtClean="0"/>
              <a:t>Enabling Technologies</a:t>
            </a:r>
          </a:p>
          <a:p>
            <a:pPr lvl="1"/>
            <a:r>
              <a:rPr lang="en-US" dirty="0" smtClean="0"/>
              <a:t>General-Purpose Platforms</a:t>
            </a:r>
          </a:p>
          <a:p>
            <a:pPr lvl="1"/>
            <a:r>
              <a:rPr lang="en-US" dirty="0" smtClean="0"/>
              <a:t>Performance</a:t>
            </a:r>
          </a:p>
          <a:p>
            <a:pPr lvl="1"/>
            <a:r>
              <a:rPr lang="en-US" dirty="0" smtClean="0"/>
              <a:t>Advantages and Disadvantages</a:t>
            </a:r>
          </a:p>
          <a:p>
            <a:r>
              <a:rPr lang="en-US" dirty="0" smtClean="0"/>
              <a:t>JavaScript-Based Simulation with </a:t>
            </a:r>
            <a:r>
              <a:rPr lang="en-US" dirty="0" err="1" smtClean="0"/>
              <a:t>OESjs</a:t>
            </a:r>
            <a:endParaRPr lang="en-US" dirty="0" smtClean="0"/>
          </a:p>
          <a:p>
            <a:pPr lvl="1"/>
            <a:r>
              <a:rPr lang="en-US" dirty="0" smtClean="0"/>
              <a:t>Introduction to JavaScript</a:t>
            </a:r>
          </a:p>
          <a:p>
            <a:pPr lvl="1"/>
            <a:r>
              <a:rPr lang="en-US" dirty="0" smtClean="0"/>
              <a:t>Purchasing Model Description</a:t>
            </a:r>
          </a:p>
          <a:p>
            <a:pPr lvl="1"/>
            <a:r>
              <a:rPr lang="en-US" dirty="0" smtClean="0"/>
              <a:t>Purchasing Model Implementations</a:t>
            </a:r>
          </a:p>
        </p:txBody>
      </p:sp>
      <p:sp>
        <p:nvSpPr>
          <p:cNvPr id="4" name="Slide Number Placeholder 3"/>
          <p:cNvSpPr>
            <a:spLocks noGrp="1"/>
          </p:cNvSpPr>
          <p:nvPr>
            <p:ph type="sldNum" sz="quarter" idx="12"/>
          </p:nvPr>
        </p:nvSpPr>
        <p:spPr/>
        <p:txBody>
          <a:bodyPr/>
          <a:lstStyle/>
          <a:p>
            <a:fld id="{247FB092-A999-4510-8992-5DF87EBC3E9E}" type="slidenum">
              <a:rPr lang="en-US" smtClean="0"/>
              <a:t>2</a:t>
            </a:fld>
            <a:endParaRPr lang="en-US"/>
          </a:p>
        </p:txBody>
      </p:sp>
    </p:spTree>
    <p:extLst>
      <p:ext uri="{BB962C8B-B14F-4D97-AF65-F5344CB8AC3E}">
        <p14:creationId xmlns:p14="http://schemas.microsoft.com/office/powerpoint/2010/main" val="2253351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Object-Event Simulator JavaScript (</a:t>
            </a:r>
            <a:r>
              <a:rPr lang="en-US" dirty="0" err="1" smtClean="0"/>
              <a:t>OESjs</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smtClean="0"/>
              <a:t>JavaScript-based simulation framework</a:t>
            </a:r>
            <a:r>
              <a:rPr lang="en-US" dirty="0" smtClean="0"/>
              <a:t> that implements the </a:t>
            </a:r>
            <a:r>
              <a:rPr lang="en-US" i="1" dirty="0" smtClean="0"/>
              <a:t>Object-Event Simulation </a:t>
            </a:r>
            <a:r>
              <a:rPr lang="en-US" dirty="0" smtClean="0"/>
              <a:t>(OES) paradigm</a:t>
            </a:r>
          </a:p>
          <a:p>
            <a:r>
              <a:rPr lang="en-US" dirty="0" smtClean="0"/>
              <a:t>The models is composed of two basic types of entities</a:t>
            </a:r>
          </a:p>
          <a:p>
            <a:pPr lvl="1"/>
            <a:r>
              <a:rPr lang="en-US" sz="2000" dirty="0" smtClean="0"/>
              <a:t>Object Types</a:t>
            </a:r>
          </a:p>
          <a:p>
            <a:pPr lvl="1"/>
            <a:r>
              <a:rPr lang="en-US" sz="2000" dirty="0" smtClean="0"/>
              <a:t>Event Types</a:t>
            </a:r>
          </a:p>
          <a:p>
            <a:pPr>
              <a:spcBef>
                <a:spcPts val="1800"/>
              </a:spcBef>
            </a:pPr>
            <a:r>
              <a:rPr lang="en-US" dirty="0" err="1" smtClean="0"/>
              <a:t>OESjs</a:t>
            </a:r>
            <a:r>
              <a:rPr lang="en-US" dirty="0" smtClean="0"/>
              <a:t> supports two forms of simulations</a:t>
            </a:r>
          </a:p>
          <a:p>
            <a:pPr lvl="1"/>
            <a:r>
              <a:rPr lang="en-US" sz="2000" b="1" dirty="0" smtClean="0"/>
              <a:t>Standalone</a:t>
            </a:r>
            <a:r>
              <a:rPr lang="en-US" sz="2000" dirty="0" smtClean="0"/>
              <a:t> simulation scenario</a:t>
            </a:r>
          </a:p>
          <a:p>
            <a:pPr lvl="1"/>
            <a:r>
              <a:rPr lang="en-US" sz="2000" dirty="0" smtClean="0"/>
              <a:t>Simulation </a:t>
            </a:r>
            <a:r>
              <a:rPr lang="en-US" sz="2000" b="1" dirty="0" smtClean="0"/>
              <a:t>experiments</a:t>
            </a:r>
            <a:r>
              <a:rPr lang="en-US" sz="2000" dirty="0" smtClean="0"/>
              <a:t>, which define a set of simulation scenarios by defining value sets for certain model variables, such that an experiment run consists of a set of scenario runs</a:t>
            </a:r>
          </a:p>
        </p:txBody>
      </p:sp>
    </p:spTree>
    <p:extLst>
      <p:ext uri="{BB962C8B-B14F-4D97-AF65-F5344CB8AC3E}">
        <p14:creationId xmlns:p14="http://schemas.microsoft.com/office/powerpoint/2010/main" val="1051755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Purchasing Model Description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model </a:t>
            </a:r>
            <a:r>
              <a:rPr lang="en-US" dirty="0" smtClean="0"/>
              <a:t>represents a </a:t>
            </a:r>
            <a:r>
              <a:rPr lang="en-US" dirty="0"/>
              <a:t>simple purchase order transaction </a:t>
            </a:r>
            <a:r>
              <a:rPr lang="en-US" dirty="0" smtClean="0"/>
              <a:t>of a single type of item between Enterprises and Consumers</a:t>
            </a:r>
          </a:p>
          <a:p>
            <a:r>
              <a:rPr lang="en-US" dirty="0" smtClean="0"/>
              <a:t>On each day, Enterprises produce a quantity of a single type of item and update the unit item price</a:t>
            </a:r>
          </a:p>
          <a:p>
            <a:r>
              <a:rPr lang="en-US" dirty="0" smtClean="0"/>
              <a:t>On each day, Consumers decide whether to order new items. If so, they decide which Enterprise to purchase from the Enterprise with the lowest item price in its list of preferred Enterprises and the quantity of items to purchase</a:t>
            </a:r>
          </a:p>
          <a:p>
            <a:r>
              <a:rPr lang="en-US" dirty="0" smtClean="0"/>
              <a:t>If </a:t>
            </a:r>
            <a:r>
              <a:rPr lang="en-US" dirty="0"/>
              <a:t>the ordered </a:t>
            </a:r>
            <a:r>
              <a:rPr lang="en-US" dirty="0" smtClean="0"/>
              <a:t>quantity of items is </a:t>
            </a:r>
            <a:r>
              <a:rPr lang="en-US" dirty="0"/>
              <a:t>in stock, the </a:t>
            </a:r>
            <a:r>
              <a:rPr lang="en-US" dirty="0" smtClean="0"/>
              <a:t>Enterprise delivers the items to the Consumer</a:t>
            </a:r>
          </a:p>
          <a:p>
            <a:r>
              <a:rPr lang="en-US" dirty="0" smtClean="0"/>
              <a:t>Otherwise</a:t>
            </a:r>
            <a:r>
              <a:rPr lang="en-US" dirty="0"/>
              <a:t>, the </a:t>
            </a:r>
            <a:r>
              <a:rPr lang="en-US" dirty="0" smtClean="0"/>
              <a:t>Enterprise delivers the quantity of products it has in stock and registers the remaining quantity as lost sales</a:t>
            </a:r>
          </a:p>
        </p:txBody>
      </p:sp>
      <p:sp>
        <p:nvSpPr>
          <p:cNvPr id="4" name="Slide Number Placeholder 3"/>
          <p:cNvSpPr>
            <a:spLocks noGrp="1"/>
          </p:cNvSpPr>
          <p:nvPr>
            <p:ph type="sldNum" sz="quarter" idx="12"/>
          </p:nvPr>
        </p:nvSpPr>
        <p:spPr/>
        <p:txBody>
          <a:bodyPr/>
          <a:lstStyle/>
          <a:p>
            <a:fld id="{247FB092-A999-4510-8992-5DF87EBC3E9E}" type="slidenum">
              <a:rPr lang="en-US" smtClean="0"/>
              <a:t>21</a:t>
            </a:fld>
            <a:endParaRPr lang="en-US"/>
          </a:p>
        </p:txBody>
      </p:sp>
    </p:spTree>
    <p:extLst>
      <p:ext uri="{BB962C8B-B14F-4D97-AF65-F5344CB8AC3E}">
        <p14:creationId xmlns:p14="http://schemas.microsoft.com/office/powerpoint/2010/main" val="3717554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Purchasing Model</a:t>
            </a:r>
            <a:endParaRPr lang="en-US" dirty="0"/>
          </a:p>
        </p:txBody>
      </p:sp>
      <p:sp>
        <p:nvSpPr>
          <p:cNvPr id="3" name="Content Placeholder 2"/>
          <p:cNvSpPr>
            <a:spLocks noGrp="1"/>
          </p:cNvSpPr>
          <p:nvPr>
            <p:ph idx="1"/>
          </p:nvPr>
        </p:nvSpPr>
        <p:spPr/>
        <p:txBody>
          <a:bodyPr/>
          <a:lstStyle/>
          <a:p>
            <a:r>
              <a:rPr lang="en-US" dirty="0" smtClean="0"/>
              <a:t>Available at </a:t>
            </a:r>
            <a:r>
              <a:rPr lang="en-US" dirty="0">
                <a:hlinkClick r:id="rId2"/>
              </a:rPr>
              <a:t>https://github.com/gnardin/PurchasingModel</a:t>
            </a:r>
            <a:r>
              <a:rPr lang="en-US" dirty="0" smtClean="0">
                <a:hlinkClick r:id="rId2"/>
              </a:rPr>
              <a:t>/</a:t>
            </a:r>
            <a:endParaRPr lang="en-US" dirty="0" smtClean="0"/>
          </a:p>
          <a:p>
            <a:r>
              <a:rPr lang="en-US" dirty="0" smtClean="0"/>
              <a:t>Download</a:t>
            </a:r>
          </a:p>
          <a:p>
            <a:pPr lvl="1">
              <a:buFont typeface="Wingdings" panose="05000000000000000000" pitchFamily="2" charset="2"/>
              <a:buChar char="§"/>
            </a:pPr>
            <a:r>
              <a:rPr lang="en-US" dirty="0"/>
              <a:t>Release </a:t>
            </a:r>
            <a:r>
              <a:rPr lang="en-US" dirty="0">
                <a:hlinkClick r:id="rId3"/>
              </a:rPr>
              <a:t>https://</a:t>
            </a:r>
            <a:r>
              <a:rPr lang="en-US" dirty="0" smtClean="0">
                <a:hlinkClick r:id="rId3"/>
              </a:rPr>
              <a:t>github.com/gnardin/PurchasingModel/releases/tag/SSC19</a:t>
            </a:r>
            <a:endParaRPr lang="en-US" dirty="0" smtClean="0"/>
          </a:p>
          <a:p>
            <a:pPr marL="457200" lvl="1" indent="0">
              <a:buNone/>
            </a:pPr>
            <a:r>
              <a:rPr lang="en-US" dirty="0" smtClean="0"/>
              <a:t>	or</a:t>
            </a:r>
          </a:p>
          <a:p>
            <a:pPr lvl="1">
              <a:buFont typeface="Wingdings" panose="05000000000000000000" pitchFamily="2" charset="2"/>
              <a:buChar char="§"/>
            </a:pPr>
            <a:r>
              <a:rPr lang="en-US" dirty="0" smtClean="0"/>
              <a:t>Clone </a:t>
            </a:r>
            <a:r>
              <a:rPr lang="en-US" sz="1600" dirty="0" err="1">
                <a:latin typeface="Courier New" panose="02070309020205020404" pitchFamily="49" charset="0"/>
                <a:cs typeface="Courier New" panose="02070309020205020404" pitchFamily="49" charset="0"/>
              </a:rPr>
              <a:t>git</a:t>
            </a:r>
            <a:r>
              <a:rPr lang="en-US" sz="1600" dirty="0">
                <a:latin typeface="Courier New" panose="02070309020205020404" pitchFamily="49" charset="0"/>
                <a:cs typeface="Courier New" panose="02070309020205020404" pitchFamily="49" charset="0"/>
              </a:rPr>
              <a:t> clone https://</a:t>
            </a:r>
            <a:r>
              <a:rPr lang="en-US" sz="1600" dirty="0" smtClean="0">
                <a:latin typeface="Courier New" panose="02070309020205020404" pitchFamily="49" charset="0"/>
                <a:cs typeface="Courier New" panose="02070309020205020404" pitchFamily="49" charset="0"/>
              </a:rPr>
              <a:t>github.com/gnardin/PurchasingModel.git</a:t>
            </a:r>
            <a:endParaRPr lang="en-US" dirty="0" smtClean="0">
              <a:latin typeface="Courier New" panose="02070309020205020404" pitchFamily="49" charset="0"/>
              <a:cs typeface="Courier New" panose="02070309020205020404" pitchFamily="49" charset="0"/>
            </a:endParaRPr>
          </a:p>
          <a:p>
            <a:r>
              <a:rPr lang="en-US" dirty="0" smtClean="0"/>
              <a:t>Navigate to the </a:t>
            </a:r>
            <a:r>
              <a:rPr lang="en-US" sz="2000" dirty="0" err="1" smtClean="0">
                <a:latin typeface="Courier New" panose="02070309020205020404" pitchFamily="49" charset="0"/>
                <a:cs typeface="Courier New" panose="02070309020205020404" pitchFamily="49" charset="0"/>
              </a:rPr>
              <a:t>PurchasingModel</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OESjs</a:t>
            </a:r>
            <a:r>
              <a:rPr lang="en-US" sz="2000" dirty="0" smtClean="0">
                <a:latin typeface="Courier New" panose="02070309020205020404" pitchFamily="49" charset="0"/>
                <a:cs typeface="Courier New" panose="02070309020205020404" pitchFamily="49" charset="0"/>
              </a:rPr>
              <a:t>/01</a:t>
            </a:r>
            <a:r>
              <a:rPr lang="en-US" dirty="0" smtClean="0"/>
              <a:t> folder</a:t>
            </a:r>
          </a:p>
          <a:p>
            <a:r>
              <a:rPr lang="en-US" dirty="0" smtClean="0"/>
              <a:t>Open the </a:t>
            </a:r>
            <a:r>
              <a:rPr lang="en-US" sz="2000" dirty="0" smtClean="0">
                <a:latin typeface="Courier New" panose="02070309020205020404" pitchFamily="49" charset="0"/>
                <a:cs typeface="Courier New" panose="02070309020205020404" pitchFamily="49" charset="0"/>
              </a:rPr>
              <a:t>simulation.html</a:t>
            </a:r>
            <a:r>
              <a:rPr lang="en-US" dirty="0" smtClean="0"/>
              <a:t> using Firefox</a:t>
            </a:r>
          </a:p>
          <a:p>
            <a:r>
              <a:rPr lang="en-US" dirty="0" smtClean="0"/>
              <a:t>Click on </a:t>
            </a:r>
            <a:r>
              <a:rPr lang="en-US" sz="2000" dirty="0" smtClean="0">
                <a:latin typeface="Courier New" panose="02070309020205020404" pitchFamily="49" charset="0"/>
                <a:cs typeface="Courier New" panose="02070309020205020404" pitchFamily="49" charset="0"/>
              </a:rPr>
              <a:t>Run Scenario </a:t>
            </a:r>
            <a:r>
              <a:rPr lang="en-US" dirty="0" smtClean="0"/>
              <a:t>to execute the simulation</a:t>
            </a:r>
          </a:p>
        </p:txBody>
      </p:sp>
      <p:sp>
        <p:nvSpPr>
          <p:cNvPr id="4" name="Slide Number Placeholder 3"/>
          <p:cNvSpPr>
            <a:spLocks noGrp="1"/>
          </p:cNvSpPr>
          <p:nvPr>
            <p:ph type="sldNum" sz="quarter" idx="12"/>
          </p:nvPr>
        </p:nvSpPr>
        <p:spPr/>
        <p:txBody>
          <a:bodyPr/>
          <a:lstStyle/>
          <a:p>
            <a:fld id="{247FB092-A999-4510-8992-5DF87EBC3E9E}" type="slidenum">
              <a:rPr lang="en-US" smtClean="0"/>
              <a:t>22</a:t>
            </a:fld>
            <a:endParaRPr lang="en-US"/>
          </a:p>
        </p:txBody>
      </p:sp>
    </p:spTree>
    <p:extLst>
      <p:ext uri="{BB962C8B-B14F-4D97-AF65-F5344CB8AC3E}">
        <p14:creationId xmlns:p14="http://schemas.microsoft.com/office/powerpoint/2010/main" val="584178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Interface</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42768"/>
          <a:stretch/>
        </p:blipFill>
        <p:spPr>
          <a:xfrm>
            <a:off x="841248" y="1874520"/>
            <a:ext cx="10753344" cy="3086775"/>
          </a:xfrm>
          <a:noFill/>
          <a:ln>
            <a:solidFill>
              <a:schemeClr val="tx1"/>
            </a:solidFill>
          </a:ln>
        </p:spPr>
      </p:pic>
      <p:sp>
        <p:nvSpPr>
          <p:cNvPr id="4" name="Slide Number Placeholder 3"/>
          <p:cNvSpPr>
            <a:spLocks noGrp="1"/>
          </p:cNvSpPr>
          <p:nvPr>
            <p:ph type="sldNum" sz="quarter" idx="12"/>
          </p:nvPr>
        </p:nvSpPr>
        <p:spPr/>
        <p:txBody>
          <a:bodyPr/>
          <a:lstStyle/>
          <a:p>
            <a:fld id="{247FB092-A999-4510-8992-5DF87EBC3E9E}" type="slidenum">
              <a:rPr lang="en-US" smtClean="0"/>
              <a:t>23</a:t>
            </a:fld>
            <a:endParaRPr lang="en-US"/>
          </a:p>
        </p:txBody>
      </p:sp>
    </p:spTree>
    <p:extLst>
      <p:ext uri="{BB962C8B-B14F-4D97-AF65-F5344CB8AC3E}">
        <p14:creationId xmlns:p14="http://schemas.microsoft.com/office/powerpoint/2010/main" val="357180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Interface</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42768"/>
          <a:stretch/>
        </p:blipFill>
        <p:spPr>
          <a:xfrm>
            <a:off x="841248" y="1874520"/>
            <a:ext cx="10753344" cy="3086775"/>
          </a:xfrm>
          <a:noFill/>
          <a:ln>
            <a:solidFill>
              <a:schemeClr val="tx1"/>
            </a:solidFill>
          </a:ln>
        </p:spPr>
      </p:pic>
      <p:sp>
        <p:nvSpPr>
          <p:cNvPr id="4" name="Slide Number Placeholder 3"/>
          <p:cNvSpPr>
            <a:spLocks noGrp="1"/>
          </p:cNvSpPr>
          <p:nvPr>
            <p:ph type="sldNum" sz="quarter" idx="12"/>
          </p:nvPr>
        </p:nvSpPr>
        <p:spPr/>
        <p:txBody>
          <a:bodyPr/>
          <a:lstStyle/>
          <a:p>
            <a:fld id="{247FB092-A999-4510-8992-5DF87EBC3E9E}" type="slidenum">
              <a:rPr lang="en-US" smtClean="0"/>
              <a:t>24</a:t>
            </a:fld>
            <a:endParaRPr lang="en-US"/>
          </a:p>
        </p:txBody>
      </p:sp>
      <p:sp>
        <p:nvSpPr>
          <p:cNvPr id="6" name="Rectangle 5"/>
          <p:cNvSpPr/>
          <p:nvPr/>
        </p:nvSpPr>
        <p:spPr>
          <a:xfrm>
            <a:off x="826008" y="2231136"/>
            <a:ext cx="588264"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447800" y="2231136"/>
            <a:ext cx="661416"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45792" y="2231136"/>
            <a:ext cx="438912"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98106" y="1321356"/>
            <a:ext cx="2160656" cy="369332"/>
          </a:xfrm>
          <a:prstGeom prst="rect">
            <a:avLst/>
          </a:prstGeom>
          <a:noFill/>
        </p:spPr>
        <p:txBody>
          <a:bodyPr wrap="none" rtlCol="0">
            <a:spAutoFit/>
          </a:bodyPr>
          <a:lstStyle/>
          <a:p>
            <a:r>
              <a:rPr lang="en-US" dirty="0" smtClean="0">
                <a:solidFill>
                  <a:srgbClr val="FF0000"/>
                </a:solidFill>
              </a:rPr>
              <a:t>Narrative description</a:t>
            </a:r>
            <a:endParaRPr lang="en-US" dirty="0">
              <a:solidFill>
                <a:srgbClr val="FF0000"/>
              </a:solidFill>
            </a:endParaRPr>
          </a:p>
        </p:txBody>
      </p:sp>
      <p:cxnSp>
        <p:nvCxnSpPr>
          <p:cNvPr id="11" name="Straight Arrow Connector 10"/>
          <p:cNvCxnSpPr>
            <a:stCxn id="6" idx="0"/>
          </p:cNvCxnSpPr>
          <p:nvPr/>
        </p:nvCxnSpPr>
        <p:spPr>
          <a:xfrm flipV="1">
            <a:off x="1120140" y="1690688"/>
            <a:ext cx="294132" cy="540448"/>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67206" y="2842950"/>
            <a:ext cx="2353080" cy="369332"/>
          </a:xfrm>
          <a:prstGeom prst="rect">
            <a:avLst/>
          </a:prstGeom>
          <a:solidFill>
            <a:schemeClr val="bg1"/>
          </a:solidFill>
        </p:spPr>
        <p:txBody>
          <a:bodyPr wrap="none" rtlCol="0">
            <a:spAutoFit/>
          </a:bodyPr>
          <a:lstStyle/>
          <a:p>
            <a:r>
              <a:rPr lang="en-US" dirty="0" smtClean="0">
                <a:solidFill>
                  <a:srgbClr val="FF0000"/>
                </a:solidFill>
              </a:rPr>
              <a:t>Conceptual description</a:t>
            </a:r>
            <a:endParaRPr lang="en-US" dirty="0">
              <a:solidFill>
                <a:srgbClr val="FF0000"/>
              </a:solidFill>
            </a:endParaRPr>
          </a:p>
        </p:txBody>
      </p:sp>
      <p:cxnSp>
        <p:nvCxnSpPr>
          <p:cNvPr id="14" name="Straight Arrow Connector 13"/>
          <p:cNvCxnSpPr>
            <a:stCxn id="7" idx="2"/>
          </p:cNvCxnSpPr>
          <p:nvPr/>
        </p:nvCxnSpPr>
        <p:spPr>
          <a:xfrm>
            <a:off x="1778508" y="2487168"/>
            <a:ext cx="220980" cy="356616"/>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07279" y="2174486"/>
            <a:ext cx="3271601" cy="369332"/>
          </a:xfrm>
          <a:prstGeom prst="rect">
            <a:avLst/>
          </a:prstGeom>
          <a:solidFill>
            <a:schemeClr val="bg1"/>
          </a:solidFill>
        </p:spPr>
        <p:txBody>
          <a:bodyPr wrap="none" rtlCol="0">
            <a:spAutoFit/>
          </a:bodyPr>
          <a:lstStyle/>
          <a:p>
            <a:r>
              <a:rPr lang="en-US" dirty="0" smtClean="0">
                <a:solidFill>
                  <a:srgbClr val="FF0000"/>
                </a:solidFill>
              </a:rPr>
              <a:t>Code visualization and download</a:t>
            </a:r>
            <a:endParaRPr lang="en-US" dirty="0">
              <a:solidFill>
                <a:srgbClr val="FF0000"/>
              </a:solidFill>
            </a:endParaRPr>
          </a:p>
        </p:txBody>
      </p:sp>
      <p:cxnSp>
        <p:nvCxnSpPr>
          <p:cNvPr id="17" name="Straight Arrow Connector 16"/>
          <p:cNvCxnSpPr>
            <a:stCxn id="8" idx="3"/>
          </p:cNvCxnSpPr>
          <p:nvPr/>
        </p:nvCxnSpPr>
        <p:spPr>
          <a:xfrm>
            <a:off x="2584704" y="2359152"/>
            <a:ext cx="352044" cy="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74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Interface</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42768"/>
          <a:stretch/>
        </p:blipFill>
        <p:spPr>
          <a:xfrm>
            <a:off x="841248" y="1874520"/>
            <a:ext cx="10753344" cy="3086775"/>
          </a:xfrm>
          <a:noFill/>
          <a:ln>
            <a:solidFill>
              <a:schemeClr val="tx1"/>
            </a:solidFill>
          </a:ln>
        </p:spPr>
      </p:pic>
      <p:sp>
        <p:nvSpPr>
          <p:cNvPr id="4" name="Slide Number Placeholder 3"/>
          <p:cNvSpPr>
            <a:spLocks noGrp="1"/>
          </p:cNvSpPr>
          <p:nvPr>
            <p:ph type="sldNum" sz="quarter" idx="12"/>
          </p:nvPr>
        </p:nvSpPr>
        <p:spPr/>
        <p:txBody>
          <a:bodyPr/>
          <a:lstStyle/>
          <a:p>
            <a:fld id="{247FB092-A999-4510-8992-5DF87EBC3E9E}" type="slidenum">
              <a:rPr lang="en-US" smtClean="0"/>
              <a:t>25</a:t>
            </a:fld>
            <a:endParaRPr lang="en-US"/>
          </a:p>
        </p:txBody>
      </p:sp>
      <p:sp>
        <p:nvSpPr>
          <p:cNvPr id="3" name="Rectangle 2"/>
          <p:cNvSpPr/>
          <p:nvPr/>
        </p:nvSpPr>
        <p:spPr>
          <a:xfrm>
            <a:off x="838200" y="2645664"/>
            <a:ext cx="1441704" cy="2438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791968" y="2460998"/>
            <a:ext cx="2472985" cy="369332"/>
          </a:xfrm>
          <a:prstGeom prst="rect">
            <a:avLst/>
          </a:prstGeom>
          <a:solidFill>
            <a:schemeClr val="bg1"/>
          </a:solidFill>
        </p:spPr>
        <p:txBody>
          <a:bodyPr wrap="none" rtlCol="0">
            <a:spAutoFit/>
          </a:bodyPr>
          <a:lstStyle/>
          <a:p>
            <a:r>
              <a:rPr lang="en-US" dirty="0" smtClean="0">
                <a:solidFill>
                  <a:srgbClr val="FF0000"/>
                </a:solidFill>
              </a:rPr>
              <a:t>Length of the simulation</a:t>
            </a:r>
            <a:endParaRPr lang="en-US" dirty="0">
              <a:solidFill>
                <a:srgbClr val="FF0000"/>
              </a:solidFill>
            </a:endParaRPr>
          </a:p>
        </p:txBody>
      </p:sp>
      <p:cxnSp>
        <p:nvCxnSpPr>
          <p:cNvPr id="8" name="Straight Arrow Connector 7"/>
          <p:cNvCxnSpPr>
            <a:stCxn id="3" idx="3"/>
            <a:endCxn id="6" idx="1"/>
          </p:cNvCxnSpPr>
          <p:nvPr/>
        </p:nvCxnSpPr>
        <p:spPr>
          <a:xfrm flipV="1">
            <a:off x="2279904" y="2645664"/>
            <a:ext cx="512064" cy="12192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896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interface</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16804"/>
          <a:stretch/>
        </p:blipFill>
        <p:spPr>
          <a:xfrm>
            <a:off x="838200" y="1869695"/>
            <a:ext cx="10752060" cy="4486655"/>
          </a:xfrm>
          <a:ln>
            <a:solidFill>
              <a:schemeClr val="tx1"/>
            </a:solidFill>
          </a:ln>
        </p:spPr>
      </p:pic>
      <p:sp>
        <p:nvSpPr>
          <p:cNvPr id="4" name="Slide Number Placeholder 3"/>
          <p:cNvSpPr>
            <a:spLocks noGrp="1"/>
          </p:cNvSpPr>
          <p:nvPr>
            <p:ph type="sldNum" sz="quarter" idx="12"/>
          </p:nvPr>
        </p:nvSpPr>
        <p:spPr/>
        <p:txBody>
          <a:bodyPr/>
          <a:lstStyle/>
          <a:p>
            <a:fld id="{247FB092-A999-4510-8992-5DF87EBC3E9E}" type="slidenum">
              <a:rPr lang="en-US" smtClean="0"/>
              <a:t>26</a:t>
            </a:fld>
            <a:endParaRPr lang="en-US"/>
          </a:p>
        </p:txBody>
      </p:sp>
      <p:sp>
        <p:nvSpPr>
          <p:cNvPr id="6" name="Rectangle 5"/>
          <p:cNvSpPr/>
          <p:nvPr/>
        </p:nvSpPr>
        <p:spPr>
          <a:xfrm>
            <a:off x="963168" y="3157728"/>
            <a:ext cx="2218944" cy="16337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307080" y="3605260"/>
            <a:ext cx="3236976" cy="369332"/>
          </a:xfrm>
          <a:prstGeom prst="rect">
            <a:avLst/>
          </a:prstGeom>
          <a:noFill/>
        </p:spPr>
        <p:txBody>
          <a:bodyPr wrap="none" rtlCol="0">
            <a:spAutoFit/>
          </a:bodyPr>
          <a:lstStyle/>
          <a:p>
            <a:r>
              <a:rPr lang="en-US" dirty="0" smtClean="0">
                <a:solidFill>
                  <a:srgbClr val="FF0000"/>
                </a:solidFill>
              </a:rPr>
              <a:t>Configuration model parameters</a:t>
            </a:r>
            <a:endParaRPr lang="en-US" dirty="0">
              <a:solidFill>
                <a:srgbClr val="FF0000"/>
              </a:solidFill>
            </a:endParaRPr>
          </a:p>
        </p:txBody>
      </p:sp>
    </p:spTree>
    <p:extLst>
      <p:ext uri="{BB962C8B-B14F-4D97-AF65-F5344CB8AC3E}">
        <p14:creationId xmlns:p14="http://schemas.microsoft.com/office/powerpoint/2010/main" val="3570746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Interface</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42768"/>
          <a:stretch/>
        </p:blipFill>
        <p:spPr>
          <a:xfrm>
            <a:off x="841248" y="1874520"/>
            <a:ext cx="10753344" cy="3086775"/>
          </a:xfrm>
          <a:noFill/>
          <a:ln>
            <a:solidFill>
              <a:schemeClr val="tx1"/>
            </a:solidFill>
          </a:ln>
        </p:spPr>
      </p:pic>
      <p:sp>
        <p:nvSpPr>
          <p:cNvPr id="4" name="Slide Number Placeholder 3"/>
          <p:cNvSpPr>
            <a:spLocks noGrp="1"/>
          </p:cNvSpPr>
          <p:nvPr>
            <p:ph type="sldNum" sz="quarter" idx="12"/>
          </p:nvPr>
        </p:nvSpPr>
        <p:spPr/>
        <p:txBody>
          <a:bodyPr/>
          <a:lstStyle/>
          <a:p>
            <a:fld id="{247FB092-A999-4510-8992-5DF87EBC3E9E}" type="slidenum">
              <a:rPr lang="en-US" smtClean="0"/>
              <a:t>27</a:t>
            </a:fld>
            <a:endParaRPr lang="en-US"/>
          </a:p>
        </p:txBody>
      </p:sp>
      <p:sp>
        <p:nvSpPr>
          <p:cNvPr id="9" name="Rectangle 8"/>
          <p:cNvSpPr/>
          <p:nvPr/>
        </p:nvSpPr>
        <p:spPr>
          <a:xfrm>
            <a:off x="926592" y="2889504"/>
            <a:ext cx="902208"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72410" y="3566997"/>
            <a:ext cx="2318776" cy="369332"/>
          </a:xfrm>
          <a:prstGeom prst="rect">
            <a:avLst/>
          </a:prstGeom>
          <a:solidFill>
            <a:schemeClr val="bg1"/>
          </a:solidFill>
        </p:spPr>
        <p:txBody>
          <a:bodyPr wrap="none" rtlCol="0">
            <a:spAutoFit/>
          </a:bodyPr>
          <a:lstStyle/>
          <a:p>
            <a:r>
              <a:rPr lang="en-US" dirty="0" smtClean="0">
                <a:solidFill>
                  <a:srgbClr val="FF0000"/>
                </a:solidFill>
              </a:rPr>
              <a:t>Execute the simulation</a:t>
            </a:r>
            <a:endParaRPr lang="en-US" dirty="0">
              <a:solidFill>
                <a:srgbClr val="FF0000"/>
              </a:solidFill>
            </a:endParaRPr>
          </a:p>
        </p:txBody>
      </p:sp>
      <p:cxnSp>
        <p:nvCxnSpPr>
          <p:cNvPr id="12" name="Straight Arrow Connector 11"/>
          <p:cNvCxnSpPr>
            <a:stCxn id="9" idx="2"/>
            <a:endCxn id="10" idx="0"/>
          </p:cNvCxnSpPr>
          <p:nvPr/>
        </p:nvCxnSpPr>
        <p:spPr>
          <a:xfrm>
            <a:off x="1377696" y="3145536"/>
            <a:ext cx="54102" cy="421461"/>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377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Interface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4520"/>
            <a:ext cx="10515600" cy="4481830"/>
          </a:xfrm>
        </p:spPr>
      </p:pic>
      <p:sp>
        <p:nvSpPr>
          <p:cNvPr id="4" name="Slide Number Placeholder 3"/>
          <p:cNvSpPr>
            <a:spLocks noGrp="1"/>
          </p:cNvSpPr>
          <p:nvPr>
            <p:ph type="sldNum" sz="quarter" idx="12"/>
          </p:nvPr>
        </p:nvSpPr>
        <p:spPr/>
        <p:txBody>
          <a:bodyPr/>
          <a:lstStyle/>
          <a:p>
            <a:fld id="{247FB092-A999-4510-8992-5DF87EBC3E9E}" type="slidenum">
              <a:rPr lang="en-US" smtClean="0"/>
              <a:t>28</a:t>
            </a:fld>
            <a:endParaRPr lang="en-US"/>
          </a:p>
        </p:txBody>
      </p:sp>
    </p:spTree>
    <p:extLst>
      <p:ext uri="{BB962C8B-B14F-4D97-AF65-F5344CB8AC3E}">
        <p14:creationId xmlns:p14="http://schemas.microsoft.com/office/powerpoint/2010/main" val="4255236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Folder Structure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1116571"/>
              </p:ext>
            </p:extLst>
          </p:nvPr>
        </p:nvGraphicFramePr>
        <p:xfrm>
          <a:off x="838200" y="1690688"/>
          <a:ext cx="10515600" cy="1483360"/>
        </p:xfrm>
        <a:graphic>
          <a:graphicData uri="http://schemas.openxmlformats.org/drawingml/2006/table">
            <a:tbl>
              <a:tblPr firstRow="1" bandRow="1">
                <a:tableStyleId>{073A0DAA-6AF3-43AB-8588-CEC1D06C72B9}</a:tableStyleId>
              </a:tblPr>
              <a:tblGrid>
                <a:gridCol w="3143865">
                  <a:extLst>
                    <a:ext uri="{9D8B030D-6E8A-4147-A177-3AD203B41FA5}">
                      <a16:colId xmlns:a16="http://schemas.microsoft.com/office/drawing/2014/main" val="1075861145"/>
                    </a:ext>
                  </a:extLst>
                </a:gridCol>
                <a:gridCol w="7371735">
                  <a:extLst>
                    <a:ext uri="{9D8B030D-6E8A-4147-A177-3AD203B41FA5}">
                      <a16:colId xmlns:a16="http://schemas.microsoft.com/office/drawing/2014/main" val="4142056621"/>
                    </a:ext>
                  </a:extLst>
                </a:gridCol>
              </a:tblGrid>
              <a:tr h="370840">
                <a:tc>
                  <a:txBody>
                    <a:bodyPr/>
                    <a:lstStyle/>
                    <a:p>
                      <a:r>
                        <a:rPr lang="en-US" baseline="0" dirty="0" smtClean="0"/>
                        <a:t>Framework Folder/File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159024658"/>
                  </a:ext>
                </a:extLst>
              </a:tr>
              <a:tr h="370840">
                <a:tc>
                  <a:txBody>
                    <a:bodyPr/>
                    <a:lstStyle/>
                    <a:p>
                      <a:r>
                        <a:rPr lang="en-US" dirty="0" smtClean="0"/>
                        <a:t>loadManager.js</a:t>
                      </a:r>
                      <a:endParaRPr lang="en-US" dirty="0"/>
                    </a:p>
                  </a:txBody>
                  <a:tcPr/>
                </a:tc>
                <a:tc>
                  <a:txBody>
                    <a:bodyPr/>
                    <a:lstStyle/>
                    <a:p>
                      <a:r>
                        <a:rPr lang="en-US" dirty="0" smtClean="0"/>
                        <a:t>Load the simulator and the necessary simulation model</a:t>
                      </a:r>
                      <a:r>
                        <a:rPr lang="en-US" baseline="0" dirty="0" smtClean="0"/>
                        <a:t> files</a:t>
                      </a:r>
                      <a:endParaRPr lang="en-US" dirty="0"/>
                    </a:p>
                  </a:txBody>
                  <a:tcPr/>
                </a:tc>
                <a:extLst>
                  <a:ext uri="{0D108BD9-81ED-4DB2-BD59-A6C34878D82A}">
                    <a16:rowId xmlns:a16="http://schemas.microsoft.com/office/drawing/2014/main" val="667969464"/>
                  </a:ext>
                </a:extLst>
              </a:tr>
              <a:tr h="370840">
                <a:tc>
                  <a:txBody>
                    <a:bodyPr/>
                    <a:lstStyle/>
                    <a:p>
                      <a:r>
                        <a:rPr lang="en-US" dirty="0" smtClean="0"/>
                        <a:t>loadManagerConfig.js</a:t>
                      </a:r>
                      <a:endParaRPr lang="en-US" dirty="0"/>
                    </a:p>
                  </a:txBody>
                  <a:tcPr/>
                </a:tc>
                <a:tc>
                  <a:txBody>
                    <a:bodyPr/>
                    <a:lstStyle/>
                    <a:p>
                      <a:r>
                        <a:rPr lang="en-US" dirty="0" smtClean="0"/>
                        <a:t>Configuration file for the Load manager</a:t>
                      </a:r>
                      <a:endParaRPr lang="en-US" dirty="0"/>
                    </a:p>
                  </a:txBody>
                  <a:tcPr/>
                </a:tc>
                <a:extLst>
                  <a:ext uri="{0D108BD9-81ED-4DB2-BD59-A6C34878D82A}">
                    <a16:rowId xmlns:a16="http://schemas.microsoft.com/office/drawing/2014/main" val="3106501954"/>
                  </a:ext>
                </a:extLst>
              </a:tr>
              <a:tr h="370840">
                <a:tc>
                  <a:txBody>
                    <a:bodyPr/>
                    <a:lstStyle/>
                    <a:p>
                      <a:r>
                        <a:rPr lang="en-US" dirty="0" smtClean="0"/>
                        <a:t>framework/</a:t>
                      </a:r>
                      <a:endParaRPr lang="en-US" dirty="0"/>
                    </a:p>
                  </a:txBody>
                  <a:tcPr/>
                </a:tc>
                <a:tc>
                  <a:txBody>
                    <a:bodyPr/>
                    <a:lstStyle/>
                    <a:p>
                      <a:r>
                        <a:rPr lang="en-US" dirty="0" smtClean="0"/>
                        <a:t>Contain the </a:t>
                      </a:r>
                      <a:r>
                        <a:rPr lang="en-US" dirty="0" err="1" smtClean="0"/>
                        <a:t>OESjs</a:t>
                      </a:r>
                      <a:r>
                        <a:rPr lang="en-US" dirty="0" smtClean="0"/>
                        <a:t> framework source-code</a:t>
                      </a:r>
                      <a:endParaRPr lang="en-US" dirty="0"/>
                    </a:p>
                  </a:txBody>
                  <a:tcPr/>
                </a:tc>
                <a:extLst>
                  <a:ext uri="{0D108BD9-81ED-4DB2-BD59-A6C34878D82A}">
                    <a16:rowId xmlns:a16="http://schemas.microsoft.com/office/drawing/2014/main" val="1796050939"/>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448575888"/>
              </p:ext>
            </p:extLst>
          </p:nvPr>
        </p:nvGraphicFramePr>
        <p:xfrm>
          <a:off x="838200" y="3563957"/>
          <a:ext cx="10515600" cy="2392680"/>
        </p:xfrm>
        <a:graphic>
          <a:graphicData uri="http://schemas.openxmlformats.org/drawingml/2006/table">
            <a:tbl>
              <a:tblPr firstRow="1" bandRow="1">
                <a:tableStyleId>{073A0DAA-6AF3-43AB-8588-CEC1D06C72B9}</a:tableStyleId>
              </a:tblPr>
              <a:tblGrid>
                <a:gridCol w="3143865">
                  <a:extLst>
                    <a:ext uri="{9D8B030D-6E8A-4147-A177-3AD203B41FA5}">
                      <a16:colId xmlns:a16="http://schemas.microsoft.com/office/drawing/2014/main" val="1075861145"/>
                    </a:ext>
                  </a:extLst>
                </a:gridCol>
                <a:gridCol w="7371735">
                  <a:extLst>
                    <a:ext uri="{9D8B030D-6E8A-4147-A177-3AD203B41FA5}">
                      <a16:colId xmlns:a16="http://schemas.microsoft.com/office/drawing/2014/main" val="4142056621"/>
                    </a:ext>
                  </a:extLst>
                </a:gridCol>
              </a:tblGrid>
              <a:tr h="370840">
                <a:tc>
                  <a:txBody>
                    <a:bodyPr/>
                    <a:lstStyle/>
                    <a:p>
                      <a:r>
                        <a:rPr lang="en-US" dirty="0" smtClean="0"/>
                        <a:t>Simulation Model Folder</a:t>
                      </a:r>
                      <a:r>
                        <a:rPr lang="en-US" baseline="0" dirty="0" smtClean="0"/>
                        <a:t>s</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159024658"/>
                  </a:ext>
                </a:extLst>
              </a:tr>
              <a:tr h="370840">
                <a:tc>
                  <a:txBody>
                    <a:bodyPr/>
                    <a:lstStyle/>
                    <a:p>
                      <a:r>
                        <a:rPr lang="en-US" dirty="0" smtClean="0"/>
                        <a:t>01</a:t>
                      </a:r>
                      <a:endParaRPr lang="en-US" dirty="0"/>
                    </a:p>
                  </a:txBody>
                  <a:tcPr/>
                </a:tc>
                <a:tc>
                  <a:txBody>
                    <a:bodyPr/>
                    <a:lstStyle/>
                    <a:p>
                      <a:r>
                        <a:rPr lang="en-US" dirty="0" smtClean="0"/>
                        <a:t>Basic purchasing simulation</a:t>
                      </a:r>
                      <a:r>
                        <a:rPr lang="en-US" baseline="0" dirty="0" smtClean="0"/>
                        <a:t> model containing only object types</a:t>
                      </a:r>
                      <a:endParaRPr lang="en-US" dirty="0"/>
                    </a:p>
                  </a:txBody>
                  <a:tcPr/>
                </a:tc>
                <a:extLst>
                  <a:ext uri="{0D108BD9-81ED-4DB2-BD59-A6C34878D82A}">
                    <a16:rowId xmlns:a16="http://schemas.microsoft.com/office/drawing/2014/main" val="24017316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02</a:t>
                      </a:r>
                    </a:p>
                  </a:txBody>
                  <a:tcPr/>
                </a:tc>
                <a:tc>
                  <a:txBody>
                    <a:bodyPr/>
                    <a:lstStyle/>
                    <a:p>
                      <a:r>
                        <a:rPr lang="en-US" dirty="0" smtClean="0"/>
                        <a:t>Purchasing</a:t>
                      </a:r>
                      <a:r>
                        <a:rPr lang="en-US" baseline="0" dirty="0" smtClean="0"/>
                        <a:t> simulation model containing object and event types</a:t>
                      </a:r>
                      <a:endParaRPr lang="en-US" dirty="0"/>
                    </a:p>
                  </a:txBody>
                  <a:tcPr/>
                </a:tc>
                <a:extLst>
                  <a:ext uri="{0D108BD9-81ED-4DB2-BD59-A6C34878D82A}">
                    <a16:rowId xmlns:a16="http://schemas.microsoft.com/office/drawing/2014/main" val="897821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03</a:t>
                      </a:r>
                    </a:p>
                  </a:txBody>
                  <a:tcPr/>
                </a:tc>
                <a:tc>
                  <a:txBody>
                    <a:bodyPr/>
                    <a:lstStyle/>
                    <a:p>
                      <a:r>
                        <a:rPr lang="en-US" dirty="0" smtClean="0"/>
                        <a:t>Purchasing simulation model composed of multiple instances of Enterprise and Consumer</a:t>
                      </a:r>
                      <a:endParaRPr lang="en-US" dirty="0"/>
                    </a:p>
                  </a:txBody>
                  <a:tcPr/>
                </a:tc>
                <a:extLst>
                  <a:ext uri="{0D108BD9-81ED-4DB2-BD59-A6C34878D82A}">
                    <a16:rowId xmlns:a16="http://schemas.microsoft.com/office/drawing/2014/main" val="2106111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04</a:t>
                      </a:r>
                    </a:p>
                  </a:txBody>
                  <a:tcPr/>
                </a:tc>
                <a:tc>
                  <a:txBody>
                    <a:bodyPr/>
                    <a:lstStyle/>
                    <a:p>
                      <a:r>
                        <a:rPr lang="en-US" dirty="0" smtClean="0"/>
                        <a:t>Purchasing simulation model in which the Consumer makes a more elaborate decision from whom to purchase products</a:t>
                      </a:r>
                      <a:endParaRPr lang="en-US" dirty="0"/>
                    </a:p>
                  </a:txBody>
                  <a:tcPr/>
                </a:tc>
                <a:extLst>
                  <a:ext uri="{0D108BD9-81ED-4DB2-BD59-A6C34878D82A}">
                    <a16:rowId xmlns:a16="http://schemas.microsoft.com/office/drawing/2014/main" val="2520328196"/>
                  </a:ext>
                </a:extLst>
              </a:tr>
            </a:tbl>
          </a:graphicData>
        </a:graphic>
      </p:graphicFrame>
      <p:sp>
        <p:nvSpPr>
          <p:cNvPr id="3" name="Slide Number Placeholder 2"/>
          <p:cNvSpPr>
            <a:spLocks noGrp="1"/>
          </p:cNvSpPr>
          <p:nvPr>
            <p:ph type="sldNum" sz="quarter" idx="12"/>
          </p:nvPr>
        </p:nvSpPr>
        <p:spPr/>
        <p:txBody>
          <a:bodyPr/>
          <a:lstStyle/>
          <a:p>
            <a:fld id="{247FB092-A999-4510-8992-5DF87EBC3E9E}" type="slidenum">
              <a:rPr lang="en-US" smtClean="0"/>
              <a:t>29</a:t>
            </a:fld>
            <a:endParaRPr lang="en-US"/>
          </a:p>
        </p:txBody>
      </p:sp>
    </p:spTree>
    <p:extLst>
      <p:ext uri="{BB962C8B-B14F-4D97-AF65-F5344CB8AC3E}">
        <p14:creationId xmlns:p14="http://schemas.microsoft.com/office/powerpoint/2010/main" val="372156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Web-based Simulation</a:t>
            </a:r>
            <a:endParaRPr lang="en-US" dirty="0"/>
          </a:p>
        </p:txBody>
      </p:sp>
      <p:sp>
        <p:nvSpPr>
          <p:cNvPr id="5" name="Content Placeholder 4"/>
          <p:cNvSpPr>
            <a:spLocks noGrp="1"/>
          </p:cNvSpPr>
          <p:nvPr>
            <p:ph idx="1"/>
          </p:nvPr>
        </p:nvSpPr>
        <p:spPr/>
        <p:txBody>
          <a:bodyPr/>
          <a:lstStyle/>
          <a:p>
            <a:pPr>
              <a:spcBef>
                <a:spcPts val="1800"/>
              </a:spcBef>
            </a:pPr>
            <a:r>
              <a:rPr lang="en-US" dirty="0" smtClean="0"/>
              <a:t>Broadly </a:t>
            </a:r>
            <a:r>
              <a:rPr lang="en-US" dirty="0"/>
              <a:t>defined as the integration of </a:t>
            </a:r>
            <a:r>
              <a:rPr lang="en-US" b="1" dirty="0"/>
              <a:t>web technologies </a:t>
            </a:r>
            <a:r>
              <a:rPr lang="en-US" dirty="0"/>
              <a:t>with the </a:t>
            </a:r>
            <a:r>
              <a:rPr lang="en-US" b="1" dirty="0"/>
              <a:t>field of </a:t>
            </a:r>
            <a:r>
              <a:rPr lang="en-US" b="1" dirty="0" smtClean="0"/>
              <a:t>simulation</a:t>
            </a:r>
          </a:p>
          <a:p>
            <a:pPr>
              <a:spcBef>
                <a:spcPts val="1800"/>
              </a:spcBef>
            </a:pPr>
            <a:r>
              <a:rPr lang="en-US" b="1" dirty="0" smtClean="0"/>
              <a:t>Web </a:t>
            </a:r>
            <a:r>
              <a:rPr lang="en-US" b="1" dirty="0"/>
              <a:t>resources and technologies </a:t>
            </a:r>
            <a:r>
              <a:rPr lang="en-US" dirty="0" smtClean="0"/>
              <a:t>are used to implement the interaction between</a:t>
            </a:r>
          </a:p>
          <a:p>
            <a:pPr lvl="1">
              <a:buFont typeface="Wingdings" panose="05000000000000000000" pitchFamily="2" charset="2"/>
              <a:buChar char="§"/>
            </a:pPr>
            <a:r>
              <a:rPr lang="en-US" b="1" dirty="0" smtClean="0"/>
              <a:t>simulation engines </a:t>
            </a:r>
            <a:r>
              <a:rPr lang="en-US" dirty="0"/>
              <a:t>and </a:t>
            </a:r>
            <a:r>
              <a:rPr lang="en-US" b="1" dirty="0"/>
              <a:t>visualization </a:t>
            </a:r>
            <a:r>
              <a:rPr lang="en-US" b="1" dirty="0" smtClean="0"/>
              <a:t>components</a:t>
            </a:r>
            <a:endParaRPr lang="en-US" dirty="0" smtClean="0"/>
          </a:p>
          <a:p>
            <a:pPr lvl="1">
              <a:buFont typeface="Wingdings" panose="05000000000000000000" pitchFamily="2" charset="2"/>
              <a:buChar char="§"/>
            </a:pPr>
            <a:r>
              <a:rPr lang="en-US" b="1" dirty="0" smtClean="0"/>
              <a:t>simulation tools </a:t>
            </a:r>
            <a:r>
              <a:rPr lang="en-US" dirty="0"/>
              <a:t>and </a:t>
            </a:r>
            <a:r>
              <a:rPr lang="en-US" b="1" dirty="0" smtClean="0"/>
              <a:t>users</a:t>
            </a:r>
            <a:endParaRPr lang="en-US" dirty="0" smtClean="0"/>
          </a:p>
          <a:p>
            <a:pPr>
              <a:spcBef>
                <a:spcPts val="1800"/>
              </a:spcBef>
            </a:pPr>
            <a:r>
              <a:rPr lang="en-US" dirty="0" smtClean="0"/>
              <a:t>The </a:t>
            </a:r>
            <a:r>
              <a:rPr lang="en-US" b="1" dirty="0"/>
              <a:t>web </a:t>
            </a:r>
            <a:r>
              <a:rPr lang="en-US" b="1" dirty="0" smtClean="0"/>
              <a:t>browser</a:t>
            </a:r>
            <a:r>
              <a:rPr lang="en-US" dirty="0" smtClean="0"/>
              <a:t>, in particular, </a:t>
            </a:r>
            <a:r>
              <a:rPr lang="en-US" b="1" dirty="0"/>
              <a:t>plays a central role </a:t>
            </a:r>
            <a:r>
              <a:rPr lang="en-US" dirty="0"/>
              <a:t>in </a:t>
            </a:r>
            <a:endParaRPr lang="en-US" dirty="0" smtClean="0"/>
          </a:p>
          <a:p>
            <a:pPr lvl="1">
              <a:buFont typeface="Wingdings" panose="05000000000000000000" pitchFamily="2" charset="2"/>
              <a:buChar char="§"/>
            </a:pPr>
            <a:r>
              <a:rPr lang="en-US" dirty="0" smtClean="0"/>
              <a:t>the interaction with users</a:t>
            </a:r>
          </a:p>
          <a:p>
            <a:pPr lvl="1">
              <a:buFont typeface="Wingdings" panose="05000000000000000000" pitchFamily="2" charset="2"/>
              <a:buChar char="§"/>
            </a:pPr>
            <a:r>
              <a:rPr lang="en-US" dirty="0" smtClean="0"/>
              <a:t>performing </a:t>
            </a:r>
            <a:r>
              <a:rPr lang="en-US" dirty="0"/>
              <a:t>other simulation tasks depending on the architecture </a:t>
            </a:r>
            <a:r>
              <a:rPr lang="en-US" dirty="0" smtClean="0"/>
              <a:t>adopted </a:t>
            </a:r>
            <a:endParaRPr lang="en-US" dirty="0"/>
          </a:p>
        </p:txBody>
      </p:sp>
      <p:sp>
        <p:nvSpPr>
          <p:cNvPr id="2" name="Slide Number Placeholder 1"/>
          <p:cNvSpPr>
            <a:spLocks noGrp="1"/>
          </p:cNvSpPr>
          <p:nvPr>
            <p:ph type="sldNum" sz="quarter" idx="12"/>
          </p:nvPr>
        </p:nvSpPr>
        <p:spPr/>
        <p:txBody>
          <a:bodyPr/>
          <a:lstStyle/>
          <a:p>
            <a:fld id="{247FB092-A999-4510-8992-5DF87EBC3E9E}" type="slidenum">
              <a:rPr lang="en-US" smtClean="0"/>
              <a:t>3</a:t>
            </a:fld>
            <a:endParaRPr lang="en-US"/>
          </a:p>
        </p:txBody>
      </p:sp>
    </p:spTree>
    <p:extLst>
      <p:ext uri="{BB962C8B-B14F-4D97-AF65-F5344CB8AC3E}">
        <p14:creationId xmlns:p14="http://schemas.microsoft.com/office/powerpoint/2010/main" val="2586134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Model Files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520279"/>
              </p:ext>
            </p:extLst>
          </p:nvPr>
        </p:nvGraphicFramePr>
        <p:xfrm>
          <a:off x="838200" y="1825625"/>
          <a:ext cx="10515600" cy="2865120"/>
        </p:xfrm>
        <a:graphic>
          <a:graphicData uri="http://schemas.openxmlformats.org/drawingml/2006/table">
            <a:tbl>
              <a:tblPr firstRow="1" bandRow="1">
                <a:tableStyleId>{073A0DAA-6AF3-43AB-8588-CEC1D06C72B9}</a:tableStyleId>
              </a:tblPr>
              <a:tblGrid>
                <a:gridCol w="2445774">
                  <a:extLst>
                    <a:ext uri="{9D8B030D-6E8A-4147-A177-3AD203B41FA5}">
                      <a16:colId xmlns:a16="http://schemas.microsoft.com/office/drawing/2014/main" val="3764257798"/>
                    </a:ext>
                  </a:extLst>
                </a:gridCol>
                <a:gridCol w="8069826">
                  <a:extLst>
                    <a:ext uri="{9D8B030D-6E8A-4147-A177-3AD203B41FA5}">
                      <a16:colId xmlns:a16="http://schemas.microsoft.com/office/drawing/2014/main" val="1814996736"/>
                    </a:ext>
                  </a:extLst>
                </a:gridCol>
              </a:tblGrid>
              <a:tr h="370840">
                <a:tc>
                  <a:txBody>
                    <a:bodyPr/>
                    <a:lstStyle/>
                    <a:p>
                      <a:r>
                        <a:rPr lang="en-US" dirty="0" smtClean="0"/>
                        <a:t>File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2933600053"/>
                  </a:ext>
                </a:extLst>
              </a:tr>
              <a:tr h="370840">
                <a:tc>
                  <a:txBody>
                    <a:bodyPr/>
                    <a:lstStyle/>
                    <a:p>
                      <a:r>
                        <a:rPr lang="en-US" dirty="0" smtClean="0"/>
                        <a:t>simulation.html</a:t>
                      </a:r>
                      <a:endParaRPr lang="en-US" dirty="0"/>
                    </a:p>
                  </a:txBody>
                  <a:tcPr/>
                </a:tc>
                <a:tc>
                  <a:txBody>
                    <a:bodyPr/>
                    <a:lstStyle/>
                    <a:p>
                      <a:r>
                        <a:rPr lang="en-US" dirty="0" smtClean="0"/>
                        <a:t>Launch the simulation model</a:t>
                      </a:r>
                      <a:endParaRPr lang="en-US" dirty="0"/>
                    </a:p>
                  </a:txBody>
                  <a:tcPr/>
                </a:tc>
                <a:extLst>
                  <a:ext uri="{0D108BD9-81ED-4DB2-BD59-A6C34878D82A}">
                    <a16:rowId xmlns:a16="http://schemas.microsoft.com/office/drawing/2014/main" val="1085306050"/>
                  </a:ext>
                </a:extLst>
              </a:tr>
              <a:tr h="370840">
                <a:tc>
                  <a:txBody>
                    <a:bodyPr/>
                    <a:lstStyle/>
                    <a:p>
                      <a:r>
                        <a:rPr lang="en-US" dirty="0" smtClean="0"/>
                        <a:t>description.html</a:t>
                      </a:r>
                      <a:endParaRPr lang="en-US" dirty="0"/>
                    </a:p>
                  </a:txBody>
                  <a:tcPr/>
                </a:tc>
                <a:tc>
                  <a:txBody>
                    <a:bodyPr/>
                    <a:lstStyle/>
                    <a:p>
                      <a:r>
                        <a:rPr lang="en-US" dirty="0" smtClean="0"/>
                        <a:t>Contain</a:t>
                      </a:r>
                      <a:r>
                        <a:rPr lang="en-US" baseline="0" dirty="0" smtClean="0"/>
                        <a:t> the description of the simulation model</a:t>
                      </a:r>
                      <a:endParaRPr lang="en-US" dirty="0"/>
                    </a:p>
                  </a:txBody>
                  <a:tcPr/>
                </a:tc>
                <a:extLst>
                  <a:ext uri="{0D108BD9-81ED-4DB2-BD59-A6C34878D82A}">
                    <a16:rowId xmlns:a16="http://schemas.microsoft.com/office/drawing/2014/main" val="1812937564"/>
                  </a:ext>
                </a:extLst>
              </a:tr>
              <a:tr h="370840">
                <a:tc>
                  <a:txBody>
                    <a:bodyPr/>
                    <a:lstStyle/>
                    <a:p>
                      <a:r>
                        <a:rPr lang="en-US" b="1" dirty="0" smtClean="0"/>
                        <a:t>metadata.js</a:t>
                      </a:r>
                      <a:endParaRPr lang="en-US" b="1" dirty="0"/>
                    </a:p>
                  </a:txBody>
                  <a:tcPr/>
                </a:tc>
                <a:tc>
                  <a:txBody>
                    <a:bodyPr/>
                    <a:lstStyle/>
                    <a:p>
                      <a:r>
                        <a:rPr lang="en-US" dirty="0" smtClean="0"/>
                        <a:t>Contain the meta-data</a:t>
                      </a:r>
                      <a:r>
                        <a:rPr lang="en-US" baseline="0" dirty="0" smtClean="0"/>
                        <a:t> information about the simulation model</a:t>
                      </a:r>
                      <a:endParaRPr lang="en-US" dirty="0"/>
                    </a:p>
                  </a:txBody>
                  <a:tcPr/>
                </a:tc>
                <a:extLst>
                  <a:ext uri="{0D108BD9-81ED-4DB2-BD59-A6C34878D82A}">
                    <a16:rowId xmlns:a16="http://schemas.microsoft.com/office/drawing/2014/main" val="2454448398"/>
                  </a:ext>
                </a:extLst>
              </a:tr>
              <a:tr h="370840">
                <a:tc>
                  <a:txBody>
                    <a:bodyPr/>
                    <a:lstStyle/>
                    <a:p>
                      <a:r>
                        <a:rPr lang="en-US" dirty="0" smtClean="0"/>
                        <a:t>simulation-worker.js</a:t>
                      </a:r>
                    </a:p>
                  </a:txBody>
                  <a:tcPr/>
                </a:tc>
                <a:tc>
                  <a:txBody>
                    <a:bodyPr/>
                    <a:lstStyle/>
                    <a:p>
                      <a:r>
                        <a:rPr lang="en-US" dirty="0" smtClean="0"/>
                        <a:t>Responsible</a:t>
                      </a:r>
                      <a:r>
                        <a:rPr lang="en-US" baseline="0" dirty="0" smtClean="0"/>
                        <a:t> for loading the simulation model in the Web worker</a:t>
                      </a:r>
                      <a:endParaRPr lang="en-US" dirty="0"/>
                    </a:p>
                  </a:txBody>
                  <a:tcPr/>
                </a:tc>
                <a:extLst>
                  <a:ext uri="{0D108BD9-81ED-4DB2-BD59-A6C34878D82A}">
                    <a16:rowId xmlns:a16="http://schemas.microsoft.com/office/drawing/2014/main" val="492019483"/>
                  </a:ext>
                </a:extLst>
              </a:tr>
              <a:tr h="370840">
                <a:tc>
                  <a:txBody>
                    <a:bodyPr/>
                    <a:lstStyle/>
                    <a:p>
                      <a:r>
                        <a:rPr lang="en-US" b="1" dirty="0" smtClean="0"/>
                        <a:t>simulation.js</a:t>
                      </a:r>
                    </a:p>
                  </a:txBody>
                  <a:tcPr/>
                </a:tc>
                <a:tc>
                  <a:txBody>
                    <a:bodyPr/>
                    <a:lstStyle/>
                    <a:p>
                      <a:r>
                        <a:rPr lang="en-US" dirty="0" smtClean="0"/>
                        <a:t>Define the simulation model</a:t>
                      </a:r>
                      <a:endParaRPr lang="en-US" dirty="0"/>
                    </a:p>
                  </a:txBody>
                  <a:tcPr/>
                </a:tc>
                <a:extLst>
                  <a:ext uri="{0D108BD9-81ED-4DB2-BD59-A6C34878D82A}">
                    <a16:rowId xmlns:a16="http://schemas.microsoft.com/office/drawing/2014/main" val="847043778"/>
                  </a:ext>
                </a:extLst>
              </a:tr>
              <a:tr h="370840">
                <a:tc>
                  <a:txBody>
                    <a:bodyPr/>
                    <a:lstStyle/>
                    <a:p>
                      <a:r>
                        <a:rPr lang="en-US" dirty="0" smtClean="0"/>
                        <a:t>…</a:t>
                      </a:r>
                    </a:p>
                  </a:txBody>
                  <a:tcPr/>
                </a:tc>
                <a:tc>
                  <a:txBody>
                    <a:bodyPr/>
                    <a:lstStyle/>
                    <a:p>
                      <a:r>
                        <a:rPr lang="en-US" dirty="0" smtClean="0"/>
                        <a:t>Dependent on the model</a:t>
                      </a:r>
                      <a:r>
                        <a:rPr lang="en-US" baseline="0" dirty="0" smtClean="0"/>
                        <a:t> implemented, usually they are Object and Event Type class definitions</a:t>
                      </a:r>
                      <a:endParaRPr lang="en-US" dirty="0"/>
                    </a:p>
                  </a:txBody>
                  <a:tcPr/>
                </a:tc>
                <a:extLst>
                  <a:ext uri="{0D108BD9-81ED-4DB2-BD59-A6C34878D82A}">
                    <a16:rowId xmlns:a16="http://schemas.microsoft.com/office/drawing/2014/main" val="3178778204"/>
                  </a:ext>
                </a:extLst>
              </a:tr>
            </a:tbl>
          </a:graphicData>
        </a:graphic>
      </p:graphicFrame>
      <p:sp>
        <p:nvSpPr>
          <p:cNvPr id="3" name="Slide Number Placeholder 2"/>
          <p:cNvSpPr>
            <a:spLocks noGrp="1"/>
          </p:cNvSpPr>
          <p:nvPr>
            <p:ph type="sldNum" sz="quarter" idx="12"/>
          </p:nvPr>
        </p:nvSpPr>
        <p:spPr/>
        <p:txBody>
          <a:bodyPr/>
          <a:lstStyle/>
          <a:p>
            <a:fld id="{247FB092-A999-4510-8992-5DF87EBC3E9E}" type="slidenum">
              <a:rPr lang="en-US" smtClean="0"/>
              <a:t>30</a:t>
            </a:fld>
            <a:endParaRPr lang="en-US"/>
          </a:p>
        </p:txBody>
      </p:sp>
    </p:spTree>
    <p:extLst>
      <p:ext uri="{BB962C8B-B14F-4D97-AF65-F5344CB8AC3E}">
        <p14:creationId xmlns:p14="http://schemas.microsoft.com/office/powerpoint/2010/main" val="1827320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Information (metadata.js)</a:t>
            </a:r>
            <a:endParaRPr lang="en-US" dirty="0"/>
          </a:p>
        </p:txBody>
      </p:sp>
      <p:sp>
        <p:nvSpPr>
          <p:cNvPr id="3" name="Content Placeholder 2"/>
          <p:cNvSpPr>
            <a:spLocks noGrp="1"/>
          </p:cNvSpPr>
          <p:nvPr>
            <p:ph idx="1"/>
          </p:nvPr>
        </p:nvSpPr>
        <p:spPr/>
        <p:txBody>
          <a:bodyPr/>
          <a:lstStyle/>
          <a:p>
            <a:r>
              <a:rPr lang="en-US" dirty="0" smtClean="0"/>
              <a:t>Contains the meta-data information about the Simulation model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5239543"/>
              </p:ext>
            </p:extLst>
          </p:nvPr>
        </p:nvGraphicFramePr>
        <p:xfrm>
          <a:off x="960284" y="2538634"/>
          <a:ext cx="10091174" cy="3708400"/>
        </p:xfrm>
        <a:graphic>
          <a:graphicData uri="http://schemas.openxmlformats.org/drawingml/2006/table">
            <a:tbl>
              <a:tblPr firstRow="1" bandRow="1">
                <a:tableStyleId>{073A0DAA-6AF3-43AB-8588-CEC1D06C72B9}</a:tableStyleId>
              </a:tblPr>
              <a:tblGrid>
                <a:gridCol w="3011948">
                  <a:extLst>
                    <a:ext uri="{9D8B030D-6E8A-4147-A177-3AD203B41FA5}">
                      <a16:colId xmlns:a16="http://schemas.microsoft.com/office/drawing/2014/main" val="4062418716"/>
                    </a:ext>
                  </a:extLst>
                </a:gridCol>
                <a:gridCol w="7079226">
                  <a:extLst>
                    <a:ext uri="{9D8B030D-6E8A-4147-A177-3AD203B41FA5}">
                      <a16:colId xmlns:a16="http://schemas.microsoft.com/office/drawing/2014/main" val="1295916118"/>
                    </a:ext>
                  </a:extLst>
                </a:gridCol>
              </a:tblGrid>
              <a:tr h="370840">
                <a:tc>
                  <a:txBody>
                    <a:bodyPr/>
                    <a:lstStyle/>
                    <a:p>
                      <a:r>
                        <a:rPr lang="en-US" dirty="0" smtClean="0"/>
                        <a:t>Property</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3089019996"/>
                  </a:ext>
                </a:extLst>
              </a:tr>
              <a:tr h="370840">
                <a:tc>
                  <a:txBody>
                    <a:bodyPr/>
                    <a:lstStyle/>
                    <a:p>
                      <a:r>
                        <a:rPr lang="en-US" sz="1400" dirty="0" smtClean="0">
                          <a:latin typeface="Courier New" panose="02070309020205020404" pitchFamily="49" charset="0"/>
                          <a:cs typeface="Courier New" panose="02070309020205020404" pitchFamily="49" charset="0"/>
                        </a:rPr>
                        <a:t>sim.model.name</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Name of the simulation model</a:t>
                      </a:r>
                      <a:endParaRPr lang="en-US" dirty="0"/>
                    </a:p>
                  </a:txBody>
                  <a:tcPr/>
                </a:tc>
                <a:extLst>
                  <a:ext uri="{0D108BD9-81ED-4DB2-BD59-A6C34878D82A}">
                    <a16:rowId xmlns:a16="http://schemas.microsoft.com/office/drawing/2014/main" val="3512719655"/>
                  </a:ext>
                </a:extLst>
              </a:tr>
              <a:tr h="370840">
                <a:tc>
                  <a:txBody>
                    <a:bodyPr/>
                    <a:lstStyle/>
                    <a:p>
                      <a:r>
                        <a:rPr lang="en-US" sz="1400" dirty="0" err="1" smtClean="0">
                          <a:latin typeface="Courier New" panose="02070309020205020404" pitchFamily="49" charset="0"/>
                          <a:cs typeface="Courier New" panose="02070309020205020404" pitchFamily="49" charset="0"/>
                        </a:rPr>
                        <a:t>sim.model.title</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Title of the simulation model</a:t>
                      </a:r>
                      <a:endParaRPr lang="en-US" dirty="0"/>
                    </a:p>
                  </a:txBody>
                  <a:tcPr/>
                </a:tc>
                <a:extLst>
                  <a:ext uri="{0D108BD9-81ED-4DB2-BD59-A6C34878D82A}">
                    <a16:rowId xmlns:a16="http://schemas.microsoft.com/office/drawing/2014/main" val="1197648278"/>
                  </a:ext>
                </a:extLst>
              </a:tr>
              <a:tr h="370840">
                <a:tc>
                  <a:txBody>
                    <a:bodyPr/>
                    <a:lstStyle/>
                    <a:p>
                      <a:r>
                        <a:rPr lang="en-US" sz="1400" dirty="0" err="1" smtClean="0">
                          <a:latin typeface="Courier New" panose="02070309020205020404" pitchFamily="49" charset="0"/>
                          <a:cs typeface="Courier New" panose="02070309020205020404" pitchFamily="49" charset="0"/>
                        </a:rPr>
                        <a:t>sim.model.systemNarrative</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D</a:t>
                      </a:r>
                      <a:r>
                        <a:rPr lang="en-US" baseline="0" dirty="0" smtClean="0"/>
                        <a:t>escription of the system modeled</a:t>
                      </a:r>
                      <a:endParaRPr lang="en-US" dirty="0"/>
                    </a:p>
                  </a:txBody>
                  <a:tcPr/>
                </a:tc>
                <a:extLst>
                  <a:ext uri="{0D108BD9-81ED-4DB2-BD59-A6C34878D82A}">
                    <a16:rowId xmlns:a16="http://schemas.microsoft.com/office/drawing/2014/main" val="263623745"/>
                  </a:ext>
                </a:extLst>
              </a:tr>
              <a:tr h="370840">
                <a:tc>
                  <a:txBody>
                    <a:bodyPr/>
                    <a:lstStyle/>
                    <a:p>
                      <a:r>
                        <a:rPr lang="en-US" sz="1400" dirty="0" err="1" smtClean="0">
                          <a:latin typeface="Courier New" panose="02070309020205020404" pitchFamily="49" charset="0"/>
                          <a:cs typeface="Courier New" panose="02070309020205020404" pitchFamily="49" charset="0"/>
                        </a:rPr>
                        <a:t>sim.model.shortDescription</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Short description of the simulation model</a:t>
                      </a:r>
                      <a:endParaRPr lang="en-US" dirty="0"/>
                    </a:p>
                  </a:txBody>
                  <a:tcPr/>
                </a:tc>
                <a:extLst>
                  <a:ext uri="{0D108BD9-81ED-4DB2-BD59-A6C34878D82A}">
                    <a16:rowId xmlns:a16="http://schemas.microsoft.com/office/drawing/2014/main" val="705391572"/>
                  </a:ext>
                </a:extLst>
              </a:tr>
              <a:tr h="370840">
                <a:tc>
                  <a:txBody>
                    <a:bodyPr/>
                    <a:lstStyle/>
                    <a:p>
                      <a:r>
                        <a:rPr lang="en-US" sz="1400" dirty="0" err="1" smtClean="0">
                          <a:latin typeface="Courier New" panose="02070309020205020404" pitchFamily="49" charset="0"/>
                          <a:cs typeface="Courier New" panose="02070309020205020404" pitchFamily="49" charset="0"/>
                        </a:rPr>
                        <a:t>sim.model.source</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Citation</a:t>
                      </a:r>
                      <a:r>
                        <a:rPr lang="en-US" baseline="0" dirty="0" smtClean="0"/>
                        <a:t> of the document where the model is officially defined</a:t>
                      </a:r>
                      <a:endParaRPr lang="en-US" dirty="0"/>
                    </a:p>
                  </a:txBody>
                  <a:tcPr/>
                </a:tc>
                <a:extLst>
                  <a:ext uri="{0D108BD9-81ED-4DB2-BD59-A6C34878D82A}">
                    <a16:rowId xmlns:a16="http://schemas.microsoft.com/office/drawing/2014/main" val="2170572435"/>
                  </a:ext>
                </a:extLst>
              </a:tr>
              <a:tr h="370840">
                <a:tc>
                  <a:txBody>
                    <a:bodyPr/>
                    <a:lstStyle/>
                    <a:p>
                      <a:r>
                        <a:rPr lang="en-US" sz="1400" dirty="0" err="1" smtClean="0">
                          <a:latin typeface="Courier New" panose="02070309020205020404" pitchFamily="49" charset="0"/>
                          <a:cs typeface="Courier New" panose="02070309020205020404" pitchFamily="49" charset="0"/>
                        </a:rPr>
                        <a:t>sim.model.license</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License associated to the simulation model</a:t>
                      </a:r>
                      <a:endParaRPr lang="en-US" dirty="0"/>
                    </a:p>
                  </a:txBody>
                  <a:tcPr/>
                </a:tc>
                <a:extLst>
                  <a:ext uri="{0D108BD9-81ED-4DB2-BD59-A6C34878D82A}">
                    <a16:rowId xmlns:a16="http://schemas.microsoft.com/office/drawing/2014/main" val="1252584820"/>
                  </a:ext>
                </a:extLst>
              </a:tr>
              <a:tr h="370840">
                <a:tc>
                  <a:txBody>
                    <a:bodyPr/>
                    <a:lstStyle/>
                    <a:p>
                      <a:r>
                        <a:rPr lang="en-US" sz="1400" dirty="0" err="1" smtClean="0">
                          <a:latin typeface="Courier New" panose="02070309020205020404" pitchFamily="49" charset="0"/>
                          <a:cs typeface="Courier New" panose="02070309020205020404" pitchFamily="49" charset="0"/>
                        </a:rPr>
                        <a:t>sim.model.creator</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Name of the creator(s) of the simulation model</a:t>
                      </a:r>
                      <a:endParaRPr lang="en-US" dirty="0"/>
                    </a:p>
                  </a:txBody>
                  <a:tcPr/>
                </a:tc>
                <a:extLst>
                  <a:ext uri="{0D108BD9-81ED-4DB2-BD59-A6C34878D82A}">
                    <a16:rowId xmlns:a16="http://schemas.microsoft.com/office/drawing/2014/main" val="1561584261"/>
                  </a:ext>
                </a:extLst>
              </a:tr>
              <a:tr h="370840">
                <a:tc>
                  <a:txBody>
                    <a:bodyPr/>
                    <a:lstStyle/>
                    <a:p>
                      <a:r>
                        <a:rPr lang="en-US" sz="1400" dirty="0" err="1" smtClean="0">
                          <a:latin typeface="Courier New" panose="02070309020205020404" pitchFamily="49" charset="0"/>
                          <a:cs typeface="Courier New" panose="02070309020205020404" pitchFamily="49" charset="0"/>
                        </a:rPr>
                        <a:t>sim.model.created</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Date of creation</a:t>
                      </a:r>
                      <a:endParaRPr lang="en-US" dirty="0"/>
                    </a:p>
                  </a:txBody>
                  <a:tcPr/>
                </a:tc>
                <a:extLst>
                  <a:ext uri="{0D108BD9-81ED-4DB2-BD59-A6C34878D82A}">
                    <a16:rowId xmlns:a16="http://schemas.microsoft.com/office/drawing/2014/main" val="4220759656"/>
                  </a:ext>
                </a:extLst>
              </a:tr>
              <a:tr h="370840">
                <a:tc>
                  <a:txBody>
                    <a:bodyPr/>
                    <a:lstStyle/>
                    <a:p>
                      <a:r>
                        <a:rPr lang="en-US" sz="1400" dirty="0" err="1" smtClean="0">
                          <a:latin typeface="Courier New" panose="02070309020205020404" pitchFamily="49" charset="0"/>
                          <a:cs typeface="Courier New" panose="02070309020205020404" pitchFamily="49" charset="0"/>
                        </a:rPr>
                        <a:t>sim.model.modified</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Date</a:t>
                      </a:r>
                      <a:r>
                        <a:rPr lang="en-US" baseline="0" dirty="0" smtClean="0"/>
                        <a:t> of last modification</a:t>
                      </a:r>
                      <a:endParaRPr lang="en-US" dirty="0"/>
                    </a:p>
                  </a:txBody>
                  <a:tcPr/>
                </a:tc>
                <a:extLst>
                  <a:ext uri="{0D108BD9-81ED-4DB2-BD59-A6C34878D82A}">
                    <a16:rowId xmlns:a16="http://schemas.microsoft.com/office/drawing/2014/main" val="807614469"/>
                  </a:ext>
                </a:extLst>
              </a:tr>
            </a:tbl>
          </a:graphicData>
        </a:graphic>
      </p:graphicFrame>
      <p:sp>
        <p:nvSpPr>
          <p:cNvPr id="5" name="Slide Number Placeholder 4"/>
          <p:cNvSpPr>
            <a:spLocks noGrp="1"/>
          </p:cNvSpPr>
          <p:nvPr>
            <p:ph type="sldNum" sz="quarter" idx="12"/>
          </p:nvPr>
        </p:nvSpPr>
        <p:spPr/>
        <p:txBody>
          <a:bodyPr/>
          <a:lstStyle/>
          <a:p>
            <a:fld id="{247FB092-A999-4510-8992-5DF87EBC3E9E}" type="slidenum">
              <a:rPr lang="en-US" smtClean="0"/>
              <a:t>31</a:t>
            </a:fld>
            <a:endParaRPr lang="en-US"/>
          </a:p>
        </p:txBody>
      </p:sp>
    </p:spTree>
    <p:extLst>
      <p:ext uri="{BB962C8B-B14F-4D97-AF65-F5344CB8AC3E}">
        <p14:creationId xmlns:p14="http://schemas.microsoft.com/office/powerpoint/2010/main" val="1800099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Time Progression (simulation.js)</a:t>
            </a:r>
            <a:endParaRPr lang="en-US" dirty="0"/>
          </a:p>
        </p:txBody>
      </p:sp>
      <p:sp>
        <p:nvSpPr>
          <p:cNvPr id="3" name="Content Placeholder 2"/>
          <p:cNvSpPr>
            <a:spLocks noGrp="1"/>
          </p:cNvSpPr>
          <p:nvPr>
            <p:ph idx="1"/>
          </p:nvPr>
        </p:nvSpPr>
        <p:spPr/>
        <p:txBody>
          <a:bodyPr>
            <a:normAutofit/>
          </a:bodyPr>
          <a:lstStyle/>
          <a:p>
            <a:r>
              <a:rPr lang="en-US" sz="2400" dirty="0" smtClean="0"/>
              <a:t>Time progression supported</a:t>
            </a:r>
          </a:p>
          <a:p>
            <a:pPr lvl="1">
              <a:buFont typeface="Wingdings" panose="05000000000000000000" pitchFamily="2" charset="2"/>
              <a:buChar char="§"/>
            </a:pPr>
            <a:r>
              <a:rPr lang="en-US" sz="2000" dirty="0" smtClean="0"/>
              <a:t>Discrete</a:t>
            </a:r>
          </a:p>
          <a:p>
            <a:pPr lvl="1">
              <a:buFont typeface="Wingdings" panose="05000000000000000000" pitchFamily="2" charset="2"/>
              <a:buChar char="§"/>
            </a:pPr>
            <a:r>
              <a:rPr lang="en-US" sz="2000" dirty="0" smtClean="0"/>
              <a:t>Continuous</a:t>
            </a:r>
          </a:p>
          <a:p>
            <a:pPr>
              <a:spcBef>
                <a:spcPts val="1200"/>
              </a:spcBef>
            </a:pPr>
            <a:r>
              <a:rPr lang="en-US" sz="2400" b="1" dirty="0" smtClean="0"/>
              <a:t>Discrete</a:t>
            </a:r>
            <a:r>
              <a:rPr lang="en-US" sz="2400" dirty="0" smtClean="0"/>
              <a:t> time progression</a:t>
            </a:r>
          </a:p>
          <a:p>
            <a:pPr lvl="1">
              <a:buFont typeface="Wingdings" panose="05000000000000000000" pitchFamily="2" charset="2"/>
              <a:buChar char="§"/>
            </a:pPr>
            <a:r>
              <a:rPr lang="en-US" sz="2000" b="1" dirty="0" smtClean="0"/>
              <a:t>fixed-increment </a:t>
            </a:r>
            <a:r>
              <a:rPr lang="en-US" sz="2000" dirty="0" smtClean="0"/>
              <a:t>time progression</a:t>
            </a:r>
          </a:p>
          <a:p>
            <a:pPr lvl="1">
              <a:buFont typeface="Wingdings" panose="05000000000000000000" pitchFamily="2" charset="2"/>
              <a:buChar char="§"/>
            </a:pPr>
            <a:r>
              <a:rPr lang="en-US" sz="2000" b="1" dirty="0" smtClean="0"/>
              <a:t>next-event </a:t>
            </a:r>
            <a:r>
              <a:rPr lang="en-US" sz="2000" dirty="0" smtClean="0"/>
              <a:t>time progression</a:t>
            </a:r>
          </a:p>
          <a:p>
            <a:pPr>
              <a:spcBef>
                <a:spcPts val="1200"/>
              </a:spcBef>
            </a:pPr>
            <a:r>
              <a:rPr lang="en-US" sz="2400" dirty="0" smtClean="0"/>
              <a:t>A model with pure fixed-increment time progression defines an </a:t>
            </a:r>
            <a:r>
              <a:rPr lang="en-US" sz="1800" dirty="0" err="1" smtClean="0">
                <a:latin typeface="Courier New" panose="02070309020205020404" pitchFamily="49" charset="0"/>
                <a:cs typeface="Courier New" panose="02070309020205020404" pitchFamily="49" charset="0"/>
              </a:rPr>
              <a:t>OnEachTimeStep</a:t>
            </a:r>
            <a:r>
              <a:rPr lang="en-US" sz="1800" dirty="0" smtClean="0">
                <a:latin typeface="Courier New" panose="02070309020205020404" pitchFamily="49" charset="0"/>
                <a:cs typeface="Courier New" panose="02070309020205020404" pitchFamily="49" charset="0"/>
              </a:rPr>
              <a:t> </a:t>
            </a:r>
            <a:r>
              <a:rPr lang="en-US" sz="2400" dirty="0" smtClean="0"/>
              <a:t>procedure and a </a:t>
            </a:r>
            <a:r>
              <a:rPr lang="en-US" sz="1800" dirty="0" err="1" smtClean="0">
                <a:latin typeface="Courier New" panose="02070309020205020404" pitchFamily="49" charset="0"/>
                <a:cs typeface="Courier New" panose="02070309020205020404" pitchFamily="49" charset="0"/>
              </a:rPr>
              <a:t>timeIncrement</a:t>
            </a:r>
            <a:r>
              <a:rPr lang="en-US" sz="2400" dirty="0" smtClean="0"/>
              <a:t> parameter</a:t>
            </a:r>
          </a:p>
        </p:txBody>
      </p:sp>
      <p:sp>
        <p:nvSpPr>
          <p:cNvPr id="4" name="Slide Number Placeholder 3"/>
          <p:cNvSpPr>
            <a:spLocks noGrp="1"/>
          </p:cNvSpPr>
          <p:nvPr>
            <p:ph type="sldNum" sz="quarter" idx="12"/>
          </p:nvPr>
        </p:nvSpPr>
        <p:spPr/>
        <p:txBody>
          <a:bodyPr/>
          <a:lstStyle/>
          <a:p>
            <a:fld id="{247FB092-A999-4510-8992-5DF87EBC3E9E}" type="slidenum">
              <a:rPr lang="en-US" smtClean="0"/>
              <a:t>32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592071301"/>
              </p:ext>
            </p:extLst>
          </p:nvPr>
        </p:nvGraphicFramePr>
        <p:xfrm>
          <a:off x="838200" y="4937921"/>
          <a:ext cx="10236200" cy="1752600"/>
        </p:xfrm>
        <a:graphic>
          <a:graphicData uri="http://schemas.openxmlformats.org/drawingml/2006/table">
            <a:tbl>
              <a:tblPr firstRow="1" bandRow="1">
                <a:tableStyleId>{073A0DAA-6AF3-43AB-8588-CEC1D06C72B9}</a:tableStyleId>
              </a:tblPr>
              <a:tblGrid>
                <a:gridCol w="3110271">
                  <a:extLst>
                    <a:ext uri="{9D8B030D-6E8A-4147-A177-3AD203B41FA5}">
                      <a16:colId xmlns:a16="http://schemas.microsoft.com/office/drawing/2014/main" val="2126260877"/>
                    </a:ext>
                  </a:extLst>
                </a:gridCol>
                <a:gridCol w="7125929">
                  <a:extLst>
                    <a:ext uri="{9D8B030D-6E8A-4147-A177-3AD203B41FA5}">
                      <a16:colId xmlns:a16="http://schemas.microsoft.com/office/drawing/2014/main" val="533787969"/>
                    </a:ext>
                  </a:extLst>
                </a:gridCol>
              </a:tblGrid>
              <a:tr h="370840">
                <a:tc>
                  <a:txBody>
                    <a:bodyPr/>
                    <a:lstStyle/>
                    <a:p>
                      <a:r>
                        <a:rPr lang="en-US" dirty="0" smtClean="0"/>
                        <a:t>Property</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3995793087"/>
                  </a:ext>
                </a:extLst>
              </a:tr>
              <a:tr h="370840">
                <a:tc>
                  <a:txBody>
                    <a:bodyPr/>
                    <a:lstStyle/>
                    <a:p>
                      <a:r>
                        <a:rPr lang="en-US" sz="1400" dirty="0" err="1" smtClean="0">
                          <a:latin typeface="Courier New" panose="02070309020205020404" pitchFamily="49" charset="0"/>
                          <a:cs typeface="Courier New" panose="02070309020205020404" pitchFamily="49" charset="0"/>
                        </a:rPr>
                        <a:t>sim.model.time</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Define the time model (i.e., “</a:t>
                      </a:r>
                      <a:r>
                        <a:rPr lang="en-US" sz="1400" dirty="0" smtClean="0">
                          <a:latin typeface="Courier New" panose="02070309020205020404" pitchFamily="49" charset="0"/>
                          <a:cs typeface="Courier New" panose="02070309020205020404" pitchFamily="49" charset="0"/>
                        </a:rPr>
                        <a:t>discrete</a:t>
                      </a:r>
                      <a:r>
                        <a:rPr lang="en-US" dirty="0" smtClean="0"/>
                        <a:t>”</a:t>
                      </a:r>
                      <a:r>
                        <a:rPr lang="en-US" baseline="0" dirty="0" smtClean="0"/>
                        <a:t> or “</a:t>
                      </a:r>
                      <a:r>
                        <a:rPr lang="en-US" sz="1400" baseline="0" dirty="0" smtClean="0">
                          <a:latin typeface="Courier New" panose="02070309020205020404" pitchFamily="49" charset="0"/>
                          <a:cs typeface="Courier New" panose="02070309020205020404" pitchFamily="49" charset="0"/>
                        </a:rPr>
                        <a:t>continuous</a:t>
                      </a:r>
                      <a:r>
                        <a:rPr lang="en-US" baseline="0" dirty="0" smtClean="0"/>
                        <a:t>”)</a:t>
                      </a:r>
                      <a:endParaRPr lang="en-US" dirty="0"/>
                    </a:p>
                  </a:txBody>
                  <a:tcPr/>
                </a:tc>
                <a:extLst>
                  <a:ext uri="{0D108BD9-81ED-4DB2-BD59-A6C34878D82A}">
                    <a16:rowId xmlns:a16="http://schemas.microsoft.com/office/drawing/2014/main" val="2828906007"/>
                  </a:ext>
                </a:extLst>
              </a:tr>
              <a:tr h="370840">
                <a:tc>
                  <a:txBody>
                    <a:bodyPr/>
                    <a:lstStyle/>
                    <a:p>
                      <a:r>
                        <a:rPr lang="en-US" sz="1400" dirty="0" err="1" smtClean="0">
                          <a:latin typeface="Courier New" panose="02070309020205020404" pitchFamily="49" charset="0"/>
                          <a:cs typeface="Courier New" panose="02070309020205020404" pitchFamily="49" charset="0"/>
                        </a:rPr>
                        <a:t>sim.model.timeUnit</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Define</a:t>
                      </a:r>
                      <a:r>
                        <a:rPr lang="en-US" baseline="0" dirty="0" smtClean="0"/>
                        <a:t> the model’s time unit (i.e., “</a:t>
                      </a:r>
                      <a:r>
                        <a:rPr lang="en-US" sz="1400" baseline="0" dirty="0" err="1" smtClean="0">
                          <a:latin typeface="Courier New" panose="02070309020205020404" pitchFamily="49" charset="0"/>
                          <a:cs typeface="Courier New" panose="02070309020205020404" pitchFamily="49" charset="0"/>
                        </a:rPr>
                        <a:t>ms</a:t>
                      </a:r>
                      <a:r>
                        <a:rPr lang="en-US" baseline="0" dirty="0" smtClean="0"/>
                        <a:t>”, “</a:t>
                      </a:r>
                      <a:r>
                        <a:rPr lang="en-US" sz="1400" kern="1200" baseline="0" dirty="0" smtClean="0">
                          <a:solidFill>
                            <a:schemeClr val="dk1"/>
                          </a:solidFill>
                          <a:latin typeface="Courier New" panose="02070309020205020404" pitchFamily="49" charset="0"/>
                          <a:ea typeface="+mn-ea"/>
                          <a:cs typeface="Courier New" panose="02070309020205020404" pitchFamily="49" charset="0"/>
                        </a:rPr>
                        <a:t>s</a:t>
                      </a:r>
                      <a:r>
                        <a:rPr lang="en-US" baseline="0" dirty="0" smtClean="0"/>
                        <a:t>”, “</a:t>
                      </a:r>
                      <a:r>
                        <a:rPr lang="en-US" sz="1400" kern="1200" baseline="0" dirty="0" smtClean="0">
                          <a:solidFill>
                            <a:schemeClr val="dk1"/>
                          </a:solidFill>
                          <a:latin typeface="Courier New" panose="02070309020205020404" pitchFamily="49" charset="0"/>
                          <a:ea typeface="+mn-ea"/>
                          <a:cs typeface="Courier New" panose="02070309020205020404" pitchFamily="49" charset="0"/>
                        </a:rPr>
                        <a:t>m</a:t>
                      </a:r>
                      <a:r>
                        <a:rPr lang="en-US" baseline="0" dirty="0" smtClean="0"/>
                        <a:t>”, “</a:t>
                      </a:r>
                      <a:r>
                        <a:rPr lang="en-US" sz="1400" kern="1200" baseline="0" dirty="0" smtClean="0">
                          <a:solidFill>
                            <a:schemeClr val="dk1"/>
                          </a:solidFill>
                          <a:latin typeface="Courier New" panose="02070309020205020404" pitchFamily="49" charset="0"/>
                          <a:ea typeface="+mn-ea"/>
                          <a:cs typeface="Courier New" panose="02070309020205020404" pitchFamily="49" charset="0"/>
                        </a:rPr>
                        <a:t>h</a:t>
                      </a:r>
                      <a:r>
                        <a:rPr lang="en-US" baseline="0" dirty="0" smtClean="0"/>
                        <a:t>”, “</a:t>
                      </a:r>
                      <a:r>
                        <a:rPr lang="en-US" sz="1400" kern="1200" baseline="0" dirty="0" smtClean="0">
                          <a:solidFill>
                            <a:schemeClr val="dk1"/>
                          </a:solidFill>
                          <a:latin typeface="Courier New" panose="02070309020205020404" pitchFamily="49" charset="0"/>
                          <a:ea typeface="+mn-ea"/>
                          <a:cs typeface="Courier New" panose="02070309020205020404" pitchFamily="49" charset="0"/>
                        </a:rPr>
                        <a:t>D</a:t>
                      </a:r>
                      <a:r>
                        <a:rPr lang="en-US" baseline="0" dirty="0" smtClean="0"/>
                        <a:t>”, “</a:t>
                      </a:r>
                      <a:r>
                        <a:rPr lang="en-US" sz="1400" kern="1200" baseline="0" dirty="0" smtClean="0">
                          <a:solidFill>
                            <a:schemeClr val="dk1"/>
                          </a:solidFill>
                          <a:latin typeface="Courier New" panose="02070309020205020404" pitchFamily="49" charset="0"/>
                          <a:ea typeface="+mn-ea"/>
                          <a:cs typeface="Courier New" panose="02070309020205020404" pitchFamily="49" charset="0"/>
                        </a:rPr>
                        <a:t>W</a:t>
                      </a:r>
                      <a:r>
                        <a:rPr lang="en-US" baseline="0" dirty="0" smtClean="0"/>
                        <a:t>”, “</a:t>
                      </a:r>
                      <a:r>
                        <a:rPr lang="en-US" sz="1400" kern="1200" baseline="0" dirty="0" smtClean="0">
                          <a:solidFill>
                            <a:schemeClr val="dk1"/>
                          </a:solidFill>
                          <a:latin typeface="Courier New" panose="02070309020205020404" pitchFamily="49" charset="0"/>
                          <a:ea typeface="+mn-ea"/>
                          <a:cs typeface="Courier New" panose="02070309020205020404" pitchFamily="49" charset="0"/>
                        </a:rPr>
                        <a:t>M</a:t>
                      </a:r>
                      <a:r>
                        <a:rPr lang="en-US" baseline="0" dirty="0" smtClean="0"/>
                        <a:t>” or “</a:t>
                      </a:r>
                      <a:r>
                        <a:rPr lang="en-US" sz="1400" kern="1200" baseline="0" dirty="0" smtClean="0">
                          <a:solidFill>
                            <a:schemeClr val="dk1"/>
                          </a:solidFill>
                          <a:latin typeface="Courier New" panose="02070309020205020404" pitchFamily="49" charset="0"/>
                          <a:ea typeface="+mn-ea"/>
                          <a:cs typeface="Courier New" panose="02070309020205020404" pitchFamily="49" charset="0"/>
                        </a:rPr>
                        <a:t>Y</a:t>
                      </a:r>
                      <a:r>
                        <a:rPr lang="en-US" baseline="0" dirty="0" smtClean="0"/>
                        <a:t>”)</a:t>
                      </a:r>
                      <a:endParaRPr lang="en-US" dirty="0"/>
                    </a:p>
                  </a:txBody>
                  <a:tcPr/>
                </a:tc>
                <a:extLst>
                  <a:ext uri="{0D108BD9-81ED-4DB2-BD59-A6C34878D82A}">
                    <a16:rowId xmlns:a16="http://schemas.microsoft.com/office/drawing/2014/main" val="138860855"/>
                  </a:ext>
                </a:extLst>
              </a:tr>
              <a:tr h="370840">
                <a:tc>
                  <a:txBody>
                    <a:bodyPr/>
                    <a:lstStyle/>
                    <a:p>
                      <a:r>
                        <a:rPr lang="en-US" sz="1400" dirty="0" err="1" smtClean="0">
                          <a:latin typeface="Courier New" panose="02070309020205020404" pitchFamily="49" charset="0"/>
                          <a:cs typeface="Courier New" panose="02070309020205020404" pitchFamily="49" charset="0"/>
                        </a:rPr>
                        <a:t>sim.model.timeIncrement</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Support the fixed-time increment</a:t>
                      </a:r>
                      <a:r>
                        <a:rPr lang="en-US" baseline="0" dirty="0" smtClean="0"/>
                        <a:t> time progression used to trigger the </a:t>
                      </a:r>
                      <a:r>
                        <a:rPr lang="en-US" sz="1400" baseline="0" dirty="0" err="1" smtClean="0">
                          <a:latin typeface="Courier New" panose="02070309020205020404" pitchFamily="49" charset="0"/>
                          <a:cs typeface="Courier New" panose="02070309020205020404" pitchFamily="49" charset="0"/>
                        </a:rPr>
                        <a:t>onEventTimeStep</a:t>
                      </a:r>
                      <a:r>
                        <a:rPr lang="en-US" baseline="0" dirty="0" smtClean="0"/>
                        <a:t> function</a:t>
                      </a:r>
                      <a:endParaRPr lang="en-US" dirty="0"/>
                    </a:p>
                  </a:txBody>
                  <a:tcPr/>
                </a:tc>
                <a:extLst>
                  <a:ext uri="{0D108BD9-81ED-4DB2-BD59-A6C34878D82A}">
                    <a16:rowId xmlns:a16="http://schemas.microsoft.com/office/drawing/2014/main" val="571919532"/>
                  </a:ext>
                </a:extLst>
              </a:tr>
            </a:tbl>
          </a:graphicData>
        </a:graphic>
      </p:graphicFrame>
    </p:spTree>
    <p:extLst>
      <p:ext uri="{BB962C8B-B14F-4D97-AF65-F5344CB8AC3E}">
        <p14:creationId xmlns:p14="http://schemas.microsoft.com/office/powerpoint/2010/main" val="732028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Parameters (simulation.js)</a:t>
            </a:r>
            <a:endParaRPr lang="en-US" dirty="0"/>
          </a:p>
        </p:txBody>
      </p:sp>
      <p:sp>
        <p:nvSpPr>
          <p:cNvPr id="7" name="Content Placeholder 6"/>
          <p:cNvSpPr>
            <a:spLocks noGrp="1"/>
          </p:cNvSpPr>
          <p:nvPr>
            <p:ph idx="1"/>
          </p:nvPr>
        </p:nvSpPr>
        <p:spPr/>
        <p:txBody>
          <a:bodyPr/>
          <a:lstStyle/>
          <a:p>
            <a:r>
              <a:rPr lang="en-US" dirty="0" smtClean="0"/>
              <a:t>Define the default simulation parameters</a:t>
            </a:r>
            <a:endParaRPr lang="en-US" dirty="0"/>
          </a:p>
        </p:txBody>
      </p:sp>
      <p:sp>
        <p:nvSpPr>
          <p:cNvPr id="3" name="Slide Number Placeholder 2"/>
          <p:cNvSpPr>
            <a:spLocks noGrp="1"/>
          </p:cNvSpPr>
          <p:nvPr>
            <p:ph type="sldNum" sz="quarter" idx="12"/>
          </p:nvPr>
        </p:nvSpPr>
        <p:spPr/>
        <p:txBody>
          <a:bodyPr/>
          <a:lstStyle/>
          <a:p>
            <a:fld id="{247FB092-A999-4510-8992-5DF87EBC3E9E}" type="slidenum">
              <a:rPr lang="en-US" smtClean="0"/>
              <a:t>33</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714336916"/>
              </p:ext>
            </p:extLst>
          </p:nvPr>
        </p:nvGraphicFramePr>
        <p:xfrm>
          <a:off x="838200" y="2822732"/>
          <a:ext cx="10236200" cy="1112520"/>
        </p:xfrm>
        <a:graphic>
          <a:graphicData uri="http://schemas.openxmlformats.org/drawingml/2006/table">
            <a:tbl>
              <a:tblPr firstRow="1" bandRow="1">
                <a:tableStyleId>{073A0DAA-6AF3-43AB-8588-CEC1D06C72B9}</a:tableStyleId>
              </a:tblPr>
              <a:tblGrid>
                <a:gridCol w="3415071">
                  <a:extLst>
                    <a:ext uri="{9D8B030D-6E8A-4147-A177-3AD203B41FA5}">
                      <a16:colId xmlns:a16="http://schemas.microsoft.com/office/drawing/2014/main" val="2126260877"/>
                    </a:ext>
                  </a:extLst>
                </a:gridCol>
                <a:gridCol w="6821129">
                  <a:extLst>
                    <a:ext uri="{9D8B030D-6E8A-4147-A177-3AD203B41FA5}">
                      <a16:colId xmlns:a16="http://schemas.microsoft.com/office/drawing/2014/main" val="533787969"/>
                    </a:ext>
                  </a:extLst>
                </a:gridCol>
              </a:tblGrid>
              <a:tr h="370840">
                <a:tc>
                  <a:txBody>
                    <a:bodyPr/>
                    <a:lstStyle/>
                    <a:p>
                      <a:r>
                        <a:rPr lang="en-US" dirty="0" smtClean="0"/>
                        <a:t>Property</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3995793087"/>
                  </a:ext>
                </a:extLst>
              </a:tr>
              <a:tr h="370840">
                <a:tc>
                  <a:txBody>
                    <a:bodyPr/>
                    <a:lstStyle/>
                    <a:p>
                      <a:r>
                        <a:rPr lang="en-US" sz="1400" dirty="0" err="1" smtClean="0">
                          <a:latin typeface="Courier New" panose="02070309020205020404" pitchFamily="49" charset="0"/>
                          <a:cs typeface="Courier New" panose="02070309020205020404" pitchFamily="49" charset="0"/>
                        </a:rPr>
                        <a:t>sim.scenario.simulationEndTime</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Length</a:t>
                      </a:r>
                      <a:r>
                        <a:rPr lang="en-US" baseline="0" dirty="0" smtClean="0"/>
                        <a:t> of the simulation</a:t>
                      </a:r>
                      <a:endParaRPr lang="en-US" dirty="0"/>
                    </a:p>
                  </a:txBody>
                  <a:tcPr/>
                </a:tc>
                <a:extLst>
                  <a:ext uri="{0D108BD9-81ED-4DB2-BD59-A6C34878D82A}">
                    <a16:rowId xmlns:a16="http://schemas.microsoft.com/office/drawing/2014/main" val="2828906007"/>
                  </a:ext>
                </a:extLst>
              </a:tr>
              <a:tr h="370840">
                <a:tc>
                  <a:txBody>
                    <a:bodyPr/>
                    <a:lstStyle/>
                    <a:p>
                      <a:r>
                        <a:rPr lang="en-US" sz="1400" dirty="0" err="1" smtClean="0">
                          <a:latin typeface="Courier New" panose="02070309020205020404" pitchFamily="49" charset="0"/>
                          <a:cs typeface="Courier New" panose="02070309020205020404" pitchFamily="49" charset="0"/>
                        </a:rPr>
                        <a:t>sim.scenario.randomSeed</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Seed</a:t>
                      </a:r>
                      <a:r>
                        <a:rPr lang="en-US" baseline="0" dirty="0" smtClean="0"/>
                        <a:t> of the random generator</a:t>
                      </a:r>
                      <a:endParaRPr lang="en-US" dirty="0"/>
                    </a:p>
                  </a:txBody>
                  <a:tcPr/>
                </a:tc>
                <a:extLst>
                  <a:ext uri="{0D108BD9-81ED-4DB2-BD59-A6C34878D82A}">
                    <a16:rowId xmlns:a16="http://schemas.microsoft.com/office/drawing/2014/main" val="2863950101"/>
                  </a:ext>
                </a:extLst>
              </a:tr>
            </a:tbl>
          </a:graphicData>
        </a:graphic>
      </p:graphicFrame>
    </p:spTree>
    <p:extLst>
      <p:ext uri="{BB962C8B-B14F-4D97-AF65-F5344CB8AC3E}">
        <p14:creationId xmlns:p14="http://schemas.microsoft.com/office/powerpoint/2010/main" val="1420150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Purchasing Model – Version 1</a:t>
            </a:r>
            <a:endParaRPr lang="en-US" dirty="0"/>
          </a:p>
        </p:txBody>
      </p:sp>
      <p:sp>
        <p:nvSpPr>
          <p:cNvPr id="6" name="Content Placeholder 5"/>
          <p:cNvSpPr>
            <a:spLocks noGrp="1"/>
          </p:cNvSpPr>
          <p:nvPr>
            <p:ph idx="1"/>
          </p:nvPr>
        </p:nvSpPr>
        <p:spPr/>
        <p:txBody>
          <a:bodyPr>
            <a:normAutofit/>
          </a:bodyPr>
          <a:lstStyle/>
          <a:p>
            <a:r>
              <a:rPr lang="en-US" dirty="0" smtClean="0"/>
              <a:t>Single Enterprise produces and sells one single type of item</a:t>
            </a:r>
          </a:p>
          <a:p>
            <a:r>
              <a:rPr lang="en-US" dirty="0" smtClean="0"/>
              <a:t>Single Consumer purchases items from the Enterprise</a:t>
            </a:r>
          </a:p>
          <a:p>
            <a:r>
              <a:rPr lang="en-US" dirty="0" smtClean="0"/>
              <a:t>On </a:t>
            </a:r>
            <a:r>
              <a:rPr lang="en-US" dirty="0"/>
              <a:t>each day</a:t>
            </a:r>
          </a:p>
          <a:p>
            <a:pPr lvl="1">
              <a:buFont typeface="Wingdings" panose="05000000000000000000" pitchFamily="2" charset="2"/>
              <a:buChar char="§"/>
            </a:pPr>
            <a:r>
              <a:rPr lang="en-US" dirty="0"/>
              <a:t>the Enterprise </a:t>
            </a:r>
            <a:r>
              <a:rPr lang="en-US" dirty="0" smtClean="0"/>
              <a:t>produces </a:t>
            </a:r>
            <a:r>
              <a:rPr lang="en-US" dirty="0"/>
              <a:t>a finite quantity of items</a:t>
            </a:r>
          </a:p>
          <a:p>
            <a:pPr lvl="1">
              <a:buFont typeface="Wingdings" panose="05000000000000000000" pitchFamily="2" charset="2"/>
              <a:buChar char="§"/>
            </a:pPr>
            <a:r>
              <a:rPr lang="en-US" dirty="0"/>
              <a:t>the Consumer </a:t>
            </a:r>
            <a:r>
              <a:rPr lang="en-US" dirty="0" smtClean="0"/>
              <a:t>orders a </a:t>
            </a:r>
            <a:r>
              <a:rPr lang="en-US" dirty="0"/>
              <a:t>specific quantity of items from the Enterprise</a:t>
            </a:r>
          </a:p>
          <a:p>
            <a:pPr lvl="2">
              <a:buFont typeface="Courier New" panose="02070309020205020404" pitchFamily="49" charset="0"/>
              <a:buChar char="o"/>
            </a:pPr>
            <a:r>
              <a:rPr lang="en-US" dirty="0"/>
              <a:t>If the ordered quantity is in stock, the Enterprise delivers the quantity items to the Consumer and the order is fulfilled</a:t>
            </a:r>
          </a:p>
          <a:p>
            <a:pPr lvl="2">
              <a:buFont typeface="Courier New" panose="02070309020205020404" pitchFamily="49" charset="0"/>
              <a:buChar char="o"/>
            </a:pPr>
            <a:r>
              <a:rPr lang="en-US" dirty="0"/>
              <a:t>Otherwise, the Enterprise delivers the quantity of items in stock to the Consumer (i.e., order is partially fulfilled) and registers the non-fulfilled quantity as lost </a:t>
            </a:r>
            <a:r>
              <a:rPr lang="en-US" dirty="0" smtClean="0"/>
              <a:t>sales</a:t>
            </a:r>
            <a:endParaRPr lang="en-US" dirty="0"/>
          </a:p>
        </p:txBody>
      </p:sp>
      <p:sp>
        <p:nvSpPr>
          <p:cNvPr id="3" name="Slide Number Placeholder 2"/>
          <p:cNvSpPr>
            <a:spLocks noGrp="1"/>
          </p:cNvSpPr>
          <p:nvPr>
            <p:ph type="sldNum" sz="quarter" idx="12"/>
          </p:nvPr>
        </p:nvSpPr>
        <p:spPr/>
        <p:txBody>
          <a:bodyPr/>
          <a:lstStyle/>
          <a:p>
            <a:fld id="{247FB092-A999-4510-8992-5DF87EBC3E9E}" type="slidenum">
              <a:rPr lang="en-US" smtClean="0"/>
              <a:t>34</a:t>
            </a:fld>
            <a:endParaRPr lang="en-US"/>
          </a:p>
        </p:txBody>
      </p:sp>
      <p:sp>
        <p:nvSpPr>
          <p:cNvPr id="4" name="TextBox 3"/>
          <p:cNvSpPr txBox="1"/>
          <p:nvPr/>
        </p:nvSpPr>
        <p:spPr>
          <a:xfrm>
            <a:off x="838200" y="1204159"/>
            <a:ext cx="5050742" cy="369332"/>
          </a:xfrm>
          <a:prstGeom prst="rect">
            <a:avLst/>
          </a:prstGeom>
          <a:noFill/>
        </p:spPr>
        <p:txBody>
          <a:bodyPr wrap="none" rtlCol="0">
            <a:spAutoFit/>
          </a:bodyPr>
          <a:lstStyle/>
          <a:p>
            <a:r>
              <a:rPr lang="en-US" dirty="0">
                <a:hlinkClick r:id="rId2"/>
              </a:rPr>
              <a:t>https://</a:t>
            </a:r>
            <a:r>
              <a:rPr lang="en-US" dirty="0" smtClean="0">
                <a:hlinkClick r:id="rId2"/>
              </a:rPr>
              <a:t>gnardin.github.io/PurchasingModel/01.html</a:t>
            </a:r>
            <a:endParaRPr lang="en-US" dirty="0"/>
          </a:p>
        </p:txBody>
      </p:sp>
    </p:spTree>
    <p:extLst>
      <p:ext uri="{BB962C8B-B14F-4D97-AF65-F5344CB8AC3E}">
        <p14:creationId xmlns:p14="http://schemas.microsoft.com/office/powerpoint/2010/main" val="934858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Purchasing Model – Version 1</a:t>
            </a:r>
          </a:p>
        </p:txBody>
      </p:sp>
      <p:pic>
        <p:nvPicPr>
          <p:cNvPr id="9" name="Content Placeholder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1959730"/>
            <a:ext cx="6860083" cy="1139983"/>
          </a:xfrm>
        </p:spPr>
      </p:pic>
      <p:pic>
        <p:nvPicPr>
          <p:cNvPr id="10" name="Content Placeholder 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3778036" y="3451104"/>
            <a:ext cx="7575764" cy="2455723"/>
          </a:xfrm>
        </p:spPr>
      </p:pic>
      <p:sp>
        <p:nvSpPr>
          <p:cNvPr id="4" name="Slide Number Placeholder 3"/>
          <p:cNvSpPr>
            <a:spLocks noGrp="1"/>
          </p:cNvSpPr>
          <p:nvPr>
            <p:ph type="sldNum" sz="quarter" idx="12"/>
          </p:nvPr>
        </p:nvSpPr>
        <p:spPr/>
        <p:txBody>
          <a:bodyPr/>
          <a:lstStyle/>
          <a:p>
            <a:fld id="{247FB092-A999-4510-8992-5DF87EBC3E9E}" type="slidenum">
              <a:rPr lang="en-US" smtClean="0"/>
              <a:t>35</a:t>
            </a:fld>
            <a:endParaRPr lang="en-US"/>
          </a:p>
        </p:txBody>
      </p:sp>
      <p:sp>
        <p:nvSpPr>
          <p:cNvPr id="6" name="TextBox 5"/>
          <p:cNvSpPr txBox="1"/>
          <p:nvPr/>
        </p:nvSpPr>
        <p:spPr>
          <a:xfrm>
            <a:off x="838200" y="1204159"/>
            <a:ext cx="5050742" cy="369332"/>
          </a:xfrm>
          <a:prstGeom prst="rect">
            <a:avLst/>
          </a:prstGeom>
          <a:noFill/>
        </p:spPr>
        <p:txBody>
          <a:bodyPr wrap="none" rtlCol="0">
            <a:spAutoFit/>
          </a:bodyPr>
          <a:lstStyle/>
          <a:p>
            <a:r>
              <a:rPr lang="en-US" dirty="0">
                <a:hlinkClick r:id="rId4"/>
              </a:rPr>
              <a:t>https://</a:t>
            </a:r>
            <a:r>
              <a:rPr lang="en-US" dirty="0" smtClean="0">
                <a:hlinkClick r:id="rId4"/>
              </a:rPr>
              <a:t>gnardin.github.io/PurchasingModel/01.html</a:t>
            </a:r>
            <a:endParaRPr lang="en-US" dirty="0"/>
          </a:p>
        </p:txBody>
      </p:sp>
      <p:sp>
        <p:nvSpPr>
          <p:cNvPr id="11" name="TextBox 10"/>
          <p:cNvSpPr txBox="1"/>
          <p:nvPr/>
        </p:nvSpPr>
        <p:spPr>
          <a:xfrm>
            <a:off x="3533873" y="3041676"/>
            <a:ext cx="1492460" cy="369332"/>
          </a:xfrm>
          <a:prstGeom prst="rect">
            <a:avLst/>
          </a:prstGeom>
          <a:noFill/>
        </p:spPr>
        <p:txBody>
          <a:bodyPr wrap="none" rtlCol="0">
            <a:spAutoFit/>
          </a:bodyPr>
          <a:lstStyle/>
          <a:p>
            <a:r>
              <a:rPr lang="en-US" b="1" dirty="0" smtClean="0"/>
              <a:t>Class diagram</a:t>
            </a:r>
            <a:endParaRPr lang="en-US" b="1" dirty="0"/>
          </a:p>
        </p:txBody>
      </p:sp>
      <p:sp>
        <p:nvSpPr>
          <p:cNvPr id="12" name="TextBox 11"/>
          <p:cNvSpPr txBox="1"/>
          <p:nvPr/>
        </p:nvSpPr>
        <p:spPr>
          <a:xfrm>
            <a:off x="6753163" y="5906827"/>
            <a:ext cx="1625510" cy="369332"/>
          </a:xfrm>
          <a:prstGeom prst="rect">
            <a:avLst/>
          </a:prstGeom>
          <a:noFill/>
        </p:spPr>
        <p:txBody>
          <a:bodyPr wrap="none" rtlCol="0">
            <a:spAutoFit/>
          </a:bodyPr>
          <a:lstStyle/>
          <a:p>
            <a:r>
              <a:rPr lang="en-US" b="1" dirty="0" smtClean="0"/>
              <a:t>BPMN diagram</a:t>
            </a:r>
            <a:endParaRPr lang="en-US" b="1" dirty="0"/>
          </a:p>
        </p:txBody>
      </p:sp>
    </p:spTree>
    <p:extLst>
      <p:ext uri="{BB962C8B-B14F-4D97-AF65-F5344CB8AC3E}">
        <p14:creationId xmlns:p14="http://schemas.microsoft.com/office/powerpoint/2010/main" val="1850026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Types</a:t>
            </a:r>
            <a:endParaRPr lang="en-US" dirty="0"/>
          </a:p>
        </p:txBody>
      </p:sp>
      <p:sp>
        <p:nvSpPr>
          <p:cNvPr id="3" name="Content Placeholder 2"/>
          <p:cNvSpPr>
            <a:spLocks noGrp="1"/>
          </p:cNvSpPr>
          <p:nvPr>
            <p:ph idx="1"/>
          </p:nvPr>
        </p:nvSpPr>
        <p:spPr/>
        <p:txBody>
          <a:bodyPr/>
          <a:lstStyle/>
          <a:p>
            <a:r>
              <a:rPr lang="en-US" dirty="0" smtClean="0"/>
              <a:t>Object types are defined in the form of classes</a:t>
            </a:r>
          </a:p>
          <a:p>
            <a:r>
              <a:rPr lang="en-US" dirty="0" smtClean="0"/>
              <a:t>Each object type should reside in a file with the same name</a:t>
            </a:r>
            <a:endParaRPr lang="en-US" dirty="0"/>
          </a:p>
        </p:txBody>
      </p:sp>
      <p:sp>
        <p:nvSpPr>
          <p:cNvPr id="4" name="Rectangle 3"/>
          <p:cNvSpPr/>
          <p:nvPr/>
        </p:nvSpPr>
        <p:spPr>
          <a:xfrm>
            <a:off x="516895" y="3360615"/>
            <a:ext cx="7603847" cy="3046988"/>
          </a:xfrm>
          <a:prstGeom prst="rect">
            <a:avLst/>
          </a:prstGeom>
          <a:ln>
            <a:solidFill>
              <a:schemeClr val="tx1"/>
            </a:solidFill>
          </a:ln>
        </p:spPr>
        <p:txBody>
          <a:bodyPr wrap="square">
            <a:spAutoFit/>
          </a:bodyPr>
          <a:lstStyle/>
          <a:p>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Consumer</a:t>
            </a:r>
            <a:r>
              <a:rPr lang="en-US" sz="1200" dirty="0" smtClean="0">
                <a:latin typeface="Courier New" panose="02070309020205020404" pitchFamily="49" charset="0"/>
                <a:cs typeface="Courier New" panose="02070309020205020404" pitchFamily="49" charset="0"/>
              </a:rPr>
              <a:t> = new </a:t>
            </a:r>
            <a:r>
              <a:rPr lang="en-US" sz="1200" dirty="0" err="1" smtClean="0">
                <a:latin typeface="Courier New" panose="02070309020205020404" pitchFamily="49" charset="0"/>
                <a:cs typeface="Courier New" panose="02070309020205020404" pitchFamily="49" charset="0"/>
              </a:rPr>
              <a:t>cLASS</a:t>
            </a:r>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Name: “</a:t>
            </a:r>
            <a:r>
              <a:rPr lang="en-US" sz="1200" b="1" dirty="0" smtClean="0">
                <a:latin typeface="Courier New" panose="02070309020205020404" pitchFamily="49" charset="0"/>
                <a:cs typeface="Courier New" panose="02070309020205020404" pitchFamily="49" charset="0"/>
              </a:rPr>
              <a:t>Consumer</a:t>
            </a:r>
            <a:r>
              <a:rPr lang="en-US" sz="1200" dirty="0" smtClean="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shortLabel</a:t>
            </a:r>
            <a:r>
              <a:rPr lang="en-US" sz="1200" dirty="0" smtClean="0">
                <a:latin typeface="Courier New" panose="02070309020205020404" pitchFamily="49" charset="0"/>
                <a:cs typeface="Courier New" panose="02070309020205020404" pitchFamily="49" charset="0"/>
              </a:rPr>
              <a:t>: “Consumer",</a:t>
            </a:r>
          </a:p>
          <a:p>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supertypeName</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oBJECT</a:t>
            </a:r>
            <a:r>
              <a:rPr lang="en-US" sz="1200" dirty="0" smtClean="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properties: {</a:t>
            </a:r>
          </a:p>
          <a:p>
            <a:r>
              <a:rPr lang="en-US" sz="1200"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purchaseMin</a:t>
            </a:r>
            <a:r>
              <a:rPr lang="en-US" sz="1200" dirty="0" smtClean="0">
                <a:latin typeface="Courier New" panose="02070309020205020404" pitchFamily="49" charset="0"/>
                <a:cs typeface="Courier New" panose="02070309020205020404" pitchFamily="49" charset="0"/>
              </a:rPr>
              <a:t>": { range: "</a:t>
            </a:r>
            <a:r>
              <a:rPr lang="en-US" sz="1200" dirty="0" err="1" smtClean="0">
                <a:latin typeface="Courier New" panose="02070309020205020404" pitchFamily="49" charset="0"/>
                <a:cs typeface="Courier New" panose="02070309020205020404" pitchFamily="49" charset="0"/>
              </a:rPr>
              <a:t>NonNegativeInteger</a:t>
            </a:r>
            <a:r>
              <a:rPr lang="en-US" sz="1200" dirty="0" smtClean="0">
                <a:latin typeface="Courier New" panose="02070309020205020404" pitchFamily="49" charset="0"/>
                <a:cs typeface="Courier New" panose="02070309020205020404" pitchFamily="49" charset="0"/>
              </a:rPr>
              <a:t>", label: "Min Items Purchase" },</a:t>
            </a:r>
          </a:p>
          <a:p>
            <a:r>
              <a:rPr lang="en-US" sz="1200"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purchaseMax</a:t>
            </a:r>
            <a:r>
              <a:rPr lang="en-US" sz="1200" dirty="0" smtClean="0">
                <a:latin typeface="Courier New" panose="02070309020205020404" pitchFamily="49" charset="0"/>
                <a:cs typeface="Courier New" panose="02070309020205020404" pitchFamily="49" charset="0"/>
              </a:rPr>
              <a:t>": { range: "</a:t>
            </a:r>
            <a:r>
              <a:rPr lang="en-US" sz="1200" dirty="0" err="1" smtClean="0">
                <a:latin typeface="Courier New" panose="02070309020205020404" pitchFamily="49" charset="0"/>
                <a:cs typeface="Courier New" panose="02070309020205020404" pitchFamily="49" charset="0"/>
              </a:rPr>
              <a:t>NonNegativeInteger</a:t>
            </a:r>
            <a:r>
              <a:rPr lang="en-US" sz="1200" dirty="0" smtClean="0">
                <a:latin typeface="Courier New" panose="02070309020205020404" pitchFamily="49" charset="0"/>
                <a:cs typeface="Courier New" panose="02070309020205020404" pitchFamily="49" charset="0"/>
              </a:rPr>
              <a:t>", label: "Max Items Purchase" }</a:t>
            </a:r>
          </a:p>
          <a:p>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methods: {</a:t>
            </a:r>
          </a:p>
          <a:p>
            <a:r>
              <a:rPr lang="en-US" sz="1200"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decideOrder</a:t>
            </a:r>
            <a:r>
              <a:rPr lang="en-US" sz="1200" dirty="0" smtClean="0">
                <a:latin typeface="Courier New" panose="02070309020205020404" pitchFamily="49" charset="0"/>
                <a:cs typeface="Courier New" panose="02070309020205020404" pitchFamily="49" charset="0"/>
              </a:rPr>
              <a:t>": function () {</a:t>
            </a:r>
          </a:p>
          <a:p>
            <a:r>
              <a:rPr lang="en-US" sz="1200" dirty="0" smtClean="0">
                <a:latin typeface="Courier New" panose="02070309020205020404" pitchFamily="49" charset="0"/>
                <a:cs typeface="Courier New" panose="02070309020205020404" pitchFamily="49" charset="0"/>
              </a:rPr>
              <a:t>      return </a:t>
            </a:r>
            <a:r>
              <a:rPr lang="en-US" sz="1200" dirty="0" err="1" smtClean="0">
                <a:latin typeface="Courier New" panose="02070309020205020404" pitchFamily="49" charset="0"/>
                <a:cs typeface="Courier New" panose="02070309020205020404" pitchFamily="49" charset="0"/>
              </a:rPr>
              <a:t>rand.uniformInt</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this.purchaseMin</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this.purchaseMax</a:t>
            </a:r>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p:txBody>
      </p:sp>
      <p:sp>
        <p:nvSpPr>
          <p:cNvPr id="5" name="TextBox 4"/>
          <p:cNvSpPr txBox="1"/>
          <p:nvPr/>
        </p:nvSpPr>
        <p:spPr>
          <a:xfrm>
            <a:off x="516895" y="2991283"/>
            <a:ext cx="2844818" cy="369332"/>
          </a:xfrm>
          <a:prstGeom prst="rect">
            <a:avLst/>
          </a:prstGeom>
          <a:noFill/>
          <a:ln>
            <a:solidFill>
              <a:schemeClr val="tx1"/>
            </a:solidFill>
          </a:ln>
        </p:spPr>
        <p:txBody>
          <a:bodyPr wrap="none" rtlCol="0">
            <a:spAutoFit/>
          </a:bodyPr>
          <a:lstStyle/>
          <a:p>
            <a:r>
              <a:rPr lang="en-US" b="1" dirty="0" smtClean="0"/>
              <a:t>Consumer Object Type class</a:t>
            </a:r>
            <a:endParaRPr lang="en-US" b="1" dirty="0"/>
          </a:p>
        </p:txBody>
      </p:sp>
      <p:sp>
        <p:nvSpPr>
          <p:cNvPr id="6" name="Slide Number Placeholder 5"/>
          <p:cNvSpPr>
            <a:spLocks noGrp="1"/>
          </p:cNvSpPr>
          <p:nvPr>
            <p:ph type="sldNum" sz="quarter" idx="12"/>
          </p:nvPr>
        </p:nvSpPr>
        <p:spPr/>
        <p:txBody>
          <a:bodyPr/>
          <a:lstStyle/>
          <a:p>
            <a:fld id="{247FB092-A999-4510-8992-5DF87EBC3E9E}" type="slidenum">
              <a:rPr lang="en-US" smtClean="0"/>
              <a:t>36</a:t>
            </a:fld>
            <a:endParaRPr lang="en-US"/>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r="57878"/>
          <a:stretch/>
        </p:blipFill>
        <p:spPr>
          <a:xfrm>
            <a:off x="8734690" y="3360615"/>
            <a:ext cx="2619110" cy="1033274"/>
          </a:xfrm>
          <a:prstGeom prst="rect">
            <a:avLst/>
          </a:prstGeom>
        </p:spPr>
      </p:pic>
    </p:spTree>
    <p:extLst>
      <p:ext uri="{BB962C8B-B14F-4D97-AF65-F5344CB8AC3E}">
        <p14:creationId xmlns:p14="http://schemas.microsoft.com/office/powerpoint/2010/main" val="24354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graphicFrame>
        <p:nvGraphicFramePr>
          <p:cNvPr id="4" name="Content Placeholder 3"/>
          <p:cNvGraphicFramePr>
            <a:graphicFrameLocks noGrp="1"/>
          </p:cNvGraphicFramePr>
          <p:nvPr>
            <p:ph idx="1"/>
            <p:extLst/>
          </p:nvPr>
        </p:nvGraphicFramePr>
        <p:xfrm>
          <a:off x="838200" y="1825625"/>
          <a:ext cx="10515600" cy="3337560"/>
        </p:xfrm>
        <a:graphic>
          <a:graphicData uri="http://schemas.openxmlformats.org/drawingml/2006/table">
            <a:tbl>
              <a:tblPr firstRow="1" bandRow="1">
                <a:tableStyleId>{073A0DAA-6AF3-43AB-8588-CEC1D06C72B9}</a:tableStyleId>
              </a:tblPr>
              <a:tblGrid>
                <a:gridCol w="2298290">
                  <a:extLst>
                    <a:ext uri="{9D8B030D-6E8A-4147-A177-3AD203B41FA5}">
                      <a16:colId xmlns:a16="http://schemas.microsoft.com/office/drawing/2014/main" val="630986585"/>
                    </a:ext>
                  </a:extLst>
                </a:gridCol>
                <a:gridCol w="8217310">
                  <a:extLst>
                    <a:ext uri="{9D8B030D-6E8A-4147-A177-3AD203B41FA5}">
                      <a16:colId xmlns:a16="http://schemas.microsoft.com/office/drawing/2014/main" val="2982683997"/>
                    </a:ext>
                  </a:extLst>
                </a:gridCol>
              </a:tblGrid>
              <a:tr h="370840">
                <a:tc>
                  <a:txBody>
                    <a:bodyPr/>
                    <a:lstStyle/>
                    <a:p>
                      <a:r>
                        <a:rPr lang="en-US" dirty="0" smtClean="0"/>
                        <a:t>Data Type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2277577918"/>
                  </a:ext>
                </a:extLst>
              </a:tr>
              <a:tr h="370840">
                <a:tc>
                  <a:txBody>
                    <a:bodyPr/>
                    <a:lstStyle/>
                    <a:p>
                      <a:r>
                        <a:rPr lang="en-US" dirty="0" smtClean="0"/>
                        <a:t>String</a:t>
                      </a:r>
                      <a:endParaRPr lang="en-US" dirty="0"/>
                    </a:p>
                  </a:txBody>
                  <a:tcPr/>
                </a:tc>
                <a:tc>
                  <a:txBody>
                    <a:bodyPr/>
                    <a:lstStyle/>
                    <a:p>
                      <a:r>
                        <a:rPr lang="en-US" dirty="0" smtClean="0"/>
                        <a:t>String</a:t>
                      </a:r>
                      <a:endParaRPr lang="en-US" dirty="0"/>
                    </a:p>
                  </a:txBody>
                  <a:tcPr/>
                </a:tc>
                <a:extLst>
                  <a:ext uri="{0D108BD9-81ED-4DB2-BD59-A6C34878D82A}">
                    <a16:rowId xmlns:a16="http://schemas.microsoft.com/office/drawing/2014/main" val="1037207748"/>
                  </a:ext>
                </a:extLst>
              </a:tr>
              <a:tr h="370840">
                <a:tc>
                  <a:txBody>
                    <a:bodyPr/>
                    <a:lstStyle/>
                    <a:p>
                      <a:r>
                        <a:rPr lang="en-US" dirty="0" err="1" smtClean="0"/>
                        <a:t>NonEmptyString</a:t>
                      </a:r>
                      <a:endParaRPr lang="en-US" dirty="0"/>
                    </a:p>
                  </a:txBody>
                  <a:tcPr/>
                </a:tc>
                <a:tc>
                  <a:txBody>
                    <a:bodyPr/>
                    <a:lstStyle/>
                    <a:p>
                      <a:r>
                        <a:rPr lang="en-US" dirty="0" smtClean="0"/>
                        <a:t>Non-empty string</a:t>
                      </a:r>
                      <a:endParaRPr lang="en-US" dirty="0"/>
                    </a:p>
                  </a:txBody>
                  <a:tcPr/>
                </a:tc>
                <a:extLst>
                  <a:ext uri="{0D108BD9-81ED-4DB2-BD59-A6C34878D82A}">
                    <a16:rowId xmlns:a16="http://schemas.microsoft.com/office/drawing/2014/main" val="140512043"/>
                  </a:ext>
                </a:extLst>
              </a:tr>
              <a:tr h="370840">
                <a:tc>
                  <a:txBody>
                    <a:bodyPr/>
                    <a:lstStyle/>
                    <a:p>
                      <a:r>
                        <a:rPr lang="en-US" dirty="0" smtClean="0"/>
                        <a:t>Integer</a:t>
                      </a:r>
                      <a:endParaRPr lang="en-US" dirty="0"/>
                    </a:p>
                  </a:txBody>
                  <a:tcPr/>
                </a:tc>
                <a:tc>
                  <a:txBody>
                    <a:bodyPr/>
                    <a:lstStyle/>
                    <a:p>
                      <a:r>
                        <a:rPr lang="en-US" dirty="0" smtClean="0"/>
                        <a:t>Integer</a:t>
                      </a:r>
                      <a:endParaRPr lang="en-US" dirty="0"/>
                    </a:p>
                  </a:txBody>
                  <a:tcPr/>
                </a:tc>
                <a:extLst>
                  <a:ext uri="{0D108BD9-81ED-4DB2-BD59-A6C34878D82A}">
                    <a16:rowId xmlns:a16="http://schemas.microsoft.com/office/drawing/2014/main" val="3362940539"/>
                  </a:ext>
                </a:extLst>
              </a:tr>
              <a:tr h="370840">
                <a:tc>
                  <a:txBody>
                    <a:bodyPr/>
                    <a:lstStyle/>
                    <a:p>
                      <a:r>
                        <a:rPr lang="en-US" dirty="0" err="1" smtClean="0"/>
                        <a:t>NonNegativeInteger</a:t>
                      </a:r>
                      <a:endParaRPr lang="en-US" dirty="0"/>
                    </a:p>
                  </a:txBody>
                  <a:tcPr/>
                </a:tc>
                <a:tc>
                  <a:txBody>
                    <a:bodyPr/>
                    <a:lstStyle/>
                    <a:p>
                      <a:r>
                        <a:rPr lang="en-US" dirty="0" smtClean="0"/>
                        <a:t>Positive</a:t>
                      </a:r>
                      <a:r>
                        <a:rPr lang="en-US" baseline="0" dirty="0" smtClean="0"/>
                        <a:t> Integer including 0</a:t>
                      </a:r>
                      <a:endParaRPr lang="en-US" dirty="0"/>
                    </a:p>
                  </a:txBody>
                  <a:tcPr/>
                </a:tc>
                <a:extLst>
                  <a:ext uri="{0D108BD9-81ED-4DB2-BD59-A6C34878D82A}">
                    <a16:rowId xmlns:a16="http://schemas.microsoft.com/office/drawing/2014/main" val="2495641053"/>
                  </a:ext>
                </a:extLst>
              </a:tr>
              <a:tr h="370840">
                <a:tc>
                  <a:txBody>
                    <a:bodyPr/>
                    <a:lstStyle/>
                    <a:p>
                      <a:r>
                        <a:rPr lang="en-US" dirty="0" err="1" smtClean="0"/>
                        <a:t>PositiveInteger</a:t>
                      </a:r>
                      <a:endParaRPr lang="en-US" dirty="0"/>
                    </a:p>
                  </a:txBody>
                  <a:tcPr/>
                </a:tc>
                <a:tc>
                  <a:txBody>
                    <a:bodyPr/>
                    <a:lstStyle/>
                    <a:p>
                      <a:r>
                        <a:rPr lang="en-US" dirty="0" smtClean="0"/>
                        <a:t>Positive Integer excluding</a:t>
                      </a:r>
                      <a:r>
                        <a:rPr lang="en-US" baseline="0" dirty="0" smtClean="0"/>
                        <a:t> 0</a:t>
                      </a:r>
                      <a:endParaRPr lang="en-US" dirty="0"/>
                    </a:p>
                  </a:txBody>
                  <a:tcPr/>
                </a:tc>
                <a:extLst>
                  <a:ext uri="{0D108BD9-81ED-4DB2-BD59-A6C34878D82A}">
                    <a16:rowId xmlns:a16="http://schemas.microsoft.com/office/drawing/2014/main" val="882341708"/>
                  </a:ext>
                </a:extLst>
              </a:tr>
              <a:tr h="370840">
                <a:tc>
                  <a:txBody>
                    <a:bodyPr/>
                    <a:lstStyle/>
                    <a:p>
                      <a:r>
                        <a:rPr lang="en-US" dirty="0" smtClean="0"/>
                        <a:t>Decimal</a:t>
                      </a:r>
                      <a:endParaRPr lang="en-US" dirty="0"/>
                    </a:p>
                  </a:txBody>
                  <a:tcPr/>
                </a:tc>
                <a:tc>
                  <a:txBody>
                    <a:bodyPr/>
                    <a:lstStyle/>
                    <a:p>
                      <a:r>
                        <a:rPr lang="en-US" dirty="0" smtClean="0"/>
                        <a:t>Decimal</a:t>
                      </a:r>
                      <a:endParaRPr lang="en-US" dirty="0"/>
                    </a:p>
                  </a:txBody>
                  <a:tcPr/>
                </a:tc>
                <a:extLst>
                  <a:ext uri="{0D108BD9-81ED-4DB2-BD59-A6C34878D82A}">
                    <a16:rowId xmlns:a16="http://schemas.microsoft.com/office/drawing/2014/main" val="2888583068"/>
                  </a:ext>
                </a:extLst>
              </a:tr>
              <a:tr h="370840">
                <a:tc>
                  <a:txBody>
                    <a:bodyPr/>
                    <a:lstStyle/>
                    <a:p>
                      <a:r>
                        <a:rPr lang="en-US" dirty="0" smtClean="0"/>
                        <a:t>Boolean</a:t>
                      </a:r>
                      <a:endParaRPr lang="en-US" dirty="0"/>
                    </a:p>
                  </a:txBody>
                  <a:tcPr/>
                </a:tc>
                <a:tc>
                  <a:txBody>
                    <a:bodyPr/>
                    <a:lstStyle/>
                    <a:p>
                      <a:r>
                        <a:rPr lang="en-US" dirty="0" smtClean="0"/>
                        <a:t>Boolean</a:t>
                      </a:r>
                      <a:endParaRPr lang="en-US" dirty="0"/>
                    </a:p>
                  </a:txBody>
                  <a:tcPr/>
                </a:tc>
                <a:extLst>
                  <a:ext uri="{0D108BD9-81ED-4DB2-BD59-A6C34878D82A}">
                    <a16:rowId xmlns:a16="http://schemas.microsoft.com/office/drawing/2014/main" val="2545661982"/>
                  </a:ext>
                </a:extLst>
              </a:tr>
              <a:tr h="370840">
                <a:tc>
                  <a:txBody>
                    <a:bodyPr/>
                    <a:lstStyle/>
                    <a:p>
                      <a:r>
                        <a:rPr lang="en-US" dirty="0" smtClean="0"/>
                        <a:t>Object</a:t>
                      </a:r>
                      <a:r>
                        <a:rPr lang="en-US" baseline="0" dirty="0" smtClean="0"/>
                        <a:t> Type class</a:t>
                      </a:r>
                      <a:endParaRPr lang="en-US" dirty="0"/>
                    </a:p>
                  </a:txBody>
                  <a:tcPr/>
                </a:tc>
                <a:tc>
                  <a:txBody>
                    <a:bodyPr/>
                    <a:lstStyle/>
                    <a:p>
                      <a:r>
                        <a:rPr lang="en-US" dirty="0" smtClean="0"/>
                        <a:t>Any object type class defined in the simulation model</a:t>
                      </a:r>
                      <a:endParaRPr lang="en-US" dirty="0"/>
                    </a:p>
                  </a:txBody>
                  <a:tcPr/>
                </a:tc>
                <a:extLst>
                  <a:ext uri="{0D108BD9-81ED-4DB2-BD59-A6C34878D82A}">
                    <a16:rowId xmlns:a16="http://schemas.microsoft.com/office/drawing/2014/main" val="2569420928"/>
                  </a:ext>
                </a:extLst>
              </a:tr>
            </a:tbl>
          </a:graphicData>
        </a:graphic>
      </p:graphicFrame>
      <p:sp>
        <p:nvSpPr>
          <p:cNvPr id="3" name="Slide Number Placeholder 2"/>
          <p:cNvSpPr>
            <a:spLocks noGrp="1"/>
          </p:cNvSpPr>
          <p:nvPr>
            <p:ph type="sldNum" sz="quarter" idx="12"/>
          </p:nvPr>
        </p:nvSpPr>
        <p:spPr/>
        <p:txBody>
          <a:bodyPr/>
          <a:lstStyle/>
          <a:p>
            <a:fld id="{247FB092-A999-4510-8992-5DF87EBC3E9E}" type="slidenum">
              <a:rPr lang="en-US" smtClean="0"/>
              <a:t>37</a:t>
            </a:fld>
            <a:endParaRPr lang="en-US"/>
          </a:p>
        </p:txBody>
      </p:sp>
    </p:spTree>
    <p:extLst>
      <p:ext uri="{BB962C8B-B14F-4D97-AF65-F5344CB8AC3E}">
        <p14:creationId xmlns:p14="http://schemas.microsoft.com/office/powerpoint/2010/main" val="2512513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Types</a:t>
            </a:r>
            <a:endParaRPr lang="en-US" dirty="0"/>
          </a:p>
        </p:txBody>
      </p:sp>
      <p:sp>
        <p:nvSpPr>
          <p:cNvPr id="3" name="Content Placeholder 2"/>
          <p:cNvSpPr>
            <a:spLocks noGrp="1"/>
          </p:cNvSpPr>
          <p:nvPr>
            <p:ph idx="1"/>
          </p:nvPr>
        </p:nvSpPr>
        <p:spPr/>
        <p:txBody>
          <a:bodyPr/>
          <a:lstStyle/>
          <a:p>
            <a:r>
              <a:rPr lang="en-US" dirty="0" smtClean="0"/>
              <a:t>Object types are defined in the form of classes</a:t>
            </a:r>
          </a:p>
          <a:p>
            <a:r>
              <a:rPr lang="en-US" dirty="0" smtClean="0"/>
              <a:t>Each object type should reside in a file with the same name</a:t>
            </a:r>
            <a:endParaRPr lang="en-US" dirty="0"/>
          </a:p>
        </p:txBody>
      </p:sp>
      <p:sp>
        <p:nvSpPr>
          <p:cNvPr id="4" name="Rectangle 3"/>
          <p:cNvSpPr/>
          <p:nvPr/>
        </p:nvSpPr>
        <p:spPr>
          <a:xfrm>
            <a:off x="516895" y="3360615"/>
            <a:ext cx="7603847" cy="3416320"/>
          </a:xfrm>
          <a:prstGeom prst="rect">
            <a:avLst/>
          </a:prstGeom>
          <a:ln>
            <a:solidFill>
              <a:schemeClr val="tx1"/>
            </a:solidFill>
          </a:ln>
        </p:spPr>
        <p:txBody>
          <a:bodyPr wrap="square">
            <a:spAutoFit/>
          </a:bodyPr>
          <a:lstStyle/>
          <a:p>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Enterprise</a:t>
            </a:r>
            <a:r>
              <a:rPr lang="en-US" sz="1200" dirty="0" smtClean="0">
                <a:latin typeface="Courier New" panose="02070309020205020404" pitchFamily="49" charset="0"/>
                <a:cs typeface="Courier New" panose="02070309020205020404" pitchFamily="49" charset="0"/>
              </a:rPr>
              <a:t> = new </a:t>
            </a:r>
            <a:r>
              <a:rPr lang="en-US" sz="1200" dirty="0" err="1" smtClean="0">
                <a:latin typeface="Courier New" panose="02070309020205020404" pitchFamily="49" charset="0"/>
                <a:cs typeface="Courier New" panose="02070309020205020404" pitchFamily="49" charset="0"/>
              </a:rPr>
              <a:t>cLASS</a:t>
            </a:r>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Name: “</a:t>
            </a:r>
            <a:r>
              <a:rPr lang="en-US" sz="1200" b="1" dirty="0" smtClean="0">
                <a:latin typeface="Courier New" panose="02070309020205020404" pitchFamily="49" charset="0"/>
                <a:cs typeface="Courier New" panose="02070309020205020404" pitchFamily="49" charset="0"/>
              </a:rPr>
              <a:t>Enterprise</a:t>
            </a:r>
            <a:r>
              <a:rPr lang="en-US" sz="1200" dirty="0" smtClean="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shortLabel</a:t>
            </a:r>
            <a:r>
              <a:rPr lang="en-US" sz="1200" dirty="0" smtClean="0">
                <a:latin typeface="Courier New" panose="02070309020205020404" pitchFamily="49" charset="0"/>
                <a:cs typeface="Courier New" panose="02070309020205020404" pitchFamily="49" charset="0"/>
              </a:rPr>
              <a:t>: “Enterprise",</a:t>
            </a:r>
          </a:p>
          <a:p>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supertypeName</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oBJECT</a:t>
            </a:r>
            <a:r>
              <a:rPr lang="en-US" sz="1200" dirty="0" smtClean="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properties: {</a:t>
            </a:r>
          </a:p>
          <a:p>
            <a:r>
              <a:rPr lang="en-US" sz="1200"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inventoryLevel</a:t>
            </a:r>
            <a:r>
              <a:rPr lang="en-US" sz="1200" dirty="0" smtClean="0">
                <a:latin typeface="Courier New" panose="02070309020205020404" pitchFamily="49" charset="0"/>
                <a:cs typeface="Courier New" panose="02070309020205020404" pitchFamily="49" charset="0"/>
              </a:rPr>
              <a:t>": { range: "</a:t>
            </a:r>
            <a:r>
              <a:rPr lang="en-US" sz="1200" dirty="0" err="1" smtClean="0">
                <a:latin typeface="Courier New" panose="02070309020205020404" pitchFamily="49" charset="0"/>
                <a:cs typeface="Courier New" panose="02070309020205020404" pitchFamily="49" charset="0"/>
              </a:rPr>
              <a:t>NonNegativeInteger</a:t>
            </a:r>
            <a:r>
              <a:rPr lang="en-US" sz="1200" dirty="0" smtClean="0">
                <a:latin typeface="Courier New" panose="02070309020205020404" pitchFamily="49" charset="0"/>
                <a:cs typeface="Courier New" panose="02070309020205020404" pitchFamily="49" charset="0"/>
              </a:rPr>
              <a:t>", label: “Inventory Level" },</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productionRateMin</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range: "</a:t>
            </a:r>
            <a:r>
              <a:rPr lang="en-US" sz="1200" dirty="0" err="1">
                <a:latin typeface="Courier New" panose="02070309020205020404" pitchFamily="49" charset="0"/>
                <a:cs typeface="Courier New" panose="02070309020205020404" pitchFamily="49" charset="0"/>
              </a:rPr>
              <a:t>NonNegativeInteger</a:t>
            </a:r>
            <a:r>
              <a:rPr lang="en-US" sz="1200" dirty="0">
                <a:latin typeface="Courier New" panose="02070309020205020404" pitchFamily="49" charset="0"/>
                <a:cs typeface="Courier New" panose="02070309020205020404" pitchFamily="49" charset="0"/>
              </a:rPr>
              <a:t>", label: “Min Prod Rate" }</a:t>
            </a:r>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productionRateMax</a:t>
            </a:r>
            <a:r>
              <a:rPr lang="en-US" sz="1200" dirty="0" smtClean="0">
                <a:latin typeface="Courier New" panose="02070309020205020404" pitchFamily="49" charset="0"/>
                <a:cs typeface="Courier New" panose="02070309020205020404" pitchFamily="49" charset="0"/>
              </a:rPr>
              <a:t>": { range: "</a:t>
            </a:r>
            <a:r>
              <a:rPr lang="en-US" sz="1200" dirty="0" err="1" smtClean="0">
                <a:latin typeface="Courier New" panose="02070309020205020404" pitchFamily="49" charset="0"/>
                <a:cs typeface="Courier New" panose="02070309020205020404" pitchFamily="49" charset="0"/>
              </a:rPr>
              <a:t>NonNegativeInteger</a:t>
            </a:r>
            <a:r>
              <a:rPr lang="en-US" sz="1200" dirty="0" smtClean="0">
                <a:latin typeface="Courier New" panose="02070309020205020404" pitchFamily="49" charset="0"/>
                <a:cs typeface="Courier New" panose="02070309020205020404" pitchFamily="49" charset="0"/>
              </a:rPr>
              <a:t>", label: “Max Prod Rate" }</a:t>
            </a:r>
          </a:p>
          <a:p>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methods: {</a:t>
            </a:r>
          </a:p>
          <a:p>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produceItems</a:t>
            </a:r>
            <a:r>
              <a:rPr lang="en-US" sz="1200" dirty="0">
                <a:latin typeface="Courier New" panose="02070309020205020404" pitchFamily="49" charset="0"/>
                <a:cs typeface="Courier New" panose="02070309020205020404" pitchFamily="49" charset="0"/>
              </a:rPr>
              <a:t>": function ()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this.inventoryLevel</a:t>
            </a:r>
            <a:r>
              <a:rPr lang="en-US" sz="1200"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rand.uniformInt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this.productionRateMin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this.productionRateMax</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p:txBody>
      </p:sp>
      <p:sp>
        <p:nvSpPr>
          <p:cNvPr id="5" name="TextBox 4"/>
          <p:cNvSpPr txBox="1"/>
          <p:nvPr/>
        </p:nvSpPr>
        <p:spPr>
          <a:xfrm>
            <a:off x="516895" y="2991283"/>
            <a:ext cx="2852704" cy="369332"/>
          </a:xfrm>
          <a:prstGeom prst="rect">
            <a:avLst/>
          </a:prstGeom>
          <a:noFill/>
          <a:ln>
            <a:solidFill>
              <a:schemeClr val="tx1"/>
            </a:solidFill>
          </a:ln>
        </p:spPr>
        <p:txBody>
          <a:bodyPr wrap="none" rtlCol="0">
            <a:spAutoFit/>
          </a:bodyPr>
          <a:lstStyle/>
          <a:p>
            <a:r>
              <a:rPr lang="en-US" b="1" dirty="0" smtClean="0"/>
              <a:t>Enterprise Object Type class</a:t>
            </a:r>
            <a:endParaRPr lang="en-US" b="1" dirty="0"/>
          </a:p>
        </p:txBody>
      </p:sp>
      <p:sp>
        <p:nvSpPr>
          <p:cNvPr id="6" name="Slide Number Placeholder 5"/>
          <p:cNvSpPr>
            <a:spLocks noGrp="1"/>
          </p:cNvSpPr>
          <p:nvPr>
            <p:ph type="sldNum" sz="quarter" idx="12"/>
          </p:nvPr>
        </p:nvSpPr>
        <p:spPr/>
        <p:txBody>
          <a:bodyPr/>
          <a:lstStyle/>
          <a:p>
            <a:fld id="{247FB092-A999-4510-8992-5DF87EBC3E9E}" type="slidenum">
              <a:rPr lang="en-US" smtClean="0"/>
              <a:t>38</a:t>
            </a:fld>
            <a:endParaRPr lang="en-US"/>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52169"/>
          <a:stretch/>
        </p:blipFill>
        <p:spPr>
          <a:xfrm>
            <a:off x="8501743" y="3360615"/>
            <a:ext cx="2852057" cy="990862"/>
          </a:xfrm>
          <a:prstGeom prst="rect">
            <a:avLst/>
          </a:prstGeom>
        </p:spPr>
      </p:pic>
    </p:spTree>
    <p:extLst>
      <p:ext uri="{BB962C8B-B14F-4D97-AF65-F5344CB8AC3E}">
        <p14:creationId xmlns:p14="http://schemas.microsoft.com/office/powerpoint/2010/main" val="802023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Distribution Functions</a:t>
            </a:r>
            <a:endParaRPr lang="en-US" dirty="0"/>
          </a:p>
        </p:txBody>
      </p:sp>
      <p:graphicFrame>
        <p:nvGraphicFramePr>
          <p:cNvPr id="4" name="Content Placeholder 3"/>
          <p:cNvGraphicFramePr>
            <a:graphicFrameLocks noGrp="1"/>
          </p:cNvGraphicFramePr>
          <p:nvPr>
            <p:ph idx="1"/>
            <p:extLst/>
          </p:nvPr>
        </p:nvGraphicFramePr>
        <p:xfrm>
          <a:off x="838200" y="1825625"/>
          <a:ext cx="10515600" cy="3901440"/>
        </p:xfrm>
        <a:graphic>
          <a:graphicData uri="http://schemas.openxmlformats.org/drawingml/2006/table">
            <a:tbl>
              <a:tblPr firstRow="1" bandRow="1">
                <a:tableStyleId>{073A0DAA-6AF3-43AB-8588-CEC1D06C72B9}</a:tableStyleId>
              </a:tblPr>
              <a:tblGrid>
                <a:gridCol w="2485103">
                  <a:extLst>
                    <a:ext uri="{9D8B030D-6E8A-4147-A177-3AD203B41FA5}">
                      <a16:colId xmlns:a16="http://schemas.microsoft.com/office/drawing/2014/main" val="2152367252"/>
                    </a:ext>
                  </a:extLst>
                </a:gridCol>
                <a:gridCol w="2831691">
                  <a:extLst>
                    <a:ext uri="{9D8B030D-6E8A-4147-A177-3AD203B41FA5}">
                      <a16:colId xmlns:a16="http://schemas.microsoft.com/office/drawing/2014/main" val="3320792845"/>
                    </a:ext>
                  </a:extLst>
                </a:gridCol>
                <a:gridCol w="5198806">
                  <a:extLst>
                    <a:ext uri="{9D8B030D-6E8A-4147-A177-3AD203B41FA5}">
                      <a16:colId xmlns:a16="http://schemas.microsoft.com/office/drawing/2014/main" val="3475911795"/>
                    </a:ext>
                  </a:extLst>
                </a:gridCol>
              </a:tblGrid>
              <a:tr h="370840">
                <a:tc>
                  <a:txBody>
                    <a:bodyPr/>
                    <a:lstStyle/>
                    <a:p>
                      <a:r>
                        <a:rPr lang="en-US" dirty="0" smtClean="0"/>
                        <a:t>Probability Distribution Function</a:t>
                      </a:r>
                      <a:endParaRPr lang="en-US" dirty="0"/>
                    </a:p>
                  </a:txBody>
                  <a:tcPr/>
                </a:tc>
                <a:tc>
                  <a:txBody>
                    <a:bodyPr/>
                    <a:lstStyle/>
                    <a:p>
                      <a:r>
                        <a:rPr lang="en-US" dirty="0" err="1" smtClean="0"/>
                        <a:t>OESjs</a:t>
                      </a:r>
                      <a:r>
                        <a:rPr lang="en-US" dirty="0" smtClean="0"/>
                        <a:t> Library Method</a:t>
                      </a:r>
                      <a:endParaRPr lang="en-US" dirty="0"/>
                    </a:p>
                  </a:txBody>
                  <a:tcPr/>
                </a:tc>
                <a:tc>
                  <a:txBody>
                    <a:bodyPr/>
                    <a:lstStyle/>
                    <a:p>
                      <a:r>
                        <a:rPr lang="en-US" dirty="0" smtClean="0"/>
                        <a:t>Example</a:t>
                      </a:r>
                      <a:endParaRPr lang="en-US" dirty="0"/>
                    </a:p>
                  </a:txBody>
                  <a:tcPr/>
                </a:tc>
                <a:extLst>
                  <a:ext uri="{0D108BD9-81ED-4DB2-BD59-A6C34878D82A}">
                    <a16:rowId xmlns:a16="http://schemas.microsoft.com/office/drawing/2014/main" val="742942614"/>
                  </a:ext>
                </a:extLst>
              </a:tr>
              <a:tr h="370840">
                <a:tc>
                  <a:txBody>
                    <a:bodyPr/>
                    <a:lstStyle/>
                    <a:p>
                      <a:r>
                        <a:rPr lang="en-US" dirty="0" smtClean="0"/>
                        <a:t>Uniform</a:t>
                      </a:r>
                      <a:endParaRPr lang="en-US" dirty="0"/>
                    </a:p>
                  </a:txBody>
                  <a:tcPr/>
                </a:tc>
                <a:tc>
                  <a:txBody>
                    <a:bodyPr/>
                    <a:lstStyle/>
                    <a:p>
                      <a:r>
                        <a:rPr lang="en-US" sz="1400" dirty="0" smtClean="0">
                          <a:latin typeface="Courier New" panose="02070309020205020404" pitchFamily="49" charset="0"/>
                          <a:cs typeface="Courier New" panose="02070309020205020404" pitchFamily="49" charset="0"/>
                        </a:rPr>
                        <a:t>uniform(lower, upper)</a:t>
                      </a:r>
                    </a:p>
                    <a:p>
                      <a:r>
                        <a:rPr lang="en-US" sz="1400" dirty="0" smtClean="0">
                          <a:latin typeface="Courier New" panose="02070309020205020404" pitchFamily="49" charset="0"/>
                          <a:cs typeface="Courier New" panose="02070309020205020404" pitchFamily="49" charset="0"/>
                        </a:rPr>
                        <a:t>uniform()</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err="1" smtClean="0">
                          <a:latin typeface="Courier New" panose="02070309020205020404" pitchFamily="49" charset="0"/>
                          <a:cs typeface="Courier New" panose="02070309020205020404" pitchFamily="49" charset="0"/>
                        </a:rPr>
                        <a:t>rand.uniform</a:t>
                      </a:r>
                      <a:r>
                        <a:rPr lang="en-US" sz="1400" dirty="0" smtClean="0">
                          <a:latin typeface="Courier New" panose="02070309020205020404" pitchFamily="49" charset="0"/>
                          <a:cs typeface="Courier New" panose="02070309020205020404" pitchFamily="49" charset="0"/>
                        </a:rPr>
                        <a:t>( 0.5, 1.5 )</a:t>
                      </a:r>
                    </a:p>
                    <a:p>
                      <a:r>
                        <a:rPr lang="en-US" sz="1400" dirty="0" err="1" smtClean="0">
                          <a:latin typeface="Courier New" panose="02070309020205020404" pitchFamily="49" charset="0"/>
                          <a:cs typeface="Courier New" panose="02070309020205020404" pitchFamily="49" charset="0"/>
                        </a:rPr>
                        <a:t>rand.uniform</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275104980"/>
                  </a:ext>
                </a:extLst>
              </a:tr>
              <a:tr h="370840">
                <a:tc>
                  <a:txBody>
                    <a:bodyPr/>
                    <a:lstStyle/>
                    <a:p>
                      <a:r>
                        <a:rPr lang="en-US" dirty="0" smtClean="0"/>
                        <a:t>Discrete Uniform</a:t>
                      </a:r>
                      <a:endParaRPr lang="en-US" dirty="0"/>
                    </a:p>
                  </a:txBody>
                  <a:tcPr/>
                </a:tc>
                <a:tc>
                  <a:txBody>
                    <a:bodyPr/>
                    <a:lstStyle/>
                    <a:p>
                      <a:r>
                        <a:rPr lang="en-US" sz="1400" dirty="0" err="1" smtClean="0">
                          <a:latin typeface="Courier New" panose="02070309020205020404" pitchFamily="49" charset="0"/>
                          <a:cs typeface="Courier New" panose="02070309020205020404" pitchFamily="49" charset="0"/>
                        </a:rPr>
                        <a:t>uniformInt</a:t>
                      </a:r>
                      <a:r>
                        <a:rPr lang="en-US" sz="1400" dirty="0" smtClean="0">
                          <a:latin typeface="Courier New" panose="02070309020205020404" pitchFamily="49" charset="0"/>
                          <a:cs typeface="Courier New" panose="02070309020205020404" pitchFamily="49" charset="0"/>
                        </a:rPr>
                        <a:t>(lower, upper)</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err="1" smtClean="0">
                          <a:latin typeface="Courier New" panose="02070309020205020404" pitchFamily="49" charset="0"/>
                          <a:cs typeface="Courier New" panose="02070309020205020404" pitchFamily="49" charset="0"/>
                        </a:rPr>
                        <a:t>rand.uniformInt</a:t>
                      </a:r>
                      <a:r>
                        <a:rPr lang="en-US" sz="1400" dirty="0" smtClean="0">
                          <a:latin typeface="Courier New" panose="02070309020205020404" pitchFamily="49" charset="0"/>
                          <a:cs typeface="Courier New" panose="02070309020205020404" pitchFamily="49" charset="0"/>
                        </a:rPr>
                        <a:t>( 1, 6 )</a:t>
                      </a:r>
                      <a:endParaRPr lang="en-US"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283457155"/>
                  </a:ext>
                </a:extLst>
              </a:tr>
              <a:tr h="370840">
                <a:tc>
                  <a:txBody>
                    <a:bodyPr/>
                    <a:lstStyle/>
                    <a:p>
                      <a:r>
                        <a:rPr lang="en-US" dirty="0" smtClean="0"/>
                        <a:t>Triangular</a:t>
                      </a:r>
                      <a:endParaRPr lang="en-US" dirty="0"/>
                    </a:p>
                  </a:txBody>
                  <a:tcPr/>
                </a:tc>
                <a:tc>
                  <a:txBody>
                    <a:bodyPr/>
                    <a:lstStyle/>
                    <a:p>
                      <a:r>
                        <a:rPr lang="en-US" sz="1400" dirty="0" smtClean="0">
                          <a:latin typeface="Courier New" panose="02070309020205020404" pitchFamily="49" charset="0"/>
                          <a:cs typeface="Courier New" panose="02070309020205020404" pitchFamily="49" charset="0"/>
                        </a:rPr>
                        <a:t>triangular(lower, upper, mode)</a:t>
                      </a:r>
                      <a:endParaRPr lang="en-US" sz="14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latin typeface="Courier New" panose="02070309020205020404" pitchFamily="49" charset="0"/>
                          <a:cs typeface="Courier New" panose="02070309020205020404" pitchFamily="49" charset="0"/>
                        </a:rPr>
                        <a:t>rand.triangular</a:t>
                      </a:r>
                      <a:r>
                        <a:rPr lang="en-US" sz="1400" dirty="0" smtClean="0">
                          <a:latin typeface="Courier New" panose="02070309020205020404" pitchFamily="49" charset="0"/>
                          <a:cs typeface="Courier New" panose="02070309020205020404" pitchFamily="49" charset="0"/>
                        </a:rPr>
                        <a:t>(</a:t>
                      </a:r>
                      <a:r>
                        <a:rPr lang="en-US" sz="1400" baseline="0" dirty="0" smtClean="0">
                          <a:latin typeface="Courier New" panose="02070309020205020404" pitchFamily="49" charset="0"/>
                          <a:cs typeface="Courier New" panose="02070309020205020404" pitchFamily="49" charset="0"/>
                        </a:rPr>
                        <a:t> 0.5</a:t>
                      </a:r>
                      <a:r>
                        <a:rPr lang="en-US" sz="1400" dirty="0" smtClean="0">
                          <a:latin typeface="Courier New" panose="02070309020205020404" pitchFamily="49" charset="0"/>
                          <a:cs typeface="Courier New" panose="02070309020205020404" pitchFamily="49" charset="0"/>
                        </a:rPr>
                        <a:t>, 1.5, 1.0 )</a:t>
                      </a:r>
                    </a:p>
                  </a:txBody>
                  <a:tcPr/>
                </a:tc>
                <a:extLst>
                  <a:ext uri="{0D108BD9-81ED-4DB2-BD59-A6C34878D82A}">
                    <a16:rowId xmlns:a16="http://schemas.microsoft.com/office/drawing/2014/main" val="1409138565"/>
                  </a:ext>
                </a:extLst>
              </a:tr>
              <a:tr h="370840">
                <a:tc>
                  <a:txBody>
                    <a:bodyPr/>
                    <a:lstStyle/>
                    <a:p>
                      <a:r>
                        <a:rPr lang="en-US" dirty="0" smtClean="0"/>
                        <a:t>Exponential</a:t>
                      </a:r>
                      <a:endParaRPr lang="en-US" dirty="0"/>
                    </a:p>
                  </a:txBody>
                  <a:tcPr/>
                </a:tc>
                <a:tc>
                  <a:txBody>
                    <a:bodyPr/>
                    <a:lstStyle/>
                    <a:p>
                      <a:r>
                        <a:rPr lang="en-US" sz="1400" dirty="0" smtClean="0">
                          <a:latin typeface="Courier New" panose="02070309020205020404" pitchFamily="49" charset="0"/>
                          <a:cs typeface="Courier New" panose="02070309020205020404" pitchFamily="49" charset="0"/>
                        </a:rPr>
                        <a:t>exponential(rate)</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err="1" smtClean="0">
                          <a:latin typeface="Courier New" panose="02070309020205020404" pitchFamily="49" charset="0"/>
                          <a:cs typeface="Courier New" panose="02070309020205020404" pitchFamily="49" charset="0"/>
                        </a:rPr>
                        <a:t>rand.exponential</a:t>
                      </a:r>
                      <a:r>
                        <a:rPr lang="en-US" sz="1400" dirty="0" smtClean="0">
                          <a:latin typeface="Courier New" panose="02070309020205020404" pitchFamily="49" charset="0"/>
                          <a:cs typeface="Courier New" panose="02070309020205020404" pitchFamily="49" charset="0"/>
                        </a:rPr>
                        <a:t>( 0.5 )</a:t>
                      </a:r>
                      <a:endParaRPr lang="en-US"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883175427"/>
                  </a:ext>
                </a:extLst>
              </a:tr>
              <a:tr h="370840">
                <a:tc>
                  <a:txBody>
                    <a:bodyPr/>
                    <a:lstStyle/>
                    <a:p>
                      <a:r>
                        <a:rPr lang="en-US" dirty="0" smtClean="0"/>
                        <a:t>Gamma</a:t>
                      </a:r>
                      <a:endParaRPr lang="en-US" dirty="0"/>
                    </a:p>
                  </a:txBody>
                  <a:tcPr/>
                </a:tc>
                <a:tc>
                  <a:txBody>
                    <a:bodyPr/>
                    <a:lstStyle/>
                    <a:p>
                      <a:r>
                        <a:rPr lang="en-US" sz="1400" dirty="0" smtClean="0">
                          <a:latin typeface="Courier New" panose="02070309020205020404" pitchFamily="49" charset="0"/>
                          <a:cs typeface="Courier New" panose="02070309020205020404" pitchFamily="49" charset="0"/>
                        </a:rPr>
                        <a:t>gamma(shape, scale)</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err="1" smtClean="0">
                          <a:latin typeface="Courier New" panose="02070309020205020404" pitchFamily="49" charset="0"/>
                          <a:cs typeface="Courier New" panose="02070309020205020404" pitchFamily="49" charset="0"/>
                        </a:rPr>
                        <a:t>rand.gamma</a:t>
                      </a:r>
                      <a:r>
                        <a:rPr lang="en-US" sz="1400" dirty="0" smtClean="0">
                          <a:latin typeface="Courier New" panose="02070309020205020404" pitchFamily="49" charset="0"/>
                          <a:cs typeface="Courier New" panose="02070309020205020404" pitchFamily="49" charset="0"/>
                        </a:rPr>
                        <a:t>( 1.0, 2.0 )</a:t>
                      </a:r>
                      <a:endParaRPr lang="en-US"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02594678"/>
                  </a:ext>
                </a:extLst>
              </a:tr>
              <a:tr h="370840">
                <a:tc>
                  <a:txBody>
                    <a:bodyPr/>
                    <a:lstStyle/>
                    <a:p>
                      <a:r>
                        <a:rPr lang="en-US" dirty="0" smtClean="0"/>
                        <a:t>Normal</a:t>
                      </a:r>
                      <a:endParaRPr lang="en-US" dirty="0"/>
                    </a:p>
                  </a:txBody>
                  <a:tcPr/>
                </a:tc>
                <a:tc>
                  <a:txBody>
                    <a:bodyPr/>
                    <a:lstStyle/>
                    <a:p>
                      <a:r>
                        <a:rPr lang="en-US" sz="1400" dirty="0" smtClean="0">
                          <a:latin typeface="Courier New" panose="02070309020205020404" pitchFamily="49" charset="0"/>
                          <a:cs typeface="Courier New" panose="02070309020205020404" pitchFamily="49" charset="0"/>
                        </a:rPr>
                        <a:t>normal(mean, </a:t>
                      </a:r>
                      <a:r>
                        <a:rPr lang="en-US" sz="1400" dirty="0" err="1" smtClean="0">
                          <a:latin typeface="Courier New" panose="02070309020205020404" pitchFamily="49" charset="0"/>
                          <a:cs typeface="Courier New" panose="02070309020205020404" pitchFamily="49" charset="0"/>
                        </a:rPr>
                        <a:t>stdDev</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err="1" smtClean="0">
                          <a:latin typeface="Courier New" panose="02070309020205020404" pitchFamily="49" charset="0"/>
                          <a:cs typeface="Courier New" panose="02070309020205020404" pitchFamily="49" charset="0"/>
                        </a:rPr>
                        <a:t>rand.normal</a:t>
                      </a:r>
                      <a:r>
                        <a:rPr lang="en-US" sz="1400" dirty="0" smtClean="0">
                          <a:latin typeface="Courier New" panose="02070309020205020404" pitchFamily="49" charset="0"/>
                          <a:cs typeface="Courier New" panose="02070309020205020404" pitchFamily="49" charset="0"/>
                        </a:rPr>
                        <a:t>( 1.5, 0.5 )</a:t>
                      </a:r>
                      <a:endParaRPr lang="en-US"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51113114"/>
                  </a:ext>
                </a:extLst>
              </a:tr>
              <a:tr h="370840">
                <a:tc>
                  <a:txBody>
                    <a:bodyPr/>
                    <a:lstStyle/>
                    <a:p>
                      <a:r>
                        <a:rPr lang="en-US" dirty="0" err="1" smtClean="0"/>
                        <a:t>Paretto</a:t>
                      </a:r>
                      <a:endParaRPr lang="en-US" dirty="0"/>
                    </a:p>
                  </a:txBody>
                  <a:tcPr/>
                </a:tc>
                <a:tc>
                  <a:txBody>
                    <a:bodyPr/>
                    <a:lstStyle/>
                    <a:p>
                      <a:r>
                        <a:rPr lang="en-US" sz="1400" dirty="0" err="1" smtClean="0">
                          <a:latin typeface="Courier New" panose="02070309020205020404" pitchFamily="49" charset="0"/>
                          <a:cs typeface="Courier New" panose="02070309020205020404" pitchFamily="49" charset="0"/>
                        </a:rPr>
                        <a:t>paretto</a:t>
                      </a:r>
                      <a:r>
                        <a:rPr lang="en-US" sz="1400" dirty="0" smtClean="0">
                          <a:latin typeface="Courier New" panose="02070309020205020404" pitchFamily="49" charset="0"/>
                          <a:cs typeface="Courier New" panose="02070309020205020404" pitchFamily="49" charset="0"/>
                        </a:rPr>
                        <a:t>(shape)</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err="1" smtClean="0">
                          <a:latin typeface="Courier New" panose="02070309020205020404" pitchFamily="49" charset="0"/>
                          <a:cs typeface="Courier New" panose="02070309020205020404" pitchFamily="49" charset="0"/>
                        </a:rPr>
                        <a:t>rand.paretto</a:t>
                      </a:r>
                      <a:r>
                        <a:rPr lang="en-US" sz="1400" dirty="0" smtClean="0">
                          <a:latin typeface="Courier New" panose="02070309020205020404" pitchFamily="49" charset="0"/>
                          <a:cs typeface="Courier New" panose="02070309020205020404" pitchFamily="49" charset="0"/>
                        </a:rPr>
                        <a:t>( 2.0 )</a:t>
                      </a:r>
                      <a:endParaRPr lang="en-US"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94486413"/>
                  </a:ext>
                </a:extLst>
              </a:tr>
              <a:tr h="370840">
                <a:tc>
                  <a:txBody>
                    <a:bodyPr/>
                    <a:lstStyle/>
                    <a:p>
                      <a:r>
                        <a:rPr lang="en-US" dirty="0" smtClean="0"/>
                        <a:t>Weibull</a:t>
                      </a:r>
                      <a:endParaRPr lang="en-US" dirty="0"/>
                    </a:p>
                  </a:txBody>
                  <a:tcPr/>
                </a:tc>
                <a:tc>
                  <a:txBody>
                    <a:bodyPr/>
                    <a:lstStyle/>
                    <a:p>
                      <a:r>
                        <a:rPr lang="en-US" sz="1400" dirty="0" err="1" smtClean="0">
                          <a:latin typeface="Courier New" panose="02070309020205020404" pitchFamily="49" charset="0"/>
                          <a:cs typeface="Courier New" panose="02070309020205020404" pitchFamily="49" charset="0"/>
                        </a:rPr>
                        <a:t>weibull</a:t>
                      </a:r>
                      <a:r>
                        <a:rPr lang="en-US" sz="1400" dirty="0" smtClean="0">
                          <a:latin typeface="Courier New" panose="02070309020205020404" pitchFamily="49" charset="0"/>
                          <a:cs typeface="Courier New" panose="02070309020205020404" pitchFamily="49" charset="0"/>
                        </a:rPr>
                        <a:t>(scale, shape)</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err="1" smtClean="0">
                          <a:latin typeface="Courier New" panose="02070309020205020404" pitchFamily="49" charset="0"/>
                          <a:cs typeface="Courier New" panose="02070309020205020404" pitchFamily="49" charset="0"/>
                        </a:rPr>
                        <a:t>rand.weibull</a:t>
                      </a:r>
                      <a:r>
                        <a:rPr lang="en-US" sz="1400" dirty="0" smtClean="0">
                          <a:latin typeface="Courier New" panose="02070309020205020404" pitchFamily="49" charset="0"/>
                          <a:cs typeface="Courier New" panose="02070309020205020404" pitchFamily="49" charset="0"/>
                        </a:rPr>
                        <a:t>( 1, 0.5 )</a:t>
                      </a:r>
                      <a:endParaRPr lang="en-US"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78750941"/>
                  </a:ext>
                </a:extLst>
              </a:tr>
            </a:tbl>
          </a:graphicData>
        </a:graphic>
      </p:graphicFrame>
      <p:sp>
        <p:nvSpPr>
          <p:cNvPr id="3" name="Slide Number Placeholder 2"/>
          <p:cNvSpPr>
            <a:spLocks noGrp="1"/>
          </p:cNvSpPr>
          <p:nvPr>
            <p:ph type="sldNum" sz="quarter" idx="12"/>
          </p:nvPr>
        </p:nvSpPr>
        <p:spPr/>
        <p:txBody>
          <a:bodyPr/>
          <a:lstStyle/>
          <a:p>
            <a:fld id="{247FB092-A999-4510-8992-5DF87EBC3E9E}" type="slidenum">
              <a:rPr lang="en-US" smtClean="0"/>
              <a:t>39</a:t>
            </a:fld>
            <a:endParaRPr lang="en-US"/>
          </a:p>
        </p:txBody>
      </p:sp>
    </p:spTree>
    <p:extLst>
      <p:ext uri="{BB962C8B-B14F-4D97-AF65-F5344CB8AC3E}">
        <p14:creationId xmlns:p14="http://schemas.microsoft.com/office/powerpoint/2010/main" val="142897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Architectures</a:t>
            </a:r>
            <a:endParaRPr lang="en-US" dirty="0"/>
          </a:p>
        </p:txBody>
      </p:sp>
      <p:sp>
        <p:nvSpPr>
          <p:cNvPr id="3" name="Content Placeholder 2"/>
          <p:cNvSpPr>
            <a:spLocks noGrp="1"/>
          </p:cNvSpPr>
          <p:nvPr>
            <p:ph idx="1"/>
          </p:nvPr>
        </p:nvSpPr>
        <p:spPr/>
        <p:txBody>
          <a:bodyPr/>
          <a:lstStyle/>
          <a:p>
            <a:pPr marL="0" indent="0">
              <a:buNone/>
            </a:pPr>
            <a:r>
              <a:rPr lang="en-US" dirty="0" smtClean="0"/>
              <a:t>There are three main web-based simulation architectures depending where the simulation engine and visualization components are executed:</a:t>
            </a:r>
          </a:p>
          <a:p>
            <a:pPr lvl="1">
              <a:spcBef>
                <a:spcPts val="1800"/>
              </a:spcBef>
            </a:pPr>
            <a:r>
              <a:rPr lang="en-US" b="1" dirty="0"/>
              <a:t>Local</a:t>
            </a:r>
            <a:r>
              <a:rPr lang="en-US" dirty="0"/>
              <a:t>: both components are downloaded to and executed locally in the client </a:t>
            </a:r>
            <a:r>
              <a:rPr lang="en-US" dirty="0" smtClean="0"/>
              <a:t>computer’s web browser</a:t>
            </a:r>
          </a:p>
          <a:p>
            <a:pPr lvl="1">
              <a:spcBef>
                <a:spcPts val="1800"/>
              </a:spcBef>
            </a:pPr>
            <a:r>
              <a:rPr lang="en-US" b="1" dirty="0"/>
              <a:t>Remote</a:t>
            </a:r>
            <a:r>
              <a:rPr lang="en-US" dirty="0"/>
              <a:t>: both components are executed in the server, while the web browser </a:t>
            </a:r>
            <a:r>
              <a:rPr lang="en-US" dirty="0" smtClean="0"/>
              <a:t>in </a:t>
            </a:r>
            <a:r>
              <a:rPr lang="en-US" dirty="0"/>
              <a:t>the client computer works as an interface for submitting simulation jobs and displaying their </a:t>
            </a:r>
            <a:r>
              <a:rPr lang="en-US" dirty="0" smtClean="0"/>
              <a:t>results</a:t>
            </a:r>
          </a:p>
          <a:p>
            <a:pPr lvl="1">
              <a:spcBef>
                <a:spcPts val="1800"/>
              </a:spcBef>
            </a:pPr>
            <a:r>
              <a:rPr lang="en-US" b="1" dirty="0"/>
              <a:t>Hybrid</a:t>
            </a:r>
            <a:r>
              <a:rPr lang="en-US" dirty="0"/>
              <a:t>: the simulation engine is executed in the server, while the visualization components are executed in the client computer's web </a:t>
            </a:r>
            <a:r>
              <a:rPr lang="en-US" dirty="0" smtClean="0"/>
              <a:t>browser</a:t>
            </a:r>
            <a:endParaRPr lang="en-US" dirty="0"/>
          </a:p>
        </p:txBody>
      </p:sp>
      <p:sp>
        <p:nvSpPr>
          <p:cNvPr id="4" name="Slide Number Placeholder 3"/>
          <p:cNvSpPr>
            <a:spLocks noGrp="1"/>
          </p:cNvSpPr>
          <p:nvPr>
            <p:ph type="sldNum" sz="quarter" idx="12"/>
          </p:nvPr>
        </p:nvSpPr>
        <p:spPr/>
        <p:txBody>
          <a:bodyPr/>
          <a:lstStyle/>
          <a:p>
            <a:fld id="{247FB092-A999-4510-8992-5DF87EBC3E9E}" type="slidenum">
              <a:rPr lang="en-US" smtClean="0"/>
              <a:t>4</a:t>
            </a:fld>
            <a:endParaRPr lang="en-US"/>
          </a:p>
        </p:txBody>
      </p:sp>
    </p:spTree>
    <p:extLst>
      <p:ext uri="{BB962C8B-B14F-4D97-AF65-F5344CB8AC3E}">
        <p14:creationId xmlns:p14="http://schemas.microsoft.com/office/powerpoint/2010/main" val="3975648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Model (simulation.js)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18357216"/>
              </p:ext>
            </p:extLst>
          </p:nvPr>
        </p:nvGraphicFramePr>
        <p:xfrm>
          <a:off x="1117600" y="2517934"/>
          <a:ext cx="10236200" cy="1112520"/>
        </p:xfrm>
        <a:graphic>
          <a:graphicData uri="http://schemas.openxmlformats.org/drawingml/2006/table">
            <a:tbl>
              <a:tblPr firstRow="1" bandRow="1">
                <a:tableStyleId>{073A0DAA-6AF3-43AB-8588-CEC1D06C72B9}</a:tableStyleId>
              </a:tblPr>
              <a:tblGrid>
                <a:gridCol w="3110271">
                  <a:extLst>
                    <a:ext uri="{9D8B030D-6E8A-4147-A177-3AD203B41FA5}">
                      <a16:colId xmlns:a16="http://schemas.microsoft.com/office/drawing/2014/main" val="2126260877"/>
                    </a:ext>
                  </a:extLst>
                </a:gridCol>
                <a:gridCol w="7125929">
                  <a:extLst>
                    <a:ext uri="{9D8B030D-6E8A-4147-A177-3AD203B41FA5}">
                      <a16:colId xmlns:a16="http://schemas.microsoft.com/office/drawing/2014/main" val="533787969"/>
                    </a:ext>
                  </a:extLst>
                </a:gridCol>
              </a:tblGrid>
              <a:tr h="370840">
                <a:tc>
                  <a:txBody>
                    <a:bodyPr/>
                    <a:lstStyle/>
                    <a:p>
                      <a:r>
                        <a:rPr lang="en-US" dirty="0" smtClean="0"/>
                        <a:t>Property</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3995793087"/>
                  </a:ext>
                </a:extLst>
              </a:tr>
              <a:tr h="370840">
                <a:tc>
                  <a:txBody>
                    <a:bodyPr/>
                    <a:lstStyle/>
                    <a:p>
                      <a:r>
                        <a:rPr lang="en-US" sz="1400" dirty="0" err="1" smtClean="0">
                          <a:latin typeface="Courier New" panose="02070309020205020404" pitchFamily="49" charset="0"/>
                          <a:cs typeface="Courier New" panose="02070309020205020404" pitchFamily="49" charset="0"/>
                        </a:rPr>
                        <a:t>sim.model.objectTypes</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Define the list of object types</a:t>
                      </a:r>
                      <a:endParaRPr lang="en-US" dirty="0"/>
                    </a:p>
                  </a:txBody>
                  <a:tcPr/>
                </a:tc>
                <a:extLst>
                  <a:ext uri="{0D108BD9-81ED-4DB2-BD59-A6C34878D82A}">
                    <a16:rowId xmlns:a16="http://schemas.microsoft.com/office/drawing/2014/main" val="2828906007"/>
                  </a:ext>
                </a:extLst>
              </a:tr>
              <a:tr h="370840">
                <a:tc>
                  <a:txBody>
                    <a:bodyPr/>
                    <a:lstStyle/>
                    <a:p>
                      <a:r>
                        <a:rPr lang="en-US" sz="1400" dirty="0" err="1" smtClean="0">
                          <a:latin typeface="Courier New" panose="02070309020205020404" pitchFamily="49" charset="0"/>
                          <a:cs typeface="Courier New" panose="02070309020205020404" pitchFamily="49" charset="0"/>
                        </a:rPr>
                        <a:t>sim.model.eventTypes</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Define the list of event types</a:t>
                      </a:r>
                      <a:endParaRPr lang="en-US" dirty="0"/>
                    </a:p>
                  </a:txBody>
                  <a:tcPr/>
                </a:tc>
                <a:extLst>
                  <a:ext uri="{0D108BD9-81ED-4DB2-BD59-A6C34878D82A}">
                    <a16:rowId xmlns:a16="http://schemas.microsoft.com/office/drawing/2014/main" val="138860855"/>
                  </a:ext>
                </a:extLst>
              </a:tr>
            </a:tbl>
          </a:graphicData>
        </a:graphic>
      </p:graphicFrame>
      <p:sp>
        <p:nvSpPr>
          <p:cNvPr id="5" name="Rectangle 4"/>
          <p:cNvSpPr/>
          <p:nvPr/>
        </p:nvSpPr>
        <p:spPr>
          <a:xfrm>
            <a:off x="1117600" y="4254738"/>
            <a:ext cx="6088743" cy="738664"/>
          </a:xfrm>
          <a:prstGeom prst="rect">
            <a:avLst/>
          </a:prstGeom>
          <a:ln>
            <a:solidFill>
              <a:schemeClr val="tx1"/>
            </a:solidFill>
          </a:ln>
        </p:spPr>
        <p:txBody>
          <a:bodyPr wrap="square">
            <a:spAutoFit/>
          </a:bodyPr>
          <a:lstStyle/>
          <a:p>
            <a:r>
              <a:rPr lang="en-US" sz="1400" dirty="0" smtClean="0">
                <a:latin typeface="Courier New" panose="02070309020205020404" pitchFamily="49" charset="0"/>
                <a:cs typeface="Courier New" panose="02070309020205020404" pitchFamily="49" charset="0"/>
              </a:rPr>
              <a:t>/* Object and Event types */</a:t>
            </a:r>
          </a:p>
          <a:p>
            <a:r>
              <a:rPr lang="en-US" sz="1400" b="1" dirty="0" err="1" smtClean="0">
                <a:latin typeface="Courier New" panose="02070309020205020404" pitchFamily="49" charset="0"/>
                <a:cs typeface="Courier New" panose="02070309020205020404" pitchFamily="49" charset="0"/>
              </a:rPr>
              <a:t>sim.model.objectTypes</a:t>
            </a:r>
            <a:r>
              <a:rPr lang="en-US" sz="1400" b="1" dirty="0" smtClean="0">
                <a:latin typeface="Courier New" panose="02070309020205020404" pitchFamily="49" charset="0"/>
                <a:cs typeface="Courier New" panose="02070309020205020404" pitchFamily="49" charset="0"/>
              </a:rPr>
              <a:t> = [ “Enterprise", “Consumer" ];</a:t>
            </a:r>
          </a:p>
          <a:p>
            <a:r>
              <a:rPr lang="en-US" sz="1400" dirty="0" err="1" smtClean="0">
                <a:latin typeface="Courier New" panose="02070309020205020404" pitchFamily="49" charset="0"/>
                <a:cs typeface="Courier New" panose="02070309020205020404" pitchFamily="49" charset="0"/>
              </a:rPr>
              <a:t>sim.model.eventTypes</a:t>
            </a:r>
            <a:r>
              <a:rPr lang="en-US" sz="1400" dirty="0" smtClean="0">
                <a:latin typeface="Courier New" panose="02070309020205020404" pitchFamily="49" charset="0"/>
                <a:cs typeface="Courier New" panose="02070309020205020404" pitchFamily="49" charset="0"/>
              </a:rPr>
              <a:t> = [];</a:t>
            </a:r>
          </a:p>
        </p:txBody>
      </p:sp>
      <p:sp>
        <p:nvSpPr>
          <p:cNvPr id="6" name="Slide Number Placeholder 5"/>
          <p:cNvSpPr>
            <a:spLocks noGrp="1"/>
          </p:cNvSpPr>
          <p:nvPr>
            <p:ph type="sldNum" sz="quarter" idx="12"/>
          </p:nvPr>
        </p:nvSpPr>
        <p:spPr/>
        <p:txBody>
          <a:bodyPr/>
          <a:lstStyle/>
          <a:p>
            <a:fld id="{247FB092-A999-4510-8992-5DF87EBC3E9E}" type="slidenum">
              <a:rPr lang="en-US" smtClean="0"/>
              <a:t>40</a:t>
            </a:fld>
            <a:endParaRPr lang="en-US"/>
          </a:p>
        </p:txBody>
      </p:sp>
    </p:spTree>
    <p:extLst>
      <p:ext uri="{BB962C8B-B14F-4D97-AF65-F5344CB8AC3E}">
        <p14:creationId xmlns:p14="http://schemas.microsoft.com/office/powerpoint/2010/main" val="769314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Initial State (simulation.js)</a:t>
            </a:r>
            <a:endParaRPr lang="en-US" dirty="0"/>
          </a:p>
        </p:txBody>
      </p:sp>
      <p:sp>
        <p:nvSpPr>
          <p:cNvPr id="3" name="Content Placeholder 2"/>
          <p:cNvSpPr>
            <a:spLocks noGrp="1"/>
          </p:cNvSpPr>
          <p:nvPr>
            <p:ph idx="1"/>
          </p:nvPr>
        </p:nvSpPr>
        <p:spPr/>
        <p:txBody>
          <a:bodyPr/>
          <a:lstStyle/>
          <a:p>
            <a:r>
              <a:rPr lang="en-US" dirty="0" smtClean="0"/>
              <a:t>Define the objects created</a:t>
            </a:r>
          </a:p>
          <a:p>
            <a:r>
              <a:rPr lang="en-US" dirty="0" smtClean="0"/>
              <a:t>Define the events scheduled</a:t>
            </a:r>
            <a:endParaRPr lang="en-US" dirty="0"/>
          </a:p>
        </p:txBody>
      </p:sp>
      <p:sp>
        <p:nvSpPr>
          <p:cNvPr id="4" name="Rectangle 3"/>
          <p:cNvSpPr/>
          <p:nvPr/>
        </p:nvSpPr>
        <p:spPr>
          <a:xfrm>
            <a:off x="1172497" y="3041091"/>
            <a:ext cx="9407013" cy="2308324"/>
          </a:xfrm>
          <a:prstGeom prst="rect">
            <a:avLst/>
          </a:prstGeom>
          <a:ln>
            <a:solidFill>
              <a:schemeClr val="tx1"/>
            </a:solidFill>
          </a:ln>
        </p:spPr>
        <p:txBody>
          <a:bodyPr wrap="square">
            <a:spAutoFit/>
          </a:bodyPr>
          <a:lstStyle/>
          <a:p>
            <a:r>
              <a:rPr lang="en-US" sz="1200" dirty="0" smtClean="0">
                <a:latin typeface="Courier New" panose="02070309020205020404" pitchFamily="49" charset="0"/>
                <a:cs typeface="Courier New" panose="02070309020205020404" pitchFamily="49" charset="0"/>
              </a:rPr>
              <a:t>// Initial Objects</a:t>
            </a:r>
          </a:p>
          <a:p>
            <a:r>
              <a:rPr lang="en-US" sz="1200" b="1" dirty="0" err="1" smtClean="0">
                <a:latin typeface="Courier New" panose="02070309020205020404" pitchFamily="49" charset="0"/>
                <a:cs typeface="Courier New" panose="02070309020205020404" pitchFamily="49" charset="0"/>
              </a:rPr>
              <a:t>sim.scenario.initialState.objects</a:t>
            </a:r>
            <a:r>
              <a:rPr lang="en-US" sz="1200" b="1" dirty="0" smtClean="0">
                <a:latin typeface="Courier New" panose="02070309020205020404" pitchFamily="49" charset="0"/>
                <a:cs typeface="Courier New" panose="02070309020205020404" pitchFamily="49" charset="0"/>
              </a:rPr>
              <a:t> = {</a:t>
            </a:r>
          </a:p>
          <a:p>
            <a:r>
              <a:rPr lang="en-US" sz="1200" b="1" dirty="0" smtClean="0">
                <a:latin typeface="Courier New" panose="02070309020205020404" pitchFamily="49" charset="0"/>
                <a:cs typeface="Courier New" panose="02070309020205020404" pitchFamily="49" charset="0"/>
              </a:rPr>
              <a:t>  "1": { </a:t>
            </a:r>
            <a:r>
              <a:rPr lang="en-US" sz="1200" b="1" dirty="0" err="1" smtClean="0">
                <a:latin typeface="Courier New" panose="02070309020205020404" pitchFamily="49" charset="0"/>
                <a:cs typeface="Courier New" panose="02070309020205020404" pitchFamily="49" charset="0"/>
              </a:rPr>
              <a:t>typeName</a:t>
            </a:r>
            <a:r>
              <a:rPr lang="en-US" sz="1200" b="1" dirty="0" smtClean="0">
                <a:latin typeface="Courier New" panose="02070309020205020404" pitchFamily="49" charset="0"/>
                <a:cs typeface="Courier New" panose="02070309020205020404" pitchFamily="49" charset="0"/>
              </a:rPr>
              <a:t>: “Enterprise", name: “enterprise", </a:t>
            </a:r>
            <a:r>
              <a:rPr lang="en-US" sz="1200" b="1" dirty="0" err="1" smtClean="0">
                <a:latin typeface="Courier New" panose="02070309020205020404" pitchFamily="49" charset="0"/>
                <a:cs typeface="Courier New" panose="02070309020205020404" pitchFamily="49" charset="0"/>
              </a:rPr>
              <a:t>inventoryLevel</a:t>
            </a:r>
            <a:r>
              <a:rPr lang="en-US" sz="1200" b="1" dirty="0" smtClean="0">
                <a:latin typeface="Courier New" panose="02070309020205020404" pitchFamily="49" charset="0"/>
                <a:cs typeface="Courier New" panose="02070309020205020404" pitchFamily="49" charset="0"/>
              </a:rPr>
              <a:t>: 0, </a:t>
            </a:r>
            <a:r>
              <a:rPr lang="en-US" sz="1200" b="1" dirty="0" err="1" smtClean="0">
                <a:latin typeface="Courier New" panose="02070309020205020404" pitchFamily="49" charset="0"/>
                <a:cs typeface="Courier New" panose="02070309020205020404" pitchFamily="49" charset="0"/>
              </a:rPr>
              <a:t>productionRateMin</a:t>
            </a:r>
            <a:r>
              <a:rPr lang="en-US" sz="1200" b="1" dirty="0" smtClean="0">
                <a:latin typeface="Courier New" panose="02070309020205020404" pitchFamily="49" charset="0"/>
                <a:cs typeface="Courier New" panose="02070309020205020404" pitchFamily="49" charset="0"/>
              </a:rPr>
              <a:t>: 5, 	</a:t>
            </a:r>
            <a:r>
              <a:rPr lang="en-US" sz="1200" b="1" dirty="0" err="1" smtClean="0">
                <a:latin typeface="Courier New" panose="02070309020205020404" pitchFamily="49" charset="0"/>
                <a:cs typeface="Courier New" panose="02070309020205020404" pitchFamily="49" charset="0"/>
              </a:rPr>
              <a:t>productionRateMax</a:t>
            </a:r>
            <a:r>
              <a:rPr lang="en-US" sz="1200" b="1" dirty="0" smtClean="0">
                <a:latin typeface="Courier New" panose="02070309020205020404" pitchFamily="49" charset="0"/>
                <a:cs typeface="Courier New" panose="02070309020205020404" pitchFamily="49" charset="0"/>
              </a:rPr>
              <a:t>: 15 },</a:t>
            </a:r>
          </a:p>
          <a:p>
            <a:r>
              <a:rPr lang="en-US" sz="1200" b="1" dirty="0" smtClean="0">
                <a:latin typeface="Courier New" panose="02070309020205020404" pitchFamily="49" charset="0"/>
                <a:cs typeface="Courier New" panose="02070309020205020404" pitchFamily="49" charset="0"/>
              </a:rPr>
              <a:t>  "2": { </a:t>
            </a:r>
            <a:r>
              <a:rPr lang="en-US" sz="1200" b="1" dirty="0" err="1" smtClean="0">
                <a:latin typeface="Courier New" panose="02070309020205020404" pitchFamily="49" charset="0"/>
                <a:cs typeface="Courier New" panose="02070309020205020404" pitchFamily="49" charset="0"/>
              </a:rPr>
              <a:t>typeName</a:t>
            </a:r>
            <a:r>
              <a:rPr lang="en-US" sz="1200" b="1" dirty="0" smtClean="0">
                <a:latin typeface="Courier New" panose="02070309020205020404" pitchFamily="49" charset="0"/>
                <a:cs typeface="Courier New" panose="02070309020205020404" pitchFamily="49" charset="0"/>
              </a:rPr>
              <a:t>: “Consumer",  name: “consumer", </a:t>
            </a:r>
            <a:r>
              <a:rPr lang="en-US" sz="1200" b="1" dirty="0" err="1" smtClean="0">
                <a:latin typeface="Courier New" panose="02070309020205020404" pitchFamily="49" charset="0"/>
                <a:cs typeface="Courier New" panose="02070309020205020404" pitchFamily="49" charset="0"/>
              </a:rPr>
              <a:t>purchaseMin</a:t>
            </a:r>
            <a:r>
              <a:rPr lang="en-US" sz="1200" b="1" dirty="0" smtClean="0">
                <a:latin typeface="Courier New" panose="02070309020205020404" pitchFamily="49" charset="0"/>
                <a:cs typeface="Courier New" panose="02070309020205020404" pitchFamily="49" charset="0"/>
              </a:rPr>
              <a:t>: 5, </a:t>
            </a:r>
            <a:r>
              <a:rPr lang="en-US" sz="1200" b="1" dirty="0" err="1" smtClean="0">
                <a:latin typeface="Courier New" panose="02070309020205020404" pitchFamily="49" charset="0"/>
                <a:cs typeface="Courier New" panose="02070309020205020404" pitchFamily="49" charset="0"/>
              </a:rPr>
              <a:t>purchaseMax</a:t>
            </a:r>
            <a:r>
              <a:rPr lang="en-US" sz="1200" b="1" dirty="0" smtClean="0">
                <a:latin typeface="Courier New" panose="02070309020205020404" pitchFamily="49" charset="0"/>
                <a:cs typeface="Courier New" panose="02070309020205020404" pitchFamily="49" charset="0"/>
              </a:rPr>
              <a:t>: 15 }</a:t>
            </a:r>
          </a:p>
          <a:p>
            <a:r>
              <a:rPr lang="en-US" sz="1200" b="1" dirty="0" smtClean="0">
                <a:latin typeface="Courier New" panose="02070309020205020404" pitchFamily="49" charset="0"/>
                <a:cs typeface="Courier New" panose="02070309020205020404" pitchFamily="49" charset="0"/>
              </a:rPr>
              <a:t>};</a:t>
            </a:r>
          </a:p>
          <a:p>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//Initial Events</a:t>
            </a:r>
          </a:p>
          <a:p>
            <a:r>
              <a:rPr lang="en-US" sz="1200" dirty="0" err="1" smtClean="0">
                <a:latin typeface="Courier New" panose="02070309020205020404" pitchFamily="49" charset="0"/>
                <a:cs typeface="Courier New" panose="02070309020205020404" pitchFamily="49" charset="0"/>
              </a:rPr>
              <a:t>sim.scenario.initialState.events</a:t>
            </a:r>
            <a:r>
              <a:rPr lang="en-US" sz="1200" dirty="0" smtClean="0">
                <a:latin typeface="Courier New" panose="02070309020205020404" pitchFamily="49" charset="0"/>
                <a:cs typeface="Courier New" panose="02070309020205020404" pitchFamily="49" charset="0"/>
              </a:rPr>
              <a:t> = [];</a:t>
            </a:r>
          </a:p>
          <a:p>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//Initial Functions</a:t>
            </a:r>
          </a:p>
          <a:p>
            <a:r>
              <a:rPr lang="en-US" sz="1200" dirty="0" err="1" smtClean="0">
                <a:latin typeface="Courier New" panose="02070309020205020404" pitchFamily="49" charset="0"/>
                <a:cs typeface="Courier New" panose="02070309020205020404" pitchFamily="49" charset="0"/>
              </a:rPr>
              <a:t>sim.scenario.setupInitialState</a:t>
            </a:r>
            <a:r>
              <a:rPr lang="en-US" sz="1200" dirty="0" smtClean="0">
                <a:latin typeface="Courier New" panose="02070309020205020404" pitchFamily="49" charset="0"/>
                <a:cs typeface="Courier New" panose="02070309020205020404" pitchFamily="49" charset="0"/>
              </a:rPr>
              <a:t> = function () {}</a:t>
            </a:r>
            <a:endParaRPr lang="en-US" sz="12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247FB092-A999-4510-8992-5DF87EBC3E9E}" type="slidenum">
              <a:rPr lang="en-US" smtClean="0"/>
              <a:t>41</a:t>
            </a:fld>
            <a:endParaRPr lang="en-US"/>
          </a:p>
        </p:txBody>
      </p:sp>
    </p:spTree>
    <p:extLst>
      <p:ext uri="{BB962C8B-B14F-4D97-AF65-F5344CB8AC3E}">
        <p14:creationId xmlns:p14="http://schemas.microsoft.com/office/powerpoint/2010/main" val="28311179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Process (simulation.js)</a:t>
            </a:r>
            <a:endParaRPr lang="en-US" dirty="0"/>
          </a:p>
        </p:txBody>
      </p:sp>
      <p:sp>
        <p:nvSpPr>
          <p:cNvPr id="4" name="Rectangle 3"/>
          <p:cNvSpPr/>
          <p:nvPr/>
        </p:nvSpPr>
        <p:spPr>
          <a:xfrm>
            <a:off x="359961" y="1690688"/>
            <a:ext cx="5998029" cy="4524315"/>
          </a:xfrm>
          <a:prstGeom prst="rect">
            <a:avLst/>
          </a:prstGeom>
          <a:ln>
            <a:solidFill>
              <a:schemeClr val="tx1"/>
            </a:solidFill>
          </a:ln>
        </p:spPr>
        <p:txBody>
          <a:bodyPr wrap="square">
            <a:spAutoFit/>
          </a:bodyPr>
          <a:lstStyle/>
          <a:p>
            <a:r>
              <a:rPr lang="en-US" sz="1200" b="1" dirty="0" err="1" smtClean="0">
                <a:latin typeface="Courier New" panose="02070309020205020404" pitchFamily="49" charset="0"/>
                <a:cs typeface="Courier New" panose="02070309020205020404" pitchFamily="49" charset="0"/>
              </a:rPr>
              <a:t>sim.model.OnEachTimeStep</a:t>
            </a:r>
            <a:r>
              <a:rPr lang="en-US" sz="1200" dirty="0" smtClean="0">
                <a:latin typeface="Courier New" panose="02070309020205020404" pitchFamily="49" charset="0"/>
                <a:cs typeface="Courier New" panose="02070309020205020404" pitchFamily="49" charset="0"/>
              </a:rPr>
              <a:t> = function () {</a:t>
            </a:r>
          </a:p>
          <a:p>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quantity;</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enterprise = </a:t>
            </a:r>
            <a:r>
              <a:rPr lang="en-US" sz="1200" dirty="0" err="1">
                <a:latin typeface="Courier New" panose="02070309020205020404" pitchFamily="49" charset="0"/>
                <a:cs typeface="Courier New" panose="02070309020205020404" pitchFamily="49" charset="0"/>
              </a:rPr>
              <a:t>cLASS</a:t>
            </a:r>
            <a:r>
              <a:rPr lang="en-US" sz="1200" dirty="0">
                <a:latin typeface="Courier New" panose="02070309020205020404" pitchFamily="49" charset="0"/>
                <a:cs typeface="Courier New" panose="02070309020205020404" pitchFamily="49" charset="0"/>
              </a:rPr>
              <a:t>[ "Enterprise" ].instances[ "1"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consumer = </a:t>
            </a:r>
            <a:r>
              <a:rPr lang="en-US" sz="1200" dirty="0" err="1">
                <a:latin typeface="Courier New" panose="02070309020205020404" pitchFamily="49" charset="0"/>
                <a:cs typeface="Courier New" panose="02070309020205020404" pitchFamily="49" charset="0"/>
              </a:rPr>
              <a:t>cLASS</a:t>
            </a:r>
            <a:r>
              <a:rPr lang="en-US" sz="1200" dirty="0">
                <a:latin typeface="Courier New" panose="02070309020205020404" pitchFamily="49" charset="0"/>
                <a:cs typeface="Courier New" panose="02070309020205020404" pitchFamily="49" charset="0"/>
              </a:rPr>
              <a:t>[ "Consumer" ].instances[ "2"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Enterprise produces items</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enterprise.produceItems</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Consumer defines the quantity of items to order</a:t>
            </a:r>
          </a:p>
          <a:p>
            <a:r>
              <a:rPr lang="en-US" sz="1200" dirty="0">
                <a:latin typeface="Courier New" panose="02070309020205020404" pitchFamily="49" charset="0"/>
                <a:cs typeface="Courier New" panose="02070309020205020404" pitchFamily="49" charset="0"/>
              </a:rPr>
              <a:t>  quantity = </a:t>
            </a:r>
            <a:r>
              <a:rPr lang="en-US" sz="1200" dirty="0" err="1">
                <a:latin typeface="Courier New" panose="02070309020205020404" pitchFamily="49" charset="0"/>
                <a:cs typeface="Courier New" panose="02070309020205020404" pitchFamily="49" charset="0"/>
              </a:rPr>
              <a:t>consumer.decideOrder</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sim.stat.itemsOrdered</a:t>
            </a:r>
            <a:r>
              <a:rPr lang="en-US" sz="1200" dirty="0">
                <a:latin typeface="Courier New" panose="02070309020205020404" pitchFamily="49" charset="0"/>
                <a:cs typeface="Courier New" panose="02070309020205020404" pitchFamily="49" charset="0"/>
              </a:rPr>
              <a:t> += quantity;</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if ( </a:t>
            </a:r>
            <a:r>
              <a:rPr lang="en-US" sz="1200" dirty="0" err="1">
                <a:latin typeface="Courier New" panose="02070309020205020404" pitchFamily="49" charset="0"/>
                <a:cs typeface="Courier New" panose="02070309020205020404" pitchFamily="49" charset="0"/>
              </a:rPr>
              <a:t>enterprise.inventoryLevel</a:t>
            </a:r>
            <a:r>
              <a:rPr lang="en-US" sz="1200" dirty="0">
                <a:latin typeface="Courier New" panose="02070309020205020404" pitchFamily="49" charset="0"/>
                <a:cs typeface="Courier New" panose="02070309020205020404" pitchFamily="49" charset="0"/>
              </a:rPr>
              <a:t> &gt;= quantity )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enterprise.inventoryLevel</a:t>
            </a:r>
            <a:r>
              <a:rPr lang="en-US" sz="1200" dirty="0">
                <a:latin typeface="Courier New" panose="02070309020205020404" pitchFamily="49" charset="0"/>
                <a:cs typeface="Courier New" panose="02070309020205020404" pitchFamily="49" charset="0"/>
              </a:rPr>
              <a:t> -= quantity;</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sim.stat.itemsDelivered</a:t>
            </a:r>
            <a:r>
              <a:rPr lang="en-US" sz="1200" dirty="0">
                <a:latin typeface="Courier New" panose="02070309020205020404" pitchFamily="49" charset="0"/>
                <a:cs typeface="Courier New" panose="02070309020205020404" pitchFamily="49" charset="0"/>
              </a:rPr>
              <a:t> += quantity;</a:t>
            </a:r>
          </a:p>
          <a:p>
            <a:r>
              <a:rPr lang="en-US" sz="1200" dirty="0">
                <a:latin typeface="Courier New" panose="02070309020205020404" pitchFamily="49" charset="0"/>
                <a:cs typeface="Courier New" panose="02070309020205020404" pitchFamily="49" charset="0"/>
              </a:rPr>
              <a:t>  } else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sim.stat.lostSales</a:t>
            </a:r>
            <a:r>
              <a:rPr lang="en-US" sz="1200" dirty="0">
                <a:latin typeface="Courier New" panose="02070309020205020404" pitchFamily="49" charset="0"/>
                <a:cs typeface="Courier New" panose="02070309020205020404" pitchFamily="49" charset="0"/>
              </a:rPr>
              <a:t> += quantity - </a:t>
            </a:r>
            <a:r>
              <a:rPr lang="en-US" sz="1200" dirty="0" err="1">
                <a:latin typeface="Courier New" panose="02070309020205020404" pitchFamily="49" charset="0"/>
                <a:cs typeface="Courier New" panose="02070309020205020404" pitchFamily="49" charset="0"/>
              </a:rPr>
              <a:t>enterprise.inventoryLevel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sim.stat.itemsDelivered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enterprise.inventoryLevel</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enterprise.inventoryLevel</a:t>
            </a:r>
            <a:r>
              <a:rPr lang="en-US" sz="1200" dirty="0">
                <a:latin typeface="Courier New" panose="02070309020205020404" pitchFamily="49" charset="0"/>
                <a:cs typeface="Courier New" panose="02070309020205020404" pitchFamily="49" charset="0"/>
              </a:rPr>
              <a:t> = 0;</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247FB092-A999-4510-8992-5DF87EBC3E9E}" type="slidenum">
              <a:rPr lang="en-US" smtClean="0"/>
              <a:t>42</a:t>
            </a:fld>
            <a:endParaRPr lang="en-US"/>
          </a:p>
        </p:txBody>
      </p:sp>
      <p:pic>
        <p:nvPicPr>
          <p:cNvPr id="6" name="Content Placeholder 9"/>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6531428" y="2452687"/>
            <a:ext cx="5442125" cy="1764093"/>
          </a:xfrm>
          <a:prstGeom prst="rect">
            <a:avLst/>
          </a:prstGeom>
        </p:spPr>
      </p:pic>
      <p:sp>
        <p:nvSpPr>
          <p:cNvPr id="7" name="TextBox 6"/>
          <p:cNvSpPr txBox="1"/>
          <p:nvPr/>
        </p:nvSpPr>
        <p:spPr>
          <a:xfrm>
            <a:off x="8439735" y="4216780"/>
            <a:ext cx="1625510" cy="369332"/>
          </a:xfrm>
          <a:prstGeom prst="rect">
            <a:avLst/>
          </a:prstGeom>
          <a:noFill/>
        </p:spPr>
        <p:txBody>
          <a:bodyPr wrap="none" rtlCol="0">
            <a:spAutoFit/>
          </a:bodyPr>
          <a:lstStyle/>
          <a:p>
            <a:r>
              <a:rPr lang="en-US" b="1" dirty="0" smtClean="0"/>
              <a:t>BPMN diagram</a:t>
            </a:r>
            <a:endParaRPr lang="en-US" b="1" dirty="0"/>
          </a:p>
        </p:txBody>
      </p:sp>
    </p:spTree>
    <p:extLst>
      <p:ext uri="{BB962C8B-B14F-4D97-AF65-F5344CB8AC3E}">
        <p14:creationId xmlns:p14="http://schemas.microsoft.com/office/powerpoint/2010/main" val="2911304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Statistics (simulation.js)</a:t>
            </a:r>
            <a:endParaRPr lang="en-US" dirty="0"/>
          </a:p>
        </p:txBody>
      </p:sp>
      <p:sp>
        <p:nvSpPr>
          <p:cNvPr id="4" name="Rectangle 3"/>
          <p:cNvSpPr/>
          <p:nvPr/>
        </p:nvSpPr>
        <p:spPr>
          <a:xfrm>
            <a:off x="838200" y="1530516"/>
            <a:ext cx="3899543" cy="4832092"/>
          </a:xfrm>
          <a:prstGeom prst="rect">
            <a:avLst/>
          </a:prstGeom>
          <a:ln>
            <a:solidFill>
              <a:schemeClr val="tx1"/>
            </a:solidFill>
          </a:ln>
        </p:spPr>
        <p:txBody>
          <a:bodyPr wrap="square">
            <a:spAutoFit/>
          </a:bodyPr>
          <a:lstStyle/>
          <a:p>
            <a:r>
              <a:rPr lang="en-US" sz="1400" b="1" dirty="0" err="1">
                <a:latin typeface="Courier New" panose="02070309020205020404" pitchFamily="49" charset="0"/>
                <a:cs typeface="Courier New" panose="02070309020205020404" pitchFamily="49" charset="0"/>
              </a:rPr>
              <a:t>sim.model.statistics</a:t>
            </a:r>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lostSales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range: "</a:t>
            </a:r>
            <a:r>
              <a:rPr lang="en-US" sz="1400" dirty="0" err="1">
                <a:latin typeface="Courier New" panose="02070309020205020404" pitchFamily="49" charset="0"/>
                <a:cs typeface="Courier New" panose="02070309020205020404" pitchFamily="49" charset="0"/>
              </a:rPr>
              <a:t>NonNegativeInteger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label: "Total Lost Sales",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initialValue</a:t>
            </a:r>
            <a:r>
              <a:rPr lang="en-US" sz="1400" dirty="0">
                <a:latin typeface="Courier New" panose="02070309020205020404" pitchFamily="49" charset="0"/>
                <a:cs typeface="Courier New" panose="02070309020205020404" pitchFamily="49" charset="0"/>
              </a:rPr>
              <a:t>: 0</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minInventory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objectType</a:t>
            </a:r>
            <a:r>
              <a:rPr lang="en-US" sz="1400" dirty="0">
                <a:latin typeface="Courier New" panose="02070309020205020404" pitchFamily="49" charset="0"/>
                <a:cs typeface="Courier New" panose="02070309020205020404" pitchFamily="49" charset="0"/>
              </a:rPr>
              <a:t>: "Enterprise",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objectIdRef</a:t>
            </a:r>
            <a:r>
              <a:rPr lang="en-US" sz="1400" dirty="0">
                <a:latin typeface="Courier New" panose="02070309020205020404" pitchFamily="49" charset="0"/>
                <a:cs typeface="Courier New" panose="02070309020205020404" pitchFamily="49" charset="0"/>
              </a:rPr>
              <a:t>: 1,</a:t>
            </a:r>
          </a:p>
          <a:p>
            <a:r>
              <a:rPr lang="en-US" sz="1400" dirty="0">
                <a:latin typeface="Courier New" panose="02070309020205020404" pitchFamily="49" charset="0"/>
                <a:cs typeface="Courier New" panose="02070309020205020404" pitchFamily="49" charset="0"/>
              </a:rPr>
              <a:t>    property: "</a:t>
            </a:r>
            <a:r>
              <a:rPr lang="en-US" sz="1400" dirty="0" err="1">
                <a:latin typeface="Courier New" panose="02070309020205020404" pitchFamily="49" charset="0"/>
                <a:cs typeface="Courier New" panose="02070309020205020404" pitchFamily="49" charset="0"/>
              </a:rPr>
              <a:t>inventoryLevel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aggregationFunction</a:t>
            </a:r>
            <a:r>
              <a:rPr lang="en-US" sz="1400" dirty="0">
                <a:latin typeface="Courier New" panose="02070309020205020404" pitchFamily="49" charset="0"/>
                <a:cs typeface="Courier New" panose="02070309020205020404" pitchFamily="49" charset="0"/>
              </a:rPr>
              <a:t>: "min",</a:t>
            </a:r>
          </a:p>
          <a:p>
            <a:r>
              <a:rPr lang="en-US" sz="1400" dirty="0">
                <a:latin typeface="Courier New" panose="02070309020205020404" pitchFamily="49" charset="0"/>
                <a:cs typeface="Courier New" panose="02070309020205020404" pitchFamily="49" charset="0"/>
              </a:rPr>
              <a:t>    label: "Min. Inventory"</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maxInventory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objectType</a:t>
            </a:r>
            <a:r>
              <a:rPr lang="en-US" sz="1400" dirty="0">
                <a:latin typeface="Courier New" panose="02070309020205020404" pitchFamily="49" charset="0"/>
                <a:cs typeface="Courier New" panose="02070309020205020404" pitchFamily="49" charset="0"/>
              </a:rPr>
              <a:t>: "Enterprise",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objectIdRef</a:t>
            </a:r>
            <a:r>
              <a:rPr lang="en-US" sz="1400" dirty="0">
                <a:latin typeface="Courier New" panose="02070309020205020404" pitchFamily="49" charset="0"/>
                <a:cs typeface="Courier New" panose="02070309020205020404" pitchFamily="49" charset="0"/>
              </a:rPr>
              <a:t>: 1,</a:t>
            </a:r>
          </a:p>
          <a:p>
            <a:r>
              <a:rPr lang="en-US" sz="1400" dirty="0">
                <a:latin typeface="Courier New" panose="02070309020205020404" pitchFamily="49" charset="0"/>
                <a:cs typeface="Courier New" panose="02070309020205020404" pitchFamily="49" charset="0"/>
              </a:rPr>
              <a:t>    property: "</a:t>
            </a:r>
            <a:r>
              <a:rPr lang="en-US" sz="1400" dirty="0" err="1">
                <a:latin typeface="Courier New" panose="02070309020205020404" pitchFamily="49" charset="0"/>
                <a:cs typeface="Courier New" panose="02070309020205020404" pitchFamily="49" charset="0"/>
              </a:rPr>
              <a:t>inventoryLevel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aggregationFunction</a:t>
            </a:r>
            <a:r>
              <a:rPr lang="en-US" sz="1400" dirty="0">
                <a:latin typeface="Courier New" panose="02070309020205020404" pitchFamily="49" charset="0"/>
                <a:cs typeface="Courier New" panose="02070309020205020404" pitchFamily="49" charset="0"/>
              </a:rPr>
              <a:t>: "max",</a:t>
            </a:r>
          </a:p>
          <a:p>
            <a:r>
              <a:rPr lang="en-US" sz="1400" dirty="0">
                <a:latin typeface="Courier New" panose="02070309020205020404" pitchFamily="49" charset="0"/>
                <a:cs typeface="Courier New" panose="02070309020205020404" pitchFamily="49" charset="0"/>
              </a:rPr>
              <a:t>    label: "Max. Inventory"</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247FB092-A999-4510-8992-5DF87EBC3E9E}" type="slidenum">
              <a:rPr lang="en-US" smtClean="0"/>
              <a:t>43</a:t>
            </a:fld>
            <a:endParaRPr lang="en-US"/>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r="58442" b="54714"/>
          <a:stretch/>
        </p:blipFill>
        <p:spPr>
          <a:xfrm>
            <a:off x="5230369" y="1530516"/>
            <a:ext cx="6123431" cy="3346758"/>
          </a:xfrm>
          <a:prstGeom prst="rect">
            <a:avLst/>
          </a:prstGeom>
          <a:ln>
            <a:solidFill>
              <a:schemeClr val="tx1"/>
            </a:solidFill>
          </a:ln>
        </p:spPr>
      </p:pic>
    </p:spTree>
    <p:extLst>
      <p:ext uri="{BB962C8B-B14F-4D97-AF65-F5344CB8AC3E}">
        <p14:creationId xmlns:p14="http://schemas.microsoft.com/office/powerpoint/2010/main" val="1263130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Purchasing Model – Version 2</a:t>
            </a:r>
            <a:endParaRPr lang="en-US" dirty="0"/>
          </a:p>
        </p:txBody>
      </p:sp>
      <p:sp>
        <p:nvSpPr>
          <p:cNvPr id="6" name="Content Placeholder 5"/>
          <p:cNvSpPr>
            <a:spLocks noGrp="1"/>
          </p:cNvSpPr>
          <p:nvPr>
            <p:ph idx="1"/>
          </p:nvPr>
        </p:nvSpPr>
        <p:spPr/>
        <p:txBody>
          <a:bodyPr>
            <a:normAutofit lnSpcReduction="10000"/>
          </a:bodyPr>
          <a:lstStyle/>
          <a:p>
            <a:r>
              <a:rPr lang="en-US" dirty="0" smtClean="0"/>
              <a:t>Single Enterprise produces and sells one single type of item</a:t>
            </a:r>
          </a:p>
          <a:p>
            <a:r>
              <a:rPr lang="en-US" dirty="0" smtClean="0"/>
              <a:t>Single Consumer purchases items from the Enterprise</a:t>
            </a:r>
          </a:p>
          <a:p>
            <a:r>
              <a:rPr lang="en-US" dirty="0" smtClean="0"/>
              <a:t>On </a:t>
            </a:r>
            <a:r>
              <a:rPr lang="en-US" dirty="0"/>
              <a:t>e</a:t>
            </a:r>
            <a:r>
              <a:rPr lang="en-US" dirty="0" smtClean="0"/>
              <a:t>ach day</a:t>
            </a:r>
          </a:p>
          <a:p>
            <a:pPr lvl="1">
              <a:buFont typeface="Wingdings" panose="05000000000000000000" pitchFamily="2" charset="2"/>
              <a:buChar char="§"/>
            </a:pPr>
            <a:r>
              <a:rPr lang="en-US" dirty="0" smtClean="0"/>
              <a:t>the Enterprise </a:t>
            </a:r>
            <a:r>
              <a:rPr lang="en-US" b="1" dirty="0" smtClean="0"/>
              <a:t>generates a Produce event </a:t>
            </a:r>
            <a:r>
              <a:rPr lang="en-US" dirty="0" smtClean="0"/>
              <a:t>to produce a finite quantity of items</a:t>
            </a:r>
          </a:p>
          <a:p>
            <a:pPr lvl="1">
              <a:buFont typeface="Wingdings" panose="05000000000000000000" pitchFamily="2" charset="2"/>
              <a:buChar char="§"/>
            </a:pPr>
            <a:r>
              <a:rPr lang="en-US" dirty="0" smtClean="0"/>
              <a:t>the </a:t>
            </a:r>
            <a:r>
              <a:rPr lang="en-US" dirty="0"/>
              <a:t>C</a:t>
            </a:r>
            <a:r>
              <a:rPr lang="en-US" dirty="0" smtClean="0"/>
              <a:t>onsumer </a:t>
            </a:r>
            <a:r>
              <a:rPr lang="en-US" b="1" dirty="0" smtClean="0"/>
              <a:t>generates a </a:t>
            </a:r>
            <a:r>
              <a:rPr lang="en-US" b="1" dirty="0" err="1" smtClean="0"/>
              <a:t>DecidePurchase</a:t>
            </a:r>
            <a:r>
              <a:rPr lang="en-US" b="1" dirty="0" smtClean="0"/>
              <a:t> event </a:t>
            </a:r>
            <a:r>
              <a:rPr lang="en-US" dirty="0" smtClean="0"/>
              <a:t>that generate a </a:t>
            </a:r>
            <a:r>
              <a:rPr lang="en-US" b="1" dirty="0" smtClean="0"/>
              <a:t>Purchase event </a:t>
            </a:r>
            <a:r>
              <a:rPr lang="en-US" dirty="0" smtClean="0"/>
              <a:t>with </a:t>
            </a:r>
            <a:r>
              <a:rPr lang="en-US" b="1" dirty="0" smtClean="0"/>
              <a:t>50% probability </a:t>
            </a:r>
            <a:r>
              <a:rPr lang="en-US" dirty="0" smtClean="0"/>
              <a:t>to order a specific quantity of items from the Enterprise</a:t>
            </a:r>
          </a:p>
          <a:p>
            <a:pPr lvl="2">
              <a:buFont typeface="Courier New" panose="02070309020205020404" pitchFamily="49" charset="0"/>
              <a:buChar char="o"/>
            </a:pPr>
            <a:r>
              <a:rPr lang="en-US" dirty="0" smtClean="0"/>
              <a:t>If the ordered quantity is in stock, the Enterprise delivers the quantity items to the Consumer and the order is fulfilled</a:t>
            </a:r>
          </a:p>
          <a:p>
            <a:pPr lvl="2">
              <a:buFont typeface="Courier New" panose="02070309020205020404" pitchFamily="49" charset="0"/>
              <a:buChar char="o"/>
            </a:pPr>
            <a:r>
              <a:rPr lang="en-US" dirty="0" smtClean="0"/>
              <a:t>Otherwise, the Enterprise delivers the quantity of items in stock to the Consumer (i.e., order is partially fulfilled) and </a:t>
            </a:r>
            <a:r>
              <a:rPr lang="en-US" dirty="0"/>
              <a:t>registers the non-fulfilled quantity as lost </a:t>
            </a:r>
            <a:r>
              <a:rPr lang="en-US" dirty="0" smtClean="0"/>
              <a:t>sales</a:t>
            </a:r>
            <a:endParaRPr lang="en-US" dirty="0"/>
          </a:p>
        </p:txBody>
      </p:sp>
      <p:sp>
        <p:nvSpPr>
          <p:cNvPr id="3" name="Slide Number Placeholder 2"/>
          <p:cNvSpPr>
            <a:spLocks noGrp="1"/>
          </p:cNvSpPr>
          <p:nvPr>
            <p:ph type="sldNum" sz="quarter" idx="12"/>
          </p:nvPr>
        </p:nvSpPr>
        <p:spPr/>
        <p:txBody>
          <a:bodyPr/>
          <a:lstStyle/>
          <a:p>
            <a:fld id="{247FB092-A999-4510-8992-5DF87EBC3E9E}" type="slidenum">
              <a:rPr lang="en-US" smtClean="0"/>
              <a:t>44</a:t>
            </a:fld>
            <a:endParaRPr lang="en-US"/>
          </a:p>
        </p:txBody>
      </p:sp>
      <p:sp>
        <p:nvSpPr>
          <p:cNvPr id="4" name="TextBox 3"/>
          <p:cNvSpPr txBox="1"/>
          <p:nvPr/>
        </p:nvSpPr>
        <p:spPr>
          <a:xfrm>
            <a:off x="838200" y="1204159"/>
            <a:ext cx="5050742" cy="369332"/>
          </a:xfrm>
          <a:prstGeom prst="rect">
            <a:avLst/>
          </a:prstGeom>
          <a:noFill/>
        </p:spPr>
        <p:txBody>
          <a:bodyPr wrap="none" rtlCol="0">
            <a:spAutoFit/>
          </a:bodyPr>
          <a:lstStyle/>
          <a:p>
            <a:r>
              <a:rPr lang="en-US" dirty="0">
                <a:hlinkClick r:id="rId2"/>
              </a:rPr>
              <a:t>https://</a:t>
            </a:r>
            <a:r>
              <a:rPr lang="en-US" dirty="0" smtClean="0">
                <a:hlinkClick r:id="rId2"/>
              </a:rPr>
              <a:t>gnardin.github.io/PurchasingModel/02.html</a:t>
            </a:r>
            <a:endParaRPr lang="en-US" dirty="0"/>
          </a:p>
        </p:txBody>
      </p:sp>
    </p:spTree>
    <p:extLst>
      <p:ext uri="{BB962C8B-B14F-4D97-AF65-F5344CB8AC3E}">
        <p14:creationId xmlns:p14="http://schemas.microsoft.com/office/powerpoint/2010/main" val="34638510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Purchasing Model – Version </a:t>
            </a:r>
            <a:r>
              <a:rPr lang="en-US" dirty="0" smtClean="0"/>
              <a:t>2</a:t>
            </a:r>
            <a:endParaRPr lang="en-US" dirty="0"/>
          </a:p>
        </p:txBody>
      </p:sp>
      <p:pic>
        <p:nvPicPr>
          <p:cNvPr id="9" name="Content Placeholder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04651" y="3016062"/>
            <a:ext cx="7143154" cy="1645581"/>
          </a:xfrm>
        </p:spPr>
      </p:pic>
      <p:pic>
        <p:nvPicPr>
          <p:cNvPr id="10" name="Content Placeholder 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427637" y="1966053"/>
            <a:ext cx="4165648" cy="3376268"/>
          </a:xfrm>
        </p:spPr>
      </p:pic>
      <p:sp>
        <p:nvSpPr>
          <p:cNvPr id="4" name="Slide Number Placeholder 3"/>
          <p:cNvSpPr>
            <a:spLocks noGrp="1"/>
          </p:cNvSpPr>
          <p:nvPr>
            <p:ph type="sldNum" sz="quarter" idx="12"/>
          </p:nvPr>
        </p:nvSpPr>
        <p:spPr/>
        <p:txBody>
          <a:bodyPr/>
          <a:lstStyle/>
          <a:p>
            <a:fld id="{247FB092-A999-4510-8992-5DF87EBC3E9E}" type="slidenum">
              <a:rPr lang="en-US" smtClean="0"/>
              <a:t>45</a:t>
            </a:fld>
            <a:endParaRPr lang="en-US"/>
          </a:p>
        </p:txBody>
      </p:sp>
      <p:sp>
        <p:nvSpPr>
          <p:cNvPr id="6" name="TextBox 5"/>
          <p:cNvSpPr txBox="1"/>
          <p:nvPr/>
        </p:nvSpPr>
        <p:spPr>
          <a:xfrm>
            <a:off x="838200" y="1204159"/>
            <a:ext cx="5050742" cy="369332"/>
          </a:xfrm>
          <a:prstGeom prst="rect">
            <a:avLst/>
          </a:prstGeom>
          <a:noFill/>
        </p:spPr>
        <p:txBody>
          <a:bodyPr wrap="none" rtlCol="0">
            <a:spAutoFit/>
          </a:bodyPr>
          <a:lstStyle/>
          <a:p>
            <a:r>
              <a:rPr lang="en-US" dirty="0">
                <a:hlinkClick r:id="rId4"/>
              </a:rPr>
              <a:t>https://</a:t>
            </a:r>
            <a:r>
              <a:rPr lang="en-US" dirty="0" smtClean="0">
                <a:hlinkClick r:id="rId4"/>
              </a:rPr>
              <a:t>gnardin.github.io/PurchasingModel/02.html</a:t>
            </a:r>
            <a:endParaRPr lang="en-US" dirty="0"/>
          </a:p>
        </p:txBody>
      </p:sp>
      <p:sp>
        <p:nvSpPr>
          <p:cNvPr id="11" name="TextBox 10"/>
          <p:cNvSpPr txBox="1"/>
          <p:nvPr/>
        </p:nvSpPr>
        <p:spPr>
          <a:xfrm>
            <a:off x="2562912" y="4661644"/>
            <a:ext cx="1492460" cy="369332"/>
          </a:xfrm>
          <a:prstGeom prst="rect">
            <a:avLst/>
          </a:prstGeom>
          <a:noFill/>
        </p:spPr>
        <p:txBody>
          <a:bodyPr wrap="none" rtlCol="0">
            <a:spAutoFit/>
          </a:bodyPr>
          <a:lstStyle/>
          <a:p>
            <a:r>
              <a:rPr lang="en-US" b="1" dirty="0" smtClean="0"/>
              <a:t>Class diagram</a:t>
            </a:r>
            <a:endParaRPr lang="en-US" b="1" dirty="0"/>
          </a:p>
        </p:txBody>
      </p:sp>
      <p:sp>
        <p:nvSpPr>
          <p:cNvPr id="12" name="TextBox 11"/>
          <p:cNvSpPr txBox="1"/>
          <p:nvPr/>
        </p:nvSpPr>
        <p:spPr>
          <a:xfrm>
            <a:off x="8697706" y="5342321"/>
            <a:ext cx="1625510" cy="369332"/>
          </a:xfrm>
          <a:prstGeom prst="rect">
            <a:avLst/>
          </a:prstGeom>
          <a:noFill/>
        </p:spPr>
        <p:txBody>
          <a:bodyPr wrap="none" rtlCol="0">
            <a:spAutoFit/>
          </a:bodyPr>
          <a:lstStyle/>
          <a:p>
            <a:r>
              <a:rPr lang="en-US" b="1" dirty="0" smtClean="0"/>
              <a:t>BPMN diagram</a:t>
            </a:r>
            <a:endParaRPr lang="en-US" b="1" dirty="0"/>
          </a:p>
        </p:txBody>
      </p:sp>
    </p:spTree>
    <p:extLst>
      <p:ext uri="{BB962C8B-B14F-4D97-AF65-F5344CB8AC3E}">
        <p14:creationId xmlns:p14="http://schemas.microsoft.com/office/powerpoint/2010/main" val="36036926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Types</a:t>
            </a:r>
            <a:endParaRPr lang="en-US" dirty="0"/>
          </a:p>
        </p:txBody>
      </p:sp>
      <p:sp>
        <p:nvSpPr>
          <p:cNvPr id="3" name="Content Placeholder 2"/>
          <p:cNvSpPr>
            <a:spLocks noGrp="1"/>
          </p:cNvSpPr>
          <p:nvPr>
            <p:ph idx="1"/>
          </p:nvPr>
        </p:nvSpPr>
        <p:spPr/>
        <p:txBody>
          <a:bodyPr/>
          <a:lstStyle/>
          <a:p>
            <a:pPr>
              <a:spcBef>
                <a:spcPts val="1200"/>
              </a:spcBef>
            </a:pPr>
            <a:r>
              <a:rPr lang="en-US" dirty="0" smtClean="0"/>
              <a:t>Event types are defined in the form of classes</a:t>
            </a:r>
          </a:p>
          <a:p>
            <a:pPr>
              <a:spcBef>
                <a:spcPts val="1200"/>
              </a:spcBef>
            </a:pPr>
            <a:r>
              <a:rPr lang="en-US" dirty="0" smtClean="0"/>
              <a:t>We distinguish between two kinds of events</a:t>
            </a:r>
          </a:p>
          <a:p>
            <a:pPr lvl="1">
              <a:spcBef>
                <a:spcPts val="1200"/>
              </a:spcBef>
            </a:pPr>
            <a:r>
              <a:rPr lang="en-US" b="1" dirty="0" smtClean="0"/>
              <a:t>caused events</a:t>
            </a:r>
            <a:r>
              <a:rPr lang="en-US" dirty="0" smtClean="0"/>
              <a:t> are caused by other events occurring during a simulation run</a:t>
            </a:r>
          </a:p>
          <a:p>
            <a:pPr lvl="1">
              <a:spcBef>
                <a:spcPts val="1200"/>
              </a:spcBef>
            </a:pPr>
            <a:r>
              <a:rPr lang="en-US" b="1" dirty="0" smtClean="0"/>
              <a:t>exogenous events </a:t>
            </a:r>
            <a:r>
              <a:rPr lang="en-US" dirty="0" smtClean="0"/>
              <a:t>are caused by factors external to the simulation model</a:t>
            </a:r>
          </a:p>
        </p:txBody>
      </p:sp>
      <p:sp>
        <p:nvSpPr>
          <p:cNvPr id="4" name="Slide Number Placeholder 3"/>
          <p:cNvSpPr>
            <a:spLocks noGrp="1"/>
          </p:cNvSpPr>
          <p:nvPr>
            <p:ph type="sldNum" sz="quarter" idx="12"/>
          </p:nvPr>
        </p:nvSpPr>
        <p:spPr/>
        <p:txBody>
          <a:bodyPr/>
          <a:lstStyle/>
          <a:p>
            <a:fld id="{247FB092-A999-4510-8992-5DF87EBC3E9E}" type="slidenum">
              <a:rPr lang="en-US" smtClean="0"/>
              <a:t>46</a:t>
            </a:fld>
            <a:endParaRPr lang="en-US"/>
          </a:p>
        </p:txBody>
      </p:sp>
    </p:spTree>
    <p:extLst>
      <p:ext uri="{BB962C8B-B14F-4D97-AF65-F5344CB8AC3E}">
        <p14:creationId xmlns:p14="http://schemas.microsoft.com/office/powerpoint/2010/main" val="1618086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Exogenous Event Type</a:t>
            </a:r>
            <a:endParaRPr lang="en-US" dirty="0"/>
          </a:p>
        </p:txBody>
      </p:sp>
      <p:sp>
        <p:nvSpPr>
          <p:cNvPr id="4" name="Rectangle 3"/>
          <p:cNvSpPr/>
          <p:nvPr/>
        </p:nvSpPr>
        <p:spPr>
          <a:xfrm>
            <a:off x="675354" y="2038360"/>
            <a:ext cx="4789276" cy="3970318"/>
          </a:xfrm>
          <a:prstGeom prst="rect">
            <a:avLst/>
          </a:prstGeom>
          <a:ln>
            <a:solidFill>
              <a:schemeClr val="tx1"/>
            </a:solidFill>
          </a:ln>
        </p:spPr>
        <p:txBody>
          <a:bodyPr wrap="square">
            <a:spAutoFit/>
          </a:bodyPr>
          <a:lstStyle/>
          <a:p>
            <a:r>
              <a:rPr lang="en-US" sz="1400" dirty="0" err="1" smtClean="0">
                <a:latin typeface="Courier New" panose="02070309020205020404" pitchFamily="49" charset="0"/>
                <a:cs typeface="Courier New" panose="02070309020205020404" pitchFamily="49" charset="0"/>
              </a:rPr>
              <a:t>var</a:t>
            </a:r>
            <a:r>
              <a:rPr lang="en-US" sz="1400"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DecidePurchase</a:t>
            </a:r>
            <a:r>
              <a:rPr lang="en-US" sz="1400" dirty="0" smtClean="0">
                <a:latin typeface="Courier New" panose="02070309020205020404" pitchFamily="49" charset="0"/>
                <a:cs typeface="Courier New" panose="02070309020205020404" pitchFamily="49" charset="0"/>
              </a:rPr>
              <a:t> = new </a:t>
            </a:r>
            <a:r>
              <a:rPr lang="en-US" sz="1400" dirty="0" err="1" smtClean="0">
                <a:latin typeface="Courier New" panose="02070309020205020404" pitchFamily="49" charset="0"/>
                <a:cs typeface="Courier New" panose="02070309020205020404" pitchFamily="49" charset="0"/>
              </a:rPr>
              <a:t>cLASS</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Name: “</a:t>
            </a:r>
            <a:r>
              <a:rPr lang="en-US" sz="1400" dirty="0" err="1" smtClean="0">
                <a:latin typeface="Courier New" panose="02070309020205020404" pitchFamily="49" charset="0"/>
                <a:cs typeface="Courier New" panose="02070309020205020404" pitchFamily="49" charset="0"/>
              </a:rPr>
              <a:t>DecidePurchase</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supertypeName</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eVENT</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properties: {</a:t>
            </a:r>
          </a:p>
          <a:p>
            <a:r>
              <a:rPr lang="en-US" sz="1400" dirty="0" smtClean="0">
                <a:latin typeface="Courier New" panose="02070309020205020404" pitchFamily="49" charset="0"/>
                <a:cs typeface="Courier New" panose="02070309020205020404" pitchFamily="49" charset="0"/>
              </a:rPr>
              <a:t>    “consumer": { range: “Consumer“ }</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methods: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onEvent</a:t>
            </a:r>
            <a:r>
              <a:rPr lang="en-US" sz="1400" dirty="0" smtClean="0">
                <a:latin typeface="Courier New" panose="02070309020205020404" pitchFamily="49" charset="0"/>
                <a:cs typeface="Courier New" panose="02070309020205020404" pitchFamily="49" charset="0"/>
              </a:rPr>
              <a:t>": function () {</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b="1" dirty="0" err="1" smtClean="0">
                <a:latin typeface="Courier New" panose="02070309020205020404" pitchFamily="49" charset="0"/>
                <a:cs typeface="Courier New" panose="02070309020205020404" pitchFamily="49" charset="0"/>
              </a:rPr>
              <a:t>DecidePurchase.priority</a:t>
            </a:r>
            <a:r>
              <a:rPr lang="en-US" sz="1400" dirty="0" smtClean="0">
                <a:latin typeface="Courier New" panose="02070309020205020404" pitchFamily="49" charset="0"/>
                <a:cs typeface="Courier New" panose="02070309020205020404" pitchFamily="49" charset="0"/>
              </a:rPr>
              <a:t> = 0;</a:t>
            </a:r>
          </a:p>
          <a:p>
            <a:endParaRPr lang="en-US" sz="1400" dirty="0" smtClean="0">
              <a:latin typeface="Courier New" panose="02070309020205020404" pitchFamily="49" charset="0"/>
              <a:cs typeface="Courier New" panose="02070309020205020404" pitchFamily="49" charset="0"/>
            </a:endParaRPr>
          </a:p>
          <a:p>
            <a:r>
              <a:rPr lang="en-US" sz="1400" b="1" dirty="0" err="1" smtClean="0">
                <a:latin typeface="Courier New" panose="02070309020205020404" pitchFamily="49" charset="0"/>
                <a:cs typeface="Courier New" panose="02070309020205020404" pitchFamily="49" charset="0"/>
              </a:rPr>
              <a:t>DecidePurchase.recurrence</a:t>
            </a:r>
            <a:r>
              <a:rPr lang="en-US" sz="1400" dirty="0" smtClean="0">
                <a:latin typeface="Courier New" panose="02070309020205020404" pitchFamily="49" charset="0"/>
                <a:cs typeface="Courier New" panose="02070309020205020404" pitchFamily="49" charset="0"/>
              </a:rPr>
              <a:t> = function () {</a:t>
            </a:r>
          </a:p>
          <a:p>
            <a:r>
              <a:rPr lang="en-US" sz="1400" dirty="0" smtClean="0">
                <a:latin typeface="Courier New" panose="02070309020205020404" pitchFamily="49" charset="0"/>
                <a:cs typeface="Courier New" panose="02070309020205020404" pitchFamily="49" charset="0"/>
              </a:rPr>
              <a:t>  return 1;</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2"/>
          </p:nvPr>
        </p:nvSpPr>
        <p:spPr/>
        <p:txBody>
          <a:bodyPr/>
          <a:lstStyle/>
          <a:p>
            <a:fld id="{247FB092-A999-4510-8992-5DF87EBC3E9E}" type="slidenum">
              <a:rPr lang="en-US" smtClean="0"/>
              <a:t>47</a:t>
            </a:fld>
            <a:endParaRPr lang="en-US"/>
          </a:p>
        </p:txBody>
      </p:sp>
      <p:sp>
        <p:nvSpPr>
          <p:cNvPr id="10" name="Rectangle 9"/>
          <p:cNvSpPr/>
          <p:nvPr/>
        </p:nvSpPr>
        <p:spPr>
          <a:xfrm>
            <a:off x="5736771" y="2317308"/>
            <a:ext cx="6096000" cy="3416320"/>
          </a:xfrm>
          <a:prstGeom prst="rect">
            <a:avLst/>
          </a:prstGeom>
          <a:ln>
            <a:solidFill>
              <a:schemeClr val="tx1"/>
            </a:solidFill>
          </a:ln>
        </p:spPr>
        <p:txBody>
          <a:bodyPr>
            <a:spAutoFit/>
          </a:bodyPr>
          <a:lstStyle/>
          <a:p>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onEvent</a:t>
            </a:r>
            <a:r>
              <a:rPr lang="en-US" sz="1200" dirty="0" smtClean="0">
                <a:latin typeface="Courier New" panose="02070309020205020404" pitchFamily="49" charset="0"/>
                <a:cs typeface="Courier New" panose="02070309020205020404" pitchFamily="49" charset="0"/>
              </a:rPr>
              <a:t>": function () {</a:t>
            </a:r>
          </a:p>
          <a:p>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followupEvents</a:t>
            </a:r>
            <a:r>
              <a:rPr lang="en-US" sz="1200" dirty="0">
                <a:latin typeface="Courier New" panose="02070309020205020404" pitchFamily="49" charset="0"/>
                <a:cs typeface="Courier New" panose="02070309020205020404" pitchFamily="49" charset="0"/>
              </a:rPr>
              <a:t> =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 </a:t>
            </a:r>
            <a:r>
              <a:rPr lang="en-US" sz="1200" dirty="0">
                <a:latin typeface="Courier New" panose="02070309020205020404" pitchFamily="49" charset="0"/>
                <a:cs typeface="Courier New" panose="02070309020205020404" pitchFamily="49" charset="0"/>
              </a:rPr>
              <a:t>Quantity to purchase</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quantity = </a:t>
            </a:r>
            <a:r>
              <a:rPr lang="en-US" sz="1200" dirty="0" err="1">
                <a:latin typeface="Courier New" panose="02070309020205020404" pitchFamily="49" charset="0"/>
                <a:cs typeface="Courier New" panose="02070309020205020404" pitchFamily="49" charset="0"/>
              </a:rPr>
              <a:t>this.consumer.decideOrder</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 </a:t>
            </a:r>
            <a:r>
              <a:rPr lang="en-US" sz="1200" dirty="0">
                <a:latin typeface="Courier New" panose="02070309020205020404" pitchFamily="49" charset="0"/>
                <a:cs typeface="Courier New" panose="02070309020205020404" pitchFamily="49" charset="0"/>
              </a:rPr>
              <a:t>Whom to purchase from</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enterprise = </a:t>
            </a:r>
            <a:r>
              <a:rPr lang="en-US" sz="1200" dirty="0" err="1">
                <a:latin typeface="Courier New" panose="02070309020205020404" pitchFamily="49" charset="0"/>
                <a:cs typeface="Courier New" panose="02070309020205020404" pitchFamily="49" charset="0"/>
              </a:rPr>
              <a:t>cLASS</a:t>
            </a:r>
            <a:r>
              <a:rPr lang="en-US" sz="1200" dirty="0">
                <a:latin typeface="Courier New" panose="02070309020205020404" pitchFamily="49" charset="0"/>
                <a:cs typeface="Courier New" panose="02070309020205020404" pitchFamily="49" charset="0"/>
              </a:rPr>
              <a:t>[ "Enterprise" ].instances[ "1"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followupEvents.push</a:t>
            </a:r>
            <a:r>
              <a:rPr lang="en-US" sz="1200" b="1" dirty="0">
                <a:latin typeface="Courier New" panose="02070309020205020404" pitchFamily="49" charset="0"/>
                <a:cs typeface="Courier New" panose="02070309020205020404" pitchFamily="49" charset="0"/>
              </a:rPr>
              <a:t>( new Purchase( {</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occTime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this.occTime</a:t>
            </a:r>
            <a:r>
              <a:rPr lang="en-US" sz="1200" b="1" dirty="0">
                <a:latin typeface="Courier New" panose="02070309020205020404" pitchFamily="49" charset="0"/>
                <a:cs typeface="Courier New" panose="02070309020205020404" pitchFamily="49" charset="0"/>
              </a:rPr>
              <a:t> + 1,</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enterprise</a:t>
            </a:r>
            <a:r>
              <a:rPr lang="en-US" sz="1200" b="1" dirty="0">
                <a:latin typeface="Courier New" panose="02070309020205020404" pitchFamily="49" charset="0"/>
                <a:cs typeface="Courier New" panose="02070309020205020404" pitchFamily="49" charset="0"/>
              </a:rPr>
              <a:t>: enterprise,</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quantity</a:t>
            </a:r>
            <a:r>
              <a:rPr lang="en-US" sz="1200" b="1" dirty="0">
                <a:latin typeface="Courier New" panose="02070309020205020404" pitchFamily="49" charset="0"/>
                <a:cs typeface="Courier New" panose="02070309020205020404" pitchFamily="49" charset="0"/>
              </a:rPr>
              <a:t>: quantity</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 </a:t>
            </a:r>
            <a:r>
              <a:rPr lang="en-US" sz="1200" b="1"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followupEvents</a:t>
            </a:r>
            <a:r>
              <a:rPr lang="en-US" sz="1200" dirty="0" smtClean="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a:t>
            </a:r>
          </a:p>
        </p:txBody>
      </p:sp>
      <p:cxnSp>
        <p:nvCxnSpPr>
          <p:cNvPr id="12" name="Straight Connector 11"/>
          <p:cNvCxnSpPr/>
          <p:nvPr/>
        </p:nvCxnSpPr>
        <p:spPr>
          <a:xfrm flipV="1">
            <a:off x="3842657" y="2332218"/>
            <a:ext cx="1894114" cy="12165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42657" y="4114800"/>
            <a:ext cx="1894114" cy="16337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842657" y="3548743"/>
            <a:ext cx="0" cy="5987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88582" y="5752667"/>
            <a:ext cx="1192378" cy="369332"/>
          </a:xfrm>
          <a:prstGeom prst="rect">
            <a:avLst/>
          </a:prstGeom>
          <a:noFill/>
        </p:spPr>
        <p:txBody>
          <a:bodyPr wrap="none" rtlCol="0">
            <a:spAutoFit/>
          </a:bodyPr>
          <a:lstStyle/>
          <a:p>
            <a:r>
              <a:rPr lang="en-US" b="1" dirty="0" smtClean="0"/>
              <a:t>Event Rule</a:t>
            </a:r>
            <a:endParaRPr lang="en-US" b="1" dirty="0"/>
          </a:p>
        </p:txBody>
      </p:sp>
    </p:spTree>
    <p:extLst>
      <p:ext uri="{BB962C8B-B14F-4D97-AF65-F5344CB8AC3E}">
        <p14:creationId xmlns:p14="http://schemas.microsoft.com/office/powerpoint/2010/main" val="4196896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Caused Event Type</a:t>
            </a:r>
            <a:endParaRPr lang="en-US" dirty="0"/>
          </a:p>
        </p:txBody>
      </p:sp>
      <p:sp>
        <p:nvSpPr>
          <p:cNvPr id="4" name="Rectangle 3"/>
          <p:cNvSpPr/>
          <p:nvPr/>
        </p:nvSpPr>
        <p:spPr>
          <a:xfrm>
            <a:off x="675354" y="2038360"/>
            <a:ext cx="4789276" cy="3108543"/>
          </a:xfrm>
          <a:prstGeom prst="rect">
            <a:avLst/>
          </a:prstGeom>
          <a:ln>
            <a:solidFill>
              <a:schemeClr val="tx1"/>
            </a:solidFill>
          </a:ln>
        </p:spPr>
        <p:txBody>
          <a:bodyPr wrap="square">
            <a:spAutoFit/>
          </a:bodyPr>
          <a:lstStyle/>
          <a:p>
            <a:r>
              <a:rPr lang="en-US" sz="1400" dirty="0" err="1" smtClean="0">
                <a:latin typeface="Courier New" panose="02070309020205020404" pitchFamily="49" charset="0"/>
                <a:cs typeface="Courier New" panose="02070309020205020404" pitchFamily="49" charset="0"/>
              </a:rPr>
              <a:t>var</a:t>
            </a:r>
            <a:r>
              <a:rPr lang="en-US" sz="140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Purchase</a:t>
            </a:r>
            <a:r>
              <a:rPr lang="en-US" sz="1400" dirty="0" smtClean="0">
                <a:latin typeface="Courier New" panose="02070309020205020404" pitchFamily="49" charset="0"/>
                <a:cs typeface="Courier New" panose="02070309020205020404" pitchFamily="49" charset="0"/>
              </a:rPr>
              <a:t> = new </a:t>
            </a:r>
            <a:r>
              <a:rPr lang="en-US" sz="1400" dirty="0" err="1" smtClean="0">
                <a:latin typeface="Courier New" panose="02070309020205020404" pitchFamily="49" charset="0"/>
                <a:cs typeface="Courier New" panose="02070309020205020404" pitchFamily="49" charset="0"/>
              </a:rPr>
              <a:t>cLASS</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Name: “Purchase",</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supertypeName</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eVENT</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properties: {</a:t>
            </a:r>
          </a:p>
          <a:p>
            <a:r>
              <a:rPr lang="en-US" sz="1400" dirty="0" smtClean="0">
                <a:latin typeface="Courier New" panose="02070309020205020404" pitchFamily="49" charset="0"/>
                <a:cs typeface="Courier New" panose="02070309020205020404" pitchFamily="49" charset="0"/>
              </a:rPr>
              <a:t>    “enterprise": { range: “Enterprise“ }</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methods: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onEvent</a:t>
            </a:r>
            <a:r>
              <a:rPr lang="en-US" sz="1400" dirty="0" smtClean="0">
                <a:latin typeface="Courier New" panose="02070309020205020404" pitchFamily="49" charset="0"/>
                <a:cs typeface="Courier New" panose="02070309020205020404" pitchFamily="49" charset="0"/>
              </a:rPr>
              <a:t>": function () {</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b="1" dirty="0" err="1" smtClean="0">
                <a:latin typeface="Courier New" panose="02070309020205020404" pitchFamily="49" charset="0"/>
                <a:cs typeface="Courier New" panose="02070309020205020404" pitchFamily="49" charset="0"/>
              </a:rPr>
              <a:t>Purchase.priority</a:t>
            </a:r>
            <a:r>
              <a:rPr lang="en-US" sz="1400" dirty="0" smtClean="0">
                <a:latin typeface="Courier New" panose="02070309020205020404" pitchFamily="49" charset="0"/>
                <a:cs typeface="Courier New" panose="02070309020205020404" pitchFamily="49" charset="0"/>
              </a:rPr>
              <a:t> = 2;</a:t>
            </a:r>
          </a:p>
        </p:txBody>
      </p:sp>
      <p:sp>
        <p:nvSpPr>
          <p:cNvPr id="8" name="Slide Number Placeholder 7"/>
          <p:cNvSpPr>
            <a:spLocks noGrp="1"/>
          </p:cNvSpPr>
          <p:nvPr>
            <p:ph type="sldNum" sz="quarter" idx="12"/>
          </p:nvPr>
        </p:nvSpPr>
        <p:spPr/>
        <p:txBody>
          <a:bodyPr/>
          <a:lstStyle/>
          <a:p>
            <a:fld id="{247FB092-A999-4510-8992-5DF87EBC3E9E}" type="slidenum">
              <a:rPr lang="en-US" smtClean="0"/>
              <a:t>48</a:t>
            </a:fld>
            <a:endParaRPr lang="en-US"/>
          </a:p>
        </p:txBody>
      </p:sp>
      <p:sp>
        <p:nvSpPr>
          <p:cNvPr id="10" name="Rectangle 9"/>
          <p:cNvSpPr/>
          <p:nvPr/>
        </p:nvSpPr>
        <p:spPr>
          <a:xfrm>
            <a:off x="5736771" y="2317308"/>
            <a:ext cx="6096000" cy="3785652"/>
          </a:xfrm>
          <a:prstGeom prst="rect">
            <a:avLst/>
          </a:prstGeom>
          <a:ln>
            <a:solidFill>
              <a:schemeClr val="tx1"/>
            </a:solidFill>
          </a:ln>
        </p:spPr>
        <p:txBody>
          <a:bodyPr>
            <a:spAutoFit/>
          </a:bodyPr>
          <a:lstStyle/>
          <a:p>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onEvent</a:t>
            </a:r>
            <a:r>
              <a:rPr lang="en-US" sz="1200" dirty="0" smtClean="0">
                <a:latin typeface="Courier New" panose="02070309020205020404" pitchFamily="49" charset="0"/>
                <a:cs typeface="Courier New" panose="02070309020205020404" pitchFamily="49" charset="0"/>
              </a:rPr>
              <a:t>": function () {</a:t>
            </a:r>
          </a:p>
          <a:p>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followupEvents</a:t>
            </a:r>
            <a:r>
              <a:rPr lang="en-US" sz="1200" dirty="0">
                <a:latin typeface="Courier New" panose="02070309020205020404" pitchFamily="49" charset="0"/>
                <a:cs typeface="Courier New" panose="02070309020205020404" pitchFamily="49" charset="0"/>
              </a:rPr>
              <a:t> =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sim.stat.itemsOrdered</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this.quantity</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if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this.enterprise.inventoryLevel</a:t>
            </a:r>
            <a:r>
              <a:rPr lang="en-US" sz="1200" dirty="0">
                <a:latin typeface="Courier New" panose="02070309020205020404" pitchFamily="49" charset="0"/>
                <a:cs typeface="Courier New" panose="02070309020205020404" pitchFamily="49" charset="0"/>
              </a:rPr>
              <a:t> &gt;= </a:t>
            </a:r>
            <a:r>
              <a:rPr lang="en-US" sz="1200" dirty="0" err="1">
                <a:latin typeface="Courier New" panose="02070309020205020404" pitchFamily="49" charset="0"/>
                <a:cs typeface="Courier New" panose="02070309020205020404" pitchFamily="49" charset="0"/>
              </a:rPr>
              <a:t>this.quantity</a:t>
            </a:r>
            <a:r>
              <a:rPr lang="en-US" sz="1200" dirty="0">
                <a:latin typeface="Courier New" panose="02070309020205020404" pitchFamily="49" charset="0"/>
                <a:cs typeface="Courier New" panose="02070309020205020404" pitchFamily="49" charset="0"/>
              </a:rPr>
              <a:t> ) {</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this.enterprise.inventoryLevel</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this.quantity</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sim.stat.itemsDelivered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this.quantity</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else {</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sim.stat.itemsDelivered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this.enterprise.inventoryLevel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sim.stat.lostSales</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this.quantity</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this.enterprise.inventoryLevel</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this.enterprise.inventoryLevel</a:t>
            </a:r>
            <a:r>
              <a:rPr lang="en-US" sz="1200" dirty="0">
                <a:latin typeface="Courier New" panose="02070309020205020404" pitchFamily="49" charset="0"/>
                <a:cs typeface="Courier New" panose="02070309020205020404" pitchFamily="49" charset="0"/>
              </a:rPr>
              <a:t> = 0;</a:t>
            </a:r>
          </a:p>
          <a:p>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return </a:t>
            </a:r>
            <a:r>
              <a:rPr lang="en-US" sz="1200" dirty="0" err="1">
                <a:latin typeface="Courier New" panose="02070309020205020404" pitchFamily="49" charset="0"/>
                <a:cs typeface="Courier New" panose="02070309020205020404" pitchFamily="49" charset="0"/>
              </a:rPr>
              <a:t>followupEvents</a:t>
            </a:r>
            <a:r>
              <a:rPr lang="en-US" sz="1200" dirty="0" smtClean="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a:t>
            </a:r>
          </a:p>
        </p:txBody>
      </p:sp>
      <p:cxnSp>
        <p:nvCxnSpPr>
          <p:cNvPr id="12" name="Straight Connector 11"/>
          <p:cNvCxnSpPr/>
          <p:nvPr/>
        </p:nvCxnSpPr>
        <p:spPr>
          <a:xfrm flipV="1">
            <a:off x="3842657" y="2332218"/>
            <a:ext cx="1894114" cy="13036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42657" y="4234542"/>
            <a:ext cx="1894114" cy="18684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842657" y="3635828"/>
            <a:ext cx="0" cy="5987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88582" y="5987018"/>
            <a:ext cx="1192378" cy="369332"/>
          </a:xfrm>
          <a:prstGeom prst="rect">
            <a:avLst/>
          </a:prstGeom>
          <a:noFill/>
        </p:spPr>
        <p:txBody>
          <a:bodyPr wrap="none" rtlCol="0">
            <a:spAutoFit/>
          </a:bodyPr>
          <a:lstStyle/>
          <a:p>
            <a:r>
              <a:rPr lang="en-US" b="1" dirty="0" smtClean="0"/>
              <a:t>Event Rule</a:t>
            </a:r>
            <a:endParaRPr lang="en-US" b="1" dirty="0"/>
          </a:p>
        </p:txBody>
      </p:sp>
    </p:spTree>
    <p:extLst>
      <p:ext uri="{BB962C8B-B14F-4D97-AF65-F5344CB8AC3E}">
        <p14:creationId xmlns:p14="http://schemas.microsoft.com/office/powerpoint/2010/main" val="3711758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Model (simulation.js)</a:t>
            </a:r>
            <a:endParaRPr lang="en-US" dirty="0"/>
          </a:p>
        </p:txBody>
      </p:sp>
      <p:graphicFrame>
        <p:nvGraphicFramePr>
          <p:cNvPr id="4" name="Table 3"/>
          <p:cNvGraphicFramePr>
            <a:graphicFrameLocks noGrp="1"/>
          </p:cNvGraphicFramePr>
          <p:nvPr>
            <p:extLst/>
          </p:nvPr>
        </p:nvGraphicFramePr>
        <p:xfrm>
          <a:off x="1117600" y="2517934"/>
          <a:ext cx="10236200" cy="1112520"/>
        </p:xfrm>
        <a:graphic>
          <a:graphicData uri="http://schemas.openxmlformats.org/drawingml/2006/table">
            <a:tbl>
              <a:tblPr firstRow="1" bandRow="1">
                <a:tableStyleId>{073A0DAA-6AF3-43AB-8588-CEC1D06C72B9}</a:tableStyleId>
              </a:tblPr>
              <a:tblGrid>
                <a:gridCol w="3110271">
                  <a:extLst>
                    <a:ext uri="{9D8B030D-6E8A-4147-A177-3AD203B41FA5}">
                      <a16:colId xmlns:a16="http://schemas.microsoft.com/office/drawing/2014/main" val="2126260877"/>
                    </a:ext>
                  </a:extLst>
                </a:gridCol>
                <a:gridCol w="7125929">
                  <a:extLst>
                    <a:ext uri="{9D8B030D-6E8A-4147-A177-3AD203B41FA5}">
                      <a16:colId xmlns:a16="http://schemas.microsoft.com/office/drawing/2014/main" val="533787969"/>
                    </a:ext>
                  </a:extLst>
                </a:gridCol>
              </a:tblGrid>
              <a:tr h="370840">
                <a:tc>
                  <a:txBody>
                    <a:bodyPr/>
                    <a:lstStyle/>
                    <a:p>
                      <a:r>
                        <a:rPr lang="en-US" dirty="0" smtClean="0"/>
                        <a:t>Property</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3995793087"/>
                  </a:ext>
                </a:extLst>
              </a:tr>
              <a:tr h="370840">
                <a:tc>
                  <a:txBody>
                    <a:bodyPr/>
                    <a:lstStyle/>
                    <a:p>
                      <a:r>
                        <a:rPr lang="en-US" sz="1400" dirty="0" err="1" smtClean="0">
                          <a:latin typeface="Courier New" panose="02070309020205020404" pitchFamily="49" charset="0"/>
                          <a:cs typeface="Courier New" panose="02070309020205020404" pitchFamily="49" charset="0"/>
                        </a:rPr>
                        <a:t>sim.model.objectTypes</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Define the list of object types</a:t>
                      </a:r>
                      <a:endParaRPr lang="en-US" dirty="0"/>
                    </a:p>
                  </a:txBody>
                  <a:tcPr/>
                </a:tc>
                <a:extLst>
                  <a:ext uri="{0D108BD9-81ED-4DB2-BD59-A6C34878D82A}">
                    <a16:rowId xmlns:a16="http://schemas.microsoft.com/office/drawing/2014/main" val="2828906007"/>
                  </a:ext>
                </a:extLst>
              </a:tr>
              <a:tr h="370840">
                <a:tc>
                  <a:txBody>
                    <a:bodyPr/>
                    <a:lstStyle/>
                    <a:p>
                      <a:r>
                        <a:rPr lang="en-US" sz="1400" dirty="0" err="1" smtClean="0">
                          <a:latin typeface="Courier New" panose="02070309020205020404" pitchFamily="49" charset="0"/>
                          <a:cs typeface="Courier New" panose="02070309020205020404" pitchFamily="49" charset="0"/>
                        </a:rPr>
                        <a:t>sim.model.eventTypes</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Define the list of event types</a:t>
                      </a:r>
                      <a:endParaRPr lang="en-US" dirty="0"/>
                    </a:p>
                  </a:txBody>
                  <a:tcPr/>
                </a:tc>
                <a:extLst>
                  <a:ext uri="{0D108BD9-81ED-4DB2-BD59-A6C34878D82A}">
                    <a16:rowId xmlns:a16="http://schemas.microsoft.com/office/drawing/2014/main" val="138860855"/>
                  </a:ext>
                </a:extLst>
              </a:tr>
            </a:tbl>
          </a:graphicData>
        </a:graphic>
      </p:graphicFrame>
      <p:sp>
        <p:nvSpPr>
          <p:cNvPr id="5" name="Rectangle 4"/>
          <p:cNvSpPr/>
          <p:nvPr/>
        </p:nvSpPr>
        <p:spPr>
          <a:xfrm>
            <a:off x="1117600" y="4254738"/>
            <a:ext cx="8962571" cy="738664"/>
          </a:xfrm>
          <a:prstGeom prst="rect">
            <a:avLst/>
          </a:prstGeom>
          <a:ln>
            <a:solidFill>
              <a:schemeClr val="tx1"/>
            </a:solidFill>
          </a:ln>
        </p:spPr>
        <p:txBody>
          <a:bodyPr wrap="square">
            <a:spAutoFit/>
          </a:bodyPr>
          <a:lstStyle/>
          <a:p>
            <a:r>
              <a:rPr lang="en-US" sz="1400" dirty="0" smtClean="0">
                <a:latin typeface="Courier New" panose="02070309020205020404" pitchFamily="49" charset="0"/>
                <a:cs typeface="Courier New" panose="02070309020205020404" pitchFamily="49" charset="0"/>
              </a:rPr>
              <a:t>/* Object and Event types */</a:t>
            </a:r>
          </a:p>
          <a:p>
            <a:r>
              <a:rPr lang="en-US" sz="1400" dirty="0" err="1" smtClean="0">
                <a:latin typeface="Courier New" panose="02070309020205020404" pitchFamily="49" charset="0"/>
                <a:cs typeface="Courier New" panose="02070309020205020404" pitchFamily="49" charset="0"/>
              </a:rPr>
              <a:t>sim.model.objectTypes</a:t>
            </a:r>
            <a:r>
              <a:rPr lang="en-US" sz="1400" dirty="0" smtClean="0">
                <a:latin typeface="Courier New" panose="02070309020205020404" pitchFamily="49" charset="0"/>
                <a:cs typeface="Courier New" panose="02070309020205020404" pitchFamily="49" charset="0"/>
              </a:rPr>
              <a:t> = [ “Enterprise", “Consumer" ];</a:t>
            </a:r>
          </a:p>
          <a:p>
            <a:r>
              <a:rPr lang="en-US" sz="1400" b="1" dirty="0" err="1" smtClean="0">
                <a:latin typeface="Courier New" panose="02070309020205020404" pitchFamily="49" charset="0"/>
                <a:cs typeface="Courier New" panose="02070309020205020404" pitchFamily="49" charset="0"/>
              </a:rPr>
              <a:t>sim.model.eventTypes</a:t>
            </a:r>
            <a:r>
              <a:rPr lang="en-US" sz="1400" b="1" dirty="0" smtClean="0">
                <a:latin typeface="Courier New" panose="02070309020205020404" pitchFamily="49" charset="0"/>
                <a:cs typeface="Courier New" panose="02070309020205020404" pitchFamily="49" charset="0"/>
              </a:rPr>
              <a:t> = [ “</a:t>
            </a:r>
            <a:r>
              <a:rPr lang="en-US" sz="1400" b="1" dirty="0" err="1" smtClean="0">
                <a:latin typeface="Courier New" panose="02070309020205020404" pitchFamily="49" charset="0"/>
                <a:cs typeface="Courier New" panose="02070309020205020404" pitchFamily="49" charset="0"/>
              </a:rPr>
              <a:t>DecidePurchase</a:t>
            </a:r>
            <a:r>
              <a:rPr lang="en-US" sz="1400" b="1" dirty="0" smtClean="0">
                <a:latin typeface="Courier New" panose="02070309020205020404" pitchFamily="49" charset="0"/>
                <a:cs typeface="Courier New" panose="02070309020205020404" pitchFamily="49" charset="0"/>
              </a:rPr>
              <a:t>”, “Purchase”, “Produce” ];</a:t>
            </a:r>
          </a:p>
        </p:txBody>
      </p:sp>
      <p:sp>
        <p:nvSpPr>
          <p:cNvPr id="6" name="Slide Number Placeholder 5"/>
          <p:cNvSpPr>
            <a:spLocks noGrp="1"/>
          </p:cNvSpPr>
          <p:nvPr>
            <p:ph type="sldNum" sz="quarter" idx="12"/>
          </p:nvPr>
        </p:nvSpPr>
        <p:spPr/>
        <p:txBody>
          <a:bodyPr/>
          <a:lstStyle/>
          <a:p>
            <a:fld id="{247FB092-A999-4510-8992-5DF87EBC3E9E}" type="slidenum">
              <a:rPr lang="en-US" smtClean="0"/>
              <a:t>49</a:t>
            </a:fld>
            <a:endParaRPr lang="en-US"/>
          </a:p>
        </p:txBody>
      </p:sp>
    </p:spTree>
    <p:extLst>
      <p:ext uri="{BB962C8B-B14F-4D97-AF65-F5344CB8AC3E}">
        <p14:creationId xmlns:p14="http://schemas.microsoft.com/office/powerpoint/2010/main" val="858214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Architecture</a:t>
            </a:r>
            <a:endParaRPr lang="en-US" dirty="0"/>
          </a:p>
        </p:txBody>
      </p:sp>
      <p:sp>
        <p:nvSpPr>
          <p:cNvPr id="3" name="Content Placeholder 2"/>
          <p:cNvSpPr>
            <a:spLocks noGrp="1"/>
          </p:cNvSpPr>
          <p:nvPr>
            <p:ph sz="half" idx="1"/>
          </p:nvPr>
        </p:nvSpPr>
        <p:spPr/>
        <p:txBody>
          <a:bodyPr>
            <a:normAutofit fontScale="92500" lnSpcReduction="20000"/>
          </a:bodyPr>
          <a:lstStyle/>
          <a:p>
            <a:r>
              <a:rPr lang="en-US" sz="2400" dirty="0" smtClean="0"/>
              <a:t>Require </a:t>
            </a:r>
            <a:r>
              <a:rPr lang="en-US" sz="2400" b="1" dirty="0"/>
              <a:t>no communication </a:t>
            </a:r>
            <a:r>
              <a:rPr lang="en-US" sz="2400" dirty="0"/>
              <a:t>between the </a:t>
            </a:r>
            <a:r>
              <a:rPr lang="en-US" sz="2400" b="1" dirty="0"/>
              <a:t>client </a:t>
            </a:r>
            <a:r>
              <a:rPr lang="en-US" sz="2400" dirty="0"/>
              <a:t>and </a:t>
            </a:r>
            <a:r>
              <a:rPr lang="en-US" sz="2400" b="1" dirty="0"/>
              <a:t>server </a:t>
            </a:r>
            <a:r>
              <a:rPr lang="en-US" sz="2400" dirty="0"/>
              <a:t>after the </a:t>
            </a:r>
            <a:r>
              <a:rPr lang="en-US" sz="2400" dirty="0" smtClean="0"/>
              <a:t>initial loading phase</a:t>
            </a:r>
          </a:p>
          <a:p>
            <a:r>
              <a:rPr lang="en-US" sz="2400" dirty="0" smtClean="0"/>
              <a:t>The </a:t>
            </a:r>
            <a:r>
              <a:rPr lang="en-US" sz="2400" b="1" dirty="0"/>
              <a:t>simulation execution relies entirely </a:t>
            </a:r>
            <a:r>
              <a:rPr lang="en-US" sz="2400" b="1" dirty="0"/>
              <a:t>o</a:t>
            </a:r>
            <a:r>
              <a:rPr lang="en-US" sz="2400" b="1" dirty="0" smtClean="0"/>
              <a:t>n </a:t>
            </a:r>
            <a:r>
              <a:rPr lang="en-US" sz="2400" b="1" dirty="0"/>
              <a:t>the client </a:t>
            </a:r>
            <a:r>
              <a:rPr lang="en-US" sz="2400" dirty="0"/>
              <a:t>computer's processing power and there is </a:t>
            </a:r>
            <a:r>
              <a:rPr lang="en-US" sz="2400" b="1" dirty="0"/>
              <a:t>no dependency on the communication </a:t>
            </a:r>
            <a:r>
              <a:rPr lang="en-US" sz="2400" b="1" dirty="0" smtClean="0"/>
              <a:t>infrastructure</a:t>
            </a:r>
          </a:p>
          <a:p>
            <a:r>
              <a:rPr lang="en-US" sz="2400" dirty="0" smtClean="0"/>
              <a:t>Simulation server is a central distribution point to the simulation, but it does not perform any real simulation task</a:t>
            </a:r>
          </a:p>
          <a:p>
            <a:r>
              <a:rPr lang="en-US" sz="2400" b="1" dirty="0" smtClean="0">
                <a:solidFill>
                  <a:srgbClr val="00B0F0"/>
                </a:solidFill>
              </a:rPr>
              <a:t>Advantage</a:t>
            </a:r>
            <a:r>
              <a:rPr lang="en-US" sz="2400" dirty="0" smtClean="0">
                <a:solidFill>
                  <a:srgbClr val="00B0F0"/>
                </a:solidFill>
              </a:rPr>
              <a:t>: Network latency between the user and the simulator is non-existent</a:t>
            </a:r>
          </a:p>
          <a:p>
            <a:r>
              <a:rPr lang="en-US" sz="2400" b="1" dirty="0" smtClean="0">
                <a:solidFill>
                  <a:srgbClr val="FF0000"/>
                </a:solidFill>
              </a:rPr>
              <a:t>Disadvantage</a:t>
            </a:r>
            <a:r>
              <a:rPr lang="en-US" sz="2400" dirty="0" smtClean="0">
                <a:solidFill>
                  <a:srgbClr val="FF0000"/>
                </a:solidFill>
              </a:rPr>
              <a:t>: Simulation execution depends completely on the power of the client machine</a:t>
            </a: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247FB092-A999-4510-8992-5DF87EBC3E9E}" type="slidenum">
              <a:rPr lang="en-US" smtClean="0"/>
              <a:t>5</a:t>
            </a:fld>
            <a:endParaRPr lang="en-US" dirty="0"/>
          </a:p>
        </p:txBody>
      </p:sp>
      <p:sp>
        <p:nvSpPr>
          <p:cNvPr id="6" name="Rectangle 5"/>
          <p:cNvSpPr/>
          <p:nvPr/>
        </p:nvSpPr>
        <p:spPr>
          <a:xfrm>
            <a:off x="7363968" y="587312"/>
            <a:ext cx="3316224" cy="1548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68768" y="1469135"/>
            <a:ext cx="2706624" cy="443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Simulation Engine</a:t>
            </a:r>
            <a:endParaRPr lang="en-US" dirty="0">
              <a:solidFill>
                <a:schemeClr val="tx1"/>
              </a:solidFill>
            </a:endParaRPr>
          </a:p>
        </p:txBody>
      </p:sp>
      <p:sp>
        <p:nvSpPr>
          <p:cNvPr id="8" name="Rectangle 7"/>
          <p:cNvSpPr/>
          <p:nvPr/>
        </p:nvSpPr>
        <p:spPr>
          <a:xfrm>
            <a:off x="7668768" y="802575"/>
            <a:ext cx="2706624" cy="443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Visualization Engine</a:t>
            </a:r>
            <a:endParaRPr lang="en-US" dirty="0">
              <a:solidFill>
                <a:schemeClr val="tx1"/>
              </a:solidFill>
            </a:endParaRPr>
          </a:p>
        </p:txBody>
      </p:sp>
      <p:sp>
        <p:nvSpPr>
          <p:cNvPr id="9" name="TextBox 8"/>
          <p:cNvSpPr txBox="1"/>
          <p:nvPr/>
        </p:nvSpPr>
        <p:spPr>
          <a:xfrm>
            <a:off x="8622355" y="179644"/>
            <a:ext cx="799450" cy="400110"/>
          </a:xfrm>
          <a:prstGeom prst="rect">
            <a:avLst/>
          </a:prstGeom>
          <a:noFill/>
        </p:spPr>
        <p:txBody>
          <a:bodyPr wrap="none" rtlCol="0">
            <a:spAutoFit/>
          </a:bodyPr>
          <a:lstStyle/>
          <a:p>
            <a:r>
              <a:rPr lang="en-US" sz="2000" b="1" dirty="0" smtClean="0"/>
              <a:t>Client</a:t>
            </a:r>
            <a:endParaRPr lang="en-US" sz="2000" b="1" dirty="0"/>
          </a:p>
        </p:txBody>
      </p:sp>
      <p:sp>
        <p:nvSpPr>
          <p:cNvPr id="10" name="Rectangle 9"/>
          <p:cNvSpPr/>
          <p:nvPr/>
        </p:nvSpPr>
        <p:spPr>
          <a:xfrm>
            <a:off x="7363968" y="4363593"/>
            <a:ext cx="3316224" cy="1548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loud 10"/>
          <p:cNvSpPr/>
          <p:nvPr/>
        </p:nvSpPr>
        <p:spPr>
          <a:xfrm>
            <a:off x="7363968" y="2687066"/>
            <a:ext cx="3316224" cy="1124171"/>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Internet</a:t>
            </a:r>
            <a:endParaRPr lang="en-US" sz="2400" b="1" dirty="0">
              <a:solidFill>
                <a:schemeClr val="tx1"/>
              </a:solidFill>
            </a:endParaRPr>
          </a:p>
        </p:txBody>
      </p:sp>
      <p:sp>
        <p:nvSpPr>
          <p:cNvPr id="12" name="TextBox 11"/>
          <p:cNvSpPr txBox="1"/>
          <p:nvPr/>
        </p:nvSpPr>
        <p:spPr>
          <a:xfrm>
            <a:off x="8622355" y="5923024"/>
            <a:ext cx="870623" cy="400110"/>
          </a:xfrm>
          <a:prstGeom prst="rect">
            <a:avLst/>
          </a:prstGeom>
          <a:noFill/>
        </p:spPr>
        <p:txBody>
          <a:bodyPr wrap="none" rtlCol="0">
            <a:spAutoFit/>
          </a:bodyPr>
          <a:lstStyle/>
          <a:p>
            <a:r>
              <a:rPr lang="en-US" sz="2000" b="1" dirty="0" smtClean="0"/>
              <a:t>Server</a:t>
            </a:r>
            <a:endParaRPr lang="en-US" sz="2000" b="1" dirty="0"/>
          </a:p>
        </p:txBody>
      </p:sp>
      <p:cxnSp>
        <p:nvCxnSpPr>
          <p:cNvPr id="14" name="Straight Arrow Connector 13"/>
          <p:cNvCxnSpPr/>
          <p:nvPr/>
        </p:nvCxnSpPr>
        <p:spPr>
          <a:xfrm>
            <a:off x="8205216" y="2135695"/>
            <a:ext cx="12192" cy="2204657"/>
          </a:xfrm>
          <a:prstGeom prst="straightConnector1">
            <a:avLst/>
          </a:prstGeom>
          <a:ln w="254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970008" y="2131234"/>
            <a:ext cx="12192" cy="2204657"/>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386851" y="6176963"/>
            <a:ext cx="1937710" cy="369332"/>
          </a:xfrm>
          <a:prstGeom prst="rect">
            <a:avLst/>
          </a:prstGeom>
          <a:noFill/>
        </p:spPr>
        <p:txBody>
          <a:bodyPr wrap="none" rtlCol="0">
            <a:spAutoFit/>
          </a:bodyPr>
          <a:lstStyle/>
          <a:p>
            <a:r>
              <a:rPr lang="en-US" b="1" dirty="0" smtClean="0"/>
              <a:t>(Byrne et al. 2010)</a:t>
            </a:r>
            <a:endParaRPr lang="en-US" b="1" dirty="0"/>
          </a:p>
        </p:txBody>
      </p:sp>
    </p:spTree>
    <p:extLst>
      <p:ext uri="{BB962C8B-B14F-4D97-AF65-F5344CB8AC3E}">
        <p14:creationId xmlns:p14="http://schemas.microsoft.com/office/powerpoint/2010/main" val="2663430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Initial State (simulation.js)</a:t>
            </a:r>
            <a:endParaRPr lang="en-US" dirty="0"/>
          </a:p>
        </p:txBody>
      </p:sp>
      <p:sp>
        <p:nvSpPr>
          <p:cNvPr id="3" name="Content Placeholder 2"/>
          <p:cNvSpPr>
            <a:spLocks noGrp="1"/>
          </p:cNvSpPr>
          <p:nvPr>
            <p:ph idx="1"/>
          </p:nvPr>
        </p:nvSpPr>
        <p:spPr/>
        <p:txBody>
          <a:bodyPr/>
          <a:lstStyle/>
          <a:p>
            <a:r>
              <a:rPr lang="en-US" dirty="0" smtClean="0"/>
              <a:t>Define the objects created</a:t>
            </a:r>
          </a:p>
          <a:p>
            <a:r>
              <a:rPr lang="en-US" dirty="0" smtClean="0"/>
              <a:t>Define the events scheduled</a:t>
            </a:r>
            <a:endParaRPr lang="en-US" dirty="0"/>
          </a:p>
        </p:txBody>
      </p:sp>
      <p:sp>
        <p:nvSpPr>
          <p:cNvPr id="4" name="Rectangle 3"/>
          <p:cNvSpPr/>
          <p:nvPr/>
        </p:nvSpPr>
        <p:spPr>
          <a:xfrm>
            <a:off x="1172497" y="3041091"/>
            <a:ext cx="9407013" cy="2862322"/>
          </a:xfrm>
          <a:prstGeom prst="rect">
            <a:avLst/>
          </a:prstGeom>
          <a:ln>
            <a:solidFill>
              <a:schemeClr val="tx1"/>
            </a:solidFill>
          </a:ln>
        </p:spPr>
        <p:txBody>
          <a:bodyPr wrap="square">
            <a:spAutoFit/>
          </a:bodyPr>
          <a:lstStyle/>
          <a:p>
            <a:r>
              <a:rPr lang="en-US" sz="1200" dirty="0" smtClean="0">
                <a:latin typeface="Courier New" panose="02070309020205020404" pitchFamily="49" charset="0"/>
                <a:cs typeface="Courier New" panose="02070309020205020404" pitchFamily="49" charset="0"/>
              </a:rPr>
              <a:t>// Initial Objects</a:t>
            </a:r>
          </a:p>
          <a:p>
            <a:r>
              <a:rPr lang="en-US" sz="1200" dirty="0" err="1" smtClean="0">
                <a:latin typeface="Courier New" panose="02070309020205020404" pitchFamily="49" charset="0"/>
                <a:cs typeface="Courier New" panose="02070309020205020404" pitchFamily="49" charset="0"/>
              </a:rPr>
              <a:t>sim.scenario.initialState.objects</a:t>
            </a:r>
            <a:r>
              <a:rPr lang="en-US" sz="1200" dirty="0" smtClean="0">
                <a:latin typeface="Courier New" panose="02070309020205020404" pitchFamily="49" charset="0"/>
                <a:cs typeface="Courier New" panose="02070309020205020404" pitchFamily="49" charset="0"/>
              </a:rPr>
              <a:t> = {</a:t>
            </a:r>
          </a:p>
          <a:p>
            <a:r>
              <a:rPr lang="en-US" sz="1200" dirty="0" smtClean="0">
                <a:latin typeface="Courier New" panose="02070309020205020404" pitchFamily="49" charset="0"/>
                <a:cs typeface="Courier New" panose="02070309020205020404" pitchFamily="49" charset="0"/>
              </a:rPr>
              <a:t>  "1": { </a:t>
            </a:r>
            <a:r>
              <a:rPr lang="en-US" sz="1200" dirty="0" err="1" smtClean="0">
                <a:latin typeface="Courier New" panose="02070309020205020404" pitchFamily="49" charset="0"/>
                <a:cs typeface="Courier New" panose="02070309020205020404" pitchFamily="49" charset="0"/>
              </a:rPr>
              <a:t>typeName</a:t>
            </a:r>
            <a:r>
              <a:rPr lang="en-US" sz="1200" dirty="0" smtClean="0">
                <a:latin typeface="Courier New" panose="02070309020205020404" pitchFamily="49" charset="0"/>
                <a:cs typeface="Courier New" panose="02070309020205020404" pitchFamily="49" charset="0"/>
              </a:rPr>
              <a:t>: “Enterprise", name: “enterprise", </a:t>
            </a:r>
            <a:r>
              <a:rPr lang="en-US" sz="1200" dirty="0" err="1" smtClean="0">
                <a:latin typeface="Courier New" panose="02070309020205020404" pitchFamily="49" charset="0"/>
                <a:cs typeface="Courier New" panose="02070309020205020404" pitchFamily="49" charset="0"/>
              </a:rPr>
              <a:t>inventoryLevel</a:t>
            </a:r>
            <a:r>
              <a:rPr lang="en-US" sz="1200" dirty="0" smtClean="0">
                <a:latin typeface="Courier New" panose="02070309020205020404" pitchFamily="49" charset="0"/>
                <a:cs typeface="Courier New" panose="02070309020205020404" pitchFamily="49" charset="0"/>
              </a:rPr>
              <a:t>: 0, </a:t>
            </a:r>
            <a:r>
              <a:rPr lang="en-US" sz="1200" dirty="0" err="1" smtClean="0">
                <a:latin typeface="Courier New" panose="02070309020205020404" pitchFamily="49" charset="0"/>
                <a:cs typeface="Courier New" panose="02070309020205020404" pitchFamily="49" charset="0"/>
              </a:rPr>
              <a:t>productionRateMin</a:t>
            </a:r>
            <a:r>
              <a:rPr lang="en-US" sz="1200" dirty="0" smtClean="0">
                <a:latin typeface="Courier New" panose="02070309020205020404" pitchFamily="49" charset="0"/>
                <a:cs typeface="Courier New" panose="02070309020205020404" pitchFamily="49" charset="0"/>
              </a:rPr>
              <a:t>: 5, 	</a:t>
            </a:r>
            <a:r>
              <a:rPr lang="en-US" sz="1200" dirty="0" err="1" smtClean="0">
                <a:latin typeface="Courier New" panose="02070309020205020404" pitchFamily="49" charset="0"/>
                <a:cs typeface="Courier New" panose="02070309020205020404" pitchFamily="49" charset="0"/>
              </a:rPr>
              <a:t>productionRateMax</a:t>
            </a:r>
            <a:r>
              <a:rPr lang="en-US" sz="1200" dirty="0" smtClean="0">
                <a:latin typeface="Courier New" panose="02070309020205020404" pitchFamily="49" charset="0"/>
                <a:cs typeface="Courier New" panose="02070309020205020404" pitchFamily="49" charset="0"/>
              </a:rPr>
              <a:t>: 15 },</a:t>
            </a:r>
          </a:p>
          <a:p>
            <a:r>
              <a:rPr lang="en-US" sz="1200" dirty="0" smtClean="0">
                <a:latin typeface="Courier New" panose="02070309020205020404" pitchFamily="49" charset="0"/>
                <a:cs typeface="Courier New" panose="02070309020205020404" pitchFamily="49" charset="0"/>
              </a:rPr>
              <a:t>  "2": { </a:t>
            </a:r>
            <a:r>
              <a:rPr lang="en-US" sz="1200" dirty="0" err="1" smtClean="0">
                <a:latin typeface="Courier New" panose="02070309020205020404" pitchFamily="49" charset="0"/>
                <a:cs typeface="Courier New" panose="02070309020205020404" pitchFamily="49" charset="0"/>
              </a:rPr>
              <a:t>typeName</a:t>
            </a:r>
            <a:r>
              <a:rPr lang="en-US" sz="1200" dirty="0" smtClean="0">
                <a:latin typeface="Courier New" panose="02070309020205020404" pitchFamily="49" charset="0"/>
                <a:cs typeface="Courier New" panose="02070309020205020404" pitchFamily="49" charset="0"/>
              </a:rPr>
              <a:t>: “Consumer",  name: “consumer", </a:t>
            </a:r>
            <a:r>
              <a:rPr lang="en-US" sz="1200" dirty="0" err="1" smtClean="0">
                <a:latin typeface="Courier New" panose="02070309020205020404" pitchFamily="49" charset="0"/>
                <a:cs typeface="Courier New" panose="02070309020205020404" pitchFamily="49" charset="0"/>
              </a:rPr>
              <a:t>purchaseMin</a:t>
            </a:r>
            <a:r>
              <a:rPr lang="en-US" sz="1200" dirty="0" smtClean="0">
                <a:latin typeface="Courier New" panose="02070309020205020404" pitchFamily="49" charset="0"/>
                <a:cs typeface="Courier New" panose="02070309020205020404" pitchFamily="49" charset="0"/>
              </a:rPr>
              <a:t>: 5, </a:t>
            </a:r>
            <a:r>
              <a:rPr lang="en-US" sz="1200" dirty="0" err="1" smtClean="0">
                <a:latin typeface="Courier New" panose="02070309020205020404" pitchFamily="49" charset="0"/>
                <a:cs typeface="Courier New" panose="02070309020205020404" pitchFamily="49" charset="0"/>
              </a:rPr>
              <a:t>purchaseMax</a:t>
            </a:r>
            <a:r>
              <a:rPr lang="en-US" sz="1200" dirty="0" smtClean="0">
                <a:latin typeface="Courier New" panose="02070309020205020404" pitchFamily="49" charset="0"/>
                <a:cs typeface="Courier New" panose="02070309020205020404" pitchFamily="49" charset="0"/>
              </a:rPr>
              <a:t>: 15 }</a:t>
            </a:r>
          </a:p>
          <a:p>
            <a:r>
              <a:rPr lang="en-US" sz="1200" dirty="0" smtClean="0">
                <a:latin typeface="Courier New" panose="02070309020205020404" pitchFamily="49" charset="0"/>
                <a:cs typeface="Courier New" panose="02070309020205020404" pitchFamily="49" charset="0"/>
              </a:rPr>
              <a:t>};</a:t>
            </a:r>
          </a:p>
          <a:p>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//Initial Events</a:t>
            </a:r>
          </a:p>
          <a:p>
            <a:r>
              <a:rPr lang="en-US" sz="1200" b="1" dirty="0" err="1" smtClean="0">
                <a:latin typeface="Courier New" panose="02070309020205020404" pitchFamily="49" charset="0"/>
                <a:cs typeface="Courier New" panose="02070309020205020404" pitchFamily="49" charset="0"/>
              </a:rPr>
              <a:t>sim.scenario.initialState.events</a:t>
            </a:r>
            <a:r>
              <a:rPr lang="en-US" sz="1200" b="1" dirty="0" smtClean="0">
                <a:latin typeface="Courier New" panose="02070309020205020404" pitchFamily="49" charset="0"/>
                <a:cs typeface="Courier New" panose="02070309020205020404" pitchFamily="49" charset="0"/>
              </a:rPr>
              <a:t> = [</a:t>
            </a:r>
          </a:p>
          <a:p>
            <a:r>
              <a:rPr lang="en-US" sz="1200" b="1" dirty="0" smtClean="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typeName</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"Produce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occTime</a:t>
            </a:r>
            <a:r>
              <a:rPr lang="en-US" sz="1200" b="1" dirty="0">
                <a:latin typeface="Courier New" panose="02070309020205020404" pitchFamily="49" charset="0"/>
                <a:cs typeface="Courier New" panose="02070309020205020404" pitchFamily="49" charset="0"/>
              </a:rPr>
              <a:t>: 1, </a:t>
            </a:r>
            <a:r>
              <a:rPr lang="en-US" sz="1200" b="1" dirty="0" smtClean="0">
                <a:latin typeface="Courier New" panose="02070309020205020404" pitchFamily="49" charset="0"/>
                <a:cs typeface="Courier New" panose="02070309020205020404" pitchFamily="49" charset="0"/>
              </a:rPr>
              <a:t>enterprise: </a:t>
            </a:r>
            <a:r>
              <a:rPr lang="en-US" sz="1200" b="1" dirty="0">
                <a:latin typeface="Courier New" panose="02070309020205020404" pitchFamily="49" charset="0"/>
                <a:cs typeface="Courier New" panose="02070309020205020404" pitchFamily="49" charset="0"/>
              </a:rPr>
              <a:t>1 },</a:t>
            </a:r>
          </a:p>
          <a:p>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typeName</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DecidePurchase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occTime</a:t>
            </a:r>
            <a:r>
              <a:rPr lang="en-US" sz="1200" b="1" dirty="0">
                <a:latin typeface="Courier New" panose="02070309020205020404" pitchFamily="49" charset="0"/>
                <a:cs typeface="Courier New" panose="02070309020205020404" pitchFamily="49" charset="0"/>
              </a:rPr>
              <a:t>: 1, </a:t>
            </a:r>
            <a:r>
              <a:rPr lang="en-US" sz="1200" b="1" dirty="0" smtClean="0">
                <a:latin typeface="Courier New" panose="02070309020205020404" pitchFamily="49" charset="0"/>
                <a:cs typeface="Courier New" panose="02070309020205020404" pitchFamily="49" charset="0"/>
              </a:rPr>
              <a:t>consumer: </a:t>
            </a:r>
            <a:r>
              <a:rPr lang="en-US" sz="1200" b="1" dirty="0">
                <a:latin typeface="Courier New" panose="02070309020205020404" pitchFamily="49" charset="0"/>
                <a:cs typeface="Courier New" panose="02070309020205020404" pitchFamily="49" charset="0"/>
              </a:rPr>
              <a:t>2 }</a:t>
            </a:r>
          </a:p>
          <a:p>
            <a:r>
              <a:rPr lang="en-US" sz="1200" b="1" dirty="0" smtClean="0">
                <a:latin typeface="Courier New" panose="02070309020205020404" pitchFamily="49" charset="0"/>
                <a:cs typeface="Courier New" panose="02070309020205020404" pitchFamily="49" charset="0"/>
              </a:rPr>
              <a:t>];</a:t>
            </a:r>
          </a:p>
          <a:p>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//Initial Functions</a:t>
            </a:r>
          </a:p>
          <a:p>
            <a:r>
              <a:rPr lang="en-US" sz="1200" dirty="0" err="1" smtClean="0">
                <a:latin typeface="Courier New" panose="02070309020205020404" pitchFamily="49" charset="0"/>
                <a:cs typeface="Courier New" panose="02070309020205020404" pitchFamily="49" charset="0"/>
              </a:rPr>
              <a:t>sim.scenario.setupInitialState</a:t>
            </a:r>
            <a:r>
              <a:rPr lang="en-US" sz="1200" dirty="0" smtClean="0">
                <a:latin typeface="Courier New" panose="02070309020205020404" pitchFamily="49" charset="0"/>
                <a:cs typeface="Courier New" panose="02070309020205020404" pitchFamily="49" charset="0"/>
              </a:rPr>
              <a:t> = function () {}</a:t>
            </a:r>
            <a:endParaRPr lang="en-US" sz="12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247FB092-A999-4510-8992-5DF87EBC3E9E}" type="slidenum">
              <a:rPr lang="en-US" smtClean="0"/>
              <a:t>50</a:t>
            </a:fld>
            <a:endParaRPr lang="en-US"/>
          </a:p>
        </p:txBody>
      </p:sp>
    </p:spTree>
    <p:extLst>
      <p:ext uri="{BB962C8B-B14F-4D97-AF65-F5344CB8AC3E}">
        <p14:creationId xmlns:p14="http://schemas.microsoft.com/office/powerpoint/2010/main" val="14623426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Purchasing Model – Version 2</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r="54472" b="54896"/>
          <a:stretch/>
        </p:blipFill>
        <p:spPr>
          <a:xfrm>
            <a:off x="838200" y="2209239"/>
            <a:ext cx="7302615" cy="3628560"/>
          </a:xfrm>
        </p:spPr>
      </p:pic>
      <p:sp>
        <p:nvSpPr>
          <p:cNvPr id="4" name="Slide Number Placeholder 3"/>
          <p:cNvSpPr>
            <a:spLocks noGrp="1"/>
          </p:cNvSpPr>
          <p:nvPr>
            <p:ph type="sldNum" sz="quarter" idx="12"/>
          </p:nvPr>
        </p:nvSpPr>
        <p:spPr/>
        <p:txBody>
          <a:bodyPr/>
          <a:lstStyle/>
          <a:p>
            <a:fld id="{247FB092-A999-4510-8992-5DF87EBC3E9E}" type="slidenum">
              <a:rPr lang="en-US" smtClean="0"/>
              <a:t>51</a:t>
            </a:fld>
            <a:endParaRPr lang="en-US"/>
          </a:p>
        </p:txBody>
      </p:sp>
      <p:sp>
        <p:nvSpPr>
          <p:cNvPr id="5" name="TextBox 4"/>
          <p:cNvSpPr txBox="1"/>
          <p:nvPr/>
        </p:nvSpPr>
        <p:spPr>
          <a:xfrm>
            <a:off x="838200" y="1204159"/>
            <a:ext cx="5050742" cy="369332"/>
          </a:xfrm>
          <a:prstGeom prst="rect">
            <a:avLst/>
          </a:prstGeom>
          <a:noFill/>
        </p:spPr>
        <p:txBody>
          <a:bodyPr wrap="none" rtlCol="0">
            <a:spAutoFit/>
          </a:bodyPr>
          <a:lstStyle/>
          <a:p>
            <a:r>
              <a:rPr lang="en-US" dirty="0">
                <a:hlinkClick r:id="rId3"/>
              </a:rPr>
              <a:t>https://</a:t>
            </a:r>
            <a:r>
              <a:rPr lang="en-US" dirty="0" smtClean="0">
                <a:hlinkClick r:id="rId3"/>
              </a:rPr>
              <a:t>gnardin.github.io/PurchasingModel/02.html</a:t>
            </a:r>
            <a:endParaRPr lang="en-US" dirty="0"/>
          </a:p>
        </p:txBody>
      </p:sp>
    </p:spTree>
    <p:extLst>
      <p:ext uri="{BB962C8B-B14F-4D97-AF65-F5344CB8AC3E}">
        <p14:creationId xmlns:p14="http://schemas.microsoft.com/office/powerpoint/2010/main" val="7507702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Purchasing Model – Version 3</a:t>
            </a:r>
            <a:endParaRPr lang="en-US" dirty="0"/>
          </a:p>
        </p:txBody>
      </p:sp>
      <p:sp>
        <p:nvSpPr>
          <p:cNvPr id="6" name="Content Placeholder 5"/>
          <p:cNvSpPr>
            <a:spLocks noGrp="1"/>
          </p:cNvSpPr>
          <p:nvPr>
            <p:ph idx="1"/>
          </p:nvPr>
        </p:nvSpPr>
        <p:spPr/>
        <p:txBody>
          <a:bodyPr>
            <a:normAutofit/>
          </a:bodyPr>
          <a:lstStyle/>
          <a:p>
            <a:r>
              <a:rPr lang="en-US" b="1" dirty="0" smtClean="0"/>
              <a:t>Multiple Enterprises </a:t>
            </a:r>
            <a:r>
              <a:rPr lang="en-US" dirty="0" smtClean="0"/>
              <a:t>produce and sell one single type of item</a:t>
            </a:r>
          </a:p>
          <a:p>
            <a:r>
              <a:rPr lang="en-US" b="1" dirty="0" smtClean="0"/>
              <a:t>Multiple Consumers </a:t>
            </a:r>
            <a:r>
              <a:rPr lang="en-US" dirty="0" smtClean="0"/>
              <a:t>purchase items from Enterprises</a:t>
            </a:r>
          </a:p>
          <a:p>
            <a:r>
              <a:rPr lang="en-US" dirty="0" smtClean="0"/>
              <a:t>On </a:t>
            </a:r>
            <a:r>
              <a:rPr lang="en-US" dirty="0"/>
              <a:t>e</a:t>
            </a:r>
            <a:r>
              <a:rPr lang="en-US" dirty="0" smtClean="0"/>
              <a:t>ach day</a:t>
            </a:r>
          </a:p>
          <a:p>
            <a:pPr lvl="1">
              <a:buFont typeface="Wingdings" panose="05000000000000000000" pitchFamily="2" charset="2"/>
              <a:buChar char="§"/>
            </a:pPr>
            <a:r>
              <a:rPr lang="en-US" dirty="0" smtClean="0"/>
              <a:t>Enterprises </a:t>
            </a:r>
            <a:r>
              <a:rPr lang="en-US" b="1" dirty="0" smtClean="0"/>
              <a:t>generate a Produce event </a:t>
            </a:r>
            <a:r>
              <a:rPr lang="en-US" dirty="0" smtClean="0"/>
              <a:t>to produce a finite quantity of items</a:t>
            </a:r>
          </a:p>
          <a:p>
            <a:pPr lvl="1">
              <a:buFont typeface="Wingdings" panose="05000000000000000000" pitchFamily="2" charset="2"/>
              <a:buChar char="§"/>
            </a:pPr>
            <a:r>
              <a:rPr lang="en-US" dirty="0" smtClean="0"/>
              <a:t>Consumers </a:t>
            </a:r>
            <a:r>
              <a:rPr lang="en-US" b="1" dirty="0" smtClean="0"/>
              <a:t>generates a </a:t>
            </a:r>
            <a:r>
              <a:rPr lang="en-US" b="1" dirty="0" err="1" smtClean="0"/>
              <a:t>DecidePurchase</a:t>
            </a:r>
            <a:r>
              <a:rPr lang="en-US" b="1" dirty="0" smtClean="0"/>
              <a:t> event </a:t>
            </a:r>
            <a:r>
              <a:rPr lang="en-US" dirty="0" smtClean="0"/>
              <a:t>that generates a </a:t>
            </a:r>
            <a:r>
              <a:rPr lang="en-US" b="1" dirty="0" smtClean="0"/>
              <a:t>Purchase event </a:t>
            </a:r>
            <a:r>
              <a:rPr lang="en-US" dirty="0" smtClean="0"/>
              <a:t>with a </a:t>
            </a:r>
            <a:r>
              <a:rPr lang="en-US" b="1" dirty="0" smtClean="0"/>
              <a:t>probability </a:t>
            </a:r>
            <a:r>
              <a:rPr lang="en-US" dirty="0" smtClean="0"/>
              <a:t>to order a specific quantity of items from one Enterprise</a:t>
            </a:r>
          </a:p>
          <a:p>
            <a:pPr lvl="2">
              <a:buFont typeface="Courier New" panose="02070309020205020404" pitchFamily="49" charset="0"/>
              <a:buChar char="o"/>
            </a:pPr>
            <a:r>
              <a:rPr lang="en-US" dirty="0" smtClean="0"/>
              <a:t>If the ordered quantity is in stock, the Enterprise delivers the quantity items to the Consumer and the order is fulfilled</a:t>
            </a:r>
          </a:p>
          <a:p>
            <a:pPr lvl="2">
              <a:buFont typeface="Courier New" panose="02070309020205020404" pitchFamily="49" charset="0"/>
              <a:buChar char="o"/>
            </a:pPr>
            <a:r>
              <a:rPr lang="en-US" dirty="0" smtClean="0"/>
              <a:t>Otherwise, the Enterprise delivers the quantity of items in stock to the Consumer (i.e., order is partially fulfilled) and </a:t>
            </a:r>
            <a:r>
              <a:rPr lang="en-US" dirty="0"/>
              <a:t>registers the non-fulfilled quantity as lost </a:t>
            </a:r>
            <a:r>
              <a:rPr lang="en-US" dirty="0" smtClean="0"/>
              <a:t>sales</a:t>
            </a:r>
            <a:endParaRPr lang="en-US" dirty="0"/>
          </a:p>
        </p:txBody>
      </p:sp>
      <p:sp>
        <p:nvSpPr>
          <p:cNvPr id="3" name="Slide Number Placeholder 2"/>
          <p:cNvSpPr>
            <a:spLocks noGrp="1"/>
          </p:cNvSpPr>
          <p:nvPr>
            <p:ph type="sldNum" sz="quarter" idx="12"/>
          </p:nvPr>
        </p:nvSpPr>
        <p:spPr/>
        <p:txBody>
          <a:bodyPr/>
          <a:lstStyle/>
          <a:p>
            <a:fld id="{247FB092-A999-4510-8992-5DF87EBC3E9E}" type="slidenum">
              <a:rPr lang="en-US" smtClean="0"/>
              <a:t>52</a:t>
            </a:fld>
            <a:endParaRPr lang="en-US"/>
          </a:p>
        </p:txBody>
      </p:sp>
      <p:sp>
        <p:nvSpPr>
          <p:cNvPr id="4" name="TextBox 3"/>
          <p:cNvSpPr txBox="1"/>
          <p:nvPr/>
        </p:nvSpPr>
        <p:spPr>
          <a:xfrm>
            <a:off x="838200" y="1204159"/>
            <a:ext cx="5050742" cy="369332"/>
          </a:xfrm>
          <a:prstGeom prst="rect">
            <a:avLst/>
          </a:prstGeom>
          <a:noFill/>
        </p:spPr>
        <p:txBody>
          <a:bodyPr wrap="none" rtlCol="0">
            <a:spAutoFit/>
          </a:bodyPr>
          <a:lstStyle/>
          <a:p>
            <a:r>
              <a:rPr lang="en-US" dirty="0">
                <a:hlinkClick r:id="rId2"/>
              </a:rPr>
              <a:t>https://</a:t>
            </a:r>
            <a:r>
              <a:rPr lang="en-US" dirty="0" smtClean="0">
                <a:hlinkClick r:id="rId2"/>
              </a:rPr>
              <a:t>gnardin.github.io/PurchasingModel/03.html</a:t>
            </a:r>
            <a:endParaRPr lang="en-US" dirty="0"/>
          </a:p>
        </p:txBody>
      </p:sp>
    </p:spTree>
    <p:extLst>
      <p:ext uri="{BB962C8B-B14F-4D97-AF65-F5344CB8AC3E}">
        <p14:creationId xmlns:p14="http://schemas.microsoft.com/office/powerpoint/2010/main" val="12951177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Purchasing Model – Version </a:t>
            </a:r>
            <a:r>
              <a:rPr lang="en-US" dirty="0"/>
              <a:t>3</a:t>
            </a:r>
            <a:endParaRPr lang="en-US" dirty="0"/>
          </a:p>
        </p:txBody>
      </p:sp>
      <p:pic>
        <p:nvPicPr>
          <p:cNvPr id="9" name="Content Placeholder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80997" y="2808782"/>
            <a:ext cx="6618518" cy="1675142"/>
          </a:xfrm>
        </p:spPr>
      </p:pic>
      <p:pic>
        <p:nvPicPr>
          <p:cNvPr id="10" name="Content Placeholder 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171982" y="1690688"/>
            <a:ext cx="4377761" cy="4251132"/>
          </a:xfrm>
        </p:spPr>
      </p:pic>
      <p:sp>
        <p:nvSpPr>
          <p:cNvPr id="4" name="Slide Number Placeholder 3"/>
          <p:cNvSpPr>
            <a:spLocks noGrp="1"/>
          </p:cNvSpPr>
          <p:nvPr>
            <p:ph type="sldNum" sz="quarter" idx="12"/>
          </p:nvPr>
        </p:nvSpPr>
        <p:spPr/>
        <p:txBody>
          <a:bodyPr/>
          <a:lstStyle/>
          <a:p>
            <a:fld id="{247FB092-A999-4510-8992-5DF87EBC3E9E}" type="slidenum">
              <a:rPr lang="en-US" smtClean="0"/>
              <a:t>53</a:t>
            </a:fld>
            <a:endParaRPr lang="en-US"/>
          </a:p>
        </p:txBody>
      </p:sp>
      <p:sp>
        <p:nvSpPr>
          <p:cNvPr id="6" name="TextBox 5"/>
          <p:cNvSpPr txBox="1"/>
          <p:nvPr/>
        </p:nvSpPr>
        <p:spPr>
          <a:xfrm>
            <a:off x="838200" y="1204159"/>
            <a:ext cx="5050742" cy="369332"/>
          </a:xfrm>
          <a:prstGeom prst="rect">
            <a:avLst/>
          </a:prstGeom>
          <a:noFill/>
        </p:spPr>
        <p:txBody>
          <a:bodyPr wrap="none" rtlCol="0">
            <a:spAutoFit/>
          </a:bodyPr>
          <a:lstStyle/>
          <a:p>
            <a:r>
              <a:rPr lang="en-US" dirty="0">
                <a:hlinkClick r:id="rId4"/>
              </a:rPr>
              <a:t>https://</a:t>
            </a:r>
            <a:r>
              <a:rPr lang="en-US" dirty="0" smtClean="0">
                <a:hlinkClick r:id="rId4"/>
              </a:rPr>
              <a:t>gnardin.github.io/PurchasingModel/03.html</a:t>
            </a:r>
            <a:endParaRPr lang="en-US" dirty="0"/>
          </a:p>
        </p:txBody>
      </p:sp>
      <p:sp>
        <p:nvSpPr>
          <p:cNvPr id="11" name="TextBox 10"/>
          <p:cNvSpPr txBox="1"/>
          <p:nvPr/>
        </p:nvSpPr>
        <p:spPr>
          <a:xfrm>
            <a:off x="2704427" y="4454393"/>
            <a:ext cx="1492460" cy="369332"/>
          </a:xfrm>
          <a:prstGeom prst="rect">
            <a:avLst/>
          </a:prstGeom>
          <a:noFill/>
        </p:spPr>
        <p:txBody>
          <a:bodyPr wrap="none" rtlCol="0">
            <a:spAutoFit/>
          </a:bodyPr>
          <a:lstStyle/>
          <a:p>
            <a:r>
              <a:rPr lang="en-US" b="1" dirty="0" smtClean="0"/>
              <a:t>Class diagram</a:t>
            </a:r>
            <a:endParaRPr lang="en-US" b="1" dirty="0"/>
          </a:p>
        </p:txBody>
      </p:sp>
      <p:sp>
        <p:nvSpPr>
          <p:cNvPr id="12" name="TextBox 11"/>
          <p:cNvSpPr txBox="1"/>
          <p:nvPr/>
        </p:nvSpPr>
        <p:spPr>
          <a:xfrm>
            <a:off x="8548107" y="5942523"/>
            <a:ext cx="1625510" cy="369332"/>
          </a:xfrm>
          <a:prstGeom prst="rect">
            <a:avLst/>
          </a:prstGeom>
          <a:noFill/>
        </p:spPr>
        <p:txBody>
          <a:bodyPr wrap="none" rtlCol="0">
            <a:spAutoFit/>
          </a:bodyPr>
          <a:lstStyle/>
          <a:p>
            <a:r>
              <a:rPr lang="en-US" b="1" dirty="0" smtClean="0"/>
              <a:t>BPMN diagram</a:t>
            </a:r>
            <a:endParaRPr lang="en-US" b="1" dirty="0"/>
          </a:p>
        </p:txBody>
      </p:sp>
    </p:spTree>
    <p:extLst>
      <p:ext uri="{BB962C8B-B14F-4D97-AF65-F5344CB8AC3E}">
        <p14:creationId xmlns:p14="http://schemas.microsoft.com/office/powerpoint/2010/main" val="2611590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Variables (simulation.js)</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r>
              <a:rPr lang="en-US" dirty="0" smtClean="0"/>
              <a:t>To refer to these variables in the simulation code use </a:t>
            </a:r>
            <a:r>
              <a:rPr lang="en-US" sz="1700" dirty="0" err="1" smtClean="0">
                <a:latin typeface="Courier New" panose="02070309020205020404" pitchFamily="49" charset="0"/>
                <a:cs typeface="Courier New" panose="02070309020205020404" pitchFamily="49" charset="0"/>
              </a:rPr>
              <a:t>sim.v</a:t>
            </a:r>
            <a:r>
              <a:rPr lang="en-US" sz="1700" dirty="0" smtClean="0">
                <a:latin typeface="Courier New" panose="02070309020205020404" pitchFamily="49" charset="0"/>
                <a:cs typeface="Courier New" panose="02070309020205020404" pitchFamily="49" charset="0"/>
              </a:rPr>
              <a:t>.&lt;name&gt; </a:t>
            </a:r>
            <a:r>
              <a:rPr lang="en-US" dirty="0"/>
              <a:t>instead of </a:t>
            </a:r>
            <a:r>
              <a:rPr lang="en-US" sz="1700" dirty="0" err="1" smtClean="0">
                <a:latin typeface="Courier New" panose="02070309020205020404" pitchFamily="49" charset="0"/>
                <a:cs typeface="Courier New" panose="02070309020205020404" pitchFamily="49" charset="0"/>
              </a:rPr>
              <a:t>sim.model.v</a:t>
            </a:r>
            <a:r>
              <a:rPr lang="en-US" sz="1700" dirty="0" smtClean="0">
                <a:latin typeface="Courier New" panose="02070309020205020404" pitchFamily="49" charset="0"/>
                <a:cs typeface="Courier New" panose="02070309020205020404" pitchFamily="49" charset="0"/>
              </a:rPr>
              <a:t>.&lt;name&gt;</a:t>
            </a:r>
            <a:endParaRPr lang="en-US" sz="1800" dirty="0">
              <a:latin typeface="Courier New" panose="02070309020205020404" pitchFamily="49" charset="0"/>
              <a:cs typeface="Courier New" panose="02070309020205020404" pitchFamily="49" charset="0"/>
            </a:endParaRPr>
          </a:p>
        </p:txBody>
      </p:sp>
      <p:sp>
        <p:nvSpPr>
          <p:cNvPr id="4" name="Rectangle 3"/>
          <p:cNvSpPr/>
          <p:nvPr/>
        </p:nvSpPr>
        <p:spPr>
          <a:xfrm>
            <a:off x="838200" y="1825625"/>
            <a:ext cx="6096000" cy="3108543"/>
          </a:xfrm>
          <a:prstGeom prst="rect">
            <a:avLst/>
          </a:prstGeom>
          <a:ln>
            <a:solidFill>
              <a:schemeClr val="tx1"/>
            </a:solidFill>
          </a:ln>
        </p:spPr>
        <p:txBody>
          <a:bodyPr>
            <a:spAutoFit/>
          </a:bodyPr>
          <a:lstStyle/>
          <a:p>
            <a:r>
              <a:rPr lang="en-US" sz="1400" dirty="0" smtClean="0">
                <a:latin typeface="Courier New" panose="02070309020205020404" pitchFamily="49" charset="0"/>
                <a:cs typeface="Courier New" panose="02070309020205020404" pitchFamily="49" charset="0"/>
              </a:rPr>
              <a:t>/* Global Variables */</a:t>
            </a:r>
          </a:p>
          <a:p>
            <a:r>
              <a:rPr lang="en-US" sz="1400" b="1" dirty="0" err="1" smtClean="0">
                <a:latin typeface="Courier New" panose="02070309020205020404" pitchFamily="49" charset="0"/>
                <a:cs typeface="Courier New" panose="02070309020205020404" pitchFamily="49" charset="0"/>
              </a:rPr>
              <a:t>sim.model.v.nmrOfEnterprises</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range: "</a:t>
            </a:r>
            <a:r>
              <a:rPr lang="en-US" sz="1400" dirty="0" err="1">
                <a:latin typeface="Courier New" panose="02070309020205020404" pitchFamily="49" charset="0"/>
                <a:cs typeface="Courier New" panose="02070309020205020404" pitchFamily="49" charset="0"/>
              </a:rPr>
              <a:t>NonNegativeInteger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initialValue</a:t>
            </a:r>
            <a:r>
              <a:rPr lang="en-US" sz="1400" dirty="0">
                <a:latin typeface="Courier New" panose="02070309020205020404" pitchFamily="49" charset="0"/>
                <a:cs typeface="Courier New" panose="02070309020205020404" pitchFamily="49" charset="0"/>
              </a:rPr>
              <a:t>: 10,</a:t>
            </a:r>
          </a:p>
          <a:p>
            <a:r>
              <a:rPr lang="en-US" sz="1400" dirty="0">
                <a:latin typeface="Courier New" panose="02070309020205020404" pitchFamily="49" charset="0"/>
                <a:cs typeface="Courier New" panose="02070309020205020404" pitchFamily="49" charset="0"/>
              </a:rPr>
              <a:t>  label: "Number Enterprises",</a:t>
            </a:r>
          </a:p>
          <a:p>
            <a:r>
              <a:rPr lang="en-US" sz="1400" dirty="0">
                <a:latin typeface="Courier New" panose="02070309020205020404" pitchFamily="49" charset="0"/>
                <a:cs typeface="Courier New" panose="02070309020205020404" pitchFamily="49" charset="0"/>
              </a:rPr>
              <a:t>  hint: "The number of enterprises"</a:t>
            </a:r>
          </a:p>
          <a:p>
            <a:r>
              <a:rPr lang="en-US" sz="1400" dirty="0" smtClean="0">
                <a:latin typeface="Courier New" panose="02070309020205020404" pitchFamily="49" charset="0"/>
                <a:cs typeface="Courier New" panose="02070309020205020404" pitchFamily="49" charset="0"/>
              </a:rPr>
              <a:t>};</a:t>
            </a:r>
          </a:p>
          <a:p>
            <a:r>
              <a:rPr lang="en-US" sz="1400" b="1" dirty="0" err="1" smtClean="0">
                <a:latin typeface="Courier New" panose="02070309020205020404" pitchFamily="49" charset="0"/>
                <a:cs typeface="Courier New" panose="02070309020205020404" pitchFamily="49" charset="0"/>
              </a:rPr>
              <a:t>sim.model.v.purchaseProb</a:t>
            </a:r>
            <a:r>
              <a:rPr lang="en-US" sz="1400" dirty="0" smtClean="0">
                <a:latin typeface="Courier New" panose="02070309020205020404" pitchFamily="49" charset="0"/>
                <a:cs typeface="Courier New" panose="02070309020205020404" pitchFamily="49" charset="0"/>
              </a:rPr>
              <a:t> = {</a:t>
            </a:r>
          </a:p>
          <a:p>
            <a:r>
              <a:rPr lang="en-US" sz="1400" dirty="0" smtClean="0">
                <a:latin typeface="Courier New" panose="02070309020205020404" pitchFamily="49" charset="0"/>
                <a:cs typeface="Courier New" panose="02070309020205020404" pitchFamily="49" charset="0"/>
              </a:rPr>
              <a:t>  range: "Decimal",</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initialValue</a:t>
            </a:r>
            <a:r>
              <a:rPr lang="en-US" sz="1400" dirty="0" smtClean="0">
                <a:latin typeface="Courier New" panose="02070309020205020404" pitchFamily="49" charset="0"/>
                <a:cs typeface="Courier New" panose="02070309020205020404" pitchFamily="49" charset="0"/>
              </a:rPr>
              <a:t>: 0.5,</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decimalPlaces</a:t>
            </a:r>
            <a:r>
              <a:rPr lang="en-US" sz="1400" dirty="0" smtClean="0">
                <a:latin typeface="Courier New" panose="02070309020205020404" pitchFamily="49" charset="0"/>
                <a:cs typeface="Courier New" panose="02070309020205020404" pitchFamily="49" charset="0"/>
              </a:rPr>
              <a:t>: 2,</a:t>
            </a:r>
          </a:p>
          <a:p>
            <a:r>
              <a:rPr lang="en-US" sz="1400" dirty="0" smtClean="0">
                <a:latin typeface="Courier New" panose="02070309020205020404" pitchFamily="49" charset="0"/>
                <a:cs typeface="Courier New" panose="02070309020205020404" pitchFamily="49" charset="0"/>
              </a:rPr>
              <a:t>  label: "</a:t>
            </a:r>
            <a:r>
              <a:rPr lang="en-US" sz="1400" dirty="0" err="1" smtClean="0">
                <a:latin typeface="Courier New" panose="02070309020205020404" pitchFamily="49" charset="0"/>
                <a:cs typeface="Courier New" panose="02070309020205020404" pitchFamily="49" charset="0"/>
              </a:rPr>
              <a:t>Prob</a:t>
            </a:r>
            <a:r>
              <a:rPr lang="en-US" sz="1400" dirty="0" smtClean="0">
                <a:latin typeface="Courier New" panose="02070309020205020404" pitchFamily="49" charset="0"/>
                <a:cs typeface="Courier New" panose="02070309020205020404" pitchFamily="49" charset="0"/>
              </a:rPr>
              <a:t> Purchase Items“,</a:t>
            </a:r>
          </a:p>
          <a:p>
            <a:r>
              <a:rPr lang="en-US" sz="1400" dirty="0">
                <a:latin typeface="Courier New" panose="02070309020205020404" pitchFamily="49" charset="0"/>
                <a:cs typeface="Courier New" panose="02070309020205020404" pitchFamily="49" charset="0"/>
              </a:rPr>
              <a:t>  hint: "Probability of consumer purchase items"</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247FB092-A999-4510-8992-5DF87EBC3E9E}" type="slidenum">
              <a:rPr lang="en-US" smtClean="0"/>
              <a:t>54</a:t>
            </a:fld>
            <a:endParaRPr lang="en-US"/>
          </a:p>
        </p:txBody>
      </p:sp>
    </p:spTree>
    <p:extLst>
      <p:ext uri="{BB962C8B-B14F-4D97-AF65-F5344CB8AC3E}">
        <p14:creationId xmlns:p14="http://schemas.microsoft.com/office/powerpoint/2010/main" val="557852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Initial State (simulation.js)</a:t>
            </a:r>
            <a:endParaRPr lang="en-US" dirty="0"/>
          </a:p>
        </p:txBody>
      </p:sp>
      <p:sp>
        <p:nvSpPr>
          <p:cNvPr id="4" name="Rectangle 3"/>
          <p:cNvSpPr/>
          <p:nvPr/>
        </p:nvSpPr>
        <p:spPr>
          <a:xfrm>
            <a:off x="494071" y="1690688"/>
            <a:ext cx="5029201" cy="4893647"/>
          </a:xfrm>
          <a:prstGeom prst="rect">
            <a:avLst/>
          </a:prstGeom>
          <a:ln>
            <a:solidFill>
              <a:schemeClr val="tx1"/>
            </a:solidFill>
          </a:ln>
        </p:spPr>
        <p:txBody>
          <a:bodyPr wrap="square">
            <a:spAutoFit/>
          </a:bodyPr>
          <a:lstStyle/>
          <a:p>
            <a:r>
              <a:rPr lang="en-US" sz="1200" dirty="0">
                <a:latin typeface="Courier New" panose="02070309020205020404" pitchFamily="49" charset="0"/>
                <a:cs typeface="Courier New" panose="02070309020205020404" pitchFamily="49" charset="0"/>
              </a:rPr>
              <a:t>// Initial Objects</a:t>
            </a:r>
          </a:p>
          <a:p>
            <a:r>
              <a:rPr lang="en-US" sz="1200" dirty="0" err="1">
                <a:latin typeface="Courier New" panose="02070309020205020404" pitchFamily="49" charset="0"/>
                <a:cs typeface="Courier New" panose="02070309020205020404" pitchFamily="49" charset="0"/>
              </a:rPr>
              <a:t>sim.scenario.initialState.objects</a:t>
            </a:r>
            <a:r>
              <a:rPr lang="en-US" sz="1200" dirty="0">
                <a:latin typeface="Courier New" panose="02070309020205020404" pitchFamily="49" charset="0"/>
                <a:cs typeface="Courier New" panose="02070309020205020404" pitchFamily="49" charset="0"/>
              </a:rPr>
              <a:t> =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Initial Events</a:t>
            </a:r>
          </a:p>
          <a:p>
            <a:r>
              <a:rPr lang="en-US" sz="1200" dirty="0" err="1">
                <a:latin typeface="Courier New" panose="02070309020205020404" pitchFamily="49" charset="0"/>
                <a:cs typeface="Courier New" panose="02070309020205020404" pitchFamily="49" charset="0"/>
              </a:rPr>
              <a:t>sim.scenario.initialState.events</a:t>
            </a:r>
            <a:r>
              <a:rPr lang="en-US" sz="1200" dirty="0">
                <a:latin typeface="Courier New" panose="02070309020205020404" pitchFamily="49" charset="0"/>
                <a:cs typeface="Courier New" panose="02070309020205020404" pitchFamily="49" charset="0"/>
              </a:rPr>
              <a:t> = </a:t>
            </a:r>
            <a:r>
              <a:rPr lang="en-US" sz="1200" dirty="0" smtClean="0">
                <a:latin typeface="Courier New" panose="02070309020205020404" pitchFamily="49" charset="0"/>
                <a:cs typeface="Courier New" panose="02070309020205020404" pitchFamily="49" charset="0"/>
              </a:rPr>
              <a:t>[];</a:t>
            </a:r>
          </a:p>
          <a:p>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//Initial Functions</a:t>
            </a:r>
          </a:p>
          <a:p>
            <a:r>
              <a:rPr lang="en-US" sz="1200" b="1" dirty="0" err="1" smtClean="0">
                <a:latin typeface="Courier New" panose="02070309020205020404" pitchFamily="49" charset="0"/>
                <a:cs typeface="Courier New" panose="02070309020205020404" pitchFamily="49" charset="0"/>
              </a:rPr>
              <a:t>sim.scenario.setupInitialState</a:t>
            </a:r>
            <a:r>
              <a:rPr lang="en-US" sz="1200" dirty="0" smtClean="0">
                <a:latin typeface="Courier New" panose="02070309020205020404" pitchFamily="49" charset="0"/>
                <a:cs typeface="Courier New" panose="02070309020205020404" pitchFamily="49" charset="0"/>
              </a:rPr>
              <a:t> = function () {</a:t>
            </a:r>
          </a:p>
          <a:p>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objId</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for(</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1;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&lt;= </a:t>
            </a:r>
            <a:r>
              <a:rPr lang="en-US" sz="1200" dirty="0" err="1">
                <a:latin typeface="Courier New" panose="02070309020205020404" pitchFamily="49" charset="0"/>
                <a:cs typeface="Courier New" panose="02070309020205020404" pitchFamily="49" charset="0"/>
              </a:rPr>
              <a:t>sim.v.nmrOfEnterprises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smtClean="0">
                <a:latin typeface="Courier New" panose="02070309020205020404" pitchFamily="49" charset="0"/>
                <a:cs typeface="Courier New" panose="02070309020205020404" pitchFamily="49" charset="0"/>
              </a:rPr>
              <a:t>1) </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objId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sim.addObject</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new Enterprise</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id: </a:t>
            </a:r>
            <a:r>
              <a:rPr lang="en-US" sz="1200" dirty="0" err="1">
                <a:latin typeface="Courier New" panose="02070309020205020404" pitchFamily="49" charset="0"/>
                <a:cs typeface="Courier New" panose="02070309020205020404" pitchFamily="49" charset="0"/>
              </a:rPr>
              <a:t>objId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name: "enterprise" +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inventoryLevel</a:t>
            </a:r>
            <a:r>
              <a:rPr lang="en-US" sz="1200" dirty="0">
                <a:latin typeface="Courier New" panose="02070309020205020404" pitchFamily="49" charset="0"/>
                <a:cs typeface="Courier New" panose="02070309020205020404" pitchFamily="49" charset="0"/>
              </a:rPr>
              <a:t>: 0,</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productionRateMin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sim.v.productionRateMin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productionRateMax</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sim.v.productionRateMax</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 );</a:t>
            </a:r>
          </a:p>
          <a:p>
            <a:endParaRPr lang="en-US" sz="1200"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sim.scheduleEvent</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new Produce</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occTime</a:t>
            </a:r>
            <a:r>
              <a:rPr lang="en-US" sz="1200" dirty="0">
                <a:latin typeface="Courier New" panose="02070309020205020404" pitchFamily="49" charset="0"/>
                <a:cs typeface="Courier New" panose="02070309020205020404" pitchFamily="49" charset="0"/>
              </a:rPr>
              <a:t>: 1,</a:t>
            </a:r>
          </a:p>
          <a:p>
            <a:r>
              <a:rPr lang="en-US" sz="1200" dirty="0">
                <a:latin typeface="Courier New" panose="02070309020205020404" pitchFamily="49" charset="0"/>
                <a:cs typeface="Courier New" panose="02070309020205020404" pitchFamily="49" charset="0"/>
              </a:rPr>
              <a:t>      enterprise: </a:t>
            </a:r>
            <a:r>
              <a:rPr lang="en-US" sz="1200" dirty="0" err="1">
                <a:latin typeface="Courier New" panose="02070309020205020404" pitchFamily="49" charset="0"/>
                <a:cs typeface="Courier New" panose="02070309020205020404" pitchFamily="49" charset="0"/>
              </a:rPr>
              <a:t>objId</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 );</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p>
          <a:p>
            <a:endParaRPr lang="en-US" sz="1200" dirty="0" smtClean="0">
              <a:latin typeface="Courier New" panose="02070309020205020404" pitchFamily="49" charset="0"/>
              <a:cs typeface="Courier New" panose="02070309020205020404" pitchFamily="49" charset="0"/>
            </a:endParaRPr>
          </a:p>
        </p:txBody>
      </p:sp>
      <p:sp>
        <p:nvSpPr>
          <p:cNvPr id="6" name="Rectangle 5"/>
          <p:cNvSpPr/>
          <p:nvPr/>
        </p:nvSpPr>
        <p:spPr>
          <a:xfrm>
            <a:off x="5523272" y="1695553"/>
            <a:ext cx="6265605" cy="4893647"/>
          </a:xfrm>
          <a:prstGeom prst="rect">
            <a:avLst/>
          </a:prstGeom>
          <a:ln>
            <a:solidFill>
              <a:schemeClr val="tx1"/>
            </a:solidFill>
          </a:ln>
        </p:spPr>
        <p:txBody>
          <a:bodyPr wrap="square">
            <a:spAutoFit/>
          </a:bodyPr>
          <a:lstStyle/>
          <a:p>
            <a:endParaRPr lang="en-US" sz="1200" dirty="0" smtClean="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smtClean="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smtClean="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smtClean="0">
              <a:latin typeface="Courier New" panose="02070309020205020404" pitchFamily="49" charset="0"/>
              <a:cs typeface="Courier New" panose="02070309020205020404" pitchFamily="49" charset="0"/>
            </a:endParaRPr>
          </a:p>
          <a:p>
            <a:endParaRPr lang="en-US" sz="1200" dirty="0" smtClean="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for (;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&lt;= </a:t>
            </a:r>
            <a:r>
              <a:rPr lang="en-US" sz="1200" dirty="0" err="1" smtClean="0">
                <a:latin typeface="Courier New" panose="02070309020205020404" pitchFamily="49" charset="0"/>
                <a:cs typeface="Courier New" panose="02070309020205020404" pitchFamily="49" charset="0"/>
              </a:rPr>
              <a:t>sim.v.nmrOfEnterprises+sim.v.nmrOfConsumers</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+=1) </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objId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sim.addObject</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new Consumer</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id: </a:t>
            </a:r>
            <a:r>
              <a:rPr lang="en-US" sz="1200" dirty="0" err="1">
                <a:latin typeface="Courier New" panose="02070309020205020404" pitchFamily="49" charset="0"/>
                <a:cs typeface="Courier New" panose="02070309020205020404" pitchFamily="49" charset="0"/>
              </a:rPr>
              <a:t>objId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name: "consumer" + (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sim.v.nrmOfEnterprises</a:t>
            </a:r>
            <a:r>
              <a:rPr lang="en-US" sz="1200" dirty="0">
                <a:latin typeface="Courier New" panose="02070309020205020404" pitchFamily="49" charset="0"/>
                <a:cs typeface="Courier New" panose="02070309020205020404" pitchFamily="49" charset="0"/>
              </a:rPr>
              <a:t> + 1),</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purchaseProb</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sim.v.purchaseProb</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itemPurchaseMin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sim.v.purchaseMin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itemPurchaseMax</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sim.v.purchaseMax</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sim.scheduleEvent</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new </a:t>
            </a:r>
            <a:r>
              <a:rPr lang="en-US" sz="1200" b="1" dirty="0" err="1">
                <a:latin typeface="Courier New" panose="02070309020205020404" pitchFamily="49" charset="0"/>
                <a:cs typeface="Courier New" panose="02070309020205020404" pitchFamily="49" charset="0"/>
              </a:rPr>
              <a:t>DecidePurchase</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occTime</a:t>
            </a:r>
            <a:r>
              <a:rPr lang="en-US" sz="1200" dirty="0">
                <a:latin typeface="Courier New" panose="02070309020205020404" pitchFamily="49" charset="0"/>
                <a:cs typeface="Courier New" panose="02070309020205020404" pitchFamily="49" charset="0"/>
              </a:rPr>
              <a:t>: 1,</a:t>
            </a:r>
          </a:p>
          <a:p>
            <a:r>
              <a:rPr lang="en-US" sz="1200" dirty="0">
                <a:latin typeface="Courier New" panose="02070309020205020404" pitchFamily="49" charset="0"/>
                <a:cs typeface="Courier New" panose="02070309020205020404" pitchFamily="49" charset="0"/>
              </a:rPr>
              <a:t>      consumer: </a:t>
            </a:r>
            <a:r>
              <a:rPr lang="en-US" sz="1200" dirty="0" err="1">
                <a:latin typeface="Courier New" panose="02070309020205020404" pitchFamily="49" charset="0"/>
                <a:cs typeface="Courier New" panose="02070309020205020404" pitchFamily="49" charset="0"/>
              </a:rPr>
              <a:t>objId</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 );</a:t>
            </a:r>
          </a:p>
          <a:p>
            <a:r>
              <a:rPr lang="en-US" sz="1200" dirty="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247FB092-A999-4510-8992-5DF87EBC3E9E}" type="slidenum">
              <a:rPr lang="en-US" smtClean="0"/>
              <a:t>55</a:t>
            </a:fld>
            <a:endParaRPr lang="en-US"/>
          </a:p>
        </p:txBody>
      </p:sp>
    </p:spTree>
    <p:extLst>
      <p:ext uri="{BB962C8B-B14F-4D97-AF65-F5344CB8AC3E}">
        <p14:creationId xmlns:p14="http://schemas.microsoft.com/office/powerpoint/2010/main" val="41997451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Statistics (simulation.js)</a:t>
            </a:r>
            <a:endParaRPr lang="en-US" dirty="0"/>
          </a:p>
        </p:txBody>
      </p:sp>
      <p:sp>
        <p:nvSpPr>
          <p:cNvPr id="4" name="Rectangle 3"/>
          <p:cNvSpPr/>
          <p:nvPr/>
        </p:nvSpPr>
        <p:spPr>
          <a:xfrm>
            <a:off x="838200" y="1690688"/>
            <a:ext cx="6961632" cy="4185761"/>
          </a:xfrm>
          <a:prstGeom prst="rect">
            <a:avLst/>
          </a:prstGeom>
          <a:ln>
            <a:solidFill>
              <a:schemeClr val="tx1"/>
            </a:solidFill>
          </a:ln>
        </p:spPr>
        <p:txBody>
          <a:bodyPr wrap="square">
            <a:spAutoFit/>
          </a:bodyPr>
          <a:lstStyle/>
          <a:p>
            <a:r>
              <a:rPr lang="en-US" sz="1400" b="1" dirty="0" err="1">
                <a:latin typeface="Courier New" panose="02070309020205020404" pitchFamily="49" charset="0"/>
                <a:cs typeface="Courier New" panose="02070309020205020404" pitchFamily="49" charset="0"/>
              </a:rPr>
              <a:t>sim.model.statistics</a:t>
            </a:r>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avgInventory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range: "</a:t>
            </a:r>
            <a:r>
              <a:rPr lang="en-US" sz="1400" dirty="0" err="1">
                <a:latin typeface="Courier New" panose="02070309020205020404" pitchFamily="49" charset="0"/>
                <a:cs typeface="Courier New" panose="02070309020205020404" pitchFamily="49" charset="0"/>
              </a:rPr>
              <a:t>PositiveInteger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label: "Average Inventory",</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initialValue</a:t>
            </a:r>
            <a:r>
              <a:rPr lang="en-US" sz="1400" dirty="0">
                <a:latin typeface="Courier New" panose="02070309020205020404" pitchFamily="49" charset="0"/>
                <a:cs typeface="Courier New" panose="02070309020205020404" pitchFamily="49" charset="0"/>
              </a:rPr>
              <a:t>: 0,</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showTimeSeries</a:t>
            </a:r>
            <a:r>
              <a:rPr lang="en-US" sz="1400" b="1" dirty="0">
                <a:latin typeface="Courier New" panose="02070309020205020404" pitchFamily="49" charset="0"/>
                <a:cs typeface="Courier New" panose="02070309020205020404" pitchFamily="49" charset="0"/>
              </a:rPr>
              <a:t>: true,</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computeOnlyAtEnd</a:t>
            </a:r>
            <a:r>
              <a:rPr lang="en-US" sz="1400" b="1" dirty="0">
                <a:latin typeface="Courier New" panose="02070309020205020404" pitchFamily="49" charset="0"/>
                <a:cs typeface="Courier New" panose="02070309020205020404" pitchFamily="49" charset="0"/>
              </a:rPr>
              <a:t>: false,</a:t>
            </a:r>
          </a:p>
          <a:p>
            <a:r>
              <a:rPr lang="en-US" sz="1400" b="1" dirty="0">
                <a:latin typeface="Courier New" panose="02070309020205020404" pitchFamily="49" charset="0"/>
                <a:cs typeface="Courier New" panose="02070309020205020404" pitchFamily="49" charset="0"/>
              </a:rPr>
              <a:t>    expression: function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 total = 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 enterprises = </a:t>
            </a:r>
            <a:r>
              <a:rPr lang="en-US" sz="1400" dirty="0" err="1">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"Enterprise" ].instances;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Object.keys</a:t>
            </a:r>
            <a:r>
              <a:rPr lang="en-US" sz="1400" dirty="0">
                <a:latin typeface="Courier New" panose="02070309020205020404" pitchFamily="49" charset="0"/>
                <a:cs typeface="Courier New" panose="02070309020205020404" pitchFamily="49" charset="0"/>
              </a:rPr>
              <a:t>( enterprises ).</a:t>
            </a:r>
            <a:r>
              <a:rPr lang="en-US" sz="1400" dirty="0" err="1">
                <a:latin typeface="Courier New" panose="02070309020205020404" pitchFamily="49" charset="0"/>
                <a:cs typeface="Courier New" panose="02070309020205020404" pitchFamily="49" charset="0"/>
              </a:rPr>
              <a:t>forEach</a:t>
            </a:r>
            <a:r>
              <a:rPr lang="en-US" sz="1400" dirty="0">
                <a:latin typeface="Courier New" panose="02070309020205020404" pitchFamily="49" charset="0"/>
                <a:cs typeface="Courier New" panose="02070309020205020404" pitchFamily="49" charset="0"/>
              </a:rPr>
              <a:t>( function ( </a:t>
            </a:r>
            <a:r>
              <a:rPr lang="en-US" sz="1400" dirty="0" err="1">
                <a:latin typeface="Courier New" panose="02070309020205020404" pitchFamily="49" charset="0"/>
                <a:cs typeface="Courier New" panose="02070309020205020404" pitchFamily="49" charset="0"/>
              </a:rPr>
              <a:t>objId</a:t>
            </a:r>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total += enterprises[ </a:t>
            </a:r>
            <a:r>
              <a:rPr lang="en-US" sz="1400" dirty="0" err="1">
                <a:latin typeface="Courier New" panose="02070309020205020404" pitchFamily="49" charset="0"/>
                <a:cs typeface="Courier New" panose="02070309020205020404" pitchFamily="49" charset="0"/>
              </a:rPr>
              <a:t>objId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inventoryLevel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return total / </a:t>
            </a:r>
            <a:r>
              <a:rPr lang="en-US" sz="1400" dirty="0" err="1">
                <a:latin typeface="Courier New" panose="02070309020205020404" pitchFamily="49" charset="0"/>
                <a:cs typeface="Courier New" panose="02070309020205020404" pitchFamily="49" charset="0"/>
              </a:rPr>
              <a:t>Object.keys</a:t>
            </a:r>
            <a:r>
              <a:rPr lang="en-US" sz="1400" dirty="0">
                <a:latin typeface="Courier New" panose="02070309020205020404" pitchFamily="49" charset="0"/>
                <a:cs typeface="Courier New" panose="02070309020205020404" pitchFamily="49" charset="0"/>
              </a:rPr>
              <a:t>( enterprises ).length;</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247FB092-A999-4510-8992-5DF87EBC3E9E}" type="slidenum">
              <a:rPr lang="en-US" smtClean="0"/>
              <a:t>56</a:t>
            </a:fld>
            <a:endParaRPr lang="en-US"/>
          </a:p>
        </p:txBody>
      </p:sp>
    </p:spTree>
    <p:extLst>
      <p:ext uri="{BB962C8B-B14F-4D97-AF65-F5344CB8AC3E}">
        <p14:creationId xmlns:p14="http://schemas.microsoft.com/office/powerpoint/2010/main" val="34653446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Purchasing Model – Version 3</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8616"/>
          <a:stretch/>
        </p:blipFill>
        <p:spPr>
          <a:xfrm>
            <a:off x="838200" y="1690688"/>
            <a:ext cx="10515600" cy="4819840"/>
          </a:xfrm>
        </p:spPr>
      </p:pic>
      <p:sp>
        <p:nvSpPr>
          <p:cNvPr id="4" name="Slide Number Placeholder 3"/>
          <p:cNvSpPr>
            <a:spLocks noGrp="1"/>
          </p:cNvSpPr>
          <p:nvPr>
            <p:ph type="sldNum" sz="quarter" idx="12"/>
          </p:nvPr>
        </p:nvSpPr>
        <p:spPr/>
        <p:txBody>
          <a:bodyPr/>
          <a:lstStyle/>
          <a:p>
            <a:fld id="{247FB092-A999-4510-8992-5DF87EBC3E9E}" type="slidenum">
              <a:rPr lang="en-US" smtClean="0"/>
              <a:t>57</a:t>
            </a:fld>
            <a:endParaRPr lang="en-US"/>
          </a:p>
        </p:txBody>
      </p:sp>
      <p:sp>
        <p:nvSpPr>
          <p:cNvPr id="5" name="TextBox 4"/>
          <p:cNvSpPr txBox="1"/>
          <p:nvPr/>
        </p:nvSpPr>
        <p:spPr>
          <a:xfrm>
            <a:off x="838200" y="1204159"/>
            <a:ext cx="5050742" cy="369332"/>
          </a:xfrm>
          <a:prstGeom prst="rect">
            <a:avLst/>
          </a:prstGeom>
          <a:noFill/>
        </p:spPr>
        <p:txBody>
          <a:bodyPr wrap="none" rtlCol="0">
            <a:spAutoFit/>
          </a:bodyPr>
          <a:lstStyle/>
          <a:p>
            <a:r>
              <a:rPr lang="en-US" dirty="0">
                <a:hlinkClick r:id="rId3"/>
              </a:rPr>
              <a:t>https://</a:t>
            </a:r>
            <a:r>
              <a:rPr lang="en-US" dirty="0" smtClean="0">
                <a:hlinkClick r:id="rId3"/>
              </a:rPr>
              <a:t>gnardin.github.io/PurchasingModel/03.html</a:t>
            </a:r>
            <a:endParaRPr lang="en-US" dirty="0"/>
          </a:p>
        </p:txBody>
      </p:sp>
    </p:spTree>
    <p:extLst>
      <p:ext uri="{BB962C8B-B14F-4D97-AF65-F5344CB8AC3E}">
        <p14:creationId xmlns:p14="http://schemas.microsoft.com/office/powerpoint/2010/main" val="29180244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Purchasing Model – Version 4</a:t>
            </a:r>
            <a:endParaRPr lang="en-US" dirty="0"/>
          </a:p>
        </p:txBody>
      </p:sp>
      <p:sp>
        <p:nvSpPr>
          <p:cNvPr id="6" name="Content Placeholder 5"/>
          <p:cNvSpPr>
            <a:spLocks noGrp="1"/>
          </p:cNvSpPr>
          <p:nvPr>
            <p:ph idx="1"/>
          </p:nvPr>
        </p:nvSpPr>
        <p:spPr/>
        <p:txBody>
          <a:bodyPr>
            <a:normAutofit fontScale="92500"/>
          </a:bodyPr>
          <a:lstStyle/>
          <a:p>
            <a:r>
              <a:rPr lang="en-US" b="1" dirty="0" smtClean="0"/>
              <a:t>Multiple Enterprises </a:t>
            </a:r>
            <a:r>
              <a:rPr lang="en-US" dirty="0" smtClean="0"/>
              <a:t>produce and sell one single type of item</a:t>
            </a:r>
          </a:p>
          <a:p>
            <a:r>
              <a:rPr lang="en-US" b="1" dirty="0" smtClean="0"/>
              <a:t>Multiple Consumers </a:t>
            </a:r>
            <a:r>
              <a:rPr lang="en-US" dirty="0" smtClean="0"/>
              <a:t>purchase items from a preferred set of Enterprises</a:t>
            </a:r>
          </a:p>
          <a:p>
            <a:r>
              <a:rPr lang="en-US" dirty="0" smtClean="0"/>
              <a:t>On </a:t>
            </a:r>
            <a:r>
              <a:rPr lang="en-US" dirty="0"/>
              <a:t>e</a:t>
            </a:r>
            <a:r>
              <a:rPr lang="en-US" dirty="0" smtClean="0"/>
              <a:t>ach day</a:t>
            </a:r>
          </a:p>
          <a:p>
            <a:pPr lvl="1">
              <a:buFont typeface="Wingdings" panose="05000000000000000000" pitchFamily="2" charset="2"/>
              <a:buChar char="§"/>
            </a:pPr>
            <a:r>
              <a:rPr lang="en-US" dirty="0" smtClean="0"/>
              <a:t>Enterprises </a:t>
            </a:r>
            <a:r>
              <a:rPr lang="en-US" b="1" dirty="0" smtClean="0"/>
              <a:t>generate a Produce event </a:t>
            </a:r>
            <a:r>
              <a:rPr lang="en-US" dirty="0" smtClean="0"/>
              <a:t>to produce a finite quantity of items</a:t>
            </a:r>
          </a:p>
          <a:p>
            <a:pPr lvl="1">
              <a:buFont typeface="Wingdings" panose="05000000000000000000" pitchFamily="2" charset="2"/>
              <a:buChar char="§"/>
            </a:pPr>
            <a:r>
              <a:rPr lang="en-US" dirty="0" smtClean="0"/>
              <a:t>Consumers </a:t>
            </a:r>
            <a:r>
              <a:rPr lang="en-US" b="1" dirty="0" smtClean="0"/>
              <a:t>generates a </a:t>
            </a:r>
            <a:r>
              <a:rPr lang="en-US" b="1" dirty="0" err="1" smtClean="0"/>
              <a:t>DecidePurchase</a:t>
            </a:r>
            <a:r>
              <a:rPr lang="en-US" b="1" dirty="0" smtClean="0"/>
              <a:t> event </a:t>
            </a:r>
            <a:r>
              <a:rPr lang="en-US" dirty="0" smtClean="0"/>
              <a:t>that generates a </a:t>
            </a:r>
            <a:r>
              <a:rPr lang="en-US" b="1" dirty="0" smtClean="0"/>
              <a:t>Purchase event </a:t>
            </a:r>
            <a:r>
              <a:rPr lang="en-US" dirty="0" smtClean="0"/>
              <a:t>with a </a:t>
            </a:r>
            <a:r>
              <a:rPr lang="en-US" b="1" dirty="0" smtClean="0"/>
              <a:t>probability </a:t>
            </a:r>
            <a:r>
              <a:rPr lang="en-US" dirty="0" smtClean="0"/>
              <a:t>to order a specific quantity of items from </a:t>
            </a:r>
            <a:r>
              <a:rPr lang="en-US" b="1" dirty="0" smtClean="0"/>
              <a:t>the Enterprise with lowest price in its preferred list</a:t>
            </a:r>
          </a:p>
          <a:p>
            <a:pPr lvl="2">
              <a:buFont typeface="Courier New" panose="02070309020205020404" pitchFamily="49" charset="0"/>
              <a:buChar char="o"/>
            </a:pPr>
            <a:r>
              <a:rPr lang="en-US" dirty="0" smtClean="0"/>
              <a:t>If the ordered quantity is in stock, the Enterprise delivers the quantity items to the Consumer and the order is fulfilled</a:t>
            </a:r>
          </a:p>
          <a:p>
            <a:pPr lvl="2">
              <a:buFont typeface="Courier New" panose="02070309020205020404" pitchFamily="49" charset="0"/>
              <a:buChar char="o"/>
            </a:pPr>
            <a:r>
              <a:rPr lang="en-US" dirty="0" smtClean="0"/>
              <a:t>Otherwise, the Enterprise delivers the quantity of items in stock to the Consumer (i.e., order is partially fulfilled), the Enterprise registers </a:t>
            </a:r>
            <a:r>
              <a:rPr lang="en-US" dirty="0"/>
              <a:t>the non-fulfilled quantity as lost </a:t>
            </a:r>
            <a:r>
              <a:rPr lang="en-US" dirty="0" smtClean="0"/>
              <a:t>sales, </a:t>
            </a:r>
            <a:r>
              <a:rPr lang="en-US" b="1" dirty="0" smtClean="0"/>
              <a:t>and the Consumer replace the Enterprise from its preferred list by another Enterprise</a:t>
            </a:r>
            <a:endParaRPr lang="en-US" b="1" dirty="0"/>
          </a:p>
        </p:txBody>
      </p:sp>
      <p:sp>
        <p:nvSpPr>
          <p:cNvPr id="3" name="Slide Number Placeholder 2"/>
          <p:cNvSpPr>
            <a:spLocks noGrp="1"/>
          </p:cNvSpPr>
          <p:nvPr>
            <p:ph type="sldNum" sz="quarter" idx="12"/>
          </p:nvPr>
        </p:nvSpPr>
        <p:spPr/>
        <p:txBody>
          <a:bodyPr/>
          <a:lstStyle/>
          <a:p>
            <a:fld id="{247FB092-A999-4510-8992-5DF87EBC3E9E}" type="slidenum">
              <a:rPr lang="en-US" smtClean="0"/>
              <a:t>58</a:t>
            </a:fld>
            <a:endParaRPr lang="en-US"/>
          </a:p>
        </p:txBody>
      </p:sp>
      <p:sp>
        <p:nvSpPr>
          <p:cNvPr id="4" name="TextBox 3"/>
          <p:cNvSpPr txBox="1"/>
          <p:nvPr/>
        </p:nvSpPr>
        <p:spPr>
          <a:xfrm>
            <a:off x="838200" y="1204159"/>
            <a:ext cx="5050742" cy="369332"/>
          </a:xfrm>
          <a:prstGeom prst="rect">
            <a:avLst/>
          </a:prstGeom>
          <a:noFill/>
        </p:spPr>
        <p:txBody>
          <a:bodyPr wrap="none" rtlCol="0">
            <a:spAutoFit/>
          </a:bodyPr>
          <a:lstStyle/>
          <a:p>
            <a:r>
              <a:rPr lang="en-US" dirty="0">
                <a:hlinkClick r:id="rId2"/>
              </a:rPr>
              <a:t>https://</a:t>
            </a:r>
            <a:r>
              <a:rPr lang="en-US" dirty="0" smtClean="0">
                <a:hlinkClick r:id="rId2"/>
              </a:rPr>
              <a:t>gnardin.github.io/PurchasingModel/04.html</a:t>
            </a:r>
            <a:endParaRPr lang="en-US" dirty="0"/>
          </a:p>
        </p:txBody>
      </p:sp>
    </p:spTree>
    <p:extLst>
      <p:ext uri="{BB962C8B-B14F-4D97-AF65-F5344CB8AC3E}">
        <p14:creationId xmlns:p14="http://schemas.microsoft.com/office/powerpoint/2010/main" val="35543824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Purchasing Model – Version 4</a:t>
            </a:r>
          </a:p>
        </p:txBody>
      </p:sp>
      <p:pic>
        <p:nvPicPr>
          <p:cNvPr id="9" name="Content Placeholder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62724" y="2171698"/>
            <a:ext cx="6552990" cy="1937006"/>
          </a:xfrm>
        </p:spPr>
      </p:pic>
      <p:pic>
        <p:nvPicPr>
          <p:cNvPr id="10" name="Content Placeholder 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171982" y="1812795"/>
            <a:ext cx="4377761" cy="4006917"/>
          </a:xfrm>
        </p:spPr>
      </p:pic>
      <p:sp>
        <p:nvSpPr>
          <p:cNvPr id="4" name="Slide Number Placeholder 3"/>
          <p:cNvSpPr>
            <a:spLocks noGrp="1"/>
          </p:cNvSpPr>
          <p:nvPr>
            <p:ph type="sldNum" sz="quarter" idx="12"/>
          </p:nvPr>
        </p:nvSpPr>
        <p:spPr/>
        <p:txBody>
          <a:bodyPr/>
          <a:lstStyle/>
          <a:p>
            <a:fld id="{247FB092-A999-4510-8992-5DF87EBC3E9E}" type="slidenum">
              <a:rPr lang="en-US" smtClean="0"/>
              <a:t>59</a:t>
            </a:fld>
            <a:endParaRPr lang="en-US"/>
          </a:p>
        </p:txBody>
      </p:sp>
      <p:sp>
        <p:nvSpPr>
          <p:cNvPr id="6" name="TextBox 5"/>
          <p:cNvSpPr txBox="1"/>
          <p:nvPr/>
        </p:nvSpPr>
        <p:spPr>
          <a:xfrm>
            <a:off x="838200" y="1204159"/>
            <a:ext cx="5050742" cy="369332"/>
          </a:xfrm>
          <a:prstGeom prst="rect">
            <a:avLst/>
          </a:prstGeom>
          <a:noFill/>
        </p:spPr>
        <p:txBody>
          <a:bodyPr wrap="none" rtlCol="0">
            <a:spAutoFit/>
          </a:bodyPr>
          <a:lstStyle/>
          <a:p>
            <a:r>
              <a:rPr lang="en-US" dirty="0">
                <a:hlinkClick r:id="rId4"/>
              </a:rPr>
              <a:t>https://</a:t>
            </a:r>
            <a:r>
              <a:rPr lang="en-US" dirty="0" smtClean="0">
                <a:hlinkClick r:id="rId4"/>
              </a:rPr>
              <a:t>gnardin.github.io/PurchasingModel/04.html</a:t>
            </a:r>
            <a:endParaRPr lang="en-US" dirty="0"/>
          </a:p>
        </p:txBody>
      </p:sp>
      <p:sp>
        <p:nvSpPr>
          <p:cNvPr id="11" name="TextBox 10"/>
          <p:cNvSpPr txBox="1"/>
          <p:nvPr/>
        </p:nvSpPr>
        <p:spPr>
          <a:xfrm>
            <a:off x="3092989" y="4108704"/>
            <a:ext cx="1492460" cy="369332"/>
          </a:xfrm>
          <a:prstGeom prst="rect">
            <a:avLst/>
          </a:prstGeom>
          <a:noFill/>
        </p:spPr>
        <p:txBody>
          <a:bodyPr wrap="none" rtlCol="0">
            <a:spAutoFit/>
          </a:bodyPr>
          <a:lstStyle/>
          <a:p>
            <a:r>
              <a:rPr lang="en-US" b="1" dirty="0" smtClean="0"/>
              <a:t>Class diagram</a:t>
            </a:r>
            <a:endParaRPr lang="en-US" b="1" dirty="0"/>
          </a:p>
        </p:txBody>
      </p:sp>
      <p:sp>
        <p:nvSpPr>
          <p:cNvPr id="12" name="TextBox 11"/>
          <p:cNvSpPr txBox="1"/>
          <p:nvPr/>
        </p:nvSpPr>
        <p:spPr>
          <a:xfrm>
            <a:off x="8548107" y="5942523"/>
            <a:ext cx="1625510" cy="369332"/>
          </a:xfrm>
          <a:prstGeom prst="rect">
            <a:avLst/>
          </a:prstGeom>
          <a:noFill/>
        </p:spPr>
        <p:txBody>
          <a:bodyPr wrap="none" rtlCol="0">
            <a:spAutoFit/>
          </a:bodyPr>
          <a:lstStyle/>
          <a:p>
            <a:r>
              <a:rPr lang="en-US" b="1" dirty="0" smtClean="0"/>
              <a:t>BPMN diagram</a:t>
            </a:r>
            <a:endParaRPr lang="en-US" b="1" dirty="0"/>
          </a:p>
        </p:txBody>
      </p:sp>
      <p:sp>
        <p:nvSpPr>
          <p:cNvPr id="3" name="Rectangle 2"/>
          <p:cNvSpPr/>
          <p:nvPr/>
        </p:nvSpPr>
        <p:spPr>
          <a:xfrm>
            <a:off x="3938016" y="3486912"/>
            <a:ext cx="2170176" cy="3537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59662" y="3816253"/>
            <a:ext cx="1829714" cy="2924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694725" y="3328416"/>
            <a:ext cx="1314907" cy="1524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55390" y="3907693"/>
            <a:ext cx="2152802" cy="2010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59662" y="3511531"/>
            <a:ext cx="1829714" cy="2070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029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7363968" y="4363593"/>
            <a:ext cx="3316224" cy="1548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Remote Architecture</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Require </a:t>
            </a:r>
            <a:r>
              <a:rPr lang="en-US" b="1" dirty="0"/>
              <a:t>no communication </a:t>
            </a:r>
            <a:r>
              <a:rPr lang="en-US" dirty="0"/>
              <a:t>between the </a:t>
            </a:r>
            <a:r>
              <a:rPr lang="en-US" b="1" dirty="0"/>
              <a:t>client </a:t>
            </a:r>
            <a:r>
              <a:rPr lang="en-US" dirty="0"/>
              <a:t>and </a:t>
            </a:r>
            <a:r>
              <a:rPr lang="en-US" b="1" dirty="0"/>
              <a:t>server </a:t>
            </a:r>
            <a:r>
              <a:rPr lang="en-US" dirty="0"/>
              <a:t>after the initial </a:t>
            </a:r>
            <a:r>
              <a:rPr lang="en-US" dirty="0" smtClean="0"/>
              <a:t>simulation request </a:t>
            </a:r>
            <a:r>
              <a:rPr lang="en-US" dirty="0"/>
              <a:t>phase</a:t>
            </a:r>
          </a:p>
          <a:p>
            <a:r>
              <a:rPr lang="en-US" dirty="0"/>
              <a:t>The </a:t>
            </a:r>
            <a:r>
              <a:rPr lang="en-US" b="1" dirty="0"/>
              <a:t>simulation execution relies entirely on the </a:t>
            </a:r>
            <a:r>
              <a:rPr lang="en-US" b="1" dirty="0" smtClean="0"/>
              <a:t>server </a:t>
            </a:r>
            <a:r>
              <a:rPr lang="en-US" dirty="0"/>
              <a:t>computer's processing power and there is </a:t>
            </a:r>
            <a:r>
              <a:rPr lang="en-US" b="1" dirty="0"/>
              <a:t>no dependency on the communication infrastructure</a:t>
            </a:r>
          </a:p>
          <a:p>
            <a:r>
              <a:rPr lang="en-US" dirty="0" smtClean="0"/>
              <a:t>Client is used to access the visual interface with the server, </a:t>
            </a:r>
            <a:r>
              <a:rPr lang="en-US" dirty="0"/>
              <a:t>but it does not perform any real simulation </a:t>
            </a:r>
            <a:r>
              <a:rPr lang="en-US" dirty="0" smtClean="0"/>
              <a:t>task</a:t>
            </a:r>
          </a:p>
          <a:p>
            <a:r>
              <a:rPr lang="en-US" b="1" dirty="0">
                <a:solidFill>
                  <a:srgbClr val="00B0F0"/>
                </a:solidFill>
              </a:rPr>
              <a:t>Advantage</a:t>
            </a:r>
            <a:r>
              <a:rPr lang="en-US" dirty="0">
                <a:solidFill>
                  <a:srgbClr val="00B0F0"/>
                </a:solidFill>
              </a:rPr>
              <a:t>: </a:t>
            </a:r>
            <a:r>
              <a:rPr lang="en-US" dirty="0" smtClean="0">
                <a:solidFill>
                  <a:srgbClr val="00B0F0"/>
                </a:solidFill>
              </a:rPr>
              <a:t>Support to run larger simulations and easier maintenance</a:t>
            </a:r>
            <a:endParaRPr lang="en-US" dirty="0">
              <a:solidFill>
                <a:srgbClr val="00B0F0"/>
              </a:solidFill>
            </a:endParaRPr>
          </a:p>
          <a:p>
            <a:r>
              <a:rPr lang="en-US" b="1" dirty="0">
                <a:solidFill>
                  <a:srgbClr val="FF0000"/>
                </a:solidFill>
              </a:rPr>
              <a:t>Disadvantage</a:t>
            </a:r>
            <a:r>
              <a:rPr lang="en-US" dirty="0">
                <a:solidFill>
                  <a:srgbClr val="FF0000"/>
                </a:solidFill>
              </a:rPr>
              <a:t>: </a:t>
            </a:r>
            <a:r>
              <a:rPr lang="en-US" dirty="0" smtClean="0">
                <a:solidFill>
                  <a:srgbClr val="FF0000"/>
                </a:solidFill>
              </a:rPr>
              <a:t>Users cannot observe dynamic processes at work or interrupt a running simulation in real-time</a:t>
            </a:r>
            <a:endParaRPr lang="en-US" dirty="0"/>
          </a:p>
        </p:txBody>
      </p:sp>
      <p:sp>
        <p:nvSpPr>
          <p:cNvPr id="15" name="TextBox 14"/>
          <p:cNvSpPr txBox="1"/>
          <p:nvPr/>
        </p:nvSpPr>
        <p:spPr>
          <a:xfrm>
            <a:off x="9386851" y="6176963"/>
            <a:ext cx="1937710" cy="369332"/>
          </a:xfrm>
          <a:prstGeom prst="rect">
            <a:avLst/>
          </a:prstGeom>
          <a:noFill/>
        </p:spPr>
        <p:txBody>
          <a:bodyPr wrap="none" rtlCol="0">
            <a:spAutoFit/>
          </a:bodyPr>
          <a:lstStyle/>
          <a:p>
            <a:r>
              <a:rPr lang="en-US" b="1" dirty="0" smtClean="0"/>
              <a:t>(Byrne et al. 2010)</a:t>
            </a:r>
            <a:endParaRPr lang="en-US" b="1" dirty="0"/>
          </a:p>
        </p:txBody>
      </p:sp>
      <p:sp>
        <p:nvSpPr>
          <p:cNvPr id="16" name="Rectangle 15"/>
          <p:cNvSpPr/>
          <p:nvPr/>
        </p:nvSpPr>
        <p:spPr>
          <a:xfrm>
            <a:off x="7363968" y="587312"/>
            <a:ext cx="3316224" cy="1548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693152" y="5288850"/>
            <a:ext cx="2706624" cy="443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Simulation Engine</a:t>
            </a:r>
            <a:endParaRPr lang="en-US" dirty="0">
              <a:solidFill>
                <a:schemeClr val="tx1"/>
              </a:solidFill>
            </a:endParaRPr>
          </a:p>
        </p:txBody>
      </p:sp>
      <p:sp>
        <p:nvSpPr>
          <p:cNvPr id="18" name="Rectangle 17"/>
          <p:cNvSpPr/>
          <p:nvPr/>
        </p:nvSpPr>
        <p:spPr>
          <a:xfrm>
            <a:off x="7693152" y="4622290"/>
            <a:ext cx="2706624" cy="443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Visualization Engine</a:t>
            </a:r>
            <a:endParaRPr lang="en-US" dirty="0">
              <a:solidFill>
                <a:schemeClr val="tx1"/>
              </a:solidFill>
            </a:endParaRPr>
          </a:p>
        </p:txBody>
      </p:sp>
      <p:sp>
        <p:nvSpPr>
          <p:cNvPr id="19" name="TextBox 18"/>
          <p:cNvSpPr txBox="1"/>
          <p:nvPr/>
        </p:nvSpPr>
        <p:spPr>
          <a:xfrm>
            <a:off x="8622355" y="179644"/>
            <a:ext cx="799450" cy="400110"/>
          </a:xfrm>
          <a:prstGeom prst="rect">
            <a:avLst/>
          </a:prstGeom>
          <a:noFill/>
        </p:spPr>
        <p:txBody>
          <a:bodyPr wrap="none" rtlCol="0">
            <a:spAutoFit/>
          </a:bodyPr>
          <a:lstStyle/>
          <a:p>
            <a:r>
              <a:rPr lang="en-US" sz="2000" b="1" dirty="0" smtClean="0"/>
              <a:t>Client</a:t>
            </a:r>
            <a:endParaRPr lang="en-US" sz="2000" b="1" dirty="0"/>
          </a:p>
        </p:txBody>
      </p:sp>
      <p:sp>
        <p:nvSpPr>
          <p:cNvPr id="21" name="Cloud 20"/>
          <p:cNvSpPr/>
          <p:nvPr/>
        </p:nvSpPr>
        <p:spPr>
          <a:xfrm>
            <a:off x="7363968" y="2687066"/>
            <a:ext cx="3316224" cy="1124171"/>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Internet</a:t>
            </a:r>
            <a:endParaRPr lang="en-US" sz="2400" b="1" dirty="0">
              <a:solidFill>
                <a:schemeClr val="tx1"/>
              </a:solidFill>
            </a:endParaRPr>
          </a:p>
        </p:txBody>
      </p:sp>
      <p:sp>
        <p:nvSpPr>
          <p:cNvPr id="22" name="TextBox 21"/>
          <p:cNvSpPr txBox="1"/>
          <p:nvPr/>
        </p:nvSpPr>
        <p:spPr>
          <a:xfrm>
            <a:off x="8622355" y="5923024"/>
            <a:ext cx="870623" cy="400110"/>
          </a:xfrm>
          <a:prstGeom prst="rect">
            <a:avLst/>
          </a:prstGeom>
          <a:noFill/>
        </p:spPr>
        <p:txBody>
          <a:bodyPr wrap="none" rtlCol="0">
            <a:spAutoFit/>
          </a:bodyPr>
          <a:lstStyle/>
          <a:p>
            <a:r>
              <a:rPr lang="en-US" sz="2000" b="1" dirty="0" smtClean="0"/>
              <a:t>Server</a:t>
            </a:r>
            <a:endParaRPr lang="en-US" sz="2000" b="1" dirty="0"/>
          </a:p>
        </p:txBody>
      </p:sp>
      <p:cxnSp>
        <p:nvCxnSpPr>
          <p:cNvPr id="23" name="Straight Arrow Connector 22"/>
          <p:cNvCxnSpPr/>
          <p:nvPr/>
        </p:nvCxnSpPr>
        <p:spPr>
          <a:xfrm>
            <a:off x="8205216" y="2135695"/>
            <a:ext cx="12192" cy="2204657"/>
          </a:xfrm>
          <a:prstGeom prst="straightConnector1">
            <a:avLst/>
          </a:prstGeom>
          <a:ln w="254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9970008" y="2131234"/>
            <a:ext cx="12192" cy="2204657"/>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247FB092-A999-4510-8992-5DF87EBC3E9E}" type="slidenum">
              <a:rPr lang="en-US" smtClean="0"/>
              <a:t>6</a:t>
            </a:fld>
            <a:endParaRPr lang="en-US"/>
          </a:p>
        </p:txBody>
      </p:sp>
    </p:spTree>
    <p:extLst>
      <p:ext uri="{BB962C8B-B14F-4D97-AF65-F5344CB8AC3E}">
        <p14:creationId xmlns:p14="http://schemas.microsoft.com/office/powerpoint/2010/main" val="34069160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Object Type</a:t>
            </a:r>
            <a:endParaRPr lang="en-US" dirty="0"/>
          </a:p>
        </p:txBody>
      </p:sp>
      <p:sp>
        <p:nvSpPr>
          <p:cNvPr id="3" name="Content Placeholder 2"/>
          <p:cNvSpPr>
            <a:spLocks noGrp="1"/>
          </p:cNvSpPr>
          <p:nvPr>
            <p:ph idx="1"/>
          </p:nvPr>
        </p:nvSpPr>
        <p:spPr>
          <a:xfrm>
            <a:off x="838200" y="1825625"/>
            <a:ext cx="8443452" cy="4351338"/>
          </a:xfrm>
          <a:ln>
            <a:solidFill>
              <a:schemeClr val="tx1"/>
            </a:solidFill>
          </a:ln>
        </p:spPr>
        <p:txBody>
          <a:bodyPr>
            <a:noAutofit/>
          </a:bodyPr>
          <a:lstStyle/>
          <a:p>
            <a:pPr marL="0" indent="0">
              <a:spcBef>
                <a:spcPts val="0"/>
              </a:spcBef>
              <a:buNone/>
            </a:pP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 Customer = new </a:t>
            </a:r>
            <a:r>
              <a:rPr lang="en-US" sz="1200" dirty="0" err="1" smtClean="0">
                <a:latin typeface="Courier New" panose="02070309020205020404" pitchFamily="49" charset="0"/>
                <a:cs typeface="Courier New" panose="02070309020205020404" pitchFamily="49" charset="0"/>
              </a:rPr>
              <a:t>cLASS</a:t>
            </a:r>
            <a:r>
              <a:rPr lang="en-US" sz="1200" dirty="0" smtClean="0">
                <a:latin typeface="Courier New" panose="02070309020205020404" pitchFamily="49" charset="0"/>
                <a:cs typeface="Courier New" panose="02070309020205020404" pitchFamily="49" charset="0"/>
              </a:rPr>
              <a:t>( {</a:t>
            </a:r>
          </a:p>
          <a:p>
            <a:pPr marL="0" indent="0">
              <a:spcBef>
                <a:spcPts val="0"/>
              </a:spcBef>
              <a:buNone/>
            </a:pPr>
            <a:r>
              <a:rPr lang="en-US" sz="1200" dirty="0" smtClean="0">
                <a:latin typeface="Courier New" panose="02070309020205020404" pitchFamily="49" charset="0"/>
                <a:cs typeface="Courier New" panose="02070309020205020404" pitchFamily="49" charset="0"/>
              </a:rPr>
              <a:t>  Name: "Customer",</a:t>
            </a:r>
          </a:p>
          <a:p>
            <a:pPr marL="0" indent="0">
              <a:spcBef>
                <a:spcPts val="0"/>
              </a:spcBef>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shortLabel</a:t>
            </a:r>
            <a:r>
              <a:rPr lang="en-US" sz="1200" dirty="0" smtClean="0">
                <a:latin typeface="Courier New" panose="02070309020205020404" pitchFamily="49" charset="0"/>
                <a:cs typeface="Courier New" panose="02070309020205020404" pitchFamily="49" charset="0"/>
              </a:rPr>
              <a:t>: "Customer",</a:t>
            </a:r>
          </a:p>
          <a:p>
            <a:pPr marL="0" indent="0">
              <a:spcBef>
                <a:spcPts val="0"/>
              </a:spcBef>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supertypeName</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oBJECT</a:t>
            </a:r>
            <a:r>
              <a:rPr lang="en-US" sz="1200" dirty="0" smtClean="0">
                <a:latin typeface="Courier New" panose="02070309020205020404" pitchFamily="49" charset="0"/>
                <a:cs typeface="Courier New" panose="02070309020205020404" pitchFamily="49" charset="0"/>
              </a:rPr>
              <a:t>",</a:t>
            </a:r>
          </a:p>
          <a:p>
            <a:pPr marL="0" indent="0">
              <a:spcBef>
                <a:spcPts val="0"/>
              </a:spcBef>
              <a:buNone/>
            </a:pPr>
            <a:r>
              <a:rPr lang="en-US" sz="1200" dirty="0" smtClean="0">
                <a:latin typeface="Courier New" panose="02070309020205020404" pitchFamily="49" charset="0"/>
                <a:cs typeface="Courier New" panose="02070309020205020404" pitchFamily="49" charset="0"/>
              </a:rPr>
              <a:t>  </a:t>
            </a:r>
          </a:p>
          <a:p>
            <a:pPr marL="0" indent="0">
              <a:spcBef>
                <a:spcPts val="0"/>
              </a:spcBef>
              <a:buNone/>
            </a:pPr>
            <a:r>
              <a:rPr lang="en-US" sz="1200" dirty="0" smtClean="0">
                <a:latin typeface="Courier New" panose="02070309020205020404" pitchFamily="49" charset="0"/>
                <a:cs typeface="Courier New" panose="02070309020205020404" pitchFamily="49" charset="0"/>
              </a:rPr>
              <a:t>  properties: {</a:t>
            </a:r>
          </a:p>
          <a:p>
            <a:pPr marL="0" indent="0">
              <a:spcBef>
                <a:spcPts val="0"/>
              </a:spcBef>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purchaseProb</a:t>
            </a:r>
            <a:r>
              <a:rPr lang="en-US" sz="1200" dirty="0" smtClean="0">
                <a:latin typeface="Courier New" panose="02070309020205020404" pitchFamily="49" charset="0"/>
                <a:cs typeface="Courier New" panose="02070309020205020404" pitchFamily="49" charset="0"/>
              </a:rPr>
              <a:t>": { range: "</a:t>
            </a:r>
            <a:r>
              <a:rPr lang="en-US" sz="1200" dirty="0" err="1" smtClean="0">
                <a:latin typeface="Courier New" panose="02070309020205020404" pitchFamily="49" charset="0"/>
                <a:cs typeface="Courier New" panose="02070309020205020404" pitchFamily="49" charset="0"/>
              </a:rPr>
              <a:t>PositiveDecimal</a:t>
            </a:r>
            <a:r>
              <a:rPr lang="en-US" sz="1200" dirty="0" smtClean="0">
                <a:latin typeface="Courier New" panose="02070309020205020404" pitchFamily="49" charset="0"/>
                <a:cs typeface="Courier New" panose="02070309020205020404" pitchFamily="49" charset="0"/>
              </a:rPr>
              <a:t>", label: "Purchase </a:t>
            </a:r>
            <a:r>
              <a:rPr lang="en-US" sz="1200" dirty="0" err="1" smtClean="0">
                <a:latin typeface="Courier New" panose="02070309020205020404" pitchFamily="49" charset="0"/>
                <a:cs typeface="Courier New" panose="02070309020205020404" pitchFamily="49" charset="0"/>
              </a:rPr>
              <a:t>Prob</a:t>
            </a:r>
            <a:r>
              <a:rPr lang="en-US" sz="1200" dirty="0" smtClean="0">
                <a:latin typeface="Courier New" panose="02070309020205020404" pitchFamily="49" charset="0"/>
                <a:cs typeface="Courier New" panose="02070309020205020404" pitchFamily="49" charset="0"/>
              </a:rPr>
              <a:t>“ },</a:t>
            </a:r>
          </a:p>
          <a:p>
            <a:pPr marL="0" indent="0">
              <a:spcBef>
                <a:spcPts val="0"/>
              </a:spcBef>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purchaseMin</a:t>
            </a:r>
            <a:r>
              <a:rPr lang="en-US" sz="1200" dirty="0" smtClean="0">
                <a:latin typeface="Courier New" panose="02070309020205020404" pitchFamily="49" charset="0"/>
                <a:cs typeface="Courier New" panose="02070309020205020404" pitchFamily="49" charset="0"/>
              </a:rPr>
              <a:t>": { range: "</a:t>
            </a:r>
            <a:r>
              <a:rPr lang="en-US" sz="1200" dirty="0" err="1" smtClean="0">
                <a:latin typeface="Courier New" panose="02070309020205020404" pitchFamily="49" charset="0"/>
                <a:cs typeface="Courier New" panose="02070309020205020404" pitchFamily="49" charset="0"/>
              </a:rPr>
              <a:t>NonNegativeInteger</a:t>
            </a:r>
            <a:r>
              <a:rPr lang="en-US" sz="1200" dirty="0" smtClean="0">
                <a:latin typeface="Courier New" panose="02070309020205020404" pitchFamily="49" charset="0"/>
                <a:cs typeface="Courier New" panose="02070309020205020404" pitchFamily="49" charset="0"/>
              </a:rPr>
              <a:t>", label: "Min Items Purchase“ },</a:t>
            </a:r>
          </a:p>
          <a:p>
            <a:pPr marL="0" indent="0">
              <a:spcBef>
                <a:spcPts val="0"/>
              </a:spcBef>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purchaseMax</a:t>
            </a:r>
            <a:r>
              <a:rPr lang="en-US" sz="1200" dirty="0" smtClean="0">
                <a:latin typeface="Courier New" panose="02070309020205020404" pitchFamily="49" charset="0"/>
                <a:cs typeface="Courier New" panose="02070309020205020404" pitchFamily="49" charset="0"/>
              </a:rPr>
              <a:t>": { range: "</a:t>
            </a:r>
            <a:r>
              <a:rPr lang="en-US" sz="1200" dirty="0" err="1" smtClean="0">
                <a:latin typeface="Courier New" panose="02070309020205020404" pitchFamily="49" charset="0"/>
                <a:cs typeface="Courier New" panose="02070309020205020404" pitchFamily="49" charset="0"/>
              </a:rPr>
              <a:t>NonNegativeInteger</a:t>
            </a:r>
            <a:r>
              <a:rPr lang="en-US" sz="1200" dirty="0" smtClean="0">
                <a:latin typeface="Courier New" panose="02070309020205020404" pitchFamily="49" charset="0"/>
                <a:cs typeface="Courier New" panose="02070309020205020404" pitchFamily="49" charset="0"/>
              </a:rPr>
              <a:t>", label: "Max Items Purchase“ },</a:t>
            </a:r>
          </a:p>
          <a:p>
            <a:pPr marL="0" indent="0">
              <a:spcBef>
                <a:spcPts val="0"/>
              </a:spcBef>
              <a:buNone/>
            </a:pPr>
            <a:r>
              <a:rPr lang="en-US" sz="1200" dirty="0" smtClean="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purchaseFrom</a:t>
            </a:r>
            <a:r>
              <a:rPr lang="en-US" sz="1200" b="1" dirty="0" smtClean="0">
                <a:latin typeface="Courier New" panose="02070309020205020404" pitchFamily="49" charset="0"/>
                <a:cs typeface="Courier New" panose="02070309020205020404" pitchFamily="49" charset="0"/>
              </a:rPr>
              <a:t>": { range: “Enterprise", </a:t>
            </a:r>
            <a:r>
              <a:rPr lang="en-US" sz="1200" b="1" dirty="0" err="1" smtClean="0">
                <a:latin typeface="Courier New" panose="02070309020205020404" pitchFamily="49" charset="0"/>
                <a:cs typeface="Courier New" panose="02070309020205020404" pitchFamily="49" charset="0"/>
              </a:rPr>
              <a:t>minCard</a:t>
            </a:r>
            <a:r>
              <a:rPr lang="en-US" sz="1200" b="1" dirty="0" smtClean="0">
                <a:latin typeface="Courier New" panose="02070309020205020404" pitchFamily="49" charset="0"/>
                <a:cs typeface="Courier New" panose="02070309020205020404" pitchFamily="49" charset="0"/>
              </a:rPr>
              <a:t>: 0, </a:t>
            </a:r>
            <a:r>
              <a:rPr lang="en-US" sz="1200" b="1" dirty="0" err="1" smtClean="0">
                <a:latin typeface="Courier New" panose="02070309020205020404" pitchFamily="49" charset="0"/>
                <a:cs typeface="Courier New" panose="02070309020205020404" pitchFamily="49" charset="0"/>
              </a:rPr>
              <a:t>maxCard</a:t>
            </a:r>
            <a:r>
              <a:rPr lang="en-US" sz="1200" b="1" dirty="0" smtClean="0">
                <a:latin typeface="Courier New" panose="02070309020205020404" pitchFamily="49" charset="0"/>
                <a:cs typeface="Courier New" panose="02070309020205020404" pitchFamily="49" charset="0"/>
              </a:rPr>
              <a:t>: Infinity }</a:t>
            </a:r>
          </a:p>
          <a:p>
            <a:pPr marL="0" indent="0">
              <a:spcBef>
                <a:spcPts val="0"/>
              </a:spcBef>
              <a:buNone/>
            </a:pPr>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smtClean="0">
                <a:latin typeface="Courier New" panose="02070309020205020404" pitchFamily="49" charset="0"/>
                <a:cs typeface="Courier New" panose="02070309020205020404" pitchFamily="49" charset="0"/>
              </a:rPr>
              <a:t>  methods: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decideEnterprise</a:t>
            </a:r>
            <a:r>
              <a:rPr lang="en-US" sz="1200" dirty="0" smtClean="0">
                <a:latin typeface="Courier New" panose="02070309020205020404" pitchFamily="49" charset="0"/>
                <a:cs typeface="Courier New" panose="02070309020205020404" pitchFamily="49" charset="0"/>
              </a:rPr>
              <a:t>": function () {</a:t>
            </a:r>
          </a:p>
          <a:p>
            <a:pPr marL="0" indent="0">
              <a:spcBef>
                <a:spcPts val="0"/>
              </a:spcBef>
              <a:buNone/>
            </a:pP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e, enterprise, </a:t>
            </a:r>
            <a:r>
              <a:rPr lang="en-US" sz="1200" dirty="0" err="1">
                <a:latin typeface="Courier New" panose="02070309020205020404" pitchFamily="49" charset="0"/>
                <a:cs typeface="Courier New" panose="02070309020205020404" pitchFamily="49" charset="0"/>
              </a:rPr>
              <a:t>minPrice</a:t>
            </a:r>
            <a:r>
              <a:rPr lang="en-US" sz="1200" dirty="0">
                <a:latin typeface="Courier New" panose="02070309020205020404" pitchFamily="49" charset="0"/>
                <a:cs typeface="Courier New" panose="02070309020205020404" pitchFamily="49" charset="0"/>
              </a:rPr>
              <a:t> = Infinity;</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 Select the Enterprise selling the cheapest</a:t>
            </a:r>
          </a:p>
          <a:p>
            <a:pPr marL="0" indent="0">
              <a:spcBef>
                <a:spcPts val="0"/>
              </a:spcBef>
              <a:buNone/>
            </a:pPr>
            <a:r>
              <a:rPr lang="en-US" sz="1200" dirty="0">
                <a:latin typeface="Courier New" panose="02070309020205020404" pitchFamily="49" charset="0"/>
                <a:cs typeface="Courier New" panose="02070309020205020404" pitchFamily="49" charset="0"/>
              </a:rPr>
              <a:t>      for (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&lt; </a:t>
            </a:r>
            <a:r>
              <a:rPr lang="en-US" sz="1200" dirty="0" err="1">
                <a:latin typeface="Courier New" panose="02070309020205020404" pitchFamily="49" charset="0"/>
                <a:cs typeface="Courier New" panose="02070309020205020404" pitchFamily="49" charset="0"/>
              </a:rPr>
              <a:t>this.purchaseFrom.length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1 ) {</a:t>
            </a:r>
          </a:p>
          <a:p>
            <a:pPr marL="0" indent="0">
              <a:spcBef>
                <a:spcPts val="0"/>
              </a:spcBef>
              <a:buNone/>
            </a:pPr>
            <a:r>
              <a:rPr lang="en-US" sz="1200" dirty="0">
                <a:latin typeface="Courier New" panose="02070309020205020404" pitchFamily="49" charset="0"/>
                <a:cs typeface="Courier New" panose="02070309020205020404" pitchFamily="49" charset="0"/>
              </a:rPr>
              <a:t>        e = </a:t>
            </a:r>
            <a:r>
              <a:rPr lang="en-US" sz="1200" dirty="0" err="1">
                <a:latin typeface="Courier New" panose="02070309020205020404" pitchFamily="49" charset="0"/>
                <a:cs typeface="Courier New" panose="02070309020205020404" pitchFamily="49" charset="0"/>
              </a:rPr>
              <a:t>this.purchaseFrom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if ( </a:t>
            </a:r>
            <a:r>
              <a:rPr lang="en-US" sz="1200" dirty="0" err="1">
                <a:latin typeface="Courier New" panose="02070309020205020404" pitchFamily="49" charset="0"/>
                <a:cs typeface="Courier New" panose="02070309020205020404" pitchFamily="49" charset="0"/>
              </a:rPr>
              <a:t>minPrice</a:t>
            </a:r>
            <a:r>
              <a:rPr lang="en-US" sz="1200" dirty="0">
                <a:latin typeface="Courier New" panose="02070309020205020404" pitchFamily="49" charset="0"/>
                <a:cs typeface="Courier New" panose="02070309020205020404" pitchFamily="49" charset="0"/>
              </a:rPr>
              <a:t> &gt; </a:t>
            </a:r>
            <a:r>
              <a:rPr lang="en-US" sz="1200" dirty="0" err="1">
                <a:latin typeface="Courier New" panose="02070309020205020404" pitchFamily="49" charset="0"/>
                <a:cs typeface="Courier New" panose="02070309020205020404" pitchFamily="49" charset="0"/>
              </a:rPr>
              <a:t>e.itemPrice</a:t>
            </a:r>
            <a:r>
              <a:rPr lang="en-US" sz="1200" dirty="0">
                <a:latin typeface="Courier New" panose="02070309020205020404" pitchFamily="49" charset="0"/>
                <a:cs typeface="Courier New" panose="02070309020205020404" pitchFamily="49" charset="0"/>
              </a:rPr>
              <a:t> )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minPrice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e.itemPrice</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enterprise = e;</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return enterprise;</a:t>
            </a:r>
          </a:p>
          <a:p>
            <a:pPr marL="0" indent="0">
              <a:spcBef>
                <a:spcPts val="0"/>
              </a:spcBef>
              <a:buNone/>
            </a:pPr>
            <a:r>
              <a:rPr lang="en-US" sz="1200" dirty="0" smtClean="0">
                <a:latin typeface="Courier New" panose="02070309020205020404" pitchFamily="49" charset="0"/>
                <a:cs typeface="Courier New" panose="02070309020205020404" pitchFamily="49" charset="0"/>
              </a:rPr>
              <a:t>    }, ...</a:t>
            </a:r>
            <a:endParaRPr lang="en-US" sz="12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247FB092-A999-4510-8992-5DF87EBC3E9E}" type="slidenum">
              <a:rPr lang="en-US" smtClean="0"/>
              <a:t>60</a:t>
            </a:fld>
            <a:endParaRPr lang="en-US"/>
          </a:p>
        </p:txBody>
      </p:sp>
    </p:spTree>
    <p:extLst>
      <p:ext uri="{BB962C8B-B14F-4D97-AF65-F5344CB8AC3E}">
        <p14:creationId xmlns:p14="http://schemas.microsoft.com/office/powerpoint/2010/main" val="35192994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Statistics (simulation.js)</a:t>
            </a:r>
            <a:endParaRPr lang="en-US" dirty="0"/>
          </a:p>
        </p:txBody>
      </p:sp>
      <p:sp>
        <p:nvSpPr>
          <p:cNvPr id="4" name="Rectangle 3"/>
          <p:cNvSpPr/>
          <p:nvPr/>
        </p:nvSpPr>
        <p:spPr>
          <a:xfrm>
            <a:off x="838200" y="1524258"/>
            <a:ext cx="7367016" cy="4616648"/>
          </a:xfrm>
          <a:prstGeom prst="rect">
            <a:avLst/>
          </a:prstGeom>
          <a:ln>
            <a:solidFill>
              <a:schemeClr val="tx1"/>
            </a:solidFill>
          </a:ln>
        </p:spPr>
        <p:txBody>
          <a:bodyPr wrap="square">
            <a:spAutoFit/>
          </a:bodyPr>
          <a:lstStyle/>
          <a:p>
            <a:r>
              <a:rPr lang="en-US" sz="1400" b="1" dirty="0" err="1">
                <a:latin typeface="Courier New" panose="02070309020205020404" pitchFamily="49" charset="0"/>
                <a:cs typeface="Courier New" panose="02070309020205020404" pitchFamily="49" charset="0"/>
              </a:rPr>
              <a:t>sim.model.statistics</a:t>
            </a:r>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percSales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range: "Decimal",</a:t>
            </a:r>
          </a:p>
          <a:p>
            <a:r>
              <a:rPr lang="en-US" sz="1400" dirty="0">
                <a:latin typeface="Courier New" panose="02070309020205020404" pitchFamily="49" charset="0"/>
                <a:cs typeface="Courier New" panose="02070309020205020404" pitchFamily="49" charset="0"/>
              </a:rPr>
              <a:t>    label: "% Sales",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initialValue</a:t>
            </a:r>
            <a:r>
              <a:rPr lang="en-US" sz="1400" dirty="0">
                <a:latin typeface="Courier New" panose="02070309020205020404" pitchFamily="49" charset="0"/>
                <a:cs typeface="Courier New" panose="02070309020205020404" pitchFamily="49" charset="0"/>
              </a:rPr>
              <a:t>: 0,</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showTimeSeries</a:t>
            </a:r>
            <a:r>
              <a:rPr lang="en-US" sz="1400" b="1" dirty="0">
                <a:latin typeface="Courier New" panose="02070309020205020404" pitchFamily="49" charset="0"/>
                <a:cs typeface="Courier New" panose="02070309020205020404" pitchFamily="49" charset="0"/>
              </a:rPr>
              <a:t>: true,</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computeOnlyAtEnd</a:t>
            </a:r>
            <a:r>
              <a:rPr lang="en-US" sz="1400" b="1" dirty="0">
                <a:latin typeface="Courier New" panose="02070309020205020404" pitchFamily="49" charset="0"/>
                <a:cs typeface="Courier New" panose="02070309020205020404" pitchFamily="49" charset="0"/>
              </a:rPr>
              <a:t>: false,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expression: function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totalOrdered</a:t>
            </a:r>
            <a:r>
              <a:rPr lang="en-US" sz="1400" dirty="0">
                <a:latin typeface="Courier New" panose="02070309020205020404" pitchFamily="49" charset="0"/>
                <a:cs typeface="Courier New" panose="02070309020205020404" pitchFamily="49" charset="0"/>
              </a:rPr>
              <a:t> = 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totalDelivered</a:t>
            </a:r>
            <a:r>
              <a:rPr lang="en-US" sz="1400" dirty="0">
                <a:latin typeface="Courier New" panose="02070309020205020404" pitchFamily="49" charset="0"/>
                <a:cs typeface="Courier New" panose="02070309020205020404" pitchFamily="49" charset="0"/>
              </a:rPr>
              <a:t> = 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 enterprises = </a:t>
            </a:r>
            <a:r>
              <a:rPr lang="en-US" sz="1400" dirty="0" err="1">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"Enterprise" ].instances;</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Object.keys</a:t>
            </a:r>
            <a:r>
              <a:rPr lang="en-US" sz="1400" b="1" dirty="0">
                <a:latin typeface="Courier New" panose="02070309020205020404" pitchFamily="49" charset="0"/>
                <a:cs typeface="Courier New" panose="02070309020205020404" pitchFamily="49" charset="0"/>
              </a:rPr>
              <a:t>( enterprises ).</a:t>
            </a:r>
            <a:r>
              <a:rPr lang="en-US" sz="1400" b="1" dirty="0" err="1">
                <a:latin typeface="Courier New" panose="02070309020205020404" pitchFamily="49" charset="0"/>
                <a:cs typeface="Courier New" panose="02070309020205020404" pitchFamily="49" charset="0"/>
              </a:rPr>
              <a:t>forEach</a:t>
            </a:r>
            <a:r>
              <a:rPr lang="en-US" sz="1400" b="1" dirty="0">
                <a:latin typeface="Courier New" panose="02070309020205020404" pitchFamily="49" charset="0"/>
                <a:cs typeface="Courier New" panose="02070309020205020404" pitchFamily="49" charset="0"/>
              </a:rPr>
              <a:t>( function ( </a:t>
            </a:r>
            <a:r>
              <a:rPr lang="en-US" sz="1400" b="1" dirty="0" err="1">
                <a:latin typeface="Courier New" panose="02070309020205020404" pitchFamily="49" charset="0"/>
                <a:cs typeface="Courier New" panose="02070309020205020404" pitchFamily="49" charset="0"/>
              </a:rPr>
              <a:t>objId</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totalOrdered</a:t>
            </a:r>
            <a:r>
              <a:rPr lang="en-US" sz="1400" b="1" dirty="0">
                <a:latin typeface="Courier New" panose="02070309020205020404" pitchFamily="49" charset="0"/>
                <a:cs typeface="Courier New" panose="02070309020205020404" pitchFamily="49" charset="0"/>
              </a:rPr>
              <a:t> += enterprises[ </a:t>
            </a:r>
            <a:r>
              <a:rPr lang="en-US" sz="1400" b="1" dirty="0" err="1">
                <a:latin typeface="Courier New" panose="02070309020205020404" pitchFamily="49" charset="0"/>
                <a:cs typeface="Courier New" panose="02070309020205020404" pitchFamily="49" charset="0"/>
              </a:rPr>
              <a:t>objId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nmrItemsOrdered</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totalDelivered</a:t>
            </a:r>
            <a:r>
              <a:rPr lang="en-US" sz="1400" b="1" dirty="0">
                <a:latin typeface="Courier New" panose="02070309020205020404" pitchFamily="49" charset="0"/>
                <a:cs typeface="Courier New" panose="02070309020205020404" pitchFamily="49" charset="0"/>
              </a:rPr>
              <a:t> += enterprises[ </a:t>
            </a:r>
            <a:r>
              <a:rPr lang="en-US" sz="1400" b="1" dirty="0" err="1">
                <a:latin typeface="Courier New" panose="02070309020205020404" pitchFamily="49" charset="0"/>
                <a:cs typeface="Courier New" panose="02070309020205020404" pitchFamily="49" charset="0"/>
              </a:rPr>
              <a:t>objId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nmrItemsDelivered</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 );</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return ( </a:t>
            </a:r>
            <a:r>
              <a:rPr lang="en-US" sz="1400" b="1" dirty="0" err="1">
                <a:latin typeface="Courier New" panose="02070309020205020404" pitchFamily="49" charset="0"/>
                <a:cs typeface="Courier New" panose="02070309020205020404" pitchFamily="49" charset="0"/>
              </a:rPr>
              <a:t>totalDelivered</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totalOrdered</a:t>
            </a:r>
            <a:r>
              <a:rPr lang="en-US" sz="1400" b="1" dirty="0">
                <a:latin typeface="Courier New" panose="02070309020205020404" pitchFamily="49" charset="0"/>
                <a:cs typeface="Courier New" panose="02070309020205020404" pitchFamily="49" charset="0"/>
              </a:rPr>
              <a:t> ) * 100;</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247FB092-A999-4510-8992-5DF87EBC3E9E}" type="slidenum">
              <a:rPr lang="en-US" smtClean="0"/>
              <a:t>61</a:t>
            </a:fld>
            <a:endParaRPr lang="en-US"/>
          </a:p>
        </p:txBody>
      </p:sp>
    </p:spTree>
    <p:extLst>
      <p:ext uri="{BB962C8B-B14F-4D97-AF65-F5344CB8AC3E}">
        <p14:creationId xmlns:p14="http://schemas.microsoft.com/office/powerpoint/2010/main" val="31732477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Purchasing Model – Version 4</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16329"/>
          <a:stretch/>
        </p:blipFill>
        <p:spPr>
          <a:xfrm>
            <a:off x="838200" y="1690688"/>
            <a:ext cx="10838427" cy="4548465"/>
          </a:xfrm>
        </p:spPr>
      </p:pic>
      <p:sp>
        <p:nvSpPr>
          <p:cNvPr id="4" name="Slide Number Placeholder 3"/>
          <p:cNvSpPr>
            <a:spLocks noGrp="1"/>
          </p:cNvSpPr>
          <p:nvPr>
            <p:ph type="sldNum" sz="quarter" idx="12"/>
          </p:nvPr>
        </p:nvSpPr>
        <p:spPr/>
        <p:txBody>
          <a:bodyPr/>
          <a:lstStyle/>
          <a:p>
            <a:fld id="{247FB092-A999-4510-8992-5DF87EBC3E9E}" type="slidenum">
              <a:rPr lang="en-US" smtClean="0"/>
              <a:t>62</a:t>
            </a:fld>
            <a:endParaRPr lang="en-US"/>
          </a:p>
        </p:txBody>
      </p:sp>
      <p:sp>
        <p:nvSpPr>
          <p:cNvPr id="5" name="TextBox 4"/>
          <p:cNvSpPr txBox="1"/>
          <p:nvPr/>
        </p:nvSpPr>
        <p:spPr>
          <a:xfrm>
            <a:off x="838200" y="1204159"/>
            <a:ext cx="5050742" cy="369332"/>
          </a:xfrm>
          <a:prstGeom prst="rect">
            <a:avLst/>
          </a:prstGeom>
          <a:noFill/>
        </p:spPr>
        <p:txBody>
          <a:bodyPr wrap="none" rtlCol="0">
            <a:spAutoFit/>
          </a:bodyPr>
          <a:lstStyle/>
          <a:p>
            <a:r>
              <a:rPr lang="en-US" dirty="0">
                <a:hlinkClick r:id="rId3"/>
              </a:rPr>
              <a:t>https://</a:t>
            </a:r>
            <a:r>
              <a:rPr lang="en-US" dirty="0" smtClean="0">
                <a:hlinkClick r:id="rId3"/>
              </a:rPr>
              <a:t>gnardin.github.io/PurchasingModel/04.html</a:t>
            </a:r>
            <a:endParaRPr lang="en-US" dirty="0"/>
          </a:p>
        </p:txBody>
      </p:sp>
      <p:sp>
        <p:nvSpPr>
          <p:cNvPr id="3" name="Rectangle 2"/>
          <p:cNvSpPr/>
          <p:nvPr/>
        </p:nvSpPr>
        <p:spPr>
          <a:xfrm>
            <a:off x="838200" y="2999232"/>
            <a:ext cx="2660904" cy="17434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55683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Purchasing Model – Version 4</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7841"/>
          <a:stretch/>
        </p:blipFill>
        <p:spPr>
          <a:xfrm>
            <a:off x="838200" y="1690687"/>
            <a:ext cx="10098024" cy="4667631"/>
          </a:xfrm>
        </p:spPr>
      </p:pic>
      <p:sp>
        <p:nvSpPr>
          <p:cNvPr id="4" name="Slide Number Placeholder 3"/>
          <p:cNvSpPr>
            <a:spLocks noGrp="1"/>
          </p:cNvSpPr>
          <p:nvPr>
            <p:ph type="sldNum" sz="quarter" idx="12"/>
          </p:nvPr>
        </p:nvSpPr>
        <p:spPr/>
        <p:txBody>
          <a:bodyPr/>
          <a:lstStyle/>
          <a:p>
            <a:fld id="{247FB092-A999-4510-8992-5DF87EBC3E9E}" type="slidenum">
              <a:rPr lang="en-US" smtClean="0"/>
              <a:t>63</a:t>
            </a:fld>
            <a:endParaRPr lang="en-US"/>
          </a:p>
        </p:txBody>
      </p:sp>
      <p:sp>
        <p:nvSpPr>
          <p:cNvPr id="5" name="TextBox 4"/>
          <p:cNvSpPr txBox="1"/>
          <p:nvPr/>
        </p:nvSpPr>
        <p:spPr>
          <a:xfrm>
            <a:off x="838200" y="1204159"/>
            <a:ext cx="5050742" cy="369332"/>
          </a:xfrm>
          <a:prstGeom prst="rect">
            <a:avLst/>
          </a:prstGeom>
          <a:noFill/>
        </p:spPr>
        <p:txBody>
          <a:bodyPr wrap="none" rtlCol="0">
            <a:spAutoFit/>
          </a:bodyPr>
          <a:lstStyle/>
          <a:p>
            <a:r>
              <a:rPr lang="en-US" dirty="0">
                <a:hlinkClick r:id="rId3"/>
              </a:rPr>
              <a:t>https://</a:t>
            </a:r>
            <a:r>
              <a:rPr lang="en-US" dirty="0" smtClean="0">
                <a:hlinkClick r:id="rId3"/>
              </a:rPr>
              <a:t>gnardin.github.io/PurchasingModel/04.html</a:t>
            </a:r>
            <a:endParaRPr lang="en-US" dirty="0"/>
          </a:p>
        </p:txBody>
      </p:sp>
    </p:spTree>
    <p:extLst>
      <p:ext uri="{BB962C8B-B14F-4D97-AF65-F5344CB8AC3E}">
        <p14:creationId xmlns:p14="http://schemas.microsoft.com/office/powerpoint/2010/main" val="41747037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Byrne, J., </a:t>
            </a:r>
            <a:r>
              <a:rPr lang="en-US" dirty="0" err="1" smtClean="0"/>
              <a:t>Heavey</a:t>
            </a:r>
            <a:r>
              <a:rPr lang="en-US" dirty="0" smtClean="0"/>
              <a:t>, C., &amp; Byrne, P. J. (2010). A review of web-based simulation and supporting tools. </a:t>
            </a:r>
            <a:r>
              <a:rPr lang="en-US" i="1" dirty="0" smtClean="0"/>
              <a:t>Simulation Modelling Practice and Theory</a:t>
            </a:r>
            <a:r>
              <a:rPr lang="en-US" dirty="0" smtClean="0"/>
              <a:t>, 18, 253-276. DOI: 10.1016/jsimpat.2009.09.013.</a:t>
            </a:r>
            <a:endParaRPr lang="en-US" dirty="0"/>
          </a:p>
        </p:txBody>
      </p:sp>
      <p:sp>
        <p:nvSpPr>
          <p:cNvPr id="4" name="Slide Number Placeholder 3"/>
          <p:cNvSpPr>
            <a:spLocks noGrp="1"/>
          </p:cNvSpPr>
          <p:nvPr>
            <p:ph type="sldNum" sz="quarter" idx="12"/>
          </p:nvPr>
        </p:nvSpPr>
        <p:spPr/>
        <p:txBody>
          <a:bodyPr/>
          <a:lstStyle/>
          <a:p>
            <a:fld id="{247FB092-A999-4510-8992-5DF87EBC3E9E}" type="slidenum">
              <a:rPr lang="en-US" smtClean="0"/>
              <a:t>64</a:t>
            </a:fld>
            <a:endParaRPr lang="en-US"/>
          </a:p>
        </p:txBody>
      </p:sp>
    </p:spTree>
    <p:extLst>
      <p:ext uri="{BB962C8B-B14F-4D97-AF65-F5344CB8AC3E}">
        <p14:creationId xmlns:p14="http://schemas.microsoft.com/office/powerpoint/2010/main" val="37311543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2" name="Slide Number Placeholder 1"/>
          <p:cNvSpPr>
            <a:spLocks noGrp="1"/>
          </p:cNvSpPr>
          <p:nvPr>
            <p:ph type="sldNum" sz="quarter" idx="12"/>
          </p:nvPr>
        </p:nvSpPr>
        <p:spPr/>
        <p:txBody>
          <a:bodyPr/>
          <a:lstStyle/>
          <a:p>
            <a:fld id="{247FB092-A999-4510-8992-5DF87EBC3E9E}" type="slidenum">
              <a:rPr lang="en-US" smtClean="0"/>
              <a:t>65</a:t>
            </a:fld>
            <a:endParaRPr lang="en-US"/>
          </a:p>
        </p:txBody>
      </p:sp>
    </p:spTree>
    <p:extLst>
      <p:ext uri="{BB962C8B-B14F-4D97-AF65-F5344CB8AC3E}">
        <p14:creationId xmlns:p14="http://schemas.microsoft.com/office/powerpoint/2010/main" val="39356385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Appendix</a:t>
            </a:r>
            <a:endParaRPr lang="en-US" dirty="0"/>
          </a:p>
        </p:txBody>
      </p:sp>
      <p:sp>
        <p:nvSpPr>
          <p:cNvPr id="8" name="Subtitle 7"/>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247FB092-A999-4510-8992-5DF87EBC3E9E}" type="slidenum">
              <a:rPr lang="en-US" smtClean="0"/>
              <a:t>66</a:t>
            </a:fld>
            <a:endParaRPr lang="en-US"/>
          </a:p>
        </p:txBody>
      </p:sp>
    </p:spTree>
    <p:extLst>
      <p:ext uri="{BB962C8B-B14F-4D97-AF65-F5344CB8AC3E}">
        <p14:creationId xmlns:p14="http://schemas.microsoft.com/office/powerpoint/2010/main" val="4793312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Object-Event Modeling</a:t>
            </a:r>
            <a:endParaRPr lang="en-US" dirty="0"/>
          </a:p>
        </p:txBody>
      </p:sp>
      <p:sp>
        <p:nvSpPr>
          <p:cNvPr id="5" name="Subtitle 4"/>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247FB092-A999-4510-8992-5DF87EBC3E9E}" type="slidenum">
              <a:rPr lang="en-US" smtClean="0"/>
              <a:t>67</a:t>
            </a:fld>
            <a:endParaRPr lang="en-US"/>
          </a:p>
        </p:txBody>
      </p:sp>
    </p:spTree>
    <p:extLst>
      <p:ext uri="{BB962C8B-B14F-4D97-AF65-F5344CB8AC3E}">
        <p14:creationId xmlns:p14="http://schemas.microsoft.com/office/powerpoint/2010/main" val="40811421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Object-Event Modeling</a:t>
            </a:r>
            <a:endParaRPr lang="en-US" dirty="0"/>
          </a:p>
        </p:txBody>
      </p:sp>
      <p:sp>
        <p:nvSpPr>
          <p:cNvPr id="8" name="Content Placeholder 7"/>
          <p:cNvSpPr>
            <a:spLocks noGrp="1"/>
          </p:cNvSpPr>
          <p:nvPr>
            <p:ph idx="1"/>
          </p:nvPr>
        </p:nvSpPr>
        <p:spPr/>
        <p:txBody>
          <a:bodyPr>
            <a:normAutofit/>
          </a:bodyPr>
          <a:lstStyle/>
          <a:p>
            <a:r>
              <a:rPr lang="en-US" dirty="0" smtClean="0"/>
              <a:t>Any </a:t>
            </a:r>
            <a:r>
              <a:rPr lang="en-US" b="1" dirty="0" smtClean="0"/>
              <a:t>Discrete Event Simulation</a:t>
            </a:r>
            <a:r>
              <a:rPr lang="en-US" dirty="0" smtClean="0"/>
              <a:t> (DES) model has to describe a state transition system in some form</a:t>
            </a:r>
          </a:p>
          <a:p>
            <a:r>
              <a:rPr lang="en-US" dirty="0" smtClean="0"/>
              <a:t>Object-Event Modeling (OEM) represents a general DES approach based on </a:t>
            </a:r>
            <a:r>
              <a:rPr lang="en-US" b="1" dirty="0" smtClean="0"/>
              <a:t>object-oriented modeling </a:t>
            </a:r>
            <a:r>
              <a:rPr lang="en-US" dirty="0" smtClean="0"/>
              <a:t>and </a:t>
            </a:r>
            <a:r>
              <a:rPr lang="en-US" b="1" dirty="0" smtClean="0"/>
              <a:t>event scheduling</a:t>
            </a:r>
          </a:p>
          <a:p>
            <a:r>
              <a:rPr lang="en-US" dirty="0" smtClean="0"/>
              <a:t>OEM allows the description of discrete event system as a state transition system in terms of</a:t>
            </a:r>
          </a:p>
          <a:p>
            <a:pPr lvl="1">
              <a:buFont typeface="Wingdings" panose="05000000000000000000" pitchFamily="2" charset="2"/>
              <a:buChar char="§"/>
            </a:pPr>
            <a:r>
              <a:rPr lang="en-US" b="1" dirty="0" smtClean="0"/>
              <a:t>object types</a:t>
            </a:r>
            <a:r>
              <a:rPr lang="en-US" dirty="0" smtClean="0"/>
              <a:t>, e.g., in the form of classes of an object-oriented language</a:t>
            </a:r>
          </a:p>
          <a:p>
            <a:pPr lvl="1">
              <a:buFont typeface="Wingdings" panose="05000000000000000000" pitchFamily="2" charset="2"/>
              <a:buChar char="§"/>
            </a:pPr>
            <a:r>
              <a:rPr lang="en-US" b="1" dirty="0" smtClean="0"/>
              <a:t>event types</a:t>
            </a:r>
            <a:r>
              <a:rPr lang="en-US" dirty="0" smtClean="0"/>
              <a:t>, e.g., in the form of classes of an object-oriented language</a:t>
            </a:r>
          </a:p>
          <a:p>
            <a:pPr lvl="1">
              <a:buFont typeface="Wingdings" panose="05000000000000000000" pitchFamily="2" charset="2"/>
              <a:buChar char="§"/>
            </a:pPr>
            <a:r>
              <a:rPr lang="en-US" b="1" dirty="0" smtClean="0"/>
              <a:t>causal regularities</a:t>
            </a:r>
            <a:r>
              <a:rPr lang="en-US" dirty="0" smtClean="0"/>
              <a:t> (disposition types) e.g., in the form of event rules</a:t>
            </a:r>
          </a:p>
          <a:p>
            <a:endParaRPr lang="en-US" dirty="0"/>
          </a:p>
        </p:txBody>
      </p:sp>
      <p:sp>
        <p:nvSpPr>
          <p:cNvPr id="2" name="Slide Number Placeholder 1"/>
          <p:cNvSpPr>
            <a:spLocks noGrp="1"/>
          </p:cNvSpPr>
          <p:nvPr>
            <p:ph type="sldNum" sz="quarter" idx="12"/>
          </p:nvPr>
        </p:nvSpPr>
        <p:spPr/>
        <p:txBody>
          <a:bodyPr/>
          <a:lstStyle/>
          <a:p>
            <a:fld id="{247FB092-A999-4510-8992-5DF87EBC3E9E}" type="slidenum">
              <a:rPr lang="en-US" smtClean="0"/>
              <a:t>68</a:t>
            </a:fld>
            <a:endParaRPr lang="en-US"/>
          </a:p>
        </p:txBody>
      </p:sp>
    </p:spTree>
    <p:extLst>
      <p:ext uri="{BB962C8B-B14F-4D97-AF65-F5344CB8AC3E}">
        <p14:creationId xmlns:p14="http://schemas.microsoft.com/office/powerpoint/2010/main" val="10883664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Object-Event Modeling</a:t>
            </a:r>
            <a:endParaRPr lang="en-US" dirty="0"/>
          </a:p>
        </p:txBody>
      </p:sp>
      <p:sp>
        <p:nvSpPr>
          <p:cNvPr id="3" name="Content Placeholder 2"/>
          <p:cNvSpPr>
            <a:spLocks noGrp="1"/>
          </p:cNvSpPr>
          <p:nvPr>
            <p:ph idx="1"/>
          </p:nvPr>
        </p:nvSpPr>
        <p:spPr/>
        <p:txBody>
          <a:bodyPr/>
          <a:lstStyle/>
          <a:p>
            <a:pPr marL="0" indent="0">
              <a:buNone/>
            </a:pPr>
            <a:r>
              <a:rPr lang="en-US" dirty="0" smtClean="0"/>
              <a:t>OEM is formed of different models</a:t>
            </a:r>
          </a:p>
          <a:p>
            <a:pPr lvl="1">
              <a:spcBef>
                <a:spcPts val="1800"/>
              </a:spcBef>
            </a:pPr>
            <a:r>
              <a:rPr lang="en-US" sz="2800" b="1" dirty="0" smtClean="0"/>
              <a:t>Conceptual information modeling</a:t>
            </a:r>
            <a:r>
              <a:rPr lang="en-US" sz="2800" dirty="0" smtClean="0"/>
              <a:t>: describe the relevant entity types of a domain and the relationships between them</a:t>
            </a:r>
          </a:p>
          <a:p>
            <a:pPr lvl="1">
              <a:spcBef>
                <a:spcPts val="1800"/>
              </a:spcBef>
            </a:pPr>
            <a:r>
              <a:rPr lang="en-US" sz="2800" b="1" dirty="0" smtClean="0"/>
              <a:t>Information design modeling</a:t>
            </a:r>
            <a:r>
              <a:rPr lang="en-US" sz="2800" dirty="0" smtClean="0"/>
              <a:t>: describe the platform-independent data structures providing a logical design of a system</a:t>
            </a:r>
          </a:p>
          <a:p>
            <a:pPr lvl="1">
              <a:spcBef>
                <a:spcPts val="1800"/>
              </a:spcBef>
            </a:pPr>
            <a:r>
              <a:rPr lang="en-US" sz="2800" b="1" dirty="0" smtClean="0"/>
              <a:t>Data/class modeling</a:t>
            </a:r>
            <a:r>
              <a:rPr lang="en-US" sz="2800" dirty="0" smtClean="0"/>
              <a:t>: describe the platform-specific data structures for implementing a system</a:t>
            </a:r>
          </a:p>
          <a:p>
            <a:endParaRPr lang="en-US" dirty="0"/>
          </a:p>
        </p:txBody>
      </p:sp>
      <p:sp>
        <p:nvSpPr>
          <p:cNvPr id="4" name="Slide Number Placeholder 3"/>
          <p:cNvSpPr>
            <a:spLocks noGrp="1"/>
          </p:cNvSpPr>
          <p:nvPr>
            <p:ph type="sldNum" sz="quarter" idx="12"/>
          </p:nvPr>
        </p:nvSpPr>
        <p:spPr/>
        <p:txBody>
          <a:bodyPr/>
          <a:lstStyle/>
          <a:p>
            <a:fld id="{247FB092-A999-4510-8992-5DF87EBC3E9E}" type="slidenum">
              <a:rPr lang="en-US" smtClean="0"/>
              <a:t>69</a:t>
            </a:fld>
            <a:endParaRPr lang="en-US"/>
          </a:p>
        </p:txBody>
      </p:sp>
    </p:spTree>
    <p:extLst>
      <p:ext uri="{BB962C8B-B14F-4D97-AF65-F5344CB8AC3E}">
        <p14:creationId xmlns:p14="http://schemas.microsoft.com/office/powerpoint/2010/main" val="1747518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7363968" y="4363593"/>
            <a:ext cx="3316224" cy="1548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Hybrid Architecture</a:t>
            </a:r>
            <a:endParaRPr lang="en-US" dirty="0"/>
          </a:p>
        </p:txBody>
      </p:sp>
      <p:sp>
        <p:nvSpPr>
          <p:cNvPr id="3" name="Content Placeholder 2"/>
          <p:cNvSpPr>
            <a:spLocks noGrp="1"/>
          </p:cNvSpPr>
          <p:nvPr>
            <p:ph sz="half" idx="1"/>
          </p:nvPr>
        </p:nvSpPr>
        <p:spPr/>
        <p:txBody>
          <a:bodyPr>
            <a:normAutofit fontScale="85000" lnSpcReduction="10000"/>
          </a:bodyPr>
          <a:lstStyle/>
          <a:p>
            <a:r>
              <a:rPr lang="en-US" dirty="0" smtClean="0"/>
              <a:t>Combination of Local and Remote architectures best features</a:t>
            </a:r>
          </a:p>
          <a:p>
            <a:r>
              <a:rPr lang="en-US" dirty="0" smtClean="0"/>
              <a:t>The </a:t>
            </a:r>
            <a:r>
              <a:rPr lang="en-US" b="1" dirty="0" smtClean="0"/>
              <a:t>server executes the simulation</a:t>
            </a:r>
            <a:r>
              <a:rPr lang="en-US" dirty="0" smtClean="0"/>
              <a:t>, while the </a:t>
            </a:r>
            <a:r>
              <a:rPr lang="en-US" b="1" dirty="0" smtClean="0"/>
              <a:t>client receives </a:t>
            </a:r>
            <a:r>
              <a:rPr lang="en-US" dirty="0" smtClean="0"/>
              <a:t>and </a:t>
            </a:r>
            <a:r>
              <a:rPr lang="en-US" b="1" dirty="0" smtClean="0"/>
              <a:t>displays </a:t>
            </a:r>
            <a:r>
              <a:rPr lang="en-US" dirty="0" smtClean="0"/>
              <a:t>the simulation results</a:t>
            </a:r>
          </a:p>
          <a:p>
            <a:r>
              <a:rPr lang="en-US" b="1" dirty="0" smtClean="0"/>
              <a:t>Client </a:t>
            </a:r>
            <a:r>
              <a:rPr lang="en-US" dirty="0" smtClean="0"/>
              <a:t>is able to </a:t>
            </a:r>
            <a:r>
              <a:rPr lang="en-US" b="1" dirty="0" smtClean="0"/>
              <a:t>observe </a:t>
            </a:r>
            <a:r>
              <a:rPr lang="en-US" dirty="0" smtClean="0"/>
              <a:t>and </a:t>
            </a:r>
            <a:r>
              <a:rPr lang="en-US" b="1" dirty="0" smtClean="0"/>
              <a:t>interact </a:t>
            </a:r>
            <a:r>
              <a:rPr lang="en-US" dirty="0" smtClean="0"/>
              <a:t>with the simulation in </a:t>
            </a:r>
            <a:r>
              <a:rPr lang="en-US" b="1" dirty="0" smtClean="0"/>
              <a:t>real-time</a:t>
            </a:r>
          </a:p>
          <a:p>
            <a:r>
              <a:rPr lang="en-US" b="1" dirty="0" smtClean="0">
                <a:solidFill>
                  <a:srgbClr val="00B0F0"/>
                </a:solidFill>
              </a:rPr>
              <a:t>Advantage</a:t>
            </a:r>
            <a:r>
              <a:rPr lang="en-US" dirty="0">
                <a:solidFill>
                  <a:srgbClr val="00B0F0"/>
                </a:solidFill>
              </a:rPr>
              <a:t>: Support to run larger simulations and easier maintenance</a:t>
            </a:r>
          </a:p>
          <a:p>
            <a:r>
              <a:rPr lang="en-US" b="1" dirty="0" smtClean="0">
                <a:solidFill>
                  <a:srgbClr val="FF0000"/>
                </a:solidFill>
              </a:rPr>
              <a:t>Disadvantage</a:t>
            </a:r>
            <a:r>
              <a:rPr lang="en-US" dirty="0" smtClean="0">
                <a:solidFill>
                  <a:srgbClr val="FF0000"/>
                </a:solidFill>
              </a:rPr>
              <a:t>: High </a:t>
            </a:r>
            <a:r>
              <a:rPr lang="en-US" dirty="0">
                <a:solidFill>
                  <a:srgbClr val="FF0000"/>
                </a:solidFill>
              </a:rPr>
              <a:t>volume of data exchange between the client and server during the simulation </a:t>
            </a:r>
            <a:r>
              <a:rPr lang="en-US" dirty="0" smtClean="0">
                <a:solidFill>
                  <a:srgbClr val="FF0000"/>
                </a:solidFill>
              </a:rPr>
              <a:t>run</a:t>
            </a:r>
            <a:endParaRPr lang="en-US" dirty="0"/>
          </a:p>
        </p:txBody>
      </p:sp>
      <p:sp>
        <p:nvSpPr>
          <p:cNvPr id="16" name="Rectangle 15"/>
          <p:cNvSpPr/>
          <p:nvPr/>
        </p:nvSpPr>
        <p:spPr>
          <a:xfrm>
            <a:off x="7363968" y="587312"/>
            <a:ext cx="3316224" cy="1548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704354" y="4915914"/>
            <a:ext cx="2706624" cy="443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Simulation Engine</a:t>
            </a:r>
            <a:endParaRPr lang="en-US" dirty="0">
              <a:solidFill>
                <a:schemeClr val="tx1"/>
              </a:solidFill>
            </a:endParaRPr>
          </a:p>
        </p:txBody>
      </p:sp>
      <p:sp>
        <p:nvSpPr>
          <p:cNvPr id="18" name="Rectangle 17"/>
          <p:cNvSpPr/>
          <p:nvPr/>
        </p:nvSpPr>
        <p:spPr>
          <a:xfrm>
            <a:off x="7630668" y="1140187"/>
            <a:ext cx="2706624" cy="443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Visualization Engine</a:t>
            </a:r>
            <a:endParaRPr lang="en-US" dirty="0">
              <a:solidFill>
                <a:schemeClr val="tx1"/>
              </a:solidFill>
            </a:endParaRPr>
          </a:p>
        </p:txBody>
      </p:sp>
      <p:sp>
        <p:nvSpPr>
          <p:cNvPr id="19" name="TextBox 18"/>
          <p:cNvSpPr txBox="1"/>
          <p:nvPr/>
        </p:nvSpPr>
        <p:spPr>
          <a:xfrm>
            <a:off x="8622355" y="179644"/>
            <a:ext cx="799450" cy="400110"/>
          </a:xfrm>
          <a:prstGeom prst="rect">
            <a:avLst/>
          </a:prstGeom>
          <a:noFill/>
        </p:spPr>
        <p:txBody>
          <a:bodyPr wrap="none" rtlCol="0">
            <a:spAutoFit/>
          </a:bodyPr>
          <a:lstStyle/>
          <a:p>
            <a:r>
              <a:rPr lang="en-US" sz="2000" b="1" dirty="0" smtClean="0"/>
              <a:t>Client</a:t>
            </a:r>
            <a:endParaRPr lang="en-US" sz="2000" b="1" dirty="0"/>
          </a:p>
        </p:txBody>
      </p:sp>
      <p:sp>
        <p:nvSpPr>
          <p:cNvPr id="21" name="Cloud 20"/>
          <p:cNvSpPr/>
          <p:nvPr/>
        </p:nvSpPr>
        <p:spPr>
          <a:xfrm>
            <a:off x="7363968" y="2687066"/>
            <a:ext cx="3316224" cy="1124171"/>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Internet</a:t>
            </a:r>
            <a:endParaRPr lang="en-US" sz="2400" b="1" dirty="0">
              <a:solidFill>
                <a:schemeClr val="tx1"/>
              </a:solidFill>
            </a:endParaRPr>
          </a:p>
        </p:txBody>
      </p:sp>
      <p:sp>
        <p:nvSpPr>
          <p:cNvPr id="22" name="TextBox 21"/>
          <p:cNvSpPr txBox="1"/>
          <p:nvPr/>
        </p:nvSpPr>
        <p:spPr>
          <a:xfrm>
            <a:off x="8622355" y="5923024"/>
            <a:ext cx="870623" cy="400110"/>
          </a:xfrm>
          <a:prstGeom prst="rect">
            <a:avLst/>
          </a:prstGeom>
          <a:noFill/>
        </p:spPr>
        <p:txBody>
          <a:bodyPr wrap="none" rtlCol="0">
            <a:spAutoFit/>
          </a:bodyPr>
          <a:lstStyle/>
          <a:p>
            <a:r>
              <a:rPr lang="en-US" sz="2000" b="1" dirty="0" smtClean="0"/>
              <a:t>Server</a:t>
            </a:r>
            <a:endParaRPr lang="en-US" sz="2000" b="1" dirty="0"/>
          </a:p>
        </p:txBody>
      </p:sp>
      <p:cxnSp>
        <p:nvCxnSpPr>
          <p:cNvPr id="23" name="Straight Arrow Connector 22"/>
          <p:cNvCxnSpPr/>
          <p:nvPr/>
        </p:nvCxnSpPr>
        <p:spPr>
          <a:xfrm>
            <a:off x="8205216" y="2135695"/>
            <a:ext cx="12192" cy="2204657"/>
          </a:xfrm>
          <a:prstGeom prst="straightConnector1">
            <a:avLst/>
          </a:prstGeom>
          <a:ln w="254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9970008" y="2131234"/>
            <a:ext cx="12192" cy="2204657"/>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386851" y="6176963"/>
            <a:ext cx="1937710" cy="369332"/>
          </a:xfrm>
          <a:prstGeom prst="rect">
            <a:avLst/>
          </a:prstGeom>
          <a:noFill/>
        </p:spPr>
        <p:txBody>
          <a:bodyPr wrap="none" rtlCol="0">
            <a:spAutoFit/>
          </a:bodyPr>
          <a:lstStyle/>
          <a:p>
            <a:r>
              <a:rPr lang="en-US" b="1" dirty="0" smtClean="0"/>
              <a:t>(Byrne et al. 2010)</a:t>
            </a:r>
            <a:endParaRPr lang="en-US" b="1" dirty="0"/>
          </a:p>
        </p:txBody>
      </p:sp>
      <p:sp>
        <p:nvSpPr>
          <p:cNvPr id="4" name="Slide Number Placeholder 3"/>
          <p:cNvSpPr>
            <a:spLocks noGrp="1"/>
          </p:cNvSpPr>
          <p:nvPr>
            <p:ph type="sldNum" sz="quarter" idx="12"/>
          </p:nvPr>
        </p:nvSpPr>
        <p:spPr/>
        <p:txBody>
          <a:bodyPr/>
          <a:lstStyle/>
          <a:p>
            <a:fld id="{247FB092-A999-4510-8992-5DF87EBC3E9E}" type="slidenum">
              <a:rPr lang="en-US" smtClean="0"/>
              <a:t>7</a:t>
            </a:fld>
            <a:endParaRPr lang="en-US"/>
          </a:p>
        </p:txBody>
      </p:sp>
    </p:spTree>
    <p:extLst>
      <p:ext uri="{BB962C8B-B14F-4D97-AF65-F5344CB8AC3E}">
        <p14:creationId xmlns:p14="http://schemas.microsoft.com/office/powerpoint/2010/main" val="14559084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Schelling Segregation</a:t>
            </a:r>
            <a:endParaRPr lang="en-US" dirty="0"/>
          </a:p>
        </p:txBody>
      </p:sp>
      <p:sp>
        <p:nvSpPr>
          <p:cNvPr id="3" name="Content Placeholder 2"/>
          <p:cNvSpPr>
            <a:spLocks noGrp="1"/>
          </p:cNvSpPr>
          <p:nvPr>
            <p:ph idx="1"/>
          </p:nvPr>
        </p:nvSpPr>
        <p:spPr/>
        <p:txBody>
          <a:bodyPr>
            <a:normAutofit/>
          </a:bodyPr>
          <a:lstStyle/>
          <a:p>
            <a:r>
              <a:rPr lang="en-US" dirty="0" smtClean="0"/>
              <a:t>Residential segregation results from the behavior of residents as members of some group, being either satisfied or unsatisfied with their neighborhood depending on the number of residents of the same group in the neighborhood</a:t>
            </a:r>
          </a:p>
          <a:p>
            <a:r>
              <a:rPr lang="en-US" dirty="0" smtClean="0"/>
              <a:t>Periodically, all residents check if they are content with their neighborhood, based on their degree of tolerating neighbors of a different group</a:t>
            </a:r>
          </a:p>
          <a:p>
            <a:r>
              <a:rPr lang="en-US" dirty="0" smtClean="0"/>
              <a:t>If they are not satisfied, they move to a location where they are satisfied, or leave the area if they don't find such a location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9587" y="162859"/>
            <a:ext cx="2029108" cy="2029108"/>
          </a:xfrm>
          <a:prstGeom prst="rect">
            <a:avLst/>
          </a:prstGeom>
        </p:spPr>
      </p:pic>
      <p:sp>
        <p:nvSpPr>
          <p:cNvPr id="5" name="Slide Number Placeholder 4"/>
          <p:cNvSpPr>
            <a:spLocks noGrp="1"/>
          </p:cNvSpPr>
          <p:nvPr>
            <p:ph type="sldNum" sz="quarter" idx="12"/>
          </p:nvPr>
        </p:nvSpPr>
        <p:spPr/>
        <p:txBody>
          <a:bodyPr/>
          <a:lstStyle/>
          <a:p>
            <a:fld id="{247FB092-A999-4510-8992-5DF87EBC3E9E}" type="slidenum">
              <a:rPr lang="en-US" smtClean="0"/>
              <a:t>70</a:t>
            </a:fld>
            <a:endParaRPr lang="en-US"/>
          </a:p>
        </p:txBody>
      </p:sp>
    </p:spTree>
    <p:extLst>
      <p:ext uri="{BB962C8B-B14F-4D97-AF65-F5344CB8AC3E}">
        <p14:creationId xmlns:p14="http://schemas.microsoft.com/office/powerpoint/2010/main" val="1225778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Modeling</a:t>
            </a:r>
            <a:endParaRPr lang="en-US" dirty="0"/>
          </a:p>
        </p:txBody>
      </p:sp>
      <p:sp>
        <p:nvSpPr>
          <p:cNvPr id="5" name="Content Placeholder 4"/>
          <p:cNvSpPr>
            <a:spLocks noGrp="1"/>
          </p:cNvSpPr>
          <p:nvPr>
            <p:ph idx="1"/>
          </p:nvPr>
        </p:nvSpPr>
        <p:spPr>
          <a:xfrm>
            <a:off x="838200" y="1825625"/>
            <a:ext cx="5778910" cy="4351338"/>
          </a:xfrm>
        </p:spPr>
        <p:txBody>
          <a:bodyPr>
            <a:normAutofit lnSpcReduction="10000"/>
          </a:bodyPr>
          <a:lstStyle/>
          <a:p>
            <a:r>
              <a:rPr lang="en-US" dirty="0" smtClean="0"/>
              <a:t>Identify the Object Types</a:t>
            </a:r>
          </a:p>
          <a:p>
            <a:r>
              <a:rPr lang="en-US" dirty="0" smtClean="0"/>
              <a:t>Model object as stereotyped classes in a UML class diagram</a:t>
            </a:r>
          </a:p>
          <a:p>
            <a:r>
              <a:rPr lang="en-US" dirty="0" smtClean="0"/>
              <a:t>Add associations among object types</a:t>
            </a:r>
          </a:p>
          <a:p>
            <a:r>
              <a:rPr lang="en-US" dirty="0" smtClean="0"/>
              <a:t>Add associations between object types and event types whenever objects (of some type) participate in events (of some type)</a:t>
            </a:r>
          </a:p>
          <a:p>
            <a:r>
              <a:rPr lang="en-US" dirty="0" smtClean="0"/>
              <a:t>Model event using Business Process Management Notation</a:t>
            </a:r>
          </a:p>
          <a:p>
            <a:endParaRPr lang="en-US" dirty="0" smtClean="0"/>
          </a:p>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915" y="273438"/>
            <a:ext cx="4609375" cy="28345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4178" y="4960527"/>
            <a:ext cx="1466850" cy="19907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3019" y="3243585"/>
            <a:ext cx="4208711" cy="1716942"/>
          </a:xfrm>
          <a:prstGeom prst="rect">
            <a:avLst/>
          </a:prstGeom>
        </p:spPr>
      </p:pic>
      <p:sp>
        <p:nvSpPr>
          <p:cNvPr id="3" name="Slide Number Placeholder 2"/>
          <p:cNvSpPr>
            <a:spLocks noGrp="1"/>
          </p:cNvSpPr>
          <p:nvPr>
            <p:ph type="sldNum" sz="quarter" idx="12"/>
          </p:nvPr>
        </p:nvSpPr>
        <p:spPr/>
        <p:txBody>
          <a:bodyPr/>
          <a:lstStyle/>
          <a:p>
            <a:fld id="{247FB092-A999-4510-8992-5DF87EBC3E9E}" type="slidenum">
              <a:rPr lang="en-US" smtClean="0"/>
              <a:t>71</a:t>
            </a:fld>
            <a:endParaRPr lang="en-US"/>
          </a:p>
        </p:txBody>
      </p:sp>
    </p:spTree>
    <p:extLst>
      <p:ext uri="{BB962C8B-B14F-4D97-AF65-F5344CB8AC3E}">
        <p14:creationId xmlns:p14="http://schemas.microsoft.com/office/powerpoint/2010/main" val="13246575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4943" y="2251587"/>
            <a:ext cx="5719838" cy="2012643"/>
          </a:xfrm>
        </p:spPr>
      </p:pic>
      <p:sp>
        <p:nvSpPr>
          <p:cNvPr id="5" name="Content Placeholder 4"/>
          <p:cNvSpPr txBox="1">
            <a:spLocks/>
          </p:cNvSpPr>
          <p:nvPr/>
        </p:nvSpPr>
        <p:spPr>
          <a:xfrm>
            <a:off x="838200" y="1825625"/>
            <a:ext cx="577900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Describe </a:t>
            </a:r>
            <a:r>
              <a:rPr lang="en-US" dirty="0"/>
              <a:t>the platform-independent data </a:t>
            </a:r>
            <a:r>
              <a:rPr lang="en-US" dirty="0" smtClean="0"/>
              <a:t>structures </a:t>
            </a:r>
            <a:r>
              <a:rPr lang="en-US" dirty="0"/>
              <a:t>providing a logical design of a </a:t>
            </a:r>
            <a:r>
              <a:rPr lang="en-US" dirty="0" smtClean="0"/>
              <a:t>system</a:t>
            </a:r>
          </a:p>
          <a:p>
            <a:r>
              <a:rPr lang="en-US" dirty="0" smtClean="0"/>
              <a:t>Simplify the model to answer to a specific research question</a:t>
            </a:r>
          </a:p>
          <a:p>
            <a:r>
              <a:rPr lang="en-US" dirty="0" smtClean="0"/>
              <a:t>Include properties and functions to the object types and event types</a:t>
            </a:r>
          </a:p>
        </p:txBody>
      </p:sp>
      <p:sp>
        <p:nvSpPr>
          <p:cNvPr id="3" name="Slide Number Placeholder 2"/>
          <p:cNvSpPr>
            <a:spLocks noGrp="1"/>
          </p:cNvSpPr>
          <p:nvPr>
            <p:ph type="sldNum" sz="quarter" idx="12"/>
          </p:nvPr>
        </p:nvSpPr>
        <p:spPr/>
        <p:txBody>
          <a:bodyPr/>
          <a:lstStyle/>
          <a:p>
            <a:fld id="{247FB092-A999-4510-8992-5DF87EBC3E9E}" type="slidenum">
              <a:rPr lang="en-US" smtClean="0"/>
              <a:t>72</a:t>
            </a:fld>
            <a:endParaRPr lang="en-US"/>
          </a:p>
        </p:txBody>
      </p:sp>
    </p:spTree>
    <p:extLst>
      <p:ext uri="{BB962C8B-B14F-4D97-AF65-F5344CB8AC3E}">
        <p14:creationId xmlns:p14="http://schemas.microsoft.com/office/powerpoint/2010/main" val="18316547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Data/Class Modeling</a:t>
            </a:r>
            <a:endParaRPr lang="en-US" dirty="0"/>
          </a:p>
        </p:txBody>
      </p:sp>
      <p:sp>
        <p:nvSpPr>
          <p:cNvPr id="3" name="Content Placeholder 2"/>
          <p:cNvSpPr>
            <a:spLocks noGrp="1"/>
          </p:cNvSpPr>
          <p:nvPr>
            <p:ph idx="1"/>
          </p:nvPr>
        </p:nvSpPr>
        <p:spPr>
          <a:xfrm>
            <a:off x="838200" y="1825625"/>
            <a:ext cx="5779008" cy="4351338"/>
          </a:xfrm>
        </p:spPr>
        <p:txBody>
          <a:bodyPr>
            <a:normAutofit/>
          </a:bodyPr>
          <a:lstStyle/>
          <a:p>
            <a:r>
              <a:rPr lang="en-US" dirty="0" smtClean="0"/>
              <a:t>Derive platform-specific class models from the Design Model</a:t>
            </a:r>
          </a:p>
          <a:p>
            <a:r>
              <a:rPr lang="en-US" dirty="0" smtClean="0"/>
              <a:t>Use data types specific to the implementation platform</a:t>
            </a:r>
          </a:p>
          <a:p>
            <a:r>
              <a:rPr lang="en-US" dirty="0" smtClean="0"/>
              <a:t>Associate the object types and event types to the Abstract classes in the </a:t>
            </a:r>
            <a:r>
              <a:rPr lang="en-US" dirty="0" err="1" smtClean="0"/>
              <a:t>OESjs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208" y="1165557"/>
            <a:ext cx="4811931" cy="4773126"/>
          </a:xfrm>
          <a:prstGeom prst="rect">
            <a:avLst/>
          </a:prstGeom>
        </p:spPr>
      </p:pic>
      <p:sp>
        <p:nvSpPr>
          <p:cNvPr id="5" name="Slide Number Placeholder 4"/>
          <p:cNvSpPr>
            <a:spLocks noGrp="1"/>
          </p:cNvSpPr>
          <p:nvPr>
            <p:ph type="sldNum" sz="quarter" idx="12"/>
          </p:nvPr>
        </p:nvSpPr>
        <p:spPr/>
        <p:txBody>
          <a:bodyPr/>
          <a:lstStyle/>
          <a:p>
            <a:fld id="{247FB092-A999-4510-8992-5DF87EBC3E9E}" type="slidenum">
              <a:rPr lang="en-US" smtClean="0"/>
              <a:t>73</a:t>
            </a:fld>
            <a:endParaRPr lang="en-US"/>
          </a:p>
        </p:txBody>
      </p:sp>
    </p:spTree>
    <p:extLst>
      <p:ext uri="{BB962C8B-B14F-4D97-AF65-F5344CB8AC3E}">
        <p14:creationId xmlns:p14="http://schemas.microsoft.com/office/powerpoint/2010/main" val="36005506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Object-Event Modeling</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Model object and event types as stereotyped classes in a UML class diagram</a:t>
            </a:r>
          </a:p>
          <a:p>
            <a:pPr marL="514350" indent="-514350">
              <a:buFont typeface="+mj-lt"/>
              <a:buAutoNum type="arabicPeriod"/>
            </a:pPr>
            <a:r>
              <a:rPr lang="en-US" dirty="0" smtClean="0"/>
              <a:t>Add associations among object types</a:t>
            </a:r>
          </a:p>
          <a:p>
            <a:pPr marL="514350" indent="-514350">
              <a:buFont typeface="+mj-lt"/>
              <a:buAutoNum type="arabicPeriod"/>
            </a:pPr>
            <a:r>
              <a:rPr lang="en-US" dirty="0" smtClean="0"/>
              <a:t>Add associations between object types and event types whenever objects (of some type) participate in events (of some type)</a:t>
            </a:r>
          </a:p>
          <a:p>
            <a:pPr marL="514350" indent="-514350">
              <a:buFont typeface="+mj-lt"/>
              <a:buAutoNum type="arabicPeriod"/>
            </a:pPr>
            <a:r>
              <a:rPr lang="en-US" dirty="0" smtClean="0"/>
              <a:t>Model random variables as stereotyped operations constrained to implement a certain probability distribution</a:t>
            </a:r>
          </a:p>
          <a:p>
            <a:pPr marL="514350" indent="-514350">
              <a:buFont typeface="+mj-lt"/>
              <a:buAutoNum type="arabicPeriod"/>
            </a:pPr>
            <a:r>
              <a:rPr lang="en-US" dirty="0" smtClean="0"/>
              <a:t>Model event rules in an event rule table associating a triggering event expression with an event routine specified in pseudo-code</a:t>
            </a:r>
          </a:p>
          <a:p>
            <a:pPr marL="514350" indent="-514350">
              <a:buFont typeface="+mj-lt"/>
              <a:buAutoNum type="arabicPeriod"/>
            </a:pPr>
            <a:r>
              <a:rPr lang="en-US" dirty="0" smtClean="0"/>
              <a:t>Model each event rule from the event rule table in the form of an "atomic" BPMN process diagram</a:t>
            </a:r>
          </a:p>
          <a:p>
            <a:pPr marL="514350" indent="-514350">
              <a:buFont typeface="+mj-lt"/>
              <a:buAutoNum type="arabicPeriod"/>
            </a:pPr>
            <a:r>
              <a:rPr lang="en-US" dirty="0" smtClean="0"/>
              <a:t>Model the sequencing of events by merging all "atomic" BPMN process diagrams into one BPMN process diagram, if possible</a:t>
            </a:r>
          </a:p>
        </p:txBody>
      </p:sp>
      <p:sp>
        <p:nvSpPr>
          <p:cNvPr id="4" name="TextBox 3"/>
          <p:cNvSpPr txBox="1"/>
          <p:nvPr/>
        </p:nvSpPr>
        <p:spPr>
          <a:xfrm>
            <a:off x="838201" y="6016704"/>
            <a:ext cx="10515600" cy="646331"/>
          </a:xfrm>
          <a:prstGeom prst="rect">
            <a:avLst/>
          </a:prstGeom>
          <a:noFill/>
        </p:spPr>
        <p:txBody>
          <a:bodyPr wrap="square" rtlCol="0">
            <a:spAutoFit/>
          </a:bodyPr>
          <a:lstStyle/>
          <a:p>
            <a:r>
              <a:rPr lang="en-US" dirty="0" smtClean="0"/>
              <a:t>Wagner, G. (2018). Information and Process Modeling for Simulation – Part I: Objects and Events. </a:t>
            </a:r>
            <a:r>
              <a:rPr lang="en-US" i="1" dirty="0" smtClean="0"/>
              <a:t>Journal of Simulation Engineering</a:t>
            </a:r>
            <a:r>
              <a:rPr lang="en-US" dirty="0" smtClean="0"/>
              <a:t>, 1, 1:1-1:25. URL: </a:t>
            </a:r>
            <a:r>
              <a:rPr lang="en-US" dirty="0" smtClean="0">
                <a:hlinkClick r:id="rId2"/>
              </a:rPr>
              <a:t>https://articles.jsime.org/1/1/Modeling-for-Simulation-Part-I</a:t>
            </a:r>
            <a:endParaRPr lang="en-US" dirty="0"/>
          </a:p>
        </p:txBody>
      </p:sp>
      <p:sp>
        <p:nvSpPr>
          <p:cNvPr id="5" name="Slide Number Placeholder 4"/>
          <p:cNvSpPr>
            <a:spLocks noGrp="1"/>
          </p:cNvSpPr>
          <p:nvPr>
            <p:ph type="sldNum" sz="quarter" idx="12"/>
          </p:nvPr>
        </p:nvSpPr>
        <p:spPr/>
        <p:txBody>
          <a:bodyPr/>
          <a:lstStyle/>
          <a:p>
            <a:fld id="{247FB092-A999-4510-8992-5DF87EBC3E9E}" type="slidenum">
              <a:rPr lang="en-US" smtClean="0"/>
              <a:t>74</a:t>
            </a:fld>
            <a:endParaRPr lang="en-US"/>
          </a:p>
        </p:txBody>
      </p:sp>
    </p:spTree>
    <p:extLst>
      <p:ext uri="{BB962C8B-B14F-4D97-AF65-F5344CB8AC3E}">
        <p14:creationId xmlns:p14="http://schemas.microsoft.com/office/powerpoint/2010/main" val="15537502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JavaScript Introduction</a:t>
            </a:r>
            <a:endParaRPr lang="en-US" dirty="0"/>
          </a:p>
        </p:txBody>
      </p:sp>
      <p:sp>
        <p:nvSpPr>
          <p:cNvPr id="5" name="Subtitle 4"/>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247FB092-A999-4510-8992-5DF87EBC3E9E}" type="slidenum">
              <a:rPr lang="en-US" smtClean="0"/>
              <a:t>75</a:t>
            </a:fld>
            <a:endParaRPr lang="en-US"/>
          </a:p>
        </p:txBody>
      </p:sp>
    </p:spTree>
    <p:extLst>
      <p:ext uri="{BB962C8B-B14F-4D97-AF65-F5344CB8AC3E}">
        <p14:creationId xmlns:p14="http://schemas.microsoft.com/office/powerpoint/2010/main" val="3623016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JavaScript</a:t>
            </a:r>
            <a:endParaRPr lang="en-US" dirty="0"/>
          </a:p>
        </p:txBody>
      </p:sp>
      <p:sp>
        <p:nvSpPr>
          <p:cNvPr id="3" name="Content Placeholder 2"/>
          <p:cNvSpPr>
            <a:spLocks noGrp="1"/>
          </p:cNvSpPr>
          <p:nvPr>
            <p:ph idx="1"/>
          </p:nvPr>
        </p:nvSpPr>
        <p:spPr/>
        <p:txBody>
          <a:bodyPr>
            <a:normAutofit lnSpcReduction="10000"/>
          </a:bodyPr>
          <a:lstStyle/>
          <a:p>
            <a:r>
              <a:rPr lang="en-US" dirty="0" smtClean="0"/>
              <a:t>JavaScript was developed in May 1995 by </a:t>
            </a:r>
            <a:r>
              <a:rPr lang="en-US" i="1" dirty="0" smtClean="0"/>
              <a:t>Brendan </a:t>
            </a:r>
            <a:r>
              <a:rPr lang="en-US" i="1" dirty="0" err="1" smtClean="0"/>
              <a:t>Eich</a:t>
            </a:r>
            <a:endParaRPr lang="en-US" i="1" dirty="0" smtClean="0"/>
          </a:p>
          <a:p>
            <a:r>
              <a:rPr lang="en-US" dirty="0" smtClean="0"/>
              <a:t>JavaScript is a </a:t>
            </a:r>
            <a:r>
              <a:rPr lang="en-US" b="1" dirty="0" smtClean="0"/>
              <a:t>scripting language</a:t>
            </a:r>
          </a:p>
          <a:p>
            <a:pPr lvl="1">
              <a:buFont typeface="Wingdings" panose="05000000000000000000" pitchFamily="2" charset="2"/>
              <a:buChar char="§"/>
            </a:pPr>
            <a:r>
              <a:rPr lang="en-US" dirty="0" smtClean="0"/>
              <a:t>Lightweight programming language</a:t>
            </a:r>
          </a:p>
          <a:p>
            <a:pPr lvl="1">
              <a:buFont typeface="Wingdings" panose="05000000000000000000" pitchFamily="2" charset="2"/>
              <a:buChar char="§"/>
            </a:pPr>
            <a:r>
              <a:rPr lang="en-US" dirty="0" smtClean="0"/>
              <a:t>Programming code is embedded in HTML</a:t>
            </a:r>
          </a:p>
          <a:p>
            <a:pPr lvl="1">
              <a:buFont typeface="Wingdings" panose="05000000000000000000" pitchFamily="2" charset="2"/>
              <a:buChar char="§"/>
            </a:pPr>
            <a:r>
              <a:rPr lang="en-US" dirty="0" smtClean="0"/>
              <a:t>Can be executed by all modern web browsers</a:t>
            </a:r>
          </a:p>
          <a:p>
            <a:r>
              <a:rPr lang="en-US" dirty="0" smtClean="0"/>
              <a:t>JavaScript is </a:t>
            </a:r>
            <a:r>
              <a:rPr lang="en-US" b="1" dirty="0" smtClean="0"/>
              <a:t>weakly typed </a:t>
            </a:r>
            <a:r>
              <a:rPr lang="en-US" dirty="0" smtClean="0"/>
              <a:t>and </a:t>
            </a:r>
            <a:r>
              <a:rPr lang="en-US" b="1" dirty="0" smtClean="0"/>
              <a:t>dynamic</a:t>
            </a:r>
          </a:p>
          <a:p>
            <a:r>
              <a:rPr lang="en-US" dirty="0" smtClean="0"/>
              <a:t>JavaScript is </a:t>
            </a:r>
            <a:r>
              <a:rPr lang="en-US" b="1" dirty="0" smtClean="0"/>
              <a:t>object-oriented</a:t>
            </a:r>
            <a:r>
              <a:rPr lang="en-US" dirty="0" smtClean="0"/>
              <a:t>, but in a </a:t>
            </a:r>
            <a:r>
              <a:rPr lang="en-US" i="1" dirty="0" smtClean="0"/>
              <a:t>different</a:t>
            </a:r>
            <a:r>
              <a:rPr lang="en-US" dirty="0" smtClean="0"/>
              <a:t> way than </a:t>
            </a:r>
            <a:r>
              <a:rPr lang="en-US" i="1" dirty="0" smtClean="0"/>
              <a:t>classical OO languages</a:t>
            </a:r>
            <a:r>
              <a:rPr lang="en-US" dirty="0" smtClean="0"/>
              <a:t>, e.g.,</a:t>
            </a:r>
          </a:p>
          <a:p>
            <a:pPr lvl="1"/>
            <a:r>
              <a:rPr lang="en-US" dirty="0" smtClean="0"/>
              <a:t>objects can be created directly without instantiating any class</a:t>
            </a:r>
          </a:p>
          <a:p>
            <a:pPr lvl="1"/>
            <a:r>
              <a:rPr lang="en-US" dirty="0" smtClean="0"/>
              <a:t>properties can be added to an object or class definition at run-time</a:t>
            </a:r>
            <a:endParaRPr lang="en-US" dirty="0"/>
          </a:p>
        </p:txBody>
      </p:sp>
      <p:sp>
        <p:nvSpPr>
          <p:cNvPr id="4" name="Slide Number Placeholder 3"/>
          <p:cNvSpPr>
            <a:spLocks noGrp="1"/>
          </p:cNvSpPr>
          <p:nvPr>
            <p:ph type="sldNum" sz="quarter" idx="12"/>
          </p:nvPr>
        </p:nvSpPr>
        <p:spPr/>
        <p:txBody>
          <a:bodyPr/>
          <a:lstStyle/>
          <a:p>
            <a:fld id="{247FB092-A999-4510-8992-5DF87EBC3E9E}" type="slidenum">
              <a:rPr lang="en-US" smtClean="0"/>
              <a:t>76</a:t>
            </a:fld>
            <a:endParaRPr lang="en-US"/>
          </a:p>
        </p:txBody>
      </p:sp>
    </p:spTree>
    <p:extLst>
      <p:ext uri="{BB962C8B-B14F-4D97-AF65-F5344CB8AC3E}">
        <p14:creationId xmlns:p14="http://schemas.microsoft.com/office/powerpoint/2010/main" val="8536290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JavaScript</a:t>
            </a:r>
            <a:endParaRPr lang="en-US" dirty="0"/>
          </a:p>
        </p:txBody>
      </p:sp>
      <p:sp>
        <p:nvSpPr>
          <p:cNvPr id="3" name="Content Placeholder 2"/>
          <p:cNvSpPr>
            <a:spLocks noGrp="1"/>
          </p:cNvSpPr>
          <p:nvPr>
            <p:ph idx="1"/>
          </p:nvPr>
        </p:nvSpPr>
        <p:spPr/>
        <p:txBody>
          <a:bodyPr>
            <a:noAutofit/>
          </a:bodyPr>
          <a:lstStyle/>
          <a:p>
            <a:r>
              <a:rPr lang="en-US" sz="2400" dirty="0" smtClean="0"/>
              <a:t>JavaScript is </a:t>
            </a:r>
            <a:r>
              <a:rPr lang="en-US" sz="2400" b="1" dirty="0" smtClean="0"/>
              <a:t>case-sensitive</a:t>
            </a:r>
            <a:r>
              <a:rPr lang="en-US" sz="2400" dirty="0" smtClean="0"/>
              <a:t>. Keywords are in lowercase</a:t>
            </a:r>
          </a:p>
          <a:p>
            <a:r>
              <a:rPr lang="en-US" sz="2400" dirty="0" smtClean="0"/>
              <a:t>Program statements are terminated by </a:t>
            </a:r>
            <a:r>
              <a:rPr lang="en-US" sz="2400" b="1" dirty="0" smtClean="0"/>
              <a:t>semicolons</a:t>
            </a:r>
          </a:p>
          <a:p>
            <a:r>
              <a:rPr lang="en-US" sz="2400" dirty="0" smtClean="0"/>
              <a:t>Curly brackets </a:t>
            </a:r>
            <a:r>
              <a:rPr lang="en-US" sz="1800" dirty="0" smtClean="0"/>
              <a:t>{...} </a:t>
            </a:r>
            <a:r>
              <a:rPr lang="en-US" sz="2400" dirty="0" smtClean="0"/>
              <a:t>are used to define </a:t>
            </a:r>
            <a:r>
              <a:rPr lang="en-US" sz="2400" b="1" dirty="0" smtClean="0"/>
              <a:t>statement blocks</a:t>
            </a:r>
          </a:p>
          <a:p>
            <a:r>
              <a:rPr lang="en-US" sz="2400" dirty="0" smtClean="0"/>
              <a:t>Program text between </a:t>
            </a:r>
            <a:r>
              <a:rPr lang="en-US" sz="1800" dirty="0" smtClean="0">
                <a:latin typeface="Courier New" panose="02070309020205020404" pitchFamily="49" charset="0"/>
                <a:cs typeface="Courier New" panose="02070309020205020404" pitchFamily="49" charset="0"/>
              </a:rPr>
              <a:t>/*</a:t>
            </a:r>
            <a:r>
              <a:rPr lang="en-US" sz="2400" dirty="0" smtClean="0"/>
              <a:t> and </a:t>
            </a:r>
            <a:r>
              <a:rPr lang="en-US" sz="1800" dirty="0" smtClean="0">
                <a:latin typeface="Courier New" panose="02070309020205020404" pitchFamily="49" charset="0"/>
                <a:cs typeface="Courier New" panose="02070309020205020404" pitchFamily="49" charset="0"/>
              </a:rPr>
              <a:t>*/</a:t>
            </a:r>
            <a:r>
              <a:rPr lang="en-US" sz="2400" dirty="0" smtClean="0"/>
              <a:t> or after </a:t>
            </a:r>
            <a:r>
              <a:rPr lang="en-US" sz="1800" dirty="0" smtClean="0">
                <a:latin typeface="Courier New" panose="02070309020205020404" pitchFamily="49" charset="0"/>
                <a:cs typeface="Courier New" panose="02070309020205020404" pitchFamily="49" charset="0"/>
              </a:rPr>
              <a:t>//</a:t>
            </a:r>
            <a:r>
              <a:rPr lang="en-US" sz="2400" dirty="0" smtClean="0"/>
              <a:t> is treated as a </a:t>
            </a:r>
            <a:r>
              <a:rPr lang="en-US" sz="2400" b="1" dirty="0" smtClean="0"/>
              <a:t>comment</a:t>
            </a:r>
          </a:p>
          <a:p>
            <a:r>
              <a:rPr lang="en-US" sz="2400" dirty="0" smtClean="0"/>
              <a:t>Variables should be declared at the start of a function using the </a:t>
            </a:r>
            <a:r>
              <a:rPr lang="en-US" sz="2000" dirty="0" err="1" smtClean="0">
                <a:latin typeface="Courier New" panose="02070309020205020404" pitchFamily="49" charset="0"/>
                <a:cs typeface="Courier New" panose="02070309020205020404" pitchFamily="49" charset="0"/>
              </a:rPr>
              <a:t>var</a:t>
            </a:r>
            <a:r>
              <a:rPr lang="en-US" sz="2400" dirty="0" smtClean="0"/>
              <a:t> keyword</a:t>
            </a:r>
          </a:p>
          <a:p>
            <a:r>
              <a:rPr lang="en-US" sz="2400" dirty="0" smtClean="0"/>
              <a:t> There are only two kinds of scope for variables: </a:t>
            </a:r>
            <a:r>
              <a:rPr lang="en-US" sz="2000" b="1" dirty="0" smtClean="0"/>
              <a:t>global scope</a:t>
            </a:r>
            <a:r>
              <a:rPr lang="en-US" sz="2000" dirty="0" smtClean="0"/>
              <a:t> and </a:t>
            </a:r>
            <a:r>
              <a:rPr lang="en-US" sz="2000" b="1" dirty="0" smtClean="0"/>
              <a:t>function scope</a:t>
            </a:r>
            <a:endParaRPr lang="en-US" sz="2000" dirty="0" smtClean="0"/>
          </a:p>
          <a:p>
            <a:r>
              <a:rPr lang="en-US" sz="2400" dirty="0" smtClean="0">
                <a:latin typeface="Courier New" panose="02070309020205020404" pitchFamily="49" charset="0"/>
                <a:cs typeface="Courier New" panose="02070309020205020404" pitchFamily="49" charset="0"/>
              </a:rPr>
              <a:t>=</a:t>
            </a:r>
            <a:r>
              <a:rPr lang="en-US" sz="2400" dirty="0" smtClean="0"/>
              <a:t> is used for assigning values to variables</a:t>
            </a:r>
          </a:p>
          <a:p>
            <a:r>
              <a:rPr lang="en-US" sz="2400" dirty="0" smtClean="0"/>
              <a:t>For testing the equality (or inequality) of two primitive data values, use the strict equality predicate === (and !==) instead of the == (and !=)</a:t>
            </a:r>
          </a:p>
          <a:p>
            <a:pPr marL="0" indent="0">
              <a:buNone/>
            </a:pPr>
            <a:r>
              <a:rPr lang="en-US" sz="2400" dirty="0" smtClean="0"/>
              <a:t>	</a:t>
            </a:r>
            <a:r>
              <a:rPr lang="en-US" sz="1800" dirty="0" smtClean="0">
                <a:latin typeface="Courier New" panose="02070309020205020404" pitchFamily="49" charset="0"/>
                <a:cs typeface="Courier New" panose="02070309020205020404" pitchFamily="49" charset="0"/>
              </a:rPr>
              <a:t>2 == “2”  </a:t>
            </a:r>
            <a:r>
              <a:rPr lang="en-US" sz="2400" dirty="0" smtClean="0"/>
              <a:t>(output </a:t>
            </a:r>
            <a:r>
              <a:rPr lang="en-US" sz="1800" dirty="0">
                <a:latin typeface="Courier New" panose="02070309020205020404" pitchFamily="49" charset="0"/>
                <a:cs typeface="Courier New" panose="02070309020205020404" pitchFamily="49" charset="0"/>
              </a:rPr>
              <a:t>true</a:t>
            </a:r>
            <a:r>
              <a:rPr lang="en-US" sz="2400" dirty="0" smtClean="0"/>
              <a:t>)             </a:t>
            </a:r>
            <a:r>
              <a:rPr lang="en-US" sz="1800" dirty="0">
                <a:latin typeface="Courier New" panose="02070309020205020404" pitchFamily="49" charset="0"/>
                <a:cs typeface="Courier New" panose="02070309020205020404" pitchFamily="49" charset="0"/>
              </a:rPr>
              <a:t>2 === “2” </a:t>
            </a:r>
            <a:r>
              <a:rPr lang="en-US" sz="2400" dirty="0" smtClean="0"/>
              <a:t>(output </a:t>
            </a:r>
            <a:r>
              <a:rPr lang="en-US" sz="1800" dirty="0">
                <a:latin typeface="Courier New" panose="02070309020205020404" pitchFamily="49" charset="0"/>
                <a:cs typeface="Courier New" panose="02070309020205020404" pitchFamily="49" charset="0"/>
              </a:rPr>
              <a:t>false</a:t>
            </a:r>
            <a:r>
              <a:rPr lang="en-US" sz="2400" dirty="0" smtClean="0"/>
              <a:t>)</a:t>
            </a:r>
          </a:p>
        </p:txBody>
      </p:sp>
      <p:sp>
        <p:nvSpPr>
          <p:cNvPr id="4" name="Slide Number Placeholder 3"/>
          <p:cNvSpPr>
            <a:spLocks noGrp="1"/>
          </p:cNvSpPr>
          <p:nvPr>
            <p:ph type="sldNum" sz="quarter" idx="12"/>
          </p:nvPr>
        </p:nvSpPr>
        <p:spPr/>
        <p:txBody>
          <a:bodyPr/>
          <a:lstStyle/>
          <a:p>
            <a:fld id="{247FB092-A999-4510-8992-5DF87EBC3E9E}" type="slidenum">
              <a:rPr lang="en-US" smtClean="0"/>
              <a:t>77</a:t>
            </a:fld>
            <a:endParaRPr lang="en-US"/>
          </a:p>
        </p:txBody>
      </p:sp>
    </p:spTree>
    <p:extLst>
      <p:ext uri="{BB962C8B-B14F-4D97-AF65-F5344CB8AC3E}">
        <p14:creationId xmlns:p14="http://schemas.microsoft.com/office/powerpoint/2010/main" val="26522915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JavaScript</a:t>
            </a:r>
            <a:endParaRPr lang="en-US" dirty="0"/>
          </a:p>
        </p:txBody>
      </p:sp>
      <p:sp>
        <p:nvSpPr>
          <p:cNvPr id="3" name="Content Placeholder 2"/>
          <p:cNvSpPr>
            <a:spLocks noGrp="1"/>
          </p:cNvSpPr>
          <p:nvPr>
            <p:ph idx="1"/>
          </p:nvPr>
        </p:nvSpPr>
        <p:spPr/>
        <p:txBody>
          <a:bodyPr>
            <a:normAutofit/>
          </a:bodyPr>
          <a:lstStyle/>
          <a:p>
            <a:r>
              <a:rPr lang="en-US" dirty="0" smtClean="0"/>
              <a:t>JavaScript  has only three  primitive  data  types</a:t>
            </a:r>
          </a:p>
          <a:p>
            <a:pPr lvl="1">
              <a:buFont typeface="Wingdings" panose="05000000000000000000" pitchFamily="2" charset="2"/>
              <a:buChar char="ü"/>
            </a:pPr>
            <a:r>
              <a:rPr lang="en-US" sz="2000" dirty="0" smtClean="0">
                <a:latin typeface="Courier New" panose="02070309020205020404" pitchFamily="49" charset="0"/>
                <a:cs typeface="Courier New" panose="02070309020205020404" pitchFamily="49" charset="0"/>
              </a:rPr>
              <a:t>String</a:t>
            </a:r>
            <a:endParaRPr lang="en-US" sz="1600" dirty="0" smtClean="0">
              <a:latin typeface="Courier New" panose="02070309020205020404" pitchFamily="49" charset="0"/>
              <a:cs typeface="Courier New" panose="02070309020205020404" pitchFamily="49" charset="0"/>
            </a:endParaRPr>
          </a:p>
          <a:p>
            <a:pPr marL="457200" lvl="1" indent="0">
              <a:buNone/>
            </a:pPr>
            <a:r>
              <a:rPr lang="en-US" sz="18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single = ‘Just single quotes’;</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double = “Just double quotes”;</a:t>
            </a:r>
            <a:endParaRPr lang="en-US" sz="1800" dirty="0">
              <a:latin typeface="Courier New" panose="02070309020205020404" pitchFamily="49" charset="0"/>
              <a:cs typeface="Courier New" panose="02070309020205020404" pitchFamily="49" charset="0"/>
            </a:endParaRPr>
          </a:p>
          <a:p>
            <a:pPr lvl="1">
              <a:buFont typeface="Wingdings" panose="05000000000000000000" pitchFamily="2" charset="2"/>
              <a:buChar char="ü"/>
            </a:pPr>
            <a:r>
              <a:rPr lang="en-US" sz="2000" dirty="0" smtClean="0">
                <a:latin typeface="Courier New" panose="02070309020205020404" pitchFamily="49" charset="0"/>
                <a:cs typeface="Courier New" panose="02070309020205020404" pitchFamily="49" charset="0"/>
              </a:rPr>
              <a:t>Number</a:t>
            </a:r>
            <a:endParaRPr lang="en-US" sz="1800" dirty="0" smtClean="0">
              <a:latin typeface="Courier New" panose="02070309020205020404" pitchFamily="49" charset="0"/>
              <a:cs typeface="Courier New" panose="02070309020205020404" pitchFamily="49" charset="0"/>
            </a:endParaRPr>
          </a:p>
          <a:p>
            <a:pPr marL="457200" lvl="1" indent="0">
              <a:buNone/>
            </a:pPr>
            <a:r>
              <a:rPr lang="en-US" dirty="0" smtClean="0"/>
              <a:t>	</a:t>
            </a: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num</a:t>
            </a:r>
            <a:r>
              <a:rPr lang="en-US" sz="1600" dirty="0" smtClean="0">
                <a:latin typeface="Courier New" panose="02070309020205020404" pitchFamily="49" charset="0"/>
                <a:cs typeface="Courier New" panose="02070309020205020404" pitchFamily="49" charset="0"/>
              </a:rPr>
              <a:t> = 10;</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decimal = 19.8;</a:t>
            </a:r>
            <a:endParaRPr lang="en-US" sz="1800" dirty="0">
              <a:latin typeface="Courier New" panose="02070309020205020404" pitchFamily="49" charset="0"/>
              <a:cs typeface="Courier New" panose="02070309020205020404" pitchFamily="49" charset="0"/>
            </a:endParaRPr>
          </a:p>
          <a:p>
            <a:pPr lvl="1">
              <a:buFont typeface="Wingdings" panose="05000000000000000000" pitchFamily="2" charset="2"/>
              <a:buChar char="ü"/>
            </a:pPr>
            <a:r>
              <a:rPr lang="en-US" sz="1600" dirty="0" smtClean="0">
                <a:latin typeface="Courier New" panose="02070309020205020404" pitchFamily="49" charset="0"/>
                <a:cs typeface="Courier New" panose="02070309020205020404" pitchFamily="49" charset="0"/>
              </a:rPr>
              <a:t>Boolean</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stop = false;</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active = true;</a:t>
            </a:r>
          </a:p>
          <a:p>
            <a:pPr>
              <a:spcBef>
                <a:spcPts val="1200"/>
              </a:spcBef>
            </a:pPr>
            <a:r>
              <a:rPr lang="en-US" dirty="0" smtClean="0"/>
              <a:t> To test the type of a variable holds </a:t>
            </a:r>
            <a:r>
              <a:rPr lang="en-US" sz="2000" dirty="0" err="1" smtClean="0">
                <a:latin typeface="Courier New" panose="02070309020205020404" pitchFamily="49" charset="0"/>
                <a:cs typeface="Courier New" panose="02070309020205020404" pitchFamily="49" charset="0"/>
              </a:rPr>
              <a:t>typeof</a:t>
            </a:r>
            <a:r>
              <a:rPr lang="en-US" sz="2000" dirty="0" smtClean="0">
                <a:latin typeface="Courier New" panose="02070309020205020404" pitchFamily="49" charset="0"/>
                <a:cs typeface="Courier New" panose="02070309020205020404" pitchFamily="49" charset="0"/>
              </a:rPr>
              <a:t>(…) </a:t>
            </a:r>
            <a:r>
              <a:rPr lang="en-US" dirty="0" smtClean="0"/>
              <a:t>function</a:t>
            </a:r>
          </a:p>
          <a:p>
            <a:pPr marL="0" indent="0">
              <a:spcBef>
                <a:spcPts val="1200"/>
              </a:spcBef>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typeof</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num</a:t>
            </a:r>
            <a:r>
              <a:rPr lang="en-US" sz="2000" dirty="0" smtClean="0">
                <a:latin typeface="Courier New" panose="02070309020205020404" pitchFamily="49" charset="0"/>
                <a:cs typeface="Courier New" panose="02070309020205020404" pitchFamily="49" charset="0"/>
              </a:rPr>
              <a:t>)</a:t>
            </a:r>
            <a:r>
              <a:rPr lang="en-US" sz="2000" dirty="0" smtClean="0">
                <a:cs typeface="Courier New" panose="02070309020205020404" pitchFamily="49" charset="0"/>
              </a:rPr>
              <a:t>   (output </a:t>
            </a:r>
            <a:r>
              <a:rPr lang="en-US" sz="2000" dirty="0" smtClean="0">
                <a:latin typeface="Courier New" panose="02070309020205020404" pitchFamily="49" charset="0"/>
                <a:cs typeface="Courier New" panose="02070309020205020404" pitchFamily="49" charset="0"/>
              </a:rPr>
              <a:t>number</a:t>
            </a:r>
            <a:r>
              <a:rPr lang="en-US" sz="2000" dirty="0" smtClean="0">
                <a:cs typeface="Courier New" panose="02070309020205020404" pitchFamily="49" charset="0"/>
              </a:rPr>
              <a:t>)</a:t>
            </a:r>
            <a:endParaRPr lang="en-US" sz="2000" dirty="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247FB092-A999-4510-8992-5DF87EBC3E9E}" type="slidenum">
              <a:rPr lang="en-US" smtClean="0"/>
              <a:t>78</a:t>
            </a:fld>
            <a:endParaRPr lang="en-US"/>
          </a:p>
        </p:txBody>
      </p:sp>
    </p:spTree>
    <p:extLst>
      <p:ext uri="{BB962C8B-B14F-4D97-AF65-F5344CB8AC3E}">
        <p14:creationId xmlns:p14="http://schemas.microsoft.com/office/powerpoint/2010/main" val="29188519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JavaScript</a:t>
            </a:r>
            <a:endParaRPr lang="en-US" dirty="0"/>
          </a:p>
        </p:txBody>
      </p:sp>
      <p:sp>
        <p:nvSpPr>
          <p:cNvPr id="3" name="Content Placeholder 2"/>
          <p:cNvSpPr>
            <a:spLocks noGrp="1"/>
          </p:cNvSpPr>
          <p:nvPr>
            <p:ph idx="1"/>
          </p:nvPr>
        </p:nvSpPr>
        <p:spPr/>
        <p:txBody>
          <a:bodyPr>
            <a:normAutofit/>
          </a:bodyPr>
          <a:lstStyle/>
          <a:p>
            <a:r>
              <a:rPr lang="en-US" dirty="0" smtClean="0"/>
              <a:t>JavaScript has essentially  three  reference  types</a:t>
            </a:r>
          </a:p>
          <a:p>
            <a:pPr lvl="1">
              <a:spcBef>
                <a:spcPts val="1800"/>
              </a:spcBef>
              <a:buFont typeface="Wingdings" panose="05000000000000000000" pitchFamily="2" charset="2"/>
              <a:buChar char="ü"/>
            </a:pPr>
            <a:r>
              <a:rPr lang="en-US" sz="2000" dirty="0" smtClean="0">
                <a:latin typeface="Courier New" panose="02070309020205020404" pitchFamily="49" charset="0"/>
                <a:cs typeface="Courier New" panose="02070309020205020404" pitchFamily="49" charset="0"/>
              </a:rPr>
              <a:t>Object </a:t>
            </a:r>
            <a:r>
              <a:rPr lang="en-US" sz="2000" dirty="0" smtClean="0">
                <a:cs typeface="Courier New" panose="02070309020205020404" pitchFamily="49" charset="0"/>
              </a:rPr>
              <a:t>is a set of </a:t>
            </a:r>
            <a:r>
              <a:rPr lang="en-US" sz="2000" b="1" dirty="0" smtClean="0">
                <a:cs typeface="Courier New" panose="02070309020205020404" pitchFamily="49" charset="0"/>
              </a:rPr>
              <a:t>property-value-pairs</a:t>
            </a:r>
          </a:p>
          <a:p>
            <a:pPr marL="457200" lvl="1"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var</a:t>
            </a:r>
            <a:r>
              <a:rPr lang="en-US" sz="1800" dirty="0" smtClean="0">
                <a:latin typeface="Courier New" panose="02070309020205020404" pitchFamily="49" charset="0"/>
                <a:cs typeface="Courier New" panose="02070309020205020404" pitchFamily="49" charset="0"/>
              </a:rPr>
              <a:t> person1 = {</a:t>
            </a:r>
          </a:p>
          <a:p>
            <a:pPr marL="457200" lvl="1"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lastName</a:t>
            </a:r>
            <a:r>
              <a:rPr lang="en-US" sz="1800" dirty="0" smtClean="0">
                <a:latin typeface="Courier New" panose="02070309020205020404" pitchFamily="49" charset="0"/>
                <a:cs typeface="Courier New" panose="02070309020205020404" pitchFamily="49" charset="0"/>
              </a:rPr>
              <a:t>: “Smith”,</a:t>
            </a:r>
          </a:p>
          <a:p>
            <a:pPr marL="457200"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firstName</a:t>
            </a:r>
            <a:r>
              <a:rPr lang="en-US" sz="1800" dirty="0" smtClean="0">
                <a:latin typeface="Courier New" panose="02070309020205020404" pitchFamily="49" charset="0"/>
                <a:cs typeface="Courier New" panose="02070309020205020404" pitchFamily="49" charset="0"/>
              </a:rPr>
              <a:t>: “John”</a:t>
            </a:r>
          </a:p>
          <a:p>
            <a:pPr marL="457200"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p>
          <a:p>
            <a:pPr marL="457200" lvl="1" indent="0">
              <a:buNone/>
            </a:pPr>
            <a:endParaRPr lang="en-US" sz="1800" dirty="0" smtClean="0">
              <a:latin typeface="Courier New" panose="02070309020205020404" pitchFamily="49" charset="0"/>
              <a:cs typeface="Courier New" panose="02070309020205020404" pitchFamily="49" charset="0"/>
            </a:endParaRPr>
          </a:p>
          <a:p>
            <a:pPr lvl="1">
              <a:buFont typeface="Wingdings" panose="05000000000000000000" pitchFamily="2" charset="2"/>
              <a:buChar char="§"/>
            </a:pPr>
            <a:r>
              <a:rPr lang="en-US" sz="2000" dirty="0" smtClean="0">
                <a:cs typeface="Courier New" panose="02070309020205020404" pitchFamily="49" charset="0"/>
              </a:rPr>
              <a:t>Properties can be accessed in two ways:</a:t>
            </a:r>
          </a:p>
          <a:p>
            <a:pPr marL="914400" lvl="2">
              <a:buFont typeface="Wingdings" panose="05000000000000000000" pitchFamily="2" charset="2"/>
              <a:buChar char="§"/>
              <a:tabLst>
                <a:tab pos="855663" algn="l"/>
              </a:tabLst>
            </a:pPr>
            <a:r>
              <a:rPr lang="en-US" sz="1600" dirty="0" smtClean="0">
                <a:cs typeface="Courier New" panose="02070309020205020404" pitchFamily="49" charset="0"/>
              </a:rPr>
              <a:t>Using the dot notation: </a:t>
            </a:r>
            <a:r>
              <a:rPr lang="en-US" sz="1600" dirty="0" smtClean="0">
                <a:latin typeface="Courier New" panose="02070309020205020404" pitchFamily="49" charset="0"/>
                <a:cs typeface="Courier New" panose="02070309020205020404" pitchFamily="49" charset="0"/>
              </a:rPr>
              <a:t>person1.lastName = "Smith"</a:t>
            </a:r>
          </a:p>
          <a:p>
            <a:pPr marL="914400" lvl="2">
              <a:buFont typeface="Wingdings" panose="05000000000000000000" pitchFamily="2" charset="2"/>
              <a:buChar char="§"/>
              <a:tabLst>
                <a:tab pos="855663" algn="l"/>
              </a:tabLst>
            </a:pPr>
            <a:r>
              <a:rPr lang="en-US" sz="1600" dirty="0" smtClean="0">
                <a:cs typeface="Courier New" panose="02070309020205020404" pitchFamily="49" charset="0"/>
              </a:rPr>
              <a:t>Using an "associative array" notation: </a:t>
            </a:r>
            <a:r>
              <a:rPr lang="en-US" sz="1600" dirty="0" smtClean="0">
                <a:latin typeface="Courier New" panose="02070309020205020404" pitchFamily="49" charset="0"/>
                <a:cs typeface="Courier New" panose="02070309020205020404" pitchFamily="49" charset="0"/>
              </a:rPr>
              <a:t>person1["</a:t>
            </a:r>
            <a:r>
              <a:rPr lang="en-US" sz="1600" dirty="0" err="1" smtClean="0">
                <a:latin typeface="Courier New" panose="02070309020205020404" pitchFamily="49" charset="0"/>
                <a:cs typeface="Courier New" panose="02070309020205020404" pitchFamily="49" charset="0"/>
              </a:rPr>
              <a:t>lastName</a:t>
            </a:r>
            <a:r>
              <a:rPr lang="en-US" sz="1600" dirty="0" smtClean="0">
                <a:latin typeface="Courier New" panose="02070309020205020404" pitchFamily="49" charset="0"/>
                <a:cs typeface="Courier New" panose="02070309020205020404" pitchFamily="49" charset="0"/>
              </a:rPr>
              <a:t>"] = "Smith“</a:t>
            </a:r>
          </a:p>
          <a:p>
            <a:pPr lvl="1">
              <a:buFont typeface="Wingdings" panose="05000000000000000000" pitchFamily="2" charset="2"/>
              <a:buChar char="§"/>
              <a:tabLst>
                <a:tab pos="855663" algn="l"/>
              </a:tabLst>
            </a:pPr>
            <a:r>
              <a:rPr lang="en-US" sz="2000" dirty="0" smtClean="0">
                <a:cs typeface="Courier New" panose="02070309020205020404" pitchFamily="49" charset="0"/>
              </a:rPr>
              <a:t>Looping over the keys of an object:</a:t>
            </a:r>
          </a:p>
          <a:p>
            <a:pPr marL="457200" lvl="1" indent="0">
              <a:buNone/>
              <a:tabLst>
                <a:tab pos="855663" algn="l"/>
              </a:tabLst>
            </a:pPr>
            <a:r>
              <a:rPr lang="en-US" sz="2000" dirty="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Object.keys</a:t>
            </a:r>
            <a:r>
              <a:rPr lang="en-US" sz="1600" dirty="0" smtClean="0">
                <a:latin typeface="Courier New" panose="02070309020205020404" pitchFamily="49" charset="0"/>
                <a:cs typeface="Courier New" panose="02070309020205020404" pitchFamily="49" charset="0"/>
              </a:rPr>
              <a:t>( person1 ).</a:t>
            </a:r>
            <a:r>
              <a:rPr lang="en-US" sz="1600" dirty="0" err="1" smtClean="0">
                <a:latin typeface="Courier New" panose="02070309020205020404" pitchFamily="49" charset="0"/>
                <a:cs typeface="Courier New" panose="02070309020205020404" pitchFamily="49" charset="0"/>
              </a:rPr>
              <a:t>forEach</a:t>
            </a:r>
            <a:r>
              <a:rPr lang="en-US" sz="1600" dirty="0" smtClean="0">
                <a:latin typeface="Courier New" panose="02070309020205020404" pitchFamily="49" charset="0"/>
                <a:cs typeface="Courier New" panose="02070309020205020404" pitchFamily="49" charset="0"/>
              </a:rPr>
              <a:t>( function ( </a:t>
            </a:r>
            <a:r>
              <a:rPr lang="en-US" sz="1600" dirty="0" err="1" smtClean="0">
                <a:latin typeface="Courier New" panose="02070309020205020404" pitchFamily="49" charset="0"/>
                <a:cs typeface="Courier New" panose="02070309020205020404" pitchFamily="49" charset="0"/>
              </a:rPr>
              <a:t>objId</a:t>
            </a:r>
            <a:r>
              <a:rPr lang="en-US" sz="1600" dirty="0" smtClean="0">
                <a:latin typeface="Courier New" panose="02070309020205020404" pitchFamily="49" charset="0"/>
                <a:cs typeface="Courier New" panose="02070309020205020404" pitchFamily="49" charset="0"/>
              </a:rPr>
              <a:t>) { ... } );</a:t>
            </a:r>
            <a:endParaRPr lang="en-US" sz="2000" dirty="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247FB092-A999-4510-8992-5DF87EBC3E9E}" type="slidenum">
              <a:rPr lang="en-US" smtClean="0"/>
              <a:t>79</a:t>
            </a:fld>
            <a:endParaRPr lang="en-US"/>
          </a:p>
        </p:txBody>
      </p:sp>
    </p:spTree>
    <p:extLst>
      <p:ext uri="{BB962C8B-B14F-4D97-AF65-F5344CB8AC3E}">
        <p14:creationId xmlns:p14="http://schemas.microsoft.com/office/powerpoint/2010/main" val="32867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Technologies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Adobe Flash</a:t>
            </a:r>
            <a:r>
              <a:rPr lang="en-US" dirty="0" smtClean="0"/>
              <a:t> </a:t>
            </a:r>
            <a:r>
              <a:rPr lang="en-US" dirty="0"/>
              <a:t>(</a:t>
            </a:r>
            <a:r>
              <a:rPr lang="en-US" i="1" dirty="0"/>
              <a:t>deprecated</a:t>
            </a:r>
            <a:r>
              <a:rPr lang="en-US" dirty="0"/>
              <a:t>) is </a:t>
            </a:r>
            <a:r>
              <a:rPr lang="en-US" dirty="0" smtClean="0"/>
              <a:t>a </a:t>
            </a:r>
            <a:r>
              <a:rPr lang="en-US" dirty="0"/>
              <a:t>multimedia software platform used for production of </a:t>
            </a:r>
            <a:r>
              <a:rPr lang="en-US" dirty="0" smtClean="0"/>
              <a:t>rich </a:t>
            </a:r>
            <a:r>
              <a:rPr lang="en-US" dirty="0"/>
              <a:t>Internet </a:t>
            </a:r>
            <a:r>
              <a:rPr lang="en-US" dirty="0" smtClean="0"/>
              <a:t>applications and </a:t>
            </a:r>
            <a:r>
              <a:rPr lang="en-US" dirty="0"/>
              <a:t>embedded web browser video </a:t>
            </a:r>
            <a:r>
              <a:rPr lang="en-US" dirty="0" smtClean="0"/>
              <a:t>players</a:t>
            </a:r>
          </a:p>
          <a:p>
            <a:pPr>
              <a:spcBef>
                <a:spcPts val="1200"/>
              </a:spcBef>
            </a:pPr>
            <a:r>
              <a:rPr lang="en-US" b="1" dirty="0" smtClean="0"/>
              <a:t>Java Applet</a:t>
            </a:r>
            <a:r>
              <a:rPr lang="en-US" dirty="0" smtClean="0"/>
              <a:t> </a:t>
            </a:r>
            <a:r>
              <a:rPr lang="en-US" dirty="0"/>
              <a:t>(</a:t>
            </a:r>
            <a:r>
              <a:rPr lang="en-US" i="1" dirty="0"/>
              <a:t>deprecated</a:t>
            </a:r>
            <a:r>
              <a:rPr lang="en-US" dirty="0"/>
              <a:t>) </a:t>
            </a:r>
            <a:r>
              <a:rPr lang="en-US" dirty="0" smtClean="0"/>
              <a:t>is a </a:t>
            </a:r>
            <a:r>
              <a:rPr lang="en-US" dirty="0"/>
              <a:t>small application </a:t>
            </a:r>
            <a:r>
              <a:rPr lang="en-US" dirty="0" smtClean="0"/>
              <a:t>compiled to Java bytecode that is executed within a Java Virtual Machine in a process separate from the web browser</a:t>
            </a:r>
          </a:p>
          <a:p>
            <a:pPr>
              <a:spcBef>
                <a:spcPts val="1200"/>
              </a:spcBef>
            </a:pPr>
            <a:r>
              <a:rPr lang="en-US" b="1" dirty="0" smtClean="0"/>
              <a:t>Web Services</a:t>
            </a:r>
            <a:r>
              <a:rPr lang="en-US" dirty="0" smtClean="0"/>
              <a:t> is a web technology used for </a:t>
            </a:r>
            <a:r>
              <a:rPr lang="en-US" dirty="0"/>
              <a:t>machine-to-machine communication, more specifically for transferring machine-readable file formats such as XML and </a:t>
            </a:r>
            <a:r>
              <a:rPr lang="en-US" dirty="0" smtClean="0"/>
              <a:t>JSON </a:t>
            </a:r>
          </a:p>
          <a:p>
            <a:pPr>
              <a:spcBef>
                <a:spcPts val="1200"/>
              </a:spcBef>
            </a:pPr>
            <a:r>
              <a:rPr lang="en-US" b="1" dirty="0" smtClean="0"/>
              <a:t>JavaScript</a:t>
            </a:r>
            <a:r>
              <a:rPr lang="en-US" dirty="0" smtClean="0"/>
              <a:t> is an interpreted programming language, one of the core technologies of the World Wide Web, that is executed by a dedicated JavaScript engine in the web browser</a:t>
            </a:r>
          </a:p>
          <a:p>
            <a:pPr>
              <a:spcBef>
                <a:spcPts val="1200"/>
              </a:spcBef>
            </a:pPr>
            <a:r>
              <a:rPr lang="en-US" b="1" dirty="0" err="1" smtClean="0"/>
              <a:t>WebAssembly</a:t>
            </a:r>
            <a:r>
              <a:rPr lang="en-US" dirty="0"/>
              <a:t> is an open standard that defines a portable binary code format for executable </a:t>
            </a:r>
            <a:r>
              <a:rPr lang="en-US" dirty="0" smtClean="0"/>
              <a:t>programs and interfaces to facilitating interactions between such programs and their host environment</a:t>
            </a:r>
            <a:endParaRPr lang="en-US" dirty="0"/>
          </a:p>
        </p:txBody>
      </p:sp>
      <p:sp>
        <p:nvSpPr>
          <p:cNvPr id="4" name="Slide Number Placeholder 3"/>
          <p:cNvSpPr>
            <a:spLocks noGrp="1"/>
          </p:cNvSpPr>
          <p:nvPr>
            <p:ph type="sldNum" sz="quarter" idx="12"/>
          </p:nvPr>
        </p:nvSpPr>
        <p:spPr/>
        <p:txBody>
          <a:bodyPr/>
          <a:lstStyle/>
          <a:p>
            <a:fld id="{247FB092-A999-4510-8992-5DF87EBC3E9E}" type="slidenum">
              <a:rPr lang="en-US" smtClean="0"/>
              <a:t>8</a:t>
            </a:fld>
            <a:endParaRPr lang="en-US"/>
          </a:p>
        </p:txBody>
      </p:sp>
    </p:spTree>
    <p:extLst>
      <p:ext uri="{BB962C8B-B14F-4D97-AF65-F5344CB8AC3E}">
        <p14:creationId xmlns:p14="http://schemas.microsoft.com/office/powerpoint/2010/main" val="42471429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JavaScript</a:t>
            </a:r>
            <a:endParaRPr lang="en-US" dirty="0"/>
          </a:p>
        </p:txBody>
      </p:sp>
      <p:sp>
        <p:nvSpPr>
          <p:cNvPr id="3" name="Content Placeholder 2"/>
          <p:cNvSpPr>
            <a:spLocks noGrp="1"/>
          </p:cNvSpPr>
          <p:nvPr>
            <p:ph idx="1"/>
          </p:nvPr>
        </p:nvSpPr>
        <p:spPr/>
        <p:txBody>
          <a:bodyPr>
            <a:normAutofit/>
          </a:bodyPr>
          <a:lstStyle/>
          <a:p>
            <a:r>
              <a:rPr lang="en-US" dirty="0" smtClean="0"/>
              <a:t>JavaScript has essentially  three  reference  types</a:t>
            </a:r>
          </a:p>
          <a:p>
            <a:pPr lvl="1">
              <a:spcBef>
                <a:spcPts val="1800"/>
              </a:spcBef>
              <a:buFont typeface="Wingdings" panose="05000000000000000000" pitchFamily="2" charset="2"/>
              <a:buChar char="ü"/>
            </a:pPr>
            <a:r>
              <a:rPr lang="en-US" sz="2000" dirty="0" smtClean="0">
                <a:latin typeface="Courier New" panose="02070309020205020404" pitchFamily="49" charset="0"/>
                <a:cs typeface="Courier New" panose="02070309020205020404" pitchFamily="49" charset="0"/>
              </a:rPr>
              <a:t>Array</a:t>
            </a:r>
          </a:p>
          <a:p>
            <a:pPr marL="457200" lvl="1"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var</a:t>
            </a:r>
            <a:r>
              <a:rPr lang="en-US" sz="1800" dirty="0" smtClean="0">
                <a:latin typeface="Courier New" panose="02070309020205020404" pitchFamily="49" charset="0"/>
                <a:cs typeface="Courier New" panose="02070309020205020404" pitchFamily="49" charset="0"/>
              </a:rPr>
              <a:t> a1 = [1, 2, “Name”, true]</a:t>
            </a:r>
          </a:p>
          <a:p>
            <a:pPr marL="457200" lvl="1" indent="0">
              <a:buNone/>
            </a:pPr>
            <a:endParaRPr lang="en-US" sz="1800" dirty="0" smtClean="0">
              <a:cs typeface="Courier New" panose="02070309020205020404" pitchFamily="49" charset="0"/>
            </a:endParaRPr>
          </a:p>
          <a:p>
            <a:pPr lvl="1">
              <a:buFont typeface="Wingdings" panose="05000000000000000000" pitchFamily="2" charset="2"/>
              <a:buChar char="§"/>
            </a:pPr>
            <a:r>
              <a:rPr lang="en-US" sz="2000" dirty="0" smtClean="0">
                <a:cs typeface="Courier New" panose="02070309020205020404" pitchFamily="49" charset="0"/>
              </a:rPr>
              <a:t>Index starts at 0</a:t>
            </a:r>
          </a:p>
          <a:p>
            <a:pPr marL="457200" lvl="1" indent="0">
              <a:buNone/>
            </a:pPr>
            <a:r>
              <a:rPr lang="en-US" sz="20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a1[2] = “Name”</a:t>
            </a:r>
            <a:endParaRPr lang="en-US" sz="2000" dirty="0" smtClean="0">
              <a:latin typeface="Courier New" panose="02070309020205020404" pitchFamily="49" charset="0"/>
              <a:cs typeface="Courier New" panose="02070309020205020404" pitchFamily="49" charset="0"/>
            </a:endParaRPr>
          </a:p>
          <a:p>
            <a:pPr lvl="1">
              <a:buFont typeface="Wingdings" panose="05000000000000000000" pitchFamily="2" charset="2"/>
              <a:buChar char="§"/>
            </a:pPr>
            <a:r>
              <a:rPr lang="en-US" sz="2000" dirty="0" smtClean="0">
                <a:cs typeface="Courier New" panose="02070309020205020404" pitchFamily="49" charset="0"/>
              </a:rPr>
              <a:t>Array has a length property</a:t>
            </a:r>
          </a:p>
          <a:p>
            <a:pPr marL="457200" lvl="1" indent="0">
              <a:buNone/>
            </a:pPr>
            <a:r>
              <a:rPr lang="en-US" sz="20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a1.length </a:t>
            </a:r>
            <a:r>
              <a:rPr lang="en-US" sz="2000" dirty="0" smtClean="0">
                <a:cs typeface="Courier New" panose="02070309020205020404" pitchFamily="49" charset="0"/>
              </a:rPr>
              <a:t>(output </a:t>
            </a:r>
            <a:r>
              <a:rPr lang="en-US" sz="1800" dirty="0" smtClean="0">
                <a:latin typeface="Courier New" panose="02070309020205020404" pitchFamily="49" charset="0"/>
                <a:cs typeface="Courier New" panose="02070309020205020404" pitchFamily="49" charset="0"/>
              </a:rPr>
              <a:t>4</a:t>
            </a:r>
            <a:r>
              <a:rPr lang="en-US" sz="2000" dirty="0" smtClean="0">
                <a:cs typeface="Courier New" panose="02070309020205020404" pitchFamily="49" charset="0"/>
              </a:rPr>
              <a:t>)</a:t>
            </a:r>
          </a:p>
          <a:p>
            <a:pPr lvl="1">
              <a:buFont typeface="Wingdings" panose="05000000000000000000" pitchFamily="2" charset="2"/>
              <a:buChar char="§"/>
            </a:pPr>
            <a:r>
              <a:rPr lang="en-US" sz="2000" dirty="0" smtClean="0">
                <a:cs typeface="Courier New" panose="02070309020205020404" pitchFamily="49" charset="0"/>
              </a:rPr>
              <a:t>Arrays can grow dynamically</a:t>
            </a:r>
          </a:p>
          <a:p>
            <a:pPr marL="457200" lvl="1" indent="0">
              <a:buNone/>
            </a:pPr>
            <a:r>
              <a:rPr lang="en-US" sz="20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a1[6] = 7</a:t>
            </a:r>
            <a:endParaRPr lang="en-US" sz="2000"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247FB092-A999-4510-8992-5DF87EBC3E9E}" type="slidenum">
              <a:rPr lang="en-US" smtClean="0"/>
              <a:t>80</a:t>
            </a:fld>
            <a:endParaRPr lang="en-US"/>
          </a:p>
        </p:txBody>
      </p:sp>
    </p:spTree>
    <p:extLst>
      <p:ext uri="{BB962C8B-B14F-4D97-AF65-F5344CB8AC3E}">
        <p14:creationId xmlns:p14="http://schemas.microsoft.com/office/powerpoint/2010/main" val="25603111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JavaScript</a:t>
            </a:r>
            <a:endParaRPr lang="en-US" dirty="0"/>
          </a:p>
        </p:txBody>
      </p:sp>
      <p:sp>
        <p:nvSpPr>
          <p:cNvPr id="3" name="Content Placeholder 2"/>
          <p:cNvSpPr>
            <a:spLocks noGrp="1"/>
          </p:cNvSpPr>
          <p:nvPr>
            <p:ph idx="1"/>
          </p:nvPr>
        </p:nvSpPr>
        <p:spPr/>
        <p:txBody>
          <a:bodyPr/>
          <a:lstStyle/>
          <a:p>
            <a:r>
              <a:rPr lang="en-US" dirty="0" smtClean="0"/>
              <a:t>JavaScript has essentially  three  reference  types</a:t>
            </a:r>
          </a:p>
          <a:p>
            <a:pPr lvl="1">
              <a:spcBef>
                <a:spcPts val="1800"/>
              </a:spcBef>
              <a:buFont typeface="Wingdings" panose="05000000000000000000" pitchFamily="2" charset="2"/>
              <a:buChar char="ü"/>
            </a:pPr>
            <a:r>
              <a:rPr lang="en-US" sz="2000" dirty="0" smtClean="0">
                <a:latin typeface="Courier New" panose="02070309020205020404" pitchFamily="49" charset="0"/>
                <a:cs typeface="Courier New" panose="02070309020205020404" pitchFamily="49" charset="0"/>
              </a:rPr>
              <a:t>Function</a:t>
            </a:r>
          </a:p>
          <a:p>
            <a:pPr marL="457200" lvl="1" indent="0">
              <a:buNone/>
            </a:pPr>
            <a:r>
              <a:rPr lang="en-US" sz="20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myF</a:t>
            </a:r>
            <a:r>
              <a:rPr lang="en-US" sz="1600" dirty="0" smtClean="0">
                <a:latin typeface="Courier New" panose="02070309020205020404" pitchFamily="49" charset="0"/>
                <a:cs typeface="Courier New" panose="02070309020205020404" pitchFamily="49" charset="0"/>
              </a:rPr>
              <a:t> = function </a:t>
            </a:r>
            <a:r>
              <a:rPr lang="en-US" sz="1600" dirty="0" err="1" smtClean="0">
                <a:latin typeface="Courier New" panose="02070309020205020404" pitchFamily="49" charset="0"/>
                <a:cs typeface="Courier New" panose="02070309020205020404" pitchFamily="49" charset="0"/>
              </a:rPr>
              <a:t>theNameOfMyF</a:t>
            </a:r>
            <a:r>
              <a:rPr lang="en-US" sz="1600" dirty="0" smtClean="0">
                <a:latin typeface="Courier New" panose="02070309020205020404" pitchFamily="49" charset="0"/>
                <a:cs typeface="Courier New" panose="02070309020205020404" pitchFamily="49" charset="0"/>
              </a:rPr>
              <a:t> () {...}</a:t>
            </a:r>
          </a:p>
          <a:p>
            <a:pPr marL="457200" lvl="1" indent="0">
              <a:buNone/>
            </a:pPr>
            <a:endParaRPr lang="en-US" sz="1600" dirty="0">
              <a:latin typeface="Courier New" panose="02070309020205020404" pitchFamily="49" charset="0"/>
              <a:cs typeface="Courier New" panose="02070309020205020404" pitchFamily="49" charset="0"/>
            </a:endParaRPr>
          </a:p>
          <a:p>
            <a:pPr lvl="1">
              <a:buFont typeface="Wingdings" panose="05000000000000000000" pitchFamily="2" charset="2"/>
              <a:buChar char="§"/>
            </a:pPr>
            <a:r>
              <a:rPr lang="en-US" sz="2000" dirty="0" smtClean="0">
                <a:cs typeface="Courier New" panose="02070309020205020404" pitchFamily="49" charset="0"/>
              </a:rPr>
              <a:t>procedures are called “functions”, no matter if they return or not a value</a:t>
            </a:r>
          </a:p>
          <a:p>
            <a:pPr lvl="1">
              <a:buFont typeface="Wingdings" panose="05000000000000000000" pitchFamily="2" charset="2"/>
              <a:buChar char="§"/>
            </a:pPr>
            <a:r>
              <a:rPr lang="en-US" sz="2000" dirty="0">
                <a:cs typeface="Courier New" panose="02070309020205020404" pitchFamily="49" charset="0"/>
              </a:rPr>
              <a:t>f</a:t>
            </a:r>
            <a:r>
              <a:rPr lang="en-US" sz="2000" dirty="0" smtClean="0">
                <a:cs typeface="Courier New" panose="02070309020205020404" pitchFamily="49" charset="0"/>
              </a:rPr>
              <a:t>unctions can be stored in a variable</a:t>
            </a:r>
          </a:p>
          <a:p>
            <a:pPr lvl="1">
              <a:buFont typeface="Wingdings" panose="05000000000000000000" pitchFamily="2" charset="2"/>
              <a:buChar char="§"/>
            </a:pPr>
            <a:r>
              <a:rPr lang="en-US" sz="2000" dirty="0">
                <a:cs typeface="Courier New" panose="02070309020205020404" pitchFamily="49" charset="0"/>
              </a:rPr>
              <a:t>c</a:t>
            </a:r>
            <a:r>
              <a:rPr lang="en-US" sz="2000" dirty="0" smtClean="0">
                <a:cs typeface="Courier New" panose="02070309020205020404" pitchFamily="49" charset="0"/>
              </a:rPr>
              <a:t>an be passed as arguments to functions</a:t>
            </a:r>
          </a:p>
          <a:p>
            <a:pPr lvl="1">
              <a:buFont typeface="Wingdings" panose="05000000000000000000" pitchFamily="2" charset="2"/>
              <a:buChar char="§"/>
            </a:pPr>
            <a:r>
              <a:rPr lang="en-US" sz="2000" dirty="0">
                <a:cs typeface="Courier New" panose="02070309020205020404" pitchFamily="49" charset="0"/>
              </a:rPr>
              <a:t>c</a:t>
            </a:r>
            <a:r>
              <a:rPr lang="en-US" sz="2000" dirty="0" smtClean="0">
                <a:cs typeface="Courier New" panose="02070309020205020404" pitchFamily="49" charset="0"/>
              </a:rPr>
              <a:t>an be returned by functions</a:t>
            </a:r>
          </a:p>
          <a:p>
            <a:pPr lvl="1">
              <a:buFont typeface="Wingdings" panose="05000000000000000000" pitchFamily="2" charset="2"/>
              <a:buChar char="§"/>
            </a:pPr>
            <a:r>
              <a:rPr lang="en-US" sz="2000" dirty="0" smtClean="0">
                <a:cs typeface="Courier New" panose="02070309020205020404" pitchFamily="49" charset="0"/>
              </a:rPr>
              <a:t>function name can be omitted (e.g., omit </a:t>
            </a:r>
            <a:r>
              <a:rPr lang="en-US" sz="1600" dirty="0" err="1" smtClean="0">
                <a:latin typeface="Courier New" panose="02070309020205020404" pitchFamily="49" charset="0"/>
                <a:cs typeface="Courier New" panose="02070309020205020404" pitchFamily="49" charset="0"/>
              </a:rPr>
              <a:t>theNameOfMyF</a:t>
            </a:r>
            <a:r>
              <a:rPr lang="en-US" sz="2000" dirty="0">
                <a:cs typeface="Courier New" panose="02070309020205020404" pitchFamily="49" charset="0"/>
              </a:rPr>
              <a:t>)</a:t>
            </a:r>
            <a:r>
              <a:rPr lang="en-US" sz="2000" dirty="0" smtClean="0">
                <a:cs typeface="Courier New" panose="02070309020205020404" pitchFamily="49" charset="0"/>
              </a:rPr>
              <a:t>, then the function can be invoked using the variable it is assigned to, like </a:t>
            </a:r>
            <a:r>
              <a:rPr lang="en-US" sz="1600" dirty="0" err="1" smtClean="0">
                <a:latin typeface="Courier New" panose="02070309020205020404" pitchFamily="49" charset="0"/>
                <a:cs typeface="Courier New" panose="02070309020205020404" pitchFamily="49" charset="0"/>
              </a:rPr>
              <a:t>myF</a:t>
            </a:r>
            <a:r>
              <a:rPr lang="en-US" sz="16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247FB092-A999-4510-8992-5DF87EBC3E9E}" type="slidenum">
              <a:rPr lang="en-US" smtClean="0"/>
              <a:t>81</a:t>
            </a:fld>
            <a:endParaRPr lang="en-US"/>
          </a:p>
        </p:txBody>
      </p:sp>
    </p:spTree>
    <p:extLst>
      <p:ext uri="{BB962C8B-B14F-4D97-AF65-F5344CB8AC3E}">
        <p14:creationId xmlns:p14="http://schemas.microsoft.com/office/powerpoint/2010/main" val="1550317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Other Model </a:t>
            </a:r>
            <a:r>
              <a:rPr lang="en-US" b="1" dirty="0" smtClean="0"/>
              <a:t>Configuration</a:t>
            </a:r>
            <a:endParaRPr lang="en-US" b="1"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247FB092-A999-4510-8992-5DF87EBC3E9E}" type="slidenum">
              <a:rPr lang="en-US" smtClean="0"/>
              <a:t>82</a:t>
            </a:fld>
            <a:endParaRPr lang="en-US"/>
          </a:p>
        </p:txBody>
      </p:sp>
    </p:spTree>
    <p:extLst>
      <p:ext uri="{BB962C8B-B14F-4D97-AF65-F5344CB8AC3E}">
        <p14:creationId xmlns:p14="http://schemas.microsoft.com/office/powerpoint/2010/main" val="11226663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simulation.html</a:t>
            </a:r>
            <a:endParaRPr lang="en-US" dirty="0"/>
          </a:p>
        </p:txBody>
      </p:sp>
      <p:sp>
        <p:nvSpPr>
          <p:cNvPr id="3" name="Content Placeholder 2"/>
          <p:cNvSpPr>
            <a:spLocks noGrp="1"/>
          </p:cNvSpPr>
          <p:nvPr>
            <p:ph idx="1"/>
          </p:nvPr>
        </p:nvSpPr>
        <p:spPr/>
        <p:txBody>
          <a:bodyPr/>
          <a:lstStyle/>
          <a:p>
            <a:r>
              <a:rPr lang="en-US" dirty="0" smtClean="0"/>
              <a:t>Standard file that launches the simulation model, requires small changes</a:t>
            </a:r>
          </a:p>
          <a:p>
            <a:pPr lvl="1">
              <a:spcBef>
                <a:spcPts val="1200"/>
              </a:spcBef>
              <a:buFont typeface="Wingdings" panose="05000000000000000000" pitchFamily="2" charset="2"/>
              <a:buChar char="§"/>
            </a:pPr>
            <a:r>
              <a:rPr lang="en-US" dirty="0" smtClean="0"/>
              <a:t>Tab title</a:t>
            </a:r>
          </a:p>
          <a:p>
            <a:pPr lvl="1">
              <a:spcBef>
                <a:spcPts val="1800"/>
              </a:spcBef>
              <a:buFont typeface="Wingdings" panose="05000000000000000000" pitchFamily="2" charset="2"/>
              <a:buChar char="§"/>
            </a:pPr>
            <a:endParaRPr lang="en-US" dirty="0"/>
          </a:p>
          <a:p>
            <a:pPr lvl="1">
              <a:spcBef>
                <a:spcPts val="3600"/>
              </a:spcBef>
              <a:buFont typeface="Wingdings" panose="05000000000000000000" pitchFamily="2" charset="2"/>
              <a:buChar char="§"/>
            </a:pPr>
            <a:r>
              <a:rPr lang="en-US" dirty="0" smtClean="0"/>
              <a:t>Front title</a:t>
            </a:r>
            <a:endParaRPr lang="en-US" dirty="0"/>
          </a:p>
        </p:txBody>
      </p:sp>
      <p:sp>
        <p:nvSpPr>
          <p:cNvPr id="4" name="Rectangle 3"/>
          <p:cNvSpPr/>
          <p:nvPr/>
        </p:nvSpPr>
        <p:spPr>
          <a:xfrm>
            <a:off x="1634613" y="3127682"/>
            <a:ext cx="6096000" cy="861774"/>
          </a:xfrm>
          <a:prstGeom prst="rect">
            <a:avLst/>
          </a:prstGeom>
          <a:ln>
            <a:solidFill>
              <a:schemeClr val="tx1"/>
            </a:solidFill>
          </a:ln>
        </p:spPr>
        <p:txBody>
          <a:bodyPr>
            <a:spAutoFit/>
          </a:bodyPr>
          <a:lstStyle/>
          <a:p>
            <a:r>
              <a:rPr lang="en-US" sz="1600" dirty="0" smtClean="0">
                <a:latin typeface="Courier New" panose="02070309020205020404" pitchFamily="49" charset="0"/>
                <a:cs typeface="Courier New" panose="02070309020205020404" pitchFamily="49" charset="0"/>
              </a:rPr>
              <a:t>&lt;head&gt;</a:t>
            </a:r>
          </a:p>
          <a:p>
            <a:r>
              <a:rPr lang="en-US" sz="1600" dirty="0" smtClean="0">
                <a:latin typeface="Courier New" panose="02070309020205020404" pitchFamily="49" charset="0"/>
                <a:cs typeface="Courier New" panose="02070309020205020404" pitchFamily="49" charset="0"/>
              </a:rPr>
              <a:t>  &lt;meta charset="utf-8"/&gt;</a:t>
            </a:r>
          </a:p>
          <a:p>
            <a:r>
              <a:rPr lang="en-US" sz="1600" b="1" dirty="0" smtClean="0">
                <a:latin typeface="Courier New" panose="02070309020205020404" pitchFamily="49" charset="0"/>
                <a:cs typeface="Courier New" panose="02070309020205020404" pitchFamily="49" charset="0"/>
              </a:rPr>
              <a:t>  &lt;title&gt;Purchasing Model (1)&lt;/title&gt;</a:t>
            </a:r>
            <a:endParaRPr lang="en-US" sz="1600" b="1" dirty="0">
              <a:latin typeface="Courier New" panose="02070309020205020404" pitchFamily="49" charset="0"/>
              <a:cs typeface="Courier New" panose="02070309020205020404" pitchFamily="49" charset="0"/>
            </a:endParaRPr>
          </a:p>
        </p:txBody>
      </p:sp>
      <p:sp>
        <p:nvSpPr>
          <p:cNvPr id="5" name="Rectangle 4"/>
          <p:cNvSpPr/>
          <p:nvPr/>
        </p:nvSpPr>
        <p:spPr>
          <a:xfrm>
            <a:off x="1634613" y="4566603"/>
            <a:ext cx="9446342" cy="1569660"/>
          </a:xfrm>
          <a:prstGeom prst="rect">
            <a:avLst/>
          </a:prstGeom>
          <a:ln>
            <a:solidFill>
              <a:schemeClr val="tx1"/>
            </a:solidFill>
          </a:ln>
        </p:spPr>
        <p:txBody>
          <a:bodyPr wrap="square">
            <a:spAutoFit/>
          </a:bodyPr>
          <a:lstStyle/>
          <a:p>
            <a:r>
              <a:rPr lang="en-US" sz="1600" dirty="0" smtClean="0">
                <a:latin typeface="Courier New" panose="02070309020205020404" pitchFamily="49" charset="0"/>
                <a:cs typeface="Courier New" panose="02070309020205020404" pitchFamily="49" charset="0"/>
              </a:rPr>
              <a:t>&lt;div id="</a:t>
            </a:r>
            <a:r>
              <a:rPr lang="en-US" sz="1600" dirty="0" err="1" smtClean="0">
                <a:latin typeface="Courier New" panose="02070309020205020404" pitchFamily="49" charset="0"/>
                <a:cs typeface="Courier New" panose="02070309020205020404" pitchFamily="49" charset="0"/>
              </a:rPr>
              <a:t>frontMatter</a:t>
            </a:r>
            <a:r>
              <a:rPr lang="en-US" sz="1600" dirty="0" smtClean="0">
                <a:latin typeface="Courier New" panose="02070309020205020404" pitchFamily="49" charset="0"/>
                <a:cs typeface="Courier New" panose="02070309020205020404" pitchFamily="49" charset="0"/>
              </a:rPr>
              <a:t>"&gt;</a:t>
            </a:r>
          </a:p>
          <a:p>
            <a:r>
              <a:rPr lang="en-US" sz="1600" dirty="0" smtClean="0">
                <a:latin typeface="Courier New" panose="02070309020205020404" pitchFamily="49" charset="0"/>
                <a:cs typeface="Courier New" panose="02070309020205020404" pitchFamily="49" charset="0"/>
              </a:rPr>
              <a:t>  &lt;div id="sim4eduinfo"&gt;Created with the &lt;</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&gt;Object Event Simulation (OES)&lt;/</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&gt; framework &lt;b&gt;&lt;</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&gt;</a:t>
            </a:r>
            <a:r>
              <a:rPr lang="en-US" sz="1600" dirty="0" err="1" smtClean="0">
                <a:latin typeface="Courier New" panose="02070309020205020404" pitchFamily="49" charset="0"/>
                <a:cs typeface="Courier New" panose="02070309020205020404" pitchFamily="49" charset="0"/>
              </a:rPr>
              <a:t>OESjs</a:t>
            </a:r>
            <a:r>
              <a:rPr lang="en-US" sz="1600" dirty="0" smtClean="0">
                <a:latin typeface="Courier New" panose="02070309020205020404" pitchFamily="49" charset="0"/>
                <a:cs typeface="Courier New" panose="02070309020205020404" pitchFamily="49" charset="0"/>
              </a:rPr>
              <a:t>&lt;/</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&gt;&lt;/b&gt; available from</a:t>
            </a:r>
          </a:p>
          <a:p>
            <a:r>
              <a:rPr lang="en-US" sz="1600" dirty="0" smtClean="0">
                <a:latin typeface="Courier New" panose="02070309020205020404" pitchFamily="49" charset="0"/>
                <a:cs typeface="Courier New" panose="02070309020205020404" pitchFamily="49" charset="0"/>
              </a:rPr>
              <a:t>    &lt;a </a:t>
            </a:r>
            <a:r>
              <a:rPr lang="en-US" sz="1600" dirty="0" err="1" smtClean="0">
                <a:latin typeface="Courier New" panose="02070309020205020404" pitchFamily="49" charset="0"/>
                <a:cs typeface="Courier New" panose="02070309020205020404" pitchFamily="49" charset="0"/>
              </a:rPr>
              <a:t>href</a:t>
            </a:r>
            <a:r>
              <a:rPr lang="en-US" sz="1600" dirty="0" smtClean="0">
                <a:latin typeface="Courier New" panose="02070309020205020404" pitchFamily="49" charset="0"/>
                <a:cs typeface="Courier New" panose="02070309020205020404" pitchFamily="49" charset="0"/>
              </a:rPr>
              <a:t>='https://sim4edu.com'&gt;sim4edu.com&lt;/a&gt;.&lt;/div&gt;</a:t>
            </a:r>
          </a:p>
          <a:p>
            <a:r>
              <a:rPr lang="en-US" sz="1600" b="1" dirty="0" smtClean="0">
                <a:latin typeface="Courier New" panose="02070309020205020404" pitchFamily="49" charset="0"/>
                <a:cs typeface="Courier New" panose="02070309020205020404" pitchFamily="49" charset="0"/>
              </a:rPr>
              <a:t>  &lt;h1&gt;Purchasing Model (1)&lt;/h1&gt;</a:t>
            </a:r>
          </a:p>
          <a:p>
            <a:r>
              <a:rPr lang="en-US" sz="1600" dirty="0" smtClean="0">
                <a:latin typeface="Courier New" panose="02070309020205020404" pitchFamily="49" charset="0"/>
                <a:cs typeface="Courier New" panose="02070309020205020404" pitchFamily="49" charset="0"/>
              </a:rPr>
              <a:t>&lt;/div&gt;</a:t>
            </a:r>
            <a:endParaRPr lang="en-US" sz="1600" dirty="0">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2"/>
          </p:nvPr>
        </p:nvSpPr>
        <p:spPr/>
        <p:txBody>
          <a:bodyPr/>
          <a:lstStyle/>
          <a:p>
            <a:fld id="{247FB092-A999-4510-8992-5DF87EBC3E9E}" type="slidenum">
              <a:rPr lang="en-US" smtClean="0"/>
              <a:t>83</a:t>
            </a:fld>
            <a:endParaRPr lang="en-US"/>
          </a:p>
        </p:txBody>
      </p:sp>
    </p:spTree>
    <p:extLst>
      <p:ext uri="{BB962C8B-B14F-4D97-AF65-F5344CB8AC3E}">
        <p14:creationId xmlns:p14="http://schemas.microsoft.com/office/powerpoint/2010/main" val="42782020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description.html</a:t>
            </a:r>
            <a:endParaRPr lang="en-US" dirty="0"/>
          </a:p>
        </p:txBody>
      </p:sp>
      <p:sp>
        <p:nvSpPr>
          <p:cNvPr id="3" name="Content Placeholder 2"/>
          <p:cNvSpPr>
            <a:spLocks noGrp="1"/>
          </p:cNvSpPr>
          <p:nvPr>
            <p:ph idx="1"/>
          </p:nvPr>
        </p:nvSpPr>
        <p:spPr/>
        <p:txBody>
          <a:bodyPr/>
          <a:lstStyle/>
          <a:p>
            <a:r>
              <a:rPr lang="en-US" dirty="0" smtClean="0"/>
              <a:t>Standard file that contains the description of the simulation model</a:t>
            </a:r>
          </a:p>
          <a:p>
            <a:pPr lvl="1">
              <a:spcBef>
                <a:spcPts val="1200"/>
              </a:spcBef>
              <a:buFont typeface="Wingdings" panose="05000000000000000000" pitchFamily="2" charset="2"/>
              <a:buChar char="§"/>
            </a:pPr>
            <a:r>
              <a:rPr lang="en-US" dirty="0" smtClean="0"/>
              <a:t>Tab title</a:t>
            </a:r>
          </a:p>
          <a:p>
            <a:pPr lvl="1">
              <a:spcBef>
                <a:spcPts val="1800"/>
              </a:spcBef>
              <a:buFont typeface="Wingdings" panose="05000000000000000000" pitchFamily="2" charset="2"/>
              <a:buChar char="§"/>
            </a:pPr>
            <a:endParaRPr lang="en-US" dirty="0"/>
          </a:p>
          <a:p>
            <a:pPr lvl="1">
              <a:spcBef>
                <a:spcPts val="3600"/>
              </a:spcBef>
              <a:buFont typeface="Wingdings" panose="05000000000000000000" pitchFamily="2" charset="2"/>
              <a:buChar char="§"/>
            </a:pPr>
            <a:r>
              <a:rPr lang="en-US" dirty="0" smtClean="0"/>
              <a:t>Description</a:t>
            </a:r>
            <a:endParaRPr lang="en-US" dirty="0"/>
          </a:p>
        </p:txBody>
      </p:sp>
      <p:sp>
        <p:nvSpPr>
          <p:cNvPr id="4" name="Rectangle 3"/>
          <p:cNvSpPr/>
          <p:nvPr/>
        </p:nvSpPr>
        <p:spPr>
          <a:xfrm>
            <a:off x="1614948" y="2810022"/>
            <a:ext cx="6096000" cy="738664"/>
          </a:xfrm>
          <a:prstGeom prst="rect">
            <a:avLst/>
          </a:prstGeom>
          <a:ln>
            <a:solidFill>
              <a:schemeClr val="tx1"/>
            </a:solidFill>
          </a:ln>
        </p:spPr>
        <p:txBody>
          <a:bodyPr>
            <a:spAutoFit/>
          </a:bodyPr>
          <a:lstStyle/>
          <a:p>
            <a:r>
              <a:rPr lang="en-US" sz="1400" dirty="0" smtClean="0">
                <a:latin typeface="Courier New" panose="02070309020205020404" pitchFamily="49" charset="0"/>
                <a:cs typeface="Courier New" panose="02070309020205020404" pitchFamily="49" charset="0"/>
              </a:rPr>
              <a:t>&lt;head&gt;</a:t>
            </a:r>
          </a:p>
          <a:p>
            <a:r>
              <a:rPr lang="en-US" sz="1400" dirty="0" smtClean="0">
                <a:latin typeface="Courier New" panose="02070309020205020404" pitchFamily="49" charset="0"/>
                <a:cs typeface="Courier New" panose="02070309020205020404" pitchFamily="49" charset="0"/>
              </a:rPr>
              <a:t>  &lt;meta charset="utf-8"/&gt;</a:t>
            </a:r>
          </a:p>
          <a:p>
            <a:r>
              <a:rPr lang="en-US" sz="1400" b="1" dirty="0" smtClean="0">
                <a:latin typeface="Courier New" panose="02070309020205020404" pitchFamily="49" charset="0"/>
                <a:cs typeface="Courier New" panose="02070309020205020404" pitchFamily="49" charset="0"/>
              </a:rPr>
              <a:t>  &lt;title&gt;Purchasing Model (1)&lt;/title&gt;</a:t>
            </a:r>
            <a:endParaRPr lang="en-US" sz="1400" b="1" dirty="0">
              <a:latin typeface="Courier New" panose="02070309020205020404" pitchFamily="49" charset="0"/>
              <a:cs typeface="Courier New" panose="02070309020205020404" pitchFamily="49" charset="0"/>
            </a:endParaRPr>
          </a:p>
        </p:txBody>
      </p:sp>
      <p:sp>
        <p:nvSpPr>
          <p:cNvPr id="5" name="Rectangle 4"/>
          <p:cNvSpPr/>
          <p:nvPr/>
        </p:nvSpPr>
        <p:spPr>
          <a:xfrm>
            <a:off x="1614948" y="4128066"/>
            <a:ext cx="10046110" cy="2246769"/>
          </a:xfrm>
          <a:prstGeom prst="rect">
            <a:avLst/>
          </a:prstGeom>
          <a:ln>
            <a:solidFill>
              <a:schemeClr val="tx1"/>
            </a:solidFill>
          </a:ln>
        </p:spPr>
        <p:txBody>
          <a:bodyPr wrap="square">
            <a:spAutoFit/>
          </a:bodyPr>
          <a:lstStyle/>
          <a:p>
            <a:r>
              <a:rPr lang="en-US" sz="1400" dirty="0" smtClean="0">
                <a:latin typeface="Courier New" panose="02070309020205020404" pitchFamily="49" charset="0"/>
                <a:cs typeface="Courier New" panose="02070309020205020404" pitchFamily="49" charset="0"/>
              </a:rPr>
              <a:t>&lt;body </a:t>
            </a:r>
            <a:r>
              <a:rPr lang="en-US" sz="1400" dirty="0" err="1" smtClean="0">
                <a:latin typeface="Courier New" panose="02070309020205020404" pitchFamily="49" charset="0"/>
                <a:cs typeface="Courier New" panose="02070309020205020404" pitchFamily="49" charset="0"/>
              </a:rPr>
              <a:t>onload</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oes.ui.setupDescription</a:t>
            </a:r>
            <a:r>
              <a:rPr lang="en-US" sz="1400" dirty="0" smtClean="0">
                <a:latin typeface="Courier New" panose="02070309020205020404" pitchFamily="49" charset="0"/>
                <a:cs typeface="Courier New" panose="02070309020205020404" pitchFamily="49" charset="0"/>
              </a:rPr>
              <a:t>()"&gt;</a:t>
            </a:r>
          </a:p>
          <a:p>
            <a:r>
              <a:rPr lang="en-US" sz="1400" dirty="0" smtClean="0">
                <a:latin typeface="Courier New" panose="02070309020205020404" pitchFamily="49" charset="0"/>
                <a:cs typeface="Courier New" panose="02070309020205020404" pitchFamily="49" charset="0"/>
              </a:rPr>
              <a:t>  &lt;div id="</a:t>
            </a:r>
            <a:r>
              <a:rPr lang="en-US" sz="1400" dirty="0" err="1" smtClean="0">
                <a:latin typeface="Courier New" panose="02070309020205020404" pitchFamily="49" charset="0"/>
                <a:cs typeface="Courier New" panose="02070309020205020404" pitchFamily="49" charset="0"/>
              </a:rPr>
              <a:t>frontMatter</a:t>
            </a:r>
            <a:r>
              <a:rPr lang="en-US" sz="1400" dirty="0" smtClean="0">
                <a:latin typeface="Courier New" panose="02070309020205020404" pitchFamily="49" charset="0"/>
                <a:cs typeface="Courier New" panose="02070309020205020404" pitchFamily="49" charset="0"/>
              </a:rPr>
              <a:t>"&gt;</a:t>
            </a:r>
          </a:p>
          <a:p>
            <a:r>
              <a:rPr lang="en-US" sz="140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&lt;h1&gt;Purchasing Model&lt;/h1&gt;</a:t>
            </a:r>
          </a:p>
          <a:p>
            <a:r>
              <a:rPr lang="en-US" sz="140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&lt;p&gt;&lt;strong&gt;Classification tags&lt;/strong&gt;: business operations management, DES, next-event time progression&lt;/p&gt;</a:t>
            </a:r>
          </a:p>
          <a:p>
            <a:r>
              <a:rPr lang="en-US" sz="1400" dirty="0" smtClean="0">
                <a:latin typeface="Courier New" panose="02070309020205020404" pitchFamily="49" charset="0"/>
                <a:cs typeface="Courier New" panose="02070309020205020404" pitchFamily="49" charset="0"/>
              </a:rPr>
              <a:t>    &lt;section id="</a:t>
            </a:r>
            <a:r>
              <a:rPr lang="en-US" sz="1400" dirty="0" err="1" smtClean="0">
                <a:latin typeface="Courier New" panose="02070309020205020404" pitchFamily="49" charset="0"/>
                <a:cs typeface="Courier New" panose="02070309020205020404" pitchFamily="49" charset="0"/>
              </a:rPr>
              <a:t>shortDescription</a:t>
            </a:r>
            <a:r>
              <a:rPr lang="en-US" sz="1400" dirty="0" smtClean="0">
                <a:latin typeface="Courier New" panose="02070309020205020404" pitchFamily="49" charset="0"/>
                <a:cs typeface="Courier New" panose="02070309020205020404" pitchFamily="49" charset="0"/>
              </a:rPr>
              <a:t>"&gt;</a:t>
            </a:r>
          </a:p>
          <a:p>
            <a:r>
              <a:rPr lang="en-US" sz="1400" dirty="0" smtClean="0">
                <a:latin typeface="Courier New" panose="02070309020205020404" pitchFamily="49" charset="0"/>
                <a:cs typeface="Courier New" panose="02070309020205020404" pitchFamily="49" charset="0"/>
              </a:rPr>
              <a:t>    &lt;/section&gt;</a:t>
            </a:r>
          </a:p>
          <a:p>
            <a:r>
              <a:rPr lang="en-US" sz="1400" dirty="0" smtClean="0">
                <a:latin typeface="Courier New" panose="02070309020205020404" pitchFamily="49" charset="0"/>
                <a:cs typeface="Courier New" panose="02070309020205020404" pitchFamily="49" charset="0"/>
              </a:rPr>
              <a:t>  &lt;/div&gt;</a:t>
            </a:r>
          </a:p>
          <a:p>
            <a:r>
              <a:rPr lang="en-US" sz="1400"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&lt;/body&gt;</a:t>
            </a:r>
            <a:endParaRPr lang="en-US" sz="1400" dirty="0">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2"/>
          </p:nvPr>
        </p:nvSpPr>
        <p:spPr/>
        <p:txBody>
          <a:bodyPr/>
          <a:lstStyle/>
          <a:p>
            <a:fld id="{247FB092-A999-4510-8992-5DF87EBC3E9E}" type="slidenum">
              <a:rPr lang="en-US" smtClean="0"/>
              <a:t>84</a:t>
            </a:fld>
            <a:endParaRPr lang="en-US"/>
          </a:p>
        </p:txBody>
      </p:sp>
    </p:spTree>
    <p:extLst>
      <p:ext uri="{BB962C8B-B14F-4D97-AF65-F5344CB8AC3E}">
        <p14:creationId xmlns:p14="http://schemas.microsoft.com/office/powerpoint/2010/main" val="5832449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Model Configuration (simulation.js)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690104136"/>
              </p:ext>
            </p:extLst>
          </p:nvPr>
        </p:nvGraphicFramePr>
        <p:xfrm>
          <a:off x="838200" y="1690688"/>
          <a:ext cx="10236200" cy="2392680"/>
        </p:xfrm>
        <a:graphic>
          <a:graphicData uri="http://schemas.openxmlformats.org/drawingml/2006/table">
            <a:tbl>
              <a:tblPr firstRow="1" bandRow="1">
                <a:tableStyleId>{073A0DAA-6AF3-43AB-8588-CEC1D06C72B9}</a:tableStyleId>
              </a:tblPr>
              <a:tblGrid>
                <a:gridCol w="3110271">
                  <a:extLst>
                    <a:ext uri="{9D8B030D-6E8A-4147-A177-3AD203B41FA5}">
                      <a16:colId xmlns:a16="http://schemas.microsoft.com/office/drawing/2014/main" val="2126260877"/>
                    </a:ext>
                  </a:extLst>
                </a:gridCol>
                <a:gridCol w="7125929">
                  <a:extLst>
                    <a:ext uri="{9D8B030D-6E8A-4147-A177-3AD203B41FA5}">
                      <a16:colId xmlns:a16="http://schemas.microsoft.com/office/drawing/2014/main" val="533787969"/>
                    </a:ext>
                  </a:extLst>
                </a:gridCol>
              </a:tblGrid>
              <a:tr h="370840">
                <a:tc>
                  <a:txBody>
                    <a:bodyPr/>
                    <a:lstStyle/>
                    <a:p>
                      <a:r>
                        <a:rPr lang="en-US" dirty="0" smtClean="0"/>
                        <a:t>Property</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3995793087"/>
                  </a:ext>
                </a:extLst>
              </a:tr>
              <a:tr h="370840">
                <a:tc>
                  <a:txBody>
                    <a:bodyPr/>
                    <a:lstStyle/>
                    <a:p>
                      <a:r>
                        <a:rPr lang="en-US" sz="1400" dirty="0" err="1" smtClean="0">
                          <a:latin typeface="Courier New" panose="02070309020205020404" pitchFamily="49" charset="0"/>
                          <a:cs typeface="Courier New" panose="02070309020205020404" pitchFamily="49" charset="0"/>
                        </a:rPr>
                        <a:t>sim.config.stepDuration</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Time in </a:t>
                      </a:r>
                      <a:r>
                        <a:rPr lang="en-US" sz="1400" dirty="0" err="1" smtClean="0">
                          <a:latin typeface="Courier New" panose="02070309020205020404" pitchFamily="49" charset="0"/>
                          <a:cs typeface="Courier New" panose="02070309020205020404" pitchFamily="49" charset="0"/>
                        </a:rPr>
                        <a:t>ms</a:t>
                      </a:r>
                      <a:r>
                        <a:rPr lang="en-US" dirty="0" smtClean="0"/>
                        <a:t> between </a:t>
                      </a:r>
                      <a:r>
                        <a:rPr lang="en-US" dirty="0" err="1" smtClean="0"/>
                        <a:t>timesteps</a:t>
                      </a:r>
                      <a:endParaRPr lang="en-US" dirty="0"/>
                    </a:p>
                  </a:txBody>
                  <a:tcPr/>
                </a:tc>
                <a:extLst>
                  <a:ext uri="{0D108BD9-81ED-4DB2-BD59-A6C34878D82A}">
                    <a16:rowId xmlns:a16="http://schemas.microsoft.com/office/drawing/2014/main" val="2828906007"/>
                  </a:ext>
                </a:extLst>
              </a:tr>
              <a:tr h="370840">
                <a:tc>
                  <a:txBody>
                    <a:bodyPr/>
                    <a:lstStyle/>
                    <a:p>
                      <a:r>
                        <a:rPr lang="en-US" sz="1400" dirty="0" err="1" smtClean="0">
                          <a:latin typeface="Courier New" panose="02070309020205020404" pitchFamily="49" charset="0"/>
                          <a:cs typeface="Courier New" panose="02070309020205020404" pitchFamily="49" charset="0"/>
                        </a:rPr>
                        <a:t>sim.config.createLog</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Enable/Disable</a:t>
                      </a:r>
                      <a:r>
                        <a:rPr lang="en-US" baseline="0" dirty="0" smtClean="0"/>
                        <a:t> the simulator log on the screen</a:t>
                      </a:r>
                      <a:endParaRPr lang="en-US" dirty="0"/>
                    </a:p>
                  </a:txBody>
                  <a:tcPr/>
                </a:tc>
                <a:extLst>
                  <a:ext uri="{0D108BD9-81ED-4DB2-BD59-A6C34878D82A}">
                    <a16:rowId xmlns:a16="http://schemas.microsoft.com/office/drawing/2014/main" val="138860855"/>
                  </a:ext>
                </a:extLst>
              </a:tr>
              <a:tr h="370840">
                <a:tc>
                  <a:txBody>
                    <a:bodyPr/>
                    <a:lstStyle/>
                    <a:p>
                      <a:r>
                        <a:rPr lang="en-US" sz="1400" dirty="0" err="1" smtClean="0">
                          <a:latin typeface="Courier New" panose="02070309020205020404" pitchFamily="49" charset="0"/>
                          <a:cs typeface="Courier New" panose="02070309020205020404" pitchFamily="49" charset="0"/>
                        </a:rPr>
                        <a:t>sim.config.visualize</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Enable/Disable the visualization</a:t>
                      </a:r>
                      <a:r>
                        <a:rPr lang="en-US" baseline="0" dirty="0" smtClean="0"/>
                        <a:t> of the simulation execution (Note: Enable only if the model has visualization)</a:t>
                      </a:r>
                      <a:endParaRPr lang="en-US" dirty="0"/>
                    </a:p>
                  </a:txBody>
                  <a:tcPr/>
                </a:tc>
                <a:extLst>
                  <a:ext uri="{0D108BD9-81ED-4DB2-BD59-A6C34878D82A}">
                    <a16:rowId xmlns:a16="http://schemas.microsoft.com/office/drawing/2014/main" val="2863950101"/>
                  </a:ext>
                </a:extLst>
              </a:tr>
              <a:tr h="370840">
                <a:tc>
                  <a:txBody>
                    <a:bodyPr/>
                    <a:lstStyle/>
                    <a:p>
                      <a:r>
                        <a:rPr lang="en-US" sz="1400" dirty="0" err="1" smtClean="0">
                          <a:latin typeface="Courier New" panose="02070309020205020404" pitchFamily="49" charset="0"/>
                          <a:cs typeface="Courier New" panose="02070309020205020404" pitchFamily="49" charset="0"/>
                        </a:rPr>
                        <a:t>sim.config.userInteractive</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Enable/Disable</a:t>
                      </a:r>
                      <a:r>
                        <a:rPr lang="en-US" baseline="0" dirty="0" smtClean="0"/>
                        <a:t> the user interactivity feature (Note: Enable only if the model has user interactivity)</a:t>
                      </a:r>
                      <a:endParaRPr lang="en-US" dirty="0"/>
                    </a:p>
                  </a:txBody>
                  <a:tcPr/>
                </a:tc>
                <a:extLst>
                  <a:ext uri="{0D108BD9-81ED-4DB2-BD59-A6C34878D82A}">
                    <a16:rowId xmlns:a16="http://schemas.microsoft.com/office/drawing/2014/main" val="2903834467"/>
                  </a:ext>
                </a:extLst>
              </a:tr>
            </a:tbl>
          </a:graphicData>
        </a:graphic>
      </p:graphicFrame>
      <p:sp>
        <p:nvSpPr>
          <p:cNvPr id="3" name="Slide Number Placeholder 2"/>
          <p:cNvSpPr>
            <a:spLocks noGrp="1"/>
          </p:cNvSpPr>
          <p:nvPr>
            <p:ph type="sldNum" sz="quarter" idx="12"/>
          </p:nvPr>
        </p:nvSpPr>
        <p:spPr/>
        <p:txBody>
          <a:bodyPr/>
          <a:lstStyle/>
          <a:p>
            <a:fld id="{247FB092-A999-4510-8992-5DF87EBC3E9E}" type="slidenum">
              <a:rPr lang="en-US" smtClean="0"/>
              <a:t>85</a:t>
            </a:fld>
            <a:endParaRPr lang="en-US"/>
          </a:p>
        </p:txBody>
      </p:sp>
    </p:spTree>
    <p:extLst>
      <p:ext uri="{BB962C8B-B14F-4D97-AF65-F5344CB8AC3E}">
        <p14:creationId xmlns:p14="http://schemas.microsoft.com/office/powerpoint/2010/main" val="27671834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Functions (simulation.js)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Because functions do not change during the simulation execution, to call a global function use the </a:t>
            </a:r>
            <a:r>
              <a:rPr lang="en-US" sz="1600" dirty="0" err="1" smtClean="0">
                <a:latin typeface="Courier New" panose="02070309020205020404" pitchFamily="49" charset="0"/>
                <a:cs typeface="Courier New" panose="02070309020205020404" pitchFamily="49" charset="0"/>
              </a:rPr>
              <a:t>sim.model.f</a:t>
            </a:r>
            <a:r>
              <a:rPr lang="en-US" sz="1600" dirty="0" smtClean="0">
                <a:latin typeface="Courier New" panose="02070309020205020404" pitchFamily="49" charset="0"/>
                <a:cs typeface="Courier New" panose="02070309020205020404" pitchFamily="49" charset="0"/>
              </a:rPr>
              <a:t>.&lt;name&gt;</a:t>
            </a:r>
            <a:endParaRPr lang="en-US" dirty="0"/>
          </a:p>
        </p:txBody>
      </p:sp>
      <p:sp>
        <p:nvSpPr>
          <p:cNvPr id="4" name="Rectangle 3"/>
          <p:cNvSpPr/>
          <p:nvPr/>
        </p:nvSpPr>
        <p:spPr>
          <a:xfrm>
            <a:off x="838200" y="1825625"/>
            <a:ext cx="10293096" cy="954107"/>
          </a:xfrm>
          <a:prstGeom prst="rect">
            <a:avLst/>
          </a:prstGeom>
          <a:ln>
            <a:solidFill>
              <a:schemeClr val="tx1"/>
            </a:solidFill>
          </a:ln>
        </p:spPr>
        <p:txBody>
          <a:bodyPr wrap="square">
            <a:spAutoFit/>
          </a:bodyPr>
          <a:lstStyle/>
          <a:p>
            <a:r>
              <a:rPr lang="en-US" sz="1400" dirty="0" smtClean="0">
                <a:latin typeface="Courier New" panose="02070309020205020404" pitchFamily="49" charset="0"/>
                <a:cs typeface="Courier New" panose="02070309020205020404" pitchFamily="49" charset="0"/>
              </a:rPr>
              <a:t>/* Global Functions */</a:t>
            </a:r>
          </a:p>
          <a:p>
            <a:r>
              <a:rPr lang="en-US" sz="1400" b="1" dirty="0" err="1" smtClean="0">
                <a:latin typeface="Courier New" panose="02070309020205020404" pitchFamily="49" charset="0"/>
                <a:cs typeface="Courier New" panose="02070309020205020404" pitchFamily="49" charset="0"/>
              </a:rPr>
              <a:t>sim.model.f.produceItems</a:t>
            </a:r>
            <a:r>
              <a:rPr lang="en-US" sz="1400" b="1" dirty="0" smtClean="0">
                <a:latin typeface="Courier New" panose="02070309020205020404" pitchFamily="49" charset="0"/>
                <a:cs typeface="Courier New" panose="02070309020205020404" pitchFamily="49" charset="0"/>
              </a:rPr>
              <a:t> = function( e )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e.inventoryLevel</a:t>
            </a:r>
            <a:r>
              <a:rPr lang="en-US" sz="1400" dirty="0" smtClean="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rand.uniformInt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e.productionRateMin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e.productionRateMax</a:t>
            </a:r>
            <a:r>
              <a:rPr lang="en-US" sz="1400" dirty="0">
                <a:latin typeface="Courier New" panose="02070309020205020404" pitchFamily="49" charset="0"/>
                <a:cs typeface="Courier New" panose="02070309020205020404" pitchFamily="49" charset="0"/>
              </a:rPr>
              <a:t>);</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247FB092-A999-4510-8992-5DF87EBC3E9E}" type="slidenum">
              <a:rPr lang="en-US" smtClean="0"/>
              <a:t>86</a:t>
            </a:fld>
            <a:endParaRPr lang="en-US"/>
          </a:p>
        </p:txBody>
      </p:sp>
    </p:spTree>
    <p:extLst>
      <p:ext uri="{BB962C8B-B14F-4D97-AF65-F5344CB8AC3E}">
        <p14:creationId xmlns:p14="http://schemas.microsoft.com/office/powerpoint/2010/main" val="32011806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a:t>
            </a:r>
            <a:r>
              <a:rPr lang="en-US" dirty="0" smtClean="0"/>
              <a:t>Configuration (simulation.js)</a:t>
            </a:r>
            <a:endParaRPr lang="en-US" dirty="0"/>
          </a:p>
        </p:txBody>
      </p:sp>
      <p:sp>
        <p:nvSpPr>
          <p:cNvPr id="3" name="Content Placeholder 2"/>
          <p:cNvSpPr>
            <a:spLocks noGrp="1"/>
          </p:cNvSpPr>
          <p:nvPr>
            <p:ph idx="1"/>
          </p:nvPr>
        </p:nvSpPr>
        <p:spPr/>
        <p:txBody>
          <a:bodyPr/>
          <a:lstStyle/>
          <a:p>
            <a:r>
              <a:rPr lang="en-US" dirty="0" err="1" smtClean="0"/>
              <a:t>OESjs</a:t>
            </a:r>
            <a:r>
              <a:rPr lang="en-US" dirty="0" smtClean="0"/>
              <a:t> allows to represent the space as a 2D-Grid</a:t>
            </a:r>
          </a:p>
          <a:p>
            <a:r>
              <a:rPr lang="en-US" dirty="0" smtClean="0"/>
              <a:t>The grid dimensions are defined by the </a:t>
            </a:r>
            <a:r>
              <a:rPr lang="en-US" sz="1800" dirty="0" err="1" smtClean="0">
                <a:latin typeface="Courier New" panose="02070309020205020404" pitchFamily="49" charset="0"/>
                <a:cs typeface="Courier New" panose="02070309020205020404" pitchFamily="49" charset="0"/>
              </a:rPr>
              <a:t>sim.model.space</a:t>
            </a:r>
            <a:r>
              <a:rPr lang="en-US" dirty="0"/>
              <a:t> </a:t>
            </a:r>
            <a:r>
              <a:rPr lang="en-US" dirty="0" smtClean="0"/>
              <a:t>object</a:t>
            </a:r>
            <a:endParaRPr lang="en-US" dirty="0"/>
          </a:p>
        </p:txBody>
      </p:sp>
      <p:graphicFrame>
        <p:nvGraphicFramePr>
          <p:cNvPr id="4" name="Table 3"/>
          <p:cNvGraphicFramePr>
            <a:graphicFrameLocks noGrp="1"/>
          </p:cNvGraphicFramePr>
          <p:nvPr>
            <p:extLst/>
          </p:nvPr>
        </p:nvGraphicFramePr>
        <p:xfrm>
          <a:off x="838200" y="3068541"/>
          <a:ext cx="10236200" cy="1483360"/>
        </p:xfrm>
        <a:graphic>
          <a:graphicData uri="http://schemas.openxmlformats.org/drawingml/2006/table">
            <a:tbl>
              <a:tblPr firstRow="1" bandRow="1">
                <a:tableStyleId>{073A0DAA-6AF3-43AB-8588-CEC1D06C72B9}</a:tableStyleId>
              </a:tblPr>
              <a:tblGrid>
                <a:gridCol w="3110271">
                  <a:extLst>
                    <a:ext uri="{9D8B030D-6E8A-4147-A177-3AD203B41FA5}">
                      <a16:colId xmlns:a16="http://schemas.microsoft.com/office/drawing/2014/main" val="2126260877"/>
                    </a:ext>
                  </a:extLst>
                </a:gridCol>
                <a:gridCol w="7125929">
                  <a:extLst>
                    <a:ext uri="{9D8B030D-6E8A-4147-A177-3AD203B41FA5}">
                      <a16:colId xmlns:a16="http://schemas.microsoft.com/office/drawing/2014/main" val="533787969"/>
                    </a:ext>
                  </a:extLst>
                </a:gridCol>
              </a:tblGrid>
              <a:tr h="370840">
                <a:tc>
                  <a:txBody>
                    <a:bodyPr/>
                    <a:lstStyle/>
                    <a:p>
                      <a:r>
                        <a:rPr lang="en-US" dirty="0" smtClean="0"/>
                        <a:t>Property</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3995793087"/>
                  </a:ext>
                </a:extLst>
              </a:tr>
              <a:tr h="370840">
                <a:tc>
                  <a:txBody>
                    <a:bodyPr/>
                    <a:lstStyle/>
                    <a:p>
                      <a:r>
                        <a:rPr lang="en-US" sz="1400" dirty="0" err="1" smtClean="0">
                          <a:latin typeface="Courier New" panose="02070309020205020404" pitchFamily="49" charset="0"/>
                          <a:cs typeface="Courier New" panose="02070309020205020404" pitchFamily="49" charset="0"/>
                        </a:rPr>
                        <a:t>Sim.model.space.type</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Define the type of space to be represented (</a:t>
                      </a:r>
                      <a:r>
                        <a:rPr lang="en-US" sz="1400" dirty="0" err="1" smtClean="0">
                          <a:latin typeface="Courier New" panose="02070309020205020404" pitchFamily="49" charset="0"/>
                          <a:cs typeface="Courier New" panose="02070309020205020404" pitchFamily="49" charset="0"/>
                        </a:rPr>
                        <a:t>IntegerGrid</a:t>
                      </a:r>
                      <a:r>
                        <a:rPr lang="en-US" dirty="0" smtClean="0"/>
                        <a:t>)</a:t>
                      </a:r>
                      <a:endParaRPr lang="en-US" dirty="0"/>
                    </a:p>
                  </a:txBody>
                  <a:tcPr/>
                </a:tc>
                <a:extLst>
                  <a:ext uri="{0D108BD9-81ED-4DB2-BD59-A6C34878D82A}">
                    <a16:rowId xmlns:a16="http://schemas.microsoft.com/office/drawing/2014/main" val="2828906007"/>
                  </a:ext>
                </a:extLst>
              </a:tr>
              <a:tr h="370840">
                <a:tc>
                  <a:txBody>
                    <a:bodyPr/>
                    <a:lstStyle/>
                    <a:p>
                      <a:r>
                        <a:rPr lang="en-US" sz="1400" dirty="0" err="1" smtClean="0">
                          <a:latin typeface="Courier New" panose="02070309020205020404" pitchFamily="49" charset="0"/>
                          <a:cs typeface="Courier New" panose="02070309020205020404" pitchFamily="49" charset="0"/>
                        </a:rPr>
                        <a:t>sim.model.space.xMax</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Width of the grid</a:t>
                      </a:r>
                      <a:endParaRPr lang="en-US" dirty="0"/>
                    </a:p>
                  </a:txBody>
                  <a:tcPr/>
                </a:tc>
                <a:extLst>
                  <a:ext uri="{0D108BD9-81ED-4DB2-BD59-A6C34878D82A}">
                    <a16:rowId xmlns:a16="http://schemas.microsoft.com/office/drawing/2014/main" val="138860855"/>
                  </a:ext>
                </a:extLst>
              </a:tr>
              <a:tr h="370840">
                <a:tc>
                  <a:txBody>
                    <a:bodyPr/>
                    <a:lstStyle/>
                    <a:p>
                      <a:r>
                        <a:rPr lang="en-US" sz="1400" dirty="0" err="1" smtClean="0">
                          <a:latin typeface="Courier New" panose="02070309020205020404" pitchFamily="49" charset="0"/>
                          <a:cs typeface="Courier New" panose="02070309020205020404" pitchFamily="49" charset="0"/>
                        </a:rPr>
                        <a:t>sim.model.space.yMax</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Height</a:t>
                      </a:r>
                      <a:r>
                        <a:rPr lang="en-US" baseline="0" dirty="0" smtClean="0"/>
                        <a:t> of the grid</a:t>
                      </a:r>
                      <a:endParaRPr lang="en-US" dirty="0"/>
                    </a:p>
                  </a:txBody>
                  <a:tcPr/>
                </a:tc>
                <a:extLst>
                  <a:ext uri="{0D108BD9-81ED-4DB2-BD59-A6C34878D82A}">
                    <a16:rowId xmlns:a16="http://schemas.microsoft.com/office/drawing/2014/main" val="571919532"/>
                  </a:ext>
                </a:extLst>
              </a:tr>
            </a:tbl>
          </a:graphicData>
        </a:graphic>
      </p:graphicFrame>
      <p:sp>
        <p:nvSpPr>
          <p:cNvPr id="5" name="Rectangle 4"/>
          <p:cNvSpPr/>
          <p:nvPr/>
        </p:nvSpPr>
        <p:spPr>
          <a:xfrm>
            <a:off x="838200" y="5111571"/>
            <a:ext cx="6096000" cy="954107"/>
          </a:xfrm>
          <a:prstGeom prst="rect">
            <a:avLst/>
          </a:prstGeom>
          <a:ln>
            <a:solidFill>
              <a:schemeClr val="tx1"/>
            </a:solidFill>
          </a:ln>
        </p:spPr>
        <p:txBody>
          <a:bodyPr>
            <a:spAutoFit/>
          </a:bodyPr>
          <a:lstStyle/>
          <a:p>
            <a:r>
              <a:rPr lang="en-US" sz="1400" dirty="0" smtClean="0">
                <a:latin typeface="Courier New" panose="02070309020205020404" pitchFamily="49" charset="0"/>
                <a:cs typeface="Courier New" panose="02070309020205020404" pitchFamily="49" charset="0"/>
              </a:rPr>
              <a:t>// Space model</a:t>
            </a:r>
          </a:p>
          <a:p>
            <a:r>
              <a:rPr lang="en-US" sz="1400" dirty="0" err="1" smtClean="0">
                <a:latin typeface="Courier New" panose="02070309020205020404" pitchFamily="49" charset="0"/>
                <a:cs typeface="Courier New" panose="02070309020205020404" pitchFamily="49" charset="0"/>
              </a:rPr>
              <a:t>sim.model.space.type</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IntegerGrid</a:t>
            </a:r>
            <a:r>
              <a:rPr lang="en-US" sz="1400" dirty="0" smtClean="0">
                <a:latin typeface="Courier New" panose="02070309020205020404" pitchFamily="49" charset="0"/>
                <a:cs typeface="Courier New" panose="02070309020205020404" pitchFamily="49" charset="0"/>
              </a:rPr>
              <a:t>";</a:t>
            </a:r>
          </a:p>
          <a:p>
            <a:r>
              <a:rPr lang="en-US" sz="1400" dirty="0" err="1" smtClean="0">
                <a:latin typeface="Courier New" panose="02070309020205020404" pitchFamily="49" charset="0"/>
                <a:cs typeface="Courier New" panose="02070309020205020404" pitchFamily="49" charset="0"/>
              </a:rPr>
              <a:t>sim.model.space.xMax</a:t>
            </a:r>
            <a:r>
              <a:rPr lang="en-US" sz="1400" dirty="0" smtClean="0">
                <a:latin typeface="Courier New" panose="02070309020205020404" pitchFamily="49" charset="0"/>
                <a:cs typeface="Courier New" panose="02070309020205020404" pitchFamily="49" charset="0"/>
              </a:rPr>
              <a:t> = 120;</a:t>
            </a:r>
          </a:p>
          <a:p>
            <a:r>
              <a:rPr lang="en-US" sz="1400" dirty="0" err="1" smtClean="0">
                <a:latin typeface="Courier New" panose="02070309020205020404" pitchFamily="49" charset="0"/>
                <a:cs typeface="Courier New" panose="02070309020205020404" pitchFamily="49" charset="0"/>
              </a:rPr>
              <a:t>sim.model.space.yMax</a:t>
            </a:r>
            <a:r>
              <a:rPr lang="en-US" sz="1400" dirty="0" smtClean="0">
                <a:latin typeface="Courier New" panose="02070309020205020404" pitchFamily="49" charset="0"/>
                <a:cs typeface="Courier New" panose="02070309020205020404" pitchFamily="49" charset="0"/>
              </a:rPr>
              <a:t> = 60;</a:t>
            </a:r>
            <a:endParaRPr lang="en-US" sz="1400" dirty="0">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2"/>
          </p:nvPr>
        </p:nvSpPr>
        <p:spPr/>
        <p:txBody>
          <a:bodyPr/>
          <a:lstStyle/>
          <a:p>
            <a:fld id="{247FB092-A999-4510-8992-5DF87EBC3E9E}" type="slidenum">
              <a:rPr lang="en-US" smtClean="0"/>
              <a:t>87</a:t>
            </a:fld>
            <a:endParaRPr lang="en-US"/>
          </a:p>
        </p:txBody>
      </p:sp>
    </p:spTree>
    <p:extLst>
      <p:ext uri="{BB962C8B-B14F-4D97-AF65-F5344CB8AC3E}">
        <p14:creationId xmlns:p14="http://schemas.microsoft.com/office/powerpoint/2010/main" val="657992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a:t>
            </a:r>
            <a:r>
              <a:rPr lang="en-US" dirty="0"/>
              <a:t>Space </a:t>
            </a:r>
            <a:r>
              <a:rPr lang="en-US" dirty="0" smtClean="0"/>
              <a:t>Configuration </a:t>
            </a:r>
            <a:r>
              <a:rPr lang="en-US" dirty="0"/>
              <a:t>(simulation.js)</a:t>
            </a:r>
            <a:endParaRPr lang="en-US" dirty="0"/>
          </a:p>
        </p:txBody>
      </p:sp>
      <p:sp>
        <p:nvSpPr>
          <p:cNvPr id="3" name="Content Placeholder 2"/>
          <p:cNvSpPr>
            <a:spLocks noGrp="1"/>
          </p:cNvSpPr>
          <p:nvPr>
            <p:ph idx="1"/>
          </p:nvPr>
        </p:nvSpPr>
        <p:spPr/>
        <p:txBody>
          <a:bodyPr/>
          <a:lstStyle/>
          <a:p>
            <a:r>
              <a:rPr lang="en-US" dirty="0" smtClean="0"/>
              <a:t>To access the content of the grid cells</a:t>
            </a:r>
          </a:p>
          <a:p>
            <a:endParaRPr lang="en-US" dirty="0" smtClean="0"/>
          </a:p>
          <a:p>
            <a:endParaRPr lang="en-US" dirty="0" smtClean="0"/>
          </a:p>
          <a:p>
            <a:endParaRPr lang="en-US" dirty="0" smtClean="0"/>
          </a:p>
          <a:p>
            <a:r>
              <a:rPr lang="en-US" dirty="0" smtClean="0"/>
              <a:t>To loop over all cells of the grid</a:t>
            </a:r>
            <a:endParaRPr lang="en-US" dirty="0"/>
          </a:p>
        </p:txBody>
      </p:sp>
      <p:sp>
        <p:nvSpPr>
          <p:cNvPr id="4" name="Rectangle 3"/>
          <p:cNvSpPr/>
          <p:nvPr/>
        </p:nvSpPr>
        <p:spPr>
          <a:xfrm>
            <a:off x="1157319" y="4464709"/>
            <a:ext cx="7268926" cy="2031325"/>
          </a:xfrm>
          <a:prstGeom prst="rect">
            <a:avLst/>
          </a:prstGeom>
          <a:ln>
            <a:solidFill>
              <a:schemeClr val="tx1"/>
            </a:solidFill>
          </a:ln>
        </p:spPr>
        <p:txBody>
          <a:bodyPr wrap="square">
            <a:spAutoFit/>
          </a:bodyPr>
          <a:lstStyle/>
          <a:p>
            <a:r>
              <a:rPr lang="en-US" sz="1400" dirty="0" err="1" smtClean="0">
                <a:latin typeface="Courier New" panose="02070309020205020404" pitchFamily="49" charset="0"/>
                <a:cs typeface="Courier New" panose="02070309020205020404" pitchFamily="49" charset="0"/>
              </a:rPr>
              <a:t>oes.space.grid.forAllCells</a:t>
            </a:r>
            <a:r>
              <a:rPr lang="en-US" sz="1400" dirty="0" smtClean="0">
                <a:latin typeface="Courier New" panose="02070309020205020404" pitchFamily="49" charset="0"/>
                <a:cs typeface="Courier New" panose="02070309020205020404" pitchFamily="49" charset="0"/>
              </a:rPr>
              <a:t>( function (</a:t>
            </a:r>
            <a:r>
              <a:rPr lang="en-US" sz="1400" dirty="0" err="1" smtClean="0">
                <a:latin typeface="Courier New" panose="02070309020205020404" pitchFamily="49" charset="0"/>
                <a:cs typeface="Courier New" panose="02070309020205020404" pitchFamily="49" charset="0"/>
              </a:rPr>
              <a:t>x,y</a:t>
            </a:r>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var</a:t>
            </a:r>
            <a:r>
              <a:rPr lang="en-US" sz="1400" dirty="0" smtClean="0">
                <a:latin typeface="Courier New" panose="02070309020205020404" pitchFamily="49" charset="0"/>
                <a:cs typeface="Courier New" panose="02070309020205020404" pitchFamily="49" charset="0"/>
              </a:rPr>
              <a:t> g = oes.space.grid.0.getCellValue(</a:t>
            </a:r>
            <a:r>
              <a:rPr lang="en-US" sz="1400" dirty="0" err="1" smtClean="0">
                <a:latin typeface="Courier New" panose="02070309020205020404" pitchFamily="49" charset="0"/>
                <a:cs typeface="Courier New" panose="02070309020205020404" pitchFamily="49" charset="0"/>
              </a:rPr>
              <a:t>x,y</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tol</a:t>
            </a:r>
            <a:r>
              <a:rPr lang="en-US" sz="1400" dirty="0" smtClean="0">
                <a:latin typeface="Courier New" panose="02070309020205020404" pitchFamily="49" charset="0"/>
                <a:cs typeface="Courier New" panose="02070309020205020404" pitchFamily="49" charset="0"/>
              </a:rPr>
              <a:t> = 0;</a:t>
            </a: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if (g &gt; 0)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tol</a:t>
            </a:r>
            <a:r>
              <a:rPr lang="en-US" sz="1400" dirty="0" smtClean="0">
                <a:latin typeface="Courier New" panose="02070309020205020404" pitchFamily="49" charset="0"/>
                <a:cs typeface="Courier New" panose="02070309020205020404" pitchFamily="49" charset="0"/>
              </a:rPr>
              <a:t> = groups[String(g)].</a:t>
            </a:r>
            <a:r>
              <a:rPr lang="en-US" sz="1400" dirty="0" err="1" smtClean="0">
                <a:latin typeface="Courier New" panose="02070309020205020404" pitchFamily="49" charset="0"/>
                <a:cs typeface="Courier New" panose="02070309020205020404" pitchFamily="49" charset="0"/>
              </a:rPr>
              <a:t>toleranceLevel</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if (</a:t>
            </a:r>
            <a:r>
              <a:rPr lang="en-US" sz="1400" dirty="0" err="1" smtClean="0">
                <a:latin typeface="Courier New" panose="02070309020205020404" pitchFamily="49" charset="0"/>
                <a:cs typeface="Courier New" panose="02070309020205020404" pitchFamily="49" charset="0"/>
              </a:rPr>
              <a:t>neighbDiffLevel</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x,y,g</a:t>
            </a:r>
            <a:r>
              <a:rPr lang="en-US" sz="1400" dirty="0" smtClean="0">
                <a:latin typeface="Courier New" panose="02070309020205020404" pitchFamily="49" charset="0"/>
                <a:cs typeface="Courier New" panose="02070309020205020404" pitchFamily="49" charset="0"/>
              </a:rPr>
              <a:t>) &gt; </a:t>
            </a:r>
            <a:r>
              <a:rPr lang="en-US" sz="1400" dirty="0" err="1" smtClean="0">
                <a:latin typeface="Courier New" panose="02070309020205020404" pitchFamily="49" charset="0"/>
                <a:cs typeface="Courier New" panose="02070309020205020404" pitchFamily="49" charset="0"/>
              </a:rPr>
              <a:t>tol</a:t>
            </a:r>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sim.v.uncontentResidents.push</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x,y</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
        <p:nvSpPr>
          <p:cNvPr id="5" name="Rectangle 4"/>
          <p:cNvSpPr/>
          <p:nvPr/>
        </p:nvSpPr>
        <p:spPr>
          <a:xfrm>
            <a:off x="1157319" y="2366387"/>
            <a:ext cx="3621504" cy="307777"/>
          </a:xfrm>
          <a:prstGeom prst="rect">
            <a:avLst/>
          </a:prstGeom>
        </p:spPr>
        <p:txBody>
          <a:bodyPr wrap="none">
            <a:spAutoFit/>
          </a:bodyPr>
          <a:lstStyle/>
          <a:p>
            <a:r>
              <a:rPr lang="en-US" sz="1400" b="1" dirty="0" err="1" smtClean="0">
                <a:latin typeface="Courier New" panose="02070309020205020404" pitchFamily="49" charset="0"/>
                <a:cs typeface="Courier New" panose="02070309020205020404" pitchFamily="49" charset="0"/>
              </a:rPr>
              <a:t>sim.space.grid</a:t>
            </a:r>
            <a:r>
              <a:rPr lang="en-US" sz="1400" dirty="0" smtClean="0">
                <a:latin typeface="Courier New" panose="02070309020205020404" pitchFamily="49" charset="0"/>
                <a:cs typeface="Courier New" panose="02070309020205020404" pitchFamily="49" charset="0"/>
              </a:rPr>
              <a:t>[(y-1)*</a:t>
            </a:r>
            <a:r>
              <a:rPr lang="en-US" sz="1400" dirty="0" err="1" smtClean="0">
                <a:latin typeface="Courier New" panose="02070309020205020404" pitchFamily="49" charset="0"/>
                <a:cs typeface="Courier New" panose="02070309020205020404" pitchFamily="49" charset="0"/>
              </a:rPr>
              <a:t>xMax</a:t>
            </a:r>
            <a:r>
              <a:rPr lang="en-US" sz="1400" dirty="0" smtClean="0">
                <a:latin typeface="Courier New" panose="02070309020205020404" pitchFamily="49" charset="0"/>
                <a:cs typeface="Courier New" panose="02070309020205020404" pitchFamily="49" charset="0"/>
              </a:rPr>
              <a:t> + x-1]</a:t>
            </a:r>
            <a:endParaRPr lang="en-US" sz="1400" dirty="0">
              <a:latin typeface="Courier New" panose="02070309020205020404" pitchFamily="49" charset="0"/>
              <a:cs typeface="Courier New" panose="02070309020205020404" pitchFamily="49" charset="0"/>
            </a:endParaRPr>
          </a:p>
        </p:txBody>
      </p:sp>
      <p:sp>
        <p:nvSpPr>
          <p:cNvPr id="6" name="Rectangle 5"/>
          <p:cNvSpPr/>
          <p:nvPr/>
        </p:nvSpPr>
        <p:spPr>
          <a:xfrm>
            <a:off x="1157319" y="2960501"/>
            <a:ext cx="3836307" cy="307777"/>
          </a:xfrm>
          <a:prstGeom prst="rect">
            <a:avLst/>
          </a:prstGeom>
        </p:spPr>
        <p:txBody>
          <a:bodyPr wrap="none">
            <a:spAutoFit/>
          </a:bodyPr>
          <a:lstStyle/>
          <a:p>
            <a:r>
              <a:rPr lang="en-US" sz="1400" b="1" dirty="0">
                <a:latin typeface="Courier New" panose="02070309020205020404" pitchFamily="49" charset="0"/>
                <a:cs typeface="Courier New" panose="02070309020205020404" pitchFamily="49" charset="0"/>
              </a:rPr>
              <a:t>oes.space.grid.0.getCellValue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x,y</a:t>
            </a:r>
            <a:r>
              <a:rPr lang="en-US" sz="1400" dirty="0">
                <a:latin typeface="Courier New" panose="02070309020205020404" pitchFamily="49" charset="0"/>
                <a:cs typeface="Courier New" panose="02070309020205020404" pitchFamily="49" charset="0"/>
              </a:rPr>
              <a:t>)</a:t>
            </a:r>
            <a:endParaRPr lang="en-US" sz="1400" dirty="0"/>
          </a:p>
        </p:txBody>
      </p:sp>
      <p:sp>
        <p:nvSpPr>
          <p:cNvPr id="7" name="Slide Number Placeholder 6"/>
          <p:cNvSpPr>
            <a:spLocks noGrp="1"/>
          </p:cNvSpPr>
          <p:nvPr>
            <p:ph type="sldNum" sz="quarter" idx="12"/>
          </p:nvPr>
        </p:nvSpPr>
        <p:spPr/>
        <p:txBody>
          <a:bodyPr/>
          <a:lstStyle/>
          <a:p>
            <a:fld id="{247FB092-A999-4510-8992-5DF87EBC3E9E}" type="slidenum">
              <a:rPr lang="en-US" smtClean="0"/>
              <a:t>88</a:t>
            </a:fld>
            <a:endParaRPr lang="en-US"/>
          </a:p>
        </p:txBody>
      </p:sp>
    </p:spTree>
    <p:extLst>
      <p:ext uri="{BB962C8B-B14F-4D97-AF65-F5344CB8AC3E}">
        <p14:creationId xmlns:p14="http://schemas.microsoft.com/office/powerpoint/2010/main" val="279535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General-Purpose Platforms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Despite the promising of the web-based simulation, there are few active general-purpose platforms available</a:t>
            </a:r>
          </a:p>
          <a:p>
            <a:pPr lvl="1">
              <a:spcBef>
                <a:spcPts val="1200"/>
              </a:spcBef>
            </a:pPr>
            <a:r>
              <a:rPr lang="en-US" dirty="0" err="1" smtClean="0"/>
              <a:t>Anylogic</a:t>
            </a:r>
            <a:r>
              <a:rPr lang="en-US" dirty="0" smtClean="0"/>
              <a:t> Cloud</a:t>
            </a:r>
          </a:p>
          <a:p>
            <a:pPr lvl="1">
              <a:spcBef>
                <a:spcPts val="1200"/>
              </a:spcBef>
            </a:pPr>
            <a:r>
              <a:rPr lang="en-US" dirty="0" err="1" smtClean="0"/>
              <a:t>NetLogo</a:t>
            </a:r>
            <a:r>
              <a:rPr lang="en-US" dirty="0" smtClean="0"/>
              <a:t> Web</a:t>
            </a:r>
          </a:p>
          <a:p>
            <a:pPr lvl="1">
              <a:spcBef>
                <a:spcPts val="1200"/>
              </a:spcBef>
            </a:pPr>
            <a:r>
              <a:rPr lang="en-US" dirty="0" smtClean="0"/>
              <a:t>Insight Maker</a:t>
            </a:r>
          </a:p>
          <a:p>
            <a:pPr lvl="1">
              <a:spcBef>
                <a:spcPts val="1200"/>
              </a:spcBef>
            </a:pPr>
            <a:r>
              <a:rPr lang="en-US" dirty="0" err="1" smtClean="0"/>
              <a:t>OESjs</a:t>
            </a:r>
            <a:endParaRPr lang="en-US" dirty="0"/>
          </a:p>
        </p:txBody>
      </p:sp>
      <p:sp>
        <p:nvSpPr>
          <p:cNvPr id="4" name="Slide Number Placeholder 3"/>
          <p:cNvSpPr>
            <a:spLocks noGrp="1"/>
          </p:cNvSpPr>
          <p:nvPr>
            <p:ph type="sldNum" sz="quarter" idx="12"/>
          </p:nvPr>
        </p:nvSpPr>
        <p:spPr/>
        <p:txBody>
          <a:bodyPr/>
          <a:lstStyle/>
          <a:p>
            <a:fld id="{247FB092-A999-4510-8992-5DF87EBC3E9E}" type="slidenum">
              <a:rPr lang="en-US" smtClean="0"/>
              <a:t>9</a:t>
            </a:fld>
            <a:endParaRPr lang="en-US"/>
          </a:p>
        </p:txBody>
      </p:sp>
    </p:spTree>
    <p:extLst>
      <p:ext uri="{BB962C8B-B14F-4D97-AF65-F5344CB8AC3E}">
        <p14:creationId xmlns:p14="http://schemas.microsoft.com/office/powerpoint/2010/main" val="902110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6320</TotalTime>
  <Words>5514</Words>
  <Application>Microsoft Office PowerPoint</Application>
  <PresentationFormat>Widescreen</PresentationFormat>
  <Paragraphs>1066</Paragraphs>
  <Slides>88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Arial</vt:lpstr>
      <vt:lpstr>Calibri</vt:lpstr>
      <vt:lpstr>Calibri Light</vt:lpstr>
      <vt:lpstr>Courier New</vt:lpstr>
      <vt:lpstr>Wingdings</vt:lpstr>
      <vt:lpstr>Office Theme</vt:lpstr>
      <vt:lpstr>Introduction to JavaScript-based Simulation</vt:lpstr>
      <vt:lpstr>Outline</vt:lpstr>
      <vt:lpstr>Web-based Simulation</vt:lpstr>
      <vt:lpstr>Architectures</vt:lpstr>
      <vt:lpstr>Local Architecture</vt:lpstr>
      <vt:lpstr>Remote Architecture</vt:lpstr>
      <vt:lpstr>Hybrid Architecture</vt:lpstr>
      <vt:lpstr>Enabling Technologies</vt:lpstr>
      <vt:lpstr>General-Purpose Platforms</vt:lpstr>
      <vt:lpstr>AnyLogic Cloud</vt:lpstr>
      <vt:lpstr>NetLogo Web</vt:lpstr>
      <vt:lpstr>Insight Maker</vt:lpstr>
      <vt:lpstr>Object-Event Simulator JavaScript (OESjs)</vt:lpstr>
      <vt:lpstr>PowerPoint Presentation</vt:lpstr>
      <vt:lpstr>Performance</vt:lpstr>
      <vt:lpstr>Advantages</vt:lpstr>
      <vt:lpstr>Disadvantages</vt:lpstr>
      <vt:lpstr>JavaScript-Based Simulation with OESjs</vt:lpstr>
      <vt:lpstr>Introduction to JavaScript</vt:lpstr>
      <vt:lpstr>Object-Event Simulator JavaScript (OESjs)</vt:lpstr>
      <vt:lpstr>Purchasing Model Description</vt:lpstr>
      <vt:lpstr>Purchasing Model</vt:lpstr>
      <vt:lpstr>Web Interface</vt:lpstr>
      <vt:lpstr>Web Interface</vt:lpstr>
      <vt:lpstr>Web Interface</vt:lpstr>
      <vt:lpstr>Web interface</vt:lpstr>
      <vt:lpstr>Web Interface</vt:lpstr>
      <vt:lpstr>Web Interface</vt:lpstr>
      <vt:lpstr>Files and Folder Structure</vt:lpstr>
      <vt:lpstr>Simulation Model Files</vt:lpstr>
      <vt:lpstr>Meta-data Information (metadata.js)</vt:lpstr>
      <vt:lpstr>Simulation Time Progression (simulation.js)</vt:lpstr>
      <vt:lpstr>Scenario Parameters (simulation.js)</vt:lpstr>
      <vt:lpstr>Purchasing Model – Version 1</vt:lpstr>
      <vt:lpstr>Purchasing Model – Version 1</vt:lpstr>
      <vt:lpstr>Object Types</vt:lpstr>
      <vt:lpstr>Data Types</vt:lpstr>
      <vt:lpstr>Object Types</vt:lpstr>
      <vt:lpstr>Probability Distribution Functions</vt:lpstr>
      <vt:lpstr>Simulation Model (simulation.js)</vt:lpstr>
      <vt:lpstr>Simulation Initial State (simulation.js)</vt:lpstr>
      <vt:lpstr>Simulation Process (simulation.js)</vt:lpstr>
      <vt:lpstr>Output Statistics (simulation.js)</vt:lpstr>
      <vt:lpstr>Purchasing Model – Version 2</vt:lpstr>
      <vt:lpstr>Purchasing Model – Version 2</vt:lpstr>
      <vt:lpstr>Event Types</vt:lpstr>
      <vt:lpstr>Exogenous Event Type</vt:lpstr>
      <vt:lpstr>Caused Event Type</vt:lpstr>
      <vt:lpstr>Simulation Model (simulation.js)</vt:lpstr>
      <vt:lpstr>Simulation Initial State (simulation.js)</vt:lpstr>
      <vt:lpstr>Purchasing Model – Version 2</vt:lpstr>
      <vt:lpstr>Purchasing Model – Version 3</vt:lpstr>
      <vt:lpstr>Purchasing Model – Version 3</vt:lpstr>
      <vt:lpstr>Global Variables (simulation.js)</vt:lpstr>
      <vt:lpstr>Simulation Initial State (simulation.js)</vt:lpstr>
      <vt:lpstr>Output Statistics (simulation.js)</vt:lpstr>
      <vt:lpstr>Purchasing Model – Version 3</vt:lpstr>
      <vt:lpstr>Purchasing Model – Version 4</vt:lpstr>
      <vt:lpstr>Purchasing Model – Version 4</vt:lpstr>
      <vt:lpstr>Consumer Object Type</vt:lpstr>
      <vt:lpstr>Output Statistics (simulation.js)</vt:lpstr>
      <vt:lpstr>Purchasing Model – Version 4</vt:lpstr>
      <vt:lpstr>Purchasing Model – Version 4</vt:lpstr>
      <vt:lpstr>References</vt:lpstr>
      <vt:lpstr>Thank You!</vt:lpstr>
      <vt:lpstr>Appendix</vt:lpstr>
      <vt:lpstr>Object-Event Modeling</vt:lpstr>
      <vt:lpstr>Object-Event Modeling</vt:lpstr>
      <vt:lpstr>Object-Event Modeling</vt:lpstr>
      <vt:lpstr>Schelling Segregation</vt:lpstr>
      <vt:lpstr>Conceptual Modeling</vt:lpstr>
      <vt:lpstr>Design Modeling</vt:lpstr>
      <vt:lpstr>Data/Class Modeling</vt:lpstr>
      <vt:lpstr>Object-Event Modeling</vt:lpstr>
      <vt:lpstr>JavaScript Introduction</vt:lpstr>
      <vt:lpstr>Introduction to JavaScript</vt:lpstr>
      <vt:lpstr>Introduction to JavaScript</vt:lpstr>
      <vt:lpstr>Introduction to JavaScript</vt:lpstr>
      <vt:lpstr>Introduction to JavaScript</vt:lpstr>
      <vt:lpstr>Introduction to JavaScript</vt:lpstr>
      <vt:lpstr>Introduction to JavaScript</vt:lpstr>
      <vt:lpstr>Other Model Configuration</vt:lpstr>
      <vt:lpstr>simulation.html</vt:lpstr>
      <vt:lpstr>description.html</vt:lpstr>
      <vt:lpstr>Simulation Model Configuration (simulation.js)</vt:lpstr>
      <vt:lpstr>Global Functions (simulation.js)</vt:lpstr>
      <vt:lpstr>Space Configuration (simulation.js)</vt:lpstr>
      <vt:lpstr>Grid Space Configuration (simulation.js)</vt:lpstr>
    </vt:vector>
  </TitlesOfParts>
  <Company>Brandenburg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Simulation Models with OESjs</dc:title>
  <dc:creator>Luis Gustavo Nardin</dc:creator>
  <cp:lastModifiedBy>Windows User</cp:lastModifiedBy>
  <cp:revision>368</cp:revision>
  <dcterms:created xsi:type="dcterms:W3CDTF">2018-07-28T12:02:09Z</dcterms:created>
  <dcterms:modified xsi:type="dcterms:W3CDTF">2019-07-25T14:30:25Z</dcterms:modified>
</cp:coreProperties>
</file>