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8" r:id="rId4"/>
    <p:sldId id="262" r:id="rId5"/>
    <p:sldId id="265" r:id="rId6"/>
    <p:sldId id="272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912"/>
    <a:srgbClr val="F64812"/>
    <a:srgbClr val="F6A512"/>
    <a:srgbClr val="F6E312"/>
    <a:srgbClr val="F6C412"/>
    <a:srgbClr val="F66712"/>
    <a:srgbClr val="F6861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7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D7-B7B1-CD60-1BA5-F48349072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83DA9-D3AB-6197-873F-FB4043541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8ABD-BB02-CC39-BD08-2A5783F8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3495-993D-4C19-98D8-EFC9F729A925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D6DB-3B51-DD70-E447-141BC9B1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FE88-E22D-8D31-B9A1-EFBDDD07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E4C-5E52-4153-AD4D-F57E668965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29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502B-4669-B94C-8CA2-720749C0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40AE-9E35-DA01-BC99-2D1DCC74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161B-CB94-1DFF-768A-A1E1DB7E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3495-993D-4C19-98D8-EFC9F729A925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7DFD-18C7-4E7D-C9F1-A628F1AD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2983-4F21-08B0-DD8B-C4215835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E4C-5E52-4153-AD4D-F57E668965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27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E0C3E-A875-7542-B791-C7E2517A2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D148C-AADA-FE44-227A-5FC4A4C73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F4186-DD6F-92D5-EAB5-BF315022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3495-993D-4C19-98D8-EFC9F729A925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9263-2DE4-70EE-65DD-53AA088B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2984-6856-3B42-09CD-EEC7FC7D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E4C-5E52-4153-AD4D-F57E668965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1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5377-A864-3B5D-019F-4FDF9D44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318C-D4AC-ED41-BD64-5E79BB95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8873-2CC6-A0E2-5AAF-0FBEDCCF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3495-993D-4C19-98D8-EFC9F729A925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8474-F14D-223A-A34A-465CC000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D006-CA36-8632-2834-3848E24A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E4C-5E52-4153-AD4D-F57E668965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9FCD-D3DA-0DF0-61E7-5CFDE8AA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E2B43-B3D8-AE05-030A-1E2500C9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190E-D2B9-65EB-5665-6C327308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3495-993D-4C19-98D8-EFC9F729A925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75F07-0784-D41D-EECB-3D53D89B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80C0A-9861-E2CB-6069-DE854758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E4C-5E52-4153-AD4D-F57E668965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0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4D11-EC23-9138-4631-30EF391D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4E5E-8986-352F-DAC5-4FDD36A70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41F6A-1DF0-F300-C762-CEEF34CC3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331B9-0385-E40D-2916-D56B8187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3495-993D-4C19-98D8-EFC9F729A925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120B7-A3A9-693E-A076-3DF745EF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A2446-9241-0CFD-E303-4265C2E6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E4C-5E52-4153-AD4D-F57E668965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05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1F12-383B-125C-E1B8-5245C16D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2A55D-67E1-5367-EF0B-C500CE5D2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CEA2-585A-D8BC-B6AB-60492E958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0A2A1-423A-377B-68A8-8EDE3AF33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EFFF8-67EA-BA06-05F7-4ECEE548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29049-DFA6-BD3B-70BD-768C11A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3495-993D-4C19-98D8-EFC9F729A925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FBF6F-D8C0-8B72-9513-6FE8EF1E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8431B-EEFB-616B-77C9-4D4F3CD0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E4C-5E52-4153-AD4D-F57E668965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0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BCB1-F712-5838-CE94-7074A1C7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745AC-040F-89DD-5E23-176B41D8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3495-993D-4C19-98D8-EFC9F729A925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2A88-87BA-7CB4-12AB-910E1E63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A87B7-9991-FCCA-EB7B-C51C86AD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E4C-5E52-4153-AD4D-F57E668965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00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CD092-E535-5FB8-CA8A-07193FFD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3495-993D-4C19-98D8-EFC9F729A925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9A7F9-5AD0-B8D3-56B3-2F3F74CD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EB86E-C3AC-8372-0D75-CB963C03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E4C-5E52-4153-AD4D-F57E668965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13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E770-AE81-C146-8D79-3F0AFB52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CE92-9A72-95D8-CFF5-A85EEB1B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A411D-99DB-803A-9230-A674CCF23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56D17-E839-9A9C-EEFB-2EBC5908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3495-993D-4C19-98D8-EFC9F729A925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CABE4-9877-7463-7513-3C1CD7D6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098D-3A49-E973-D67A-2611AF39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E4C-5E52-4153-AD4D-F57E668965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48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8760-48AB-A893-9DE6-A3546584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5EC93-63B5-4205-253D-3089E7F6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DBF2-5578-104B-748A-C7A04905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E7CB6-7281-5D4B-A4DF-DED5964E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3495-993D-4C19-98D8-EFC9F729A925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82BA-CA89-1FDA-40F9-4FD473FD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11C3-8AE9-D93B-BF6C-C6BF8F50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E4C-5E52-4153-AD4D-F57E668965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9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C243F-04CB-86CB-8BFD-7262C611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CEE1C-8958-F6CD-77DB-C3270EDBA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4F4B-8732-37A1-EAB0-5F4A9D645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27BB3495-993D-4C19-98D8-EFC9F729A925}" type="datetimeFigureOut">
              <a:rPr lang="en-GB" smtClean="0"/>
              <a:pPr/>
              <a:t>14/02/2023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82EA-422A-27C1-F140-D716EDD28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C214-BC4A-AC73-BA72-A51DF1A99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8C199E4C-5E52-4153-AD4D-F57E668965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34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6939CA-EF7B-DA06-E00E-FA6986EA2715}"/>
              </a:ext>
            </a:extLst>
          </p:cNvPr>
          <p:cNvSpPr txBox="1"/>
          <p:nvPr/>
        </p:nvSpPr>
        <p:spPr>
          <a:xfrm>
            <a:off x="-4259929" y="1073779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abcdefghijklmnopqrstuvwxyz1234567890=_+{[}]#~’@;:/?.&gt;,&lt;|\`¬*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7DA81-57E5-05F6-192A-BBA0A0B4BA09}"/>
              </a:ext>
            </a:extLst>
          </p:cNvPr>
          <p:cNvSpPr txBox="1"/>
          <p:nvPr/>
        </p:nvSpPr>
        <p:spPr>
          <a:xfrm>
            <a:off x="-4328792" y="263750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abcdefghijklmnopqrstuvwxyz1234567890=_+{[}]#~’@;:/?.&gt;,&lt;|\`¬*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4979B-28BF-2955-B411-87D0C1B0A8D0}"/>
              </a:ext>
            </a:extLst>
          </p:cNvPr>
          <p:cNvSpPr txBox="1"/>
          <p:nvPr/>
        </p:nvSpPr>
        <p:spPr>
          <a:xfrm>
            <a:off x="-4328793" y="438233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3" panose="05040102010807070707" pitchFamily="18" charset="2"/>
              </a:rPr>
              <a:t>abcdefghijklmnopqrstuvwxyz1234567890=_+{[}]#~’@;:/?.&gt;,&lt;|\`¬*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BF346-DA47-5169-4E95-5AFCB9AD116D}"/>
              </a:ext>
            </a:extLst>
          </p:cNvPr>
          <p:cNvGrpSpPr/>
          <p:nvPr/>
        </p:nvGrpSpPr>
        <p:grpSpPr>
          <a:xfrm>
            <a:off x="-11065691" y="-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1B639E-AC59-B4D4-2A84-2134A151A36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C1BBE8-3D43-18B3-E024-6E833F36AC05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CEF8D-CA6D-94D5-A66F-2B0742AAE68D}"/>
                </a:ext>
              </a:extLst>
            </p:cNvPr>
            <p:cNvSpPr txBox="1"/>
            <p:nvPr/>
          </p:nvSpPr>
          <p:spPr>
            <a:xfrm rot="16200000">
              <a:off x="10307312" y="3167388"/>
              <a:ext cx="278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Slot Machines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143E3-F4B8-6061-5E99-67D99933ADC4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2B451-C48B-0614-D5C5-A5EFC5ADDCA8}"/>
              </a:ext>
            </a:extLst>
          </p:cNvPr>
          <p:cNvGrpSpPr/>
          <p:nvPr/>
        </p:nvGrpSpPr>
        <p:grpSpPr>
          <a:xfrm>
            <a:off x="-11226508" y="0"/>
            <a:ext cx="12192000" cy="6858000"/>
            <a:chOff x="1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F11388-0F99-1F89-98AF-168B27CABAC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D3AD18-2FA1-2DCD-2358-373FDE466A39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9B5880-8D81-FACF-81C8-D43E855E05C9}"/>
                </a:ext>
              </a:extLst>
            </p:cNvPr>
            <p:cNvSpPr txBox="1"/>
            <p:nvPr/>
          </p:nvSpPr>
          <p:spPr>
            <a:xfrm rot="16200000">
              <a:off x="11605710" y="3075056"/>
              <a:ext cx="184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54C00D-B76C-2030-4245-30E34158398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98CFC-A36B-5504-A5D2-C2023C613412}"/>
              </a:ext>
            </a:extLst>
          </p:cNvPr>
          <p:cNvGrpSpPr/>
          <p:nvPr/>
        </p:nvGrpSpPr>
        <p:grpSpPr>
          <a:xfrm>
            <a:off x="-11387325" y="0"/>
            <a:ext cx="12192000" cy="6858000"/>
            <a:chOff x="1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5BB059-6A27-A4E0-A7E9-007D77A0813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E97F37-761B-E914-BB60-906DC5C8617C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8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04F1-2762-51E4-90E1-97DD0D94EAF5}"/>
                </a:ext>
              </a:extLst>
            </p:cNvPr>
            <p:cNvSpPr txBox="1"/>
            <p:nvPr/>
          </p:nvSpPr>
          <p:spPr>
            <a:xfrm rot="16200000">
              <a:off x="11605710" y="3075056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D18AD-35E7-912A-189E-83F6100F3B2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9203C-A51E-0FD4-C7E9-197484818B29}"/>
              </a:ext>
            </a:extLst>
          </p:cNvPr>
          <p:cNvGrpSpPr/>
          <p:nvPr/>
        </p:nvGrpSpPr>
        <p:grpSpPr>
          <a:xfrm>
            <a:off x="-11527307" y="-2"/>
            <a:ext cx="12192000" cy="6858000"/>
            <a:chOff x="1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071E1-6EEA-03A8-D58C-649B8217976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F0F195-A823-D80F-1824-D1A74CC3A788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6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E6E81-D4AA-36C1-10D0-BBCEF2355C16}"/>
                </a:ext>
              </a:extLst>
            </p:cNvPr>
            <p:cNvSpPr txBox="1"/>
            <p:nvPr/>
          </p:nvSpPr>
          <p:spPr>
            <a:xfrm rot="16200000">
              <a:off x="11605712" y="3075056"/>
              <a:ext cx="184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C712B-B9EB-2B2C-D60F-98B351141A4E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4E363A-99B2-66D9-A1D7-7A52CA1F18A4}"/>
              </a:ext>
            </a:extLst>
          </p:cNvPr>
          <p:cNvGrpSpPr/>
          <p:nvPr/>
        </p:nvGrpSpPr>
        <p:grpSpPr>
          <a:xfrm>
            <a:off x="-11674931" y="0"/>
            <a:ext cx="12192000" cy="6858000"/>
            <a:chOff x="1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1C2B8-9AD9-433F-806C-0BA462EC6DCC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EDD64F-57DE-D4D2-D48F-2EDF44918847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4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56B6C-F913-B0B7-88CE-922AF2B5DAF4}"/>
                </a:ext>
              </a:extLst>
            </p:cNvPr>
            <p:cNvSpPr txBox="1"/>
            <p:nvPr/>
          </p:nvSpPr>
          <p:spPr>
            <a:xfrm rot="16200000">
              <a:off x="11605708" y="3075056"/>
              <a:ext cx="184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F6ABA-AD25-CBF9-5C34-E857E466E40D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771872-A417-003C-BB77-61CEFA91E5E6}"/>
              </a:ext>
            </a:extLst>
          </p:cNvPr>
          <p:cNvGrpSpPr/>
          <p:nvPr/>
        </p:nvGrpSpPr>
        <p:grpSpPr>
          <a:xfrm>
            <a:off x="-11876208" y="0"/>
            <a:ext cx="12192000" cy="6858000"/>
            <a:chOff x="1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5984A-2071-F954-B8A8-209C16447C2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CA9688-9DBD-037B-7F1A-96D4225E3B5B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2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908E3-CF3F-1F58-60E7-325B7BB55CF0}"/>
                </a:ext>
              </a:extLst>
            </p:cNvPr>
            <p:cNvSpPr txBox="1"/>
            <p:nvPr/>
          </p:nvSpPr>
          <p:spPr>
            <a:xfrm rot="16200000">
              <a:off x="10340169" y="3105833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Check in 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38E31A-8213-F69A-C609-341696047337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C846751-BBCE-46DE-0B61-A664D56D1654}"/>
              </a:ext>
            </a:extLst>
          </p:cNvPr>
          <p:cNvSpPr txBox="1"/>
          <p:nvPr/>
        </p:nvSpPr>
        <p:spPr>
          <a:xfrm>
            <a:off x="3692901" y="1520012"/>
            <a:ext cx="6650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latin typeface="Georgia" panose="02040502050405020303" pitchFamily="18" charset="0"/>
              </a:rPr>
              <a:t>Analysing a Slot Machine Bonus Game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04DA36-080B-BC61-AFE6-F5F0FDA96E57}"/>
              </a:ext>
            </a:extLst>
          </p:cNvPr>
          <p:cNvSpPr txBox="1"/>
          <p:nvPr/>
        </p:nvSpPr>
        <p:spPr>
          <a:xfrm>
            <a:off x="4760616" y="5069059"/>
            <a:ext cx="451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Georgia" panose="02040502050405020303" pitchFamily="18" charset="0"/>
              </a:rPr>
              <a:t>Jack Jordan</a:t>
            </a:r>
          </a:p>
        </p:txBody>
      </p:sp>
    </p:spTree>
    <p:extLst>
      <p:ext uri="{BB962C8B-B14F-4D97-AF65-F5344CB8AC3E}">
        <p14:creationId xmlns:p14="http://schemas.microsoft.com/office/powerpoint/2010/main" val="3233761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6939CA-EF7B-DA06-E00E-FA6986EA2715}"/>
              </a:ext>
            </a:extLst>
          </p:cNvPr>
          <p:cNvSpPr txBox="1"/>
          <p:nvPr/>
        </p:nvSpPr>
        <p:spPr>
          <a:xfrm>
            <a:off x="-4259929" y="1073779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abcdefghijklmnopqrstuvwxyz1234567890=_+{[}]#~’@;:/?.&gt;,&lt;|\`¬*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7DA81-57E5-05F6-192A-BBA0A0B4BA09}"/>
              </a:ext>
            </a:extLst>
          </p:cNvPr>
          <p:cNvSpPr txBox="1"/>
          <p:nvPr/>
        </p:nvSpPr>
        <p:spPr>
          <a:xfrm>
            <a:off x="-4328792" y="263750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abcdefghijklmnopqrstuvwxyz1234567890=_+{[}]#~’@;:/?.&gt;,&lt;|\`¬*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4979B-28BF-2955-B411-87D0C1B0A8D0}"/>
              </a:ext>
            </a:extLst>
          </p:cNvPr>
          <p:cNvSpPr txBox="1"/>
          <p:nvPr/>
        </p:nvSpPr>
        <p:spPr>
          <a:xfrm>
            <a:off x="-4328793" y="438233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3" panose="05040102010807070707" pitchFamily="18" charset="2"/>
              </a:rPr>
              <a:t>abcdefghijklmnopqrstuvwxyz1234567890=_+{[}]#~’@;:/?.&gt;,&lt;|\`¬*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BF346-DA47-5169-4E95-5AFCB9AD116D}"/>
              </a:ext>
            </a:extLst>
          </p:cNvPr>
          <p:cNvGrpSpPr/>
          <p:nvPr/>
        </p:nvGrpSpPr>
        <p:grpSpPr>
          <a:xfrm>
            <a:off x="-10922392" y="0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1B639E-AC59-B4D4-2A84-2134A151A36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C1BBE8-3D43-18B3-E024-6E833F36AC05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CEF8D-CA6D-94D5-A66F-2B0742AAE68D}"/>
                </a:ext>
              </a:extLst>
            </p:cNvPr>
            <p:cNvSpPr txBox="1"/>
            <p:nvPr/>
          </p:nvSpPr>
          <p:spPr>
            <a:xfrm rot="16200000">
              <a:off x="10119761" y="3136611"/>
              <a:ext cx="31566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Slot Machines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143E3-F4B8-6061-5E99-67D99933ADC4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2B451-C48B-0614-D5C5-A5EFC5ADDCA8}"/>
              </a:ext>
            </a:extLst>
          </p:cNvPr>
          <p:cNvGrpSpPr/>
          <p:nvPr/>
        </p:nvGrpSpPr>
        <p:grpSpPr>
          <a:xfrm>
            <a:off x="-11126408" y="-8"/>
            <a:ext cx="12192000" cy="6858000"/>
            <a:chOff x="1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F11388-0F99-1F89-98AF-168B27CABAC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D3AD18-2FA1-2DCD-2358-373FDE466A39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9B5880-8D81-FACF-81C8-D43E855E05C9}"/>
                </a:ext>
              </a:extLst>
            </p:cNvPr>
            <p:cNvSpPr txBox="1"/>
            <p:nvPr/>
          </p:nvSpPr>
          <p:spPr>
            <a:xfrm rot="16200000">
              <a:off x="10100525" y="3105833"/>
              <a:ext cx="3195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Bonus Game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54C00D-B76C-2030-4245-30E34158398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98CFC-A36B-5504-A5D2-C2023C613412}"/>
              </a:ext>
            </a:extLst>
          </p:cNvPr>
          <p:cNvGrpSpPr/>
          <p:nvPr/>
        </p:nvGrpSpPr>
        <p:grpSpPr>
          <a:xfrm>
            <a:off x="-11330424" y="-4"/>
            <a:ext cx="12192000" cy="6858000"/>
            <a:chOff x="1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5BB059-6A27-A4E0-A7E9-007D77A0813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E97F37-761B-E914-BB60-906DC5C8617C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8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04F1-2762-51E4-90E1-97DD0D94EAF5}"/>
                </a:ext>
              </a:extLst>
            </p:cNvPr>
            <p:cNvSpPr txBox="1"/>
            <p:nvPr/>
          </p:nvSpPr>
          <p:spPr>
            <a:xfrm rot="16200000">
              <a:off x="10017171" y="3136611"/>
              <a:ext cx="33618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Example Game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D18AD-35E7-912A-189E-83F6100F3B2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9203C-A51E-0FD4-C7E9-197484818B29}"/>
              </a:ext>
            </a:extLst>
          </p:cNvPr>
          <p:cNvGrpSpPr/>
          <p:nvPr/>
        </p:nvGrpSpPr>
        <p:grpSpPr>
          <a:xfrm>
            <a:off x="-11534440" y="0"/>
            <a:ext cx="12192000" cy="6858000"/>
            <a:chOff x="1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071E1-6EEA-03A8-D58C-649B8217976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F0F195-A823-D80F-1824-D1A74CC3A788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6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E6E81-D4AA-36C1-10D0-BBCEF2355C16}"/>
                </a:ext>
              </a:extLst>
            </p:cNvPr>
            <p:cNvSpPr txBox="1"/>
            <p:nvPr/>
          </p:nvSpPr>
          <p:spPr>
            <a:xfrm rot="16200000">
              <a:off x="10009153" y="3136611"/>
              <a:ext cx="33778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Markov Chains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C712B-B9EB-2B2C-D60F-98B351141A4E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4E363A-99B2-66D9-A1D7-7A52CA1F18A4}"/>
              </a:ext>
            </a:extLst>
          </p:cNvPr>
          <p:cNvGrpSpPr/>
          <p:nvPr/>
        </p:nvGrpSpPr>
        <p:grpSpPr>
          <a:xfrm>
            <a:off x="-11769234" y="0"/>
            <a:ext cx="12192000" cy="6858000"/>
            <a:chOff x="1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1C2B8-9AD9-433F-806C-0BA462EC6DCC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EDD64F-57DE-D4D2-D48F-2EDF44918847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4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56B6C-F913-B0B7-88CE-922AF2B5DAF4}"/>
                </a:ext>
              </a:extLst>
            </p:cNvPr>
            <p:cNvSpPr txBox="1"/>
            <p:nvPr/>
          </p:nvSpPr>
          <p:spPr>
            <a:xfrm rot="16200000">
              <a:off x="10093310" y="3136611"/>
              <a:ext cx="3209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Model Making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F6ABA-AD25-CBF9-5C34-E857E466E40D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771872-A417-003C-BB77-61CEFA91E5E6}"/>
              </a:ext>
            </a:extLst>
          </p:cNvPr>
          <p:cNvGrpSpPr/>
          <p:nvPr/>
        </p:nvGrpSpPr>
        <p:grpSpPr>
          <a:xfrm>
            <a:off x="-12021123" y="0"/>
            <a:ext cx="12192000" cy="6858000"/>
            <a:chOff x="1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5984A-2071-F954-B8A8-209C16447C2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CA9688-9DBD-037B-7F1A-96D4225E3B5B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2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908E3-CF3F-1F58-60E7-325B7BB55CF0}"/>
                </a:ext>
              </a:extLst>
            </p:cNvPr>
            <p:cNvSpPr txBox="1"/>
            <p:nvPr/>
          </p:nvSpPr>
          <p:spPr>
            <a:xfrm rot="16200000">
              <a:off x="10340173" y="3105833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Check in 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38E31A-8213-F69A-C609-341696047337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086E8D7-E4F3-9F85-5CEF-6F6F3F7AFB98}"/>
              </a:ext>
            </a:extLst>
          </p:cNvPr>
          <p:cNvSpPr txBox="1"/>
          <p:nvPr/>
        </p:nvSpPr>
        <p:spPr>
          <a:xfrm>
            <a:off x="1929648" y="95766"/>
            <a:ext cx="71566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latin typeface="Georgia" panose="02040502050405020303" pitchFamily="18" charset="0"/>
              </a:rPr>
              <a:t>Appendix</a:t>
            </a:r>
            <a:br>
              <a:rPr lang="en-GB" sz="2800" dirty="0">
                <a:latin typeface="Georgia" panose="02040502050405020303" pitchFamily="18" charset="0"/>
              </a:rPr>
            </a:br>
            <a:br>
              <a:rPr lang="en-GB" sz="2800" dirty="0">
                <a:latin typeface="Georgia" panose="02040502050405020303" pitchFamily="18" charset="0"/>
              </a:rPr>
            </a:br>
            <a:r>
              <a:rPr lang="en-GB" sz="2800" dirty="0">
                <a:latin typeface="Georgia" panose="02040502050405020303" pitchFamily="18" charset="0"/>
              </a:rPr>
              <a:t>Markov Chain Transition Matrix:</a:t>
            </a:r>
          </a:p>
          <a:p>
            <a:endParaRPr lang="en-GB" sz="2800" u="sng" dirty="0">
              <a:latin typeface="Georgia" panose="02040502050405020303" pitchFamily="18" charset="0"/>
            </a:endParaRPr>
          </a:p>
          <a:p>
            <a:endParaRPr lang="en-GB" sz="2800" u="sng" dirty="0">
              <a:latin typeface="Georgia" panose="02040502050405020303" pitchFamily="18" charset="0"/>
            </a:endParaRPr>
          </a:p>
          <a:p>
            <a:endParaRPr lang="en-GB" sz="2800" u="sng" dirty="0">
              <a:latin typeface="Georgia" panose="02040502050405020303" pitchFamily="18" charset="0"/>
            </a:endParaRPr>
          </a:p>
          <a:p>
            <a:endParaRPr lang="en-GB" sz="2800" u="sng" dirty="0">
              <a:latin typeface="Georgia" panose="02040502050405020303" pitchFamily="18" charset="0"/>
            </a:endParaRPr>
          </a:p>
          <a:p>
            <a:br>
              <a:rPr lang="en-GB" sz="2800" u="sng" dirty="0">
                <a:latin typeface="Georgia" panose="02040502050405020303" pitchFamily="18" charset="0"/>
              </a:rPr>
            </a:br>
            <a:br>
              <a:rPr lang="en-GB" sz="2800" u="sng" dirty="0">
                <a:latin typeface="Georgia" panose="02040502050405020303" pitchFamily="18" charset="0"/>
              </a:rPr>
            </a:br>
            <a:endParaRPr lang="en-GB" sz="2800" u="sng" dirty="0">
              <a:latin typeface="Georgia" panose="02040502050405020303" pitchFamily="18" charset="0"/>
            </a:endParaRPr>
          </a:p>
          <a:p>
            <a:r>
              <a:rPr lang="en-GB" sz="2800" dirty="0">
                <a:latin typeface="Georgia" panose="02040502050405020303" pitchFamily="18" charset="0"/>
              </a:rPr>
              <a:t>Pay-out Calculation: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96EA80-99F1-0A67-A65D-7B636E08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50" y="1526737"/>
            <a:ext cx="6185876" cy="24279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4BB7DE-B382-A376-4088-330BA03B7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850" y="4968662"/>
            <a:ext cx="9335309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5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6939CA-EF7B-DA06-E00E-FA6986EA2715}"/>
              </a:ext>
            </a:extLst>
          </p:cNvPr>
          <p:cNvSpPr txBox="1"/>
          <p:nvPr/>
        </p:nvSpPr>
        <p:spPr>
          <a:xfrm>
            <a:off x="-4259929" y="1073779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abcdefghijklmnopqrstuvwxyz1234567890=_+{[}]#~’@;:/?.&gt;,&lt;|\`¬*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7DA81-57E5-05F6-192A-BBA0A0B4BA09}"/>
              </a:ext>
            </a:extLst>
          </p:cNvPr>
          <p:cNvSpPr txBox="1"/>
          <p:nvPr/>
        </p:nvSpPr>
        <p:spPr>
          <a:xfrm>
            <a:off x="-4328792" y="263750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abcdefghijklmnopqrstuvwxyz1234567890=_+{[}]#~’@;:/?.&gt;,&lt;|\`¬*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4979B-28BF-2955-B411-87D0C1B0A8D0}"/>
              </a:ext>
            </a:extLst>
          </p:cNvPr>
          <p:cNvSpPr txBox="1"/>
          <p:nvPr/>
        </p:nvSpPr>
        <p:spPr>
          <a:xfrm>
            <a:off x="-4328793" y="438233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3" panose="05040102010807070707" pitchFamily="18" charset="2"/>
              </a:rPr>
              <a:t>abcdefghijklmnopqrstuvwxyz1234567890=_+{[}]#~’@;:/?.&gt;,&lt;|\`¬*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BF346-DA47-5169-4E95-5AFCB9AD11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1B639E-AC59-B4D4-2A84-2134A151A36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C1BBE8-3D43-18B3-E024-6E833F36AC05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CEF8D-CA6D-94D5-A66F-2B0742AAE68D}"/>
                </a:ext>
              </a:extLst>
            </p:cNvPr>
            <p:cNvSpPr txBox="1"/>
            <p:nvPr/>
          </p:nvSpPr>
          <p:spPr>
            <a:xfrm rot="16200000">
              <a:off x="10307312" y="3167388"/>
              <a:ext cx="278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Slot Machines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143E3-F4B8-6061-5E99-67D99933ADC4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2B451-C48B-0614-D5C5-A5EFC5ADDCA8}"/>
              </a:ext>
            </a:extLst>
          </p:cNvPr>
          <p:cNvGrpSpPr/>
          <p:nvPr/>
        </p:nvGrpSpPr>
        <p:grpSpPr>
          <a:xfrm>
            <a:off x="-11227372" y="0"/>
            <a:ext cx="12192000" cy="6858000"/>
            <a:chOff x="1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F11388-0F99-1F89-98AF-168B27CABAC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D3AD18-2FA1-2DCD-2358-373FDE466A39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9B5880-8D81-FACF-81C8-D43E855E05C9}"/>
                </a:ext>
              </a:extLst>
            </p:cNvPr>
            <p:cNvSpPr txBox="1"/>
            <p:nvPr/>
          </p:nvSpPr>
          <p:spPr>
            <a:xfrm rot="16200000">
              <a:off x="10268038" y="3136611"/>
              <a:ext cx="2860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Bonus Game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54C00D-B76C-2030-4245-30E34158398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98CFC-A36B-5504-A5D2-C2023C613412}"/>
              </a:ext>
            </a:extLst>
          </p:cNvPr>
          <p:cNvGrpSpPr/>
          <p:nvPr/>
        </p:nvGrpSpPr>
        <p:grpSpPr>
          <a:xfrm>
            <a:off x="-11387325" y="0"/>
            <a:ext cx="12192000" cy="6858000"/>
            <a:chOff x="1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5BB059-6A27-A4E0-A7E9-007D77A0813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E97F37-761B-E914-BB60-906DC5C8617C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8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04F1-2762-51E4-90E1-97DD0D94EAF5}"/>
                </a:ext>
              </a:extLst>
            </p:cNvPr>
            <p:cNvSpPr txBox="1"/>
            <p:nvPr/>
          </p:nvSpPr>
          <p:spPr>
            <a:xfrm rot="16200000">
              <a:off x="11605710" y="3075056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D18AD-35E7-912A-189E-83F6100F3B2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9203C-A51E-0FD4-C7E9-197484818B29}"/>
              </a:ext>
            </a:extLst>
          </p:cNvPr>
          <p:cNvGrpSpPr/>
          <p:nvPr/>
        </p:nvGrpSpPr>
        <p:grpSpPr>
          <a:xfrm>
            <a:off x="-11527307" y="-2"/>
            <a:ext cx="12192000" cy="6858000"/>
            <a:chOff x="1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071E1-6EEA-03A8-D58C-649B8217976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F0F195-A823-D80F-1824-D1A74CC3A788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6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E6E81-D4AA-36C1-10D0-BBCEF2355C16}"/>
                </a:ext>
              </a:extLst>
            </p:cNvPr>
            <p:cNvSpPr txBox="1"/>
            <p:nvPr/>
          </p:nvSpPr>
          <p:spPr>
            <a:xfrm rot="16200000">
              <a:off x="11605712" y="3075056"/>
              <a:ext cx="184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C712B-B9EB-2B2C-D60F-98B351141A4E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4E363A-99B2-66D9-A1D7-7A52CA1F18A4}"/>
              </a:ext>
            </a:extLst>
          </p:cNvPr>
          <p:cNvGrpSpPr/>
          <p:nvPr/>
        </p:nvGrpSpPr>
        <p:grpSpPr>
          <a:xfrm>
            <a:off x="-11674931" y="0"/>
            <a:ext cx="12192000" cy="6858000"/>
            <a:chOff x="1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1C2B8-9AD9-433F-806C-0BA462EC6DCC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EDD64F-57DE-D4D2-D48F-2EDF44918847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4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56B6C-F913-B0B7-88CE-922AF2B5DAF4}"/>
                </a:ext>
              </a:extLst>
            </p:cNvPr>
            <p:cNvSpPr txBox="1"/>
            <p:nvPr/>
          </p:nvSpPr>
          <p:spPr>
            <a:xfrm rot="16200000">
              <a:off x="11605708" y="3075056"/>
              <a:ext cx="184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F6ABA-AD25-CBF9-5C34-E857E466E40D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771872-A417-003C-BB77-61CEFA91E5E6}"/>
              </a:ext>
            </a:extLst>
          </p:cNvPr>
          <p:cNvGrpSpPr/>
          <p:nvPr/>
        </p:nvGrpSpPr>
        <p:grpSpPr>
          <a:xfrm>
            <a:off x="-11876208" y="0"/>
            <a:ext cx="12192000" cy="6858000"/>
            <a:chOff x="1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5984A-2071-F954-B8A8-209C16447C2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CA9688-9DBD-037B-7F1A-96D4225E3B5B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2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908E3-CF3F-1F58-60E7-325B7BB55CF0}"/>
                </a:ext>
              </a:extLst>
            </p:cNvPr>
            <p:cNvSpPr txBox="1"/>
            <p:nvPr/>
          </p:nvSpPr>
          <p:spPr>
            <a:xfrm rot="16200000">
              <a:off x="10340169" y="3105833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Check in 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38E31A-8213-F69A-C609-341696047337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3FC8E89-0E57-BF12-39BF-AAEAA701F58F}"/>
              </a:ext>
            </a:extLst>
          </p:cNvPr>
          <p:cNvSpPr txBox="1"/>
          <p:nvPr/>
        </p:nvSpPr>
        <p:spPr>
          <a:xfrm>
            <a:off x="2070486" y="3924449"/>
            <a:ext cx="43140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A: Reels</a:t>
            </a:r>
          </a:p>
          <a:p>
            <a:endParaRPr lang="en-GB" sz="2800" dirty="0">
              <a:latin typeface="Georgia" panose="02040502050405020303" pitchFamily="18" charset="0"/>
            </a:endParaRPr>
          </a:p>
          <a:p>
            <a:r>
              <a:rPr lang="en-GB" sz="2800" dirty="0">
                <a:latin typeface="Georgia" panose="02040502050405020303" pitchFamily="18" charset="0"/>
              </a:rPr>
              <a:t>B: Winning Combinations</a:t>
            </a:r>
          </a:p>
          <a:p>
            <a:endParaRPr lang="en-GB" sz="2800" dirty="0">
              <a:latin typeface="Georgia" panose="02040502050405020303" pitchFamily="18" charset="0"/>
            </a:endParaRPr>
          </a:p>
          <a:p>
            <a:r>
              <a:rPr lang="en-GB" sz="2800" dirty="0">
                <a:latin typeface="Georgia" panose="02040502050405020303" pitchFamily="18" charset="0"/>
              </a:rPr>
              <a:t>C: Pay-out Amount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8FF3A6-774A-242F-3FCA-D05561408DDA}"/>
              </a:ext>
            </a:extLst>
          </p:cNvPr>
          <p:cNvSpPr txBox="1"/>
          <p:nvPr/>
        </p:nvSpPr>
        <p:spPr>
          <a:xfrm>
            <a:off x="6067108" y="3912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A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5DC0091D-0CEA-CC83-32F3-5F0309CD34DF}"/>
              </a:ext>
            </a:extLst>
          </p:cNvPr>
          <p:cNvSpPr/>
          <p:nvPr/>
        </p:nvSpPr>
        <p:spPr>
          <a:xfrm rot="16200000">
            <a:off x="6041300" y="-1472048"/>
            <a:ext cx="369333" cy="483458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1A5B73C-A7DD-FB10-93E5-542C26455796}"/>
              </a:ext>
            </a:extLst>
          </p:cNvPr>
          <p:cNvSpPr/>
          <p:nvPr/>
        </p:nvSpPr>
        <p:spPr>
          <a:xfrm rot="16200000">
            <a:off x="2363515" y="151646"/>
            <a:ext cx="369333" cy="163100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E1FE2F-0FE6-E66C-867C-66AAF34AE805}"/>
              </a:ext>
            </a:extLst>
          </p:cNvPr>
          <p:cNvSpPr txBox="1"/>
          <p:nvPr/>
        </p:nvSpPr>
        <p:spPr>
          <a:xfrm>
            <a:off x="2389323" y="4131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B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66FB7D0B-1D0F-B949-0C8C-B87B0C1C70D0}"/>
              </a:ext>
            </a:extLst>
          </p:cNvPr>
          <p:cNvSpPr/>
          <p:nvPr/>
        </p:nvSpPr>
        <p:spPr>
          <a:xfrm rot="16200000">
            <a:off x="9383906" y="411870"/>
            <a:ext cx="369333" cy="10667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401F8C-8585-4E55-852F-4C9F5C4FA0A8}"/>
              </a:ext>
            </a:extLst>
          </p:cNvPr>
          <p:cNvSpPr txBox="1"/>
          <p:nvPr/>
        </p:nvSpPr>
        <p:spPr>
          <a:xfrm>
            <a:off x="9409714" y="4131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423CE1-4A39-82EC-7CDC-345F1BB6C637}"/>
              </a:ext>
            </a:extLst>
          </p:cNvPr>
          <p:cNvSpPr txBox="1"/>
          <p:nvPr/>
        </p:nvSpPr>
        <p:spPr>
          <a:xfrm>
            <a:off x="7227911" y="32486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D8FC0E-2434-026F-415B-8DFEBEC8C31C}"/>
              </a:ext>
            </a:extLst>
          </p:cNvPr>
          <p:cNvCxnSpPr>
            <a:cxnSpLocks/>
          </p:cNvCxnSpPr>
          <p:nvPr/>
        </p:nvCxnSpPr>
        <p:spPr>
          <a:xfrm flipH="1" flipV="1">
            <a:off x="6515109" y="3369286"/>
            <a:ext cx="691692" cy="59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8E858F-CCDD-595A-D30B-BA159FF53176}"/>
              </a:ext>
            </a:extLst>
          </p:cNvPr>
          <p:cNvGrpSpPr/>
          <p:nvPr/>
        </p:nvGrpSpPr>
        <p:grpSpPr>
          <a:xfrm>
            <a:off x="1732677" y="1073779"/>
            <a:ext cx="8463797" cy="2607018"/>
            <a:chOff x="1732677" y="1073779"/>
            <a:chExt cx="8463797" cy="260701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E9B77E9-7C70-1D7B-6525-3DC6E102F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2677" y="1073779"/>
              <a:ext cx="8463797" cy="260701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3DE989-7B83-2807-E356-BE9BBC7C00FC}"/>
                </a:ext>
              </a:extLst>
            </p:cNvPr>
            <p:cNvSpPr/>
            <p:nvPr/>
          </p:nvSpPr>
          <p:spPr>
            <a:xfrm>
              <a:off x="5100320" y="2865120"/>
              <a:ext cx="203200" cy="4715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3011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6939CA-EF7B-DA06-E00E-FA6986EA2715}"/>
              </a:ext>
            </a:extLst>
          </p:cNvPr>
          <p:cNvSpPr txBox="1"/>
          <p:nvPr/>
        </p:nvSpPr>
        <p:spPr>
          <a:xfrm>
            <a:off x="-4259929" y="1073779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abcdefghijklmnopqrstuvwxyz1234567890=_+{[}]#~’@;:/?.&gt;,&lt;|\`¬*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7DA81-57E5-05F6-192A-BBA0A0B4BA09}"/>
              </a:ext>
            </a:extLst>
          </p:cNvPr>
          <p:cNvSpPr txBox="1"/>
          <p:nvPr/>
        </p:nvSpPr>
        <p:spPr>
          <a:xfrm>
            <a:off x="-4328792" y="263750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abcdefghijklmnopqrstuvwxyz1234567890=_+{[}]#~’@;:/?.&gt;,&lt;|\`¬*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4979B-28BF-2955-B411-87D0C1B0A8D0}"/>
              </a:ext>
            </a:extLst>
          </p:cNvPr>
          <p:cNvSpPr txBox="1"/>
          <p:nvPr/>
        </p:nvSpPr>
        <p:spPr>
          <a:xfrm>
            <a:off x="-4328793" y="438233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3" panose="05040102010807070707" pitchFamily="18" charset="2"/>
              </a:rPr>
              <a:t>abcdefghijklmnopqrstuvwxyz1234567890=_+{[}]#~’@;:/?.&gt;,&lt;|\`¬*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BF346-DA47-5169-4E95-5AFCB9AD11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1B639E-AC59-B4D4-2A84-2134A151A36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C1BBE8-3D43-18B3-E024-6E833F36AC05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CEF8D-CA6D-94D5-A66F-2B0742AAE68D}"/>
                </a:ext>
              </a:extLst>
            </p:cNvPr>
            <p:cNvSpPr txBox="1"/>
            <p:nvPr/>
          </p:nvSpPr>
          <p:spPr>
            <a:xfrm rot="16200000">
              <a:off x="10307312" y="3167388"/>
              <a:ext cx="278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Slot Machines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143E3-F4B8-6061-5E99-67D99933ADC4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2B451-C48B-0614-D5C5-A5EFC5ADDCA8}"/>
              </a:ext>
            </a:extLst>
          </p:cNvPr>
          <p:cNvGrpSpPr/>
          <p:nvPr/>
        </p:nvGrpSpPr>
        <p:grpSpPr>
          <a:xfrm>
            <a:off x="-190661" y="0"/>
            <a:ext cx="12192000" cy="6858000"/>
            <a:chOff x="1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F11388-0F99-1F89-98AF-168B27CABAC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D3AD18-2FA1-2DCD-2358-373FDE466A39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9B5880-8D81-FACF-81C8-D43E855E05C9}"/>
                </a:ext>
              </a:extLst>
            </p:cNvPr>
            <p:cNvSpPr txBox="1"/>
            <p:nvPr/>
          </p:nvSpPr>
          <p:spPr>
            <a:xfrm rot="16200000">
              <a:off x="10268038" y="3136611"/>
              <a:ext cx="2860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Bonus Game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54C00D-B76C-2030-4245-30E34158398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98CFC-A36B-5504-A5D2-C2023C613412}"/>
              </a:ext>
            </a:extLst>
          </p:cNvPr>
          <p:cNvGrpSpPr/>
          <p:nvPr/>
        </p:nvGrpSpPr>
        <p:grpSpPr>
          <a:xfrm>
            <a:off x="-11381682" y="0"/>
            <a:ext cx="12192000" cy="6858000"/>
            <a:chOff x="1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5BB059-6A27-A4E0-A7E9-007D77A0813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E97F37-761B-E914-BB60-906DC5C8617C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8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04F1-2762-51E4-90E1-97DD0D94EAF5}"/>
                </a:ext>
              </a:extLst>
            </p:cNvPr>
            <p:cNvSpPr txBox="1"/>
            <p:nvPr/>
          </p:nvSpPr>
          <p:spPr>
            <a:xfrm rot="16200000">
              <a:off x="10215943" y="3167388"/>
              <a:ext cx="2964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Example Game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D18AD-35E7-912A-189E-83F6100F3B2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9203C-A51E-0FD4-C7E9-197484818B29}"/>
              </a:ext>
            </a:extLst>
          </p:cNvPr>
          <p:cNvGrpSpPr/>
          <p:nvPr/>
        </p:nvGrpSpPr>
        <p:grpSpPr>
          <a:xfrm>
            <a:off x="-11527307" y="-2"/>
            <a:ext cx="12192000" cy="6858000"/>
            <a:chOff x="1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071E1-6EEA-03A8-D58C-649B8217976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F0F195-A823-D80F-1824-D1A74CC3A788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6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E6E81-D4AA-36C1-10D0-BBCEF2355C16}"/>
                </a:ext>
              </a:extLst>
            </p:cNvPr>
            <p:cNvSpPr txBox="1"/>
            <p:nvPr/>
          </p:nvSpPr>
          <p:spPr>
            <a:xfrm rot="16200000">
              <a:off x="11605712" y="3075056"/>
              <a:ext cx="184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C712B-B9EB-2B2C-D60F-98B351141A4E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4E363A-99B2-66D9-A1D7-7A52CA1F18A4}"/>
              </a:ext>
            </a:extLst>
          </p:cNvPr>
          <p:cNvGrpSpPr/>
          <p:nvPr/>
        </p:nvGrpSpPr>
        <p:grpSpPr>
          <a:xfrm>
            <a:off x="-11674931" y="0"/>
            <a:ext cx="12192000" cy="6858000"/>
            <a:chOff x="1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1C2B8-9AD9-433F-806C-0BA462EC6DCC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EDD64F-57DE-D4D2-D48F-2EDF44918847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4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56B6C-F913-B0B7-88CE-922AF2B5DAF4}"/>
                </a:ext>
              </a:extLst>
            </p:cNvPr>
            <p:cNvSpPr txBox="1"/>
            <p:nvPr/>
          </p:nvSpPr>
          <p:spPr>
            <a:xfrm rot="16200000">
              <a:off x="11605708" y="3075056"/>
              <a:ext cx="184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F6ABA-AD25-CBF9-5C34-E857E466E40D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771872-A417-003C-BB77-61CEFA91E5E6}"/>
              </a:ext>
            </a:extLst>
          </p:cNvPr>
          <p:cNvGrpSpPr/>
          <p:nvPr/>
        </p:nvGrpSpPr>
        <p:grpSpPr>
          <a:xfrm>
            <a:off x="-11876208" y="0"/>
            <a:ext cx="12192000" cy="6858000"/>
            <a:chOff x="1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5984A-2071-F954-B8A8-209C16447C2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CA9688-9DBD-037B-7F1A-96D4225E3B5B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2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908E3-CF3F-1F58-60E7-325B7BB55CF0}"/>
                </a:ext>
              </a:extLst>
            </p:cNvPr>
            <p:cNvSpPr txBox="1"/>
            <p:nvPr/>
          </p:nvSpPr>
          <p:spPr>
            <a:xfrm rot="16200000">
              <a:off x="10340169" y="3105833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Check in 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38E31A-8213-F69A-C609-341696047337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C29DC4E-184D-C883-DECB-87E0A65AC33E}"/>
              </a:ext>
            </a:extLst>
          </p:cNvPr>
          <p:cNvSpPr txBox="1"/>
          <p:nvPr/>
        </p:nvSpPr>
        <p:spPr>
          <a:xfrm>
            <a:off x="1584581" y="332488"/>
            <a:ext cx="856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eorgia" panose="02040502050405020303" pitchFamily="18" charset="0"/>
              </a:rPr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Create a bonus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Desired expected pay-out: 100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FADE64C-B56B-ED9E-38F4-0D1BC3EE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440" y="2567057"/>
            <a:ext cx="4346905" cy="38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38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6939CA-EF7B-DA06-E00E-FA6986EA2715}"/>
              </a:ext>
            </a:extLst>
          </p:cNvPr>
          <p:cNvSpPr txBox="1"/>
          <p:nvPr/>
        </p:nvSpPr>
        <p:spPr>
          <a:xfrm>
            <a:off x="-4259929" y="1073779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abcdefghijklmnopqrstuvwxyz1234567890=_+{[}]#~’@;:/?.&gt;,&lt;|\`¬*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7DA81-57E5-05F6-192A-BBA0A0B4BA09}"/>
              </a:ext>
            </a:extLst>
          </p:cNvPr>
          <p:cNvSpPr txBox="1"/>
          <p:nvPr/>
        </p:nvSpPr>
        <p:spPr>
          <a:xfrm>
            <a:off x="-4328792" y="263750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abcdefghijklmnopqrstuvwxyz1234567890=_+{[}]#~’@;:/?.&gt;,&lt;|\`¬*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4979B-28BF-2955-B411-87D0C1B0A8D0}"/>
              </a:ext>
            </a:extLst>
          </p:cNvPr>
          <p:cNvSpPr txBox="1"/>
          <p:nvPr/>
        </p:nvSpPr>
        <p:spPr>
          <a:xfrm>
            <a:off x="-4328793" y="438233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3" panose="05040102010807070707" pitchFamily="18" charset="2"/>
              </a:rPr>
              <a:t>abcdefghijklmnopqrstuvwxyz1234567890=_+{[}]#~’@;:/?.&gt;,&lt;|\`¬*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BF346-DA47-5169-4E95-5AFCB9AD11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1B639E-AC59-B4D4-2A84-2134A151A36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C1BBE8-3D43-18B3-E024-6E833F36AC05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CEF8D-CA6D-94D5-A66F-2B0742AAE68D}"/>
                </a:ext>
              </a:extLst>
            </p:cNvPr>
            <p:cNvSpPr txBox="1"/>
            <p:nvPr/>
          </p:nvSpPr>
          <p:spPr>
            <a:xfrm rot="16200000">
              <a:off x="10119761" y="3136611"/>
              <a:ext cx="31566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Slot Machines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143E3-F4B8-6061-5E99-67D99933ADC4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2B451-C48B-0614-D5C5-A5EFC5ADDCA8}"/>
              </a:ext>
            </a:extLst>
          </p:cNvPr>
          <p:cNvGrpSpPr/>
          <p:nvPr/>
        </p:nvGrpSpPr>
        <p:grpSpPr>
          <a:xfrm>
            <a:off x="-193968" y="0"/>
            <a:ext cx="12192000" cy="6858000"/>
            <a:chOff x="1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F11388-0F99-1F89-98AF-168B27CABAC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D3AD18-2FA1-2DCD-2358-373FDE466A39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9B5880-8D81-FACF-81C8-D43E855E05C9}"/>
                </a:ext>
              </a:extLst>
            </p:cNvPr>
            <p:cNvSpPr txBox="1"/>
            <p:nvPr/>
          </p:nvSpPr>
          <p:spPr>
            <a:xfrm rot="16200000">
              <a:off x="10268038" y="3136611"/>
              <a:ext cx="2860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Bonus Game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54C00D-B76C-2030-4245-30E34158398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98CFC-A36B-5504-A5D2-C2023C613412}"/>
              </a:ext>
            </a:extLst>
          </p:cNvPr>
          <p:cNvGrpSpPr/>
          <p:nvPr/>
        </p:nvGrpSpPr>
        <p:grpSpPr>
          <a:xfrm>
            <a:off x="-11381900" y="0"/>
            <a:ext cx="12192000" cy="6858000"/>
            <a:chOff x="1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5BB059-6A27-A4E0-A7E9-007D77A0813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E97F37-761B-E914-BB60-906DC5C8617C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8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04F1-2762-51E4-90E1-97DD0D94EAF5}"/>
                </a:ext>
              </a:extLst>
            </p:cNvPr>
            <p:cNvSpPr txBox="1"/>
            <p:nvPr/>
          </p:nvSpPr>
          <p:spPr>
            <a:xfrm rot="16200000">
              <a:off x="10215943" y="3167388"/>
              <a:ext cx="2964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Example Game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D18AD-35E7-912A-189E-83F6100F3B2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9203C-A51E-0FD4-C7E9-197484818B29}"/>
              </a:ext>
            </a:extLst>
          </p:cNvPr>
          <p:cNvGrpSpPr/>
          <p:nvPr/>
        </p:nvGrpSpPr>
        <p:grpSpPr>
          <a:xfrm>
            <a:off x="-11527307" y="-2"/>
            <a:ext cx="12192000" cy="6858000"/>
            <a:chOff x="1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071E1-6EEA-03A8-D58C-649B8217976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F0F195-A823-D80F-1824-D1A74CC3A788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6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E6E81-D4AA-36C1-10D0-BBCEF2355C16}"/>
                </a:ext>
              </a:extLst>
            </p:cNvPr>
            <p:cNvSpPr txBox="1"/>
            <p:nvPr/>
          </p:nvSpPr>
          <p:spPr>
            <a:xfrm rot="16200000">
              <a:off x="11605712" y="3075056"/>
              <a:ext cx="184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C712B-B9EB-2B2C-D60F-98B351141A4E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4E363A-99B2-66D9-A1D7-7A52CA1F18A4}"/>
              </a:ext>
            </a:extLst>
          </p:cNvPr>
          <p:cNvGrpSpPr/>
          <p:nvPr/>
        </p:nvGrpSpPr>
        <p:grpSpPr>
          <a:xfrm>
            <a:off x="-11674931" y="0"/>
            <a:ext cx="12192000" cy="6858000"/>
            <a:chOff x="1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1C2B8-9AD9-433F-806C-0BA462EC6DCC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EDD64F-57DE-D4D2-D48F-2EDF44918847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4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56B6C-F913-B0B7-88CE-922AF2B5DAF4}"/>
                </a:ext>
              </a:extLst>
            </p:cNvPr>
            <p:cNvSpPr txBox="1"/>
            <p:nvPr/>
          </p:nvSpPr>
          <p:spPr>
            <a:xfrm rot="16200000">
              <a:off x="11605708" y="3075056"/>
              <a:ext cx="184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F6ABA-AD25-CBF9-5C34-E857E466E40D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771872-A417-003C-BB77-61CEFA91E5E6}"/>
              </a:ext>
            </a:extLst>
          </p:cNvPr>
          <p:cNvGrpSpPr/>
          <p:nvPr/>
        </p:nvGrpSpPr>
        <p:grpSpPr>
          <a:xfrm>
            <a:off x="-11876208" y="0"/>
            <a:ext cx="12192000" cy="6858000"/>
            <a:chOff x="1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5984A-2071-F954-B8A8-209C16447C2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CA9688-9DBD-037B-7F1A-96D4225E3B5B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2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908E3-CF3F-1F58-60E7-325B7BB55CF0}"/>
                </a:ext>
              </a:extLst>
            </p:cNvPr>
            <p:cNvSpPr txBox="1"/>
            <p:nvPr/>
          </p:nvSpPr>
          <p:spPr>
            <a:xfrm rot="16200000">
              <a:off x="10340169" y="3105833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Check in 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38E31A-8213-F69A-C609-341696047337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5CE78EDC-0C58-885D-9A0C-15E35230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999" y="2853390"/>
            <a:ext cx="5824344" cy="349262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D2C46A-F2A3-E636-BB01-A259A02862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b="22093"/>
          <a:stretch/>
        </p:blipFill>
        <p:spPr>
          <a:xfrm>
            <a:off x="8416717" y="5249407"/>
            <a:ext cx="707411" cy="62778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C29DC4E-184D-C883-DECB-87E0A65AC33E}"/>
              </a:ext>
            </a:extLst>
          </p:cNvPr>
          <p:cNvSpPr txBox="1"/>
          <p:nvPr/>
        </p:nvSpPr>
        <p:spPr>
          <a:xfrm>
            <a:off x="1584581" y="332488"/>
            <a:ext cx="8562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eorgia" panose="02040502050405020303" pitchFamily="18" charset="0"/>
              </a:rPr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Start on the 25 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Roll a 6-sided dice to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You win the amount shown on every square you land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Game ends after 4 rolls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Or, game ends if you land on 0</a:t>
            </a:r>
          </a:p>
        </p:txBody>
      </p:sp>
    </p:spTree>
    <p:extLst>
      <p:ext uri="{BB962C8B-B14F-4D97-AF65-F5344CB8AC3E}">
        <p14:creationId xmlns:p14="http://schemas.microsoft.com/office/powerpoint/2010/main" val="261297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6939CA-EF7B-DA06-E00E-FA6986EA2715}"/>
              </a:ext>
            </a:extLst>
          </p:cNvPr>
          <p:cNvSpPr txBox="1"/>
          <p:nvPr/>
        </p:nvSpPr>
        <p:spPr>
          <a:xfrm>
            <a:off x="-4259929" y="1073779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abcdefghijklmnopqrstuvwxyz1234567890=_+{[}]#~’@;:/?.&gt;,&lt;|\`¬*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7DA81-57E5-05F6-192A-BBA0A0B4BA09}"/>
              </a:ext>
            </a:extLst>
          </p:cNvPr>
          <p:cNvSpPr txBox="1"/>
          <p:nvPr/>
        </p:nvSpPr>
        <p:spPr>
          <a:xfrm>
            <a:off x="-4328792" y="263750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abcdefghijklmnopqrstuvwxyz1234567890=_+{[}]#~’@;:/?.&gt;,&lt;|\`¬*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4979B-28BF-2955-B411-87D0C1B0A8D0}"/>
              </a:ext>
            </a:extLst>
          </p:cNvPr>
          <p:cNvSpPr txBox="1"/>
          <p:nvPr/>
        </p:nvSpPr>
        <p:spPr>
          <a:xfrm>
            <a:off x="-4328793" y="438233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3" panose="05040102010807070707" pitchFamily="18" charset="2"/>
              </a:rPr>
              <a:t>abcdefghijklmnopqrstuvwxyz1234567890=_+{[}]#~’@;:/?.&gt;,&lt;|\`¬*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BF346-DA47-5169-4E95-5AFCB9AD11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1B639E-AC59-B4D4-2A84-2134A151A36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C1BBE8-3D43-18B3-E024-6E833F36AC05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CEF8D-CA6D-94D5-A66F-2B0742AAE68D}"/>
                </a:ext>
              </a:extLst>
            </p:cNvPr>
            <p:cNvSpPr txBox="1"/>
            <p:nvPr/>
          </p:nvSpPr>
          <p:spPr>
            <a:xfrm rot="16200000">
              <a:off x="10119761" y="3136611"/>
              <a:ext cx="31566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Slot Machines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143E3-F4B8-6061-5E99-67D99933ADC4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2B451-C48B-0614-D5C5-A5EFC5ADDCA8}"/>
              </a:ext>
            </a:extLst>
          </p:cNvPr>
          <p:cNvGrpSpPr/>
          <p:nvPr/>
        </p:nvGrpSpPr>
        <p:grpSpPr>
          <a:xfrm>
            <a:off x="-204016" y="0"/>
            <a:ext cx="12192000" cy="6858000"/>
            <a:chOff x="1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F11388-0F99-1F89-98AF-168B27CABAC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D3AD18-2FA1-2DCD-2358-373FDE466A39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9B5880-8D81-FACF-81C8-D43E855E05C9}"/>
                </a:ext>
              </a:extLst>
            </p:cNvPr>
            <p:cNvSpPr txBox="1"/>
            <p:nvPr/>
          </p:nvSpPr>
          <p:spPr>
            <a:xfrm rot="16200000">
              <a:off x="10268038" y="3136611"/>
              <a:ext cx="2860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Bonus Game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54C00D-B76C-2030-4245-30E34158398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98CFC-A36B-5504-A5D2-C2023C613412}"/>
              </a:ext>
            </a:extLst>
          </p:cNvPr>
          <p:cNvGrpSpPr/>
          <p:nvPr/>
        </p:nvGrpSpPr>
        <p:grpSpPr>
          <a:xfrm>
            <a:off x="-415620" y="0"/>
            <a:ext cx="12192000" cy="6858000"/>
            <a:chOff x="1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5BB059-6A27-A4E0-A7E9-007D77A0813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E97F37-761B-E914-BB60-906DC5C8617C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8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04F1-2762-51E4-90E1-97DD0D94EAF5}"/>
                </a:ext>
              </a:extLst>
            </p:cNvPr>
            <p:cNvSpPr txBox="1"/>
            <p:nvPr/>
          </p:nvSpPr>
          <p:spPr>
            <a:xfrm rot="16200000">
              <a:off x="10215943" y="3167388"/>
              <a:ext cx="2964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Example Game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D18AD-35E7-912A-189E-83F6100F3B2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9203C-A51E-0FD4-C7E9-197484818B29}"/>
              </a:ext>
            </a:extLst>
          </p:cNvPr>
          <p:cNvGrpSpPr/>
          <p:nvPr/>
        </p:nvGrpSpPr>
        <p:grpSpPr>
          <a:xfrm>
            <a:off x="-11526456" y="0"/>
            <a:ext cx="12192000" cy="6858000"/>
            <a:chOff x="1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071E1-6EEA-03A8-D58C-649B8217976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F0F195-A823-D80F-1824-D1A74CC3A788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6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E6E81-D4AA-36C1-10D0-BBCEF2355C16}"/>
                </a:ext>
              </a:extLst>
            </p:cNvPr>
            <p:cNvSpPr txBox="1"/>
            <p:nvPr/>
          </p:nvSpPr>
          <p:spPr>
            <a:xfrm rot="16200000">
              <a:off x="10009153" y="3136611"/>
              <a:ext cx="33778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Markov Chains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C712B-B9EB-2B2C-D60F-98B351141A4E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4E363A-99B2-66D9-A1D7-7A52CA1F18A4}"/>
              </a:ext>
            </a:extLst>
          </p:cNvPr>
          <p:cNvGrpSpPr/>
          <p:nvPr/>
        </p:nvGrpSpPr>
        <p:grpSpPr>
          <a:xfrm>
            <a:off x="-11674931" y="0"/>
            <a:ext cx="12192000" cy="6858000"/>
            <a:chOff x="1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1C2B8-9AD9-433F-806C-0BA462EC6DCC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EDD64F-57DE-D4D2-D48F-2EDF44918847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4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56B6C-F913-B0B7-88CE-922AF2B5DAF4}"/>
                </a:ext>
              </a:extLst>
            </p:cNvPr>
            <p:cNvSpPr txBox="1"/>
            <p:nvPr/>
          </p:nvSpPr>
          <p:spPr>
            <a:xfrm rot="16200000">
              <a:off x="11605708" y="3075056"/>
              <a:ext cx="184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4000" b="1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F6ABA-AD25-CBF9-5C34-E857E466E40D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771872-A417-003C-BB77-61CEFA91E5E6}"/>
              </a:ext>
            </a:extLst>
          </p:cNvPr>
          <p:cNvGrpSpPr/>
          <p:nvPr/>
        </p:nvGrpSpPr>
        <p:grpSpPr>
          <a:xfrm>
            <a:off x="-11876208" y="0"/>
            <a:ext cx="12192000" cy="6858000"/>
            <a:chOff x="1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5984A-2071-F954-B8A8-209C16447C2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CA9688-9DBD-037B-7F1A-96D4225E3B5B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2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908E3-CF3F-1F58-60E7-325B7BB55CF0}"/>
                </a:ext>
              </a:extLst>
            </p:cNvPr>
            <p:cNvSpPr txBox="1"/>
            <p:nvPr/>
          </p:nvSpPr>
          <p:spPr>
            <a:xfrm rot="16200000">
              <a:off x="10340169" y="3105833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Check in 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38E31A-8213-F69A-C609-341696047337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AA13DFB1-11A2-CB76-55BE-E29EFAAF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998" y="3274899"/>
            <a:ext cx="5824344" cy="349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B452544-BDBA-F18E-765A-7467D1C7AB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b="22093"/>
          <a:stretch/>
        </p:blipFill>
        <p:spPr>
          <a:xfrm>
            <a:off x="8416121" y="5633648"/>
            <a:ext cx="707411" cy="62778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5774823-EA6B-E030-D94D-F1E8A3A273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b="22093"/>
          <a:stretch/>
        </p:blipFill>
        <p:spPr>
          <a:xfrm>
            <a:off x="4962747" y="5633648"/>
            <a:ext cx="707411" cy="6277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FD2626-46EE-5230-72F9-86B49A88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b="22093"/>
          <a:stretch/>
        </p:blipFill>
        <p:spPr>
          <a:xfrm>
            <a:off x="3890605" y="3499348"/>
            <a:ext cx="707411" cy="62778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607AA65-0372-E13A-FC82-9A4805EFA7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b="22093"/>
          <a:stretch/>
        </p:blipFill>
        <p:spPr>
          <a:xfrm>
            <a:off x="8408145" y="3521362"/>
            <a:ext cx="707411" cy="6277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D18AA80-A38C-C4F8-14CF-512E28BB41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b="22093"/>
          <a:stretch/>
        </p:blipFill>
        <p:spPr>
          <a:xfrm>
            <a:off x="8487462" y="4799436"/>
            <a:ext cx="707411" cy="6277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4E3F68-7093-D78D-87D1-9A3A085C15A4}"/>
              </a:ext>
            </a:extLst>
          </p:cNvPr>
          <p:cNvCxnSpPr>
            <a:cxnSpLocks/>
          </p:cNvCxnSpPr>
          <p:nvPr/>
        </p:nvCxnSpPr>
        <p:spPr>
          <a:xfrm flipH="1">
            <a:off x="5497286" y="6130190"/>
            <a:ext cx="28168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661FF8-412C-1A5C-4764-135CAF5F0368}"/>
              </a:ext>
            </a:extLst>
          </p:cNvPr>
          <p:cNvCxnSpPr>
            <a:cxnSpLocks/>
          </p:cNvCxnSpPr>
          <p:nvPr/>
        </p:nvCxnSpPr>
        <p:spPr>
          <a:xfrm flipH="1" flipV="1">
            <a:off x="4408118" y="4127128"/>
            <a:ext cx="455223" cy="2003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9956F7-EF30-20F8-A062-8E3673B3406B}"/>
              </a:ext>
            </a:extLst>
          </p:cNvPr>
          <p:cNvCxnSpPr>
            <a:cxnSpLocks/>
          </p:cNvCxnSpPr>
          <p:nvPr/>
        </p:nvCxnSpPr>
        <p:spPr>
          <a:xfrm>
            <a:off x="4610738" y="3835252"/>
            <a:ext cx="37719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825962-D153-C062-CD2F-9F20CFBA731B}"/>
              </a:ext>
            </a:extLst>
          </p:cNvPr>
          <p:cNvCxnSpPr>
            <a:cxnSpLocks/>
          </p:cNvCxnSpPr>
          <p:nvPr/>
        </p:nvCxnSpPr>
        <p:spPr>
          <a:xfrm flipH="1">
            <a:off x="9069267" y="4031377"/>
            <a:ext cx="4049" cy="768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4A43FE4-6B46-A243-406C-3D7230B7647C}"/>
              </a:ext>
            </a:extLst>
          </p:cNvPr>
          <p:cNvSpPr/>
          <p:nvPr/>
        </p:nvSpPr>
        <p:spPr>
          <a:xfrm>
            <a:off x="3939525" y="165922"/>
            <a:ext cx="655921" cy="663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2A4CABD-D410-A872-2483-D01F45DEB0F7}"/>
              </a:ext>
            </a:extLst>
          </p:cNvPr>
          <p:cNvSpPr/>
          <p:nvPr/>
        </p:nvSpPr>
        <p:spPr>
          <a:xfrm>
            <a:off x="4340311" y="217147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997082D-2CBF-9B34-C59C-E3CBF476E341}"/>
              </a:ext>
            </a:extLst>
          </p:cNvPr>
          <p:cNvSpPr/>
          <p:nvPr/>
        </p:nvSpPr>
        <p:spPr>
          <a:xfrm>
            <a:off x="3982740" y="616688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CEEF4D-65FE-5818-F861-AFF011347F2E}"/>
              </a:ext>
            </a:extLst>
          </p:cNvPr>
          <p:cNvSpPr txBox="1"/>
          <p:nvPr/>
        </p:nvSpPr>
        <p:spPr>
          <a:xfrm>
            <a:off x="5839985" y="260589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Winnings: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01274C-9683-CE5B-9357-2FC0D6282A8B}"/>
              </a:ext>
            </a:extLst>
          </p:cNvPr>
          <p:cNvSpPr txBox="1"/>
          <p:nvPr/>
        </p:nvSpPr>
        <p:spPr>
          <a:xfrm>
            <a:off x="7609540" y="253513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25 + 20 = 45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CB393A3-46D1-95C8-28A2-C8403AD8E8DE}"/>
              </a:ext>
            </a:extLst>
          </p:cNvPr>
          <p:cNvSpPr/>
          <p:nvPr/>
        </p:nvSpPr>
        <p:spPr>
          <a:xfrm>
            <a:off x="4163076" y="421707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D612AC-CF23-E72B-F978-260B3EED70A4}"/>
              </a:ext>
            </a:extLst>
          </p:cNvPr>
          <p:cNvSpPr txBox="1"/>
          <p:nvPr/>
        </p:nvSpPr>
        <p:spPr>
          <a:xfrm>
            <a:off x="1929109" y="288752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Dice Roll   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D70B35-95E5-691C-9FE9-66E67860696A}"/>
              </a:ext>
            </a:extLst>
          </p:cNvPr>
          <p:cNvSpPr txBox="1"/>
          <p:nvPr/>
        </p:nvSpPr>
        <p:spPr>
          <a:xfrm>
            <a:off x="3434378" y="246234"/>
            <a:ext cx="33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4D8711-5225-C8FA-50C2-C208B8733F2E}"/>
              </a:ext>
            </a:extLst>
          </p:cNvPr>
          <p:cNvSpPr txBox="1"/>
          <p:nvPr/>
        </p:nvSpPr>
        <p:spPr>
          <a:xfrm>
            <a:off x="5839985" y="1067540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Winnings: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06751C3-18A3-A029-1677-5A40B63B8152}"/>
              </a:ext>
            </a:extLst>
          </p:cNvPr>
          <p:cNvSpPr txBox="1"/>
          <p:nvPr/>
        </p:nvSpPr>
        <p:spPr>
          <a:xfrm>
            <a:off x="7609540" y="1060464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45 + 10 = 55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54A01C2-732A-8673-B9F6-8CFD4EFB4EB3}"/>
              </a:ext>
            </a:extLst>
          </p:cNvPr>
          <p:cNvSpPr/>
          <p:nvPr/>
        </p:nvSpPr>
        <p:spPr>
          <a:xfrm>
            <a:off x="3939525" y="972873"/>
            <a:ext cx="655921" cy="663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C4C1F6-CA94-4DEF-9407-29B3EF7CF91C}"/>
              </a:ext>
            </a:extLst>
          </p:cNvPr>
          <p:cNvSpPr/>
          <p:nvPr/>
        </p:nvSpPr>
        <p:spPr>
          <a:xfrm>
            <a:off x="4019767" y="1080982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B98C58C-44C5-368F-7F17-2F20FB56190B}"/>
              </a:ext>
            </a:extLst>
          </p:cNvPr>
          <p:cNvSpPr/>
          <p:nvPr/>
        </p:nvSpPr>
        <p:spPr>
          <a:xfrm>
            <a:off x="4308826" y="1360983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44AA7E0-624D-DD9B-6FD6-7EF6AA281BB8}"/>
              </a:ext>
            </a:extLst>
          </p:cNvPr>
          <p:cNvSpPr/>
          <p:nvPr/>
        </p:nvSpPr>
        <p:spPr>
          <a:xfrm>
            <a:off x="4301839" y="1080982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79077B-DE28-90D4-D141-28EF3872ADB0}"/>
              </a:ext>
            </a:extLst>
          </p:cNvPr>
          <p:cNvSpPr/>
          <p:nvPr/>
        </p:nvSpPr>
        <p:spPr>
          <a:xfrm>
            <a:off x="4019767" y="1357313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2C8CB2-982C-BBBE-055C-1425B37C2D6E}"/>
              </a:ext>
            </a:extLst>
          </p:cNvPr>
          <p:cNvSpPr txBox="1"/>
          <p:nvPr/>
        </p:nvSpPr>
        <p:spPr>
          <a:xfrm>
            <a:off x="1929109" y="1095703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Dice Roll   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E95413-2A7B-4327-73F2-F719BEDEC379}"/>
              </a:ext>
            </a:extLst>
          </p:cNvPr>
          <p:cNvSpPr txBox="1"/>
          <p:nvPr/>
        </p:nvSpPr>
        <p:spPr>
          <a:xfrm>
            <a:off x="3434378" y="10531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E75969-A06F-8427-5B34-089D3988DF79}"/>
              </a:ext>
            </a:extLst>
          </p:cNvPr>
          <p:cNvSpPr txBox="1"/>
          <p:nvPr/>
        </p:nvSpPr>
        <p:spPr>
          <a:xfrm>
            <a:off x="5839985" y="1840644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Winnings: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48CF39-963A-0400-6926-9DAF5F83FA8C}"/>
              </a:ext>
            </a:extLst>
          </p:cNvPr>
          <p:cNvSpPr txBox="1"/>
          <p:nvPr/>
        </p:nvSpPr>
        <p:spPr>
          <a:xfrm>
            <a:off x="7609540" y="183356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55 + 10 = 65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9A68BCE-A147-8761-8074-86D54AA14D5F}"/>
              </a:ext>
            </a:extLst>
          </p:cNvPr>
          <p:cNvSpPr/>
          <p:nvPr/>
        </p:nvSpPr>
        <p:spPr>
          <a:xfrm>
            <a:off x="3939525" y="1745977"/>
            <a:ext cx="655921" cy="663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054A4C7-AB5C-A022-98F1-A881B7F4A0ED}"/>
              </a:ext>
            </a:extLst>
          </p:cNvPr>
          <p:cNvSpPr/>
          <p:nvPr/>
        </p:nvSpPr>
        <p:spPr>
          <a:xfrm>
            <a:off x="4019767" y="1854086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FB3D13-599A-861F-3CF2-FC09AA1B8D28}"/>
              </a:ext>
            </a:extLst>
          </p:cNvPr>
          <p:cNvSpPr/>
          <p:nvPr/>
        </p:nvSpPr>
        <p:spPr>
          <a:xfrm>
            <a:off x="4308826" y="2134087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17B6F18-B4C2-F5FA-7244-6365CD79E230}"/>
              </a:ext>
            </a:extLst>
          </p:cNvPr>
          <p:cNvSpPr/>
          <p:nvPr/>
        </p:nvSpPr>
        <p:spPr>
          <a:xfrm>
            <a:off x="4301839" y="1854086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ED7F7F6-EE94-6B83-9606-131DA82EE5B6}"/>
              </a:ext>
            </a:extLst>
          </p:cNvPr>
          <p:cNvSpPr/>
          <p:nvPr/>
        </p:nvSpPr>
        <p:spPr>
          <a:xfrm>
            <a:off x="4019767" y="2130417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CC7237-FB97-094C-9FEA-5B68E036E120}"/>
              </a:ext>
            </a:extLst>
          </p:cNvPr>
          <p:cNvSpPr txBox="1"/>
          <p:nvPr/>
        </p:nvSpPr>
        <p:spPr>
          <a:xfrm>
            <a:off x="1929109" y="1868807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Dice Roll   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1FC157-C899-C8E5-4323-27506EA1BDB0}"/>
              </a:ext>
            </a:extLst>
          </p:cNvPr>
          <p:cNvSpPr txBox="1"/>
          <p:nvPr/>
        </p:nvSpPr>
        <p:spPr>
          <a:xfrm>
            <a:off x="3434378" y="182628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33E311-8078-5885-2822-19CB345657AB}"/>
              </a:ext>
            </a:extLst>
          </p:cNvPr>
          <p:cNvSpPr txBox="1"/>
          <p:nvPr/>
        </p:nvSpPr>
        <p:spPr>
          <a:xfrm>
            <a:off x="5846244" y="2591911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Winnings: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3706AD-24CB-4937-1E18-023BFCB58A38}"/>
              </a:ext>
            </a:extLst>
          </p:cNvPr>
          <p:cNvSpPr txBox="1"/>
          <p:nvPr/>
        </p:nvSpPr>
        <p:spPr>
          <a:xfrm>
            <a:off x="7615799" y="258483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65 + 250 = 315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69BDB70-A012-74CA-970B-DC494D8F6865}"/>
              </a:ext>
            </a:extLst>
          </p:cNvPr>
          <p:cNvSpPr/>
          <p:nvPr/>
        </p:nvSpPr>
        <p:spPr>
          <a:xfrm>
            <a:off x="3945784" y="2497244"/>
            <a:ext cx="655921" cy="663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E875CBD-0DFE-82B8-5106-20D660E33A1E}"/>
              </a:ext>
            </a:extLst>
          </p:cNvPr>
          <p:cNvSpPr/>
          <p:nvPr/>
        </p:nvSpPr>
        <p:spPr>
          <a:xfrm>
            <a:off x="4308098" y="2605353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45A9A84-3C1F-B49D-9755-3C81B7042D58}"/>
              </a:ext>
            </a:extLst>
          </p:cNvPr>
          <p:cNvSpPr/>
          <p:nvPr/>
        </p:nvSpPr>
        <p:spPr>
          <a:xfrm>
            <a:off x="4026026" y="2881684"/>
            <a:ext cx="208817" cy="186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22862E4-D101-4780-3471-1B90AD5372C9}"/>
              </a:ext>
            </a:extLst>
          </p:cNvPr>
          <p:cNvSpPr txBox="1"/>
          <p:nvPr/>
        </p:nvSpPr>
        <p:spPr>
          <a:xfrm>
            <a:off x="1935368" y="2620074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Dice Roll   :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7CC9F95-693D-3736-C6C7-B86FCC131ED9}"/>
              </a:ext>
            </a:extLst>
          </p:cNvPr>
          <p:cNvSpPr txBox="1"/>
          <p:nvPr/>
        </p:nvSpPr>
        <p:spPr>
          <a:xfrm>
            <a:off x="3440637" y="25775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8694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6939CA-EF7B-DA06-E00E-FA6986EA2715}"/>
              </a:ext>
            </a:extLst>
          </p:cNvPr>
          <p:cNvSpPr txBox="1"/>
          <p:nvPr/>
        </p:nvSpPr>
        <p:spPr>
          <a:xfrm>
            <a:off x="-4259929" y="1073779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abcdefghijklmnopqrstuvwxyz1234567890=_+{[}]#~’@;:/?.&gt;,&lt;|\`¬*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7DA81-57E5-05F6-192A-BBA0A0B4BA09}"/>
              </a:ext>
            </a:extLst>
          </p:cNvPr>
          <p:cNvSpPr txBox="1"/>
          <p:nvPr/>
        </p:nvSpPr>
        <p:spPr>
          <a:xfrm>
            <a:off x="-4328792" y="263750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abcdefghijklmnopqrstuvwxyz1234567890=_+{[}]#~’@;:/?.&gt;,&lt;|\`¬*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4979B-28BF-2955-B411-87D0C1B0A8D0}"/>
              </a:ext>
            </a:extLst>
          </p:cNvPr>
          <p:cNvSpPr txBox="1"/>
          <p:nvPr/>
        </p:nvSpPr>
        <p:spPr>
          <a:xfrm>
            <a:off x="-4328793" y="438233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3" panose="05040102010807070707" pitchFamily="18" charset="2"/>
              </a:rPr>
              <a:t>abcdefghijklmnopqrstuvwxyz1234567890=_+{[}]#~’@;:/?.&gt;,&lt;|\`¬*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BF346-DA47-5169-4E95-5AFCB9AD11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1B639E-AC59-B4D4-2A84-2134A151A36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C1BBE8-3D43-18B3-E024-6E833F36AC05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CEF8D-CA6D-94D5-A66F-2B0742AAE68D}"/>
                </a:ext>
              </a:extLst>
            </p:cNvPr>
            <p:cNvSpPr txBox="1"/>
            <p:nvPr/>
          </p:nvSpPr>
          <p:spPr>
            <a:xfrm rot="16200000">
              <a:off x="10119761" y="3136611"/>
              <a:ext cx="31566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Slot Machines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143E3-F4B8-6061-5E99-67D99933ADC4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2B451-C48B-0614-D5C5-A5EFC5ADDCA8}"/>
              </a:ext>
            </a:extLst>
          </p:cNvPr>
          <p:cNvGrpSpPr/>
          <p:nvPr/>
        </p:nvGrpSpPr>
        <p:grpSpPr>
          <a:xfrm>
            <a:off x="-204016" y="0"/>
            <a:ext cx="12192000" cy="6858000"/>
            <a:chOff x="1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F11388-0F99-1F89-98AF-168B27CABAC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D3AD18-2FA1-2DCD-2358-373FDE466A39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9B5880-8D81-FACF-81C8-D43E855E05C9}"/>
                </a:ext>
              </a:extLst>
            </p:cNvPr>
            <p:cNvSpPr txBox="1"/>
            <p:nvPr/>
          </p:nvSpPr>
          <p:spPr>
            <a:xfrm rot="16200000">
              <a:off x="10100525" y="3105833"/>
              <a:ext cx="3195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Bonus Game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54C00D-B76C-2030-4245-30E34158398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98CFC-A36B-5504-A5D2-C2023C613412}"/>
              </a:ext>
            </a:extLst>
          </p:cNvPr>
          <p:cNvGrpSpPr/>
          <p:nvPr/>
        </p:nvGrpSpPr>
        <p:grpSpPr>
          <a:xfrm>
            <a:off x="-425246" y="0"/>
            <a:ext cx="12192000" cy="6858000"/>
            <a:chOff x="1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5BB059-6A27-A4E0-A7E9-007D77A0813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E97F37-761B-E914-BB60-906DC5C8617C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8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04F1-2762-51E4-90E1-97DD0D94EAF5}"/>
                </a:ext>
              </a:extLst>
            </p:cNvPr>
            <p:cNvSpPr txBox="1"/>
            <p:nvPr/>
          </p:nvSpPr>
          <p:spPr>
            <a:xfrm rot="16200000">
              <a:off x="10215943" y="3167388"/>
              <a:ext cx="2964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Example Game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D18AD-35E7-912A-189E-83F6100F3B2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9203C-A51E-0FD4-C7E9-197484818B29}"/>
              </a:ext>
            </a:extLst>
          </p:cNvPr>
          <p:cNvGrpSpPr/>
          <p:nvPr/>
        </p:nvGrpSpPr>
        <p:grpSpPr>
          <a:xfrm>
            <a:off x="-629262" y="-5"/>
            <a:ext cx="12192000" cy="6858000"/>
            <a:chOff x="1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071E1-6EEA-03A8-D58C-649B8217976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F0F195-A823-D80F-1824-D1A74CC3A788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6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E6E81-D4AA-36C1-10D0-BBCEF2355C16}"/>
                </a:ext>
              </a:extLst>
            </p:cNvPr>
            <p:cNvSpPr txBox="1"/>
            <p:nvPr/>
          </p:nvSpPr>
          <p:spPr>
            <a:xfrm rot="16200000">
              <a:off x="10211132" y="3167388"/>
              <a:ext cx="29738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Markov Chains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C712B-B9EB-2B2C-D60F-98B351141A4E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4E363A-99B2-66D9-A1D7-7A52CA1F18A4}"/>
              </a:ext>
            </a:extLst>
          </p:cNvPr>
          <p:cNvGrpSpPr/>
          <p:nvPr/>
        </p:nvGrpSpPr>
        <p:grpSpPr>
          <a:xfrm>
            <a:off x="-11669715" y="-2"/>
            <a:ext cx="12192000" cy="6858000"/>
            <a:chOff x="1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1C2B8-9AD9-433F-806C-0BA462EC6DCC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EDD64F-57DE-D4D2-D48F-2EDF44918847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4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56B6C-F913-B0B7-88CE-922AF2B5DAF4}"/>
                </a:ext>
              </a:extLst>
            </p:cNvPr>
            <p:cNvSpPr txBox="1"/>
            <p:nvPr/>
          </p:nvSpPr>
          <p:spPr>
            <a:xfrm rot="16200000">
              <a:off x="10284067" y="3167388"/>
              <a:ext cx="2828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Model Making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F6ABA-AD25-CBF9-5C34-E857E466E40D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771872-A417-003C-BB77-61CEFA91E5E6}"/>
              </a:ext>
            </a:extLst>
          </p:cNvPr>
          <p:cNvGrpSpPr/>
          <p:nvPr/>
        </p:nvGrpSpPr>
        <p:grpSpPr>
          <a:xfrm>
            <a:off x="-11876208" y="0"/>
            <a:ext cx="12192000" cy="6858000"/>
            <a:chOff x="1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5984A-2071-F954-B8A8-209C16447C2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CA9688-9DBD-037B-7F1A-96D4225E3B5B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2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908E3-CF3F-1F58-60E7-325B7BB55CF0}"/>
                </a:ext>
              </a:extLst>
            </p:cNvPr>
            <p:cNvSpPr txBox="1"/>
            <p:nvPr/>
          </p:nvSpPr>
          <p:spPr>
            <a:xfrm rot="16200000">
              <a:off x="10340169" y="3105833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Check in 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38E31A-8213-F69A-C609-341696047337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1D599ED-0008-88AC-5C5B-0621EA848A6B}"/>
              </a:ext>
            </a:extLst>
          </p:cNvPr>
          <p:cNvSpPr txBox="1"/>
          <p:nvPr/>
        </p:nvSpPr>
        <p:spPr>
          <a:xfrm>
            <a:off x="1584580" y="478648"/>
            <a:ext cx="7278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Used to find probabilities of sequences of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The probabilities of the next event depend </a:t>
            </a:r>
            <a:r>
              <a:rPr lang="en-GB" sz="2800" u="sng" dirty="0">
                <a:latin typeface="Georgia" panose="02040502050405020303" pitchFamily="18" charset="0"/>
              </a:rPr>
              <a:t>only</a:t>
            </a:r>
            <a:r>
              <a:rPr lang="en-GB" sz="2800" dirty="0">
                <a:latin typeface="Georgia" panose="02040502050405020303" pitchFamily="18" charset="0"/>
              </a:rPr>
              <a:t> on the current event.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10C3C8C-D133-1842-B5B1-D0D94E56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94" y="3075549"/>
            <a:ext cx="5726465" cy="34339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1911590-3A16-B81D-D226-EBC025C6B3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b="22093"/>
          <a:stretch/>
        </p:blipFill>
        <p:spPr>
          <a:xfrm>
            <a:off x="7954912" y="5258710"/>
            <a:ext cx="907958" cy="8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6939CA-EF7B-DA06-E00E-FA6986EA2715}"/>
              </a:ext>
            </a:extLst>
          </p:cNvPr>
          <p:cNvSpPr txBox="1"/>
          <p:nvPr/>
        </p:nvSpPr>
        <p:spPr>
          <a:xfrm>
            <a:off x="-4259929" y="1073779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abcdefghijklmnopqrstuvwxyz1234567890=_+{[}]#~’@;:/?.&gt;,&lt;|\`¬*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7DA81-57E5-05F6-192A-BBA0A0B4BA09}"/>
              </a:ext>
            </a:extLst>
          </p:cNvPr>
          <p:cNvSpPr txBox="1"/>
          <p:nvPr/>
        </p:nvSpPr>
        <p:spPr>
          <a:xfrm>
            <a:off x="-4328792" y="263750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abcdefghijklmnopqrstuvwxyz1234567890=_+{[}]#~’@;:/?.&gt;,&lt;|\`¬*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4979B-28BF-2955-B411-87D0C1B0A8D0}"/>
              </a:ext>
            </a:extLst>
          </p:cNvPr>
          <p:cNvSpPr txBox="1"/>
          <p:nvPr/>
        </p:nvSpPr>
        <p:spPr>
          <a:xfrm>
            <a:off x="-4328793" y="438233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3" panose="05040102010807070707" pitchFamily="18" charset="2"/>
              </a:rPr>
              <a:t>abcdefghijklmnopqrstuvwxyz1234567890=_+{[}]#~’@;:/?.&gt;,&lt;|\`¬*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BF346-DA47-5169-4E95-5AFCB9AD11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1B639E-AC59-B4D4-2A84-2134A151A36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C1BBE8-3D43-18B3-E024-6E833F36AC05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CEF8D-CA6D-94D5-A66F-2B0742AAE68D}"/>
                </a:ext>
              </a:extLst>
            </p:cNvPr>
            <p:cNvSpPr txBox="1"/>
            <p:nvPr/>
          </p:nvSpPr>
          <p:spPr>
            <a:xfrm rot="16200000">
              <a:off x="10119761" y="3136611"/>
              <a:ext cx="31566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Slot Machines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143E3-F4B8-6061-5E99-67D99933ADC4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2B451-C48B-0614-D5C5-A5EFC5ADDCA8}"/>
              </a:ext>
            </a:extLst>
          </p:cNvPr>
          <p:cNvGrpSpPr/>
          <p:nvPr/>
        </p:nvGrpSpPr>
        <p:grpSpPr>
          <a:xfrm>
            <a:off x="-204016" y="0"/>
            <a:ext cx="12192000" cy="6858000"/>
            <a:chOff x="1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F11388-0F99-1F89-98AF-168B27CABAC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D3AD18-2FA1-2DCD-2358-373FDE466A39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9B5880-8D81-FACF-81C8-D43E855E05C9}"/>
                </a:ext>
              </a:extLst>
            </p:cNvPr>
            <p:cNvSpPr txBox="1"/>
            <p:nvPr/>
          </p:nvSpPr>
          <p:spPr>
            <a:xfrm rot="16200000">
              <a:off x="10100525" y="3105833"/>
              <a:ext cx="3195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Bonus Game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54C00D-B76C-2030-4245-30E34158398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98CFC-A36B-5504-A5D2-C2023C613412}"/>
              </a:ext>
            </a:extLst>
          </p:cNvPr>
          <p:cNvGrpSpPr/>
          <p:nvPr/>
        </p:nvGrpSpPr>
        <p:grpSpPr>
          <a:xfrm>
            <a:off x="-425246" y="0"/>
            <a:ext cx="12192000" cy="6858000"/>
            <a:chOff x="1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5BB059-6A27-A4E0-A7E9-007D77A0813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E97F37-761B-E914-BB60-906DC5C8617C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8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04F1-2762-51E4-90E1-97DD0D94EAF5}"/>
                </a:ext>
              </a:extLst>
            </p:cNvPr>
            <p:cNvSpPr txBox="1"/>
            <p:nvPr/>
          </p:nvSpPr>
          <p:spPr>
            <a:xfrm rot="16200000">
              <a:off x="10017171" y="3136611"/>
              <a:ext cx="33618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Example Game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D18AD-35E7-912A-189E-83F6100F3B2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9203C-A51E-0FD4-C7E9-197484818B29}"/>
              </a:ext>
            </a:extLst>
          </p:cNvPr>
          <p:cNvGrpSpPr/>
          <p:nvPr/>
        </p:nvGrpSpPr>
        <p:grpSpPr>
          <a:xfrm>
            <a:off x="-629262" y="0"/>
            <a:ext cx="12192000" cy="6858000"/>
            <a:chOff x="1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071E1-6EEA-03A8-D58C-649B8217976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F0F195-A823-D80F-1824-D1A74CC3A788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6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E6E81-D4AA-36C1-10D0-BBCEF2355C16}"/>
                </a:ext>
              </a:extLst>
            </p:cNvPr>
            <p:cNvSpPr txBox="1"/>
            <p:nvPr/>
          </p:nvSpPr>
          <p:spPr>
            <a:xfrm rot="16200000">
              <a:off x="10211132" y="3167388"/>
              <a:ext cx="29738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Markov Chains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C712B-B9EB-2B2C-D60F-98B351141A4E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4E363A-99B2-66D9-A1D7-7A52CA1F18A4}"/>
              </a:ext>
            </a:extLst>
          </p:cNvPr>
          <p:cNvGrpSpPr/>
          <p:nvPr/>
        </p:nvGrpSpPr>
        <p:grpSpPr>
          <a:xfrm>
            <a:off x="-833278" y="0"/>
            <a:ext cx="12192000" cy="6858000"/>
            <a:chOff x="1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1C2B8-9AD9-433F-806C-0BA462EC6DCC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EDD64F-57DE-D4D2-D48F-2EDF44918847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4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56B6C-F913-B0B7-88CE-922AF2B5DAF4}"/>
                </a:ext>
              </a:extLst>
            </p:cNvPr>
            <p:cNvSpPr txBox="1"/>
            <p:nvPr/>
          </p:nvSpPr>
          <p:spPr>
            <a:xfrm rot="16200000">
              <a:off x="10284067" y="3167388"/>
              <a:ext cx="2828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Model Making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F6ABA-AD25-CBF9-5C34-E857E466E40D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771872-A417-003C-BB77-61CEFA91E5E6}"/>
              </a:ext>
            </a:extLst>
          </p:cNvPr>
          <p:cNvGrpSpPr/>
          <p:nvPr/>
        </p:nvGrpSpPr>
        <p:grpSpPr>
          <a:xfrm>
            <a:off x="-11876208" y="0"/>
            <a:ext cx="12192000" cy="6858000"/>
            <a:chOff x="1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5984A-2071-F954-B8A8-209C16447C2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CA9688-9DBD-037B-7F1A-96D4225E3B5B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2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908E3-CF3F-1F58-60E7-325B7BB55CF0}"/>
                </a:ext>
              </a:extLst>
            </p:cNvPr>
            <p:cNvSpPr txBox="1"/>
            <p:nvPr/>
          </p:nvSpPr>
          <p:spPr>
            <a:xfrm rot="16200000">
              <a:off x="10340173" y="3105833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Check in 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38E31A-8213-F69A-C609-341696047337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086E8D7-E4F3-9F85-5CEF-6F6F3F7AFB98}"/>
              </a:ext>
            </a:extLst>
          </p:cNvPr>
          <p:cNvSpPr txBox="1"/>
          <p:nvPr/>
        </p:nvSpPr>
        <p:spPr>
          <a:xfrm>
            <a:off x="1584581" y="478648"/>
            <a:ext cx="71566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For each tile, found the probabilities of landing on every other 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Found the probability of being on each tile after 1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Iterated over 4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Tweaked model to achieve desired pay-out</a:t>
            </a:r>
          </a:p>
        </p:txBody>
      </p:sp>
    </p:spTree>
    <p:extLst>
      <p:ext uri="{BB962C8B-B14F-4D97-AF65-F5344CB8AC3E}">
        <p14:creationId xmlns:p14="http://schemas.microsoft.com/office/powerpoint/2010/main" val="324660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BF346-DA47-5169-4E95-5AFCB9AD11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1B639E-AC59-B4D4-2A84-2134A151A36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C1BBE8-3D43-18B3-E024-6E833F36AC05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CEF8D-CA6D-94D5-A66F-2B0742AAE68D}"/>
                </a:ext>
              </a:extLst>
            </p:cNvPr>
            <p:cNvSpPr txBox="1"/>
            <p:nvPr/>
          </p:nvSpPr>
          <p:spPr>
            <a:xfrm rot="16200000">
              <a:off x="10119761" y="3136611"/>
              <a:ext cx="31566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Slot Machines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143E3-F4B8-6061-5E99-67D99933ADC4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2B451-C48B-0614-D5C5-A5EFC5ADDCA8}"/>
              </a:ext>
            </a:extLst>
          </p:cNvPr>
          <p:cNvGrpSpPr/>
          <p:nvPr/>
        </p:nvGrpSpPr>
        <p:grpSpPr>
          <a:xfrm>
            <a:off x="-204016" y="0"/>
            <a:ext cx="12192000" cy="6858000"/>
            <a:chOff x="1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F11388-0F99-1F89-98AF-168B27CABAC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D3AD18-2FA1-2DCD-2358-373FDE466A39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9B5880-8D81-FACF-81C8-D43E855E05C9}"/>
                </a:ext>
              </a:extLst>
            </p:cNvPr>
            <p:cNvSpPr txBox="1"/>
            <p:nvPr/>
          </p:nvSpPr>
          <p:spPr>
            <a:xfrm rot="16200000">
              <a:off x="10100525" y="3105833"/>
              <a:ext cx="3195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Bonus Game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54C00D-B76C-2030-4245-30E34158398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98CFC-A36B-5504-A5D2-C2023C613412}"/>
              </a:ext>
            </a:extLst>
          </p:cNvPr>
          <p:cNvGrpSpPr/>
          <p:nvPr/>
        </p:nvGrpSpPr>
        <p:grpSpPr>
          <a:xfrm>
            <a:off x="-425246" y="0"/>
            <a:ext cx="12192000" cy="6858000"/>
            <a:chOff x="1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5BB059-6A27-A4E0-A7E9-007D77A0813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E97F37-761B-E914-BB60-906DC5C8617C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8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04F1-2762-51E4-90E1-97DD0D94EAF5}"/>
                </a:ext>
              </a:extLst>
            </p:cNvPr>
            <p:cNvSpPr txBox="1"/>
            <p:nvPr/>
          </p:nvSpPr>
          <p:spPr>
            <a:xfrm rot="16200000">
              <a:off x="10017171" y="3136611"/>
              <a:ext cx="33618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Example Game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D18AD-35E7-912A-189E-83F6100F3B2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9203C-A51E-0FD4-C7E9-197484818B29}"/>
              </a:ext>
            </a:extLst>
          </p:cNvPr>
          <p:cNvGrpSpPr/>
          <p:nvPr/>
        </p:nvGrpSpPr>
        <p:grpSpPr>
          <a:xfrm>
            <a:off x="-629262" y="0"/>
            <a:ext cx="12192000" cy="6858000"/>
            <a:chOff x="1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071E1-6EEA-03A8-D58C-649B8217976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F0F195-A823-D80F-1824-D1A74CC3A788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6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E6E81-D4AA-36C1-10D0-BBCEF2355C16}"/>
                </a:ext>
              </a:extLst>
            </p:cNvPr>
            <p:cNvSpPr txBox="1"/>
            <p:nvPr/>
          </p:nvSpPr>
          <p:spPr>
            <a:xfrm rot="16200000">
              <a:off x="10009153" y="3136611"/>
              <a:ext cx="33778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Markov Chains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C712B-B9EB-2B2C-D60F-98B351141A4E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4E363A-99B2-66D9-A1D7-7A52CA1F18A4}"/>
              </a:ext>
            </a:extLst>
          </p:cNvPr>
          <p:cNvGrpSpPr/>
          <p:nvPr/>
        </p:nvGrpSpPr>
        <p:grpSpPr>
          <a:xfrm>
            <a:off x="-830797" y="0"/>
            <a:ext cx="12192000" cy="6858000"/>
            <a:chOff x="1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1C2B8-9AD9-433F-806C-0BA462EC6DCC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EDD64F-57DE-D4D2-D48F-2EDF44918847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4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56B6C-F913-B0B7-88CE-922AF2B5DAF4}"/>
                </a:ext>
              </a:extLst>
            </p:cNvPr>
            <p:cNvSpPr txBox="1"/>
            <p:nvPr/>
          </p:nvSpPr>
          <p:spPr>
            <a:xfrm rot="16200000">
              <a:off x="10284067" y="3167388"/>
              <a:ext cx="2828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Model Making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F6ABA-AD25-CBF9-5C34-E857E466E40D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771872-A417-003C-BB77-61CEFA91E5E6}"/>
              </a:ext>
            </a:extLst>
          </p:cNvPr>
          <p:cNvGrpSpPr/>
          <p:nvPr/>
        </p:nvGrpSpPr>
        <p:grpSpPr>
          <a:xfrm>
            <a:off x="-1030598" y="0"/>
            <a:ext cx="12192000" cy="6858000"/>
            <a:chOff x="1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5984A-2071-F954-B8A8-209C16447C2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CA9688-9DBD-037B-7F1A-96D4225E3B5B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2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908E3-CF3F-1F58-60E7-325B7BB55CF0}"/>
                </a:ext>
              </a:extLst>
            </p:cNvPr>
            <p:cNvSpPr txBox="1"/>
            <p:nvPr/>
          </p:nvSpPr>
          <p:spPr>
            <a:xfrm rot="16200000">
              <a:off x="10340173" y="3105833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Check in 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38E31A-8213-F69A-C609-341696047337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086E8D7-E4F3-9F85-5CEF-6F6F3F7AFB98}"/>
              </a:ext>
            </a:extLst>
          </p:cNvPr>
          <p:cNvSpPr txBox="1"/>
          <p:nvPr/>
        </p:nvSpPr>
        <p:spPr>
          <a:xfrm>
            <a:off x="446937" y="426734"/>
            <a:ext cx="7156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Built bonus game in R</a:t>
            </a:r>
          </a:p>
          <a:p>
            <a:endParaRPr lang="en-GB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Performed Monte Carlo Simulation to check expected value of pay-outs</a:t>
            </a:r>
          </a:p>
        </p:txBody>
      </p:sp>
      <p:pic>
        <p:nvPicPr>
          <p:cNvPr id="40" name="Picture 39" descr="Chart, histogram&#10;&#10;Description automatically generated">
            <a:extLst>
              <a:ext uri="{FF2B5EF4-FFF2-40B4-BE49-F238E27FC236}">
                <a16:creationId xmlns:a16="http://schemas.microsoft.com/office/drawing/2014/main" id="{109A49A3-71E6-EA1F-CA73-8E81EDB79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49" y="2371410"/>
            <a:ext cx="5378633" cy="42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6939CA-EF7B-DA06-E00E-FA6986EA2715}"/>
              </a:ext>
            </a:extLst>
          </p:cNvPr>
          <p:cNvSpPr txBox="1"/>
          <p:nvPr/>
        </p:nvSpPr>
        <p:spPr>
          <a:xfrm>
            <a:off x="-4259929" y="1073779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abcdefghijklmnopqrstuvwxyz1234567890=_+{[}]#~’@;:/?.&gt;,&lt;|\`¬*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7DA81-57E5-05F6-192A-BBA0A0B4BA09}"/>
              </a:ext>
            </a:extLst>
          </p:cNvPr>
          <p:cNvSpPr txBox="1"/>
          <p:nvPr/>
        </p:nvSpPr>
        <p:spPr>
          <a:xfrm>
            <a:off x="-4328792" y="263750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abcdefghijklmnopqrstuvwxyz1234567890=_+{[}]#~’@;:/?.&gt;,&lt;|\`¬*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4979B-28BF-2955-B411-87D0C1B0A8D0}"/>
              </a:ext>
            </a:extLst>
          </p:cNvPr>
          <p:cNvSpPr txBox="1"/>
          <p:nvPr/>
        </p:nvSpPr>
        <p:spPr>
          <a:xfrm>
            <a:off x="-4328793" y="4382334"/>
            <a:ext cx="375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 3" panose="05040102010807070707" pitchFamily="18" charset="2"/>
              </a:rPr>
              <a:t>abcdefghijklmnopqrstuvwxyz1234567890=_+{[}]#~’@;:/?.&gt;,&lt;|\`¬*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BF346-DA47-5169-4E95-5AFCB9AD116D}"/>
              </a:ext>
            </a:extLst>
          </p:cNvPr>
          <p:cNvGrpSpPr/>
          <p:nvPr/>
        </p:nvGrpSpPr>
        <p:grpSpPr>
          <a:xfrm>
            <a:off x="-10922392" y="0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1B639E-AC59-B4D4-2A84-2134A151A36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C1BBE8-3D43-18B3-E024-6E833F36AC05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CEF8D-CA6D-94D5-A66F-2B0742AAE68D}"/>
                </a:ext>
              </a:extLst>
            </p:cNvPr>
            <p:cNvSpPr txBox="1"/>
            <p:nvPr/>
          </p:nvSpPr>
          <p:spPr>
            <a:xfrm rot="16200000">
              <a:off x="10119761" y="3136611"/>
              <a:ext cx="31566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Slot Machines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143E3-F4B8-6061-5E99-67D99933ADC4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2B451-C48B-0614-D5C5-A5EFC5ADDCA8}"/>
              </a:ext>
            </a:extLst>
          </p:cNvPr>
          <p:cNvGrpSpPr/>
          <p:nvPr/>
        </p:nvGrpSpPr>
        <p:grpSpPr>
          <a:xfrm>
            <a:off x="-11126408" y="-8"/>
            <a:ext cx="12192000" cy="6858000"/>
            <a:chOff x="1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F11388-0F99-1F89-98AF-168B27CABAC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D3AD18-2FA1-2DCD-2358-373FDE466A39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9B5880-8D81-FACF-81C8-D43E855E05C9}"/>
                </a:ext>
              </a:extLst>
            </p:cNvPr>
            <p:cNvSpPr txBox="1"/>
            <p:nvPr/>
          </p:nvSpPr>
          <p:spPr>
            <a:xfrm rot="16200000">
              <a:off x="10100525" y="3105833"/>
              <a:ext cx="3195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Bonus Game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54C00D-B76C-2030-4245-30E34158398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98CFC-A36B-5504-A5D2-C2023C613412}"/>
              </a:ext>
            </a:extLst>
          </p:cNvPr>
          <p:cNvGrpSpPr/>
          <p:nvPr/>
        </p:nvGrpSpPr>
        <p:grpSpPr>
          <a:xfrm>
            <a:off x="-11330424" y="-4"/>
            <a:ext cx="12192000" cy="6858000"/>
            <a:chOff x="1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5BB059-6A27-A4E0-A7E9-007D77A0813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E97F37-761B-E914-BB60-906DC5C8617C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86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04F1-2762-51E4-90E1-97DD0D94EAF5}"/>
                </a:ext>
              </a:extLst>
            </p:cNvPr>
            <p:cNvSpPr txBox="1"/>
            <p:nvPr/>
          </p:nvSpPr>
          <p:spPr>
            <a:xfrm rot="16200000">
              <a:off x="10017171" y="3136611"/>
              <a:ext cx="33618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Example Game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D18AD-35E7-912A-189E-83F6100F3B25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9203C-A51E-0FD4-C7E9-197484818B29}"/>
              </a:ext>
            </a:extLst>
          </p:cNvPr>
          <p:cNvGrpSpPr/>
          <p:nvPr/>
        </p:nvGrpSpPr>
        <p:grpSpPr>
          <a:xfrm>
            <a:off x="-11534440" y="0"/>
            <a:ext cx="12192000" cy="6858000"/>
            <a:chOff x="1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071E1-6EEA-03A8-D58C-649B8217976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F0F195-A823-D80F-1824-D1A74CC3A788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6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E6E81-D4AA-36C1-10D0-BBCEF2355C16}"/>
                </a:ext>
              </a:extLst>
            </p:cNvPr>
            <p:cNvSpPr txBox="1"/>
            <p:nvPr/>
          </p:nvSpPr>
          <p:spPr>
            <a:xfrm rot="16200000">
              <a:off x="10009153" y="3136611"/>
              <a:ext cx="33778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Markov Chains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C712B-B9EB-2B2C-D60F-98B351141A4E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4E363A-99B2-66D9-A1D7-7A52CA1F18A4}"/>
              </a:ext>
            </a:extLst>
          </p:cNvPr>
          <p:cNvGrpSpPr/>
          <p:nvPr/>
        </p:nvGrpSpPr>
        <p:grpSpPr>
          <a:xfrm>
            <a:off x="-11769234" y="0"/>
            <a:ext cx="12192000" cy="6858000"/>
            <a:chOff x="1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1C2B8-9AD9-433F-806C-0BA462EC6DCC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EDD64F-57DE-D4D2-D48F-2EDF44918847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4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56B6C-F913-B0B7-88CE-922AF2B5DAF4}"/>
                </a:ext>
              </a:extLst>
            </p:cNvPr>
            <p:cNvSpPr txBox="1"/>
            <p:nvPr/>
          </p:nvSpPr>
          <p:spPr>
            <a:xfrm rot="16200000">
              <a:off x="10093310" y="3136611"/>
              <a:ext cx="3209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Model Making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F6ABA-AD25-CBF9-5C34-E857E466E40D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771872-A417-003C-BB77-61CEFA91E5E6}"/>
              </a:ext>
            </a:extLst>
          </p:cNvPr>
          <p:cNvGrpSpPr/>
          <p:nvPr/>
        </p:nvGrpSpPr>
        <p:grpSpPr>
          <a:xfrm>
            <a:off x="-12020069" y="0"/>
            <a:ext cx="12192000" cy="6858000"/>
            <a:chOff x="1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5984A-2071-F954-B8A8-209C16447C2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CA9688-9DBD-037B-7F1A-96D4225E3B5B}"/>
                </a:ext>
              </a:extLst>
            </p:cNvPr>
            <p:cNvSpPr/>
            <p:nvPr/>
          </p:nvSpPr>
          <p:spPr>
            <a:xfrm>
              <a:off x="10638503" y="1875503"/>
              <a:ext cx="1553497" cy="3106994"/>
            </a:xfrm>
            <a:custGeom>
              <a:avLst/>
              <a:gdLst>
                <a:gd name="connsiteX0" fmla="*/ 1553497 w 1553497"/>
                <a:gd name="connsiteY0" fmla="*/ 0 h 3106994"/>
                <a:gd name="connsiteX1" fmla="*/ 1553497 w 1553497"/>
                <a:gd name="connsiteY1" fmla="*/ 3106994 h 3106994"/>
                <a:gd name="connsiteX2" fmla="*/ 0 w 1553497"/>
                <a:gd name="connsiteY2" fmla="*/ 1553497 h 3106994"/>
                <a:gd name="connsiteX3" fmla="*/ 1553497 w 1553497"/>
                <a:gd name="connsiteY3" fmla="*/ 0 h 31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497" h="3106994">
                  <a:moveTo>
                    <a:pt x="1553497" y="0"/>
                  </a:moveTo>
                  <a:lnTo>
                    <a:pt x="1553497" y="3106994"/>
                  </a:lnTo>
                  <a:cubicBezTo>
                    <a:pt x="695524" y="3106994"/>
                    <a:pt x="0" y="2411470"/>
                    <a:pt x="0" y="1553497"/>
                  </a:cubicBezTo>
                  <a:cubicBezTo>
                    <a:pt x="0" y="695524"/>
                    <a:pt x="695524" y="0"/>
                    <a:pt x="1553497" y="0"/>
                  </a:cubicBezTo>
                  <a:close/>
                </a:path>
              </a:pathLst>
            </a:custGeom>
            <a:solidFill>
              <a:srgbClr val="F62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908E3-CF3F-1F58-60E7-325B7BB55CF0}"/>
                </a:ext>
              </a:extLst>
            </p:cNvPr>
            <p:cNvSpPr txBox="1"/>
            <p:nvPr/>
          </p:nvSpPr>
          <p:spPr>
            <a:xfrm rot="16200000">
              <a:off x="10340173" y="3105833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2F2F2"/>
                  </a:solidFill>
                  <a:latin typeface="Georgia" panose="02040502050405020303" pitchFamily="18" charset="0"/>
                </a:rPr>
                <a:t>Check in 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38E31A-8213-F69A-C609-341696047337}"/>
                </a:ext>
              </a:extLst>
            </p:cNvPr>
            <p:cNvSpPr txBox="1"/>
            <p:nvPr/>
          </p:nvSpPr>
          <p:spPr>
            <a:xfrm rot="16200000">
              <a:off x="10717624" y="304428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2F2F2"/>
                  </a:solidFill>
                  <a:latin typeface="Webdings" panose="05030102010509060703" pitchFamily="18" charset="2"/>
                </a:rPr>
                <a:t>i</a:t>
              </a:r>
              <a:endParaRPr lang="en-GB" sz="4400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086E8D7-E4F3-9F85-5CEF-6F6F3F7AFB98}"/>
              </a:ext>
            </a:extLst>
          </p:cNvPr>
          <p:cNvSpPr txBox="1"/>
          <p:nvPr/>
        </p:nvSpPr>
        <p:spPr>
          <a:xfrm>
            <a:off x="1929648" y="335252"/>
            <a:ext cx="7156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latin typeface="Georgia" panose="02040502050405020303" pitchFamily="18" charset="0"/>
              </a:rPr>
              <a:t>Appendix</a:t>
            </a:r>
            <a:br>
              <a:rPr lang="en-GB" sz="2800" dirty="0">
                <a:latin typeface="Georgia" panose="02040502050405020303" pitchFamily="18" charset="0"/>
              </a:rPr>
            </a:br>
            <a:br>
              <a:rPr lang="en-GB" sz="2800" dirty="0">
                <a:latin typeface="Georgia" panose="02040502050405020303" pitchFamily="18" charset="0"/>
              </a:rPr>
            </a:br>
            <a:r>
              <a:rPr lang="en-GB" sz="2800" dirty="0">
                <a:latin typeface="Georgia" panose="02040502050405020303" pitchFamily="18" charset="0"/>
              </a:rPr>
              <a:t>Bonus Game Code:</a:t>
            </a:r>
            <a:endParaRPr lang="en-GB" sz="2800" u="sng" dirty="0">
              <a:latin typeface="Georgia" panose="02040502050405020303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66185ED-BB75-8D49-5BA6-99DC1ADD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7" y="1875495"/>
            <a:ext cx="7855118" cy="41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61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426</Words>
  <Application>Microsoft Office PowerPoint</Application>
  <PresentationFormat>Widescreen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Georgia</vt:lpstr>
      <vt:lpstr>Webdings</vt:lpstr>
      <vt:lpstr>Wingdings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Jordan</dc:creator>
  <cp:lastModifiedBy>Jack Jordan</cp:lastModifiedBy>
  <cp:revision>11</cp:revision>
  <dcterms:created xsi:type="dcterms:W3CDTF">2023-02-11T13:11:52Z</dcterms:created>
  <dcterms:modified xsi:type="dcterms:W3CDTF">2023-02-14T13:28:55Z</dcterms:modified>
</cp:coreProperties>
</file>