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8.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3.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6.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2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2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1.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3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3.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34.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35.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6.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37.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8.xml" ContentType="application/vnd.openxmlformats-officedocument.presentationml.notesSlide+xml"/>
  <Override PartName="/ppt/tags/tag133.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34" r:id="rId2"/>
    <p:sldId id="305" r:id="rId3"/>
    <p:sldId id="338" r:id="rId4"/>
    <p:sldId id="348" r:id="rId5"/>
    <p:sldId id="396" r:id="rId6"/>
    <p:sldId id="395" r:id="rId7"/>
    <p:sldId id="337" r:id="rId8"/>
    <p:sldId id="398" r:id="rId9"/>
    <p:sldId id="400" r:id="rId10"/>
    <p:sldId id="403" r:id="rId11"/>
    <p:sldId id="404" r:id="rId12"/>
    <p:sldId id="402" r:id="rId13"/>
    <p:sldId id="406" r:id="rId14"/>
    <p:sldId id="405" r:id="rId15"/>
    <p:sldId id="401" r:id="rId16"/>
    <p:sldId id="407" r:id="rId17"/>
    <p:sldId id="408" r:id="rId18"/>
    <p:sldId id="421" r:id="rId19"/>
    <p:sldId id="409" r:id="rId20"/>
    <p:sldId id="410" r:id="rId21"/>
    <p:sldId id="412" r:id="rId22"/>
    <p:sldId id="413" r:id="rId23"/>
    <p:sldId id="414" r:id="rId24"/>
    <p:sldId id="373" r:id="rId25"/>
    <p:sldId id="415" r:id="rId26"/>
    <p:sldId id="416" r:id="rId27"/>
    <p:sldId id="417" r:id="rId28"/>
    <p:sldId id="418" r:id="rId29"/>
    <p:sldId id="419" r:id="rId30"/>
    <p:sldId id="422" r:id="rId31"/>
    <p:sldId id="423" r:id="rId32"/>
    <p:sldId id="425" r:id="rId33"/>
    <p:sldId id="424" r:id="rId34"/>
    <p:sldId id="426" r:id="rId35"/>
    <p:sldId id="391" r:id="rId36"/>
    <p:sldId id="392" r:id="rId37"/>
    <p:sldId id="397" r:id="rId38"/>
    <p:sldId id="427" r:id="rId39"/>
    <p:sldId id="315" r:id="rId4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Panda8" initials="J" lastIdx="1" clrIdx="0">
    <p:extLst>
      <p:ext uri="{19B8F6BF-5375-455C-9EA6-DF929625EA0E}">
        <p15:presenceInfo xmlns:p15="http://schemas.microsoft.com/office/powerpoint/2012/main" userId="JackPanda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8094"/>
    <a:srgbClr val="FFFFFF"/>
    <a:srgbClr val="2A2446"/>
    <a:srgbClr val="090915"/>
    <a:srgbClr val="4A6982"/>
    <a:srgbClr val="3BAE9F"/>
    <a:srgbClr val="6A6869"/>
    <a:srgbClr val="CD5D5C"/>
    <a:srgbClr val="8BBE8D"/>
    <a:srgbClr val="69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79632" autoAdjust="0"/>
  </p:normalViewPr>
  <p:slideViewPr>
    <p:cSldViewPr snapToGrid="0">
      <p:cViewPr varScale="1">
        <p:scale>
          <a:sx n="66" d="100"/>
          <a:sy n="66" d="100"/>
        </p:scale>
        <p:origin x="121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B11AD6D-9FBF-4213-9844-1A2059E5A9DC}" type="datetimeFigureOut">
              <a:rPr lang="zh-CN" altLang="en-US"/>
              <a:pPr>
                <a:defRPr/>
              </a:pPr>
              <a:t>2018/5/28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034455A4-015F-414A-9114-D89C3E4452C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CB642602-0240-4AEE-818B-5284D2CDE31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a:t>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衡量排序关键字优劣的一条重要的原则是，不同的记录对应的关键字不同，相同的记录对应的关键字理应相似或一致</a:t>
            </a:r>
            <a:r>
              <a:rPr lang="en-US" altLang="zh-CN" sz="1200" kern="1200" baseline="300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对于真实重复的记录，无论排序关键字以何种方式选取，理论上会得到相同或近似相同的排序关键字值，所以衡量排序关键字最关键的标准是它们在区分不同记录时的表现，即对应着现实世界中不同实体的两条记录在合适的排序关键字方案下生成的排序关键字值应当不一致。所以在选择排序关键字时，应当选择有足够区分度的字段来提取关键字。</a:t>
            </a:r>
          </a:p>
          <a:p>
            <a:pPr eaLnBrk="1" hangingPunct="1">
              <a:spcBef>
                <a:spcPct val="0"/>
              </a:spcBef>
            </a:pP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10</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89674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smtClean="0">
                <a:solidFill>
                  <a:schemeClr val="tx1"/>
                </a:solidFill>
                <a:effectLst/>
                <a:latin typeface="+mn-lt"/>
                <a:ea typeface="+mn-ea"/>
                <a:cs typeface="+mn-cs"/>
              </a:rPr>
              <a:t>当窗口内的数据重复度比较高时，证明当前窗口正处于重复记录比较集中的位置附近，而且重复记录的数量可能更多，所以为了实现更精准的检测，应当扩大窗口尺寸以使得窗口包含更多的记录，对更多的记录进行检测；反之，如果滑动窗口内的数据集重复度比较低，即相似重复数据较少，则说明当前位置附近的数据之间可能互相不重复，会存在冗余的检测过程，所以如果窗口较大，就会造成这些互不重复的数据需要不断与新进入窗口的数据进行重复性检测之后才能退出滑动窗口，导致运行时间的增加，所以这时应当减小滑动窗口的大小。</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11</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68445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smtClean="0">
                <a:solidFill>
                  <a:schemeClr val="tx1"/>
                </a:solidFill>
                <a:effectLst/>
                <a:latin typeface="+mn-lt"/>
                <a:ea typeface="+mn-ea"/>
                <a:cs typeface="+mn-cs"/>
              </a:rPr>
              <a:t>考虑到</a:t>
            </a:r>
            <a:r>
              <a:rPr lang="en-US" altLang="zh-CN" sz="1200" kern="1200" dirty="0" smtClean="0">
                <a:solidFill>
                  <a:schemeClr val="tx1"/>
                </a:solidFill>
                <a:effectLst/>
                <a:latin typeface="+mn-lt"/>
                <a:ea typeface="+mn-ea"/>
                <a:cs typeface="+mn-cs"/>
              </a:rPr>
              <a:t>MPN</a:t>
            </a:r>
            <a:r>
              <a:rPr lang="zh-CN" altLang="zh-CN" sz="1200" kern="1200" dirty="0" smtClean="0">
                <a:solidFill>
                  <a:schemeClr val="tx1"/>
                </a:solidFill>
                <a:effectLst/>
                <a:latin typeface="+mn-lt"/>
                <a:ea typeface="+mn-ea"/>
                <a:cs typeface="+mn-cs"/>
              </a:rPr>
              <a:t>原本在滑动窗口内的比较是将新进入的一条记录与窗口内仍保留的</a:t>
            </a:r>
            <a:r>
              <a:rPr lang="zh-CN" altLang="en-US" sz="1200" kern="1200" dirty="0" smtClean="0">
                <a:solidFill>
                  <a:schemeClr val="tx1"/>
                </a:solidFill>
                <a:effectLst/>
                <a:latin typeface="+mn-lt"/>
                <a:ea typeface="+mn-ea"/>
                <a:cs typeface="+mn-cs"/>
              </a:rPr>
              <a:t>剩余</a:t>
            </a:r>
            <a:r>
              <a:rPr lang="zh-CN" altLang="zh-CN" sz="1200" kern="1200" dirty="0" smtClean="0">
                <a:solidFill>
                  <a:schemeClr val="tx1"/>
                </a:solidFill>
                <a:effectLst/>
                <a:latin typeface="+mn-lt"/>
                <a:ea typeface="+mn-ea"/>
                <a:cs typeface="+mn-cs"/>
              </a:rPr>
              <a:t>记录进行比较，当重复度较高的时候，下一次比较应当保证的是新进入的记录应该能够尽可能的照顾到即将要离开的记录，才能保证检测效果</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eaLnBrk="1" hangingPunct="1">
              <a:spcBef>
                <a:spcPct val="0"/>
              </a:spcBef>
            </a:pPr>
            <a:r>
              <a:rPr lang="en-US" altLang="zh-CN" sz="1200" kern="1200" dirty="0" err="1" smtClean="0">
                <a:solidFill>
                  <a:schemeClr val="tx1"/>
                </a:solidFill>
                <a:effectLst/>
                <a:latin typeface="+mn-lt"/>
                <a:ea typeface="+mn-ea"/>
                <a:cs typeface="+mn-cs"/>
              </a:rPr>
              <a:t>B代表数据集中索引为i的记录是否与</a:t>
            </a:r>
            <a:r>
              <a:rPr lang="zh-CN" altLang="en-US" sz="1200" kern="1200" dirty="0" smtClean="0">
                <a:solidFill>
                  <a:schemeClr val="tx1"/>
                </a:solidFill>
                <a:effectLst/>
                <a:latin typeface="+mn-lt"/>
                <a:ea typeface="+mn-ea"/>
                <a:cs typeface="+mn-cs"/>
              </a:rPr>
              <a:t>即将滑出</a:t>
            </a:r>
            <a:r>
              <a:rPr lang="en-US" altLang="zh-CN" sz="1200" kern="1200" dirty="0" err="1" smtClean="0">
                <a:solidFill>
                  <a:schemeClr val="tx1"/>
                </a:solidFill>
                <a:effectLst/>
                <a:latin typeface="+mn-lt"/>
                <a:ea typeface="+mn-ea"/>
                <a:cs typeface="+mn-cs"/>
              </a:rPr>
              <a:t>位置的记录互为重复，若它们重复，则</a:t>
            </a:r>
            <a:r>
              <a:rPr lang="en-US" altLang="zh-CN" sz="1200" kern="1200" dirty="0" smtClean="0">
                <a:solidFill>
                  <a:schemeClr val="tx1"/>
                </a:solidFill>
                <a:effectLst/>
                <a:latin typeface="+mn-lt"/>
                <a:ea typeface="+mn-ea"/>
                <a:cs typeface="+mn-cs"/>
              </a:rPr>
              <a:t> =1，否则 =0。</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13165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13</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2077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14</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01174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kern="100" dirty="0" smtClean="0">
                <a:solidFill>
                  <a:schemeClr val="tx1">
                    <a:lumMod val="50000"/>
                  </a:schemeClr>
                </a:solidFill>
                <a:latin typeface="Times New Roman" panose="02020603050405020304" pitchFamily="18" charset="0"/>
                <a:ea typeface="+mn-ea"/>
                <a:cs typeface="Times New Roman" panose="02020603050405020304" pitchFamily="18" charset="0"/>
              </a:rPr>
              <a:t>这个思路较为简单</a:t>
            </a:r>
            <a:r>
              <a:rPr lang="en-US" altLang="zh-CN" kern="100" dirty="0" smtClean="0">
                <a:solidFill>
                  <a:schemeClr val="tx1">
                    <a:lumMod val="50000"/>
                  </a:schemeClr>
                </a:solidFill>
                <a:latin typeface="Times New Roman" panose="02020603050405020304" pitchFamily="18" charset="0"/>
                <a:ea typeface="+mn-ea"/>
                <a:cs typeface="Times New Roman" panose="02020603050405020304" pitchFamily="18" charset="0"/>
              </a:rPr>
              <a:t>……</a:t>
            </a:r>
          </a:p>
          <a:p>
            <a:pPr marL="0" marR="0" indent="0" algn="l" defTabSz="914400" rtl="0" eaLnBrk="1" fontAlgn="base" latinLnBrk="0" hangingPunct="1">
              <a:lnSpc>
                <a:spcPct val="100000"/>
              </a:lnSpc>
              <a:spcBef>
                <a:spcPct val="0"/>
              </a:spcBef>
              <a:spcAft>
                <a:spcPct val="0"/>
              </a:spcAft>
              <a:buClrTx/>
              <a:buSzTx/>
              <a:buFontTx/>
              <a:buNone/>
              <a:tabLst/>
              <a:defRPr/>
            </a:pPr>
            <a:r>
              <a:rPr lang="zh-CN" altLang="en-US" kern="100" dirty="0" smtClean="0">
                <a:solidFill>
                  <a:schemeClr val="tx1">
                    <a:lumMod val="50000"/>
                  </a:schemeClr>
                </a:solidFill>
                <a:latin typeface="Times New Roman" panose="02020603050405020304" pitchFamily="18" charset="0"/>
                <a:ea typeface="+mn-ea"/>
                <a:cs typeface="Times New Roman" panose="02020603050405020304" pitchFamily="18" charset="0"/>
              </a:rPr>
              <a:t>本文这种基于预标记处理缺失值做法能弥补</a:t>
            </a:r>
            <a:r>
              <a:rPr lang="en-US" altLang="zh-CN" kern="100" dirty="0" smtClean="0">
                <a:solidFill>
                  <a:schemeClr val="tx1">
                    <a:lumMod val="50000"/>
                  </a:schemeClr>
                </a:solidFill>
                <a:latin typeface="Times New Roman" panose="02020603050405020304" pitchFamily="18" charset="0"/>
                <a:ea typeface="+mn-ea"/>
                <a:cs typeface="Times New Roman" panose="02020603050405020304" pitchFamily="18" charset="0"/>
              </a:rPr>
              <a:t>MPN</a:t>
            </a:r>
            <a:r>
              <a:rPr lang="zh-CN" altLang="en-US" kern="100" dirty="0" smtClean="0">
                <a:solidFill>
                  <a:schemeClr val="tx1">
                    <a:lumMod val="50000"/>
                  </a:schemeClr>
                </a:solidFill>
                <a:latin typeface="Times New Roman" panose="02020603050405020304" pitchFamily="18" charset="0"/>
                <a:ea typeface="+mn-ea"/>
                <a:cs typeface="Times New Roman" panose="02020603050405020304" pitchFamily="18" charset="0"/>
              </a:rPr>
              <a:t>算法在排序关键字缺失的情况检测效果差的缺点，同时，对于对含有缺失字段的记录占数据集比例较低的数据集合进行操作时，时间耗费在合理的范围内，在真实数据集中，缺失值往往只占有较小的比例，因此该方法是可行的。</a:t>
            </a:r>
          </a:p>
          <a:p>
            <a:pPr eaLnBrk="1" hangingPunct="1">
              <a:spcBef>
                <a:spcPct val="0"/>
              </a:spcBef>
            </a:pP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15</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105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16</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45584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sz="1200" kern="1200" dirty="0" smtClean="0">
                <a:solidFill>
                  <a:schemeClr val="tx1"/>
                </a:solidFill>
                <a:effectLst/>
                <a:latin typeface="+mn-lt"/>
                <a:ea typeface="+mn-ea"/>
                <a:cs typeface="+mn-cs"/>
              </a:rPr>
              <a:t>采用数据生成器的好处在于：生成器公开的接口中提供了多个参数，这些参数能够方便用户自定义数据集的大小、重复比例、字段特征、错误类型、重复记录的概率分布等，由该生成器得到的数据集非常接近现实数据；相较于真实数据，生成的数据记录拥有唯一的标识符，更方便后期对算法的查准率、查全率等进行计算和评估。</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17</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23905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18</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99468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kern="100" dirty="0" smtClean="0">
                <a:solidFill>
                  <a:schemeClr val="tx1">
                    <a:lumMod val="50000"/>
                  </a:schemeClr>
                </a:solidFill>
                <a:latin typeface="Times New Roman" panose="02020603050405020304" pitchFamily="18" charset="0"/>
                <a:ea typeface="+mn-ea"/>
                <a:cs typeface="Times New Roman" panose="02020603050405020304" pitchFamily="18" charset="0"/>
              </a:rPr>
              <a:t>查全率：代表了算法检测重复记录是否完备的能力，它的计算方法是算法检测出的正确重复数除以实际数据集中的重复记录总数。</a:t>
            </a:r>
            <a:endParaRPr lang="en-US" altLang="zh-CN" kern="100" dirty="0" smtClean="0">
              <a:solidFill>
                <a:schemeClr val="tx1">
                  <a:lumMod val="50000"/>
                </a:schemeClr>
              </a:solidFill>
              <a:latin typeface="Times New Roman" panose="02020603050405020304" pitchFamily="18" charset="0"/>
              <a:ea typeface="+mn-ea"/>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zh-CN" altLang="en-US" kern="100" dirty="0" smtClean="0">
                <a:solidFill>
                  <a:schemeClr val="tx1">
                    <a:lumMod val="50000"/>
                  </a:schemeClr>
                </a:solidFill>
                <a:latin typeface="Times New Roman" panose="02020603050405020304" pitchFamily="18" charset="0"/>
                <a:ea typeface="+mn-ea"/>
                <a:cs typeface="Times New Roman" panose="02020603050405020304" pitchFamily="18" charset="0"/>
              </a:rPr>
              <a:t>查准率：代表了算法正确识别重复记录的能力，它的计算方法是算法检测出的正确重复数除以被算法识别为重复记录的总数。</a:t>
            </a:r>
            <a:endParaRPr lang="zh-CN" altLang="en-US"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altLang="zh-CN" kern="100" dirty="0" smtClean="0">
                <a:solidFill>
                  <a:schemeClr val="tx1">
                    <a:lumMod val="50000"/>
                  </a:schemeClr>
                </a:solidFill>
                <a:latin typeface="Times New Roman" panose="02020603050405020304" pitchFamily="18" charset="0"/>
                <a:ea typeface="+mn-ea"/>
                <a:cs typeface="Times New Roman" panose="02020603050405020304" pitchFamily="18" charset="0"/>
              </a:rPr>
              <a:t>F-measure</a:t>
            </a:r>
            <a:r>
              <a:rPr lang="zh-CN" altLang="en-US" kern="100" dirty="0" smtClean="0">
                <a:solidFill>
                  <a:schemeClr val="tx1">
                    <a:lumMod val="50000"/>
                  </a:schemeClr>
                </a:solidFill>
                <a:latin typeface="Times New Roman" panose="02020603050405020304" pitchFamily="18" charset="0"/>
                <a:ea typeface="+mn-ea"/>
                <a:cs typeface="Times New Roman" panose="02020603050405020304" pitchFamily="18" charset="0"/>
              </a:rPr>
              <a:t>：</a:t>
            </a:r>
            <a:r>
              <a:rPr lang="zh-CN" altLang="zh-CN" sz="1200" kern="1200" dirty="0" smtClean="0">
                <a:solidFill>
                  <a:schemeClr val="tx1"/>
                </a:solidFill>
                <a:effectLst/>
                <a:latin typeface="+mn-lt"/>
                <a:ea typeface="+mn-ea"/>
                <a:cs typeface="+mn-cs"/>
              </a:rPr>
              <a:t>查全率和查准率的加权调和平均</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阿尔法取</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时，为最常见的</a:t>
            </a:r>
            <a:r>
              <a:rPr lang="en-US" altLang="zh-CN" sz="1200" kern="1200" dirty="0" smtClean="0">
                <a:solidFill>
                  <a:schemeClr val="tx1"/>
                </a:solidFill>
                <a:effectLst/>
                <a:latin typeface="+mn-lt"/>
                <a:ea typeface="+mn-ea"/>
                <a:cs typeface="+mn-cs"/>
              </a:rPr>
              <a:t>F1-measure</a:t>
            </a:r>
            <a:r>
              <a:rPr lang="zh-CN" altLang="en-US" sz="1200" kern="1200" dirty="0" smtClean="0">
                <a:solidFill>
                  <a:schemeClr val="tx1"/>
                </a:solidFill>
                <a:effectLst/>
                <a:latin typeface="+mn-lt"/>
                <a:ea typeface="+mn-ea"/>
                <a:cs typeface="+mn-cs"/>
              </a:rPr>
              <a:t>。</a:t>
            </a:r>
            <a:endParaRPr lang="en-US" altLang="zh-CN" kern="100" dirty="0" smtClean="0">
              <a:solidFill>
                <a:schemeClr val="tx1">
                  <a:lumMod val="50000"/>
                </a:schemeClr>
              </a:solidFill>
              <a:latin typeface="Times New Roman" panose="02020603050405020304" pitchFamily="18" charset="0"/>
              <a:ea typeface="+mn-ea"/>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defRPr/>
            </a:pP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19</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8365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39F99E7B-9DB2-49F6-97D3-1722CA528C3E}"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a:t>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改进的</a:t>
            </a: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算法在查全率上相较于传统的</a:t>
            </a:r>
            <a:r>
              <a:rPr lang="en-US" altLang="zh-CN" sz="1200" kern="1200" dirty="0" smtClean="0">
                <a:solidFill>
                  <a:schemeClr val="tx1"/>
                </a:solidFill>
                <a:effectLst/>
                <a:latin typeface="+mn-lt"/>
                <a:ea typeface="+mn-ea"/>
                <a:cs typeface="+mn-cs"/>
              </a:rPr>
              <a:t>MPN</a:t>
            </a:r>
            <a:r>
              <a:rPr lang="zh-CN" altLang="zh-CN" sz="1200" kern="1200" dirty="0" smtClean="0">
                <a:solidFill>
                  <a:schemeClr val="tx1"/>
                </a:solidFill>
                <a:effectLst/>
                <a:latin typeface="+mn-lt"/>
                <a:ea typeface="+mn-ea"/>
                <a:cs typeface="+mn-cs"/>
              </a:rPr>
              <a:t>算法拥有较大的提升；随着数据集的增大，</a:t>
            </a:r>
            <a:r>
              <a:rPr lang="en-US" altLang="zh-CN" sz="1200" kern="1200" dirty="0" smtClean="0">
                <a:solidFill>
                  <a:schemeClr val="tx1"/>
                </a:solidFill>
                <a:effectLst/>
                <a:latin typeface="+mn-lt"/>
                <a:ea typeface="+mn-ea"/>
                <a:cs typeface="+mn-cs"/>
              </a:rPr>
              <a:t>SNM</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MPN</a:t>
            </a:r>
            <a:r>
              <a:rPr lang="zh-CN" altLang="zh-CN" sz="1200" kern="1200" dirty="0" smtClean="0">
                <a:solidFill>
                  <a:schemeClr val="tx1"/>
                </a:solidFill>
                <a:effectLst/>
                <a:latin typeface="+mn-lt"/>
                <a:ea typeface="+mn-ea"/>
                <a:cs typeface="+mn-cs"/>
              </a:rPr>
              <a:t>算法的查全率均呈下降趋势，而</a:t>
            </a: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算法的查全率较为稳定</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20</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29247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算法采用基于字段区分度的加权判等方式，在检测大小从</a:t>
            </a:r>
            <a:r>
              <a:rPr lang="en-US" altLang="zh-CN" sz="1200" kern="1200" dirty="0" smtClean="0">
                <a:solidFill>
                  <a:schemeClr val="tx1"/>
                </a:solidFill>
                <a:effectLst/>
                <a:latin typeface="+mn-lt"/>
                <a:ea typeface="+mn-ea"/>
                <a:cs typeface="+mn-cs"/>
              </a:rPr>
              <a:t>5000</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200000</a:t>
            </a:r>
            <a:r>
              <a:rPr lang="zh-CN" altLang="zh-CN" sz="1200" kern="1200" dirty="0" smtClean="0">
                <a:solidFill>
                  <a:schemeClr val="tx1"/>
                </a:solidFill>
                <a:effectLst/>
                <a:latin typeface="+mn-lt"/>
                <a:ea typeface="+mn-ea"/>
                <a:cs typeface="+mn-cs"/>
              </a:rPr>
              <a:t>的数据集时，查准率均在</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以上，属于尚可接受的范围，但是当数据集大小达到</a:t>
            </a:r>
            <a:r>
              <a:rPr lang="en-US" altLang="zh-CN" sz="1200" kern="1200" dirty="0" smtClean="0">
                <a:solidFill>
                  <a:schemeClr val="tx1"/>
                </a:solidFill>
                <a:effectLst/>
                <a:latin typeface="+mn-lt"/>
                <a:ea typeface="+mn-ea"/>
                <a:cs typeface="+mn-cs"/>
              </a:rPr>
              <a:t>500000</a:t>
            </a:r>
            <a:r>
              <a:rPr lang="zh-CN" altLang="zh-CN" sz="1200" kern="1200" dirty="0" smtClean="0">
                <a:solidFill>
                  <a:schemeClr val="tx1"/>
                </a:solidFill>
                <a:effectLst/>
                <a:latin typeface="+mn-lt"/>
                <a:ea typeface="+mn-ea"/>
                <a:cs typeface="+mn-cs"/>
              </a:rPr>
              <a:t>时，查准率低于</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，所以</a:t>
            </a: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算法的查准率还有待改进的空间。</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21</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4795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smtClean="0">
                <a:solidFill>
                  <a:schemeClr val="tx1"/>
                </a:solidFill>
                <a:effectLst/>
                <a:latin typeface="+mn-lt"/>
                <a:ea typeface="+mn-ea"/>
                <a:cs typeface="+mn-cs"/>
              </a:rPr>
              <a:t>SNM</a:t>
            </a:r>
            <a:r>
              <a:rPr lang="zh-CN" altLang="zh-CN" sz="1200" kern="1200" dirty="0" smtClean="0">
                <a:solidFill>
                  <a:schemeClr val="tx1"/>
                </a:solidFill>
                <a:effectLst/>
                <a:latin typeface="+mn-lt"/>
                <a:ea typeface="+mn-ea"/>
                <a:cs typeface="+mn-cs"/>
              </a:rPr>
              <a:t>算法时间消耗最低，因为</a:t>
            </a:r>
            <a:r>
              <a:rPr lang="en-US" altLang="zh-CN" sz="1200" kern="1200" dirty="0" smtClean="0">
                <a:solidFill>
                  <a:schemeClr val="tx1"/>
                </a:solidFill>
                <a:effectLst/>
                <a:latin typeface="+mn-lt"/>
                <a:ea typeface="+mn-ea"/>
                <a:cs typeface="+mn-cs"/>
              </a:rPr>
              <a:t>MPN</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算法均包含多趟独立的</a:t>
            </a:r>
            <a:r>
              <a:rPr lang="en-US" altLang="zh-CN" sz="1200" kern="1200" dirty="0" smtClean="0">
                <a:solidFill>
                  <a:schemeClr val="tx1"/>
                </a:solidFill>
                <a:effectLst/>
                <a:latin typeface="+mn-lt"/>
                <a:ea typeface="+mn-ea"/>
                <a:cs typeface="+mn-cs"/>
              </a:rPr>
              <a:t>SNM</a:t>
            </a:r>
            <a:r>
              <a:rPr lang="zh-CN" altLang="zh-CN" sz="1200" kern="1200" dirty="0" smtClean="0">
                <a:solidFill>
                  <a:schemeClr val="tx1"/>
                </a:solidFill>
                <a:effectLst/>
                <a:latin typeface="+mn-lt"/>
                <a:ea typeface="+mn-ea"/>
                <a:cs typeface="+mn-cs"/>
              </a:rPr>
              <a:t>过程，并且含有传递闭包的计算；与</a:t>
            </a:r>
            <a:r>
              <a:rPr lang="en-US" altLang="zh-CN" sz="1200" kern="1200" dirty="0" smtClean="0">
                <a:solidFill>
                  <a:schemeClr val="tx1"/>
                </a:solidFill>
                <a:effectLst/>
                <a:latin typeface="+mn-lt"/>
                <a:ea typeface="+mn-ea"/>
                <a:cs typeface="+mn-cs"/>
              </a:rPr>
              <a:t>MPN</a:t>
            </a:r>
            <a:r>
              <a:rPr lang="zh-CN" altLang="zh-CN" sz="1200" kern="1200" dirty="0" smtClean="0">
                <a:solidFill>
                  <a:schemeClr val="tx1"/>
                </a:solidFill>
                <a:effectLst/>
                <a:latin typeface="+mn-lt"/>
                <a:ea typeface="+mn-ea"/>
                <a:cs typeface="+mn-cs"/>
              </a:rPr>
              <a:t>相比较，</a:t>
            </a: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算法采用了自适应大小的滑动窗口，这一改进是可以减少时间消耗的，但是</a:t>
            </a: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算法还包括对含有空（或者不完整）排序键值的记录进行归并的过程，所以总体的时间和</a:t>
            </a:r>
            <a:r>
              <a:rPr lang="en-US" altLang="zh-CN" sz="1200" kern="1200" dirty="0" smtClean="0">
                <a:solidFill>
                  <a:schemeClr val="tx1"/>
                </a:solidFill>
                <a:effectLst/>
                <a:latin typeface="+mn-lt"/>
                <a:ea typeface="+mn-ea"/>
                <a:cs typeface="+mn-cs"/>
              </a:rPr>
              <a:t>MPN</a:t>
            </a:r>
            <a:r>
              <a:rPr lang="zh-CN" altLang="zh-CN" sz="1200" kern="1200" dirty="0" smtClean="0">
                <a:solidFill>
                  <a:schemeClr val="tx1"/>
                </a:solidFill>
                <a:effectLst/>
                <a:latin typeface="+mn-lt"/>
                <a:ea typeface="+mn-ea"/>
                <a:cs typeface="+mn-cs"/>
              </a:rPr>
              <a:t>算法差距不大。</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54090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dirty="0" smtClean="0"/>
              <a:t>OMPN</a:t>
            </a:r>
            <a:r>
              <a:rPr lang="zh-CN" altLang="en-US" dirty="0" smtClean="0"/>
              <a:t>算法的</a:t>
            </a:r>
            <a:r>
              <a:rPr lang="en-US" altLang="zh-CN" dirty="0" smtClean="0"/>
              <a:t>F1-measure</a:t>
            </a:r>
            <a:r>
              <a:rPr lang="zh-CN" altLang="en-US" dirty="0" smtClean="0"/>
              <a:t>值最高，所以综合考虑查全率和查准率，</a:t>
            </a:r>
            <a:r>
              <a:rPr lang="en-US" altLang="zh-CN" dirty="0" smtClean="0"/>
              <a:t>OMPN</a:t>
            </a:r>
            <a:r>
              <a:rPr lang="zh-CN" altLang="en-US" dirty="0" smtClean="0"/>
              <a:t>算法的整体表现要好于</a:t>
            </a:r>
            <a:r>
              <a:rPr lang="en-US" altLang="zh-CN" dirty="0" smtClean="0"/>
              <a:t>MPN</a:t>
            </a:r>
            <a:r>
              <a:rPr lang="zh-CN" altLang="en-US" dirty="0" smtClean="0"/>
              <a:t>。</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23</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67174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07329446-4C5E-4C31-8256-9111C93972EF}"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24</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35106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24274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预处理，调和折中</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47122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27</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23829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28</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02240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此之外，</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神经网络优化算法属于高维优化问题，算法训练的结果往往是收敛于某个鞍点附近，而不是局部最小值</a:t>
            </a:r>
            <a:r>
              <a:rPr lang="en-US" altLang="zh-CN" sz="1200" kern="1200" baseline="300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。在鞍点和局部极小值的梯度都等于零，大量鞍点的存在才是神经网络优化困难的真正原因，而基于遗传算法改进的</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神经网络算法对于拥有较多局部极值的问题效果较好，适用较为局限，并且算法的搜索效率低下</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1516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9AA5D2D3-BEB0-4E27-B7EA-00E11CCC9FA2}"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a:t>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证明基于</a:t>
            </a: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改进的</a:t>
            </a:r>
            <a:r>
              <a:rPr lang="en-US" altLang="zh-CN" sz="1200" kern="1200" dirty="0" smtClean="0">
                <a:solidFill>
                  <a:schemeClr val="tx1"/>
                </a:solidFill>
                <a:effectLst/>
                <a:latin typeface="+mn-lt"/>
                <a:ea typeface="+mn-ea"/>
                <a:cs typeface="+mn-cs"/>
              </a:rPr>
              <a:t>A-OMPN</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BP-OMPN</a:t>
            </a:r>
            <a:r>
              <a:rPr lang="zh-CN" altLang="zh-CN" sz="1200" kern="1200" dirty="0" smtClean="0">
                <a:solidFill>
                  <a:schemeClr val="tx1"/>
                </a:solidFill>
                <a:effectLst/>
                <a:latin typeface="+mn-lt"/>
                <a:ea typeface="+mn-ea"/>
                <a:cs typeface="+mn-cs"/>
              </a:rPr>
              <a:t>算法能够保证较好的查全率，这与理论上的结果一致，因为基于神经网络改进的算法和</a:t>
            </a: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算法的主要区别在于判等过程采用了不同的方法，而这一区别几乎不影响查全率的指标。</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30</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15118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A-OMPN</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BP-OMPN</a:t>
            </a:r>
            <a:r>
              <a:rPr lang="zh-CN" altLang="zh-CN" sz="1200" kern="1200" dirty="0" smtClean="0">
                <a:solidFill>
                  <a:schemeClr val="tx1"/>
                </a:solidFill>
                <a:effectLst/>
                <a:latin typeface="+mn-lt"/>
                <a:ea typeface="+mn-ea"/>
                <a:cs typeface="+mn-cs"/>
              </a:rPr>
              <a:t>算法相对于</a:t>
            </a: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算法，查准率均有较大的提升</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31</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8194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smtClean="0">
                <a:solidFill>
                  <a:schemeClr val="tx1"/>
                </a:solidFill>
                <a:effectLst/>
                <a:latin typeface="+mn-lt"/>
                <a:ea typeface="+mn-ea"/>
                <a:cs typeface="+mn-cs"/>
              </a:rPr>
              <a:t>A-OMPN</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BP-OMPN</a:t>
            </a:r>
            <a:r>
              <a:rPr lang="zh-CN" altLang="zh-CN" sz="1200" kern="1200" dirty="0" smtClean="0">
                <a:solidFill>
                  <a:schemeClr val="tx1"/>
                </a:solidFill>
                <a:effectLst/>
                <a:latin typeface="+mn-lt"/>
                <a:ea typeface="+mn-ea"/>
                <a:cs typeface="+mn-cs"/>
              </a:rPr>
              <a:t>算法的检测时间相近，且是</a:t>
            </a:r>
            <a:r>
              <a:rPr lang="en-US" altLang="zh-CN" sz="1200" kern="1200" dirty="0" smtClean="0">
                <a:solidFill>
                  <a:schemeClr val="tx1"/>
                </a:solidFill>
                <a:effectLst/>
                <a:latin typeface="+mn-lt"/>
                <a:ea typeface="+mn-ea"/>
                <a:cs typeface="+mn-cs"/>
              </a:rPr>
              <a:t>OMPN</a:t>
            </a:r>
            <a:r>
              <a:rPr lang="zh-CN" altLang="zh-CN" sz="1200" kern="1200" dirty="0" smtClean="0">
                <a:solidFill>
                  <a:schemeClr val="tx1"/>
                </a:solidFill>
                <a:effectLst/>
                <a:latin typeface="+mn-lt"/>
                <a:ea typeface="+mn-ea"/>
                <a:cs typeface="+mn-cs"/>
              </a:rPr>
              <a:t>算法的整体运行时间的十几倍。取得此实验结果的理论原因在于：两者最主要的区别即是相似重复记录判等阶段，</a:t>
            </a:r>
            <a:endParaRPr lang="en-US" altLang="zh-CN"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smtClean="0">
                <a:solidFill>
                  <a:schemeClr val="tx1"/>
                </a:solidFill>
                <a:effectLst/>
                <a:latin typeface="+mn-lt"/>
                <a:ea typeface="+mn-ea"/>
                <a:cs typeface="+mn-cs"/>
              </a:rPr>
              <a:t>GA-ANN </a:t>
            </a:r>
            <a:r>
              <a:rPr lang="zh-CN" altLang="en-US" sz="1200" kern="1200" dirty="0" smtClean="0">
                <a:solidFill>
                  <a:schemeClr val="tx1"/>
                </a:solidFill>
                <a:effectLst/>
                <a:latin typeface="+mn-lt"/>
                <a:ea typeface="+mn-ea"/>
                <a:cs typeface="+mn-cs"/>
              </a:rPr>
              <a:t>全匹配，所以最慢</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4767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smtClean="0">
                <a:solidFill>
                  <a:schemeClr val="tx1"/>
                </a:solidFill>
                <a:effectLst/>
                <a:latin typeface="+mn-lt"/>
                <a:ea typeface="+mn-ea"/>
                <a:cs typeface="+mn-cs"/>
              </a:rPr>
              <a:t>A-OMPN</a:t>
            </a:r>
            <a:r>
              <a:rPr lang="zh-CN" altLang="zh-CN" sz="1200" kern="1200" dirty="0" smtClean="0">
                <a:solidFill>
                  <a:schemeClr val="tx1"/>
                </a:solidFill>
                <a:effectLst/>
                <a:latin typeface="+mn-lt"/>
                <a:ea typeface="+mn-ea"/>
                <a:cs typeface="+mn-cs"/>
              </a:rPr>
              <a:t>算法比</a:t>
            </a:r>
            <a:r>
              <a:rPr lang="en-US" altLang="zh-CN" sz="1200" kern="1200" dirty="0" smtClean="0">
                <a:solidFill>
                  <a:schemeClr val="tx1"/>
                </a:solidFill>
                <a:effectLst/>
                <a:latin typeface="+mn-lt"/>
                <a:ea typeface="+mn-ea"/>
                <a:cs typeface="+mn-cs"/>
              </a:rPr>
              <a:t>BP-OMPN</a:t>
            </a:r>
            <a:r>
              <a:rPr lang="zh-CN" altLang="zh-CN" sz="1200" kern="1200" dirty="0" smtClean="0">
                <a:solidFill>
                  <a:schemeClr val="tx1"/>
                </a:solidFill>
                <a:effectLst/>
                <a:latin typeface="+mn-lt"/>
                <a:ea typeface="+mn-ea"/>
                <a:cs typeface="+mn-cs"/>
              </a:rPr>
              <a:t>算法的</a:t>
            </a:r>
            <a:r>
              <a:rPr lang="zh-CN" altLang="en-US" sz="1200" kern="1200" dirty="0" smtClean="0">
                <a:solidFill>
                  <a:schemeClr val="tx1"/>
                </a:solidFill>
                <a:effectLst/>
                <a:latin typeface="+mn-lt"/>
                <a:ea typeface="+mn-ea"/>
                <a:cs typeface="+mn-cs"/>
              </a:rPr>
              <a:t>训练</a:t>
            </a:r>
            <a:r>
              <a:rPr lang="zh-CN" altLang="zh-CN" sz="1200" kern="1200" dirty="0" smtClean="0">
                <a:solidFill>
                  <a:schemeClr val="tx1"/>
                </a:solidFill>
                <a:effectLst/>
                <a:latin typeface="+mn-lt"/>
                <a:ea typeface="+mn-ea"/>
                <a:cs typeface="+mn-cs"/>
              </a:rPr>
              <a:t>时间更久</a:t>
            </a:r>
            <a:r>
              <a:rPr lang="zh-CN" altLang="en-US" sz="1200" kern="1200" dirty="0" smtClean="0">
                <a:solidFill>
                  <a:schemeClr val="tx1"/>
                </a:solidFill>
                <a:effectLst/>
                <a:latin typeface="+mn-lt"/>
                <a:ea typeface="+mn-ea"/>
                <a:cs typeface="+mn-cs"/>
              </a:rPr>
              <a:t>，不在一个数量级</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33</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90204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在保持查全率基础上，提升了查准率</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34</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03021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07329446-4C5E-4C31-8256-9111C93972EF}"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35</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79195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237695E2-BDF2-44B4-A142-79093EDBE66C}"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36</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120053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07329446-4C5E-4C31-8256-9111C93972EF}"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37</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6979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237695E2-BDF2-44B4-A142-79093EDBE66C}"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38</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52830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CE54DAA8-C0AB-43B0-9FF1-371AF9F688EC}"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39</a:t>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FF1F67AD-B9FF-4C1F-87F7-DC3B1CF082FE}"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4</a:t>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FF1F67AD-B9FF-4C1F-87F7-DC3B1CF082FE}"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5</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1193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FF1F67AD-B9FF-4C1F-87F7-DC3B1CF082FE}"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6</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2756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07329446-4C5E-4C31-8256-9111C93972EF}"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7</a:t>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将一下排序归并大致流程</a:t>
            </a: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8</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7862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fontAlgn="base">
              <a:spcBef>
                <a:spcPct val="0"/>
              </a:spcBef>
              <a:spcAft>
                <a:spcPct val="0"/>
              </a:spcAft>
            </a:pPr>
            <a:fld id="{4B240298-83C6-4078-830C-9905EABCA78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9</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8599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2400300" y="-30163"/>
            <a:ext cx="7391400" cy="3825876"/>
            <a:chOff x="2075393" y="-12700"/>
            <a:chExt cx="4993620" cy="2584450"/>
          </a:xfrm>
        </p:grpSpPr>
        <p:sp>
          <p:nvSpPr>
            <p:cNvPr id="5" name="椭圆 1"/>
            <p:cNvSpPr/>
            <p:nvPr userDrawn="1"/>
          </p:nvSpPr>
          <p:spPr>
            <a:xfrm rot="5400000">
              <a:off x="1790225" y="417257"/>
              <a:ext cx="2028954" cy="1177619"/>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endParaRPr>
            </a:p>
          </p:txBody>
        </p:sp>
        <p:sp>
          <p:nvSpPr>
            <p:cNvPr id="6" name="矩形 7"/>
            <p:cNvSpPr/>
            <p:nvPr userDrawn="1"/>
          </p:nvSpPr>
          <p:spPr>
            <a:xfrm rot="5400000">
              <a:off x="2809667" y="575434"/>
              <a:ext cx="2346380" cy="1178691"/>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endParaRPr>
            </a:p>
          </p:txBody>
        </p:sp>
        <p:sp>
          <p:nvSpPr>
            <p:cNvPr id="7" name="椭圆 12"/>
            <p:cNvSpPr/>
            <p:nvPr userDrawn="1"/>
          </p:nvSpPr>
          <p:spPr>
            <a:xfrm rot="5400000">
              <a:off x="5324155" y="417257"/>
              <a:ext cx="2028954" cy="1177619"/>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endParaRPr>
            </a:p>
          </p:txBody>
        </p:sp>
        <p:sp>
          <p:nvSpPr>
            <p:cNvPr id="8" name="椭圆 13"/>
            <p:cNvSpPr/>
            <p:nvPr userDrawn="1"/>
          </p:nvSpPr>
          <p:spPr>
            <a:xfrm rot="5400000">
              <a:off x="3987287" y="576506"/>
              <a:ext cx="2347452" cy="1177619"/>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endParaRPr>
            </a:p>
          </p:txBody>
        </p:sp>
        <p:sp>
          <p:nvSpPr>
            <p:cNvPr id="9" name="任意多边形 8"/>
            <p:cNvSpPr/>
            <p:nvPr userDrawn="1"/>
          </p:nvSpPr>
          <p:spPr>
            <a:xfrm>
              <a:off x="2075393" y="-12700"/>
              <a:ext cx="4993620" cy="2481501"/>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0" name="椭圆 9"/>
            <p:cNvSpPr/>
            <p:nvPr userDrawn="1"/>
          </p:nvSpPr>
          <p:spPr>
            <a:xfrm>
              <a:off x="4492837" y="2414109"/>
              <a:ext cx="157660" cy="1576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副标题 2"/>
          <p:cNvSpPr>
            <a:spLocks noGrp="1"/>
          </p:cNvSpPr>
          <p:nvPr>
            <p:ph type="subTitle" idx="1"/>
          </p:nvPr>
        </p:nvSpPr>
        <p:spPr>
          <a:xfrm>
            <a:off x="838200" y="5262109"/>
            <a:ext cx="10515600" cy="540284"/>
          </a:xfrm>
        </p:spPr>
        <p:txBody>
          <a:bodyPr anchor="ctr">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sp>
        <p:nvSpPr>
          <p:cNvPr id="11" name="日期占位符 3"/>
          <p:cNvSpPr>
            <a:spLocks noGrp="1"/>
          </p:cNvSpPr>
          <p:nvPr>
            <p:ph type="dt" sz="half" idx="10"/>
          </p:nvPr>
        </p:nvSpPr>
        <p:spPr/>
        <p:txBody>
          <a:bodyPr/>
          <a:lstStyle>
            <a:lvl1pPr>
              <a:defRPr/>
            </a:lvl1pPr>
          </a:lstStyle>
          <a:p>
            <a:pPr>
              <a:defRPr/>
            </a:pPr>
            <a:fld id="{7E9403DB-B986-4849-AA69-28950A94D1C4}" type="datetimeFigureOut">
              <a:rPr lang="zh-CN" altLang="en-US"/>
              <a:pPr>
                <a:defRPr/>
              </a:pPr>
              <a:t>2018/5/28</a:t>
            </a:fld>
            <a:endParaRPr lang="zh-CN" altLang="en-US"/>
          </a:p>
        </p:txBody>
      </p:sp>
      <p:sp>
        <p:nvSpPr>
          <p:cNvPr id="12" name="页脚占位符 4"/>
          <p:cNvSpPr>
            <a:spLocks noGrp="1"/>
          </p:cNvSpPr>
          <p:nvPr>
            <p:ph type="ftr" sz="quarter" idx="11"/>
          </p:nvPr>
        </p:nvSpPr>
        <p:spPr/>
        <p:txBody>
          <a:bodyPr/>
          <a:lstStyle>
            <a:lvl1pPr>
              <a:defRPr/>
            </a:lvl1pPr>
          </a:lstStyle>
          <a:p>
            <a:pPr>
              <a:defRPr/>
            </a:pPr>
            <a:endParaRPr lang="zh-CN" altLang="en-US"/>
          </a:p>
        </p:txBody>
      </p:sp>
      <p:sp>
        <p:nvSpPr>
          <p:cNvPr id="13" name="灯片编号占位符 5"/>
          <p:cNvSpPr>
            <a:spLocks noGrp="1"/>
          </p:cNvSpPr>
          <p:nvPr>
            <p:ph type="sldNum" sz="quarter" idx="12"/>
          </p:nvPr>
        </p:nvSpPr>
        <p:spPr/>
        <p:txBody>
          <a:bodyPr/>
          <a:lstStyle>
            <a:lvl1pPr>
              <a:defRPr/>
            </a:lvl1pPr>
          </a:lstStyle>
          <a:p>
            <a:pPr>
              <a:defRPr/>
            </a:pPr>
            <a:fld id="{4E3E1AFA-A212-4C2B-B556-B99E65DA1091}" type="slidenum">
              <a:rPr lang="zh-CN" altLang="en-US"/>
              <a:pPr>
                <a:defRPr/>
              </a:pPr>
              <a:t>‹#›</a:t>
            </a:fld>
            <a:endParaRPr lang="zh-CN" altLang="en-US"/>
          </a:p>
        </p:txBody>
      </p:sp>
    </p:spTree>
    <p:extLst>
      <p:ext uri="{BB962C8B-B14F-4D97-AF65-F5344CB8AC3E}">
        <p14:creationId xmlns:p14="http://schemas.microsoft.com/office/powerpoint/2010/main" val="9950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日期占位符 3"/>
          <p:cNvSpPr>
            <a:spLocks noGrp="1"/>
          </p:cNvSpPr>
          <p:nvPr>
            <p:ph type="dt" sz="half" idx="14"/>
          </p:nvPr>
        </p:nvSpPr>
        <p:spPr/>
        <p:txBody>
          <a:bodyPr/>
          <a:lstStyle>
            <a:lvl1pPr>
              <a:defRPr/>
            </a:lvl1pPr>
          </a:lstStyle>
          <a:p>
            <a:pPr>
              <a:defRPr/>
            </a:pPr>
            <a:fld id="{544488C6-B9B1-4E03-8825-E5DABEBFF871}" type="datetimeFigureOut">
              <a:rPr lang="zh-CN" altLang="en-US"/>
              <a:pPr>
                <a:defRPr/>
              </a:pPr>
              <a:t>2018/5/28</a:t>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24ADE62A-4029-4D45-A29D-3FDA083481E8}" type="slidenum">
              <a:rPr lang="zh-CN" altLang="en-US"/>
              <a:pPr>
                <a:defRPr/>
              </a:pPr>
              <a:t>‹#›</a:t>
            </a:fld>
            <a:endParaRPr lang="zh-CN" altLang="en-US"/>
          </a:p>
        </p:txBody>
      </p:sp>
    </p:spTree>
    <p:extLst>
      <p:ext uri="{BB962C8B-B14F-4D97-AF65-F5344CB8AC3E}">
        <p14:creationId xmlns:p14="http://schemas.microsoft.com/office/powerpoint/2010/main" val="21723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userDrawn="1"/>
        </p:nvSpPr>
        <p:spPr>
          <a:xfrm>
            <a:off x="373063" y="0"/>
            <a:ext cx="46037"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487363" y="0"/>
            <a:ext cx="46037"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F353827F-6891-47C4-8D82-BFF75732CAE4}" type="datetimeFigureOut">
              <a:rPr lang="zh-CN" altLang="en-US"/>
              <a:pPr>
                <a:defRPr/>
              </a:pPr>
              <a:t>2018/5/28</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FAC53EF-EF15-4C19-A40B-0E5941A40F74}" type="slidenum">
              <a:rPr lang="zh-CN" altLang="en-US"/>
              <a:pPr>
                <a:defRPr/>
              </a:pPr>
              <a:t>‹#›</a:t>
            </a:fld>
            <a:endParaRPr lang="zh-CN" altLang="en-US"/>
          </a:p>
        </p:txBody>
      </p:sp>
    </p:spTree>
    <p:extLst>
      <p:ext uri="{BB962C8B-B14F-4D97-AF65-F5344CB8AC3E}">
        <p14:creationId xmlns:p14="http://schemas.microsoft.com/office/powerpoint/2010/main" val="57706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MH_Number"/>
          <p:cNvSpPr>
            <a:spLocks/>
          </p:cNvSpPr>
          <p:nvPr userDrawn="1">
            <p:custDataLst>
              <p:tags r:id="rId1"/>
            </p:custDataLst>
          </p:nvPr>
        </p:nvSpPr>
        <p:spPr bwMode="auto">
          <a:xfrm>
            <a:off x="2197100" y="2874963"/>
            <a:ext cx="647700" cy="752475"/>
          </a:xfrm>
          <a:custGeom>
            <a:avLst/>
            <a:gdLst>
              <a:gd name="T0" fmla="*/ 434188 w 561608"/>
              <a:gd name="T1" fmla="*/ 0 h 649318"/>
              <a:gd name="T2" fmla="*/ 862346 w 561608"/>
              <a:gd name="T3" fmla="*/ 248140 h 649318"/>
              <a:gd name="T4" fmla="*/ 862346 w 561608"/>
              <a:gd name="T5" fmla="*/ 754589 h 649318"/>
              <a:gd name="T6" fmla="*/ 434188 w 561608"/>
              <a:gd name="T7" fmla="*/ 1008830 h 649318"/>
              <a:gd name="T8" fmla="*/ 0 w 561608"/>
              <a:gd name="T9" fmla="*/ 754589 h 649318"/>
              <a:gd name="T10" fmla="*/ 0 w 561608"/>
              <a:gd name="T11" fmla="*/ 248140 h 649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1608" h="649318">
                <a:moveTo>
                  <a:pt x="282768" y="0"/>
                </a:moveTo>
                <a:lnTo>
                  <a:pt x="561608" y="159711"/>
                </a:lnTo>
                <a:lnTo>
                  <a:pt x="561608" y="485680"/>
                </a:lnTo>
                <a:lnTo>
                  <a:pt x="282768" y="649318"/>
                </a:lnTo>
                <a:lnTo>
                  <a:pt x="0" y="485680"/>
                </a:lnTo>
                <a:lnTo>
                  <a:pt x="0" y="159711"/>
                </a:lnTo>
                <a:lnTo>
                  <a:pt x="282768" y="0"/>
                </a:lnTo>
                <a:close/>
              </a:path>
            </a:pathLst>
          </a:custGeom>
          <a:solidFill>
            <a:schemeClr val="accent1"/>
          </a:solidFill>
          <a:ln>
            <a:noFill/>
          </a:ln>
          <a:extLst>
            <a:ext uri="{91240B29-F687-4F45-9708-019B960494DF}">
              <a14:hiddenLine xmlns:a14="http://schemas.microsoft.com/office/drawing/2010/main" w="12700" cap="flat" cmpd="sng" algn="ctr">
                <a:solidFill>
                  <a:srgbClr val="000000"/>
                </a:solidFill>
                <a:prstDash val="solid"/>
                <a:miter lim="800000"/>
                <a:headEnd/>
                <a:tailEnd/>
              </a14:hiddenLine>
            </a:ext>
          </a:extLst>
        </p:spPr>
        <p:txBody>
          <a:bodyPr anchor="ctr"/>
          <a:lstStyle/>
          <a:p>
            <a:endParaRPr lang="zh-CN" altLang="en-US"/>
          </a:p>
        </p:txBody>
      </p:sp>
      <p:sp>
        <p:nvSpPr>
          <p:cNvPr id="5" name="矩形 4"/>
          <p:cNvSpPr/>
          <p:nvPr userDrawn="1"/>
        </p:nvSpPr>
        <p:spPr>
          <a:xfrm>
            <a:off x="3111500" y="3733800"/>
            <a:ext cx="7786688" cy="1222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3111500" y="2646362"/>
            <a:ext cx="7786007" cy="1209675"/>
          </a:xfrm>
        </p:spPr>
        <p:txBody>
          <a:bodyPr>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B2BC8C55-CD31-4FCF-992B-9AEDE78758ED}" type="datetimeFigureOut">
              <a:rPr lang="zh-CN" altLang="en-US"/>
              <a:pPr>
                <a:defRPr/>
              </a:pPr>
              <a:t>2018/5/28</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17B3F280-5E0B-42DC-9F37-EC73AE29FFC9}" type="slidenum">
              <a:rPr lang="zh-CN" altLang="en-US"/>
              <a:pPr>
                <a:defRPr/>
              </a:pPr>
              <a:t>‹#›</a:t>
            </a:fld>
            <a:endParaRPr lang="zh-CN" altLang="en-US"/>
          </a:p>
        </p:txBody>
      </p:sp>
    </p:spTree>
    <p:extLst>
      <p:ext uri="{BB962C8B-B14F-4D97-AF65-F5344CB8AC3E}">
        <p14:creationId xmlns:p14="http://schemas.microsoft.com/office/powerpoint/2010/main" val="23521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userDrawn="1"/>
        </p:nvSpPr>
        <p:spPr>
          <a:xfrm>
            <a:off x="373063" y="0"/>
            <a:ext cx="46037"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487363" y="0"/>
            <a:ext cx="46037"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4"/>
          <p:cNvSpPr>
            <a:spLocks noGrp="1"/>
          </p:cNvSpPr>
          <p:nvPr>
            <p:ph type="dt" sz="half" idx="10"/>
          </p:nvPr>
        </p:nvSpPr>
        <p:spPr/>
        <p:txBody>
          <a:bodyPr/>
          <a:lstStyle>
            <a:lvl1pPr>
              <a:defRPr/>
            </a:lvl1pPr>
          </a:lstStyle>
          <a:p>
            <a:pPr>
              <a:defRPr/>
            </a:pPr>
            <a:fld id="{E126A58D-AC99-4EB0-9731-F924C8EE60FC}" type="datetimeFigureOut">
              <a:rPr lang="zh-CN" altLang="en-US"/>
              <a:pPr>
                <a:defRPr/>
              </a:pPr>
              <a:t>2018/5/28</a:t>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5C181304-A521-4EDA-A07A-0CB6A19BAF5D}" type="slidenum">
              <a:rPr lang="zh-CN" altLang="en-US"/>
              <a:pPr>
                <a:defRPr/>
              </a:pPr>
              <a:t>‹#›</a:t>
            </a:fld>
            <a:endParaRPr lang="zh-CN" altLang="en-US"/>
          </a:p>
        </p:txBody>
      </p:sp>
    </p:spTree>
    <p:extLst>
      <p:ext uri="{BB962C8B-B14F-4D97-AF65-F5344CB8AC3E}">
        <p14:creationId xmlns:p14="http://schemas.microsoft.com/office/powerpoint/2010/main" val="291623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DA9BD216-7D17-40AA-AEC4-AC9349FC5E38}" type="datetimeFigureOut">
              <a:rPr lang="zh-CN" altLang="en-US"/>
              <a:pPr>
                <a:defRPr/>
              </a:pPr>
              <a:t>2018/5/28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B102436-8959-4E03-A170-BA5278E01DD5}" type="slidenum">
              <a:rPr lang="zh-CN" altLang="en-US"/>
              <a:pPr>
                <a:defRPr/>
              </a:pPr>
              <a:t>‹#›</a:t>
            </a:fld>
            <a:endParaRPr lang="zh-CN" altLang="en-US"/>
          </a:p>
        </p:txBody>
      </p:sp>
    </p:spTree>
    <p:extLst>
      <p:ext uri="{BB962C8B-B14F-4D97-AF65-F5344CB8AC3E}">
        <p14:creationId xmlns:p14="http://schemas.microsoft.com/office/powerpoint/2010/main" val="49007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280261" y="4554674"/>
            <a:ext cx="3660504" cy="723445"/>
          </a:xfrm>
        </p:spPr>
        <p:txBody>
          <a:bodyPr>
            <a:normAutofit/>
          </a:bodyPr>
          <a:lstStyle>
            <a:lvl1pPr algn="ctr">
              <a:defRPr sz="5400"/>
            </a:lvl1p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4C4BBC6B-28B4-4271-A55E-89866A8AF3D4}" type="datetimeFigureOut">
              <a:rPr lang="zh-CN" altLang="en-US"/>
              <a:pPr>
                <a:defRPr/>
              </a:pPr>
              <a:t>2018/5/28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1E02F4-8558-41B9-BA2D-9A6E649DA3B6}" type="slidenum">
              <a:rPr lang="zh-CN" altLang="en-US"/>
              <a:pPr>
                <a:defRPr/>
              </a:pPr>
              <a:t>‹#›</a:t>
            </a:fld>
            <a:endParaRPr lang="zh-CN" altLang="en-US"/>
          </a:p>
        </p:txBody>
      </p:sp>
    </p:spTree>
    <p:extLst>
      <p:ext uri="{BB962C8B-B14F-4D97-AF65-F5344CB8AC3E}">
        <p14:creationId xmlns:p14="http://schemas.microsoft.com/office/powerpoint/2010/main" val="146644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A31DC6C-7DBC-4C5C-97D9-9B59854047E5}" type="datetimeFigureOut">
              <a:rPr lang="zh-CN" altLang="en-US"/>
              <a:pPr>
                <a:defRPr/>
              </a:pPr>
              <a:t>2018/5/28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EF0E4A2-BADC-4E1C-A978-D69B063FC6EE}" type="slidenum">
              <a:rPr lang="zh-CN" altLang="en-US"/>
              <a:pPr>
                <a:defRPr/>
              </a:pPr>
              <a:t>‹#›</a:t>
            </a:fld>
            <a:endParaRPr lang="zh-CN" altLang="en-US"/>
          </a:p>
        </p:txBody>
      </p:sp>
    </p:spTree>
    <p:extLst>
      <p:ext uri="{BB962C8B-B14F-4D97-AF65-F5344CB8AC3E}">
        <p14:creationId xmlns:p14="http://schemas.microsoft.com/office/powerpoint/2010/main" val="342015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11588"/>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811588"/>
            <a:ext cx="6170400" cy="5403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7" y="2411788"/>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C8BEA56-E389-43A1-93C8-BA92DD40FA01}" type="datetimeFigureOut">
              <a:rPr lang="zh-CN" altLang="en-US"/>
              <a:pPr>
                <a:defRPr/>
              </a:pPr>
              <a:t>2018/5/28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F22CA4A-1F28-459A-B600-0AEB83110F9A}" type="slidenum">
              <a:rPr lang="zh-CN" altLang="en-US"/>
              <a:pPr>
                <a:defRPr/>
              </a:pPr>
              <a:t>‹#›</a:t>
            </a:fld>
            <a:endParaRPr lang="zh-CN" altLang="en-US"/>
          </a:p>
        </p:txBody>
      </p:sp>
    </p:spTree>
    <p:extLst>
      <p:ext uri="{BB962C8B-B14F-4D97-AF65-F5344CB8AC3E}">
        <p14:creationId xmlns:p14="http://schemas.microsoft.com/office/powerpoint/2010/main" val="15226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035AFE75-B18B-474F-A828-1AC2A96CB360}" type="datetimeFigureOut">
              <a:rPr lang="zh-CN" altLang="en-US"/>
              <a:pPr>
                <a:defRPr/>
              </a:pPr>
              <a:t>2018/5/28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EC042CB-1BB8-4F31-BC1B-752B417F5398}" type="slidenum">
              <a:rPr lang="zh-CN" altLang="en-US"/>
              <a:pPr>
                <a:defRPr/>
              </a:pPr>
              <a:t>‹#›</a:t>
            </a:fld>
            <a:endParaRPr lang="zh-CN" altLang="en-US"/>
          </a:p>
        </p:txBody>
      </p:sp>
    </p:spTree>
    <p:extLst>
      <p:ext uri="{BB962C8B-B14F-4D97-AF65-F5344CB8AC3E}">
        <p14:creationId xmlns:p14="http://schemas.microsoft.com/office/powerpoint/2010/main" val="349717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838200" y="393700"/>
            <a:ext cx="10515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custDataLst>
              <p:tags r:id="rId13"/>
            </p:custDataLst>
          </p:nvPr>
        </p:nvSpPr>
        <p:spPr bwMode="auto">
          <a:xfrm>
            <a:off x="838200" y="1274763"/>
            <a:ext cx="10515600" cy="451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4579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solidFill>
                <a:latin typeface="+mn-lt"/>
                <a:ea typeface="+mn-ea"/>
              </a:defRPr>
            </a:lvl1pPr>
          </a:lstStyle>
          <a:p>
            <a:pPr>
              <a:defRPr/>
            </a:pPr>
            <a:fld id="{CF8E011C-F465-4E1D-A446-93901347B17E}" type="datetimeFigureOut">
              <a:rPr lang="zh-CN" altLang="en-US"/>
              <a:pPr>
                <a:defRPr/>
              </a:pPr>
              <a:t>2018/5/28</a:t>
            </a:fld>
            <a:endParaRPr lang="zh-CN" altLang="en-US"/>
          </a:p>
        </p:txBody>
      </p:sp>
      <p:sp>
        <p:nvSpPr>
          <p:cNvPr id="5" name="页脚占位符 4"/>
          <p:cNvSpPr>
            <a:spLocks noGrp="1"/>
          </p:cNvSpPr>
          <p:nvPr>
            <p:ph type="ftr" sz="quarter" idx="3"/>
          </p:nvPr>
        </p:nvSpPr>
        <p:spPr>
          <a:xfrm>
            <a:off x="4038600" y="64579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4579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solidFill>
                <a:latin typeface="+mn-lt"/>
                <a:ea typeface="+mn-ea"/>
              </a:defRPr>
            </a:lvl1pPr>
          </a:lstStyle>
          <a:p>
            <a:pPr>
              <a:defRPr/>
            </a:pPr>
            <a:fld id="{9B22D04A-02B9-4D6E-B5C0-B17195E58E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96" r:id="rId5"/>
    <p:sldLayoutId id="2147483705" r:id="rId6"/>
    <p:sldLayoutId id="2147483697" r:id="rId7"/>
    <p:sldLayoutId id="2147483698" r:id="rId8"/>
    <p:sldLayoutId id="2147483699" r:id="rId9"/>
    <p:sldLayoutId id="2147483700" r:id="rId10"/>
  </p:sldLayoutIdLst>
  <p:txStyles>
    <p:titleStyle>
      <a:lvl1pPr algn="l" rtl="0" eaLnBrk="0" fontAlgn="base" hangingPunct="0">
        <a:lnSpc>
          <a:spcPct val="90000"/>
        </a:lnSpc>
        <a:spcBef>
          <a:spcPct val="0"/>
        </a:spcBef>
        <a:spcAft>
          <a:spcPct val="0"/>
        </a:spcAft>
        <a:defRPr sz="3200"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9pPr>
    </p:titleStyle>
    <p:bodyStyle>
      <a:lvl1pPr marL="449263" indent="-449263" algn="l" rtl="0" eaLnBrk="0" fontAlgn="base" hangingPunct="0">
        <a:lnSpc>
          <a:spcPct val="120000"/>
        </a:lnSpc>
        <a:spcBef>
          <a:spcPts val="1000"/>
        </a:spcBef>
        <a:spcAft>
          <a:spcPct val="0"/>
        </a:spcAft>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rtl="0" eaLnBrk="0" fontAlgn="base" hangingPunct="0">
        <a:lnSpc>
          <a:spcPct val="12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4.png"/><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51.xml"/><Relationship Id="rId7" Type="http://schemas.openxmlformats.org/officeDocument/2006/relationships/oleObject" Target="../embeddings/oleObject2.bin"/><Relationship Id="rId2" Type="http://schemas.openxmlformats.org/officeDocument/2006/relationships/tags" Target="../tags/tag50.xml"/><Relationship Id="rId1" Type="http://schemas.openxmlformats.org/officeDocument/2006/relationships/vmlDrawing" Target="../drawings/vmlDrawing2.vml"/><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52.xml"/></Relationships>
</file>

<file path=ppt/slides/_rels/slide12.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7.pn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57.xml"/><Relationship Id="rId7" Type="http://schemas.openxmlformats.org/officeDocument/2006/relationships/oleObject" Target="../embeddings/oleObject3.bin"/><Relationship Id="rId2" Type="http://schemas.openxmlformats.org/officeDocument/2006/relationships/tags" Target="../tags/tag56.xml"/><Relationship Id="rId1" Type="http://schemas.openxmlformats.org/officeDocument/2006/relationships/vmlDrawing" Target="../drawings/vmlDrawing3.vml"/><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58.xml"/></Relationships>
</file>

<file path=ppt/slides/_rels/slide1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9.png"/><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notesSlide" Target="../notesSlides/notesSlide15.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0.emf"/><Relationship Id="rId2" Type="http://schemas.openxmlformats.org/officeDocument/2006/relationships/tags" Target="../tags/tag6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11.png"/><Relationship Id="rId5" Type="http://schemas.openxmlformats.org/officeDocument/2006/relationships/notesSlide" Target="../notesSlides/notesSlide17.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2.png"/><Relationship Id="rId5" Type="http://schemas.openxmlformats.org/officeDocument/2006/relationships/notesSlide" Target="../notesSlides/notesSlide18.xml"/><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75.xml"/><Relationship Id="rId7" Type="http://schemas.openxmlformats.org/officeDocument/2006/relationships/image" Target="../media/image14.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13.png"/><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21" Type="http://schemas.openxmlformats.org/officeDocument/2006/relationships/notesSlide" Target="../notesSlides/notesSlide2.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slide" Target="slide24.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slide" Target="slide16.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slide" Target="slide39.xml"/></Relationships>
</file>

<file path=ppt/slides/_rels/slide20.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6.png"/><Relationship Id="rId5" Type="http://schemas.openxmlformats.org/officeDocument/2006/relationships/notesSlide" Target="../notesSlides/notesSlide20.xml"/><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7.png"/><Relationship Id="rId5" Type="http://schemas.openxmlformats.org/officeDocument/2006/relationships/notesSlide" Target="../notesSlides/notesSlide21.xml"/><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8.png"/><Relationship Id="rId5" Type="http://schemas.openxmlformats.org/officeDocument/2006/relationships/notesSlide" Target="../notesSlides/notesSlide22.xml"/><Relationship Id="rId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9.png"/><Relationship Id="rId5" Type="http://schemas.openxmlformats.org/officeDocument/2006/relationships/notesSlide" Target="../notesSlides/notesSlide23.xml"/><Relationship Id="rId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91.xml"/></Relationships>
</file>

<file path=ppt/slides/_rels/slide2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tags" Target="../tags/tag93.xml"/><Relationship Id="rId7" Type="http://schemas.openxmlformats.org/officeDocument/2006/relationships/oleObject" Target="../embeddings/oleObject5.bin"/><Relationship Id="rId2" Type="http://schemas.openxmlformats.org/officeDocument/2006/relationships/tags" Target="../tags/tag92.xml"/><Relationship Id="rId1" Type="http://schemas.openxmlformats.org/officeDocument/2006/relationships/vmlDrawing" Target="../drawings/vmlDrawing5.vml"/><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94.xml"/></Relationships>
</file>

<file path=ppt/slides/_rels/slide26.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26.xml"/><Relationship Id="rId4"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21.emf"/><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tags" Target="../tags/tag101.xml"/><Relationship Id="rId7" Type="http://schemas.openxmlformats.org/officeDocument/2006/relationships/oleObject" Target="../embeddings/oleObject6.bin"/><Relationship Id="rId2" Type="http://schemas.openxmlformats.org/officeDocument/2006/relationships/tags" Target="../tags/tag100.xml"/><Relationship Id="rId1" Type="http://schemas.openxmlformats.org/officeDocument/2006/relationships/vmlDrawing" Target="../drawings/vmlDrawing6.vml"/><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tags" Target="../tags/tag102.xml"/></Relationships>
</file>

<file path=ppt/slides/_rels/slide2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23.emf"/><Relationship Id="rId5" Type="http://schemas.openxmlformats.org/officeDocument/2006/relationships/notesSlide" Target="../notesSlides/notesSlide29.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24.png"/><Relationship Id="rId5" Type="http://schemas.openxmlformats.org/officeDocument/2006/relationships/notesSlide" Target="../notesSlides/notesSlide30.xml"/><Relationship Id="rId4"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25.png"/><Relationship Id="rId5" Type="http://schemas.openxmlformats.org/officeDocument/2006/relationships/notesSlide" Target="../notesSlides/notesSlide31.xml"/><Relationship Id="rId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26.png"/><Relationship Id="rId5" Type="http://schemas.openxmlformats.org/officeDocument/2006/relationships/notesSlide" Target="../notesSlides/notesSlide32.xml"/><Relationship Id="rId4"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27.png"/><Relationship Id="rId5" Type="http://schemas.openxmlformats.org/officeDocument/2006/relationships/notesSlide" Target="../notesSlides/notesSlide33.xml"/><Relationship Id="rId4"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notesSlide" Target="../notesSlides/notesSlide34.xml"/><Relationship Id="rId4"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notesSlide" Target="../notesSlides/notesSlide35.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notesSlide" Target="../notesSlides/notesSlide36.xml"/><Relationship Id="rId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notesSlide" Target="../notesSlides/notesSlide37.xml"/><Relationship Id="rId4"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notesSlide" Target="../notesSlides/notesSlide38.xml"/><Relationship Id="rId4"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33.xml"/></Relationships>
</file>

<file path=ppt/slides/_rels/slide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40.xml"/></Relationships>
</file>

<file path=ppt/slides/_rels/slide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2.xml"/><Relationship Id="rId7" Type="http://schemas.openxmlformats.org/officeDocument/2006/relationships/oleObject" Target="../embeddings/oleObject1.bin"/><Relationship Id="rId2" Type="http://schemas.openxmlformats.org/officeDocument/2006/relationships/tags" Target="../tags/tag41.xml"/><Relationship Id="rId1" Type="http://schemas.openxmlformats.org/officeDocument/2006/relationships/vmlDrawing" Target="../drawings/vmlDrawing1.v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43.xml"/></Relationships>
</file>

<file path=ppt/slides/_rels/slide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pn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副标题 2"/>
          <p:cNvSpPr txBox="1">
            <a:spLocks/>
          </p:cNvSpPr>
          <p:nvPr>
            <p:custDataLst>
              <p:tags r:id="rId2"/>
            </p:custDataLst>
          </p:nvPr>
        </p:nvSpPr>
        <p:spPr bwMode="auto">
          <a:xfrm>
            <a:off x="3644337" y="3784677"/>
            <a:ext cx="474933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812800" indent="-276225">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r>
              <a:rPr lang="zh-CN" altLang="en-US" dirty="0"/>
              <a:t>指导老师</a:t>
            </a:r>
            <a:r>
              <a:rPr lang="zh-CN" altLang="en-US" dirty="0" smtClean="0"/>
              <a:t>：刘志镜教授</a:t>
            </a:r>
            <a:endParaRPr lang="en-US" altLang="zh-CN" dirty="0"/>
          </a:p>
          <a:p>
            <a:pPr eaLnBrk="1" hangingPunct="1"/>
            <a:r>
              <a:rPr lang="zh-CN" altLang="en-US" dirty="0"/>
              <a:t>学生姓名</a:t>
            </a:r>
            <a:r>
              <a:rPr lang="zh-CN" altLang="en-US" dirty="0" smtClean="0"/>
              <a:t>：张攀</a:t>
            </a:r>
            <a:r>
              <a:rPr lang="en-US" altLang="zh-CN" dirty="0" smtClean="0"/>
              <a:t>(1503121785)</a:t>
            </a:r>
            <a:endParaRPr lang="en-US" altLang="zh-CN" dirty="0"/>
          </a:p>
        </p:txBody>
      </p:sp>
      <p:sp>
        <p:nvSpPr>
          <p:cNvPr id="8195" name="标题 1"/>
          <p:cNvSpPr txBox="1">
            <a:spLocks/>
          </p:cNvSpPr>
          <p:nvPr>
            <p:custDataLst>
              <p:tags r:id="rId3"/>
            </p:custDataLst>
          </p:nvPr>
        </p:nvSpPr>
        <p:spPr bwMode="auto">
          <a:xfrm>
            <a:off x="-76994" y="2012951"/>
            <a:ext cx="12191999" cy="1320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150000"/>
              </a:lnSpc>
              <a:spcBef>
                <a:spcPct val="0"/>
              </a:spcBef>
              <a:buClrTx/>
              <a:buSzTx/>
              <a:buFontTx/>
              <a:buNone/>
            </a:pPr>
            <a:r>
              <a:rPr lang="zh-CN" altLang="en-US" sz="3800" dirty="0" smtClean="0">
                <a:solidFill>
                  <a:schemeClr val="accent1"/>
                </a:solidFill>
              </a:rPr>
              <a:t>面向重复记录检测的</a:t>
            </a:r>
            <a:endParaRPr lang="en-US" altLang="zh-CN" sz="3800" dirty="0" smtClean="0">
              <a:solidFill>
                <a:schemeClr val="accent1"/>
              </a:solidFill>
            </a:endParaRPr>
          </a:p>
          <a:p>
            <a:pPr algn="ctr" eaLnBrk="1" hangingPunct="1">
              <a:lnSpc>
                <a:spcPct val="150000"/>
              </a:lnSpc>
              <a:spcBef>
                <a:spcPct val="0"/>
              </a:spcBef>
              <a:buClrTx/>
              <a:buSzTx/>
              <a:buFontTx/>
              <a:buNone/>
            </a:pPr>
            <a:r>
              <a:rPr lang="zh-CN" altLang="en-US" sz="3800" dirty="0" smtClean="0">
                <a:solidFill>
                  <a:schemeClr val="accent1"/>
                </a:solidFill>
              </a:rPr>
              <a:t>数据清洗算法的研究</a:t>
            </a:r>
            <a:endParaRPr lang="zh-CN" altLang="en-US" sz="3800" dirty="0">
              <a:solidFill>
                <a:schemeClr val="accent1"/>
              </a:solidFill>
            </a:endParaRPr>
          </a:p>
        </p:txBody>
      </p:sp>
      <p:sp>
        <p:nvSpPr>
          <p:cNvPr id="3" name="矩形 2"/>
          <p:cNvSpPr/>
          <p:nvPr/>
        </p:nvSpPr>
        <p:spPr>
          <a:xfrm>
            <a:off x="0" y="6219825"/>
            <a:ext cx="12192000" cy="638175"/>
          </a:xfrm>
          <a:prstGeom prst="rect">
            <a:avLst/>
          </a:prstGeom>
          <a:solidFill>
            <a:srgbClr val="88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2166" y="6219825"/>
            <a:ext cx="2733675" cy="638175"/>
          </a:xfrm>
          <a:prstGeom prst="rect">
            <a:avLst/>
          </a:prstGeom>
          <a:solidFill>
            <a:srgbClr val="880000"/>
          </a:solidFill>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smtClean="0">
                <a:solidFill>
                  <a:schemeClr val="accent1"/>
                </a:solidFill>
              </a:rPr>
              <a:t>OMPN</a:t>
            </a:r>
            <a:r>
              <a:rPr lang="zh-CN" altLang="en-US" sz="4000" dirty="0" smtClean="0">
                <a:solidFill>
                  <a:schemeClr val="accent1"/>
                </a:solidFill>
              </a:rPr>
              <a:t>改进思路</a:t>
            </a:r>
            <a:r>
              <a:rPr lang="en-US" altLang="zh-CN" sz="2800" baseline="30000" dirty="0" smtClean="0">
                <a:solidFill>
                  <a:srgbClr val="FF0000"/>
                </a:solidFill>
              </a:rPr>
              <a:t>[1]</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14350" indent="-514350" eaLnBrk="1" hangingPunct="1">
              <a:lnSpc>
                <a:spcPct val="150000"/>
              </a:lnSpc>
              <a:buClrTx/>
              <a:buSzTx/>
              <a:buFont typeface="+mj-ea"/>
              <a:buAutoNum type="circleNumDbPlain"/>
            </a:pPr>
            <a:r>
              <a:rPr lang="zh-CN" altLang="en-US" sz="2000" dirty="0" smtClean="0"/>
              <a:t>利用字段区分度方法选择排序关键字</a:t>
            </a:r>
            <a:endParaRPr lang="en-US" altLang="zh-CN" sz="2000" dirty="0" smtClean="0"/>
          </a:p>
          <a:p>
            <a:pPr marL="0" indent="0" eaLnBrk="1" hangingPunct="1">
              <a:lnSpc>
                <a:spcPct val="150000"/>
              </a:lnSpc>
              <a:buClrTx/>
              <a:buSzTx/>
              <a:buNone/>
            </a:pPr>
            <a:endParaRPr lang="en-US" altLang="zh-CN" sz="2000" dirty="0"/>
          </a:p>
        </p:txBody>
      </p:sp>
      <p:sp>
        <p:nvSpPr>
          <p:cNvPr id="2" name="矩形 1"/>
          <p:cNvSpPr/>
          <p:nvPr/>
        </p:nvSpPr>
        <p:spPr>
          <a:xfrm>
            <a:off x="1349829" y="2505669"/>
            <a:ext cx="3796937" cy="1200329"/>
          </a:xfrm>
          <a:prstGeom prst="rect">
            <a:avLst/>
          </a:prstGeom>
        </p:spPr>
        <p:txBody>
          <a:bodyPr wrap="square">
            <a:spAutoFit/>
          </a:bodyPr>
          <a:lstStyle/>
          <a:p>
            <a:r>
              <a:rPr lang="zh-CN"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字段区分</a:t>
            </a:r>
            <a:r>
              <a:rPr lang="zh-CN"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度</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字段区</a:t>
            </a:r>
            <a:r>
              <a:rPr lang="zh-CN"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分数据库中不同记录的能力，某一字段取不同值的记录个数越多，则该字段的字段区分度越大。</a:t>
            </a:r>
            <a:endParaRPr lang="zh-CN" altLang="en-US" dirty="0">
              <a:solidFill>
                <a:schemeClr val="tx1">
                  <a:lumMod val="50000"/>
                </a:schemeClr>
              </a:solidFill>
            </a:endParaRPr>
          </a:p>
        </p:txBody>
      </p:sp>
      <mc:AlternateContent xmlns:mc="http://schemas.openxmlformats.org/markup-compatibility/2006">
        <mc:Choice xmlns:a14="http://schemas.microsoft.com/office/drawing/2010/main" Requires="a14">
          <p:sp>
            <p:nvSpPr>
              <p:cNvPr id="5" name="矩形 4"/>
              <p:cNvSpPr/>
              <p:nvPr/>
            </p:nvSpPr>
            <p:spPr>
              <a:xfrm>
                <a:off x="2216732" y="3836825"/>
                <a:ext cx="2063129" cy="57772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𝑑𝑖𝑓</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𝑓𝑖𝑒𝑙</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𝑓𝑖𝑒𝑙</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sub>
                          </m:sSub>
                        </m:num>
                        <m:den>
                          <m:r>
                            <a:rPr lang="zh-CN" altLang="en-US" i="1">
                              <a:latin typeface="Cambria Math" panose="02040503050406030204" pitchFamily="18" charset="0"/>
                            </a:rPr>
                            <m:t>𝑁</m:t>
                          </m:r>
                        </m:den>
                      </m:f>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2216732" y="3836825"/>
                <a:ext cx="2063129" cy="577722"/>
              </a:xfrm>
              <a:prstGeom prst="rect">
                <a:avLst/>
              </a:prstGeom>
              <a:blipFill>
                <a:blip r:embed="rId6"/>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8395" y="2505192"/>
            <a:ext cx="6050804" cy="2621507"/>
          </a:xfrm>
          <a:prstGeom prst="rect">
            <a:avLst/>
          </a:prstGeom>
        </p:spPr>
      </p:pic>
    </p:spTree>
    <p:custDataLst>
      <p:tags r:id="rId1"/>
    </p:custDataLst>
    <p:extLst>
      <p:ext uri="{BB962C8B-B14F-4D97-AF65-F5344CB8AC3E}">
        <p14:creationId xmlns:p14="http://schemas.microsoft.com/office/powerpoint/2010/main" val="4054411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a:solidFill>
                  <a:schemeClr val="accent1"/>
                </a:solidFill>
              </a:rPr>
              <a:t>MPN</a:t>
            </a:r>
            <a:r>
              <a:rPr lang="zh-CN" altLang="en-US" sz="4000" dirty="0">
                <a:solidFill>
                  <a:schemeClr val="accent1"/>
                </a:solidFill>
              </a:rPr>
              <a:t>算法缺点</a:t>
            </a:r>
            <a:r>
              <a:rPr lang="en-US" altLang="zh-CN" sz="2800" baseline="30000" dirty="0" smtClean="0">
                <a:solidFill>
                  <a:srgbClr val="FF0000"/>
                </a:solidFill>
              </a:rPr>
              <a:t>[2]</a:t>
            </a:r>
            <a:endParaRPr lang="zh-CN" altLang="en-US" sz="2800" baseline="30000" dirty="0">
              <a:solidFill>
                <a:srgbClr val="FF0000"/>
              </a:solidFill>
            </a:endParaRPr>
          </a:p>
        </p:txBody>
      </p:sp>
      <p:sp>
        <p:nvSpPr>
          <p:cNvPr id="7" name="文本框 2"/>
          <p:cNvSpPr txBox="1">
            <a:spLocks noChangeArrowheads="1"/>
          </p:cNvSpPr>
          <p:nvPr>
            <p:custDataLst>
              <p:tags r:id="rId4"/>
            </p:custDataLst>
          </p:nvPr>
        </p:nvSpPr>
        <p:spPr bwMode="auto">
          <a:xfrm>
            <a:off x="838200" y="1690689"/>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14350" indent="-514350" eaLnBrk="1" hangingPunct="1">
              <a:lnSpc>
                <a:spcPct val="150000"/>
              </a:lnSpc>
              <a:buClrTx/>
              <a:buSzTx/>
              <a:buFont typeface="+mj-ea"/>
              <a:buAutoNum type="circleNumDbPlain" startAt="2"/>
            </a:pPr>
            <a:r>
              <a:rPr lang="zh-CN" altLang="en-US" sz="2000" dirty="0"/>
              <a:t>固定大小的滑动窗口不够灵活</a:t>
            </a:r>
          </a:p>
          <a:p>
            <a:pPr marL="0" indent="0" eaLnBrk="1" hangingPunct="1">
              <a:lnSpc>
                <a:spcPct val="150000"/>
              </a:lnSpc>
              <a:buClrTx/>
              <a:buSzTx/>
              <a:buNone/>
            </a:pPr>
            <a:endParaRPr lang="en-US" altLang="zh-CN" sz="2000" dirty="0"/>
          </a:p>
        </p:txBody>
      </p:sp>
      <p:sp>
        <p:nvSpPr>
          <p:cNvPr id="2" name="Rectangle 2"/>
          <p:cNvSpPr>
            <a:spLocks noChangeArrowheads="1"/>
          </p:cNvSpPr>
          <p:nvPr/>
        </p:nvSpPr>
        <p:spPr bwMode="auto">
          <a:xfrm>
            <a:off x="1600200" y="29609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94456208"/>
              </p:ext>
            </p:extLst>
          </p:nvPr>
        </p:nvGraphicFramePr>
        <p:xfrm>
          <a:off x="4626428" y="2656114"/>
          <a:ext cx="2939143" cy="3370050"/>
        </p:xfrm>
        <a:graphic>
          <a:graphicData uri="http://schemas.openxmlformats.org/presentationml/2006/ole">
            <mc:AlternateContent xmlns:mc="http://schemas.openxmlformats.org/markup-compatibility/2006">
              <mc:Choice xmlns:v="urn:schemas-microsoft-com:vml" Requires="v">
                <p:oleObj spid="_x0000_s6278" name="Visio" r:id="rId7" imgW="2834667" imgH="3246048" progId="Visio.Drawing.15">
                  <p:embed/>
                </p:oleObj>
              </mc:Choice>
              <mc:Fallback>
                <p:oleObj name="Visio" r:id="rId7" imgW="2834667" imgH="3246048" progId="Visio.Drawing.15">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6428" y="2656114"/>
                        <a:ext cx="2939143" cy="3370050"/>
                      </a:xfrm>
                      <a:prstGeom prst="rect">
                        <a:avLst/>
                      </a:prstGeom>
                      <a:noFill/>
                    </p:spPr>
                  </p:pic>
                </p:oleObj>
              </mc:Fallback>
            </mc:AlternateContent>
          </a:graphicData>
        </a:graphic>
      </p:graphicFrame>
      <p:sp>
        <p:nvSpPr>
          <p:cNvPr id="6" name="文本框 5"/>
          <p:cNvSpPr txBox="1"/>
          <p:nvPr/>
        </p:nvSpPr>
        <p:spPr>
          <a:xfrm>
            <a:off x="4389119" y="6130909"/>
            <a:ext cx="3413760" cy="400110"/>
          </a:xfrm>
          <a:prstGeom prst="rect">
            <a:avLst/>
          </a:prstGeom>
          <a:noFill/>
        </p:spPr>
        <p:txBody>
          <a:bodyPr wrap="square" rtlCol="0">
            <a:spAutoFit/>
          </a:bodyPr>
          <a:lstStyle/>
          <a:p>
            <a:pPr algn="ctr"/>
            <a:r>
              <a:rPr lang="zh-CN" altLang="en-US" sz="2000" dirty="0" smtClean="0">
                <a:solidFill>
                  <a:srgbClr val="4A6982"/>
                </a:solidFill>
              </a:rPr>
              <a:t>固定尺寸的滑动窗口过程</a:t>
            </a:r>
            <a:endParaRPr lang="zh-CN" altLang="en-US" sz="2000" dirty="0">
              <a:solidFill>
                <a:srgbClr val="4A6982"/>
              </a:solidFill>
            </a:endParaRPr>
          </a:p>
        </p:txBody>
      </p:sp>
    </p:spTree>
    <p:custDataLst>
      <p:tags r:id="rId2"/>
    </p:custDataLst>
    <p:extLst>
      <p:ext uri="{BB962C8B-B14F-4D97-AF65-F5344CB8AC3E}">
        <p14:creationId xmlns:p14="http://schemas.microsoft.com/office/powerpoint/2010/main" val="191327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smtClean="0">
                <a:solidFill>
                  <a:schemeClr val="accent1"/>
                </a:solidFill>
              </a:rPr>
              <a:t>OMPN</a:t>
            </a:r>
            <a:r>
              <a:rPr lang="zh-CN" altLang="en-US" sz="4000" dirty="0" smtClean="0">
                <a:solidFill>
                  <a:schemeClr val="accent1"/>
                </a:solidFill>
              </a:rPr>
              <a:t>改进思路</a:t>
            </a:r>
            <a:r>
              <a:rPr lang="en-US" altLang="zh-CN" sz="2800" baseline="30000" dirty="0" smtClean="0">
                <a:solidFill>
                  <a:srgbClr val="FF0000"/>
                </a:solidFill>
              </a:rPr>
              <a:t>[2]</a:t>
            </a:r>
            <a:endParaRPr lang="zh-CN" altLang="en-US" sz="2800" baseline="30000" dirty="0">
              <a:solidFill>
                <a:srgbClr val="FF0000"/>
              </a:solidFill>
            </a:endParaRPr>
          </a:p>
        </p:txBody>
      </p:sp>
      <p:sp>
        <p:nvSpPr>
          <p:cNvPr id="4" name="文本框 2"/>
          <p:cNvSpPr txBox="1">
            <a:spLocks noChangeArrowheads="1"/>
          </p:cNvSpPr>
          <p:nvPr>
            <p:custDataLst>
              <p:tags r:id="rId3"/>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14350" indent="-514350" eaLnBrk="1" hangingPunct="1">
              <a:lnSpc>
                <a:spcPct val="150000"/>
              </a:lnSpc>
              <a:buClrTx/>
              <a:buSzTx/>
              <a:buFont typeface="+mj-ea"/>
              <a:buAutoNum type="circleNumDbPlain" startAt="2"/>
            </a:pPr>
            <a:r>
              <a:rPr lang="zh-CN" altLang="en-US" sz="2000" dirty="0" smtClean="0"/>
              <a:t>自适应大小的滑动窗口归并方法</a:t>
            </a:r>
            <a:endParaRPr lang="en-US" altLang="zh-CN" sz="2000" dirty="0"/>
          </a:p>
        </p:txBody>
      </p:sp>
      <p:sp>
        <p:nvSpPr>
          <p:cNvPr id="6" name="矩形 5"/>
          <p:cNvSpPr/>
          <p:nvPr/>
        </p:nvSpPr>
        <p:spPr>
          <a:xfrm>
            <a:off x="1349829" y="2505669"/>
            <a:ext cx="3796937" cy="369332"/>
          </a:xfrm>
          <a:prstGeom prst="rect">
            <a:avLst/>
          </a:prstGeom>
        </p:spPr>
        <p:txBody>
          <a:bodyPr wrap="square">
            <a:spAutoFit/>
          </a:bodyPr>
          <a:lstStyle/>
          <a:p>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当前滑动窗口大小的计算公式：</a:t>
            </a:r>
            <a:endParaRPr lang="zh-CN" altLang="en-US" dirty="0">
              <a:solidFill>
                <a:schemeClr val="tx1">
                  <a:lumMod val="50000"/>
                </a:schemeClr>
              </a:solidFill>
            </a:endParaRPr>
          </a:p>
        </p:txBody>
      </p:sp>
      <mc:AlternateContent xmlns:mc="http://schemas.openxmlformats.org/markup-compatibility/2006">
        <mc:Choice xmlns:a14="http://schemas.microsoft.com/office/drawing/2010/main" Requires="a14">
          <p:sp>
            <p:nvSpPr>
              <p:cNvPr id="2" name="矩形 1"/>
              <p:cNvSpPr/>
              <p:nvPr/>
            </p:nvSpPr>
            <p:spPr>
              <a:xfrm>
                <a:off x="2757714" y="3436002"/>
                <a:ext cx="6676571" cy="80797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mtClean="0">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m:rPr>
                              <m:sty m:val="p"/>
                            </m:rPr>
                            <a:rPr lang="zh-CN" altLang="en-US" i="0">
                              <a:latin typeface="Cambria Math" panose="02040503050406030204" pitchFamily="18" charset="0"/>
                            </a:rPr>
                            <m:t>min</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m:rPr>
                              <m:sty m:val="p"/>
                            </m:rPr>
                            <a:rPr lang="zh-CN" altLang="en-US" i="0">
                              <a:latin typeface="Cambria Math" panose="02040503050406030204" pitchFamily="18" charset="0"/>
                            </a:rPr>
                            <m:t>max</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m:rPr>
                              <m:sty m:val="p"/>
                            </m:rPr>
                            <a:rPr lang="zh-CN" altLang="en-US" i="0">
                              <a:latin typeface="Cambria Math" panose="02040503050406030204" pitchFamily="18" charset="0"/>
                            </a:rPr>
                            <m:t>min</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𝑖𝑛𝑑𝑒𝑥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+1</m:t>
                              </m:r>
                            </m:sub>
                            <m:sup>
                              <m:r>
                                <a:rPr lang="zh-CN" altLang="en-US" i="1">
                                  <a:latin typeface="Cambria Math" panose="02040503050406030204" pitchFamily="18" charset="0"/>
                                </a:rPr>
                                <m:t>𝑖𝑛𝑑𝑒𝑥</m:t>
                              </m:r>
                              <m:r>
                                <a:rPr lang="zh-CN" altLang="en-US" i="0">
                                  <a:latin typeface="Cambria Math" panose="02040503050406030204" pitchFamily="18" charset="0"/>
                                </a:rPr>
                                <m:t>−1</m:t>
                              </m:r>
                            </m:sup>
                            <m:e>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𝑖𝑛𝑑𝑒𝑥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sub>
                              </m:sSub>
                            </m:e>
                          </m:nary>
                        </m:num>
                        <m:den>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𝑖𝑛𝑑𝑒𝑥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+1</m:t>
                              </m:r>
                            </m:sub>
                            <m:sup>
                              <m:r>
                                <a:rPr lang="zh-CN" altLang="en-US" i="1">
                                  <a:latin typeface="Cambria Math" panose="02040503050406030204" pitchFamily="18" charset="0"/>
                                </a:rPr>
                                <m:t>𝑖𝑛𝑑𝑒𝑥</m:t>
                              </m:r>
                              <m:r>
                                <a:rPr lang="zh-CN" altLang="en-US" i="0">
                                  <a:latin typeface="Cambria Math" panose="02040503050406030204" pitchFamily="18" charset="0"/>
                                </a:rPr>
                                <m:t>−1</m:t>
                              </m:r>
                            </m:sup>
                            <m:e>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𝑖𝑛𝑑𝑒𝑥</m:t>
                              </m:r>
                              <m:r>
                                <a:rPr lang="zh-CN" altLang="en-US" i="0">
                                  <a:latin typeface="Cambria Math" panose="02040503050406030204" pitchFamily="18" charset="0"/>
                                </a:rPr>
                                <m:t>|</m:t>
                              </m:r>
                            </m:e>
                          </m:nary>
                        </m:den>
                      </m:f>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2757714" y="3436002"/>
                <a:ext cx="6676571" cy="807978"/>
              </a:xfrm>
              <a:prstGeom prst="rect">
                <a:avLst/>
              </a:prstGeom>
              <a:blipFill>
                <a:blip r:embed="rId6"/>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470995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smtClean="0">
                <a:solidFill>
                  <a:schemeClr val="accent1"/>
                </a:solidFill>
              </a:rPr>
              <a:t>OMPN</a:t>
            </a:r>
            <a:r>
              <a:rPr lang="zh-CN" altLang="en-US" sz="4000" dirty="0" smtClean="0">
                <a:solidFill>
                  <a:schemeClr val="accent1"/>
                </a:solidFill>
              </a:rPr>
              <a:t>改进思路</a:t>
            </a:r>
            <a:r>
              <a:rPr lang="en-US" altLang="zh-CN" sz="2800" baseline="30000" dirty="0" smtClean="0">
                <a:solidFill>
                  <a:srgbClr val="FF0000"/>
                </a:solidFill>
              </a:rPr>
              <a:t>[2]</a:t>
            </a:r>
            <a:endParaRPr lang="zh-CN" altLang="en-US" sz="2800" baseline="30000" dirty="0">
              <a:solidFill>
                <a:srgbClr val="FF0000"/>
              </a:solidFill>
            </a:endParaRPr>
          </a:p>
        </p:txBody>
      </p:sp>
      <p:sp>
        <p:nvSpPr>
          <p:cNvPr id="4" name="文本框 2"/>
          <p:cNvSpPr txBox="1">
            <a:spLocks noChangeArrowheads="1"/>
          </p:cNvSpPr>
          <p:nvPr>
            <p:custDataLst>
              <p:tags r:id="rId4"/>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14350" indent="-514350" eaLnBrk="1" hangingPunct="1">
              <a:lnSpc>
                <a:spcPct val="150000"/>
              </a:lnSpc>
              <a:buClrTx/>
              <a:buSzTx/>
              <a:buFont typeface="+mj-ea"/>
              <a:buAutoNum type="circleNumDbPlain" startAt="2"/>
            </a:pPr>
            <a:r>
              <a:rPr lang="zh-CN" altLang="en-US" sz="2000" dirty="0" smtClean="0"/>
              <a:t>自适应大小的滑动窗口归并方法</a:t>
            </a:r>
            <a:endParaRPr lang="en-US" altLang="zh-CN" sz="2000" dirty="0"/>
          </a:p>
        </p:txBody>
      </p:sp>
      <p:sp>
        <p:nvSpPr>
          <p:cNvPr id="3" name="Rectangle 2"/>
          <p:cNvSpPr>
            <a:spLocks noChangeArrowheads="1"/>
          </p:cNvSpPr>
          <p:nvPr/>
        </p:nvSpPr>
        <p:spPr bwMode="auto">
          <a:xfrm>
            <a:off x="2590800" y="23164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31942059"/>
              </p:ext>
            </p:extLst>
          </p:nvPr>
        </p:nvGraphicFramePr>
        <p:xfrm>
          <a:off x="2677160" y="2448559"/>
          <a:ext cx="6837680" cy="3778411"/>
        </p:xfrm>
        <a:graphic>
          <a:graphicData uri="http://schemas.openxmlformats.org/presentationml/2006/ole">
            <mc:AlternateContent xmlns:mc="http://schemas.openxmlformats.org/markup-compatibility/2006">
              <mc:Choice xmlns:v="urn:schemas-microsoft-com:vml" Requires="v">
                <p:oleObj spid="_x0000_s7292" name="Visio" r:id="rId7" imgW="6202685" imgH="3413664" progId="Visio.Drawing.15">
                  <p:embed/>
                </p:oleObj>
              </mc:Choice>
              <mc:Fallback>
                <p:oleObj name="Visio" r:id="rId7" imgW="6202685" imgH="3413664" progId="Visio.Drawing.15">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7160" y="2448559"/>
                        <a:ext cx="6837680" cy="3778411"/>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729062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a:solidFill>
                  <a:schemeClr val="accent1"/>
                </a:solidFill>
              </a:rPr>
              <a:t>MPN</a:t>
            </a:r>
            <a:r>
              <a:rPr lang="zh-CN" altLang="en-US" sz="4000" dirty="0">
                <a:solidFill>
                  <a:schemeClr val="accent1"/>
                </a:solidFill>
              </a:rPr>
              <a:t>算法缺点</a:t>
            </a:r>
            <a:r>
              <a:rPr lang="en-US" altLang="zh-CN" sz="2800" baseline="30000" dirty="0" smtClean="0">
                <a:solidFill>
                  <a:srgbClr val="FF0000"/>
                </a:solidFill>
              </a:rPr>
              <a:t>[3]</a:t>
            </a:r>
            <a:endParaRPr lang="zh-CN" altLang="en-US" sz="2800" baseline="30000" dirty="0">
              <a:solidFill>
                <a:srgbClr val="FF0000"/>
              </a:solidFill>
            </a:endParaRPr>
          </a:p>
        </p:txBody>
      </p:sp>
      <p:sp>
        <p:nvSpPr>
          <p:cNvPr id="7" name="文本框 2"/>
          <p:cNvSpPr txBox="1">
            <a:spLocks noChangeArrowheads="1"/>
          </p:cNvSpPr>
          <p:nvPr>
            <p:custDataLst>
              <p:tags r:id="rId3"/>
            </p:custDataLst>
          </p:nvPr>
        </p:nvSpPr>
        <p:spPr bwMode="auto">
          <a:xfrm>
            <a:off x="838200" y="1690689"/>
            <a:ext cx="53594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14350" indent="-514350" eaLnBrk="1" hangingPunct="1">
              <a:lnSpc>
                <a:spcPct val="150000"/>
              </a:lnSpc>
              <a:buClrTx/>
              <a:buSzTx/>
              <a:buFont typeface="+mj-ea"/>
              <a:buAutoNum type="circleNumDbPlain" startAt="3"/>
            </a:pPr>
            <a:r>
              <a:rPr lang="zh-CN" altLang="en-US" sz="2000" dirty="0"/>
              <a:t>不完整的排序关键字对检测效果影响较大</a:t>
            </a:r>
          </a:p>
          <a:p>
            <a:pPr marL="0" indent="0" eaLnBrk="1" hangingPunct="1">
              <a:lnSpc>
                <a:spcPct val="150000"/>
              </a:lnSpc>
              <a:buClrTx/>
              <a:buSzTx/>
              <a:buNone/>
            </a:pPr>
            <a:endParaRPr lang="en-US" altLang="zh-CN" sz="2000" dirty="0"/>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423" y="2716444"/>
            <a:ext cx="6543154" cy="2241636"/>
          </a:xfrm>
          <a:prstGeom prst="rect">
            <a:avLst/>
          </a:prstGeom>
        </p:spPr>
      </p:pic>
    </p:spTree>
    <p:custDataLst>
      <p:tags r:id="rId1"/>
    </p:custDataLst>
    <p:extLst>
      <p:ext uri="{BB962C8B-B14F-4D97-AF65-F5344CB8AC3E}">
        <p14:creationId xmlns:p14="http://schemas.microsoft.com/office/powerpoint/2010/main" val="607712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smtClean="0">
                <a:solidFill>
                  <a:schemeClr val="accent1"/>
                </a:solidFill>
              </a:rPr>
              <a:t>OMPN</a:t>
            </a:r>
            <a:r>
              <a:rPr lang="zh-CN" altLang="en-US" sz="4000" dirty="0" smtClean="0">
                <a:solidFill>
                  <a:schemeClr val="accent1"/>
                </a:solidFill>
              </a:rPr>
              <a:t>改进思路</a:t>
            </a:r>
            <a:r>
              <a:rPr lang="en-US" altLang="zh-CN" sz="2800" baseline="30000" dirty="0" smtClean="0">
                <a:solidFill>
                  <a:srgbClr val="FF0000"/>
                </a:solidFill>
              </a:rPr>
              <a:t>[3]</a:t>
            </a:r>
            <a:endParaRPr lang="zh-CN" altLang="en-US" sz="2800" baseline="30000" dirty="0">
              <a:solidFill>
                <a:srgbClr val="FF0000"/>
              </a:solidFill>
            </a:endParaRPr>
          </a:p>
        </p:txBody>
      </p:sp>
      <p:sp>
        <p:nvSpPr>
          <p:cNvPr id="5" name="文本框 2"/>
          <p:cNvSpPr txBox="1">
            <a:spLocks noChangeArrowheads="1"/>
          </p:cNvSpPr>
          <p:nvPr>
            <p:custDataLst>
              <p:tags r:id="rId3"/>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14350" indent="-514350" eaLnBrk="1" hangingPunct="1">
              <a:lnSpc>
                <a:spcPct val="150000"/>
              </a:lnSpc>
              <a:buClrTx/>
              <a:buSzTx/>
              <a:buFont typeface="+mj-ea"/>
              <a:buAutoNum type="circleNumDbPlain" startAt="3"/>
            </a:pPr>
            <a:r>
              <a:rPr lang="zh-CN" altLang="en-US" sz="2000" dirty="0"/>
              <a:t>改进的基于预标记的方法</a:t>
            </a:r>
            <a:endParaRPr lang="en-US" altLang="zh-CN" sz="2000" dirty="0"/>
          </a:p>
        </p:txBody>
      </p:sp>
      <p:sp>
        <p:nvSpPr>
          <p:cNvPr id="6" name="矩形 5"/>
          <p:cNvSpPr/>
          <p:nvPr/>
        </p:nvSpPr>
        <p:spPr>
          <a:xfrm>
            <a:off x="1349829" y="2505669"/>
            <a:ext cx="8535851" cy="1477328"/>
          </a:xfrm>
          <a:prstGeom prst="rect">
            <a:avLst/>
          </a:prstGeom>
        </p:spPr>
        <p:txBody>
          <a:bodyPr wrap="square">
            <a:spAutoFit/>
          </a:bodyPr>
          <a:lstStyle/>
          <a:p>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）对所有关键字不完整的记录的</a:t>
            </a:r>
            <a:r>
              <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ID</a:t>
            </a:r>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进行标记；</a:t>
            </a:r>
          </a:p>
          <a:p>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）从数据全集中去除第（</a:t>
            </a:r>
            <a:r>
              <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）步所标记的数据，只对排序关键字完整的记录</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进行</a:t>
            </a:r>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排序</a:t>
            </a:r>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和归并；</a:t>
            </a:r>
          </a:p>
          <a:p>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）处理被标记的带有缺失值的记录，分别对这些记录进行检测，将其一一聚类</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到</a:t>
            </a:r>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第</a:t>
            </a:r>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）步得到的重复数据簇中</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468947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smtClean="0">
                <a:solidFill>
                  <a:schemeClr val="accent1"/>
                </a:solidFill>
              </a:rPr>
              <a:t>OMPN</a:t>
            </a:r>
            <a:r>
              <a:rPr lang="zh-CN" altLang="en-US" sz="4000" dirty="0" smtClean="0">
                <a:solidFill>
                  <a:schemeClr val="accent1"/>
                </a:solidFill>
              </a:rPr>
              <a:t>总体流程</a:t>
            </a:r>
            <a:endParaRPr lang="zh-CN" altLang="en-US" sz="2800" baseline="30000" dirty="0">
              <a:solidFill>
                <a:srgbClr val="FF0000"/>
              </a:solidFill>
            </a:endParaRPr>
          </a:p>
        </p:txBody>
      </p:sp>
      <p:sp>
        <p:nvSpPr>
          <p:cNvPr id="2" name="Rectangle 2"/>
          <p:cNvSpPr>
            <a:spLocks noChangeArrowheads="1"/>
          </p:cNvSpPr>
          <p:nvPr/>
        </p:nvSpPr>
        <p:spPr bwMode="auto">
          <a:xfrm>
            <a:off x="3261360" y="10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1345734"/>
              </p:ext>
            </p:extLst>
          </p:nvPr>
        </p:nvGraphicFramePr>
        <p:xfrm>
          <a:off x="3901281" y="365125"/>
          <a:ext cx="4389438" cy="6188075"/>
        </p:xfrm>
        <a:graphic>
          <a:graphicData uri="http://schemas.openxmlformats.org/presentationml/2006/ole">
            <mc:AlternateContent xmlns:mc="http://schemas.openxmlformats.org/markup-compatibility/2006">
              <mc:Choice xmlns:v="urn:schemas-microsoft-com:vml" Requires="v">
                <p:oleObj spid="_x0000_s10360" name="Visio" r:id="rId6" imgW="4335742" imgH="6111288" progId="Visio.Drawing.15">
                  <p:embed/>
                </p:oleObj>
              </mc:Choice>
              <mc:Fallback>
                <p:oleObj name="Visio" r:id="rId6" imgW="4335742" imgH="6111288" progId="Visio.Drawing.15">
                  <p:embed/>
                  <p:pic>
                    <p:nvPicPr>
                      <p:cNvPr id="0" name="Object 1"/>
                      <p:cNvPicPr>
                        <a:picLocks noChangeAspect="1" noChangeArrowheads="1"/>
                      </p:cNvPicPr>
                      <p:nvPr/>
                    </p:nvPicPr>
                    <p:blipFill>
                      <a:blip r:embed="rId7"/>
                      <a:srcRect/>
                      <a:stretch>
                        <a:fillRect/>
                      </a:stretch>
                    </p:blipFill>
                    <p:spPr bwMode="auto">
                      <a:xfrm>
                        <a:off x="3901281" y="365125"/>
                        <a:ext cx="4389438" cy="618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6"/>
          <p:cNvSpPr>
            <a:spLocks noChangeArrowheads="1"/>
          </p:cNvSpPr>
          <p:nvPr/>
        </p:nvSpPr>
        <p:spPr bwMode="auto">
          <a:xfrm>
            <a:off x="7335520" y="-2844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2"/>
    </p:custDataLst>
    <p:extLst>
      <p:ext uri="{BB962C8B-B14F-4D97-AF65-F5344CB8AC3E}">
        <p14:creationId xmlns:p14="http://schemas.microsoft.com/office/powerpoint/2010/main" val="331591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实验验证</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a:t>SNM</a:t>
            </a:r>
            <a:r>
              <a:rPr lang="zh-CN" altLang="en-US" sz="2000" dirty="0"/>
              <a:t>、</a:t>
            </a:r>
            <a:r>
              <a:rPr lang="en-US" altLang="zh-CN" sz="2000" dirty="0"/>
              <a:t>MPN</a:t>
            </a:r>
            <a:r>
              <a:rPr lang="zh-CN" altLang="en-US" sz="2000" dirty="0"/>
              <a:t>、</a:t>
            </a:r>
            <a:r>
              <a:rPr lang="en-US" altLang="zh-CN" sz="2000" dirty="0"/>
              <a:t>OMPN</a:t>
            </a:r>
            <a:r>
              <a:rPr lang="zh-CN" altLang="en-US" sz="2000" dirty="0"/>
              <a:t>综合对比实验</a:t>
            </a:r>
            <a:endParaRPr lang="en-US" altLang="zh-CN" sz="2000" dirty="0"/>
          </a:p>
        </p:txBody>
      </p:sp>
      <p:sp>
        <p:nvSpPr>
          <p:cNvPr id="2" name="矩形 1"/>
          <p:cNvSpPr/>
          <p:nvPr/>
        </p:nvSpPr>
        <p:spPr>
          <a:xfrm>
            <a:off x="1349829" y="2505669"/>
            <a:ext cx="5528491" cy="1477328"/>
          </a:xfrm>
          <a:prstGeom prst="rect">
            <a:avLst/>
          </a:prstGeom>
        </p:spPr>
        <p:txBody>
          <a:bodyPr wrap="square">
            <a:spAutoFit/>
          </a:bodyPr>
          <a:lstStyle/>
          <a:p>
            <a:pPr marL="342900" indent="-342900">
              <a:buFont typeface="+mj-lt"/>
              <a:buAutoNum type="arabicPeriod"/>
            </a:pPr>
            <a:r>
              <a:rPr lang="zh-CN" altLang="en-US" kern="100" dirty="0" smtClean="0">
                <a:solidFill>
                  <a:schemeClr val="tx1">
                    <a:lumMod val="50000"/>
                  </a:schemeClr>
                </a:solidFill>
                <a:latin typeface="+mj-lt"/>
                <a:ea typeface="宋体" panose="02010600030101010101" pitchFamily="2" charset="-122"/>
                <a:cs typeface="Times New Roman" panose="02020603050405020304" pitchFamily="18" charset="0"/>
              </a:rPr>
              <a:t>实验</a:t>
            </a:r>
            <a:r>
              <a:rPr lang="zh-CN" altLang="en-US" kern="100" dirty="0">
                <a:solidFill>
                  <a:schemeClr val="tx1">
                    <a:lumMod val="50000"/>
                  </a:schemeClr>
                </a:solidFill>
                <a:latin typeface="+mj-lt"/>
                <a:ea typeface="宋体" panose="02010600030101010101" pitchFamily="2" charset="-122"/>
                <a:cs typeface="Times New Roman" panose="02020603050405020304" pitchFamily="18" charset="0"/>
              </a:rPr>
              <a:t>数据：第三方的数据生成器“</a:t>
            </a:r>
            <a:r>
              <a:rPr lang="en-US" altLang="zh-CN" kern="100" dirty="0" err="1">
                <a:solidFill>
                  <a:schemeClr val="tx1">
                    <a:lumMod val="50000"/>
                  </a:schemeClr>
                </a:solidFill>
                <a:latin typeface="+mj-lt"/>
                <a:ea typeface="宋体" panose="02010600030101010101" pitchFamily="2" charset="-122"/>
                <a:cs typeface="Times New Roman" panose="02020603050405020304" pitchFamily="18" charset="0"/>
              </a:rPr>
              <a:t>febrl</a:t>
            </a:r>
            <a:r>
              <a:rPr lang="en-US" altLang="zh-CN" kern="100" dirty="0" smtClean="0">
                <a:solidFill>
                  <a:schemeClr val="tx1">
                    <a:lumMod val="50000"/>
                  </a:schemeClr>
                </a:solidFill>
                <a:latin typeface="+mj-lt"/>
                <a:ea typeface="宋体" panose="02010600030101010101" pitchFamily="2" charset="-122"/>
                <a:cs typeface="Times New Roman" panose="02020603050405020304" pitchFamily="18" charset="0"/>
              </a:rPr>
              <a:t>”</a:t>
            </a:r>
          </a:p>
          <a:p>
            <a:r>
              <a:rPr lang="en-US" altLang="zh-CN" kern="100" dirty="0">
                <a:solidFill>
                  <a:schemeClr val="tx1">
                    <a:lumMod val="50000"/>
                  </a:schemeClr>
                </a:solidFill>
                <a:latin typeface="+mj-lt"/>
                <a:ea typeface="宋体" panose="02010600030101010101" pitchFamily="2" charset="-122"/>
                <a:cs typeface="Times New Roman" panose="02020603050405020304" pitchFamily="18" charset="0"/>
              </a:rPr>
              <a:t> </a:t>
            </a:r>
            <a:r>
              <a:rPr lang="en-US" altLang="zh-CN" kern="100" dirty="0" smtClean="0">
                <a:solidFill>
                  <a:schemeClr val="tx1">
                    <a:lumMod val="50000"/>
                  </a:schemeClr>
                </a:solidFill>
                <a:latin typeface="+mj-lt"/>
                <a:ea typeface="宋体" panose="02010600030101010101" pitchFamily="2" charset="-122"/>
                <a:cs typeface="Times New Roman" panose="02020603050405020304" pitchFamily="18" charset="0"/>
              </a:rPr>
              <a:t>     </a:t>
            </a:r>
          </a:p>
          <a:p>
            <a:endParaRPr lang="en-US" altLang="zh-CN" kern="100" dirty="0">
              <a:solidFill>
                <a:schemeClr val="tx1">
                  <a:lumMod val="50000"/>
                </a:schemeClr>
              </a:solidFill>
              <a:latin typeface="+mj-lt"/>
              <a:ea typeface="宋体" panose="02010600030101010101" pitchFamily="2" charset="-122"/>
              <a:cs typeface="Times New Roman" panose="02020603050405020304" pitchFamily="18" charset="0"/>
            </a:endParaRPr>
          </a:p>
          <a:p>
            <a:endParaRPr lang="en-US" altLang="zh-CN" kern="100" dirty="0" smtClean="0">
              <a:solidFill>
                <a:schemeClr val="tx1">
                  <a:lumMod val="50000"/>
                </a:schemeClr>
              </a:solidFill>
              <a:latin typeface="+mj-lt"/>
              <a:ea typeface="宋体" panose="02010600030101010101" pitchFamily="2" charset="-122"/>
              <a:cs typeface="Times New Roman" panose="02020603050405020304" pitchFamily="18" charset="0"/>
            </a:endParaRPr>
          </a:p>
          <a:p>
            <a:endParaRPr lang="zh-CN" altLang="en-US" dirty="0">
              <a:solidFill>
                <a:schemeClr val="tx1">
                  <a:lumMod val="50000"/>
                </a:schemeClr>
              </a:solidFill>
              <a:latin typeface="+mj-lt"/>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7641" y="1834087"/>
            <a:ext cx="5362473" cy="4884422"/>
          </a:xfrm>
          <a:prstGeom prst="rect">
            <a:avLst/>
          </a:prstGeom>
        </p:spPr>
      </p:pic>
      <p:sp>
        <p:nvSpPr>
          <p:cNvPr id="8" name="流程图: 手动输入 7"/>
          <p:cNvSpPr/>
          <p:nvPr/>
        </p:nvSpPr>
        <p:spPr>
          <a:xfrm rot="16200000">
            <a:off x="2679981" y="3902527"/>
            <a:ext cx="2111828" cy="1164771"/>
          </a:xfrm>
          <a:prstGeom prst="flowChartManualInput">
            <a:avLst/>
          </a:prstGeom>
          <a:solidFill>
            <a:srgbClr val="66809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dirty="0" smtClean="0"/>
              <a:t>接口</a:t>
            </a:r>
            <a:endParaRPr lang="zh-CN" altLang="en-US" dirty="0"/>
          </a:p>
        </p:txBody>
      </p:sp>
      <p:sp>
        <p:nvSpPr>
          <p:cNvPr id="11" name="流程图: 手动输入 10"/>
          <p:cNvSpPr/>
          <p:nvPr/>
        </p:nvSpPr>
        <p:spPr>
          <a:xfrm rot="5400000">
            <a:off x="1725389" y="3902527"/>
            <a:ext cx="2111828" cy="1164771"/>
          </a:xfrm>
          <a:prstGeom prst="flowChartManualInpu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solidFill>
                  <a:schemeClr val="tx1">
                    <a:lumMod val="50000"/>
                  </a:schemeClr>
                </a:solidFill>
              </a:rPr>
              <a:t>重复</a:t>
            </a:r>
            <a:endParaRPr lang="en-US" altLang="zh-CN" dirty="0" smtClean="0">
              <a:solidFill>
                <a:schemeClr val="tx1">
                  <a:lumMod val="50000"/>
                </a:schemeClr>
              </a:solidFill>
            </a:endParaRPr>
          </a:p>
          <a:p>
            <a:pPr algn="ctr"/>
            <a:r>
              <a:rPr lang="zh-CN" altLang="en-US" dirty="0" smtClean="0">
                <a:solidFill>
                  <a:schemeClr val="tx1">
                    <a:lumMod val="50000"/>
                  </a:schemeClr>
                </a:solidFill>
              </a:rPr>
              <a:t>标识</a:t>
            </a:r>
            <a:endParaRPr lang="zh-CN" altLang="en-US" dirty="0">
              <a:solidFill>
                <a:schemeClr val="tx1">
                  <a:lumMod val="50000"/>
                </a:schemeClr>
              </a:solidFill>
            </a:endParaRPr>
          </a:p>
        </p:txBody>
      </p:sp>
    </p:spTree>
    <p:custDataLst>
      <p:tags r:id="rId1"/>
    </p:custDataLst>
    <p:extLst>
      <p:ext uri="{BB962C8B-B14F-4D97-AF65-F5344CB8AC3E}">
        <p14:creationId xmlns:p14="http://schemas.microsoft.com/office/powerpoint/2010/main" val="1168426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实验验证</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zh-CN" altLang="en-US" sz="2000" dirty="0" smtClean="0"/>
              <a:t>“</a:t>
            </a:r>
            <a:r>
              <a:rPr lang="en-US" altLang="zh-CN" sz="2000" dirty="0" err="1" smtClean="0"/>
              <a:t>ferbl</a:t>
            </a:r>
            <a:r>
              <a:rPr lang="zh-CN" altLang="en-US" sz="2000" dirty="0" smtClean="0"/>
              <a:t>”</a:t>
            </a:r>
            <a:r>
              <a:rPr lang="zh-CN" altLang="en-US" sz="2000" dirty="0" smtClean="0"/>
              <a:t>生成器接口说明</a:t>
            </a:r>
            <a:endParaRPr lang="en-US" altLang="zh-CN" sz="2000" dirty="0"/>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7600" y="2420947"/>
            <a:ext cx="7376799" cy="4198984"/>
          </a:xfrm>
          <a:prstGeom prst="rect">
            <a:avLst/>
          </a:prstGeom>
        </p:spPr>
      </p:pic>
    </p:spTree>
    <p:custDataLst>
      <p:tags r:id="rId1"/>
    </p:custDataLst>
    <p:extLst>
      <p:ext uri="{BB962C8B-B14F-4D97-AF65-F5344CB8AC3E}">
        <p14:creationId xmlns:p14="http://schemas.microsoft.com/office/powerpoint/2010/main" val="3663823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实验验证</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a:t>SNM</a:t>
            </a:r>
            <a:r>
              <a:rPr lang="zh-CN" altLang="en-US" sz="2000" dirty="0"/>
              <a:t>、</a:t>
            </a:r>
            <a:r>
              <a:rPr lang="en-US" altLang="zh-CN" sz="2000" dirty="0"/>
              <a:t>MPN</a:t>
            </a:r>
            <a:r>
              <a:rPr lang="zh-CN" altLang="en-US" sz="2000" dirty="0"/>
              <a:t>、</a:t>
            </a:r>
            <a:r>
              <a:rPr lang="en-US" altLang="zh-CN" sz="2000" dirty="0"/>
              <a:t>OMPN</a:t>
            </a:r>
            <a:r>
              <a:rPr lang="zh-CN" altLang="en-US" sz="2000" dirty="0"/>
              <a:t>综合对比实验</a:t>
            </a:r>
            <a:endParaRPr lang="en-US" altLang="zh-CN" sz="2000" dirty="0"/>
          </a:p>
        </p:txBody>
      </p:sp>
      <p:sp>
        <p:nvSpPr>
          <p:cNvPr id="2" name="矩形 1"/>
          <p:cNvSpPr/>
          <p:nvPr/>
        </p:nvSpPr>
        <p:spPr>
          <a:xfrm>
            <a:off x="1349829" y="2505669"/>
            <a:ext cx="5528491" cy="923330"/>
          </a:xfrm>
          <a:prstGeom prst="rect">
            <a:avLst/>
          </a:prstGeom>
        </p:spPr>
        <p:txBody>
          <a:bodyPr wrap="square">
            <a:spAutoFit/>
          </a:bodyPr>
          <a:lstStyle/>
          <a:p>
            <a:pPr marL="342900" indent="-342900">
              <a:buFont typeface="+mj-lt"/>
              <a:buAutoNum type="arabicPeriod" startAt="2"/>
            </a:pP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评价指标：</a:t>
            </a:r>
            <a:endPar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solidFill>
                <a:schemeClr val="tx1">
                  <a:lumMod val="50000"/>
                </a:schemeClr>
              </a:solidFill>
            </a:endParaRPr>
          </a:p>
        </p:txBody>
      </p:sp>
      <p:sp>
        <p:nvSpPr>
          <p:cNvPr id="4" name="文本框 3"/>
          <p:cNvSpPr txBox="1"/>
          <p:nvPr/>
        </p:nvSpPr>
        <p:spPr>
          <a:xfrm>
            <a:off x="1696720" y="3108960"/>
            <a:ext cx="6817360" cy="369332"/>
          </a:xfrm>
          <a:prstGeom prst="rect">
            <a:avLst/>
          </a:prstGeom>
          <a:noFill/>
        </p:spPr>
        <p:txBody>
          <a:bodyPr wrap="square" rtlCol="0">
            <a:spAutoFit/>
          </a:bodyPr>
          <a:lstStyle/>
          <a:p>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查全率</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12" name="文本框 11"/>
          <p:cNvSpPr txBox="1"/>
          <p:nvPr/>
        </p:nvSpPr>
        <p:spPr>
          <a:xfrm>
            <a:off x="1696720" y="3896917"/>
            <a:ext cx="6817360" cy="369332"/>
          </a:xfrm>
          <a:prstGeom prst="rect">
            <a:avLst/>
          </a:prstGeom>
          <a:noFill/>
        </p:spPr>
        <p:txBody>
          <a:bodyPr wrap="square" rtlCol="0">
            <a:spAutoFit/>
          </a:bodyPr>
          <a:lstStyle/>
          <a:p>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查准率</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AlternateContent xmlns:mc="http://schemas.openxmlformats.org/markup-compatibility/2006">
        <mc:Choice xmlns:a14="http://schemas.microsoft.com/office/drawing/2010/main" Requires="a14">
          <p:sp>
            <p:nvSpPr>
              <p:cNvPr id="13" name="矩形 12"/>
              <p:cNvSpPr/>
              <p:nvPr/>
            </p:nvSpPr>
            <p:spPr>
              <a:xfrm>
                <a:off x="2700262" y="3724480"/>
                <a:ext cx="2373598" cy="6154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𝑝𝑟𝑒𝑐𝑖𝑠𝑖𝑜𝑛</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𝑇𝑃</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𝐹𝑃</m:t>
                          </m:r>
                        </m:den>
                      </m:f>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2700262" y="3724480"/>
                <a:ext cx="2373598" cy="61549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2700262" y="2967334"/>
                <a:ext cx="2035493" cy="6154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𝑟𝑒𝑐𝑎𝑙𝑙</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𝑇𝑃</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𝐹𝑁</m:t>
                          </m:r>
                        </m:den>
                      </m:f>
                    </m:oMath>
                  </m:oMathPara>
                </a14:m>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2700262" y="2967334"/>
                <a:ext cx="2035493" cy="61549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2700262" y="4472505"/>
                <a:ext cx="3473900" cy="69480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𝛼</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d>
                            <m:dPr>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𝛼</m:t>
                                  </m:r>
                                </m:e>
                                <m:sup>
                                  <m:r>
                                    <a:rPr lang="zh-CN" altLang="en-US" i="0">
                                      <a:latin typeface="Cambria Math" panose="02040503050406030204" pitchFamily="18" charset="0"/>
                                    </a:rPr>
                                    <m:t>2</m:t>
                                  </m:r>
                                </m:sup>
                              </m:sSup>
                              <m:r>
                                <a:rPr lang="zh-CN" altLang="en-US" i="0">
                                  <a:latin typeface="Cambria Math" panose="02040503050406030204" pitchFamily="18" charset="0"/>
                                </a:rPr>
                                <m:t>+1)</m:t>
                              </m:r>
                              <m:r>
                                <a:rPr lang="zh-CN" altLang="en-US" i="1">
                                  <a:latin typeface="Cambria Math" panose="02040503050406030204" pitchFamily="18" charset="0"/>
                                </a:rPr>
                                <m:t>𝑝𝑟𝑒𝑐𝑖𝑠𝑖𝑜𝑛</m:t>
                              </m:r>
                              <m:r>
                                <a:rPr lang="zh-CN" altLang="en-US" i="0">
                                  <a:latin typeface="Cambria Math" panose="02040503050406030204" pitchFamily="18" charset="0"/>
                                </a:rPr>
                                <m:t>×</m:t>
                              </m:r>
                              <m:r>
                                <a:rPr lang="zh-CN" altLang="en-US" i="1">
                                  <a:latin typeface="Cambria Math" panose="02040503050406030204" pitchFamily="18" charset="0"/>
                                </a:rPr>
                                <m:t>𝑟𝑒𝑐𝑎𝑙𝑙</m:t>
                              </m:r>
                            </m:e>
                          </m:d>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𝛼</m:t>
                              </m:r>
                            </m:e>
                            <m:sup>
                              <m:r>
                                <a:rPr lang="zh-CN" altLang="en-US" i="0">
                                  <a:latin typeface="Cambria Math" panose="02040503050406030204" pitchFamily="18" charset="0"/>
                                </a:rPr>
                                <m:t>2</m:t>
                              </m:r>
                            </m:sup>
                          </m:sSup>
                          <m:r>
                            <a:rPr lang="zh-CN" altLang="en-US" i="1">
                              <a:latin typeface="Cambria Math" panose="02040503050406030204" pitchFamily="18" charset="0"/>
                            </a:rPr>
                            <m:t>𝑝𝑟𝑒𝑐𝑖𝑠𝑖𝑜𝑛</m:t>
                          </m:r>
                          <m:r>
                            <a:rPr lang="zh-CN" altLang="en-US" i="0">
                              <a:latin typeface="Cambria Math" panose="02040503050406030204" pitchFamily="18" charset="0"/>
                            </a:rPr>
                            <m:t>+</m:t>
                          </m:r>
                          <m:r>
                            <a:rPr lang="zh-CN" altLang="en-US" i="1">
                              <a:latin typeface="Cambria Math" panose="02040503050406030204" pitchFamily="18" charset="0"/>
                            </a:rPr>
                            <m:t>𝑟𝑒𝑐𝑎𝑙𝑙</m:t>
                          </m:r>
                        </m:den>
                      </m:f>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2700262" y="4472505"/>
                <a:ext cx="3473900" cy="694806"/>
              </a:xfrm>
              <a:prstGeom prst="rect">
                <a:avLst/>
              </a:prstGeom>
              <a:blipFill>
                <a:blip r:embed="rId8"/>
                <a:stretch>
                  <a:fillRect/>
                </a:stretch>
              </a:blipFill>
            </p:spPr>
            <p:txBody>
              <a:bodyPr/>
              <a:lstStyle/>
              <a:p>
                <a:r>
                  <a:rPr lang="zh-CN" altLang="en-US">
                    <a:noFill/>
                  </a:rPr>
                  <a:t> </a:t>
                </a:r>
              </a:p>
            </p:txBody>
          </p:sp>
        </mc:Fallback>
      </mc:AlternateContent>
      <p:sp>
        <p:nvSpPr>
          <p:cNvPr id="17" name="文本框 16"/>
          <p:cNvSpPr txBox="1"/>
          <p:nvPr/>
        </p:nvSpPr>
        <p:spPr>
          <a:xfrm>
            <a:off x="1696720" y="4635242"/>
            <a:ext cx="6817360" cy="369332"/>
          </a:xfrm>
          <a:prstGeom prst="rect">
            <a:avLst/>
          </a:prstGeom>
          <a:noFill/>
        </p:spPr>
        <p:txBody>
          <a:bodyPr wrap="square" rtlCol="0">
            <a:spAutoFit/>
          </a:bodyPr>
          <a:lstStyle/>
          <a:p>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查准率</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grpSp>
        <p:nvGrpSpPr>
          <p:cNvPr id="23" name="组合 22"/>
          <p:cNvGrpSpPr/>
          <p:nvPr/>
        </p:nvGrpSpPr>
        <p:grpSpPr>
          <a:xfrm>
            <a:off x="7599680" y="1809904"/>
            <a:ext cx="3545840" cy="3545840"/>
            <a:chOff x="7599680" y="1809904"/>
            <a:chExt cx="3545840" cy="3545840"/>
          </a:xfrm>
        </p:grpSpPr>
        <p:sp>
          <p:nvSpPr>
            <p:cNvPr id="16" name="流程图: 或者 15"/>
            <p:cNvSpPr/>
            <p:nvPr/>
          </p:nvSpPr>
          <p:spPr>
            <a:xfrm>
              <a:off x="7599680" y="1809904"/>
              <a:ext cx="3545840" cy="354584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901817" y="3213492"/>
              <a:ext cx="1004645" cy="369332"/>
            </a:xfrm>
            <a:prstGeom prst="rect">
              <a:avLst/>
            </a:prstGeom>
            <a:noFill/>
          </p:spPr>
          <p:txBody>
            <a:bodyPr wrap="square" rtlCol="0">
              <a:spAutoFit/>
            </a:bodyPr>
            <a:lstStyle/>
            <a:p>
              <a:r>
                <a:rPr lang="en-US" altLang="zh-CN" dirty="0" smtClean="0">
                  <a:solidFill>
                    <a:schemeClr val="bg1"/>
                  </a:solidFill>
                </a:rPr>
                <a:t>TP </a:t>
              </a:r>
              <a:endParaRPr lang="zh-CN" altLang="en-US" dirty="0">
                <a:solidFill>
                  <a:schemeClr val="bg1"/>
                </a:solidFill>
              </a:endParaRPr>
            </a:p>
          </p:txBody>
        </p:sp>
        <p:sp>
          <p:nvSpPr>
            <p:cNvPr id="20" name="文本框 19"/>
            <p:cNvSpPr txBox="1"/>
            <p:nvPr/>
          </p:nvSpPr>
          <p:spPr>
            <a:xfrm>
              <a:off x="9404139" y="3213492"/>
              <a:ext cx="1004645" cy="369332"/>
            </a:xfrm>
            <a:prstGeom prst="rect">
              <a:avLst/>
            </a:prstGeom>
            <a:noFill/>
          </p:spPr>
          <p:txBody>
            <a:bodyPr wrap="square" rtlCol="0">
              <a:spAutoFit/>
            </a:bodyPr>
            <a:lstStyle/>
            <a:p>
              <a:r>
                <a:rPr lang="en-US" altLang="zh-CN" dirty="0">
                  <a:solidFill>
                    <a:schemeClr val="bg1"/>
                  </a:solidFill>
                </a:rPr>
                <a:t>F</a:t>
              </a:r>
              <a:r>
                <a:rPr lang="en-US" altLang="zh-CN" dirty="0" smtClean="0">
                  <a:solidFill>
                    <a:schemeClr val="bg1"/>
                  </a:solidFill>
                </a:rPr>
                <a:t>P </a:t>
              </a:r>
              <a:endParaRPr lang="zh-CN" altLang="en-US" dirty="0">
                <a:solidFill>
                  <a:schemeClr val="bg1"/>
                </a:solidFill>
              </a:endParaRPr>
            </a:p>
          </p:txBody>
        </p:sp>
        <p:sp>
          <p:nvSpPr>
            <p:cNvPr id="21" name="文本框 20"/>
            <p:cNvSpPr txBox="1"/>
            <p:nvPr/>
          </p:nvSpPr>
          <p:spPr>
            <a:xfrm>
              <a:off x="8901816" y="3582824"/>
              <a:ext cx="1004645" cy="369332"/>
            </a:xfrm>
            <a:prstGeom prst="rect">
              <a:avLst/>
            </a:prstGeom>
            <a:noFill/>
          </p:spPr>
          <p:txBody>
            <a:bodyPr wrap="square" rtlCol="0">
              <a:spAutoFit/>
            </a:bodyPr>
            <a:lstStyle/>
            <a:p>
              <a:r>
                <a:rPr lang="en-US" altLang="zh-CN" dirty="0" smtClean="0">
                  <a:solidFill>
                    <a:schemeClr val="bg1"/>
                  </a:solidFill>
                </a:rPr>
                <a:t>TN </a:t>
              </a:r>
              <a:endParaRPr lang="zh-CN" altLang="en-US" dirty="0">
                <a:solidFill>
                  <a:schemeClr val="bg1"/>
                </a:solidFill>
              </a:endParaRPr>
            </a:p>
          </p:txBody>
        </p:sp>
        <p:sp>
          <p:nvSpPr>
            <p:cNvPr id="22" name="文本框 21"/>
            <p:cNvSpPr txBox="1"/>
            <p:nvPr/>
          </p:nvSpPr>
          <p:spPr>
            <a:xfrm>
              <a:off x="9406380" y="3582824"/>
              <a:ext cx="1004645" cy="369332"/>
            </a:xfrm>
            <a:prstGeom prst="rect">
              <a:avLst/>
            </a:prstGeom>
            <a:noFill/>
          </p:spPr>
          <p:txBody>
            <a:bodyPr wrap="square" rtlCol="0">
              <a:spAutoFit/>
            </a:bodyPr>
            <a:lstStyle/>
            <a:p>
              <a:r>
                <a:rPr lang="en-US" altLang="zh-CN" dirty="0" smtClean="0">
                  <a:solidFill>
                    <a:schemeClr val="bg1"/>
                  </a:solidFill>
                </a:rPr>
                <a:t>FN </a:t>
              </a:r>
              <a:endParaRPr lang="zh-CN" altLang="en-US" dirty="0">
                <a:solidFill>
                  <a:schemeClr val="bg1"/>
                </a:solidFill>
              </a:endParaRPr>
            </a:p>
          </p:txBody>
        </p:sp>
        <p:sp>
          <p:nvSpPr>
            <p:cNvPr id="19" name="文本框 18"/>
            <p:cNvSpPr txBox="1"/>
            <p:nvPr/>
          </p:nvSpPr>
          <p:spPr>
            <a:xfrm>
              <a:off x="7866326" y="2293979"/>
              <a:ext cx="1209040" cy="1015663"/>
            </a:xfrm>
            <a:prstGeom prst="rect">
              <a:avLst/>
            </a:prstGeom>
            <a:noFill/>
          </p:spPr>
          <p:txBody>
            <a:bodyPr wrap="square" rtlCol="0">
              <a:spAutoFit/>
            </a:bodyPr>
            <a:lstStyle/>
            <a:p>
              <a:pPr algn="ctr"/>
              <a:r>
                <a:rPr lang="zh-CN" altLang="en-US" sz="1500" dirty="0">
                  <a:solidFill>
                    <a:schemeClr val="bg1"/>
                  </a:solidFill>
                </a:rPr>
                <a:t>算法</a:t>
              </a:r>
              <a:r>
                <a:rPr lang="zh-CN" altLang="en-US" sz="1500" dirty="0" smtClean="0">
                  <a:solidFill>
                    <a:schemeClr val="bg1"/>
                  </a:solidFill>
                </a:rPr>
                <a:t>判定</a:t>
              </a:r>
              <a:endParaRPr lang="en-US" altLang="zh-CN" sz="1500" dirty="0" smtClean="0">
                <a:solidFill>
                  <a:schemeClr val="bg1"/>
                </a:solidFill>
              </a:endParaRPr>
            </a:p>
            <a:p>
              <a:pPr algn="ctr"/>
              <a:r>
                <a:rPr lang="zh-CN" altLang="en-US" sz="1500" dirty="0" smtClean="0">
                  <a:solidFill>
                    <a:schemeClr val="bg1"/>
                  </a:solidFill>
                </a:rPr>
                <a:t>重复记录</a:t>
              </a:r>
              <a:endParaRPr lang="en-US" altLang="zh-CN" sz="1500" dirty="0" smtClean="0">
                <a:solidFill>
                  <a:schemeClr val="bg1"/>
                </a:solidFill>
              </a:endParaRPr>
            </a:p>
            <a:p>
              <a:pPr algn="ctr"/>
              <a:r>
                <a:rPr lang="zh-CN" altLang="en-US" sz="1500" dirty="0" smtClean="0">
                  <a:solidFill>
                    <a:schemeClr val="bg1"/>
                  </a:solidFill>
                </a:rPr>
                <a:t>实际上是</a:t>
              </a:r>
              <a:endParaRPr lang="en-US" altLang="zh-CN" sz="1500" dirty="0" smtClean="0">
                <a:solidFill>
                  <a:schemeClr val="bg1"/>
                </a:solidFill>
              </a:endParaRPr>
            </a:p>
            <a:p>
              <a:pPr algn="ctr"/>
              <a:r>
                <a:rPr lang="zh-CN" altLang="en-US" sz="1500" dirty="0" smtClean="0">
                  <a:solidFill>
                    <a:schemeClr val="bg1"/>
                  </a:solidFill>
                </a:rPr>
                <a:t>重复</a:t>
              </a:r>
              <a:r>
                <a:rPr lang="zh-CN" altLang="en-US" sz="1500" dirty="0">
                  <a:solidFill>
                    <a:schemeClr val="bg1"/>
                  </a:solidFill>
                </a:rPr>
                <a:t>记录</a:t>
              </a:r>
            </a:p>
          </p:txBody>
        </p:sp>
        <p:sp>
          <p:nvSpPr>
            <p:cNvPr id="24" name="文本框 23"/>
            <p:cNvSpPr txBox="1"/>
            <p:nvPr/>
          </p:nvSpPr>
          <p:spPr>
            <a:xfrm>
              <a:off x="9670310" y="2293979"/>
              <a:ext cx="1209040" cy="1015663"/>
            </a:xfrm>
            <a:prstGeom prst="rect">
              <a:avLst/>
            </a:prstGeom>
            <a:noFill/>
          </p:spPr>
          <p:txBody>
            <a:bodyPr wrap="square" rtlCol="0">
              <a:spAutoFit/>
            </a:bodyPr>
            <a:lstStyle/>
            <a:p>
              <a:pPr algn="ctr"/>
              <a:r>
                <a:rPr lang="zh-CN" altLang="en-US" sz="1500" dirty="0">
                  <a:solidFill>
                    <a:schemeClr val="bg1"/>
                  </a:solidFill>
                </a:rPr>
                <a:t>算法</a:t>
              </a:r>
              <a:r>
                <a:rPr lang="zh-CN" altLang="en-US" sz="1500" dirty="0" smtClean="0">
                  <a:solidFill>
                    <a:schemeClr val="bg1"/>
                  </a:solidFill>
                </a:rPr>
                <a:t>判定</a:t>
              </a:r>
              <a:endParaRPr lang="en-US" altLang="zh-CN" sz="1500" dirty="0" smtClean="0">
                <a:solidFill>
                  <a:schemeClr val="bg1"/>
                </a:solidFill>
              </a:endParaRPr>
            </a:p>
            <a:p>
              <a:pPr algn="ctr"/>
              <a:r>
                <a:rPr lang="zh-CN" altLang="en-US" sz="1500" dirty="0" smtClean="0">
                  <a:solidFill>
                    <a:schemeClr val="bg1"/>
                  </a:solidFill>
                </a:rPr>
                <a:t>重复记录</a:t>
              </a:r>
              <a:endParaRPr lang="en-US" altLang="zh-CN" sz="1500" dirty="0" smtClean="0">
                <a:solidFill>
                  <a:schemeClr val="bg1"/>
                </a:solidFill>
              </a:endParaRPr>
            </a:p>
            <a:p>
              <a:pPr algn="ctr"/>
              <a:r>
                <a:rPr lang="zh-CN" altLang="en-US" sz="1500" dirty="0" smtClean="0">
                  <a:solidFill>
                    <a:schemeClr val="bg1"/>
                  </a:solidFill>
                </a:rPr>
                <a:t>实际不是</a:t>
              </a:r>
              <a:endParaRPr lang="en-US" altLang="zh-CN" sz="1500" dirty="0" smtClean="0">
                <a:solidFill>
                  <a:schemeClr val="bg1"/>
                </a:solidFill>
              </a:endParaRPr>
            </a:p>
            <a:p>
              <a:pPr algn="ctr"/>
              <a:r>
                <a:rPr lang="zh-CN" altLang="en-US" sz="1500" dirty="0" smtClean="0">
                  <a:solidFill>
                    <a:schemeClr val="bg1"/>
                  </a:solidFill>
                </a:rPr>
                <a:t>重复</a:t>
              </a:r>
              <a:r>
                <a:rPr lang="zh-CN" altLang="en-US" sz="1500" dirty="0">
                  <a:solidFill>
                    <a:schemeClr val="bg1"/>
                  </a:solidFill>
                </a:rPr>
                <a:t>记录</a:t>
              </a:r>
            </a:p>
          </p:txBody>
        </p:sp>
        <p:sp>
          <p:nvSpPr>
            <p:cNvPr id="25" name="文本框 24"/>
            <p:cNvSpPr txBox="1"/>
            <p:nvPr/>
          </p:nvSpPr>
          <p:spPr>
            <a:xfrm>
              <a:off x="7866326" y="3847285"/>
              <a:ext cx="1209040" cy="1015663"/>
            </a:xfrm>
            <a:prstGeom prst="rect">
              <a:avLst/>
            </a:prstGeom>
            <a:noFill/>
          </p:spPr>
          <p:txBody>
            <a:bodyPr wrap="square" rtlCol="0">
              <a:spAutoFit/>
            </a:bodyPr>
            <a:lstStyle/>
            <a:p>
              <a:pPr algn="ctr"/>
              <a:r>
                <a:rPr lang="zh-CN" altLang="en-US" sz="1500" dirty="0">
                  <a:solidFill>
                    <a:schemeClr val="bg1"/>
                  </a:solidFill>
                </a:rPr>
                <a:t>算法</a:t>
              </a:r>
              <a:r>
                <a:rPr lang="zh-CN" altLang="en-US" sz="1500" dirty="0" smtClean="0">
                  <a:solidFill>
                    <a:schemeClr val="bg1"/>
                  </a:solidFill>
                </a:rPr>
                <a:t>判定</a:t>
              </a:r>
              <a:endParaRPr lang="en-US" altLang="zh-CN" sz="1500" dirty="0" smtClean="0">
                <a:solidFill>
                  <a:schemeClr val="bg1"/>
                </a:solidFill>
              </a:endParaRPr>
            </a:p>
            <a:p>
              <a:pPr algn="ctr"/>
              <a:r>
                <a:rPr lang="zh-CN" altLang="en-US" sz="1500" dirty="0" smtClean="0">
                  <a:solidFill>
                    <a:schemeClr val="bg1"/>
                  </a:solidFill>
                </a:rPr>
                <a:t>不为重复</a:t>
              </a:r>
              <a:endParaRPr lang="en-US" altLang="zh-CN" sz="1500" dirty="0" smtClean="0">
                <a:solidFill>
                  <a:schemeClr val="bg1"/>
                </a:solidFill>
              </a:endParaRPr>
            </a:p>
            <a:p>
              <a:pPr algn="ctr"/>
              <a:r>
                <a:rPr lang="zh-CN" altLang="en-US" sz="1500" dirty="0" smtClean="0">
                  <a:solidFill>
                    <a:schemeClr val="bg1"/>
                  </a:solidFill>
                </a:rPr>
                <a:t>实际不是</a:t>
              </a:r>
              <a:endParaRPr lang="en-US" altLang="zh-CN" sz="1500" dirty="0" smtClean="0">
                <a:solidFill>
                  <a:schemeClr val="bg1"/>
                </a:solidFill>
              </a:endParaRPr>
            </a:p>
            <a:p>
              <a:pPr algn="ctr"/>
              <a:r>
                <a:rPr lang="zh-CN" altLang="en-US" sz="1500" dirty="0" smtClean="0">
                  <a:solidFill>
                    <a:schemeClr val="bg1"/>
                  </a:solidFill>
                </a:rPr>
                <a:t>重复</a:t>
              </a:r>
              <a:r>
                <a:rPr lang="zh-CN" altLang="en-US" sz="1500" dirty="0">
                  <a:solidFill>
                    <a:schemeClr val="bg1"/>
                  </a:solidFill>
                </a:rPr>
                <a:t>记录</a:t>
              </a:r>
            </a:p>
          </p:txBody>
        </p:sp>
        <p:sp>
          <p:nvSpPr>
            <p:cNvPr id="26" name="文本框 25"/>
            <p:cNvSpPr txBox="1"/>
            <p:nvPr/>
          </p:nvSpPr>
          <p:spPr>
            <a:xfrm>
              <a:off x="9670310" y="3847285"/>
              <a:ext cx="1209040" cy="1015663"/>
            </a:xfrm>
            <a:prstGeom prst="rect">
              <a:avLst/>
            </a:prstGeom>
            <a:noFill/>
          </p:spPr>
          <p:txBody>
            <a:bodyPr wrap="square" rtlCol="0">
              <a:spAutoFit/>
            </a:bodyPr>
            <a:lstStyle/>
            <a:p>
              <a:pPr algn="ctr"/>
              <a:r>
                <a:rPr lang="zh-CN" altLang="en-US" sz="1500" dirty="0">
                  <a:solidFill>
                    <a:schemeClr val="bg1"/>
                  </a:solidFill>
                </a:rPr>
                <a:t>算法</a:t>
              </a:r>
              <a:r>
                <a:rPr lang="zh-CN" altLang="en-US" sz="1500" dirty="0" smtClean="0">
                  <a:solidFill>
                    <a:schemeClr val="bg1"/>
                  </a:solidFill>
                </a:rPr>
                <a:t>判定</a:t>
              </a:r>
              <a:endParaRPr lang="en-US" altLang="zh-CN" sz="1500" dirty="0" smtClean="0">
                <a:solidFill>
                  <a:schemeClr val="bg1"/>
                </a:solidFill>
              </a:endParaRPr>
            </a:p>
            <a:p>
              <a:pPr algn="ctr"/>
              <a:r>
                <a:rPr lang="zh-CN" altLang="en-US" sz="1500" dirty="0" smtClean="0">
                  <a:solidFill>
                    <a:schemeClr val="bg1"/>
                  </a:solidFill>
                </a:rPr>
                <a:t>不为重复</a:t>
              </a:r>
              <a:endParaRPr lang="en-US" altLang="zh-CN" sz="1500" dirty="0" smtClean="0">
                <a:solidFill>
                  <a:schemeClr val="bg1"/>
                </a:solidFill>
              </a:endParaRPr>
            </a:p>
            <a:p>
              <a:pPr algn="ctr"/>
              <a:r>
                <a:rPr lang="zh-CN" altLang="en-US" sz="1500" dirty="0" smtClean="0">
                  <a:solidFill>
                    <a:schemeClr val="bg1"/>
                  </a:solidFill>
                </a:rPr>
                <a:t>实际却是</a:t>
              </a:r>
              <a:endParaRPr lang="en-US" altLang="zh-CN" sz="1500" dirty="0" smtClean="0">
                <a:solidFill>
                  <a:schemeClr val="bg1"/>
                </a:solidFill>
              </a:endParaRPr>
            </a:p>
            <a:p>
              <a:pPr algn="ctr"/>
              <a:r>
                <a:rPr lang="zh-CN" altLang="en-US" sz="1500" dirty="0" smtClean="0">
                  <a:solidFill>
                    <a:schemeClr val="bg1"/>
                  </a:solidFill>
                </a:rPr>
                <a:t>重复</a:t>
              </a:r>
              <a:r>
                <a:rPr lang="zh-CN" altLang="en-US" sz="1500" dirty="0">
                  <a:solidFill>
                    <a:schemeClr val="bg1"/>
                  </a:solidFill>
                </a:rPr>
                <a:t>记录</a:t>
              </a:r>
            </a:p>
          </p:txBody>
        </p:sp>
      </p:grpSp>
    </p:spTree>
    <p:custDataLst>
      <p:tags r:id="rId1"/>
    </p:custDataLst>
    <p:extLst>
      <p:ext uri="{BB962C8B-B14F-4D97-AF65-F5344CB8AC3E}">
        <p14:creationId xmlns:p14="http://schemas.microsoft.com/office/powerpoint/2010/main" val="1219445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3942216" y="539496"/>
            <a:ext cx="21390" cy="576986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0243" name="组合 10"/>
          <p:cNvGrpSpPr>
            <a:grpSpLocks/>
          </p:cNvGrpSpPr>
          <p:nvPr>
            <p:custDataLst>
              <p:tags r:id="rId3"/>
            </p:custDataLst>
          </p:nvPr>
        </p:nvGrpSpPr>
        <p:grpSpPr bwMode="auto">
          <a:xfrm>
            <a:off x="3745114" y="1342041"/>
            <a:ext cx="5643562" cy="539750"/>
            <a:chOff x="4694152" y="1506312"/>
            <a:chExt cx="5643650" cy="540000"/>
          </a:xfrm>
        </p:grpSpPr>
        <p:sp>
          <p:nvSpPr>
            <p:cNvPr id="17" name="MH_Entry_1">
              <a:hlinkClick r:id="rId22" action="ppaction://hlinksldjump"/>
            </p:cNvPr>
            <p:cNvSpPr txBox="1"/>
            <p:nvPr>
              <p:custDataLst>
                <p:tags r:id="rId18"/>
              </p:custDataLst>
            </p:nvPr>
          </p:nvSpPr>
          <p:spPr>
            <a:xfrm>
              <a:off x="5243436" y="1506312"/>
              <a:ext cx="5094366" cy="540000"/>
            </a:xfrm>
            <a:prstGeom prst="rect">
              <a:avLst/>
            </a:prstGeom>
            <a:noFill/>
          </p:spPr>
          <p:txBody>
            <a:bodyPr lIns="180000" anchor="ctr">
              <a:normAutofit/>
            </a:bodyPr>
            <a:lstStyle/>
            <a:p>
              <a:pPr eaLnBrk="1" fontAlgn="auto" hangingPunct="1">
                <a:spcBef>
                  <a:spcPts val="0"/>
                </a:spcBef>
                <a:spcAft>
                  <a:spcPts val="0"/>
                </a:spcAft>
                <a:defRPr/>
              </a:pPr>
              <a:r>
                <a:rPr lang="zh-CN" altLang="en-US" sz="2800" kern="0" spc="100" dirty="0" smtClean="0">
                  <a:latin typeface="+mn-lt"/>
                  <a:ea typeface="+mn-ea"/>
                </a:rPr>
                <a:t>研究工作概述</a:t>
              </a:r>
              <a:endParaRPr lang="zh-CN" altLang="en-US" sz="2800" kern="0" spc="100" dirty="0">
                <a:latin typeface="+mn-lt"/>
                <a:ea typeface="+mn-ea"/>
              </a:endParaRPr>
            </a:p>
          </p:txBody>
        </p:sp>
        <p:sp>
          <p:nvSpPr>
            <p:cNvPr id="22" name="MH_Number_1">
              <a:hlinkClick r:id="rId22" action="ppaction://hlinksldjump"/>
            </p:cNvPr>
            <p:cNvSpPr/>
            <p:nvPr>
              <p:custDataLst>
                <p:tags r:id="rId19"/>
              </p:custDataLst>
            </p:nvPr>
          </p:nvSpPr>
          <p:spPr>
            <a:xfrm>
              <a:off x="4694152" y="1553959"/>
              <a:ext cx="396881" cy="4605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r>
                <a:rPr lang="en-US" altLang="zh-CN" sz="3200" kern="0" dirty="0">
                  <a:solidFill>
                    <a:schemeClr val="bg1"/>
                  </a:solidFill>
                  <a:latin typeface="+mn-lt"/>
                  <a:ea typeface="+mn-ea"/>
                </a:rPr>
                <a:t>1</a:t>
              </a:r>
              <a:endParaRPr lang="zh-CN" altLang="en-US" sz="3200" kern="0" dirty="0">
                <a:solidFill>
                  <a:schemeClr val="bg1"/>
                </a:solidFill>
                <a:latin typeface="+mn-lt"/>
                <a:ea typeface="+mn-ea"/>
              </a:endParaRPr>
            </a:p>
          </p:txBody>
        </p:sp>
      </p:grpSp>
      <p:grpSp>
        <p:nvGrpSpPr>
          <p:cNvPr id="10244" name="组合 9"/>
          <p:cNvGrpSpPr>
            <a:grpSpLocks/>
          </p:cNvGrpSpPr>
          <p:nvPr>
            <p:custDataLst>
              <p:tags r:id="rId4"/>
            </p:custDataLst>
          </p:nvPr>
        </p:nvGrpSpPr>
        <p:grpSpPr bwMode="auto">
          <a:xfrm>
            <a:off x="3745114" y="2167541"/>
            <a:ext cx="7146662" cy="541337"/>
            <a:chOff x="4694152" y="2332656"/>
            <a:chExt cx="7146771" cy="540000"/>
          </a:xfrm>
        </p:grpSpPr>
        <p:sp>
          <p:nvSpPr>
            <p:cNvPr id="27" name="MH_Entry_2">
              <a:hlinkClick r:id="" action="ppaction://noaction"/>
            </p:cNvPr>
            <p:cNvSpPr txBox="1"/>
            <p:nvPr>
              <p:custDataLst>
                <p:tags r:id="rId16"/>
              </p:custDataLst>
            </p:nvPr>
          </p:nvSpPr>
          <p:spPr>
            <a:xfrm>
              <a:off x="5243434" y="2332656"/>
              <a:ext cx="6597489" cy="540000"/>
            </a:xfrm>
            <a:prstGeom prst="rect">
              <a:avLst/>
            </a:prstGeom>
            <a:noFill/>
          </p:spPr>
          <p:txBody>
            <a:bodyPr lIns="180000" anchor="ctr">
              <a:normAutofit/>
            </a:bodyPr>
            <a:lstStyle/>
            <a:p>
              <a:pPr eaLnBrk="1" fontAlgn="auto" hangingPunct="1">
                <a:spcBef>
                  <a:spcPts val="0"/>
                </a:spcBef>
                <a:spcAft>
                  <a:spcPts val="0"/>
                </a:spcAft>
                <a:defRPr/>
              </a:pPr>
              <a:r>
                <a:rPr lang="zh-CN" altLang="en-US" sz="2800" kern="0" spc="100" dirty="0" smtClean="0">
                  <a:latin typeface="+mn-lt"/>
                  <a:ea typeface="+mn-ea"/>
                </a:rPr>
                <a:t>优化的多趟近邻排序算法（</a:t>
              </a:r>
              <a:r>
                <a:rPr lang="en-US" altLang="zh-CN" sz="2800" kern="0" spc="100" dirty="0" smtClean="0">
                  <a:latin typeface="+mn-lt"/>
                  <a:ea typeface="+mn-ea"/>
                </a:rPr>
                <a:t>OMPN</a:t>
              </a:r>
              <a:r>
                <a:rPr lang="zh-CN" altLang="en-US" sz="2800" kern="0" spc="100" dirty="0" smtClean="0">
                  <a:latin typeface="+mn-lt"/>
                  <a:ea typeface="+mn-ea"/>
                </a:rPr>
                <a:t>）</a:t>
              </a:r>
              <a:endParaRPr lang="zh-CN" altLang="en-US" sz="2800" kern="0" spc="100" dirty="0">
                <a:latin typeface="+mn-lt"/>
                <a:ea typeface="+mn-ea"/>
              </a:endParaRPr>
            </a:p>
          </p:txBody>
        </p:sp>
        <p:sp>
          <p:nvSpPr>
            <p:cNvPr id="28" name="MH_Number_2">
              <a:hlinkClick r:id="" action="ppaction://noaction"/>
            </p:cNvPr>
            <p:cNvSpPr/>
            <p:nvPr>
              <p:custDataLst>
                <p:tags r:id="rId17"/>
              </p:custDataLst>
            </p:nvPr>
          </p:nvSpPr>
          <p:spPr>
            <a:xfrm>
              <a:off x="4694152" y="2380163"/>
              <a:ext cx="396881" cy="460821"/>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r>
                <a:rPr lang="en-US" altLang="zh-CN" sz="3200" kern="0">
                  <a:solidFill>
                    <a:schemeClr val="bg1"/>
                  </a:solidFill>
                  <a:latin typeface="+mn-lt"/>
                  <a:ea typeface="+mn-ea"/>
                </a:rPr>
                <a:t>2</a:t>
              </a:r>
              <a:endParaRPr lang="zh-CN" altLang="en-US" sz="3200" kern="0" dirty="0">
                <a:solidFill>
                  <a:schemeClr val="bg1"/>
                </a:solidFill>
                <a:latin typeface="+mn-lt"/>
                <a:ea typeface="+mn-ea"/>
              </a:endParaRPr>
            </a:p>
          </p:txBody>
        </p:sp>
      </p:grpSp>
      <p:grpSp>
        <p:nvGrpSpPr>
          <p:cNvPr id="10245" name="组合 8"/>
          <p:cNvGrpSpPr>
            <a:grpSpLocks/>
          </p:cNvGrpSpPr>
          <p:nvPr>
            <p:custDataLst>
              <p:tags r:id="rId5"/>
            </p:custDataLst>
          </p:nvPr>
        </p:nvGrpSpPr>
        <p:grpSpPr bwMode="auto">
          <a:xfrm>
            <a:off x="3745114" y="3159125"/>
            <a:ext cx="7146662" cy="539750"/>
            <a:chOff x="4694152" y="3159000"/>
            <a:chExt cx="7146771" cy="540000"/>
          </a:xfrm>
        </p:grpSpPr>
        <p:sp>
          <p:nvSpPr>
            <p:cNvPr id="30" name="MH_Entry_3">
              <a:hlinkClick r:id="rId23" action="ppaction://hlinksldjump"/>
            </p:cNvPr>
            <p:cNvSpPr txBox="1"/>
            <p:nvPr>
              <p:custDataLst>
                <p:tags r:id="rId14"/>
              </p:custDataLst>
            </p:nvPr>
          </p:nvSpPr>
          <p:spPr>
            <a:xfrm>
              <a:off x="5243435" y="3159000"/>
              <a:ext cx="6597488" cy="540000"/>
            </a:xfrm>
            <a:prstGeom prst="rect">
              <a:avLst/>
            </a:prstGeom>
            <a:noFill/>
          </p:spPr>
          <p:txBody>
            <a:bodyPr lIns="180000" anchor="ctr">
              <a:noAutofit/>
            </a:bodyPr>
            <a:lstStyle/>
            <a:p>
              <a:pPr eaLnBrk="1" fontAlgn="auto" hangingPunct="1">
                <a:spcBef>
                  <a:spcPts val="0"/>
                </a:spcBef>
                <a:spcAft>
                  <a:spcPts val="0"/>
                </a:spcAft>
                <a:defRPr/>
              </a:pPr>
              <a:r>
                <a:rPr lang="zh-CN" altLang="en-US" sz="2800" kern="0" spc="100" dirty="0" smtClean="0">
                  <a:latin typeface="+mn-lt"/>
                  <a:ea typeface="+mn-ea"/>
                </a:rPr>
                <a:t>基于神经网络改进的</a:t>
              </a:r>
              <a:r>
                <a:rPr lang="en-US" altLang="zh-CN" sz="2800" kern="0" spc="100" dirty="0" smtClean="0">
                  <a:latin typeface="+mn-lt"/>
                  <a:ea typeface="+mn-ea"/>
                </a:rPr>
                <a:t>OMPN</a:t>
              </a:r>
              <a:r>
                <a:rPr lang="zh-CN" altLang="en-US" sz="2800" kern="0" spc="100" dirty="0" smtClean="0">
                  <a:latin typeface="+mn-lt"/>
                  <a:ea typeface="+mn-ea"/>
                </a:rPr>
                <a:t>算法</a:t>
              </a:r>
              <a:endParaRPr lang="en-US" altLang="zh-CN" sz="2800" kern="0" spc="100" dirty="0" smtClean="0">
                <a:latin typeface="+mn-lt"/>
                <a:ea typeface="+mn-ea"/>
              </a:endParaRPr>
            </a:p>
            <a:p>
              <a:pPr eaLnBrk="1" fontAlgn="auto" hangingPunct="1">
                <a:spcBef>
                  <a:spcPts val="0"/>
                </a:spcBef>
                <a:spcAft>
                  <a:spcPts val="0"/>
                </a:spcAft>
                <a:defRPr/>
              </a:pPr>
              <a:r>
                <a:rPr lang="zh-CN" altLang="en-US" sz="2800" kern="0" spc="100" dirty="0" smtClean="0">
                  <a:latin typeface="+mn-lt"/>
                  <a:ea typeface="+mn-ea"/>
                </a:rPr>
                <a:t>（</a:t>
              </a:r>
              <a:r>
                <a:rPr lang="en-US" altLang="zh-CN" sz="2800" kern="0" spc="100" dirty="0" smtClean="0">
                  <a:latin typeface="+mn-lt"/>
                  <a:ea typeface="+mn-ea"/>
                </a:rPr>
                <a:t>A-OMPN</a:t>
              </a:r>
              <a:r>
                <a:rPr lang="zh-CN" altLang="en-US" sz="2800" kern="0" spc="100" dirty="0" smtClean="0">
                  <a:latin typeface="+mn-lt"/>
                  <a:ea typeface="+mn-ea"/>
                </a:rPr>
                <a:t>、</a:t>
              </a:r>
              <a:r>
                <a:rPr lang="en-US" altLang="zh-CN" sz="2800" kern="0" spc="100" dirty="0" smtClean="0">
                  <a:latin typeface="+mn-lt"/>
                  <a:ea typeface="+mn-ea"/>
                </a:rPr>
                <a:t>BP-OMPN</a:t>
              </a:r>
              <a:r>
                <a:rPr lang="zh-CN" altLang="en-US" sz="2800" kern="0" spc="100" dirty="0" smtClean="0">
                  <a:latin typeface="+mn-lt"/>
                  <a:ea typeface="+mn-ea"/>
                </a:rPr>
                <a:t>）</a:t>
              </a:r>
              <a:endParaRPr lang="zh-CN" altLang="en-US" sz="2800" kern="0" spc="100" dirty="0">
                <a:latin typeface="+mn-lt"/>
                <a:ea typeface="+mn-ea"/>
              </a:endParaRPr>
            </a:p>
          </p:txBody>
        </p:sp>
        <p:sp>
          <p:nvSpPr>
            <p:cNvPr id="31" name="MH_Number_3">
              <a:hlinkClick r:id="rId23" action="ppaction://hlinksldjump"/>
            </p:cNvPr>
            <p:cNvSpPr/>
            <p:nvPr>
              <p:custDataLst>
                <p:tags r:id="rId15"/>
              </p:custDataLst>
            </p:nvPr>
          </p:nvSpPr>
          <p:spPr>
            <a:xfrm>
              <a:off x="4694152" y="3206647"/>
              <a:ext cx="396881" cy="4605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r>
                <a:rPr lang="en-US" altLang="zh-CN" sz="3200" kern="0" dirty="0">
                  <a:solidFill>
                    <a:schemeClr val="bg1"/>
                  </a:solidFill>
                  <a:latin typeface="+mn-lt"/>
                  <a:ea typeface="+mn-ea"/>
                </a:rPr>
                <a:t>3</a:t>
              </a:r>
              <a:endParaRPr lang="zh-CN" altLang="en-US" sz="3200" kern="0" dirty="0">
                <a:solidFill>
                  <a:schemeClr val="bg1"/>
                </a:solidFill>
                <a:latin typeface="+mn-lt"/>
                <a:ea typeface="+mn-ea"/>
              </a:endParaRPr>
            </a:p>
          </p:txBody>
        </p:sp>
      </p:grpSp>
      <p:grpSp>
        <p:nvGrpSpPr>
          <p:cNvPr id="10246" name="组合 7"/>
          <p:cNvGrpSpPr>
            <a:grpSpLocks/>
          </p:cNvGrpSpPr>
          <p:nvPr>
            <p:custDataLst>
              <p:tags r:id="rId6"/>
            </p:custDataLst>
          </p:nvPr>
        </p:nvGrpSpPr>
        <p:grpSpPr bwMode="auto">
          <a:xfrm>
            <a:off x="3745114" y="4109260"/>
            <a:ext cx="5643562" cy="541338"/>
            <a:chOff x="4694152" y="3866402"/>
            <a:chExt cx="5643648" cy="540000"/>
          </a:xfrm>
        </p:grpSpPr>
        <p:sp>
          <p:nvSpPr>
            <p:cNvPr id="33" name="MH_Entry_4">
              <a:hlinkClick r:id="rId24" action="ppaction://hlinksldjump"/>
            </p:cNvPr>
            <p:cNvSpPr txBox="1"/>
            <p:nvPr>
              <p:custDataLst>
                <p:tags r:id="rId12"/>
              </p:custDataLst>
            </p:nvPr>
          </p:nvSpPr>
          <p:spPr>
            <a:xfrm>
              <a:off x="5243435" y="3866402"/>
              <a:ext cx="5094365" cy="540000"/>
            </a:xfrm>
            <a:prstGeom prst="rect">
              <a:avLst/>
            </a:prstGeom>
            <a:noFill/>
          </p:spPr>
          <p:txBody>
            <a:bodyPr lIns="180000" anchor="ctr">
              <a:normAutofit/>
            </a:bodyPr>
            <a:lstStyle/>
            <a:p>
              <a:pPr eaLnBrk="1" fontAlgn="auto" hangingPunct="1">
                <a:spcBef>
                  <a:spcPts val="0"/>
                </a:spcBef>
                <a:spcAft>
                  <a:spcPts val="0"/>
                </a:spcAft>
                <a:defRPr/>
              </a:pPr>
              <a:r>
                <a:rPr lang="zh-CN" altLang="en-US" sz="2800" kern="0" spc="100" dirty="0">
                  <a:latin typeface="+mn-lt"/>
                  <a:ea typeface="+mn-ea"/>
                </a:rPr>
                <a:t>算法</a:t>
              </a:r>
              <a:r>
                <a:rPr lang="zh-CN" altLang="en-US" sz="2800" kern="0" spc="100" dirty="0" smtClean="0">
                  <a:latin typeface="+mn-lt"/>
                  <a:ea typeface="+mn-ea"/>
                </a:rPr>
                <a:t>应用</a:t>
              </a:r>
              <a:endParaRPr lang="zh-CN" altLang="en-US" sz="2800" kern="0" spc="100" dirty="0">
                <a:latin typeface="+mn-lt"/>
                <a:ea typeface="+mn-ea"/>
              </a:endParaRPr>
            </a:p>
          </p:txBody>
        </p:sp>
        <p:sp>
          <p:nvSpPr>
            <p:cNvPr id="34" name="MH_Number_4">
              <a:hlinkClick r:id="rId24" action="ppaction://hlinksldjump"/>
            </p:cNvPr>
            <p:cNvSpPr/>
            <p:nvPr>
              <p:custDataLst>
                <p:tags r:id="rId13"/>
              </p:custDataLst>
            </p:nvPr>
          </p:nvSpPr>
          <p:spPr>
            <a:xfrm>
              <a:off x="4694152" y="3913908"/>
              <a:ext cx="396881" cy="460821"/>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r>
                <a:rPr lang="en-US" altLang="zh-CN" sz="3200" kern="0" dirty="0">
                  <a:solidFill>
                    <a:schemeClr val="bg1"/>
                  </a:solidFill>
                  <a:latin typeface="+mn-lt"/>
                  <a:ea typeface="+mn-ea"/>
                </a:rPr>
                <a:t>4</a:t>
              </a:r>
              <a:endParaRPr lang="zh-CN" altLang="en-US" sz="3200" kern="0" dirty="0">
                <a:solidFill>
                  <a:schemeClr val="bg1"/>
                </a:solidFill>
                <a:latin typeface="+mn-lt"/>
                <a:ea typeface="+mn-ea"/>
              </a:endParaRPr>
            </a:p>
          </p:txBody>
        </p:sp>
      </p:grpSp>
      <p:sp>
        <p:nvSpPr>
          <p:cNvPr id="20" name="MH_Others_2"/>
          <p:cNvSpPr txBox="1"/>
          <p:nvPr>
            <p:custDataLst>
              <p:tags r:id="rId7"/>
            </p:custDataLst>
          </p:nvPr>
        </p:nvSpPr>
        <p:spPr>
          <a:xfrm>
            <a:off x="1126287" y="2822575"/>
            <a:ext cx="1766888" cy="785813"/>
          </a:xfrm>
          <a:prstGeom prst="rect">
            <a:avLst/>
          </a:prstGeom>
          <a:noFill/>
        </p:spPr>
        <p:txBody>
          <a:bodyPr anchor="ctr">
            <a:normAutofit fontScale="92500" lnSpcReduction="10000"/>
          </a:bodyPr>
          <a:lstStyle/>
          <a:p>
            <a:pPr algn="ctr" eaLnBrk="1" fontAlgn="auto" hangingPunct="1">
              <a:spcBef>
                <a:spcPts val="0"/>
              </a:spcBef>
              <a:spcAft>
                <a:spcPts val="0"/>
              </a:spcAft>
              <a:defRPr/>
            </a:pPr>
            <a:r>
              <a:rPr lang="zh-CN" altLang="en-US" sz="5400" b="1" kern="0" dirty="0">
                <a:solidFill>
                  <a:schemeClr val="accent1"/>
                </a:solidFill>
                <a:latin typeface="+mj-lt"/>
                <a:ea typeface="+mj-ea"/>
                <a:cs typeface="+mj-cs"/>
              </a:rPr>
              <a:t>目录</a:t>
            </a:r>
          </a:p>
        </p:txBody>
      </p:sp>
      <p:sp>
        <p:nvSpPr>
          <p:cNvPr id="24" name="MH_Others_3"/>
          <p:cNvSpPr txBox="1"/>
          <p:nvPr>
            <p:custDataLst>
              <p:tags r:id="rId8"/>
            </p:custDataLst>
          </p:nvPr>
        </p:nvSpPr>
        <p:spPr>
          <a:xfrm>
            <a:off x="1126287" y="3346450"/>
            <a:ext cx="1766888" cy="785813"/>
          </a:xfrm>
          <a:prstGeom prst="rect">
            <a:avLst/>
          </a:prstGeom>
          <a:noFill/>
        </p:spPr>
        <p:txBody>
          <a:bodyPr wrap="none" anchor="ctr"/>
          <a:lstStyle/>
          <a:p>
            <a:pPr algn="ctr" eaLnBrk="1" fontAlgn="auto" hangingPunct="1">
              <a:spcBef>
                <a:spcPts val="0"/>
              </a:spcBef>
              <a:spcAft>
                <a:spcPts val="0"/>
              </a:spcAft>
              <a:defRPr/>
            </a:pPr>
            <a:r>
              <a:rPr lang="en-US" altLang="zh-CN" sz="2800" kern="0" spc="300" dirty="0">
                <a:solidFill>
                  <a:schemeClr val="tx1">
                    <a:lumMod val="20000"/>
                    <a:lumOff val="80000"/>
                  </a:schemeClr>
                </a:solidFill>
                <a:latin typeface="华文细黑" pitchFamily="2" charset="-122"/>
                <a:ea typeface="华文细黑" pitchFamily="2" charset="-122"/>
              </a:rPr>
              <a:t>CONTENTS</a:t>
            </a:r>
            <a:endParaRPr lang="zh-CN" altLang="en-US" sz="2800" kern="0" spc="300" dirty="0">
              <a:solidFill>
                <a:schemeClr val="tx1">
                  <a:lumMod val="20000"/>
                  <a:lumOff val="80000"/>
                </a:schemeClr>
              </a:solidFill>
              <a:latin typeface="华文细黑" pitchFamily="2" charset="-122"/>
              <a:ea typeface="华文细黑" pitchFamily="2" charset="-122"/>
            </a:endParaRPr>
          </a:p>
        </p:txBody>
      </p:sp>
      <p:grpSp>
        <p:nvGrpSpPr>
          <p:cNvPr id="18" name="组合 7"/>
          <p:cNvGrpSpPr>
            <a:grpSpLocks/>
          </p:cNvGrpSpPr>
          <p:nvPr>
            <p:custDataLst>
              <p:tags r:id="rId9"/>
            </p:custDataLst>
          </p:nvPr>
        </p:nvGrpSpPr>
        <p:grpSpPr bwMode="auto">
          <a:xfrm>
            <a:off x="3745114" y="4884737"/>
            <a:ext cx="5643562" cy="541338"/>
            <a:chOff x="4694152" y="3985344"/>
            <a:chExt cx="5643648" cy="540000"/>
          </a:xfrm>
        </p:grpSpPr>
        <p:sp>
          <p:nvSpPr>
            <p:cNvPr id="19" name="MH_Entry_4">
              <a:hlinkClick r:id="rId24" action="ppaction://hlinksldjump"/>
            </p:cNvPr>
            <p:cNvSpPr txBox="1"/>
            <p:nvPr>
              <p:custDataLst>
                <p:tags r:id="rId10"/>
              </p:custDataLst>
            </p:nvPr>
          </p:nvSpPr>
          <p:spPr>
            <a:xfrm>
              <a:off x="5243435" y="3985344"/>
              <a:ext cx="5094365" cy="540000"/>
            </a:xfrm>
            <a:prstGeom prst="rect">
              <a:avLst/>
            </a:prstGeom>
            <a:noFill/>
          </p:spPr>
          <p:txBody>
            <a:bodyPr lIns="180000" anchor="ctr">
              <a:normAutofit/>
            </a:bodyPr>
            <a:lstStyle/>
            <a:p>
              <a:pPr eaLnBrk="1" fontAlgn="auto" hangingPunct="1">
                <a:spcBef>
                  <a:spcPts val="0"/>
                </a:spcBef>
                <a:spcAft>
                  <a:spcPts val="0"/>
                </a:spcAft>
                <a:defRPr/>
              </a:pPr>
              <a:r>
                <a:rPr lang="zh-CN" altLang="en-US" sz="2800" kern="0" spc="100" dirty="0" smtClean="0">
                  <a:latin typeface="+mn-lt"/>
                  <a:ea typeface="+mn-ea"/>
                </a:rPr>
                <a:t>总结与展望</a:t>
              </a:r>
              <a:endParaRPr lang="zh-CN" altLang="en-US" sz="2800" kern="0" spc="100" dirty="0">
                <a:latin typeface="+mn-lt"/>
                <a:ea typeface="+mn-ea"/>
              </a:endParaRPr>
            </a:p>
          </p:txBody>
        </p:sp>
        <p:sp>
          <p:nvSpPr>
            <p:cNvPr id="21" name="MH_Number_4">
              <a:hlinkClick r:id="rId24" action="ppaction://hlinksldjump"/>
            </p:cNvPr>
            <p:cNvSpPr/>
            <p:nvPr>
              <p:custDataLst>
                <p:tags r:id="rId11"/>
              </p:custDataLst>
            </p:nvPr>
          </p:nvSpPr>
          <p:spPr>
            <a:xfrm>
              <a:off x="4694152" y="4032851"/>
              <a:ext cx="396881" cy="460821"/>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r>
                <a:rPr lang="en-US" altLang="zh-CN" sz="3200" kern="0" dirty="0" smtClean="0">
                  <a:solidFill>
                    <a:schemeClr val="bg1"/>
                  </a:solidFill>
                  <a:latin typeface="+mn-lt"/>
                  <a:ea typeface="+mn-ea"/>
                </a:rPr>
                <a:t>5</a:t>
              </a:r>
              <a:endParaRPr lang="zh-CN" altLang="en-US" sz="3200" kern="0" dirty="0">
                <a:solidFill>
                  <a:schemeClr val="bg1"/>
                </a:solidFill>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实验结果</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a:t>SNM</a:t>
            </a:r>
            <a:r>
              <a:rPr lang="zh-CN" altLang="en-US" sz="2000" dirty="0"/>
              <a:t>、</a:t>
            </a:r>
            <a:r>
              <a:rPr lang="en-US" altLang="zh-CN" sz="2000" dirty="0"/>
              <a:t>MPN</a:t>
            </a:r>
            <a:r>
              <a:rPr lang="zh-CN" altLang="en-US" sz="2000" dirty="0"/>
              <a:t>、</a:t>
            </a:r>
            <a:r>
              <a:rPr lang="en-US" altLang="zh-CN" sz="2000" dirty="0"/>
              <a:t>OMPN</a:t>
            </a:r>
            <a:r>
              <a:rPr lang="zh-CN" altLang="en-US" sz="2000" dirty="0"/>
              <a:t>综合对比实验</a:t>
            </a:r>
            <a:endParaRPr lang="en-US" altLang="zh-CN" sz="2000" dirty="0"/>
          </a:p>
        </p:txBody>
      </p:sp>
      <p:sp>
        <p:nvSpPr>
          <p:cNvPr id="2" name="矩形 1"/>
          <p:cNvSpPr/>
          <p:nvPr/>
        </p:nvSpPr>
        <p:spPr>
          <a:xfrm>
            <a:off x="1349829" y="2505669"/>
            <a:ext cx="5528491" cy="923330"/>
          </a:xfrm>
          <a:prstGeom prst="rect">
            <a:avLst/>
          </a:prstGeom>
        </p:spPr>
        <p:txBody>
          <a:bodyPr wrap="square">
            <a:spAutoFit/>
          </a:bodyPr>
          <a:lstStyle/>
          <a:p>
            <a:pPr marL="342900" indent="-342900">
              <a:buFont typeface="+mj-lt"/>
              <a:buAutoNum type="arabicPeriod" startAt="3"/>
            </a:pP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实验结果：</a:t>
            </a:r>
            <a:endPar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solidFill>
                <a:schemeClr val="tx1">
                  <a:lumMod val="50000"/>
                </a:schemeClr>
              </a:solidFill>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2910" y="2726995"/>
            <a:ext cx="4806179" cy="3604633"/>
          </a:xfrm>
          <a:prstGeom prst="rect">
            <a:avLst/>
          </a:prstGeom>
        </p:spPr>
      </p:pic>
      <p:sp>
        <p:nvSpPr>
          <p:cNvPr id="27" name="文本框 26"/>
          <p:cNvSpPr txBox="1"/>
          <p:nvPr/>
        </p:nvSpPr>
        <p:spPr>
          <a:xfrm>
            <a:off x="1696720" y="3108960"/>
            <a:ext cx="6817360" cy="369332"/>
          </a:xfrm>
          <a:prstGeom prst="rect">
            <a:avLst/>
          </a:prstGeom>
          <a:noFill/>
        </p:spPr>
        <p:txBody>
          <a:bodyPr wrap="square" rtlCol="0">
            <a:spAutoFit/>
          </a:bodyPr>
          <a:lstStyle/>
          <a:p>
            <a:r>
              <a:rPr lang="zh-CN" altLang="en-US"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查全率</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custDataLst>
      <p:tags r:id="rId1"/>
    </p:custDataLst>
    <p:extLst>
      <p:ext uri="{BB962C8B-B14F-4D97-AF65-F5344CB8AC3E}">
        <p14:creationId xmlns:p14="http://schemas.microsoft.com/office/powerpoint/2010/main" val="17517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实验结果</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a:t>SNM</a:t>
            </a:r>
            <a:r>
              <a:rPr lang="zh-CN" altLang="en-US" sz="2000" dirty="0"/>
              <a:t>、</a:t>
            </a:r>
            <a:r>
              <a:rPr lang="en-US" altLang="zh-CN" sz="2000" dirty="0"/>
              <a:t>MPN</a:t>
            </a:r>
            <a:r>
              <a:rPr lang="zh-CN" altLang="en-US" sz="2000" dirty="0"/>
              <a:t>、</a:t>
            </a:r>
            <a:r>
              <a:rPr lang="en-US" altLang="zh-CN" sz="2000" dirty="0"/>
              <a:t>OMPN</a:t>
            </a:r>
            <a:r>
              <a:rPr lang="zh-CN" altLang="en-US" sz="2000" dirty="0"/>
              <a:t>综合对比实验</a:t>
            </a:r>
            <a:endParaRPr lang="en-US" altLang="zh-CN" sz="2000" dirty="0"/>
          </a:p>
        </p:txBody>
      </p:sp>
      <p:sp>
        <p:nvSpPr>
          <p:cNvPr id="2" name="矩形 1"/>
          <p:cNvSpPr/>
          <p:nvPr/>
        </p:nvSpPr>
        <p:spPr>
          <a:xfrm>
            <a:off x="1349829" y="2505669"/>
            <a:ext cx="5528491" cy="923330"/>
          </a:xfrm>
          <a:prstGeom prst="rect">
            <a:avLst/>
          </a:prstGeom>
        </p:spPr>
        <p:txBody>
          <a:bodyPr wrap="square">
            <a:spAutoFit/>
          </a:bodyPr>
          <a:lstStyle/>
          <a:p>
            <a:pPr marL="342900" indent="-342900">
              <a:buFont typeface="+mj-lt"/>
              <a:buAutoNum type="arabicPeriod" startAt="3"/>
            </a:pP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实验结果：</a:t>
            </a:r>
            <a:endPar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solidFill>
                <a:schemeClr val="tx1">
                  <a:lumMod val="50000"/>
                </a:schemeClr>
              </a:solidFill>
            </a:endParaRPr>
          </a:p>
        </p:txBody>
      </p:sp>
      <p:sp>
        <p:nvSpPr>
          <p:cNvPr id="27" name="文本框 26"/>
          <p:cNvSpPr txBox="1"/>
          <p:nvPr/>
        </p:nvSpPr>
        <p:spPr>
          <a:xfrm>
            <a:off x="1696720" y="3108960"/>
            <a:ext cx="6817360" cy="369332"/>
          </a:xfrm>
          <a:prstGeom prst="rect">
            <a:avLst/>
          </a:prstGeom>
          <a:noFill/>
        </p:spPr>
        <p:txBody>
          <a:bodyPr wrap="square" rtlCol="0">
            <a:spAutoFit/>
          </a:bodyPr>
          <a:lstStyle/>
          <a:p>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查准率：</a:t>
            </a:r>
            <a:endParaRPr lang="zh-CN" altLang="en-US" dirty="0"/>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7053" y="2720050"/>
            <a:ext cx="4753337" cy="3565003"/>
          </a:xfrm>
          <a:prstGeom prst="rect">
            <a:avLst/>
          </a:prstGeom>
        </p:spPr>
      </p:pic>
    </p:spTree>
    <p:custDataLst>
      <p:tags r:id="rId1"/>
    </p:custDataLst>
    <p:extLst>
      <p:ext uri="{BB962C8B-B14F-4D97-AF65-F5344CB8AC3E}">
        <p14:creationId xmlns:p14="http://schemas.microsoft.com/office/powerpoint/2010/main" val="2370307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实验结果</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a:t>SNM</a:t>
            </a:r>
            <a:r>
              <a:rPr lang="zh-CN" altLang="en-US" sz="2000" dirty="0"/>
              <a:t>、</a:t>
            </a:r>
            <a:r>
              <a:rPr lang="en-US" altLang="zh-CN" sz="2000" dirty="0"/>
              <a:t>MPN</a:t>
            </a:r>
            <a:r>
              <a:rPr lang="zh-CN" altLang="en-US" sz="2000" dirty="0"/>
              <a:t>、</a:t>
            </a:r>
            <a:r>
              <a:rPr lang="en-US" altLang="zh-CN" sz="2000" dirty="0"/>
              <a:t>OMPN</a:t>
            </a:r>
            <a:r>
              <a:rPr lang="zh-CN" altLang="en-US" sz="2000" dirty="0"/>
              <a:t>综合对比实验</a:t>
            </a:r>
            <a:endParaRPr lang="en-US" altLang="zh-CN" sz="2000" dirty="0"/>
          </a:p>
        </p:txBody>
      </p:sp>
      <p:sp>
        <p:nvSpPr>
          <p:cNvPr id="2" name="矩形 1"/>
          <p:cNvSpPr/>
          <p:nvPr/>
        </p:nvSpPr>
        <p:spPr>
          <a:xfrm>
            <a:off x="1349829" y="2505669"/>
            <a:ext cx="5528491" cy="923330"/>
          </a:xfrm>
          <a:prstGeom prst="rect">
            <a:avLst/>
          </a:prstGeom>
        </p:spPr>
        <p:txBody>
          <a:bodyPr wrap="square">
            <a:spAutoFit/>
          </a:bodyPr>
          <a:lstStyle/>
          <a:p>
            <a:pPr marL="342900" indent="-342900">
              <a:buFont typeface="+mj-lt"/>
              <a:buAutoNum type="arabicPeriod" startAt="3"/>
            </a:pP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实验结果：</a:t>
            </a:r>
            <a:endPar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solidFill>
                <a:schemeClr val="tx1">
                  <a:lumMod val="50000"/>
                </a:schemeClr>
              </a:solidFill>
            </a:endParaRPr>
          </a:p>
        </p:txBody>
      </p:sp>
      <p:sp>
        <p:nvSpPr>
          <p:cNvPr id="27" name="文本框 26"/>
          <p:cNvSpPr txBox="1"/>
          <p:nvPr/>
        </p:nvSpPr>
        <p:spPr>
          <a:xfrm>
            <a:off x="1696720" y="3108960"/>
            <a:ext cx="6817360" cy="369332"/>
          </a:xfrm>
          <a:prstGeom prst="rect">
            <a:avLst/>
          </a:prstGeom>
          <a:noFill/>
        </p:spPr>
        <p:txBody>
          <a:bodyPr wrap="square" rtlCol="0">
            <a:spAutoFit/>
          </a:bodyPr>
          <a:lstStyle/>
          <a:p>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运行时间：</a:t>
            </a:r>
            <a:endParaRPr lang="zh-CN" altLang="en-US" dirty="0"/>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8226" y="2720050"/>
            <a:ext cx="4735547" cy="3551661"/>
          </a:xfrm>
          <a:prstGeom prst="rect">
            <a:avLst/>
          </a:prstGeom>
        </p:spPr>
      </p:pic>
    </p:spTree>
    <p:custDataLst>
      <p:tags r:id="rId1"/>
    </p:custDataLst>
    <p:extLst>
      <p:ext uri="{BB962C8B-B14F-4D97-AF65-F5344CB8AC3E}">
        <p14:creationId xmlns:p14="http://schemas.microsoft.com/office/powerpoint/2010/main" val="3890179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实验结果</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200" y="1690688"/>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a:t>SNM</a:t>
            </a:r>
            <a:r>
              <a:rPr lang="zh-CN" altLang="en-US" sz="2000" dirty="0"/>
              <a:t>、</a:t>
            </a:r>
            <a:r>
              <a:rPr lang="en-US" altLang="zh-CN" sz="2000" dirty="0"/>
              <a:t>MPN</a:t>
            </a:r>
            <a:r>
              <a:rPr lang="zh-CN" altLang="en-US" sz="2000" dirty="0"/>
              <a:t>、</a:t>
            </a:r>
            <a:r>
              <a:rPr lang="en-US" altLang="zh-CN" sz="2000" dirty="0"/>
              <a:t>OMPN</a:t>
            </a:r>
            <a:r>
              <a:rPr lang="zh-CN" altLang="en-US" sz="2000" dirty="0"/>
              <a:t>综合对比实验</a:t>
            </a:r>
            <a:endParaRPr lang="en-US" altLang="zh-CN" sz="2000" dirty="0"/>
          </a:p>
        </p:txBody>
      </p:sp>
      <p:sp>
        <p:nvSpPr>
          <p:cNvPr id="2" name="矩形 1"/>
          <p:cNvSpPr/>
          <p:nvPr/>
        </p:nvSpPr>
        <p:spPr>
          <a:xfrm>
            <a:off x="1349829" y="2505669"/>
            <a:ext cx="5528491" cy="923330"/>
          </a:xfrm>
          <a:prstGeom prst="rect">
            <a:avLst/>
          </a:prstGeom>
        </p:spPr>
        <p:txBody>
          <a:bodyPr wrap="square">
            <a:spAutoFit/>
          </a:bodyPr>
          <a:lstStyle/>
          <a:p>
            <a:pPr marL="342900" indent="-342900">
              <a:buFont typeface="+mj-lt"/>
              <a:buAutoNum type="arabicPeriod" startAt="3"/>
            </a:pP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实验结果：</a:t>
            </a:r>
            <a:endPar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solidFill>
                <a:schemeClr val="tx1">
                  <a:lumMod val="50000"/>
                </a:schemeClr>
              </a:solidFill>
            </a:endParaRPr>
          </a:p>
        </p:txBody>
      </p:sp>
      <p:sp>
        <p:nvSpPr>
          <p:cNvPr id="27" name="文本框 26"/>
          <p:cNvSpPr txBox="1"/>
          <p:nvPr/>
        </p:nvSpPr>
        <p:spPr>
          <a:xfrm>
            <a:off x="1696720" y="3108960"/>
            <a:ext cx="6817360" cy="369332"/>
          </a:xfrm>
          <a:prstGeom prst="rect">
            <a:avLst/>
          </a:prstGeom>
          <a:noFill/>
        </p:spPr>
        <p:txBody>
          <a:bodyPr wrap="square" rtlCol="0">
            <a:spAutoFit/>
          </a:bodyPr>
          <a:lstStyle/>
          <a:p>
            <a:r>
              <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F1-measure</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0864" y="2720049"/>
            <a:ext cx="4770271" cy="3577704"/>
          </a:xfrm>
          <a:prstGeom prst="rect">
            <a:avLst/>
          </a:prstGeom>
        </p:spPr>
      </p:pic>
    </p:spTree>
    <p:custDataLst>
      <p:tags r:id="rId1"/>
    </p:custDataLst>
    <p:extLst>
      <p:ext uri="{BB962C8B-B14F-4D97-AF65-F5344CB8AC3E}">
        <p14:creationId xmlns:p14="http://schemas.microsoft.com/office/powerpoint/2010/main" val="2173568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custDataLst>
              <p:tags r:id="rId2"/>
            </p:custDataLst>
          </p:nvPr>
        </p:nvSpPr>
        <p:spPr>
          <a:xfrm>
            <a:off x="3111500" y="2646363"/>
            <a:ext cx="7786688" cy="1209675"/>
          </a:xfrm>
        </p:spPr>
        <p:txBody>
          <a:bodyPr/>
          <a:lstStyle/>
          <a:p>
            <a:pPr eaLnBrk="1" hangingPunct="1"/>
            <a:r>
              <a:rPr lang="zh-CN" altLang="en-US" sz="4000" dirty="0"/>
              <a:t>基于神经网络改进的</a:t>
            </a:r>
            <a:r>
              <a:rPr lang="en-US" altLang="zh-CN" sz="4000" dirty="0"/>
              <a:t>OMPN</a:t>
            </a:r>
            <a:r>
              <a:rPr lang="zh-CN" altLang="en-US" sz="4000" dirty="0" smtClean="0"/>
              <a:t>算法</a:t>
            </a:r>
            <a:endParaRPr lang="zh-CN" altLang="en-US" sz="4000" dirty="0"/>
          </a:p>
        </p:txBody>
      </p:sp>
      <p:sp>
        <p:nvSpPr>
          <p:cNvPr id="18435" name="文本框 5"/>
          <p:cNvSpPr txBox="1">
            <a:spLocks noChangeArrowheads="1"/>
          </p:cNvSpPr>
          <p:nvPr>
            <p:custDataLst>
              <p:tags r:id="rId3"/>
            </p:custDataLst>
          </p:nvPr>
        </p:nvSpPr>
        <p:spPr bwMode="auto">
          <a:xfrm>
            <a:off x="2171700" y="2946400"/>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ClrTx/>
              <a:buSzTx/>
              <a:buFontTx/>
              <a:buNone/>
            </a:pPr>
            <a:r>
              <a:rPr lang="en-US" altLang="zh-CN" sz="3200" dirty="0" smtClean="0">
                <a:solidFill>
                  <a:schemeClr val="bg1"/>
                </a:solidFill>
              </a:rPr>
              <a:t>03</a:t>
            </a:r>
            <a:endParaRPr lang="zh-CN" altLang="en-US" sz="3200" dirty="0">
              <a:solidFill>
                <a:schemeClr val="bg1"/>
              </a:solidFill>
            </a:endParaRPr>
          </a:p>
        </p:txBody>
      </p:sp>
      <p:sp>
        <p:nvSpPr>
          <p:cNvPr id="4" name="标题 3"/>
          <p:cNvSpPr txBox="1">
            <a:spLocks/>
          </p:cNvSpPr>
          <p:nvPr>
            <p:custDataLst>
              <p:tags r:id="rId4"/>
            </p:custDataLst>
          </p:nvPr>
        </p:nvSpPr>
        <p:spPr bwMode="auto">
          <a:xfrm>
            <a:off x="3111500" y="3856038"/>
            <a:ext cx="7786688"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lnSpc>
                <a:spcPct val="90000"/>
              </a:lnSpc>
              <a:spcBef>
                <a:spcPct val="0"/>
              </a:spcBef>
              <a:spcAft>
                <a:spcPct val="0"/>
              </a:spcAft>
              <a:defRPr sz="3600"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9pPr>
          </a:lstStyle>
          <a:p>
            <a:pPr eaLnBrk="1" hangingPunct="1"/>
            <a:r>
              <a:rPr lang="zh-CN" altLang="en-US" sz="4000" dirty="0" smtClean="0"/>
              <a:t>（</a:t>
            </a:r>
            <a:r>
              <a:rPr lang="en-US" altLang="zh-CN" sz="4000" dirty="0" smtClean="0"/>
              <a:t>A-OMPN</a:t>
            </a:r>
            <a:r>
              <a:rPr lang="zh-CN" altLang="en-US" sz="4000" dirty="0" smtClean="0"/>
              <a:t>、</a:t>
            </a:r>
            <a:r>
              <a:rPr lang="en-US" altLang="zh-CN" sz="4000" dirty="0" smtClean="0"/>
              <a:t>BP-OMPN</a:t>
            </a:r>
            <a:r>
              <a:rPr lang="zh-CN" altLang="en-US" sz="4000" dirty="0" smtClean="0"/>
              <a:t>）</a:t>
            </a:r>
            <a:endParaRPr lang="zh-CN" altLang="en-US" sz="4000" dirty="0"/>
          </a:p>
        </p:txBody>
      </p:sp>
    </p:spTree>
    <p:custDataLst>
      <p:tags r:id="rId1"/>
    </p:custDataLst>
    <p:extLst>
      <p:ext uri="{BB962C8B-B14F-4D97-AF65-F5344CB8AC3E}">
        <p14:creationId xmlns:p14="http://schemas.microsoft.com/office/powerpoint/2010/main" val="5763048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smtClean="0">
                <a:solidFill>
                  <a:schemeClr val="accent1"/>
                </a:solidFill>
              </a:rPr>
              <a:t>A-OMPN</a:t>
            </a:r>
            <a:r>
              <a:rPr lang="zh-CN" altLang="en-US" sz="4000" dirty="0" smtClean="0">
                <a:solidFill>
                  <a:schemeClr val="accent1"/>
                </a:solidFill>
              </a:rPr>
              <a:t>提出</a:t>
            </a:r>
            <a:r>
              <a:rPr lang="zh-CN" altLang="en-US" sz="4000" dirty="0" smtClean="0">
                <a:solidFill>
                  <a:schemeClr val="accent1"/>
                </a:solidFill>
              </a:rPr>
              <a:t>背景</a:t>
            </a:r>
            <a:endParaRPr lang="zh-CN" altLang="en-US" sz="4000" dirty="0">
              <a:solidFill>
                <a:schemeClr val="accent1"/>
              </a:solidFill>
            </a:endParaRPr>
          </a:p>
        </p:txBody>
      </p:sp>
      <p:sp>
        <p:nvSpPr>
          <p:cNvPr id="2" name="Rectangle 2"/>
          <p:cNvSpPr>
            <a:spLocks noChangeArrowheads="1"/>
          </p:cNvSpPr>
          <p:nvPr/>
        </p:nvSpPr>
        <p:spPr bwMode="auto">
          <a:xfrm>
            <a:off x="3447288" y="150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2"/>
          <p:cNvSpPr txBox="1">
            <a:spLocks noChangeArrowheads="1"/>
          </p:cNvSpPr>
          <p:nvPr>
            <p:custDataLst>
              <p:tags r:id="rId4"/>
            </p:custDataLst>
          </p:nvPr>
        </p:nvSpPr>
        <p:spPr bwMode="auto">
          <a:xfrm>
            <a:off x="838199" y="1690688"/>
            <a:ext cx="5932991" cy="379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71500" indent="-571500" eaLnBrk="1" hangingPunct="1">
              <a:lnSpc>
                <a:spcPct val="150000"/>
              </a:lnSpc>
              <a:buClrTx/>
              <a:buSzTx/>
              <a:buFont typeface="+mj-lt"/>
              <a:buAutoNum type="romanUcPeriod"/>
            </a:pPr>
            <a:r>
              <a:rPr lang="en-US" altLang="zh-CN" sz="2000" dirty="0" smtClean="0"/>
              <a:t>OMPN</a:t>
            </a:r>
            <a:r>
              <a:rPr lang="zh-CN" altLang="en-US" sz="2000" dirty="0" smtClean="0"/>
              <a:t>算法查准率下降问题</a:t>
            </a:r>
            <a:endParaRPr lang="en-US" altLang="zh-CN" sz="2000" dirty="0" smtClean="0"/>
          </a:p>
          <a:p>
            <a:pPr marL="571500" indent="-571500" eaLnBrk="1" hangingPunct="1">
              <a:lnSpc>
                <a:spcPct val="150000"/>
              </a:lnSpc>
              <a:buClrTx/>
              <a:buSzTx/>
              <a:buFont typeface="+mj-lt"/>
              <a:buAutoNum type="romanUcPeriod"/>
            </a:pPr>
            <a:r>
              <a:rPr lang="zh-CN" altLang="en-US" sz="2000" dirty="0" smtClean="0"/>
              <a:t>现有的</a:t>
            </a:r>
            <a:r>
              <a:rPr lang="en-US" altLang="zh-CN" sz="2000" dirty="0" smtClean="0"/>
              <a:t>GA-ANN</a:t>
            </a:r>
            <a:r>
              <a:rPr lang="zh-CN" altLang="en-US" sz="2000" dirty="0" smtClean="0"/>
              <a:t>算法解决重复记录检测的不足</a:t>
            </a:r>
            <a:endParaRPr lang="en-US" altLang="zh-CN" sz="2000" dirty="0"/>
          </a:p>
          <a:p>
            <a:pPr marL="0" indent="0" eaLnBrk="1" hangingPunct="1">
              <a:lnSpc>
                <a:spcPct val="150000"/>
              </a:lnSpc>
              <a:buClrTx/>
              <a:buSzTx/>
              <a:buNone/>
            </a:pPr>
            <a:endParaRPr lang="en-US" altLang="zh-CN" dirty="0"/>
          </a:p>
          <a:p>
            <a:pPr marL="0" indent="0" eaLnBrk="1" hangingPunct="1">
              <a:lnSpc>
                <a:spcPct val="150000"/>
              </a:lnSpc>
              <a:buClrTx/>
              <a:buSzTx/>
              <a:buNone/>
            </a:pPr>
            <a:endParaRPr lang="en-US" altLang="zh-CN" sz="2000" dirty="0"/>
          </a:p>
        </p:txBody>
      </p:sp>
      <p:graphicFrame>
        <p:nvGraphicFramePr>
          <p:cNvPr id="21" name="对象 20"/>
          <p:cNvGraphicFramePr>
            <a:graphicFrameLocks noChangeAspect="1"/>
          </p:cNvGraphicFramePr>
          <p:nvPr>
            <p:extLst>
              <p:ext uri="{D42A27DB-BD31-4B8C-83A1-F6EECF244321}">
                <p14:modId xmlns:p14="http://schemas.microsoft.com/office/powerpoint/2010/main" val="4219436302"/>
              </p:ext>
            </p:extLst>
          </p:nvPr>
        </p:nvGraphicFramePr>
        <p:xfrm>
          <a:off x="7048983" y="556161"/>
          <a:ext cx="3414532" cy="5996133"/>
        </p:xfrm>
        <a:graphic>
          <a:graphicData uri="http://schemas.openxmlformats.org/presentationml/2006/ole">
            <mc:AlternateContent xmlns:mc="http://schemas.openxmlformats.org/markup-compatibility/2006">
              <mc:Choice xmlns:v="urn:schemas-microsoft-com:vml" Requires="v">
                <p:oleObj spid="_x0000_s14417" name="Visio" r:id="rId7" imgW="2529741" imgH="4419576" progId="Visio.Drawing.15">
                  <p:embed/>
                </p:oleObj>
              </mc:Choice>
              <mc:Fallback>
                <p:oleObj name="Visio" r:id="rId7" imgW="2529741" imgH="4419576" progId="Visio.Drawing.15">
                  <p:embed/>
                  <p:pic>
                    <p:nvPicPr>
                      <p:cNvPr id="0" name="Object 3"/>
                      <p:cNvPicPr>
                        <a:picLocks noChangeAspect="1" noChangeArrowheads="1"/>
                      </p:cNvPicPr>
                      <p:nvPr/>
                    </p:nvPicPr>
                    <p:blipFill>
                      <a:blip r:embed="rId8"/>
                      <a:srcRect/>
                      <a:stretch>
                        <a:fillRect/>
                      </a:stretch>
                    </p:blipFill>
                    <p:spPr bwMode="auto">
                      <a:xfrm>
                        <a:off x="7048983" y="556161"/>
                        <a:ext cx="3414532" cy="5996133"/>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799719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解决方案</a:t>
            </a:r>
            <a:endParaRPr lang="zh-CN" altLang="en-US" sz="4000" dirty="0">
              <a:solidFill>
                <a:schemeClr val="accent1"/>
              </a:solidFill>
            </a:endParaRPr>
          </a:p>
        </p:txBody>
      </p:sp>
      <p:sp>
        <p:nvSpPr>
          <p:cNvPr id="6" name="文本框 2"/>
          <p:cNvSpPr txBox="1">
            <a:spLocks noChangeArrowheads="1"/>
          </p:cNvSpPr>
          <p:nvPr>
            <p:custDataLst>
              <p:tags r:id="rId3"/>
            </p:custDataLst>
          </p:nvPr>
        </p:nvSpPr>
        <p:spPr bwMode="auto">
          <a:xfrm>
            <a:off x="838200" y="1690688"/>
            <a:ext cx="11017250" cy="416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smtClean="0"/>
              <a:t>A-OMPN</a:t>
            </a:r>
            <a:r>
              <a:rPr lang="zh-CN" altLang="en-US" sz="2000" dirty="0" smtClean="0"/>
              <a:t>算法的思路</a:t>
            </a:r>
            <a:endParaRPr lang="en-US" altLang="zh-CN" sz="2000" dirty="0" smtClean="0"/>
          </a:p>
          <a:p>
            <a:pPr marL="0" indent="0" eaLnBrk="1" hangingPunct="1">
              <a:lnSpc>
                <a:spcPct val="150000"/>
              </a:lnSpc>
              <a:buClrTx/>
              <a:buSzTx/>
              <a:buNone/>
            </a:pPr>
            <a:endParaRPr lang="en-US" altLang="zh-CN" dirty="0"/>
          </a:p>
          <a:p>
            <a:pPr marL="0" indent="0" eaLnBrk="1" hangingPunct="1">
              <a:lnSpc>
                <a:spcPct val="150000"/>
              </a:lnSpc>
              <a:buClrTx/>
              <a:buSzTx/>
              <a:buNone/>
            </a:pPr>
            <a:endParaRPr lang="en-US" altLang="zh-CN" sz="2000" dirty="0"/>
          </a:p>
        </p:txBody>
      </p:sp>
      <p:grpSp>
        <p:nvGrpSpPr>
          <p:cNvPr id="18" name="组合 17"/>
          <p:cNvGrpSpPr/>
          <p:nvPr/>
        </p:nvGrpSpPr>
        <p:grpSpPr>
          <a:xfrm>
            <a:off x="3629653" y="2695986"/>
            <a:ext cx="5096886" cy="2860041"/>
            <a:chOff x="2888873" y="3425191"/>
            <a:chExt cx="5096886" cy="2860041"/>
          </a:xfrm>
        </p:grpSpPr>
        <p:sp>
          <p:nvSpPr>
            <p:cNvPr id="7" name="饼形 6"/>
            <p:cNvSpPr/>
            <p:nvPr/>
          </p:nvSpPr>
          <p:spPr>
            <a:xfrm>
              <a:off x="3832861" y="3429001"/>
              <a:ext cx="2842260" cy="2834640"/>
            </a:xfrm>
            <a:prstGeom prst="pie">
              <a:avLst>
                <a:gd name="adj1" fmla="val 10782891"/>
                <a:gd name="adj2" fmla="val 16203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文本框 7"/>
            <p:cNvSpPr txBox="1"/>
            <p:nvPr/>
          </p:nvSpPr>
          <p:spPr>
            <a:xfrm>
              <a:off x="4499612" y="4268123"/>
              <a:ext cx="723900" cy="461665"/>
            </a:xfrm>
            <a:prstGeom prst="rect">
              <a:avLst/>
            </a:prstGeom>
            <a:noFill/>
          </p:spPr>
          <p:txBody>
            <a:bodyPr wrap="square" rtlCol="0">
              <a:spAutoFit/>
            </a:bodyPr>
            <a:lstStyle/>
            <a:p>
              <a:pPr algn="ctr"/>
              <a:r>
                <a:rPr lang="zh-CN" altLang="en-US" sz="2400" dirty="0" smtClean="0">
                  <a:solidFill>
                    <a:schemeClr val="bg1"/>
                  </a:solidFill>
                </a:rPr>
                <a:t>快</a:t>
              </a:r>
              <a:endParaRPr lang="zh-CN" altLang="en-US" sz="2400" dirty="0">
                <a:solidFill>
                  <a:schemeClr val="bg1"/>
                </a:solidFill>
              </a:endParaRPr>
            </a:p>
          </p:txBody>
        </p:sp>
        <p:sp>
          <p:nvSpPr>
            <p:cNvPr id="12" name="饼形 11"/>
            <p:cNvSpPr/>
            <p:nvPr/>
          </p:nvSpPr>
          <p:spPr>
            <a:xfrm rot="10800000">
              <a:off x="4048761" y="3449321"/>
              <a:ext cx="2842260" cy="2834640"/>
            </a:xfrm>
            <a:prstGeom prst="pie">
              <a:avLst>
                <a:gd name="adj1" fmla="val 10819700"/>
                <a:gd name="adj2" fmla="val 16193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文本框 12"/>
            <p:cNvSpPr txBox="1"/>
            <p:nvPr/>
          </p:nvSpPr>
          <p:spPr>
            <a:xfrm>
              <a:off x="5591175" y="4970780"/>
              <a:ext cx="723900" cy="461665"/>
            </a:xfrm>
            <a:prstGeom prst="rect">
              <a:avLst/>
            </a:prstGeom>
            <a:noFill/>
          </p:spPr>
          <p:txBody>
            <a:bodyPr wrap="square" rtlCol="0">
              <a:spAutoFit/>
            </a:bodyPr>
            <a:lstStyle/>
            <a:p>
              <a:pPr algn="ctr"/>
              <a:r>
                <a:rPr lang="zh-CN" altLang="en-US" sz="2400" dirty="0" smtClean="0">
                  <a:solidFill>
                    <a:schemeClr val="bg1"/>
                  </a:solidFill>
                </a:rPr>
                <a:t>准</a:t>
              </a:r>
              <a:endParaRPr lang="zh-CN" altLang="en-US" sz="2400" dirty="0">
                <a:solidFill>
                  <a:schemeClr val="bg1"/>
                </a:solidFill>
              </a:endParaRPr>
            </a:p>
          </p:txBody>
        </p:sp>
        <p:sp>
          <p:nvSpPr>
            <p:cNvPr id="14" name="饼形 13"/>
            <p:cNvSpPr/>
            <p:nvPr/>
          </p:nvSpPr>
          <p:spPr>
            <a:xfrm rot="5400000">
              <a:off x="4052570" y="3446782"/>
              <a:ext cx="2842260" cy="2834640"/>
            </a:xfrm>
            <a:prstGeom prst="pie">
              <a:avLst>
                <a:gd name="adj1" fmla="val 10798191"/>
                <a:gd name="adj2" fmla="val 1621547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5" name="文本框 14"/>
            <p:cNvSpPr txBox="1"/>
            <p:nvPr/>
          </p:nvSpPr>
          <p:spPr>
            <a:xfrm>
              <a:off x="5589272" y="4268123"/>
              <a:ext cx="723900" cy="461665"/>
            </a:xfrm>
            <a:prstGeom prst="rect">
              <a:avLst/>
            </a:prstGeom>
            <a:noFill/>
          </p:spPr>
          <p:txBody>
            <a:bodyPr wrap="square" rtlCol="0">
              <a:spAutoFit/>
            </a:bodyPr>
            <a:lstStyle/>
            <a:p>
              <a:pPr algn="ctr"/>
              <a:r>
                <a:rPr lang="zh-CN" altLang="en-US" sz="2400" dirty="0">
                  <a:solidFill>
                    <a:srgbClr val="668094"/>
                  </a:solidFill>
                </a:rPr>
                <a:t>慢</a:t>
              </a:r>
              <a:endParaRPr lang="zh-CN" altLang="en-US" sz="2400" dirty="0">
                <a:solidFill>
                  <a:srgbClr val="668094"/>
                </a:solidFill>
              </a:endParaRPr>
            </a:p>
          </p:txBody>
        </p:sp>
        <p:sp>
          <p:nvSpPr>
            <p:cNvPr id="16" name="饼形 15"/>
            <p:cNvSpPr/>
            <p:nvPr/>
          </p:nvSpPr>
          <p:spPr>
            <a:xfrm rot="16200000">
              <a:off x="3829050" y="3429001"/>
              <a:ext cx="2842260" cy="2834640"/>
            </a:xfrm>
            <a:prstGeom prst="pie">
              <a:avLst>
                <a:gd name="adj1" fmla="val 10795566"/>
                <a:gd name="adj2" fmla="val 1619114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7" name="文本框 16"/>
            <p:cNvSpPr txBox="1"/>
            <p:nvPr/>
          </p:nvSpPr>
          <p:spPr>
            <a:xfrm>
              <a:off x="4499612" y="4970780"/>
              <a:ext cx="723900" cy="461665"/>
            </a:xfrm>
            <a:prstGeom prst="rect">
              <a:avLst/>
            </a:prstGeom>
            <a:noFill/>
          </p:spPr>
          <p:txBody>
            <a:bodyPr wrap="square" rtlCol="0">
              <a:spAutoFit/>
            </a:bodyPr>
            <a:lstStyle/>
            <a:p>
              <a:pPr algn="ctr"/>
              <a:r>
                <a:rPr lang="zh-CN" altLang="en-US" sz="2400" dirty="0" smtClean="0">
                  <a:solidFill>
                    <a:srgbClr val="668094"/>
                  </a:solidFill>
                </a:rPr>
                <a:t>误</a:t>
              </a:r>
              <a:endParaRPr lang="zh-CN" altLang="en-US" sz="2400" dirty="0">
                <a:solidFill>
                  <a:srgbClr val="668094"/>
                </a:solidFill>
              </a:endParaRPr>
            </a:p>
          </p:txBody>
        </p:sp>
        <p:sp>
          <p:nvSpPr>
            <p:cNvPr id="9" name="文本框 8"/>
            <p:cNvSpPr txBox="1"/>
            <p:nvPr/>
          </p:nvSpPr>
          <p:spPr>
            <a:xfrm>
              <a:off x="2888873" y="4555281"/>
              <a:ext cx="937768" cy="646331"/>
            </a:xfrm>
            <a:prstGeom prst="rect">
              <a:avLst/>
            </a:prstGeom>
            <a:noFill/>
          </p:spPr>
          <p:txBody>
            <a:bodyPr wrap="square" rtlCol="0">
              <a:spAutoFit/>
            </a:bodyPr>
            <a:lstStyle/>
            <a:p>
              <a:pPr algn="ctr"/>
              <a:r>
                <a:rPr lang="en-US" altLang="zh-CN" dirty="0" smtClean="0"/>
                <a:t>OMPN</a:t>
              </a:r>
              <a:r>
                <a:rPr lang="zh-CN" altLang="en-US" dirty="0" smtClean="0"/>
                <a:t>算法</a:t>
              </a:r>
              <a:endParaRPr lang="zh-CN" altLang="en-US" dirty="0"/>
            </a:p>
          </p:txBody>
        </p:sp>
        <p:sp>
          <p:nvSpPr>
            <p:cNvPr id="19" name="文本框 18"/>
            <p:cNvSpPr txBox="1"/>
            <p:nvPr/>
          </p:nvSpPr>
          <p:spPr>
            <a:xfrm>
              <a:off x="6891018" y="4555281"/>
              <a:ext cx="1094741" cy="646331"/>
            </a:xfrm>
            <a:prstGeom prst="rect">
              <a:avLst/>
            </a:prstGeom>
            <a:noFill/>
          </p:spPr>
          <p:txBody>
            <a:bodyPr wrap="square" rtlCol="0">
              <a:spAutoFit/>
            </a:bodyPr>
            <a:lstStyle/>
            <a:p>
              <a:pPr algn="ctr"/>
              <a:r>
                <a:rPr lang="en-US" altLang="zh-CN" dirty="0" smtClean="0"/>
                <a:t>GA-ANN</a:t>
              </a:r>
              <a:r>
                <a:rPr lang="zh-CN" altLang="en-US" dirty="0" smtClean="0"/>
                <a:t>算法</a:t>
              </a:r>
              <a:endParaRPr lang="zh-CN" altLang="en-US" dirty="0"/>
            </a:p>
          </p:txBody>
        </p:sp>
      </p:grpSp>
    </p:spTree>
    <p:custDataLst>
      <p:tags r:id="rId1"/>
    </p:custDataLst>
    <p:extLst>
      <p:ext uri="{BB962C8B-B14F-4D97-AF65-F5344CB8AC3E}">
        <p14:creationId xmlns:p14="http://schemas.microsoft.com/office/powerpoint/2010/main" val="3391592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smtClean="0">
                <a:solidFill>
                  <a:schemeClr val="accent1"/>
                </a:solidFill>
              </a:rPr>
              <a:t>A-OMPN</a:t>
            </a:r>
            <a:r>
              <a:rPr lang="zh-CN" altLang="en-US" sz="4000" dirty="0" smtClean="0">
                <a:solidFill>
                  <a:schemeClr val="accent1"/>
                </a:solidFill>
              </a:rPr>
              <a:t>算法流程</a:t>
            </a:r>
            <a:endParaRPr lang="zh-CN" altLang="en-US" sz="4000" dirty="0">
              <a:solidFill>
                <a:schemeClr val="accent1"/>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5"/>
          <a:stretch>
            <a:fillRect/>
          </a:stretch>
        </p:blipFill>
        <p:spPr>
          <a:xfrm>
            <a:off x="2465407" y="1363077"/>
            <a:ext cx="6993471" cy="5399954"/>
          </a:xfrm>
          <a:prstGeom prst="rect">
            <a:avLst/>
          </a:prstGeom>
        </p:spPr>
      </p:pic>
    </p:spTree>
    <p:custDataLst>
      <p:tags r:id="rId1"/>
    </p:custDataLst>
    <p:extLst>
      <p:ext uri="{BB962C8B-B14F-4D97-AF65-F5344CB8AC3E}">
        <p14:creationId xmlns:p14="http://schemas.microsoft.com/office/powerpoint/2010/main" val="3008290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a:solidFill>
                  <a:schemeClr val="accent1"/>
                </a:solidFill>
              </a:rPr>
              <a:t>BP</a:t>
            </a:r>
            <a:r>
              <a:rPr lang="en-US" altLang="zh-CN" sz="4000" dirty="0" smtClean="0">
                <a:solidFill>
                  <a:schemeClr val="accent1"/>
                </a:solidFill>
              </a:rPr>
              <a:t>-OMPN</a:t>
            </a:r>
            <a:r>
              <a:rPr lang="zh-CN" altLang="en-US" sz="4000" dirty="0" smtClean="0">
                <a:solidFill>
                  <a:schemeClr val="accent1"/>
                </a:solidFill>
              </a:rPr>
              <a:t>提出</a:t>
            </a:r>
            <a:r>
              <a:rPr lang="zh-CN" altLang="en-US" sz="4000" dirty="0" smtClean="0">
                <a:solidFill>
                  <a:schemeClr val="accent1"/>
                </a:solidFill>
              </a:rPr>
              <a:t>背景</a:t>
            </a:r>
            <a:endParaRPr lang="zh-CN" altLang="en-US" sz="4000" dirty="0">
              <a:solidFill>
                <a:schemeClr val="accent1"/>
              </a:solidFill>
            </a:endParaRPr>
          </a:p>
        </p:txBody>
      </p:sp>
      <p:sp>
        <p:nvSpPr>
          <p:cNvPr id="2" name="Rectangle 2"/>
          <p:cNvSpPr>
            <a:spLocks noChangeArrowheads="1"/>
          </p:cNvSpPr>
          <p:nvPr/>
        </p:nvSpPr>
        <p:spPr bwMode="auto">
          <a:xfrm>
            <a:off x="3447288" y="150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2"/>
          <p:cNvSpPr txBox="1">
            <a:spLocks noChangeArrowheads="1"/>
          </p:cNvSpPr>
          <p:nvPr>
            <p:custDataLst>
              <p:tags r:id="rId4"/>
            </p:custDataLst>
          </p:nvPr>
        </p:nvSpPr>
        <p:spPr bwMode="auto">
          <a:xfrm>
            <a:off x="838199" y="1690688"/>
            <a:ext cx="5932991" cy="379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71500" indent="-571500" eaLnBrk="1" hangingPunct="1">
              <a:lnSpc>
                <a:spcPct val="150000"/>
              </a:lnSpc>
              <a:buClrTx/>
              <a:buSzTx/>
              <a:buFont typeface="+mj-lt"/>
              <a:buAutoNum type="romanUcPeriod"/>
            </a:pPr>
            <a:r>
              <a:rPr lang="en-US" altLang="zh-CN" sz="2000" dirty="0" smtClean="0"/>
              <a:t>A-OMPN</a:t>
            </a:r>
            <a:r>
              <a:rPr lang="zh-CN" altLang="en-US" sz="2000" dirty="0" smtClean="0"/>
              <a:t>算法训练过程时间复杂度过高</a:t>
            </a:r>
            <a:endParaRPr lang="en-US" altLang="zh-CN" sz="2000" dirty="0" smtClean="0"/>
          </a:p>
          <a:p>
            <a:pPr marL="0" indent="0" eaLnBrk="1" hangingPunct="1">
              <a:lnSpc>
                <a:spcPct val="150000"/>
              </a:lnSpc>
              <a:buClrTx/>
              <a:buSzTx/>
              <a:buNone/>
            </a:pPr>
            <a:endParaRPr lang="en-US" altLang="zh-CN" sz="2000" dirty="0" smtClean="0"/>
          </a:p>
          <a:p>
            <a:pPr marL="571500" indent="-571500" eaLnBrk="1" hangingPunct="1">
              <a:lnSpc>
                <a:spcPct val="150000"/>
              </a:lnSpc>
              <a:buClrTx/>
              <a:buSzTx/>
              <a:buFont typeface="+mj-lt"/>
              <a:buAutoNum type="romanUcPeriod"/>
            </a:pPr>
            <a:endParaRPr lang="en-US" altLang="zh-CN" sz="2000" dirty="0" smtClean="0"/>
          </a:p>
          <a:p>
            <a:pPr marL="571500" indent="-571500" eaLnBrk="1" hangingPunct="1">
              <a:lnSpc>
                <a:spcPct val="150000"/>
              </a:lnSpc>
              <a:buClrTx/>
              <a:buSzTx/>
              <a:buFont typeface="+mj-lt"/>
              <a:buAutoNum type="romanUcPeriod" startAt="2"/>
            </a:pPr>
            <a:r>
              <a:rPr lang="en-US" altLang="zh-CN" sz="2000" dirty="0" smtClean="0"/>
              <a:t>A-OMPN</a:t>
            </a:r>
            <a:r>
              <a:rPr lang="zh-CN" altLang="en-US" sz="2000" dirty="0" smtClean="0"/>
              <a:t>算法适用</a:t>
            </a:r>
            <a:r>
              <a:rPr lang="zh-CN" altLang="en-US" sz="2000" dirty="0"/>
              <a:t>较为局限，并且算法的搜索效率</a:t>
            </a:r>
            <a:r>
              <a:rPr lang="zh-CN" altLang="en-US" sz="2000" dirty="0" smtClean="0"/>
              <a:t>低下</a:t>
            </a:r>
            <a:endParaRPr lang="en-US" altLang="zh-CN" dirty="0" smtClean="0"/>
          </a:p>
          <a:p>
            <a:pPr marL="0" indent="0" eaLnBrk="1" hangingPunct="1">
              <a:lnSpc>
                <a:spcPct val="150000"/>
              </a:lnSpc>
              <a:buClrTx/>
              <a:buSzTx/>
              <a:buNone/>
            </a:pPr>
            <a:endParaRPr lang="en-US" altLang="zh-CN"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3730006018"/>
              </p:ext>
            </p:extLst>
          </p:nvPr>
        </p:nvGraphicFramePr>
        <p:xfrm>
          <a:off x="1493133" y="2398886"/>
          <a:ext cx="4114147" cy="793912"/>
        </p:xfrm>
        <a:graphic>
          <a:graphicData uri="http://schemas.openxmlformats.org/presentationml/2006/ole">
            <mc:AlternateContent xmlns:mc="http://schemas.openxmlformats.org/markup-compatibility/2006">
              <mc:Choice xmlns:v="urn:schemas-microsoft-com:vml" Requires="v">
                <p:oleObj spid="_x0000_s22594" name="Equation" r:id="rId7" imgW="2476500" imgH="482600" progId="Equation.DSMT4">
                  <p:embed/>
                </p:oleObj>
              </mc:Choice>
              <mc:Fallback>
                <p:oleObj name="Equation" r:id="rId7" imgW="2476500" imgH="4826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3133" y="2398886"/>
                        <a:ext cx="4114147" cy="793912"/>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748358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smtClean="0">
                <a:solidFill>
                  <a:schemeClr val="accent1"/>
                </a:solidFill>
              </a:rPr>
              <a:t>BP-OMPN</a:t>
            </a:r>
            <a:r>
              <a:rPr lang="zh-CN" altLang="en-US" sz="4000" dirty="0" smtClean="0">
                <a:solidFill>
                  <a:schemeClr val="accent1"/>
                </a:solidFill>
              </a:rPr>
              <a:t>算法设计</a:t>
            </a:r>
            <a:endParaRPr lang="zh-CN" altLang="en-US" sz="4000" dirty="0">
              <a:solidFill>
                <a:schemeClr val="accent1"/>
              </a:solidFill>
            </a:endParaRPr>
          </a:p>
        </p:txBody>
      </p:sp>
      <p:sp>
        <p:nvSpPr>
          <p:cNvPr id="20" name="文本框 2"/>
          <p:cNvSpPr txBox="1">
            <a:spLocks noChangeArrowheads="1"/>
          </p:cNvSpPr>
          <p:nvPr>
            <p:custDataLst>
              <p:tags r:id="rId3"/>
            </p:custDataLst>
          </p:nvPr>
        </p:nvSpPr>
        <p:spPr bwMode="auto">
          <a:xfrm>
            <a:off x="838199" y="1690688"/>
            <a:ext cx="5932991" cy="379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71500" indent="-571500" eaLnBrk="1" hangingPunct="1">
              <a:lnSpc>
                <a:spcPct val="150000"/>
              </a:lnSpc>
              <a:buClrTx/>
              <a:buSzTx/>
              <a:buFont typeface="+mj-lt"/>
              <a:buAutoNum type="romanUcPeriod"/>
            </a:pPr>
            <a:r>
              <a:rPr lang="en-US" altLang="zh-CN" sz="2000" dirty="0"/>
              <a:t>BP</a:t>
            </a:r>
            <a:r>
              <a:rPr lang="en-US" altLang="zh-CN" sz="2000" dirty="0" smtClean="0"/>
              <a:t>-OMPN</a:t>
            </a:r>
            <a:r>
              <a:rPr lang="zh-CN" altLang="en-US" sz="2000" dirty="0" smtClean="0"/>
              <a:t>算法的理论支持</a:t>
            </a:r>
            <a:endParaRPr lang="en-US" altLang="zh-CN" sz="2000" dirty="0" smtClean="0"/>
          </a:p>
          <a:p>
            <a:pPr marL="0" indent="0" eaLnBrk="1" hangingPunct="1">
              <a:lnSpc>
                <a:spcPct val="150000"/>
              </a:lnSpc>
              <a:buClrTx/>
              <a:buSzTx/>
              <a:buNone/>
            </a:pPr>
            <a:r>
              <a:rPr lang="zh-CN" altLang="en-US" sz="1800" dirty="0" smtClean="0">
                <a:solidFill>
                  <a:srgbClr val="668094"/>
                </a:solidFill>
              </a:rPr>
              <a:t>         高</a:t>
            </a:r>
            <a:r>
              <a:rPr lang="zh-CN" altLang="en-US" sz="1800" dirty="0">
                <a:solidFill>
                  <a:srgbClr val="668094"/>
                </a:solidFill>
              </a:rPr>
              <a:t>维优化的</a:t>
            </a:r>
            <a:r>
              <a:rPr lang="zh-CN" altLang="en-US" sz="1800" dirty="0" smtClean="0">
                <a:solidFill>
                  <a:srgbClr val="668094"/>
                </a:solidFill>
              </a:rPr>
              <a:t>难点（</a:t>
            </a:r>
            <a:r>
              <a:rPr lang="zh-CN" altLang="en-US" sz="1800" dirty="0">
                <a:solidFill>
                  <a:srgbClr val="668094"/>
                </a:solidFill>
              </a:rPr>
              <a:t>鞍点</a:t>
            </a:r>
            <a:r>
              <a:rPr lang="zh-CN" altLang="en-US" sz="1800" dirty="0" smtClean="0">
                <a:solidFill>
                  <a:srgbClr val="668094"/>
                </a:solidFill>
              </a:rPr>
              <a:t>）、适用性广</a:t>
            </a:r>
            <a:endParaRPr lang="en-US" altLang="zh-CN" sz="1800" dirty="0" smtClean="0">
              <a:solidFill>
                <a:srgbClr val="668094"/>
              </a:solidFill>
            </a:endParaRPr>
          </a:p>
          <a:p>
            <a:pPr marL="514350" indent="-514350" eaLnBrk="1" hangingPunct="1">
              <a:lnSpc>
                <a:spcPct val="150000"/>
              </a:lnSpc>
              <a:buClrTx/>
              <a:buSzTx/>
              <a:buFont typeface="+mj-lt"/>
              <a:buAutoNum type="romanUcPeriod" startAt="2"/>
            </a:pPr>
            <a:r>
              <a:rPr lang="en-US" altLang="zh-CN" sz="2000" dirty="0" smtClean="0"/>
              <a:t>BP-OMPN</a:t>
            </a:r>
            <a:r>
              <a:rPr lang="zh-CN" altLang="en-US" sz="2000" dirty="0" smtClean="0"/>
              <a:t>算法流程</a:t>
            </a:r>
            <a:endParaRPr lang="en-US" altLang="zh-CN" sz="2000" dirty="0"/>
          </a:p>
        </p:txBody>
      </p:sp>
      <p:pic>
        <p:nvPicPr>
          <p:cNvPr id="3" name="图片 2"/>
          <p:cNvPicPr>
            <a:picLocks noChangeAspect="1"/>
          </p:cNvPicPr>
          <p:nvPr/>
        </p:nvPicPr>
        <p:blipFill>
          <a:blip r:embed="rId6"/>
          <a:stretch>
            <a:fillRect/>
          </a:stretch>
        </p:blipFill>
        <p:spPr>
          <a:xfrm>
            <a:off x="4478260" y="1259933"/>
            <a:ext cx="7713740" cy="4759867"/>
          </a:xfrm>
          <a:prstGeom prst="rect">
            <a:avLst/>
          </a:prstGeom>
        </p:spPr>
      </p:pic>
    </p:spTree>
    <p:custDataLst>
      <p:tags r:id="rId1"/>
    </p:custDataLst>
    <p:extLst>
      <p:ext uri="{BB962C8B-B14F-4D97-AF65-F5344CB8AC3E}">
        <p14:creationId xmlns:p14="http://schemas.microsoft.com/office/powerpoint/2010/main" val="694667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3"/>
          <p:cNvSpPr>
            <a:spLocks noGrp="1"/>
          </p:cNvSpPr>
          <p:nvPr>
            <p:ph type="title"/>
            <p:custDataLst>
              <p:tags r:id="rId2"/>
            </p:custDataLst>
          </p:nvPr>
        </p:nvSpPr>
        <p:spPr>
          <a:xfrm>
            <a:off x="3111500" y="2646363"/>
            <a:ext cx="7786688" cy="1209675"/>
          </a:xfrm>
        </p:spPr>
        <p:txBody>
          <a:bodyPr/>
          <a:lstStyle/>
          <a:p>
            <a:pPr eaLnBrk="1" hangingPunct="1"/>
            <a:r>
              <a:rPr lang="zh-CN" altLang="en-US" sz="4000" dirty="0" smtClean="0"/>
              <a:t>研究工作概述</a:t>
            </a:r>
          </a:p>
        </p:txBody>
      </p:sp>
      <p:sp>
        <p:nvSpPr>
          <p:cNvPr id="12291" name="文本框 5"/>
          <p:cNvSpPr txBox="1">
            <a:spLocks noChangeArrowheads="1"/>
          </p:cNvSpPr>
          <p:nvPr>
            <p:custDataLst>
              <p:tags r:id="rId3"/>
            </p:custDataLst>
          </p:nvPr>
        </p:nvSpPr>
        <p:spPr bwMode="auto">
          <a:xfrm>
            <a:off x="2171700" y="2946400"/>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ClrTx/>
              <a:buSzTx/>
              <a:buFontTx/>
              <a:buNone/>
            </a:pPr>
            <a:r>
              <a:rPr lang="en-US" altLang="zh-CN" sz="3200">
                <a:solidFill>
                  <a:schemeClr val="bg1"/>
                </a:solidFill>
              </a:rPr>
              <a:t>01</a:t>
            </a:r>
            <a:endParaRPr lang="zh-CN" altLang="en-US" sz="320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实验结果</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199" y="1690688"/>
            <a:ext cx="6731643"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a:t>GA-ANN</a:t>
            </a:r>
            <a:r>
              <a:rPr lang="zh-CN" altLang="en-US" sz="2000" dirty="0"/>
              <a:t>、</a:t>
            </a:r>
            <a:r>
              <a:rPr lang="en-US" altLang="zh-CN" sz="2000" dirty="0"/>
              <a:t>OMPN</a:t>
            </a:r>
            <a:r>
              <a:rPr lang="zh-CN" altLang="en-US" sz="2000" dirty="0"/>
              <a:t>、</a:t>
            </a:r>
            <a:r>
              <a:rPr lang="en-US" altLang="zh-CN" sz="2000" dirty="0"/>
              <a:t>A-OMPN</a:t>
            </a:r>
            <a:r>
              <a:rPr lang="zh-CN" altLang="en-US" sz="2000" dirty="0"/>
              <a:t>、</a:t>
            </a:r>
            <a:r>
              <a:rPr lang="en-US" altLang="zh-CN" sz="2000" dirty="0"/>
              <a:t>BP-OMPN</a:t>
            </a:r>
            <a:r>
              <a:rPr lang="zh-CN" altLang="en-US" sz="2000" dirty="0"/>
              <a:t>综合对比实验</a:t>
            </a:r>
            <a:endParaRPr lang="en-US" altLang="zh-CN" sz="2000" dirty="0"/>
          </a:p>
        </p:txBody>
      </p:sp>
      <p:sp>
        <p:nvSpPr>
          <p:cNvPr id="2" name="矩形 1"/>
          <p:cNvSpPr/>
          <p:nvPr/>
        </p:nvSpPr>
        <p:spPr>
          <a:xfrm>
            <a:off x="1349829" y="2505669"/>
            <a:ext cx="5528491" cy="923330"/>
          </a:xfrm>
          <a:prstGeom prst="rect">
            <a:avLst/>
          </a:prstGeom>
        </p:spPr>
        <p:txBody>
          <a:bodyPr wrap="square">
            <a:spAutoFit/>
          </a:bodyPr>
          <a:lstStyle/>
          <a:p>
            <a:pPr marL="342900" indent="-342900">
              <a:buFont typeface="+mj-lt"/>
              <a:buAutoNum type="arabicPeriod"/>
            </a:pP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查全率：</a:t>
            </a:r>
            <a:endPar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solidFill>
                <a:schemeClr val="tx1">
                  <a:lumMod val="50000"/>
                </a:schemeClr>
              </a:solidFill>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1613" y="2720048"/>
            <a:ext cx="4768774" cy="3576580"/>
          </a:xfrm>
          <a:prstGeom prst="rect">
            <a:avLst/>
          </a:prstGeom>
        </p:spPr>
      </p:pic>
    </p:spTree>
    <p:custDataLst>
      <p:tags r:id="rId1"/>
    </p:custDataLst>
    <p:extLst>
      <p:ext uri="{BB962C8B-B14F-4D97-AF65-F5344CB8AC3E}">
        <p14:creationId xmlns:p14="http://schemas.microsoft.com/office/powerpoint/2010/main" val="4161948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实验结果</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199" y="1690688"/>
            <a:ext cx="6731643"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a:t>GA-ANN</a:t>
            </a:r>
            <a:r>
              <a:rPr lang="zh-CN" altLang="en-US" sz="2000" dirty="0"/>
              <a:t>、</a:t>
            </a:r>
            <a:r>
              <a:rPr lang="en-US" altLang="zh-CN" sz="2000" dirty="0"/>
              <a:t>OMPN</a:t>
            </a:r>
            <a:r>
              <a:rPr lang="zh-CN" altLang="en-US" sz="2000" dirty="0"/>
              <a:t>、</a:t>
            </a:r>
            <a:r>
              <a:rPr lang="en-US" altLang="zh-CN" sz="2000" dirty="0"/>
              <a:t>A-OMPN</a:t>
            </a:r>
            <a:r>
              <a:rPr lang="zh-CN" altLang="en-US" sz="2000" dirty="0"/>
              <a:t>、</a:t>
            </a:r>
            <a:r>
              <a:rPr lang="en-US" altLang="zh-CN" sz="2000" dirty="0"/>
              <a:t>BP-OMPN</a:t>
            </a:r>
            <a:r>
              <a:rPr lang="zh-CN" altLang="en-US" sz="2000" dirty="0"/>
              <a:t>综合对比实验</a:t>
            </a:r>
            <a:endParaRPr lang="en-US" altLang="zh-CN" sz="2000" dirty="0"/>
          </a:p>
        </p:txBody>
      </p:sp>
      <p:sp>
        <p:nvSpPr>
          <p:cNvPr id="2" name="矩形 1"/>
          <p:cNvSpPr/>
          <p:nvPr/>
        </p:nvSpPr>
        <p:spPr>
          <a:xfrm>
            <a:off x="1349829" y="2505669"/>
            <a:ext cx="5528491" cy="923330"/>
          </a:xfrm>
          <a:prstGeom prst="rect">
            <a:avLst/>
          </a:prstGeom>
        </p:spPr>
        <p:txBody>
          <a:bodyPr wrap="square">
            <a:spAutoFit/>
          </a:bodyPr>
          <a:lstStyle/>
          <a:p>
            <a:pPr marL="342900" indent="-342900">
              <a:buFont typeface="+mj-lt"/>
              <a:buAutoNum type="arabicPeriod" startAt="2"/>
            </a:pP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查准率：</a:t>
            </a:r>
            <a:endPar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solidFill>
                <a:schemeClr val="tx1">
                  <a:lumMod val="50000"/>
                </a:schemeClr>
              </a:solidFill>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1613" y="2720048"/>
            <a:ext cx="4768774" cy="3576580"/>
          </a:xfrm>
          <a:prstGeom prst="rect">
            <a:avLst/>
          </a:prstGeom>
        </p:spPr>
      </p:pic>
    </p:spTree>
    <p:custDataLst>
      <p:tags r:id="rId1"/>
    </p:custDataLst>
    <p:extLst>
      <p:ext uri="{BB962C8B-B14F-4D97-AF65-F5344CB8AC3E}">
        <p14:creationId xmlns:p14="http://schemas.microsoft.com/office/powerpoint/2010/main" val="2016991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实验结果</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199" y="1690688"/>
            <a:ext cx="6731643"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a:t>GA-ANN</a:t>
            </a:r>
            <a:r>
              <a:rPr lang="zh-CN" altLang="en-US" sz="2000" dirty="0"/>
              <a:t>、</a:t>
            </a:r>
            <a:r>
              <a:rPr lang="en-US" altLang="zh-CN" sz="2000" dirty="0"/>
              <a:t>OMPN</a:t>
            </a:r>
            <a:r>
              <a:rPr lang="zh-CN" altLang="en-US" sz="2000" dirty="0"/>
              <a:t>、</a:t>
            </a:r>
            <a:r>
              <a:rPr lang="en-US" altLang="zh-CN" sz="2000" dirty="0"/>
              <a:t>A-OMPN</a:t>
            </a:r>
            <a:r>
              <a:rPr lang="zh-CN" altLang="en-US" sz="2000" dirty="0"/>
              <a:t>、</a:t>
            </a:r>
            <a:r>
              <a:rPr lang="en-US" altLang="zh-CN" sz="2000" dirty="0"/>
              <a:t>BP-OMPN</a:t>
            </a:r>
            <a:r>
              <a:rPr lang="zh-CN" altLang="en-US" sz="2000" dirty="0"/>
              <a:t>综合对比实验</a:t>
            </a:r>
            <a:endParaRPr lang="en-US" altLang="zh-CN" sz="2000" dirty="0"/>
          </a:p>
        </p:txBody>
      </p:sp>
      <p:sp>
        <p:nvSpPr>
          <p:cNvPr id="2" name="矩形 1"/>
          <p:cNvSpPr/>
          <p:nvPr/>
        </p:nvSpPr>
        <p:spPr>
          <a:xfrm>
            <a:off x="1349829" y="2505669"/>
            <a:ext cx="5528491" cy="923330"/>
          </a:xfrm>
          <a:prstGeom prst="rect">
            <a:avLst/>
          </a:prstGeom>
        </p:spPr>
        <p:txBody>
          <a:bodyPr wrap="square">
            <a:spAutoFit/>
          </a:bodyPr>
          <a:lstStyle/>
          <a:p>
            <a:pPr marL="342900" indent="-342900">
              <a:buFont typeface="+mj-lt"/>
              <a:buAutoNum type="arabicPeriod" startAt="3"/>
            </a:pP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运行时间：</a:t>
            </a:r>
            <a:endPar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solidFill>
                <a:schemeClr val="tx1">
                  <a:lumMod val="50000"/>
                </a:schemeClr>
              </a:solidFill>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1613" y="2720048"/>
            <a:ext cx="4768774" cy="3576580"/>
          </a:xfrm>
          <a:prstGeom prst="rect">
            <a:avLst/>
          </a:prstGeom>
        </p:spPr>
      </p:pic>
    </p:spTree>
    <p:custDataLst>
      <p:tags r:id="rId1"/>
    </p:custDataLst>
    <p:extLst>
      <p:ext uri="{BB962C8B-B14F-4D97-AF65-F5344CB8AC3E}">
        <p14:creationId xmlns:p14="http://schemas.microsoft.com/office/powerpoint/2010/main" val="7986993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实验结果</a:t>
            </a:r>
            <a:endParaRPr lang="zh-CN" altLang="en-US" sz="2800" baseline="30000" dirty="0">
              <a:solidFill>
                <a:srgbClr val="FF0000"/>
              </a:solidFill>
            </a:endParaRPr>
          </a:p>
        </p:txBody>
      </p:sp>
      <p:sp>
        <p:nvSpPr>
          <p:cNvPr id="6" name="文本框 2"/>
          <p:cNvSpPr txBox="1">
            <a:spLocks noChangeArrowheads="1"/>
          </p:cNvSpPr>
          <p:nvPr>
            <p:custDataLst>
              <p:tags r:id="rId3"/>
            </p:custDataLst>
          </p:nvPr>
        </p:nvSpPr>
        <p:spPr bwMode="auto">
          <a:xfrm>
            <a:off x="838199" y="1690688"/>
            <a:ext cx="6731643"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eaLnBrk="1" hangingPunct="1">
              <a:lnSpc>
                <a:spcPct val="150000"/>
              </a:lnSpc>
              <a:buClrTx/>
              <a:buSzTx/>
              <a:buNone/>
            </a:pPr>
            <a:r>
              <a:rPr lang="en-US" altLang="zh-CN" sz="2000" dirty="0"/>
              <a:t>GA-ANN</a:t>
            </a:r>
            <a:r>
              <a:rPr lang="zh-CN" altLang="en-US" sz="2000" dirty="0"/>
              <a:t>、</a:t>
            </a:r>
            <a:r>
              <a:rPr lang="en-US" altLang="zh-CN" sz="2000" dirty="0"/>
              <a:t>OMPN</a:t>
            </a:r>
            <a:r>
              <a:rPr lang="zh-CN" altLang="en-US" sz="2000" dirty="0"/>
              <a:t>、</a:t>
            </a:r>
            <a:r>
              <a:rPr lang="en-US" altLang="zh-CN" sz="2000" dirty="0"/>
              <a:t>A-OMPN</a:t>
            </a:r>
            <a:r>
              <a:rPr lang="zh-CN" altLang="en-US" sz="2000" dirty="0"/>
              <a:t>、</a:t>
            </a:r>
            <a:r>
              <a:rPr lang="en-US" altLang="zh-CN" sz="2000" dirty="0"/>
              <a:t>BP-OMPN</a:t>
            </a:r>
            <a:r>
              <a:rPr lang="zh-CN" altLang="en-US" sz="2000" dirty="0"/>
              <a:t>综合对比实验</a:t>
            </a:r>
            <a:endParaRPr lang="en-US" altLang="zh-CN" sz="2000" dirty="0"/>
          </a:p>
        </p:txBody>
      </p:sp>
      <p:sp>
        <p:nvSpPr>
          <p:cNvPr id="2" name="矩形 1"/>
          <p:cNvSpPr/>
          <p:nvPr/>
        </p:nvSpPr>
        <p:spPr>
          <a:xfrm>
            <a:off x="1349829" y="2505669"/>
            <a:ext cx="5528491" cy="923330"/>
          </a:xfrm>
          <a:prstGeom prst="rect">
            <a:avLst/>
          </a:prstGeom>
        </p:spPr>
        <p:txBody>
          <a:bodyPr wrap="square">
            <a:spAutoFit/>
          </a:bodyPr>
          <a:lstStyle/>
          <a:p>
            <a:pPr marL="342900" indent="-342900">
              <a:buFont typeface="+mj-lt"/>
              <a:buAutoNum type="arabicPeriod" startAt="4"/>
            </a:pPr>
            <a:r>
              <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A-OMPN</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BP-OMPN</a:t>
            </a:r>
            <a:r>
              <a:rPr lang="zh-CN" altLang="en-US"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训练时间：</a:t>
            </a:r>
            <a:endParaRPr lang="en-US" altLang="zh-CN" kern="1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solidFill>
                <a:schemeClr val="tx1">
                  <a:lumMod val="50000"/>
                </a:schemeClr>
              </a:solidFill>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1613" y="3016251"/>
            <a:ext cx="4768774" cy="3576580"/>
          </a:xfrm>
          <a:prstGeom prst="rect">
            <a:avLst/>
          </a:prstGeom>
        </p:spPr>
      </p:pic>
    </p:spTree>
    <p:custDataLst>
      <p:tags r:id="rId1"/>
    </p:custDataLst>
    <p:extLst>
      <p:ext uri="{BB962C8B-B14F-4D97-AF65-F5344CB8AC3E}">
        <p14:creationId xmlns:p14="http://schemas.microsoft.com/office/powerpoint/2010/main" val="2657593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实验综合结论</a:t>
            </a:r>
            <a:endParaRPr lang="zh-CN" altLang="en-US" sz="4000" dirty="0">
              <a:solidFill>
                <a:schemeClr val="accent1"/>
              </a:solidFill>
            </a:endParaRPr>
          </a:p>
        </p:txBody>
      </p:sp>
      <p:sp>
        <p:nvSpPr>
          <p:cNvPr id="2" name="Rectangle 2"/>
          <p:cNvSpPr>
            <a:spLocks noChangeArrowheads="1"/>
          </p:cNvSpPr>
          <p:nvPr/>
        </p:nvSpPr>
        <p:spPr bwMode="auto">
          <a:xfrm>
            <a:off x="3447288" y="150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2"/>
          <p:cNvSpPr txBox="1">
            <a:spLocks noChangeArrowheads="1"/>
          </p:cNvSpPr>
          <p:nvPr>
            <p:custDataLst>
              <p:tags r:id="rId3"/>
            </p:custDataLst>
          </p:nvPr>
        </p:nvSpPr>
        <p:spPr bwMode="auto">
          <a:xfrm>
            <a:off x="838199" y="1690688"/>
            <a:ext cx="8490996" cy="379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71500" indent="-571500" eaLnBrk="1" hangingPunct="1">
              <a:lnSpc>
                <a:spcPct val="150000"/>
              </a:lnSpc>
              <a:buClrTx/>
              <a:buSzTx/>
              <a:buFont typeface="+mj-lt"/>
              <a:buAutoNum type="romanUcPeriod"/>
            </a:pPr>
            <a:r>
              <a:rPr lang="en-US" altLang="zh-CN" sz="2000" dirty="0" smtClean="0"/>
              <a:t>A-OMPN</a:t>
            </a:r>
            <a:r>
              <a:rPr lang="zh-CN" altLang="en-US" sz="2000" dirty="0" smtClean="0"/>
              <a:t>、</a:t>
            </a:r>
            <a:r>
              <a:rPr lang="en-US" altLang="zh-CN" sz="2000" dirty="0" smtClean="0"/>
              <a:t>BP-OMPN</a:t>
            </a:r>
            <a:r>
              <a:rPr lang="zh-CN" altLang="en-US" sz="2000" dirty="0" smtClean="0"/>
              <a:t>与</a:t>
            </a:r>
            <a:r>
              <a:rPr lang="en-US" altLang="zh-CN" sz="2000" dirty="0" smtClean="0"/>
              <a:t>OMPN</a:t>
            </a:r>
            <a:r>
              <a:rPr lang="zh-CN" altLang="en-US" sz="2000" dirty="0" smtClean="0"/>
              <a:t>相比</a:t>
            </a:r>
            <a:r>
              <a:rPr lang="zh-CN" altLang="en-US" sz="2000" dirty="0"/>
              <a:t>，取得了较高的</a:t>
            </a:r>
            <a:r>
              <a:rPr lang="zh-CN" altLang="en-US" sz="2000" dirty="0" smtClean="0"/>
              <a:t>查准率，以消耗更多的时间为代价。</a:t>
            </a:r>
            <a:endParaRPr lang="en-US" altLang="zh-CN" sz="2000" dirty="0" smtClean="0"/>
          </a:p>
          <a:p>
            <a:pPr marL="571500" indent="-571500" eaLnBrk="1" hangingPunct="1">
              <a:lnSpc>
                <a:spcPct val="150000"/>
              </a:lnSpc>
              <a:buClrTx/>
              <a:buSzTx/>
              <a:buFont typeface="+mj-lt"/>
              <a:buAutoNum type="romanUcPeriod"/>
            </a:pPr>
            <a:r>
              <a:rPr lang="en-US" altLang="zh-CN" sz="2000" dirty="0" smtClean="0">
                <a:latin typeface="+mn-lt"/>
              </a:rPr>
              <a:t>A-OMPN</a:t>
            </a:r>
            <a:r>
              <a:rPr lang="zh-CN" altLang="en-US" sz="2000" dirty="0" smtClean="0">
                <a:latin typeface="+mn-lt"/>
              </a:rPr>
              <a:t>与</a:t>
            </a:r>
            <a:r>
              <a:rPr lang="en-US" altLang="zh-CN" sz="2000" dirty="0" smtClean="0">
                <a:latin typeface="+mn-lt"/>
              </a:rPr>
              <a:t>BP-OMPN</a:t>
            </a:r>
            <a:r>
              <a:rPr lang="zh-CN" altLang="en-US" sz="2000" dirty="0" smtClean="0">
                <a:latin typeface="+mn-lt"/>
              </a:rPr>
              <a:t>相比</a:t>
            </a:r>
            <a:r>
              <a:rPr lang="zh-CN" altLang="en-US" sz="2000" dirty="0">
                <a:latin typeface="+mn-lt"/>
              </a:rPr>
              <a:t>，查全率、查准率以及检测时间的差距都比较小，因此在实际问题中，可以综合考虑查准率</a:t>
            </a:r>
            <a:r>
              <a:rPr lang="zh-CN" altLang="en-US" sz="2000" dirty="0" smtClean="0">
                <a:latin typeface="+mn-lt"/>
              </a:rPr>
              <a:t>和训练时间</a:t>
            </a:r>
            <a:r>
              <a:rPr lang="zh-CN" altLang="en-US" sz="2000" dirty="0">
                <a:latin typeface="+mn-lt"/>
              </a:rPr>
              <a:t>的要求，选择最适用于实际情况的算法</a:t>
            </a:r>
            <a:r>
              <a:rPr lang="zh-CN" altLang="en-US" dirty="0"/>
              <a:t>。</a:t>
            </a:r>
            <a:endParaRPr lang="en-US" altLang="zh-CN" dirty="0"/>
          </a:p>
          <a:p>
            <a:pPr marL="0" indent="0" eaLnBrk="1" hangingPunct="1">
              <a:lnSpc>
                <a:spcPct val="150000"/>
              </a:lnSpc>
              <a:buClrTx/>
              <a:buSzTx/>
              <a:buNone/>
            </a:pPr>
            <a:endParaRPr lang="en-US" altLang="zh-CN" sz="2000" dirty="0"/>
          </a:p>
        </p:txBody>
      </p:sp>
    </p:spTree>
    <p:custDataLst>
      <p:tags r:id="rId1"/>
    </p:custDataLst>
    <p:extLst>
      <p:ext uri="{BB962C8B-B14F-4D97-AF65-F5344CB8AC3E}">
        <p14:creationId xmlns:p14="http://schemas.microsoft.com/office/powerpoint/2010/main" val="2792941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custDataLst>
              <p:tags r:id="rId2"/>
            </p:custDataLst>
          </p:nvPr>
        </p:nvSpPr>
        <p:spPr>
          <a:xfrm>
            <a:off x="3111500" y="2646363"/>
            <a:ext cx="7786688" cy="1209675"/>
          </a:xfrm>
        </p:spPr>
        <p:txBody>
          <a:bodyPr/>
          <a:lstStyle/>
          <a:p>
            <a:pPr eaLnBrk="1" hangingPunct="1"/>
            <a:r>
              <a:rPr lang="zh-CN" altLang="en-US" sz="4000" dirty="0" smtClean="0"/>
              <a:t>算法应用</a:t>
            </a:r>
            <a:endParaRPr lang="zh-CN" altLang="en-US" sz="4000" dirty="0"/>
          </a:p>
        </p:txBody>
      </p:sp>
      <p:sp>
        <p:nvSpPr>
          <p:cNvPr id="18435" name="文本框 5"/>
          <p:cNvSpPr txBox="1">
            <a:spLocks noChangeArrowheads="1"/>
          </p:cNvSpPr>
          <p:nvPr>
            <p:custDataLst>
              <p:tags r:id="rId3"/>
            </p:custDataLst>
          </p:nvPr>
        </p:nvSpPr>
        <p:spPr bwMode="auto">
          <a:xfrm>
            <a:off x="2171700" y="2946400"/>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ClrTx/>
              <a:buSzTx/>
              <a:buFontTx/>
              <a:buNone/>
            </a:pPr>
            <a:r>
              <a:rPr lang="en-US" altLang="zh-CN" sz="3200" dirty="0" smtClean="0">
                <a:solidFill>
                  <a:schemeClr val="bg1"/>
                </a:solidFill>
              </a:rPr>
              <a:t>04</a:t>
            </a:r>
            <a:endParaRPr lang="zh-CN" altLang="en-US" sz="3200" dirty="0">
              <a:solidFill>
                <a:schemeClr val="bg1"/>
              </a:solidFill>
            </a:endParaRPr>
          </a:p>
        </p:txBody>
      </p:sp>
    </p:spTree>
    <p:custDataLst>
      <p:tags r:id="rId1"/>
    </p:custDataLst>
    <p:extLst>
      <p:ext uri="{BB962C8B-B14F-4D97-AF65-F5344CB8AC3E}">
        <p14:creationId xmlns:p14="http://schemas.microsoft.com/office/powerpoint/2010/main" val="1004374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数据清洗算法方案</a:t>
            </a:r>
            <a:endParaRPr lang="zh-CN" altLang="en-US" sz="4000" dirty="0">
              <a:solidFill>
                <a:schemeClr val="accent1"/>
              </a:solidFill>
            </a:endParaRPr>
          </a:p>
        </p:txBody>
      </p:sp>
      <p:sp>
        <p:nvSpPr>
          <p:cNvPr id="5" name="文本框 2"/>
          <p:cNvSpPr txBox="1">
            <a:spLocks noChangeArrowheads="1"/>
          </p:cNvSpPr>
          <p:nvPr>
            <p:custDataLst>
              <p:tags r:id="rId3"/>
            </p:custDataLst>
          </p:nvPr>
        </p:nvSpPr>
        <p:spPr bwMode="auto">
          <a:xfrm>
            <a:off x="838199" y="1690688"/>
            <a:ext cx="8490996" cy="379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71500" indent="-571500" eaLnBrk="1" hangingPunct="1">
              <a:lnSpc>
                <a:spcPct val="150000"/>
              </a:lnSpc>
              <a:buClrTx/>
              <a:buSzTx/>
              <a:buFont typeface="+mj-lt"/>
              <a:buAutoNum type="romanUcPeriod"/>
            </a:pPr>
            <a:r>
              <a:rPr lang="zh-CN" altLang="en-US" sz="2000" dirty="0" smtClean="0">
                <a:latin typeface="+mn-lt"/>
              </a:rPr>
              <a:t>算法</a:t>
            </a:r>
            <a:endParaRPr lang="en-US" altLang="zh-CN" sz="2000" dirty="0" smtClean="0">
              <a:latin typeface="+mn-lt"/>
            </a:endParaRPr>
          </a:p>
          <a:p>
            <a:pPr marL="571500" indent="-571500" eaLnBrk="1" hangingPunct="1">
              <a:lnSpc>
                <a:spcPct val="150000"/>
              </a:lnSpc>
              <a:buClrTx/>
              <a:buSzTx/>
              <a:buFont typeface="+mj-lt"/>
              <a:buAutoNum type="romanUcPeriod"/>
            </a:pPr>
            <a:r>
              <a:rPr lang="zh-CN" altLang="en-US" sz="2000" dirty="0" smtClean="0">
                <a:latin typeface="+mn-lt"/>
              </a:rPr>
              <a:t>算法</a:t>
            </a:r>
            <a:endParaRPr lang="en-US" altLang="zh-CN" sz="2000" dirty="0"/>
          </a:p>
        </p:txBody>
      </p:sp>
    </p:spTree>
    <p:custDataLst>
      <p:tags r:id="rId1"/>
    </p:custDataLst>
    <p:extLst>
      <p:ext uri="{BB962C8B-B14F-4D97-AF65-F5344CB8AC3E}">
        <p14:creationId xmlns:p14="http://schemas.microsoft.com/office/powerpoint/2010/main" val="7824883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custDataLst>
              <p:tags r:id="rId2"/>
            </p:custDataLst>
          </p:nvPr>
        </p:nvSpPr>
        <p:spPr>
          <a:xfrm>
            <a:off x="3111500" y="2646363"/>
            <a:ext cx="7786688" cy="1209675"/>
          </a:xfrm>
        </p:spPr>
        <p:txBody>
          <a:bodyPr/>
          <a:lstStyle/>
          <a:p>
            <a:pPr eaLnBrk="1" hangingPunct="1"/>
            <a:r>
              <a:rPr lang="zh-CN" altLang="en-US" sz="4000" dirty="0" smtClean="0"/>
              <a:t>总结与展望</a:t>
            </a:r>
            <a:endParaRPr lang="zh-CN" altLang="en-US" sz="4000" dirty="0"/>
          </a:p>
        </p:txBody>
      </p:sp>
      <p:sp>
        <p:nvSpPr>
          <p:cNvPr id="18435" name="文本框 5"/>
          <p:cNvSpPr txBox="1">
            <a:spLocks noChangeArrowheads="1"/>
          </p:cNvSpPr>
          <p:nvPr>
            <p:custDataLst>
              <p:tags r:id="rId3"/>
            </p:custDataLst>
          </p:nvPr>
        </p:nvSpPr>
        <p:spPr bwMode="auto">
          <a:xfrm>
            <a:off x="2171700" y="2946400"/>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ClrTx/>
              <a:buSzTx/>
              <a:buFontTx/>
              <a:buNone/>
            </a:pPr>
            <a:r>
              <a:rPr lang="en-US" altLang="zh-CN" sz="3200" dirty="0" smtClean="0">
                <a:solidFill>
                  <a:schemeClr val="bg1"/>
                </a:solidFill>
              </a:rPr>
              <a:t>05</a:t>
            </a:r>
            <a:endParaRPr lang="zh-CN" altLang="en-US" sz="3200" dirty="0">
              <a:solidFill>
                <a:schemeClr val="bg1"/>
              </a:solidFill>
            </a:endParaRPr>
          </a:p>
        </p:txBody>
      </p:sp>
    </p:spTree>
    <p:custDataLst>
      <p:tags r:id="rId1"/>
    </p:custDataLst>
    <p:extLst>
      <p:ext uri="{BB962C8B-B14F-4D97-AF65-F5344CB8AC3E}">
        <p14:creationId xmlns:p14="http://schemas.microsoft.com/office/powerpoint/2010/main" val="39501572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总结与展望</a:t>
            </a:r>
            <a:endParaRPr lang="zh-CN" altLang="en-US" sz="4000" dirty="0">
              <a:solidFill>
                <a:schemeClr val="accent1"/>
              </a:solidFill>
            </a:endParaRPr>
          </a:p>
        </p:txBody>
      </p:sp>
      <p:sp>
        <p:nvSpPr>
          <p:cNvPr id="5" name="文本框 2"/>
          <p:cNvSpPr txBox="1">
            <a:spLocks noChangeArrowheads="1"/>
          </p:cNvSpPr>
          <p:nvPr>
            <p:custDataLst>
              <p:tags r:id="rId3"/>
            </p:custDataLst>
          </p:nvPr>
        </p:nvSpPr>
        <p:spPr bwMode="auto">
          <a:xfrm>
            <a:off x="838199" y="1690688"/>
            <a:ext cx="8490996" cy="379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71500" indent="-571500" eaLnBrk="1" hangingPunct="1">
              <a:lnSpc>
                <a:spcPct val="150000"/>
              </a:lnSpc>
              <a:buClrTx/>
              <a:buSzTx/>
              <a:buFont typeface="+mj-lt"/>
              <a:buAutoNum type="romanUcPeriod"/>
            </a:pPr>
            <a:r>
              <a:rPr lang="zh-CN" altLang="en-US" sz="2000" dirty="0" smtClean="0">
                <a:latin typeface="+mn-lt"/>
              </a:rPr>
              <a:t>算法</a:t>
            </a:r>
            <a:endParaRPr lang="en-US" altLang="zh-CN" sz="2000" dirty="0" smtClean="0">
              <a:latin typeface="+mn-lt"/>
            </a:endParaRPr>
          </a:p>
          <a:p>
            <a:pPr marL="571500" indent="-571500" eaLnBrk="1" hangingPunct="1">
              <a:lnSpc>
                <a:spcPct val="150000"/>
              </a:lnSpc>
              <a:buClrTx/>
              <a:buSzTx/>
              <a:buFont typeface="+mj-lt"/>
              <a:buAutoNum type="romanUcPeriod"/>
            </a:pPr>
            <a:r>
              <a:rPr lang="zh-CN" altLang="en-US" sz="2000" dirty="0" smtClean="0">
                <a:latin typeface="+mn-lt"/>
              </a:rPr>
              <a:t>算法</a:t>
            </a:r>
            <a:endParaRPr lang="en-US" altLang="zh-CN" sz="2000" dirty="0"/>
          </a:p>
        </p:txBody>
      </p:sp>
    </p:spTree>
    <p:custDataLst>
      <p:tags r:id="rId1"/>
    </p:custDataLst>
    <p:extLst>
      <p:ext uri="{BB962C8B-B14F-4D97-AF65-F5344CB8AC3E}">
        <p14:creationId xmlns:p14="http://schemas.microsoft.com/office/powerpoint/2010/main" val="717006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03025" y="2075310"/>
            <a:ext cx="3776996" cy="1323439"/>
          </a:xfrm>
          <a:prstGeom prst="rect">
            <a:avLst/>
          </a:prstGeom>
          <a:noFill/>
        </p:spPr>
        <p:txBody>
          <a:bodyPr wrap="none" lIns="91440" tIns="45720" rIns="91440" bIns="45720">
            <a:spAutoFit/>
          </a:bodyPr>
          <a:lstStyle/>
          <a:p>
            <a:pPr algn="ctr"/>
            <a:r>
              <a:rPr lang="en-US" altLang="zh-CN" sz="8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Thanks</a:t>
            </a:r>
            <a:endParaRPr lang="zh-CN" alt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问题描述</a:t>
            </a:r>
            <a:endParaRPr lang="zh-CN" altLang="en-US" sz="4000" dirty="0">
              <a:solidFill>
                <a:schemeClr val="accent1"/>
              </a:solidFill>
            </a:endParaRPr>
          </a:p>
        </p:txBody>
      </p:sp>
      <p:sp>
        <p:nvSpPr>
          <p:cNvPr id="14339" name="文本框 2"/>
          <p:cNvSpPr txBox="1">
            <a:spLocks noChangeArrowheads="1"/>
          </p:cNvSpPr>
          <p:nvPr>
            <p:custDataLst>
              <p:tags r:id="rId3"/>
            </p:custDataLst>
          </p:nvPr>
        </p:nvSpPr>
        <p:spPr bwMode="auto">
          <a:xfrm>
            <a:off x="838200" y="1835150"/>
            <a:ext cx="10515600" cy="448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71500" indent="-571500" eaLnBrk="1" hangingPunct="1">
              <a:lnSpc>
                <a:spcPct val="150000"/>
              </a:lnSpc>
              <a:buClrTx/>
              <a:buSzTx/>
              <a:buFont typeface="+mj-lt"/>
              <a:buAutoNum type="romanUcPeriod"/>
            </a:pPr>
            <a:r>
              <a:rPr lang="zh-CN" altLang="en-US" sz="2800" dirty="0" smtClean="0"/>
              <a:t>脏数据</a:t>
            </a:r>
            <a:endParaRPr lang="en-US" altLang="zh-CN" sz="2800" dirty="0" smtClean="0"/>
          </a:p>
          <a:p>
            <a:pPr marL="571500" indent="-571500" eaLnBrk="1" hangingPunct="1">
              <a:lnSpc>
                <a:spcPct val="150000"/>
              </a:lnSpc>
              <a:buClrTx/>
              <a:buSzTx/>
              <a:buFont typeface="+mj-lt"/>
              <a:buAutoNum type="romanUcPeriod"/>
            </a:pPr>
            <a:r>
              <a:rPr lang="zh-CN" altLang="en-US" sz="2800" dirty="0"/>
              <a:t>数据</a:t>
            </a:r>
            <a:r>
              <a:rPr lang="zh-CN" altLang="en-US" sz="2800" dirty="0" smtClean="0"/>
              <a:t>清洗</a:t>
            </a:r>
            <a:endParaRPr lang="en-US" altLang="zh-CN" sz="2800" dirty="0" smtClean="0"/>
          </a:p>
          <a:p>
            <a:pPr marL="571500" indent="-571500" eaLnBrk="1" hangingPunct="1">
              <a:lnSpc>
                <a:spcPct val="150000"/>
              </a:lnSpc>
              <a:buClrTx/>
              <a:buSzTx/>
              <a:buFont typeface="+mj-lt"/>
              <a:buAutoNum type="romanUcPeriod"/>
            </a:pPr>
            <a:r>
              <a:rPr lang="zh-CN" altLang="en-US" sz="2800" dirty="0" smtClean="0"/>
              <a:t>相似重复记录检测</a:t>
            </a:r>
            <a:endParaRPr lang="en-US" altLang="zh-CN" sz="3200" dirty="0"/>
          </a:p>
          <a:p>
            <a:pPr marL="571500" indent="-571500" eaLnBrk="1" hangingPunct="1">
              <a:lnSpc>
                <a:spcPct val="150000"/>
              </a:lnSpc>
              <a:buClrTx/>
              <a:buSzTx/>
              <a:buFont typeface="+mj-lt"/>
              <a:buAutoNum type="romanUcPeriod"/>
            </a:pPr>
            <a:endParaRPr lang="en-US" altLang="zh-CN" sz="2800" dirty="0" smtClean="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研究现状</a:t>
            </a:r>
            <a:endParaRPr lang="zh-CN" altLang="en-US" sz="4000" dirty="0">
              <a:solidFill>
                <a:schemeClr val="accent1"/>
              </a:solidFill>
            </a:endParaRPr>
          </a:p>
        </p:txBody>
      </p:sp>
      <p:sp>
        <p:nvSpPr>
          <p:cNvPr id="3" name="椭圆 2"/>
          <p:cNvSpPr/>
          <p:nvPr/>
        </p:nvSpPr>
        <p:spPr>
          <a:xfrm>
            <a:off x="6087110" y="553720"/>
            <a:ext cx="1440180" cy="14331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spc="50" dirty="0" smtClean="0">
                <a:ln w="0"/>
                <a:solidFill>
                  <a:schemeClr val="bg2"/>
                </a:solidFill>
                <a:effectLst>
                  <a:innerShdw blurRad="63500" dist="50800" dir="13500000">
                    <a:srgbClr val="000000">
                      <a:alpha val="50000"/>
                    </a:srgbClr>
                  </a:innerShdw>
                </a:effectLst>
              </a:rPr>
              <a:t>研究方向</a:t>
            </a:r>
            <a:endParaRPr lang="zh-CN" altLang="en-US" sz="2600" b="1" spc="50" dirty="0">
              <a:ln w="0"/>
              <a:solidFill>
                <a:schemeClr val="bg2"/>
              </a:solidFill>
              <a:effectLst>
                <a:innerShdw blurRad="63500" dist="50800" dir="13500000">
                  <a:srgbClr val="000000">
                    <a:alpha val="50000"/>
                  </a:srgbClr>
                </a:innerShdw>
              </a:effectLst>
            </a:endParaRPr>
          </a:p>
        </p:txBody>
      </p:sp>
      <p:sp>
        <p:nvSpPr>
          <p:cNvPr id="8" name="圆角矩形 7"/>
          <p:cNvSpPr/>
          <p:nvPr/>
        </p:nvSpPr>
        <p:spPr>
          <a:xfrm>
            <a:off x="3220719" y="2691231"/>
            <a:ext cx="2139633" cy="647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字段相似度匹配</a:t>
            </a:r>
            <a:endParaRPr lang="zh-CN" altLang="en-US" dirty="0"/>
          </a:p>
        </p:txBody>
      </p:sp>
      <p:sp>
        <p:nvSpPr>
          <p:cNvPr id="11" name="圆角矩形 10"/>
          <p:cNvSpPr/>
          <p:nvPr/>
        </p:nvSpPr>
        <p:spPr>
          <a:xfrm>
            <a:off x="8242748" y="2691231"/>
            <a:ext cx="2176332" cy="647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相似记录判断</a:t>
            </a:r>
          </a:p>
        </p:txBody>
      </p:sp>
      <p:grpSp>
        <p:nvGrpSpPr>
          <p:cNvPr id="19" name="组合 18"/>
          <p:cNvGrpSpPr/>
          <p:nvPr/>
        </p:nvGrpSpPr>
        <p:grpSpPr>
          <a:xfrm>
            <a:off x="1236980" y="4153049"/>
            <a:ext cx="2699572" cy="1556872"/>
            <a:chOff x="525780" y="4153049"/>
            <a:chExt cx="2699572" cy="1556872"/>
          </a:xfrm>
        </p:grpSpPr>
        <p:sp>
          <p:nvSpPr>
            <p:cNvPr id="6" name="矩形 5"/>
            <p:cNvSpPr/>
            <p:nvPr/>
          </p:nvSpPr>
          <p:spPr>
            <a:xfrm>
              <a:off x="525780" y="4153049"/>
              <a:ext cx="2699572" cy="15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14" name="直接连接符 13"/>
            <p:cNvCxnSpPr/>
            <p:nvPr/>
          </p:nvCxnSpPr>
          <p:spPr>
            <a:xfrm>
              <a:off x="525780" y="4690110"/>
              <a:ext cx="2689860" cy="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sp>
          <p:nvSpPr>
            <p:cNvPr id="16" name="文本框 15"/>
            <p:cNvSpPr txBox="1"/>
            <p:nvPr/>
          </p:nvSpPr>
          <p:spPr>
            <a:xfrm>
              <a:off x="525780" y="4236914"/>
              <a:ext cx="2699572" cy="369332"/>
            </a:xfrm>
            <a:prstGeom prst="rect">
              <a:avLst/>
            </a:prstGeom>
            <a:noFill/>
          </p:spPr>
          <p:txBody>
            <a:bodyPr wrap="square" rtlCol="0">
              <a:spAutoFit/>
            </a:bodyPr>
            <a:lstStyle/>
            <a:p>
              <a:pPr algn="ctr"/>
              <a:r>
                <a:rPr lang="zh-CN" altLang="en-US" dirty="0" smtClean="0">
                  <a:solidFill>
                    <a:schemeClr val="bg1"/>
                  </a:solidFill>
                </a:rPr>
                <a:t>基于单字段的相似度匹配</a:t>
              </a:r>
              <a:endParaRPr lang="zh-CN" altLang="en-US" dirty="0">
                <a:solidFill>
                  <a:schemeClr val="bg1"/>
                </a:solidFill>
              </a:endParaRPr>
            </a:p>
          </p:txBody>
        </p:sp>
        <p:sp>
          <p:nvSpPr>
            <p:cNvPr id="18" name="文本框 17"/>
            <p:cNvSpPr txBox="1"/>
            <p:nvPr/>
          </p:nvSpPr>
          <p:spPr>
            <a:xfrm>
              <a:off x="525780" y="4773975"/>
              <a:ext cx="2699572" cy="830997"/>
            </a:xfrm>
            <a:prstGeom prst="rect">
              <a:avLst/>
            </a:prstGeom>
            <a:noFill/>
          </p:spPr>
          <p:txBody>
            <a:bodyPr wrap="square" rtlCol="0">
              <a:spAutoFit/>
            </a:bodyPr>
            <a:lstStyle/>
            <a:p>
              <a:pPr algn="ctr"/>
              <a:r>
                <a:rPr lang="zh-CN" altLang="en-US" sz="1600" dirty="0">
                  <a:solidFill>
                    <a:schemeClr val="bg1"/>
                  </a:solidFill>
                </a:rPr>
                <a:t>编辑距离算法</a:t>
              </a:r>
              <a:endParaRPr lang="en-US" altLang="zh-CN" sz="1600" dirty="0">
                <a:solidFill>
                  <a:schemeClr val="bg1"/>
                </a:solidFill>
              </a:endParaRPr>
            </a:p>
            <a:p>
              <a:pPr algn="ctr"/>
              <a:r>
                <a:rPr lang="en-US" altLang="zh-CN" sz="1600" dirty="0">
                  <a:solidFill>
                    <a:schemeClr val="bg1"/>
                  </a:solidFill>
                </a:rPr>
                <a:t>Smith-Waterman</a:t>
              </a:r>
              <a:r>
                <a:rPr lang="zh-CN" altLang="en-US" sz="1600" dirty="0">
                  <a:solidFill>
                    <a:schemeClr val="bg1"/>
                  </a:solidFill>
                </a:rPr>
                <a:t>算法</a:t>
              </a:r>
              <a:endParaRPr lang="en-US" altLang="zh-CN" sz="1600" dirty="0">
                <a:solidFill>
                  <a:schemeClr val="bg1"/>
                </a:solidFill>
              </a:endParaRPr>
            </a:p>
            <a:p>
              <a:pPr algn="ctr"/>
              <a:r>
                <a:rPr lang="en-US" altLang="zh-CN" sz="1600" dirty="0" err="1">
                  <a:solidFill>
                    <a:schemeClr val="bg1"/>
                  </a:solidFill>
                </a:rPr>
                <a:t>Jaro</a:t>
              </a:r>
              <a:r>
                <a:rPr lang="zh-CN" altLang="en-US" sz="1600" dirty="0" smtClean="0">
                  <a:solidFill>
                    <a:schemeClr val="bg1"/>
                  </a:solidFill>
                </a:rPr>
                <a:t>算法</a:t>
              </a:r>
              <a:endParaRPr lang="zh-CN" altLang="en-US" sz="1600" dirty="0">
                <a:solidFill>
                  <a:schemeClr val="bg1"/>
                </a:solidFill>
              </a:endParaRPr>
            </a:p>
          </p:txBody>
        </p:sp>
      </p:grpSp>
      <p:grpSp>
        <p:nvGrpSpPr>
          <p:cNvPr id="22" name="组合 21"/>
          <p:cNvGrpSpPr/>
          <p:nvPr/>
        </p:nvGrpSpPr>
        <p:grpSpPr>
          <a:xfrm>
            <a:off x="4656295" y="4153049"/>
            <a:ext cx="2699572" cy="1556872"/>
            <a:chOff x="525780" y="4153049"/>
            <a:chExt cx="2699572" cy="1556872"/>
          </a:xfrm>
        </p:grpSpPr>
        <p:sp>
          <p:nvSpPr>
            <p:cNvPr id="23" name="矩形 22"/>
            <p:cNvSpPr/>
            <p:nvPr/>
          </p:nvSpPr>
          <p:spPr>
            <a:xfrm>
              <a:off x="525780" y="4153049"/>
              <a:ext cx="2699572" cy="15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24" name="直接连接符 23"/>
            <p:cNvCxnSpPr/>
            <p:nvPr/>
          </p:nvCxnSpPr>
          <p:spPr>
            <a:xfrm>
              <a:off x="525780" y="4690110"/>
              <a:ext cx="2689860" cy="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sp>
          <p:nvSpPr>
            <p:cNvPr id="25" name="文本框 24"/>
            <p:cNvSpPr txBox="1"/>
            <p:nvPr/>
          </p:nvSpPr>
          <p:spPr>
            <a:xfrm>
              <a:off x="525780" y="4236914"/>
              <a:ext cx="2699572" cy="369332"/>
            </a:xfrm>
            <a:prstGeom prst="rect">
              <a:avLst/>
            </a:prstGeom>
            <a:noFill/>
          </p:spPr>
          <p:txBody>
            <a:bodyPr wrap="square" rtlCol="0">
              <a:spAutoFit/>
            </a:bodyPr>
            <a:lstStyle/>
            <a:p>
              <a:pPr algn="ctr"/>
              <a:r>
                <a:rPr lang="zh-CN" altLang="en-US" dirty="0" smtClean="0">
                  <a:solidFill>
                    <a:schemeClr val="bg1"/>
                  </a:solidFill>
                </a:rPr>
                <a:t>基于多字段的相似度匹配</a:t>
              </a:r>
              <a:endParaRPr lang="zh-CN" altLang="en-US" dirty="0">
                <a:solidFill>
                  <a:schemeClr val="bg1"/>
                </a:solidFill>
              </a:endParaRPr>
            </a:p>
          </p:txBody>
        </p:sp>
        <p:sp>
          <p:nvSpPr>
            <p:cNvPr id="26" name="文本框 25"/>
            <p:cNvSpPr txBox="1"/>
            <p:nvPr/>
          </p:nvSpPr>
          <p:spPr>
            <a:xfrm>
              <a:off x="525780" y="4773975"/>
              <a:ext cx="2699572" cy="584775"/>
            </a:xfrm>
            <a:prstGeom prst="rect">
              <a:avLst/>
            </a:prstGeom>
            <a:noFill/>
          </p:spPr>
          <p:txBody>
            <a:bodyPr wrap="square" rtlCol="0">
              <a:spAutoFit/>
            </a:bodyPr>
            <a:lstStyle/>
            <a:p>
              <a:pPr algn="ctr"/>
              <a:r>
                <a:rPr lang="zh-CN" altLang="en-US" sz="1600" dirty="0">
                  <a:solidFill>
                    <a:schemeClr val="bg1"/>
                  </a:solidFill>
                </a:rPr>
                <a:t>余弦</a:t>
              </a:r>
              <a:r>
                <a:rPr lang="zh-CN" altLang="en-US" sz="1600" dirty="0" smtClean="0">
                  <a:solidFill>
                    <a:schemeClr val="bg1"/>
                  </a:solidFill>
                </a:rPr>
                <a:t>相似度（</a:t>
              </a:r>
              <a:r>
                <a:rPr lang="en-US" altLang="zh-CN" sz="1600" dirty="0" smtClean="0">
                  <a:solidFill>
                    <a:schemeClr val="bg1"/>
                  </a:solidFill>
                </a:rPr>
                <a:t>TF-IDF</a:t>
              </a:r>
              <a:r>
                <a:rPr lang="zh-CN" altLang="en-US" sz="1600" dirty="0" smtClean="0">
                  <a:solidFill>
                    <a:schemeClr val="bg1"/>
                  </a:solidFill>
                </a:rPr>
                <a:t>）算法</a:t>
              </a:r>
              <a:r>
                <a:rPr lang="en-US" altLang="zh-CN" sz="1600" dirty="0" smtClean="0">
                  <a:solidFill>
                    <a:schemeClr val="bg1"/>
                  </a:solidFill>
                </a:rPr>
                <a:t>N-Gram</a:t>
              </a:r>
              <a:r>
                <a:rPr lang="zh-CN" altLang="en-US" sz="1600" dirty="0" smtClean="0">
                  <a:solidFill>
                    <a:schemeClr val="bg1"/>
                  </a:solidFill>
                </a:rPr>
                <a:t>算法</a:t>
              </a:r>
              <a:endParaRPr lang="zh-CN" altLang="en-US" sz="1600" dirty="0">
                <a:solidFill>
                  <a:schemeClr val="bg1"/>
                </a:solidFill>
              </a:endParaRPr>
            </a:p>
          </p:txBody>
        </p:sp>
      </p:grpSp>
      <p:sp>
        <p:nvSpPr>
          <p:cNvPr id="28" name="矩形 27"/>
          <p:cNvSpPr/>
          <p:nvPr/>
        </p:nvSpPr>
        <p:spPr>
          <a:xfrm>
            <a:off x="7981128" y="4153049"/>
            <a:ext cx="2699572" cy="15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29" name="直接连接符 28"/>
          <p:cNvCxnSpPr/>
          <p:nvPr/>
        </p:nvCxnSpPr>
        <p:spPr>
          <a:xfrm>
            <a:off x="7981128" y="4690110"/>
            <a:ext cx="2689860" cy="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sp>
        <p:nvSpPr>
          <p:cNvPr id="30" name="文本框 29"/>
          <p:cNvSpPr txBox="1"/>
          <p:nvPr/>
        </p:nvSpPr>
        <p:spPr>
          <a:xfrm>
            <a:off x="7981128" y="4236914"/>
            <a:ext cx="2699572" cy="369332"/>
          </a:xfrm>
          <a:prstGeom prst="rect">
            <a:avLst/>
          </a:prstGeom>
          <a:noFill/>
        </p:spPr>
        <p:txBody>
          <a:bodyPr wrap="square" rtlCol="0">
            <a:spAutoFit/>
          </a:bodyPr>
          <a:lstStyle/>
          <a:p>
            <a:pPr algn="ctr"/>
            <a:r>
              <a:rPr lang="zh-CN" altLang="en-US" dirty="0" smtClean="0">
                <a:solidFill>
                  <a:schemeClr val="bg1"/>
                </a:solidFill>
              </a:rPr>
              <a:t>排序归并的重复检测</a:t>
            </a:r>
            <a:endParaRPr lang="zh-CN" altLang="en-US" dirty="0">
              <a:solidFill>
                <a:schemeClr val="bg1"/>
              </a:solidFill>
            </a:endParaRPr>
          </a:p>
        </p:txBody>
      </p:sp>
      <p:cxnSp>
        <p:nvCxnSpPr>
          <p:cNvPr id="34" name="直接连接符 33"/>
          <p:cNvCxnSpPr/>
          <p:nvPr/>
        </p:nvCxnSpPr>
        <p:spPr>
          <a:xfrm>
            <a:off x="7971416" y="5213201"/>
            <a:ext cx="2689860" cy="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sp>
        <p:nvSpPr>
          <p:cNvPr id="35" name="文本框 34"/>
          <p:cNvSpPr txBox="1"/>
          <p:nvPr/>
        </p:nvSpPr>
        <p:spPr>
          <a:xfrm>
            <a:off x="7971416" y="4760005"/>
            <a:ext cx="2699572" cy="369332"/>
          </a:xfrm>
          <a:prstGeom prst="rect">
            <a:avLst/>
          </a:prstGeom>
          <a:noFill/>
        </p:spPr>
        <p:txBody>
          <a:bodyPr wrap="square" rtlCol="0">
            <a:spAutoFit/>
          </a:bodyPr>
          <a:lstStyle/>
          <a:p>
            <a:pPr algn="ctr"/>
            <a:r>
              <a:rPr lang="zh-CN" altLang="en-US" dirty="0" smtClean="0">
                <a:solidFill>
                  <a:schemeClr val="bg1"/>
                </a:solidFill>
              </a:rPr>
              <a:t>基于聚类的重复检测</a:t>
            </a:r>
            <a:endParaRPr lang="zh-CN" altLang="en-US" dirty="0">
              <a:solidFill>
                <a:schemeClr val="bg1"/>
              </a:solidFill>
            </a:endParaRPr>
          </a:p>
        </p:txBody>
      </p:sp>
      <p:sp>
        <p:nvSpPr>
          <p:cNvPr id="37" name="文本框 36"/>
          <p:cNvSpPr txBox="1"/>
          <p:nvPr/>
        </p:nvSpPr>
        <p:spPr>
          <a:xfrm>
            <a:off x="7961704" y="5297066"/>
            <a:ext cx="2699572" cy="369332"/>
          </a:xfrm>
          <a:prstGeom prst="rect">
            <a:avLst/>
          </a:prstGeom>
          <a:noFill/>
        </p:spPr>
        <p:txBody>
          <a:bodyPr wrap="square" rtlCol="0">
            <a:spAutoFit/>
          </a:bodyPr>
          <a:lstStyle/>
          <a:p>
            <a:pPr algn="ctr"/>
            <a:r>
              <a:rPr lang="zh-CN" altLang="en-US" dirty="0" smtClean="0">
                <a:solidFill>
                  <a:schemeClr val="bg1"/>
                </a:solidFill>
              </a:rPr>
              <a:t>基于机器学习的重复检测</a:t>
            </a:r>
            <a:endParaRPr lang="zh-CN" altLang="en-US" dirty="0">
              <a:solidFill>
                <a:schemeClr val="bg1"/>
              </a:solidFill>
            </a:endParaRPr>
          </a:p>
        </p:txBody>
      </p:sp>
      <p:cxnSp>
        <p:nvCxnSpPr>
          <p:cNvPr id="39" name="直接箭头连接符 38"/>
          <p:cNvCxnSpPr>
            <a:stCxn id="3" idx="3"/>
            <a:endCxn id="8" idx="0"/>
          </p:cNvCxnSpPr>
          <p:nvPr/>
        </p:nvCxnSpPr>
        <p:spPr>
          <a:xfrm flipH="1">
            <a:off x="4290536" y="1777028"/>
            <a:ext cx="2007483" cy="914203"/>
          </a:xfrm>
          <a:prstGeom prst="straightConnector1">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直接箭头连接符 43"/>
          <p:cNvCxnSpPr>
            <a:stCxn id="3" idx="5"/>
            <a:endCxn id="11" idx="0"/>
          </p:cNvCxnSpPr>
          <p:nvPr/>
        </p:nvCxnSpPr>
        <p:spPr>
          <a:xfrm>
            <a:off x="7316381" y="1777028"/>
            <a:ext cx="2014533" cy="914203"/>
          </a:xfrm>
          <a:prstGeom prst="straightConnector1">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箭头连接符 46"/>
          <p:cNvCxnSpPr>
            <a:stCxn id="8" idx="2"/>
            <a:endCxn id="6" idx="0"/>
          </p:cNvCxnSpPr>
          <p:nvPr/>
        </p:nvCxnSpPr>
        <p:spPr>
          <a:xfrm flipH="1">
            <a:off x="2586766" y="3338426"/>
            <a:ext cx="1703770" cy="814623"/>
          </a:xfrm>
          <a:prstGeom prst="straightConnector1">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直接箭头连接符 50"/>
          <p:cNvCxnSpPr>
            <a:stCxn id="8" idx="2"/>
            <a:endCxn id="23" idx="0"/>
          </p:cNvCxnSpPr>
          <p:nvPr/>
        </p:nvCxnSpPr>
        <p:spPr>
          <a:xfrm>
            <a:off x="4290536" y="3338426"/>
            <a:ext cx="1715545" cy="814623"/>
          </a:xfrm>
          <a:prstGeom prst="straightConnector1">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直接箭头连接符 53"/>
          <p:cNvCxnSpPr>
            <a:stCxn id="11" idx="2"/>
            <a:endCxn id="28" idx="0"/>
          </p:cNvCxnSpPr>
          <p:nvPr/>
        </p:nvCxnSpPr>
        <p:spPr>
          <a:xfrm>
            <a:off x="9330914" y="3338426"/>
            <a:ext cx="0" cy="814623"/>
          </a:xfrm>
          <a:prstGeom prst="straightConnector1">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56207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创新性</a:t>
            </a:r>
            <a:endParaRPr lang="zh-CN" altLang="en-US" sz="4000" dirty="0">
              <a:solidFill>
                <a:schemeClr val="accent1"/>
              </a:solidFill>
            </a:endParaRPr>
          </a:p>
        </p:txBody>
      </p:sp>
      <p:grpSp>
        <p:nvGrpSpPr>
          <p:cNvPr id="3" name="组合 2"/>
          <p:cNvGrpSpPr/>
          <p:nvPr/>
        </p:nvGrpSpPr>
        <p:grpSpPr>
          <a:xfrm>
            <a:off x="3432048" y="1704847"/>
            <a:ext cx="5327904" cy="3629153"/>
            <a:chOff x="3432048" y="1979167"/>
            <a:chExt cx="5327904" cy="3629153"/>
          </a:xfrm>
        </p:grpSpPr>
        <p:sp>
          <p:nvSpPr>
            <p:cNvPr id="2" name="等腰三角形 1"/>
            <p:cNvSpPr/>
            <p:nvPr/>
          </p:nvSpPr>
          <p:spPr>
            <a:xfrm>
              <a:off x="3432048" y="1979168"/>
              <a:ext cx="5327904" cy="3629152"/>
            </a:xfrm>
            <a:prstGeom prst="triangle">
              <a:avLst/>
            </a:prstGeom>
            <a:solidFill>
              <a:srgbClr val="1F6F78"/>
            </a:solidFill>
            <a:ln>
              <a:solidFill>
                <a:srgbClr val="1F6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梯形 12"/>
            <p:cNvSpPr/>
            <p:nvPr/>
          </p:nvSpPr>
          <p:spPr>
            <a:xfrm>
              <a:off x="3982720" y="4150360"/>
              <a:ext cx="4234180" cy="716280"/>
            </a:xfrm>
            <a:prstGeom prst="trapezoid">
              <a:avLst>
                <a:gd name="adj" fmla="val 73298"/>
              </a:avLst>
            </a:prstGeom>
            <a:solidFill>
              <a:srgbClr val="108A7D"/>
            </a:solidFill>
            <a:ln>
              <a:solidFill>
                <a:srgbClr val="108A7D"/>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bg1"/>
                </a:solidFill>
              </a:endParaRPr>
            </a:p>
          </p:txBody>
        </p:sp>
        <p:sp>
          <p:nvSpPr>
            <p:cNvPr id="14" name="等腰三角形 13"/>
            <p:cNvSpPr/>
            <p:nvPr/>
          </p:nvSpPr>
          <p:spPr>
            <a:xfrm>
              <a:off x="4505324" y="1979167"/>
              <a:ext cx="3185796" cy="2171193"/>
            </a:xfrm>
            <a:prstGeom prst="triangle">
              <a:avLst>
                <a:gd name="adj" fmla="val 49942"/>
              </a:avLst>
            </a:prstGeom>
            <a:solidFill>
              <a:srgbClr val="3BAE9F"/>
            </a:solidFill>
            <a:ln>
              <a:solidFill>
                <a:srgbClr val="3BAE9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文本框 17"/>
            <p:cNvSpPr txBox="1"/>
            <p:nvPr/>
          </p:nvSpPr>
          <p:spPr>
            <a:xfrm>
              <a:off x="4658360" y="4922009"/>
              <a:ext cx="2880360" cy="630942"/>
            </a:xfrm>
            <a:prstGeom prst="rect">
              <a:avLst/>
            </a:prstGeom>
            <a:noFill/>
          </p:spPr>
          <p:txBody>
            <a:bodyPr wrap="square" rtlCol="0">
              <a:spAutoFit/>
            </a:bodyPr>
            <a:lstStyle/>
            <a:p>
              <a:pPr algn="ctr"/>
              <a:r>
                <a:rPr lang="en-US" altLang="zh-CN" sz="3500" dirty="0" smtClean="0">
                  <a:solidFill>
                    <a:schemeClr val="bg1"/>
                  </a:solidFill>
                </a:rPr>
                <a:t>MPN</a:t>
              </a:r>
              <a:endParaRPr lang="zh-CN" altLang="en-US" sz="3500" dirty="0">
                <a:solidFill>
                  <a:schemeClr val="bg1"/>
                </a:solidFill>
              </a:endParaRPr>
            </a:p>
          </p:txBody>
        </p:sp>
        <p:sp>
          <p:nvSpPr>
            <p:cNvPr id="22" name="文本框 21"/>
            <p:cNvSpPr txBox="1"/>
            <p:nvPr/>
          </p:nvSpPr>
          <p:spPr>
            <a:xfrm>
              <a:off x="4655820" y="4193029"/>
              <a:ext cx="2882900" cy="630942"/>
            </a:xfrm>
            <a:prstGeom prst="rect">
              <a:avLst/>
            </a:prstGeom>
            <a:noFill/>
          </p:spPr>
          <p:txBody>
            <a:bodyPr wrap="square" rtlCol="0">
              <a:spAutoFit/>
            </a:bodyPr>
            <a:lstStyle/>
            <a:p>
              <a:pPr algn="ctr"/>
              <a:r>
                <a:rPr lang="en-US" altLang="zh-CN" sz="3500" dirty="0" smtClean="0">
                  <a:solidFill>
                    <a:schemeClr val="bg1"/>
                  </a:solidFill>
                </a:rPr>
                <a:t>OMPN</a:t>
              </a:r>
              <a:endParaRPr lang="zh-CN" altLang="en-US" sz="3500" dirty="0">
                <a:solidFill>
                  <a:schemeClr val="bg1"/>
                </a:solidFill>
              </a:endParaRPr>
            </a:p>
          </p:txBody>
        </p:sp>
        <p:sp>
          <p:nvSpPr>
            <p:cNvPr id="23" name="文本框 22"/>
            <p:cNvSpPr txBox="1"/>
            <p:nvPr/>
          </p:nvSpPr>
          <p:spPr>
            <a:xfrm>
              <a:off x="4655820" y="3134696"/>
              <a:ext cx="1440180" cy="1015663"/>
            </a:xfrm>
            <a:prstGeom prst="rect">
              <a:avLst/>
            </a:prstGeom>
            <a:noFill/>
          </p:spPr>
          <p:txBody>
            <a:bodyPr wrap="square" rtlCol="0">
              <a:spAutoFit/>
            </a:bodyPr>
            <a:lstStyle/>
            <a:p>
              <a:pPr algn="ctr"/>
              <a:r>
                <a:rPr lang="en-US" altLang="zh-CN" sz="3000" dirty="0" smtClean="0">
                  <a:solidFill>
                    <a:schemeClr val="bg1"/>
                  </a:solidFill>
                </a:rPr>
                <a:t>A-OMPN</a:t>
              </a:r>
              <a:endParaRPr lang="zh-CN" altLang="en-US" sz="3000" dirty="0">
                <a:solidFill>
                  <a:schemeClr val="bg1"/>
                </a:solidFill>
              </a:endParaRPr>
            </a:p>
          </p:txBody>
        </p:sp>
        <p:sp>
          <p:nvSpPr>
            <p:cNvPr id="24" name="文本框 23"/>
            <p:cNvSpPr txBox="1"/>
            <p:nvPr/>
          </p:nvSpPr>
          <p:spPr>
            <a:xfrm>
              <a:off x="6098540" y="3107012"/>
              <a:ext cx="1440180" cy="1015663"/>
            </a:xfrm>
            <a:prstGeom prst="rect">
              <a:avLst/>
            </a:prstGeom>
            <a:noFill/>
          </p:spPr>
          <p:txBody>
            <a:bodyPr wrap="square" rtlCol="0">
              <a:spAutoFit/>
            </a:bodyPr>
            <a:lstStyle/>
            <a:p>
              <a:pPr algn="ctr"/>
              <a:r>
                <a:rPr lang="en-US" altLang="zh-CN" sz="3000" dirty="0" smtClean="0">
                  <a:solidFill>
                    <a:schemeClr val="bg1"/>
                  </a:solidFill>
                </a:rPr>
                <a:t>BP-OMPN</a:t>
              </a:r>
              <a:endParaRPr lang="zh-CN" altLang="en-US" sz="3000" dirty="0">
                <a:solidFill>
                  <a:schemeClr val="bg1"/>
                </a:solidFill>
              </a:endParaRPr>
            </a:p>
          </p:txBody>
        </p:sp>
        <p:cxnSp>
          <p:nvCxnSpPr>
            <p:cNvPr id="20" name="直接连接符 19"/>
            <p:cNvCxnSpPr>
              <a:stCxn id="14" idx="0"/>
              <a:endCxn id="13" idx="0"/>
            </p:cNvCxnSpPr>
            <p:nvPr/>
          </p:nvCxnSpPr>
          <p:spPr>
            <a:xfrm>
              <a:off x="6096374" y="1979167"/>
              <a:ext cx="3436" cy="2171193"/>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04942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custDataLst>
              <p:tags r:id="rId2"/>
            </p:custDataLst>
          </p:nvPr>
        </p:nvSpPr>
        <p:spPr>
          <a:xfrm>
            <a:off x="3111500" y="2646363"/>
            <a:ext cx="7786688" cy="1209675"/>
          </a:xfrm>
        </p:spPr>
        <p:txBody>
          <a:bodyPr/>
          <a:lstStyle/>
          <a:p>
            <a:pPr eaLnBrk="1" hangingPunct="1"/>
            <a:r>
              <a:rPr lang="zh-CN" altLang="en-US" sz="4000" dirty="0"/>
              <a:t>优化的多趟近邻排序</a:t>
            </a:r>
            <a:r>
              <a:rPr lang="zh-CN" altLang="en-US" sz="4000" dirty="0" smtClean="0"/>
              <a:t>算法</a:t>
            </a:r>
            <a:endParaRPr lang="zh-CN" altLang="en-US" sz="4000" dirty="0"/>
          </a:p>
        </p:txBody>
      </p:sp>
      <p:sp>
        <p:nvSpPr>
          <p:cNvPr id="18435" name="文本框 5"/>
          <p:cNvSpPr txBox="1">
            <a:spLocks noChangeArrowheads="1"/>
          </p:cNvSpPr>
          <p:nvPr>
            <p:custDataLst>
              <p:tags r:id="rId3"/>
            </p:custDataLst>
          </p:nvPr>
        </p:nvSpPr>
        <p:spPr bwMode="auto">
          <a:xfrm>
            <a:off x="2171700" y="2946400"/>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ClrTx/>
              <a:buSzTx/>
              <a:buFontTx/>
              <a:buNone/>
            </a:pPr>
            <a:r>
              <a:rPr lang="en-US" altLang="zh-CN" sz="3200">
                <a:solidFill>
                  <a:schemeClr val="bg1"/>
                </a:solidFill>
              </a:rPr>
              <a:t>02</a:t>
            </a:r>
            <a:endParaRPr lang="zh-CN" altLang="en-US" sz="3200">
              <a:solidFill>
                <a:schemeClr val="bg1"/>
              </a:solidFill>
            </a:endParaRPr>
          </a:p>
        </p:txBody>
      </p:sp>
      <p:sp>
        <p:nvSpPr>
          <p:cNvPr id="4" name="标题 3"/>
          <p:cNvSpPr txBox="1">
            <a:spLocks/>
          </p:cNvSpPr>
          <p:nvPr>
            <p:custDataLst>
              <p:tags r:id="rId4"/>
            </p:custDataLst>
          </p:nvPr>
        </p:nvSpPr>
        <p:spPr bwMode="auto">
          <a:xfrm>
            <a:off x="3111500" y="3856038"/>
            <a:ext cx="7786688"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lnSpc>
                <a:spcPct val="90000"/>
              </a:lnSpc>
              <a:spcBef>
                <a:spcPct val="0"/>
              </a:spcBef>
              <a:spcAft>
                <a:spcPct val="0"/>
              </a:spcAft>
              <a:defRPr sz="3600"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9pPr>
          </a:lstStyle>
          <a:p>
            <a:pPr eaLnBrk="1" hangingPunct="1"/>
            <a:r>
              <a:rPr lang="zh-CN" altLang="en-US" sz="4000" dirty="0" smtClean="0"/>
              <a:t>（</a:t>
            </a:r>
            <a:r>
              <a:rPr lang="en-US" altLang="zh-CN" sz="4000" dirty="0" smtClean="0"/>
              <a:t>OMPN</a:t>
            </a:r>
            <a:r>
              <a:rPr lang="zh-CN" altLang="en-US" sz="4000" dirty="0" smtClean="0"/>
              <a:t>）</a:t>
            </a:r>
            <a:endParaRPr lang="zh-CN" altLang="en-US" sz="4000"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zh-CN" altLang="en-US" sz="4000" dirty="0" smtClean="0">
                <a:solidFill>
                  <a:schemeClr val="accent1"/>
                </a:solidFill>
              </a:rPr>
              <a:t>提出背景</a:t>
            </a:r>
            <a:endParaRPr lang="zh-CN" altLang="en-US" sz="4000" dirty="0">
              <a:solidFill>
                <a:schemeClr val="accent1"/>
              </a:solidFill>
            </a:endParaRPr>
          </a:p>
        </p:txBody>
      </p:sp>
      <p:sp>
        <p:nvSpPr>
          <p:cNvPr id="2" name="Rectangle 2"/>
          <p:cNvSpPr>
            <a:spLocks noChangeArrowheads="1"/>
          </p:cNvSpPr>
          <p:nvPr/>
        </p:nvSpPr>
        <p:spPr bwMode="auto">
          <a:xfrm>
            <a:off x="3447288" y="150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13416878"/>
              </p:ext>
            </p:extLst>
          </p:nvPr>
        </p:nvGraphicFramePr>
        <p:xfrm>
          <a:off x="7094919" y="137192"/>
          <a:ext cx="4760531" cy="6583616"/>
        </p:xfrm>
        <a:graphic>
          <a:graphicData uri="http://schemas.openxmlformats.org/presentationml/2006/ole">
            <mc:AlternateContent xmlns:mc="http://schemas.openxmlformats.org/markup-compatibility/2006">
              <mc:Choice xmlns:v="urn:schemas-microsoft-com:vml" Requires="v">
                <p:oleObj spid="_x0000_s1200" name="Visio" r:id="rId7" imgW="4915015" imgH="6827497" progId="Visio.Drawing.15">
                  <p:embed/>
                </p:oleObj>
              </mc:Choice>
              <mc:Fallback>
                <p:oleObj name="Visio" r:id="rId7" imgW="4915015" imgH="6827497" progId="Visio.Drawing.15">
                  <p:embed/>
                  <p:pic>
                    <p:nvPicPr>
                      <p:cNvPr id="0" name="Object 1"/>
                      <p:cNvPicPr>
                        <a:picLocks noChangeAspect="1" noChangeArrowheads="1"/>
                      </p:cNvPicPr>
                      <p:nvPr/>
                    </p:nvPicPr>
                    <p:blipFill>
                      <a:blip r:embed="rId8"/>
                      <a:srcRect/>
                      <a:stretch>
                        <a:fillRect/>
                      </a:stretch>
                    </p:blipFill>
                    <p:spPr bwMode="auto">
                      <a:xfrm>
                        <a:off x="7094919" y="137192"/>
                        <a:ext cx="4760531" cy="6583616"/>
                      </a:xfrm>
                      <a:prstGeom prst="rect">
                        <a:avLst/>
                      </a:prstGeom>
                      <a:noFill/>
                    </p:spPr>
                  </p:pic>
                </p:oleObj>
              </mc:Fallback>
            </mc:AlternateContent>
          </a:graphicData>
        </a:graphic>
      </p:graphicFrame>
      <p:sp>
        <p:nvSpPr>
          <p:cNvPr id="6" name="文本框 2"/>
          <p:cNvSpPr txBox="1">
            <a:spLocks noChangeArrowheads="1"/>
          </p:cNvSpPr>
          <p:nvPr>
            <p:custDataLst>
              <p:tags r:id="rId4"/>
            </p:custDataLst>
          </p:nvPr>
        </p:nvSpPr>
        <p:spPr bwMode="auto">
          <a:xfrm>
            <a:off x="838200" y="1690689"/>
            <a:ext cx="11017250" cy="416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71500" indent="-571500" eaLnBrk="1" hangingPunct="1">
              <a:lnSpc>
                <a:spcPct val="150000"/>
              </a:lnSpc>
              <a:buClrTx/>
              <a:buSzTx/>
              <a:buFont typeface="+mj-lt"/>
              <a:buAutoNum type="romanUcPeriod"/>
            </a:pPr>
            <a:r>
              <a:rPr lang="zh-CN" altLang="en-US" sz="2000" dirty="0" smtClean="0"/>
              <a:t>排序关键字的选取依赖人工</a:t>
            </a:r>
            <a:endParaRPr lang="en-US" altLang="zh-CN" sz="2000" dirty="0" smtClean="0"/>
          </a:p>
          <a:p>
            <a:pPr marL="571500" indent="-571500" eaLnBrk="1" hangingPunct="1">
              <a:lnSpc>
                <a:spcPct val="150000"/>
              </a:lnSpc>
              <a:buClrTx/>
              <a:buSzTx/>
              <a:buFont typeface="+mj-lt"/>
              <a:buAutoNum type="romanUcPeriod"/>
            </a:pPr>
            <a:r>
              <a:rPr lang="zh-CN" altLang="en-US" sz="2000" dirty="0" smtClean="0"/>
              <a:t>固定大小的滑动窗口不够灵活</a:t>
            </a:r>
            <a:endParaRPr lang="en-US" altLang="zh-CN" sz="2000" dirty="0"/>
          </a:p>
          <a:p>
            <a:pPr marL="571500" indent="-571500" eaLnBrk="1" hangingPunct="1">
              <a:lnSpc>
                <a:spcPct val="150000"/>
              </a:lnSpc>
              <a:buClrTx/>
              <a:buSzTx/>
              <a:buFont typeface="+mj-lt"/>
              <a:buAutoNum type="romanUcPeriod"/>
            </a:pPr>
            <a:r>
              <a:rPr lang="zh-CN" altLang="en-US" sz="2000" dirty="0"/>
              <a:t>不</a:t>
            </a:r>
            <a:r>
              <a:rPr lang="zh-CN" altLang="en-US" sz="2000" dirty="0" smtClean="0"/>
              <a:t>完整的排序关键字对检测效果影响较大</a:t>
            </a:r>
            <a:endParaRPr lang="en-US" altLang="zh-CN" dirty="0"/>
          </a:p>
          <a:p>
            <a:pPr marL="0" indent="0" eaLnBrk="1" hangingPunct="1">
              <a:lnSpc>
                <a:spcPct val="150000"/>
              </a:lnSpc>
              <a:buClrTx/>
              <a:buSzTx/>
              <a:buNone/>
            </a:pPr>
            <a:endParaRPr lang="en-US" altLang="zh-CN" sz="2000" dirty="0"/>
          </a:p>
        </p:txBody>
      </p:sp>
    </p:spTree>
    <p:custDataLst>
      <p:tags r:id="rId2"/>
    </p:custDataLst>
    <p:extLst>
      <p:ext uri="{BB962C8B-B14F-4D97-AF65-F5344CB8AC3E}">
        <p14:creationId xmlns:p14="http://schemas.microsoft.com/office/powerpoint/2010/main" val="3104969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custDataLst>
              <p:tags r:id="rId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4000" dirty="0">
                <a:solidFill>
                  <a:schemeClr val="accent1"/>
                </a:solidFill>
              </a:rPr>
              <a:t>MPN</a:t>
            </a:r>
            <a:r>
              <a:rPr lang="zh-CN" altLang="en-US" sz="4000" dirty="0">
                <a:solidFill>
                  <a:schemeClr val="accent1"/>
                </a:solidFill>
              </a:rPr>
              <a:t>算法缺点</a:t>
            </a:r>
            <a:r>
              <a:rPr lang="en-US" altLang="zh-CN" sz="2800" baseline="30000" dirty="0" smtClean="0">
                <a:solidFill>
                  <a:srgbClr val="FF0000"/>
                </a:solidFill>
              </a:rPr>
              <a:t>[1]</a:t>
            </a:r>
            <a:endParaRPr lang="zh-CN" altLang="en-US" sz="2800" baseline="30000" dirty="0">
              <a:solidFill>
                <a:srgbClr val="FF0000"/>
              </a:solidFill>
            </a:endParaRPr>
          </a:p>
        </p:txBody>
      </p:sp>
      <p:sp>
        <p:nvSpPr>
          <p:cNvPr id="7" name="文本框 2"/>
          <p:cNvSpPr txBox="1">
            <a:spLocks noChangeArrowheads="1"/>
          </p:cNvSpPr>
          <p:nvPr>
            <p:custDataLst>
              <p:tags r:id="rId3"/>
            </p:custDataLst>
          </p:nvPr>
        </p:nvSpPr>
        <p:spPr bwMode="auto">
          <a:xfrm>
            <a:off x="838200" y="1690689"/>
            <a:ext cx="5257800" cy="173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1pPr>
            <a:lvl2pPr marL="685800" indent="-228600">
              <a:lnSpc>
                <a:spcPct val="12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514350" indent="-514350" eaLnBrk="1" hangingPunct="1">
              <a:lnSpc>
                <a:spcPct val="150000"/>
              </a:lnSpc>
              <a:buClrTx/>
              <a:buSzTx/>
              <a:buFont typeface="+mj-ea"/>
              <a:buAutoNum type="circleNumDbPlain"/>
            </a:pPr>
            <a:r>
              <a:rPr lang="zh-CN" altLang="en-US" sz="2000" dirty="0" smtClean="0"/>
              <a:t>排序关键字的选取依赖人工</a:t>
            </a:r>
            <a:endParaRPr lang="en-US" altLang="zh-CN" sz="2000" dirty="0" smtClean="0"/>
          </a:p>
          <a:p>
            <a:pPr marL="0" indent="0" eaLnBrk="1" hangingPunct="1">
              <a:lnSpc>
                <a:spcPct val="150000"/>
              </a:lnSpc>
              <a:buClrTx/>
              <a:buSzTx/>
              <a:buNone/>
            </a:pPr>
            <a:endParaRPr lang="en-US" altLang="zh-CN" sz="2000" dirty="0"/>
          </a:p>
        </p:txBody>
      </p:sp>
      <p:sp>
        <p:nvSpPr>
          <p:cNvPr id="3" name="圆角矩形 2"/>
          <p:cNvSpPr/>
          <p:nvPr/>
        </p:nvSpPr>
        <p:spPr>
          <a:xfrm>
            <a:off x="838200" y="2746248"/>
            <a:ext cx="1706880" cy="1222248"/>
          </a:xfrm>
          <a:prstGeom prst="roundRect">
            <a:avLst/>
          </a:prstGeom>
          <a:solidFill>
            <a:srgbClr val="ADD9E6"/>
          </a:solidFill>
          <a:ln>
            <a:solidFill>
              <a:srgbClr val="2DAF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Last Name</a:t>
            </a:r>
            <a:r>
              <a:rPr lang="zh-CN" altLang="zh-CN" dirty="0"/>
              <a:t>的前三个辅音字母</a:t>
            </a:r>
            <a:endParaRPr lang="zh-CN" altLang="en-US" dirty="0"/>
          </a:p>
        </p:txBody>
      </p:sp>
      <p:sp>
        <p:nvSpPr>
          <p:cNvPr id="10" name="圆角矩形 9"/>
          <p:cNvSpPr/>
          <p:nvPr/>
        </p:nvSpPr>
        <p:spPr>
          <a:xfrm>
            <a:off x="2545080" y="2746247"/>
            <a:ext cx="1706880" cy="1222249"/>
          </a:xfrm>
          <a:prstGeom prst="roundRect">
            <a:avLst/>
          </a:prstGeom>
          <a:solidFill>
            <a:srgbClr val="CD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First Name</a:t>
            </a:r>
            <a:r>
              <a:rPr lang="zh-CN" altLang="en-US" dirty="0"/>
              <a:t>的前三个连续字母</a:t>
            </a:r>
          </a:p>
        </p:txBody>
      </p:sp>
      <p:sp>
        <p:nvSpPr>
          <p:cNvPr id="11" name="圆角矩形 10"/>
          <p:cNvSpPr/>
          <p:nvPr/>
        </p:nvSpPr>
        <p:spPr>
          <a:xfrm>
            <a:off x="838200" y="3968496"/>
            <a:ext cx="1706880" cy="1222248"/>
          </a:xfrm>
          <a:prstGeom prst="roundRect">
            <a:avLst/>
          </a:prstGeom>
          <a:solidFill>
            <a:srgbClr val="8BBE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Address</a:t>
            </a:r>
            <a:r>
              <a:rPr lang="zh-CN" altLang="zh-CN" dirty="0"/>
              <a:t>的数字部分加字母</a:t>
            </a:r>
            <a:r>
              <a:rPr lang="zh-CN" altLang="zh-CN" dirty="0" smtClean="0"/>
              <a:t>部分的</a:t>
            </a:r>
            <a:r>
              <a:rPr lang="zh-CN" altLang="zh-CN" dirty="0"/>
              <a:t>前三个辅音字母</a:t>
            </a:r>
          </a:p>
        </p:txBody>
      </p:sp>
      <p:sp>
        <p:nvSpPr>
          <p:cNvPr id="12" name="圆角矩形 11"/>
          <p:cNvSpPr/>
          <p:nvPr/>
        </p:nvSpPr>
        <p:spPr>
          <a:xfrm>
            <a:off x="2545080" y="3968496"/>
            <a:ext cx="1706880" cy="1222248"/>
          </a:xfrm>
          <a:prstGeom prst="roundRect">
            <a:avLst/>
          </a:prstGeom>
          <a:solidFill>
            <a:srgbClr val="6A68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r>
              <a:rPr lang="zh-CN" altLang="en-US" dirty="0"/>
              <a:t>的前三个连续数字</a:t>
            </a:r>
          </a:p>
        </p:txBody>
      </p:sp>
      <p:sp>
        <p:nvSpPr>
          <p:cNvPr id="14" name="右箭头 13"/>
          <p:cNvSpPr/>
          <p:nvPr/>
        </p:nvSpPr>
        <p:spPr>
          <a:xfrm>
            <a:off x="4442460" y="3790187"/>
            <a:ext cx="754573" cy="318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7534" y="3045459"/>
            <a:ext cx="6684862" cy="1846073"/>
          </a:xfrm>
          <a:prstGeom prst="rect">
            <a:avLst/>
          </a:prstGeom>
        </p:spPr>
      </p:pic>
      <p:sp>
        <p:nvSpPr>
          <p:cNvPr id="21" name="文本框 20"/>
          <p:cNvSpPr txBox="1"/>
          <p:nvPr/>
        </p:nvSpPr>
        <p:spPr>
          <a:xfrm>
            <a:off x="838201" y="5730240"/>
            <a:ext cx="3413760" cy="400110"/>
          </a:xfrm>
          <a:prstGeom prst="rect">
            <a:avLst/>
          </a:prstGeom>
          <a:noFill/>
        </p:spPr>
        <p:txBody>
          <a:bodyPr wrap="square" rtlCol="0">
            <a:spAutoFit/>
          </a:bodyPr>
          <a:lstStyle/>
          <a:p>
            <a:pPr algn="ctr"/>
            <a:r>
              <a:rPr lang="zh-CN" altLang="en-US" sz="2000" dirty="0" smtClean="0">
                <a:solidFill>
                  <a:srgbClr val="4A6982"/>
                </a:solidFill>
              </a:rPr>
              <a:t>排序关键字生成方案示例</a:t>
            </a:r>
            <a:endParaRPr lang="zh-CN" altLang="en-US" sz="2000" dirty="0">
              <a:solidFill>
                <a:srgbClr val="4A6982"/>
              </a:solidFill>
            </a:endParaRPr>
          </a:p>
        </p:txBody>
      </p:sp>
      <p:sp>
        <p:nvSpPr>
          <p:cNvPr id="29" name="文本框 28"/>
          <p:cNvSpPr txBox="1"/>
          <p:nvPr/>
        </p:nvSpPr>
        <p:spPr>
          <a:xfrm>
            <a:off x="7231013" y="5730240"/>
            <a:ext cx="3413760" cy="400110"/>
          </a:xfrm>
          <a:prstGeom prst="rect">
            <a:avLst/>
          </a:prstGeom>
          <a:noFill/>
        </p:spPr>
        <p:txBody>
          <a:bodyPr wrap="square" rtlCol="0">
            <a:spAutoFit/>
          </a:bodyPr>
          <a:lstStyle/>
          <a:p>
            <a:pPr algn="ctr"/>
            <a:r>
              <a:rPr lang="zh-CN" altLang="en-US" sz="2000" dirty="0" smtClean="0">
                <a:solidFill>
                  <a:srgbClr val="4A6982"/>
                </a:solidFill>
              </a:rPr>
              <a:t>该方案生成的关键字示例</a:t>
            </a:r>
            <a:endParaRPr lang="zh-CN" altLang="en-US" sz="2000" dirty="0">
              <a:solidFill>
                <a:srgbClr val="4A6982"/>
              </a:solidFill>
            </a:endParaRPr>
          </a:p>
        </p:txBody>
      </p:sp>
      <p:sp>
        <p:nvSpPr>
          <p:cNvPr id="2" name="文本框 1"/>
          <p:cNvSpPr txBox="1"/>
          <p:nvPr/>
        </p:nvSpPr>
        <p:spPr>
          <a:xfrm>
            <a:off x="5387534" y="5126220"/>
            <a:ext cx="5634445" cy="369332"/>
          </a:xfrm>
          <a:prstGeom prst="rect">
            <a:avLst/>
          </a:prstGeom>
          <a:noFill/>
        </p:spPr>
        <p:txBody>
          <a:bodyPr wrap="square" rtlCol="0">
            <a:spAutoFit/>
          </a:bodyPr>
          <a:lstStyle/>
          <a:p>
            <a:r>
              <a:rPr lang="zh-CN" altLang="en-US" dirty="0" smtClean="0"/>
              <a:t>注</a:t>
            </a:r>
            <a:r>
              <a:rPr lang="en-US" altLang="zh-CN" dirty="0" smtClean="0"/>
              <a:t>:R1</a:t>
            </a:r>
            <a:r>
              <a:rPr lang="zh-CN" altLang="en-US" dirty="0" smtClean="0"/>
              <a:t>、</a:t>
            </a:r>
            <a:r>
              <a:rPr lang="en-US" altLang="zh-CN" dirty="0" smtClean="0"/>
              <a:t>R2</a:t>
            </a:r>
            <a:r>
              <a:rPr lang="zh-CN" altLang="en-US" dirty="0" smtClean="0"/>
              <a:t>、</a:t>
            </a:r>
            <a:r>
              <a:rPr lang="en-US" altLang="zh-CN" dirty="0" smtClean="0"/>
              <a:t>R3</a:t>
            </a:r>
            <a:r>
              <a:rPr lang="zh-CN" altLang="en-US" dirty="0" smtClean="0"/>
              <a:t>互为重复记录，</a:t>
            </a:r>
            <a:r>
              <a:rPr lang="en-US" altLang="zh-CN" dirty="0" smtClean="0"/>
              <a:t>R4</a:t>
            </a:r>
            <a:r>
              <a:rPr lang="zh-CN" altLang="en-US" dirty="0" smtClean="0"/>
              <a:t>与其他记录不同</a:t>
            </a:r>
            <a:endParaRPr lang="zh-CN" altLang="en-US" dirty="0"/>
          </a:p>
        </p:txBody>
      </p:sp>
    </p:spTree>
    <p:custDataLst>
      <p:tags r:id="rId1"/>
    </p:custDataLst>
    <p:extLst>
      <p:ext uri="{BB962C8B-B14F-4D97-AF65-F5344CB8AC3E}">
        <p14:creationId xmlns:p14="http://schemas.microsoft.com/office/powerpoint/2010/main" val="24386264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1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3.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KSO_WM_TEMPLATE_CATEGORY" val="custom"/>
  <p:tag name="KSO_WM_TEMPLATE_INDEX" val="160117"/>
  <p:tag name="KSO_WM_TAG_VERSION" val="1.0"/>
  <p:tag name="KSO_WM_SLIDE_ID" val="custom160117_29"/>
  <p:tag name="KSO_WM_SLIDE_INDEX" val="29"/>
  <p:tag name="KSO_WM_SLIDE_ITEM_CNT" val="1"/>
  <p:tag name="KSO_WM_SLIDE_TYPE" val="endPage"/>
  <p:tag name="KSO_WM_BEAUTIFY_FLAG" val="#wm#"/>
  <p:tag name="KSO_WM_SLIDE_LAYOUT" val="d"/>
  <p:tag name="KSO_WM_SLIDE_LAYOUT_CNT"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1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10*i*27"/>
  <p:tag name="KSO_WM_TEMPLATE_CATEGORY" val="custom"/>
  <p:tag name="KSO_WM_TEMPLATE_INDEX" val="160117"/>
  <p:tag name="KSO_WM_UNIT_INDEX" val="27"/>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4.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7714</TotalTime>
  <Words>2082</Words>
  <Application>Microsoft Office PowerPoint</Application>
  <PresentationFormat>宽屏</PresentationFormat>
  <Paragraphs>248</Paragraphs>
  <Slides>39</Slides>
  <Notes>39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1" baseType="lpstr">
      <vt:lpstr>黑体</vt:lpstr>
      <vt:lpstr>华文细黑</vt:lpstr>
      <vt:lpstr>宋体</vt:lpstr>
      <vt:lpstr>Arial</vt:lpstr>
      <vt:lpstr>Calibri</vt:lpstr>
      <vt:lpstr>Cambria Math</vt:lpstr>
      <vt:lpstr>Times New Roman</vt:lpstr>
      <vt:lpstr>Wingdings</vt:lpstr>
      <vt:lpstr>Office 主题</vt:lpstr>
      <vt:lpstr>Visio</vt:lpstr>
      <vt:lpstr>MathType 6.0 Equation</vt:lpstr>
      <vt:lpstr>Microsoft Visio 绘图</vt:lpstr>
      <vt:lpstr>PowerPoint 演示文稿</vt:lpstr>
      <vt:lpstr>PowerPoint 演示文稿</vt:lpstr>
      <vt:lpstr>研究工作概述</vt:lpstr>
      <vt:lpstr>PowerPoint 演示文稿</vt:lpstr>
      <vt:lpstr>PowerPoint 演示文稿</vt:lpstr>
      <vt:lpstr>PowerPoint 演示文稿</vt:lpstr>
      <vt:lpstr>优化的多趟近邻排序算法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基于神经网络改进的OMPN算法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算法应用</vt:lpstr>
      <vt:lpstr>PowerPoint 演示文稿</vt:lpstr>
      <vt:lpstr>总结与展望</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JackPanda8</cp:lastModifiedBy>
  <cp:revision>594</cp:revision>
  <dcterms:created xsi:type="dcterms:W3CDTF">2015-09-25T03:48:00Z</dcterms:created>
  <dcterms:modified xsi:type="dcterms:W3CDTF">2018-05-28T17:24:44Z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2052-10.1.0.5420</vt:lpwstr>
  </property>
  <property fmtid="{D5CDD505-2E9C-101B-9397-08002B2CF9AE}" pid="3" name="name">
    <vt:lpwstr>红蓝半圆.pptx</vt:lpwstr>
  </property>
  <property fmtid="{D5CDD505-2E9C-101B-9397-08002B2CF9AE}" pid="4" name="fileid">
    <vt:lpwstr>860932</vt:lpwstr>
  </property>
  <property fmtid="{D5CDD505-2E9C-101B-9397-08002B2CF9AE}" pid="5" name="search_tags">
    <vt:lpwstr>PPT模板</vt:lpwstr>
  </property>
</Properties>
</file>