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591" r:id="rId3"/>
    <p:sldId id="758" r:id="rId4"/>
    <p:sldId id="762" r:id="rId5"/>
    <p:sldId id="593" r:id="rId6"/>
    <p:sldId id="763" r:id="rId7"/>
    <p:sldId id="764" r:id="rId8"/>
    <p:sldId id="766" r:id="rId9"/>
    <p:sldId id="767" r:id="rId10"/>
    <p:sldId id="768" r:id="rId11"/>
    <p:sldId id="769" r:id="rId12"/>
    <p:sldId id="771" r:id="rId13"/>
    <p:sldId id="772" r:id="rId14"/>
    <p:sldId id="774" r:id="rId15"/>
    <p:sldId id="775" r:id="rId16"/>
    <p:sldId id="776" r:id="rId17"/>
    <p:sldId id="777" r:id="rId18"/>
    <p:sldId id="778" r:id="rId20"/>
    <p:sldId id="779" r:id="rId21"/>
    <p:sldId id="780" r:id="rId22"/>
    <p:sldId id="781" r:id="rId23"/>
    <p:sldId id="782" r:id="rId24"/>
    <p:sldId id="783" r:id="rId25"/>
    <p:sldId id="784" r:id="rId26"/>
    <p:sldId id="785" r:id="rId27"/>
    <p:sldId id="786" r:id="rId28"/>
    <p:sldId id="787" r:id="rId29"/>
    <p:sldId id="788" r:id="rId30"/>
    <p:sldId id="789" r:id="rId31"/>
    <p:sldId id="790" r:id="rId32"/>
    <p:sldId id="791" r:id="rId33"/>
    <p:sldId id="792" r:id="rId34"/>
    <p:sldId id="793" r:id="rId35"/>
    <p:sldId id="794" r:id="rId36"/>
    <p:sldId id="795" r:id="rId37"/>
    <p:sldId id="796" r:id="rId38"/>
    <p:sldId id="797" r:id="rId39"/>
    <p:sldId id="808" r:id="rId40"/>
    <p:sldId id="799" r:id="rId41"/>
    <p:sldId id="800" r:id="rId42"/>
    <p:sldId id="801" r:id="rId43"/>
    <p:sldId id="802" r:id="rId44"/>
    <p:sldId id="803" r:id="rId45"/>
    <p:sldId id="804" r:id="rId46"/>
    <p:sldId id="805" r:id="rId47"/>
    <p:sldId id="806" r:id="rId48"/>
    <p:sldId id="809" r:id="rId49"/>
  </p:sldIdLst>
  <p:sldSz cx="12192000" cy="6858000"/>
  <p:notesSz cx="6858000" cy="9144000"/>
  <p:custDataLst>
    <p:tags r:id="rId5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 userDrawn="1">
          <p15:clr>
            <a:srgbClr val="A4A3A4"/>
          </p15:clr>
        </p15:guide>
        <p15:guide id="2" pos="24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FF"/>
    <a:srgbClr val="F8F8F8"/>
    <a:srgbClr val="0000FF"/>
    <a:srgbClr val="E4F6FF"/>
    <a:srgbClr val="006600"/>
    <a:srgbClr val="CC00CC"/>
    <a:srgbClr val="FFFFCC"/>
    <a:srgbClr val="0099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0" autoAdjust="0"/>
    <p:restoredTop sz="93971" autoAdjust="0"/>
  </p:normalViewPr>
  <p:slideViewPr>
    <p:cSldViewPr>
      <p:cViewPr varScale="1">
        <p:scale>
          <a:sx n="96" d="100"/>
          <a:sy n="96" d="100"/>
        </p:scale>
        <p:origin x="972" y="84"/>
      </p:cViewPr>
      <p:guideLst>
        <p:guide orient="horz" pos="1776"/>
        <p:guide pos="24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gs" Target="tags/tag1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572 1350,'4'0,"-1"0,1 0,-1 0,0 0,1-1,2 0,-1 0,-1 0,-1 0,1 1,3 0,-4 0,4 0,3 0,-7 0,0 0,1 0,-1 0,1 0,4 0,-5 0,0 0,2 0,6-1,-7 1,0 0,-1 0,0 0,3 0,-3 0,1 0,2 0,-2 0,1 0,0-1,-2 1,2 0,-2-1,5 0,-3 1,0 0,0 0,-2-1,4 1,-4 0,0 0,0 0,0 0,2 0,-2 0,1 0,3-2,-4 2,0 0,1 0,0 0,0 0,-1 0,2 0,0 0,-2 0,1 0,-1 0,1 0,1 0,0 0,-1 0,-1 0,1 0,1 0,1 0,-3 0,0 0,1 0,1 0,2 0,-4 0,0 0,1 0,-1 0,0 0,0 0,0 0,0 0,0 0,4 0,-2 0,-1 0,0 0,0 0,0 0,0 0,0 0,0 0,-1 0,2 0,-1 0,-1 0,0 0,1 0,0 0,-1 0,0 0,0 0,0-2,0-1,0 1,-1-1,0 0,-1-2,-1 2,0 0,0 0,0 0,0 0,-2 0,0 0,-2-1,1 2,0 0,-1 0,-1-1,-1 1,3 2,0-1,0 0,-1 0,-1 0,0 0,0 0,0 1,1-1,-1 1,0-2,2 1,0 0,-3 0,1 0,2 1,-2 0,-1 0,3 0,0 0,-1 0,1 0,-2 0,1 0,0 0,-1 0,0 0,0 0,-2 0,2 0,-6 0,4 0,2 0,-1 0,-4 0,3 0,2 0,1 0,-3 0,2 0,0 0,0 0,0 0,-1 0,1 0,0 0,0 0,0 0,0 0,0 0,1 0,-2 0,1 0,2 0,-3 0,1 0,0 0,0 0,0 0,0 0,0 0,0 0,0 0,2 0,-2 0,0 0,0 0,0 0,-5 0,5 0,0 0,0 0,0 0,0 0,-13 0,13 0,-1 0,-1 0,1 0,-1 0,2 0,-1 0,1 0,-2 0,4 0,-2 0,0 0,1 0,1 0,-1 0,1 0,-1 2,1-1,0 1,-1 1,1-1,-1 2,1-1,-1 0,2 0,-1-1,0 2,1-1,1 0,1 1,0-1,0 1,0-1,0 0,0 1,8 1,-1-2,-4-2,3 1,4 0,-6-1,0 1,-1-2,2 2,0-1,-2 0,0-1,0 1,1-1,2 2,-2-1,-1 0,0 0,3-1,5 0,-8 0,0 0,1 0,3 0,-4 0,0 0,0 0,0-1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1243 550,'-3'0,"-1"0,-2 0,0 0,3 0,0 0,0 0,-3 0,0 0,-1 0,1 0,2 0,-2 0,2 0,-5 0,5 0,-2 0,3 1,0 0,-1 0,1 2,-1 3,3-1,0-2,-1 0,0 1,2-1,0 0,-1 0,0 3,1-3,0 0,1 0,1 0,1-3,2 2,-2 0,1-1,0 1,-1-1,3 1,-1-1,2 1,0-1,0 2,-1-2,3 1,0-1,1 1,0-1,0-1,1 1,-3-1,2 1,-2 1,-1-1,5 1,-9-2,1 1,-1-1,2 0,-1 0,-1 0,1-2,-1-1,1-1,0 0,-2 1,-1 0,0-1,-1 1,1-2,-1 0,0-5,0 5,0 1,-1 1,0-1,1 1,-1 0,-1-1,0 1,-1 0,1-1,-1 1,-1-2,1 2,-1 0,1 1,-1-1,0 1,0 0,0 0,-1 1,1-1,0 0,-1 1,1 0,-1 0,1 0,-1 0,0 1,0-1,1 0,-1 1,2 0,-1 0,1-1,0 0,-1 1,0 0,1 0,0 0,0 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1729 621,'3'-2,"2"0,-2 1,1 1,4 0,-5 0,3-1,-3 1,3 0,0 0,6 0,-9 0,1 0,2 0,-3 0,1 0,0 0,0 0,0 0,1 0,-1 0,1 0,-2 0,2 0,2 0,-3 0,0 0,1 0,-2 0,2 0,-1 0,0 0,-1 0,7 0,-7 0,7 0,-7 0,0 0,1 0,-1 0,2 0,-1 0,0 0,1 0,5-1,-5 1,2 0,1 0,-1 0,2 0,-1 0,2 0,-2 0,2 0,-1 0,7 0,-7 1,0-1,-1 0,2 0,-2 0,0 0,-1 0,-1 0,-1 0,0 0,-1 0,-1 0,2 0,-1 0,2 0,-3 0,1 0,1 0,-2 0,1 0,4 0,-4 0,1 0,-2 0,2 0,-1-1,1 0,0 1,0-1,-1 0,1 1,3-3,-5 2,1 1,0 0,-1-1,1 1,0-1,1 0,0 1,-2-1,0 0,0 1,0-1,0 1,0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1169 935,'4'0,"0"0,0 0,2 0,0 0,4 0,4 0,-4 0,-5 0,5 0,-4 0,-1 0,0 0,2 0,-2 0,1 0,1 0,12 0,-14 0,2 0,-1 0,2 0,-1 0,-1 0,1 0,-1 0,1 0,-1 0,6 0,-7 0,1 0,1 0,-2 0,1 0,-1 0,2 0,8 0,-10 0,0 0,-1 0,3 0,-2 0,0 0,0 0,0 0,13 0,-12 0,-1 0,2 0,-1 0,2 0,-1 0,-1 0,1 0,1 0,-2 0,2 0,1 0,-1 0,0 0,0 0,0 0,1 0,8 0,-9 0,1 0,-1 0,2 0,-2 0,2 0,-2 0,1 0,-1 0,1 0,-1 0,0 0,1 0,-1 0,0 0,1 0,-3 0,2 0,0 0,-1 0,1 0,-2 0,1 0,-1 0,-1 0,0 0,0 0,0 0,0 0,-1 0,-1 0,1 0,3 0,-2 0,-2 0,0 0,1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942 1265,'3'-1,"1"1,-1 0,2 0,-2 0,0 0,0 0,0 0,0 0,3 0,0 0,1 0,1-2,-3 1,2 0,2-1,-1 2,1 0,1 0,0 0,1 0,0 0,2 0,-1 0,27 0,-27 0,12 0,-11 0,-2 0,10 0,-11 0,-2 0,0 0,-2 0,1 0,-2 0,10 0,-10 0,-2 0,1 0,-1 0,1 0,0 0,0 0,0-1,1 1,0-1,-1 0,3 0,-2 1,0-1,2 0,-1 1,0-3,0 3,1-1,0 0,-1 1,2 0,-1 0,1 0,0 0,0 0,-1-1,-1 0,1 1,1-1,7 1,-9 0,2 0,-1 0,1 0,-1-1,1 1,-2-1,2 1,-1-2,1 2,-1 0,1 0,0 0,-2 0,1 0,1 0,-2 0,0-1,0 1,-1-1,1 0,-1 1,-2-1,1 1,-1-1,1 1,5-1,-6 1,0-1,0 1,0 0,0 0,0-1,1 1,-1 0,1 0,4 0,-5 0,0 0,0 0,1 0,-1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1353 1268,'-8'0,"5"1,0 0,-1-1,-6 0,7 1,-1 2,1-2,0 2,0 0,0 2,1-2,1 0,1 0,-3 0,2 0,1 0,-2 1,2 1,3 1,0-3,0-1,7 7,-4-6,-3 0,2 1,1-2,-1-1,2 0,5 1,-8-1,1-1,5 2,-3-2,0 2,-1-2,1 1,14 0,-13-1,2 0,0 2,-2-2,2 1,0 0,-1-1,1 0,1 0,-1 0,1 0,13 0,-10 0,-1 0,1 0,-1 0,15 0,-13 0,-2 0,-1 0,3 0,-3 0,1 0,0 0,0 0,-2 0,2-3,-2 2,1-2,-2 1,-1 1,2-3,5-1,-9 3,2-1,-4 1,0 1,1-1,0-1,-1 0,-2-2,-2 1,2-5,-2 6,-1-6,0 6,-4 1,-1-3,1 2,-2 0,-1-2,-2 1,1 0,-2 2,-2-2,-1 2,-32-6,27 5,-3 0,-3 1,-4-1,5 3,-5-4,2 4,-5-3,4 1,-3 0,4 2,-1 0,4 0,-37 0,42 2,4-2,0 1,2 0,1 1,1 0,0 1,-12 2,17-4,-2 2,1-1,2 0,0 0,-3 1,4-1,0-2,-2 2,2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653 282,'4'0,"0"0,0 0,0-1,0 0,2 1,0 0,-3 0,0 0,0 0,0 0,2-1,12-1,-12 2,-2 0,2 0,0 0,0 0,7 0,-7 0,11 0,-11 0,1 0,-1 0,0 0,0 0,7 0,-7 0,0 0,0 0,0 0,-1 0,1 0,0 0,5 0,-3 0,-2 0,0 0,0 0,1 0,6 0,-7 0,8 0,-7 0,-1 0,8 0,-6 0,-2 0,1 0,-1 0,0 0,0 0,-2 0,1 0,0 0,-1 0,1 0,1 0,0 0,-2 0,0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1164 269,'4'1,"0"-1,11 3,-10-3,2 1,-1-1,9 0,-7 0,0 0,0 0,2 0,-2 0,8 0,18 0,-26 0,8 0,-8 0,8 0,-7 1,15 0,-1-1,-17 0,9 1,9 2,-15-3,-3 0,2 1,7 0,-8 0,14 0,-14-1,9 3,-8-2,1 1,-3-2,1 0,-1 0,1 0,6 0,-7 0,1 0,0 1,-1 0,-1-1,14 3,-13-3,1 1,0 0,-1-1,1 0,-1 0,1 1,6 0,-5 0,-1-1,0 1,11-1,-12 1,-1-1,2 2,-2-2,5 0,-5 0,-2 0,1 0,0 0,-1 0,1 0,-1 0,1 0,-1 0,0 0,1 0,2 0,0 0,-3 0,0 0,0 0,0 0,0 0,1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429 264,'-3'0,"0"0,0 0,0 0,-5 0,5 0,-2 0,1 0,1 0,-1 0,-2 0,1 0,2 0,0 0,-3 0,1 0,1 0,-2 0,3 0,-1 0,0 0,1 0,0 2,0-1,0 1,0 0,-1-1,3 2,-2 0,0 0,3 0,0 0,-1 0,1 0,0 1,0-1,0 2,0-2,0 2,0-1,1-1,1 0,2 0,-2 0,1 0,1 0,0 1,-1-1,0 0,0-1,0 0,0 0,1 1,0-1,1-2,-1 1,0 0,-1-1,0 1,1 0,0-1,0 0,-1 0,2 0,-2 0,0 0,3 0,4 0,-5 0,1 0,0-1,-1 0,5-1,-3 2,-2-1,0 1,0 0,0 0,0 0,-2 0,1 0,-1 0,3 0,-3-1,-1-2,-1 0,-1-1,0 0,0 1,-2-3,0 1,2 1,-1 1,0-1,-1 0,1 0,-2-1,-1-1,3 3,-5-6,3 3,1 3,0 0,0 0,0 0,-3-1,3 1,-2 1,1 0,-1 0,1 2,-7-2,5 1,-3-1,1 2,3 0,-4-1,3 0,1 1,1 0,0 0,0 0,-4 0,4 0,0 0,0 0,-1 1,1-1,0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1061 406,'3'0,"2"0,-2 0,0 1,2 0,0 0,0-1,-2 1,2-1,-2 0,0 1,0-1,0 1,0 0,1-1,3 1,-3 0,-1-1,1 1,-1-1,2 0,-1 0,1 0,-2 0,2 0,0 0,0 0,6 0,-6 0,0 0,2 0,6 0,-5 0,0 0,2 0,-2 0,1 0,-1 0,2 0,0 0,-1 0,1 0,-1 0,1 0,-2 0,2 0,-2 0,10 0,-12 0,2 0,-1 0,6 0,-8 0,1 0,-1 0,0 0,0 0,0 0,6 0,-1 0,-5 0,0 0,0 0,2 0,-2 0,0 0,1 0,-1 0,0 0,0 0,0 0,0 0,0 0,0 0,-2 0,1 0,1 0,-2 0,6 0,-6 0,1 0,7 0,-5 0,-2 0,1 0,-2 0,0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610 424,'3'3,"0"-2,0-1,0 1,2 0,4 1,-1 0,2-1,-2 0,0 1,2-1,1-1,1 1,1-1,-2 0,0 0,0 0,2 0,0 0,-1 0,0 0,-3 0,3 0,-3-1,3-1,-3 1,3-3,-2 3,0-3,-2 2,2 1,-1-2,-3 1,3-1,-4 1,2-1,-1 1,-1-1,1 0,-2 2,3-3,-4 2,0 1,0-3,1 2,-1-2,-1 1,-1-1,2-1,-2 2,0 0,-1 0,0-1,-4 2,-5 1,4 0,-2 0,-3 0,0 0,-1-2,-12 2,-15-2,25 2,0 0,-1 0,-1-1,1 2,0 0,-12 0,15 0,-2 0,0 0,2 0,-2 0,2 0,0 0,0 0,1 0,-1 0,1 2,0 0,0-1,0 2,2-1,0-1,-1 1,3-1,-1 1,0 0,-5 2,5-2,1 0,1 0,-6 3,7-3,0 0,-1 1,1 1,1-2,-1 0,2 1,0 0,1 0,1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1089 632,'-3'0,"-1"0,1 0,0 0,-1 0,0 0,1 0,-1 0,1 0,0 0,0 0,0 0,0 0,-1 0,0 0,0 2,0-1,0 0,1 0,0 0,-1 1,0 0,1 0,0 0,0 0,-2 2,2-3,-1 2,3 0,-1 0,-1 0,3 0,-1 0,1 0,0 0,0 0,0 1,0-1,0 0,0 0,0 2,0-1,0 2,1-3,0 0,1 0,1 0,1 0,-1 1,1-2,1 0,-1 0,-1-2,2 1,1 0,-3 0,2 0,0 0,0-1,1 1,-2-1,1 0,0 0,1 0,-1 0,2 0,-2 0,6 0,-4 0,-2 0,0 0,0 0,-1 0,0 0,3 0,-4 0,0 0,0 0,0 0,2 0,0 0,-2 0,1 0,1 0,-1 0,-1 0,1 0,2-1,6-1,-7 1,0 1,0-1,0 0,2 0,-1 1,1-1,0 0,0 0,-1 0,0 0,0 1,-1-1,0 0,-1 1,1-1,-1 0,2 0,-3 0,2 0,1-2,-3 2,0-1,0-1,0 0,-2 0,0 0,0 0,-1 0,1 0,-1 0,0-1,0 1,0 0,0 0,-1 0,-1 0,0 0,-3-2,0 0,0 2,2 1,-3-1,3 2,-2 0,0-2,0 2,-2-1,3 1,-3-1,2 1,0 0,-2 0,2 1,0-1,-2-1,2 2,1 0,-1-2,2 2,-1-1,-1 0,2 0,-1 0,-1 1,2-1,0 1,-6-2,6 2,0 0,0 0,-2 0,2-1,0 1,-1-1,-1 1,2-1,-1 1,1 0,0 0,0 0,-2 0,0 0,1 0,-2 0,1 1,2 0,-2-1,1 0,-1 2,2-2,0 1,0 1,0-2,0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735 1160,'3'0,"1"0,0 0,0 0,0 0,4 0,-4 0,2 0,-3 0,1 0,3 0,-1 0,3 0,-5 0,1 0,0 0,0 0,0 0,0-1,-1 1,0 0,0 0,0 0,1 0,-2 0,2 0,0 0,-1 0,0 0,6 0,-4 0,-3 0,2 0,-1 0,0 0,4 0,-5 0,3 0,-1 0,-1 0,0 0,0 0,1 0,-2 0,2 0,-1 0,1 0,-1 0,1 0,5 0,-5 0,0 0,-1 0,1 0,0 0,0 0,-1 0,1 0,0 0,0 0,0 0,10 0,-11 0,0 0,0 0,1 0,5 0,-2 0,-4 0,-1 0,1 0,-1 0,2 0,-1 0,1 0,-2 0,2 0,-1 0,0 0,5 0,-6 0,6 0,-4 0,-2 0,1 0,-1 0,1 0,-1 0,3 0,-1 0,0 0,-1 0,-1 0,1 0,0 0,0 0,0 0,0 0,-1 0,1 0,-1 0,1 1,0 0,-1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1144 1234,'4'-1,"5"0,-6 0,1 1,1-1,0 0,0 1,-2 0,0 0,2 0,-1 0,1-1,-2 1,2 0,-1 0,1 0,-1 0,1 0,0 0,2 0,-2 0,0 0,13 0,-7 0,-6 0,2 0,-1 0,6 0,4 0,-11 0,-1-1,0 0,1-1,-1 1,2-1,-3 0,0 0,0 0,0-1,0 0,1 2,-1 0,0 0,0 0,1 0,0 0,-1 0,0 1,0-1,0 0,0 1,0 0,0 0,1 0,-1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275 1314,'4'0,"-1"0,0 0,0 0,0 0,0 0,3 0,2 0,2 0,6 0,-11 0,3 0,-2 0,1 0,-1 0,2 0,14 0,-16 1,6 0,-8-1,4 0,-4 1,-1-1,0 0,1 0,0 2,-1-2,0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1806 1098,'13'0,"-5"0,0 0,2 0,0 0,2 0,1 0,-2 1,1 0,-4-1,2 1,-1 0,0 0,0-1,0 2,-1-1,0-1,0 0,15 1,-15-1,-1 0,1-1,2 1,7-2,-7 1,2-1,-2 0,11 0,-10-1,0 2,1-1,1 0,-2 1,1-2,25-2,-24 3,-2-1,2 2,-1-2,-1 2,0 0,-1 0,0-2,-2 2,1-2,-2 2,-1 0,-1 0,0 1,-1-1,0 1,2-1,-3 0,0 1,0 0,1 0,-1-1,1 0,-1 1,0-1,0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1682 1156,'5'0,"4"0,-1 0,1 0,1 0,-2 1,0-1,3 0,-1 0,0 0,7 0,-9 0,-1 0,-1 0,-1 0,-1 0,1 0,0 0,-2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820 310,'-4'0,"0"0,1 0,-1 0,-6 0,7 0,-3 0,3 0,-1 0,0 1,1 0,-2-1,2 1,-1-1,1 0,-2 1,1 0,0 0,-1-1,2 1,-1 0,0-1,1 1,-1-1,1 1,-3 0,1-1,2 1,-2-1,0 1,1-1,-1 0,0 2,0-2,0 0,1 0,-1 2,1-2,-1 2,1-2,1 1,-3 2,3-3,-1 1,-1 0,1 1,1-2,0 1,-3 1,2 0,1-1,0 0,0 1,0-1,0 1,-1 2,0-1,1 0,0 0,0 0,2 0,-1 1,1 0,1-1,0 0,0 0,1 0,2 0,1 1,-1-1,1 1,0-3,0 2,-1-1,11 3,-7-4,0 0,-2 0,0 0,0-1,1 1,0 0,-1-1,0 1,0-1,2 1,-2-1,0 0,2 0,-3 0,3 0,-2 0,0 0,1 0,6 0,-7 0,0 0,0 0,-2 0,2 0,-1 0,-1 0,0 0,0 0,0 0,8 0,-8-1,0 0,1 0,0 0,1-1,4 0,-5 0,1 0,2 1,0 1,1-2,-2 2,3-1,-1 0,0 1,2-1,6 1,-8 0,8-1,-8 1,-1-2,8 2,-10 0,1 0,-1 0,-1 0,1 0,-2-1,3 0,-2 1,0-2,-1 0,0 1,-3-2,1 0,0 0,0-1,1 0,-2-1,1 1,0 0,0 0,-1 1,0 0,0 0,0-1,-2 0,-2 2,1-1,-1 2,0-1,-1 1,-1 0,2-1,1 1,-2 0,-2 0,1-2,0 2,-1 0,-1 1,1-1,-9-1,9-1,-1 3,-2-1,2 1,0 0,-8 0,8 0,-9-1,9 0,0 1,1 0,-1 0,0 0,2 0,-2 0,-7 0,9 0,-1 0,1 0,-1 0,2 0,1 0,0 0,-2 0,2 0,1 0,-1 0,1 0,0 1,0-1,-2 2,2-2,-1 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593 558,'5'-1,"-1"1,-1 0,0 0,3 0,-2 0,2 0,1 0,1 0,4-2,-1 2,-3-1,0 1,2 0,9 0,-9 0,-2 0,0 0,2 0,-2 0,0 0,0 0,-2 0,19-1,-19 1,1-1,1 0,-1 1,-1 0,18 0,1-2,-17 1,2 0,-1 1,1-1,1 1,1 0,-1 0,0-1,12-1,-12 2,0 0,-1-1,0 1,7 0,-9 0,0 0,-1 0,1 0,-2 0,3-1,2 0,0-1,-6 2,0-1,-1 0,1 1,0-1,-2 1,2-1,1 0,-3 1,2-1,0 1,0-1,0 1,0 0,-1 0,1 0,-2-1,1 1,-1 0,5 0,-3 0,0 0,-1 0,0 0,-1 0,0 0,0 0,2 0,-2 0,0 0,0 0,1-2,-1 2,0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548 625,'3'0,"0"0,4 0,-4 0,6 0,-6 0,5 0,-4 0,1 0,-1 0,0 0,7-1,-8 1,2-1,-1 1,-1 0,1 0,-1 0,1 0,0 0,2-2,-2 1,-1 0,1 0,0 0,-1 1,1 0,1 0,0-1,0 1,0 0,0 0,0 0,0 0,-2 0,1 0,-1 0,1 0,1 0,-2 0,1 0,8-1,-7 0,-1 1,1 0,0-1,0 1,0 0,2-1,7 0,-5 1,-1 0,-2-1,20-2,-17 3,-1 0,0 0,-2 0,2 0,-1 0,1-1,-2 1,3-1,-1 0,0-1,1 1,0 0,-1 1,1-2,-1 1,0 1,1-3,0 2,-1 1,2-3,0 2,0 0,8-1,-10 0,1 1,-1 0,-2 1,2 0,-3 0,12 0,-12 0,-2 0,2 0,0 0,-1 0,0 0,0 0,1 0,0 0,0 0,1 0,-1 0,7 0,-7 0,0 0,1 0,-1 0,0 0,0 0,0 0,0 0,-2 0,1 0,1 0,5 0,-6 0,0 0,-1 0,1 0,-1 0,2 0,-1 0,3 0,-3 0,0 0,0 0,0 0,1 0,0 0,-1 0,0 0,-1 0,0 0,-1-3,-2 0,-1 0,-2-1,-6-1,5 3,1 0,0 0,-6-2,3 3,-2 0,1 0,-3 0,5 0,0 0,0 1,-7-2,-6 1,12 1,-1 0,-1 0,0 0,-10 0,7-1,1 1,1 0,-3-1,-10 0,-2-2,12 3,1-1,1 1,-1 0,0 0,0 0,1 0,1 0,0 0,-11 0,10 0,-11 0,12 0,1 0,-1 0,-8 0,9 0,0 0,0 0,-1 0,1 0,2 0,-2 0,-5 0,-10 0,17 0,-1 0,0 0,1 1,0 0,0 0,-1 0,0-1,2 1,-8 2,1-2,7 0,0 0,-1 0,-6 2,3-2,6 0,-1-1,1 1,0-1,-1 0,0 1,1-1,-4 1,4 0,-3 1,3 0,-1-2,-5 3,0 1,6-3,-2 2,0-2,2 1,-1 0,0 0,-1 1,2 0,0 0,2 2,1-2,0 0,0 0,0 0,0 0,0 0,0 1,0 0,5 1,-2-4,0 0,2 2,-2-2,2 0,-1 1,3 1,-4-2,0 0,0 0,1 0,-1 0,0 0,0-1,0 0,0 0,0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895 704,'-3'0,"-1"0,-2 0,3 0,-1 0,0 1,1-1,-1 0,-1 2,-1 0,3-1,-3 1,2-1,1 1,-1-2,1 1,0 1,-3 1,-1 0,3-2,-2 1,2 0,1 0,-2 2,2-1,0-1,0 1,-1 0,1 1,1 0,1-1,1 0,0 1,0 2,0-3,2 1,0-1,2 1,0 1,1 0,-3-2,3 1,1-1,-1-1,0-1,2 1,4 0,-6 0,0-1,2 1,-2-1,0 0,0-1,2 1,3 1,-5-2,2 1,-2-1,0 0,0 0,6 0,-6 0,7 0,-5 0,-2-1,0 0,1-1,-1-1,2 2,-2-1,2 0,-2 0,2-1,13-3,-14 4,1 0,-1 0,1 0,0-1,12-3,-14 5,0-2,-1 1,0 0,0 0,-1 2,0-1,1-1,1-1,-2 0,-1 0,0 0,-1 0,-1 0,0 0,0 0,-1-1,-9 0,3 2,1 1,-4-2,3 2,0-2,-1 1,-11-3,9 3,2-2,-2 1,0 2,0-1,0 0,1 1,-1-1,1 1,0 1,-1-3,2 2,-2 1,-1-1,1 1,0 0,-1 0,-8 0,8 0,1 0,-1 0,3 0,-2 0,2 0,-16 0,11 0,8 0,0 0,0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1016 974,'-3'1,"-5"0,5-1,0 0,-3 1,-1 0,-1 0,-2-1,5 1,0-1,-2 1,2-1,-7 3,6-2,-1 0,-1-1,0 0,1 0,-1 0,2 0,-1 0,1 0,-1 0,1 0,-1 0,1 0,-1 1,2 0,0-1,-2 2,-8 2,12-3,-3 1,3-1,-5 3,4-2,1 1,0-1,-1 2,1 0,1 1,2-2,-1 0,1 0,0 5,0-1,0-1,0 1,2-2,-1-1,1 2,0-2,2 1,-3-2,2 1,0-2,0 1,1 0,-1 0,1 0,1-1,1-1,9 4,-7-4,2 2,2-2,-1 0,2 1,1-1,2-1,18 1,-17-1,2 0,2 0,1-3,-6 0,4 0,-4-1,0 1,25-7,-29 6,-1 0,-1 0,-3 1,1-2,6-5,-9 5,-1-2,-4 3,1 1,0-1,-1 0,-1-4,-2 3,-1 3,0 1,-2-2,1-1,-4 1,1-1,-4 1,-1 0,0 0,-1 2,-4-2,-1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1197 807,'3'-1,"1"1,0-1,2 0,6 0,-7 1,3 0,7 0,-12 0,6 0,-6 0,1 0,-1 0,1 0,0 0,-1 0,1-1,2 1,-3 0,3 0,0 0,-2 0,-1 0,2 0,6 0,-8 0,1 0,0 0,2 0,0 0,-2 0,6 1,-6-1,0 0,-1 0,1 0,-1 0,9 0,-9 0,4 0,-3 0,2 0,-3 0,1 0,-1 0,0 0,1 0,-1 0,3 0,-3 0,1 0,2 0,0 0,-3 0,1 0,-1 0,0 0,1 0,-1 0,0 0,1 0,0 0,0 0,0 0,7 0,-5 0,-3 0,2 0,3 0,-5 0,0 0,5-1,-5 0,1 1,-1 0,0 0,0 0,0 0,2 0,-2 0,2 0,-1 0,0 0,-1 0,0 0,0 0,0 0,0 0,0 0,0 0,2-1,-2 0,0 1,0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899 380,'-9'3,"0"-1,2 1,3-2,-8 4,6-4,0 1,0-1,1 1,-1 2,-1-2,-4 5,6-4,-1 0,2 2,-2-3,2 0,-1 1,-6 6,7-6,1-2,0 1,1 2,1 0,1 0,0-1,0 3,-1-3,1 2,0-1,2 0,0 0,1-2,1 2,6 4,-6-3,2-1,-2 0,2-1,1 0,18 8,-16-8,2-2,-1 2,2-2,-1 0,2 0,0 1,1-1,-1-1,3 0,-2 0,3 0,1 1,-2 1,0-2,0-1,25-1,-29 0,-1 0,-1 1,-2 0,-1-2,0 2,1-3,-4 2,-1-1,0 0,0 0,0 0,0-1,-2 0,0-2,0 3,-1-1,0 1,0-1,0-1,-1 0,-1 2,-2-1,-4-3,4 4,-2 1,-1-1,0 0,0 1,-24-3,17 4,-1-3,-1 1,0 2,0-1,-1 1,-21-2,20 0,1 2,-1 0,2-2,-1 3,1 0,1 0,3 0,-1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1354 276,'-2'-3,"-2"3,-1 0,2 0,-6-2,5 1,-4 0,-8-2,6 1,3 2,-3-1,5 1,-7-1,6 1,-1 0,1 0,-1 0,2 0,-1 0,-1 0,1 0,-1 0,1 0,-1 0,2 0,0 0,-2 1,2 1,0 0,-2-1,-4 4,6-3,-1 1,0 1,1-1,-5 2,4 0,2-2,0 0,0 2,-1-1,2 0,-1 0,-5 4,5-4,-1 2,2-2,0 0,0 2,-2-2,3-1,0 1,-1-1,1 1,1 1,0-1,0 2,0-2,1-1,0 2,0 1,0 0,1-3,1 1,0 0,0 1,1-1,0-1,-1 0,3 1,-1-1,0 2,2-1,1 0,0 1,2-1,0-1,-1 1,2-2,2 1,-1 0,1 1,1-1,0 1,0 0,0-2,-2 1,1-2,1 2,-2-2,2 2,0-2,-2 2,2-2,0-1,0 1,-2 0,23 2,-22-2,-3 0,1-1,0 0,0-1,-2-1,0-1,1 1,-2-2,1 2,-1-2,-1 0,0 0,-2 1,0-1,0 1,-1 0,0-2,-1 1,-1 0,0 1,0-3,-1 2,0 0,0-1,0-2,0 3,0 1,0-1,-4-2,-5-4,6 7,1 0,-1 0,0 1,0-2,0 1,0-1,0 1,0 0,-1 1,0 0,-1 0,1 0,-1 1,0 0,-2 0,-7-3,6 3,1 0,-1 0,-2 0,2 1,-1 0,0 0,0 0,1 0,-2 0,2 0,-2 0,-6 0,7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1201 419,'-3'1,"0"-1,-2 1,1-1,0 2,0-1,-1 0,0 0,-1 2,1-2,0 0,0 1,-1-1,-1 1,2-1,-2 0,1 1,-1 0,1 0,0-1,0 1,1 0,-2 0,3 0,-1-1,0 1,-1-1,1 1,0-1,1 1,-8 4,9-3,0 0,1 0,0 0,1 0,-3 8,2-3,2-5,0 1,0-1,0 1,0-1,0 1,0 0,0 1,2-1,-1-1,2 0,2 2,-2-2,1 1,2 1,-2-1,2 2,-1-3,1 2,16 6,-16-9,3 0,1 1,0-2,0 1,-1 0,14 1,-12-3,2 2,-2-2,1 0,-1 0,-2 0,3 0,-3 0,1-3,2 0,-2 1,0 0,-2-1,-2 1,-1-1,-1-1,1 1,3-3,-5 3,1 0,0 0,-1-1,-1-1,0 2,-1 0,-1-6,0 5,0 1,-1-1,-1 1,-1-1,0 0,-1 0,0 2,0-1,0 2,-5-2,1 2,1 0,-3 0,4-1,-1 2,-1 0,0 0,-2-1,0 1,1 0,-1 0,2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1414 591,'-6'-6,"2"3,-3 1,-2-2,-22-2,24 5,-1 1,0 0,0 0,-2 0,2 0,0 0,-9 0,7 0,2 0,-7 0,9 1,-9 2,9-2,0-1,-1 2,2-1,0 0,-8 4,-6 3,13-5,-7 5,6-4,1 0,-1 1,2-1,0 0,0 0,0 0,-3 3,5-3,0 0,1-1,0 0,0 3,0-3,1 2,1-2,-2 2,2-1,0-1,0 1,0-1,0 0,1 2,1-2,1 0,1 1,-2-1,2 1,-1 0,2 0,-1 1,0-2,2-1,1 0,-2 2,4-2,-1 0,2 2,2-1,-1-1,2 0,1-1,1 0,1 1,0-1,0 0,17 1,-17-2,2-1,-3 1,2-4,-1 1,0 1,-2-1,1-1,0 0,-2 0,0 0,-1 0,-2 1,-3-1,0-1,-1 1,-1-1,0 1,-1-2,0 0,-1 1,-1-1,2 1,-3-1,0 1,0-1,-1 2,0-1,0 2,0-2,0 1,-1 0,-1-1,0 2,0 0,-1-1,0 1,0 3,-3-2,3 2,-5-1,-4-1,-2 0,-2 0,4 0,-1 1,0-2,-1 2,-1-1,1 1,0 0,-1-1,-1 2,2-2,-1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621 215,'-4'0,"-1"0,0 0,0 0,-1 0,-1-1,-1 1,0-1,-2 1,4 0,-2 0,-1 0,3 0,-10 0,9 0,1 0,1 0,0 0,-6 1,7 1,1-1,-5 2,4-2,0 2,0 0,2 0,-3 2,2-2,0 2,1-1,2-1,-1 2,1 6,0-8,0 3,0-3,1 0,1 1,0-1,1 0,8 5,-6-6,0-1,7 0,-4 0,0-1,2 0,-1 0,1 0,-1 0,1 0,0 0,1 0,-1 0,-1 0,1 0,-2 0,10 0,-15 0,1 0,-1 0,0-1,-1-3,-1 1,-1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517 361,'-3'0,"-1"1,0-1,-2 2,3-1,-2 0,2 1,-2 0,0 0,-1 2,3-1,-2 0,1 1,1 1,2-1,-1-1,1 0,0 0,0 0,0 0,1 1,0 0,0 1,0 2,0 0,2-1,7 5,-6-8,0-1,1 3,1-1,-1-1,2 2,-2-2,1-1,9 2,-1-2,-4-1,-3-1,1 0,9 0,-10 0,12 0,-10 0,0 0,-1 0,-1 0,1 0,-2 0,-2 0,4 0,-4-1,3-1,-3-1,-1 0,-1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555 522,'-3'0,"-2"0,2 1,-2 0,2 0,0 0,-3 2,1-1,2-1,0 1,0 0,-4 2,3-2,-5 2,4-1,2-1,-2 3,4-2,1 1,0-1,-1 0,1 1,0-1,1 4,1-4,2 1,0-1,0 1,3 1,-5-2,3 0,4 4,-5-4,0-1,-1 0,0-1,2 1,0 0,-2-2,2 1,-2 0,2-1,-1 0,0 1,-1-1,1 0,0 0,-1 0,-1-3,-2 0,1 0,-1-1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739 462,'4'-1,"0"0,1 1,1-1,1 0,20-3,-16 4,0 0,2 0,-1 0,3 0,-3 0,17 0,-16 0,0 0,6 0,-11 0,-2 0,3 0,-6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756 607,'0'3,"3"-2,2-1,4 0,-6 0,3 0,2 0,12 0,-14 0,1 0,0-1,-1 1,2-1,-1 1,-2-1,5-1,-6 1,0 1,1-3,-2 2,0-1,-1-1,0-2,2-3,-4 5,1-3,0-1,-1 0,0 4,0-2,0 2,0-2,-2-1,-2 0,1-1,0 3,1 1,0 0,-1 2,0-3,0 2,-1 0,1 0,0 2,-1 0,0-1,1 1,-1 0,-1-1,0 1,0-1,-1 1,-1 0,1 0,-1 0,1 0,-1 0,1 0,-14 0,15 1,-1 1,2 1,0-1,0 0,0 2,1-3,-1 2,2 0,-1 0,1 0,-1-1,0 2,-1 2,3-3,0 0,0 3,0-1,0-2,0 4,1-1,0-1,0-2,0 2,0-2,0 0,0 0,1 0,0 0,1 0,1 2,-2-2,1 1,0-1,0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679 657,'-9'1,"4"0,1 0,-2 1,3-1,-4 4,4-1,2 0,-1 3,1 3,1-7,0 0,0 1,0 6,4-3,-1-3,0 0,2 1,1 4,-4-6,1 1,-1-1,2 1,0 0,-1-4,1 2,-1-1,0-1,1 0,-1-3,0 2,0-2,1 1,0-2,0 1,-4 0,2-1,-2 0,1 1,0-7,-1 6,0 1,0-2,0 0,-1-2,0 3,-1-1,-2-6,3 6,0 1,-1 1,2 0,-4-2,0 1,0 1,1 0,0 1,-2 0,1 0,0 2,0 0,1 0,-1 0,1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1047 883,'3'0,"2"0,-2 0,0 0,5 0,1 0,2 0,2 0,-5 0,0 0,13 0,29 0,-39 0,-3 0,10 0,10-2,-13 0,-10 2,-1-1,1 0,0 1,-1 0,5 0,5 0,-8-1,6-1,-7 2,8-1,-8 1,2 0,-1 0,1 0,1 0,-2 0,9 0,-7 0,0 0,0 0,0 0,0 0,0 0,-1 0,-1 0,1 0,4 0,-4 0,4 0,-4 0,-2 0,0-1,5 0,-5 1,5 0,-3-1,-2 1,1-1,-1 0,1 0,0 1,-1-1,2 0,11 0,-13 1,0 0,2-2,3 1,-5 0,2 1,-1 0,-1 0,2 0,-2 0,6-1,5-1,-10 2,0-1,-2 1,5-1,-2 0,-2 1,1 0,-1 0,0 0,2-1,-3 1,0-1,1 1,1-1,2 0,-4 0,-1 1,2 0,-1 0,1 0,0 0,3-1,-3 0,-1 1,1-1,0 1,0-1,10 1,-10 0,1 0,0-1,5 0,-5 0,-3 1,3 0,8 0,-11 0,1 0,-1 0,1-1,0 0,-1 0,0 1,0 0,2-1,-1 0,-1 0,0 0,2-1,-2 1,0 1,0-1,1 0,1-1,-2 1,0 1,0-2,0 2,0-1,0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737 653,'-7'0,"3"0,1 0,-1 1,1 0,-1 1,1 0,2 1,-1 1,-1 3,3-4,-1 1,0 1,1-1,0-1,0 2,0 0,0-1,0 0,0 3,0-1,0 0,2-2,0 1,0-1,1 2,-1-2,0 1,4 3,-2-3,0-2,0-1,0 1,0-1,1-1,-1 1,1 0,2 0,-1-1,2 0,12 2,-12-3,-3 0,1 0,-2 0,0 0,-1-2,0 1,0-1,1 0,-1-3,-2 1,-1 0,0-2,0 0,0 0,0 1,-1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893 639,'-4'-1,"1"2,0-1,-3 2,1 1,2-2,-2 1,1 0,-1 2,2-2,-1 2,1-2,0 1,-1 0,1 0,1 1,1 1,1 0,0 0,0 0,0-2,-1 1,1-1,0 0,0 1,0 5,4-2,-1-4,0 1,0-2,0-2,0 1,3-1,0 0,-1 0,0-1,0 0,13-4,-6-2,-4 3,-1-1,-2 2,1-2,3-2,-5 2,-1 1,0 0,-1 1,0 0,-1 0,-1-1,1-1,-1 0,-1 1,-3-1,1 1,0 2,0 0,-1 0,1 1,-6-1,-12 0,12 0,4 2,-1-1,1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778 919,'-6'5,"-5"6,7-7,1-2,1 2,-1-1,2 1,0 0,0-1,0 0,0 3,1-2,0-1,0 0,0 1,0-1,4 1,0 0,3 2,-2-3,2 1,1-1,3 1,1 0,1 0,0-1,3 1,2-1,4 1,4 1,1-1,5 1,-1-1,0 2,0-3,-1-1,-3 0,-4-2,-3 0,-2 0,-4 0,-3 1,-1-1,-3 0,-3 0,2 0,-3 0,-2-3,-1 0,-1-1,1 0,-1 0,-3-2,2 2,-1 1,0-1,0 1,0 0,-1 0,0-1,-2 0,1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1031 901,'3'-1,"1"-1,-1 0,0 2,2-2,-2 2,2 0,-2 0,11-2,-6 0,28 0,-29 2,1 0,0 0,2 0,-2 0,1 0,-1 0,2 0,-2 0,2 0,-2 0,1 0,11 0,-11 0,1 0,9 0,-9 0,-1 0,1 0,0 0,9 0,-9 0,-1 0,-1 0,2 0,0 0,-1 0,1 0,-1 0,1 0,0 0,-1 0,-1 0,0 0,10 0,-10 0,2 0,-2 0,0 0,0 0,0 0,0 0,0 0,0 0,0 0,-1 0,1 0,0 0,-1 0,1 0,1 0,-2 0,1 0,8 0,-8 0,0 0,2 0,-2 0,0 0,0 0,0 0,-1 0,1 0,-2 0,1 0,-1 0,-1 0,0 0,2 0,-2 0,-1 0,13 0,-11 0,-1 0,0 0,2 0,-2 0,1 0,-1 0,2 0,-2 0,0 0,0 0,-2 0,2 0,-2 0,4 1,-2-1,-2 0,0 0,0 0,0 0,0 0,0 0,0 0,1 0,-1 0,0 0,0 0,0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1905 459,'4'0,"5"0,-6 0,0 0,0 0,0 0,3 0,3 0,-1 0,12 0,-10 0,3 0,1 0,0 0,2 0,0 0,0 0,-2 0,2 0,-2 0,-1 0,0 0,11-1,-14 1,0-1,-4 0,1-1,-3 2,-1 0,0-1,-6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903 543,'-4'-2,"-6"2,6 1,-17 1,14-1,-1 0,-2 0,2 1,-3-1,1 0,0 0,-10 2,12-1,0-1,-1 1,3-1,-1 0,-3 1,3 0,2 0,2-1,0 2,0 1,3-1,0 0,0 1,0 3,0-3,1 0,1-1,4 2,-3-2,1-1,1 0,0-1,2 2,0-1,1 0,2 0,0-1,3 0,-2 2,2-2,0 0,2 1,-1-2,2 1,0-1,0 0,-2 0,-1 0,1 0,0 0,1 0,-1 0,-3 0,2-2,-2 1,-1-1,0-2,-1 1,-2 1,1-2,-2 1,1 0,-1-1,-1 2,-1-1,-1 1,0 0,2-2,-2 0,0 2,-2-1,-1-2,0 0,-1 2,-1 0,-1 0,-1-1,1 3,1-2,-1 0,-7-1,0-1,-2 1,-1 0,6 2,-3 0,0-1,0-1,-14 0,12 2,1 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1445 514,'-5'0,"-2"0,-9 0,7 0,-1 0,-3 0,2 0,-2 0,0 2,0-1,0 1,2 0,-2 0,0 0,2 0,-11 4,12-3,2 1,-1-2,2 2,2-1,-1 0,-1 3,4-3,1 0,2 0,-1 2,1-2,0 1,0-1,0 0,1 0,2-1,1 1,4 2,-1-1,1 1,2-1,0-1,2 3,1-3,2 1,3 1,7-2,-1-1,0-1,3 1,-4-2,34 3,-28-3,-2 0,-7 0,-3 0,-4 0,-4 0,-2-1,-4 0,0-1,-2-3,0 2,3-6,-2 3,0-3,1 1,-1-1,0 4,1-2,-1 0,1 1,0-1,0 0,1 0,-2 0,1-3,-1 6,5-5,-4 5,0-1,-2 1,0 1,0 0,-1 0,-2 0,-1 2,-1 1,0 0,-4-1,-5 0,-3 0,-7-2,-1 1,0 0,1 1,-2-2,3-1,-2 1,2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500 1082,'-7'0,"-9"0,10 0,-2 0,0 0,0 0,-2 0,0 1,0 0,-10 5,9-1,-1 1,0-1,2 0,0 0,0 0,1 0,0 1,3 0,-1 0,2 0,0 1,1 1,0-1,1 0,0-2,0 2,2 0,0 0,0-2,1-1,0 0,0 8,2-5,1-1,2-1,14 12,-9-9,4-2,-1 0,6 1,4 0,3 0,9-2,-1 1,4 0,3-2,2 0,4 0,3 1,3 2,4 2,-4-5,-2 3,-5-3,-6-2,0 0,-7 0,0-2,0 0,-4 0,4 0,-4 0,-5-1,0 0,17-7,-25 5,-1-2,-1 0,-2-2,2 0,18-18,-23 18,-1-1,-1 1,1-1,-2 1,-2 1,1 1,-2-1,3-5,-6 7,1 1,-1-1,0 1,0-1,-1 0,-1 0,-1 0,-3-1,0-1,-3 0,1 1,-6-3,-1 1,-56-12,36 11,0 2,-3-2,3 2,1 2,-68-5,73 9,-4-2,3 2,-3 0,4 0,-66 0,-3 0,62 0,3 0,-3 0,-26 0,33 0,2 0,4 0,4 0,3 1,0 1,3-1,1 2,1-2,1 1,0-1,-11 7,16-6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640 334,'4'-1,"2"1,0 0,2 0,17 0,-12 0,83-1,-70 1,59 0,-55 0,6 0,-3-2,0 2,30-3,-29 1,29 0,-30 0,0 2,0 0,29 0,-30 0,-5 0,2 0,-6 0,43 0,-43 0,-3 0,3 0,-2 1,63 0,-67-1,1 0,-2 0,-1 0,16 0,-16 0,13 0,-16 0,1 0,0 0,0 0,-2 0,10 0,-2 0,-10 0,0 0,0 0,-1 0,8 0,-6 0,-2 0,0 0,-1 0,1 0,-2 0,1 0,4 0,-4 0,3 0,-5 0,-2 0,2 0,-2 0,1 0,0 0,2 0,-3 0,1 0,-1 0,1 0,0 0,0 0,-1 1,1-1,1 1,-2-1,1 1,0-1,2 1,-1-1,-2 0,0 1,0-1,0 0,1 0,-1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1770 438,'-3'0,"-2"2,2 2,-1-1,3 0,0 0,-3 3,3-3,0 3,0-1,0 2,1-1,0-2,0 0,0-1,0 1,2-1,-1 0,0 0,1 1,2-1,6 3,-3-3,0-1,1-1,2 2,2-2,1 1,1-2,0 2,2-2,0 0,0 0,0 0,0-1,0 1,1-1,1-2,-2 1,0-1,-3-1,1 0,-3 0,1 2,-4-2,1 2,-2-2,7-7,-11 8,-2-2,0 0,-1 2,0-2,0 1,-3 1,1 0,-2 0,-1-1,2 3,0-1,-5 0,-4 0,-1 0,-4 2,6 0,-5 0,-13 0,15 0,0 0,-1 0,-1 0,2 0,-2 0,2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803 948,'7'-2,"-4"2,3 0,2 0,0 0,0 0,2 0,-5 0,0 0,0 0,5 1,-3 0,0-1,-1 0,1 0,-2 0,1 0,7 0,8 0,-13 0,-1 0,0-1,1 0,0 1,-1 0,1 0,-3 0,3 0,-3 0,1 0,-1 0,2 0,-2 0,-1 0,1 0,-1 0,-1 0,5 0,-5 0,0 0,0 0,1 0,-1 0,0 0,1 0,-1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1814 750,'-6'6,"1"-3,3 1,-1 0,3-1,-2 2,1 0,1-2,0 3,0 0,0-1,0 1,0-2,1 1,2 1,1 1,0-1,-1-1,3 0,6 4,-4-5,1 1,1-3,2 2,14 1,-10-3,-1-2,5 1,-2-1,4 0,-2 0,-2-2,2-1,-1-1,-2 0,-3-1,1-1,-3 0,13-6,-16 5,-1 1,1-1,-3 1,0 0,-1-3,-1 0,0 1,-3 0,0 1,0-1,-1 1,0-10,-2 12,0 0,-3 0,-3-1,1 1,-2 1,1 0,-4 0,2 0,-5 3,-40-6,3 2,29 5,-1-2,-3-2,3 3,1 1,0 0,3 0,-18 2,20 0,3 1,2-2,0 2,2-2,1 2,2-1,1 0,1 2,1-2,1 0,1 1,0-2,-1 4,2-2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2038 245,'-7'0,"-1"0,2 0,0 0,1 1,0-1,0 1,0 0,-1 1,1 0,-2-1,0 1,2 1,0-2,1 1,1 0,0 0,-1 3,2 0,1-1,0-1,1 0,0 1,0 0,0 0,0 1,0 0,0 0,2 2,3 0,3 0,10 9,-6-8,16 8,-12-11,7 2,2-4,0 2,1 0,-1 0,0 1,28 0,-30-4,-2-1,3-1,-6-1,-2-1,0 0,-2-1,-1-1,-1 0,-2 0,0-1,-1 0,-2-1,18-15,-22 17,0 1,0 0,0-4,-2 3,0 0,-1-2,0 3,0-2,-3 1,-1 0,-10-4,7 4,-2 1,-2 0,-1-1,-17-2,13 3,-4 0,-2 0,-5 1,3-1,0 1,-1-1,5 2,-4-1,3 1,1 1,3 0,-1 0,4 0,-15 3,18-1,-2-1,3 2,-15 0,20-1,1 0,1-1,0 1,-1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1661 1044,'12'0,"-6"0,0 0,2 0,2 0,-1 0,3-1,8 0,-14 1,1-1,1 0,1 0,-1 1,0-1,0 0,10 1,-8 0,15 0,-15 0,-2 0,2 0,-2 0,1 0,1 0,0 0,-1-2,-1 2,10-1,-10 1,2 0,-2 0,0 0,2 0,-2 0,-2 0,2 0,-1 0,1 0,-1 0,-1 0,1 0,-1 0,1 0,-1 0,1 0,-2 0,1 0,4 0,-5 0,0 0,0 0,0 0,-2 0,2 0,-1 0,0 0,0 0,0 0,-1 0,1 0,-1 0,0 0,1 0,-1 0,0 0,1 0,-1 0,1 0,-1 0,0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738 470,'3'-1,"5"0,-2 0,3 0,-1 0,0 1,2-2,-2 1,0 0,0 1,2-1,8 1,-10 0,1 0,1 0,-2 0,0 0,2 0,-2 0,2 0,-1 0,1 0,-1 0,11 0,-11 0,12 0,-11 0,11 0,3 0,-13 0,1 0,1 0,13 0,-14 0,3 0,-1 0,2 0,-2 0,1 0,-3 0,3 0,-1 0,0 0,2 0,-2 0,2 0,33 0,-33 0,2 0,-2 0,0 0,-2 0,2 0,0 0,-2 0,0 0,-1 0,0 0,-1 0,0 0,0 0,0 0,-1 0,-2 0,1 0,1 0,-3 0,12 0,-12 0,1 0,1 0,12 0,-11 0,-1 0,1 0,-1 0,0 0,-1 0,2 0,-1 0,1 0,0 0,1 0,-1 0,-2 0,1 0,1 0,-1 0,-1 0,3 0,-3 0,1 0,0 0,-1 0,-1 0,2 0,-1 0,1 0,0-1,-2 1,2-2,-2 2,0 0,-2 0,2 0,-1 0,1 0,-1 0,-1 0,1 0,-2 0,6 0,-4-1,-2 1,0-1,2 0,-2 0,2 0,-3 1,3-1,0 1,-1-1,1 1,-1 0,1 0,0 0,4 0,-5 0,-1 0,0 0,0 0,-1 0,1 0,0 0,0 0,-2 0,1 0,-1 0,2 0,-1 0,-1 0,1 0,2 0,-2 0,-1 0,1 0,-1 0,0 0,1 0,-1 0,1 0,-1 0,0 0,1 0,-1 0,1 0,-1 0,0 0,2 0,-2 0,0 0,0 0,0 0,0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307 559,'3'0,"1"0,3 0,5 0,-7 0,3 0,2 0,13 0,-11 2,-3-2,3 1,-1-1,0 1,26-1,-24 0,27 3,-27-2,-1-1,1 0,2 0,10 0,16 0,-28 0,25 0,-25 0,0 0,-2 0,2 0,9 0,-11 0,1 0,-1 0,-2 0,3 0,-1 0,0 0,0 0,0 0,1 0,-1 0,-2 0,14 0,10 0,-21 0,10 0,-11 0,0 0,0 0,1 0,-1 0,0 0,23 0,-25 0,1 0,-1 0,1 0,-2 0,2 0,-2 0,0 0,0 0,-1 0,1 0,0 0,11 0,-11 0,-3 0,2-1,-2 1,0-1,2 1,-4 0,2 0,0 0,-1 0,0 0,1 0,-1 0,1 0,-2 0,6 0,-6 0,1 0,1 0,-2 0,1 0,0 0,-1 0,1 0,3 0,-4 0,2 0,-1 0,1 0,3 0,-3 0,0 0,0 0,0 0,0 0,0 0,-2 0,2 0,-1 0,-1 0,1 0,3 0,-4 0,0 0,0 0,2 0,0 0,-2 0,0 0,1 0,-1 0,0 0,0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939 451,'3'0,"2"0,1 0,4 0,-1 0,3 0,0 0,19 0,-19 0,27 0,-27 0,3 0,-2 0,-1 0,3 0,-1 0,15 0,-14 0,1 0,0 0,0 0,0 0,-2 0,2 0,-2 0,15 0,-15 0,13 0,-12 0,-3 0,3 0,-3 0,1 0,3 0,-2 0,31 0,-31 0,18 0,-18 0,2 0,14 0,-14 0,16 0,-16 0,0 0,27 0,-29 0,0 0,15 0,-15 0,13 0,32 0,-45 0,1 0,-1 0,0 0,25 0,-12 0,-14 0,1 0,-1 0,12 0,-14 0,15 0,-13 0,-1 0,1 0,-2 0,2 0,11 0,-13 0,0 0,1 0,-1 0,0 0,-1 0,9 0,-11 0,2 0,-2 0,17 0,-16 0,-1 0,0 0,0 0,6 0,-6 0,5 0,-6 0,-1 0,14 0,-9 0,-6 0,4 0,-4 0,3 0,-4 0,6 0,-5 0,-2 0,1 0,-1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475 573,'5'0,"2"0,-1 0,1 0,10 0,-6 0,1 0,15 0,16 0,-29 0,2 0,0 0,0 0,-1 0,3 0,-2 0,0 0,14 0,-16 0,2 0,0 0,0 0,-2 0,2 0,-2 0,0 0,2 0,-1 0,0 0,1 0,-1 0,-3 0,31 0,-14 0,-15 0,10 0,-14 0,1 0,-1 0,-1 0,-1 0,2 0,-2 0,-1 0,1 0,-3 0,1 0,-2 0,1 0,1 1,-2-1,-1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603 513,'4'-1,"0"1,-1-1,0 1,4-1,1 0,1-1,10 0,-9 2,1 0,2 0,1 0,0 0,18 0,-12 0,23-2,-20 2,1-1,2 1,1 0,2 0,1 0,-1 0,0 0,-2 0,3 1,-1-1,30 0,-32 0,3-1,49-1,-52 2,-7-1,3 1,-2-2,-1 2,-3 0,-1 0,-2 0,1 0,-3 0,0 0,-1 0,-3 0,-2 0,1 0,-2 0,-1 0,1 0,-2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1003 426,'5'0,"4"0,-1 0,3 0,4 0,4 0,-1 0,6 0,5 0,43 0,-33 0,56 0,-43 2,4 1,58-1,46-2,-108 2,1 0,-4 0,0-2,-6 2,-7-2,0 0,-7 0,-2 2,14-1,-25-1,-2 0,-3 0,-3 0,7 2,-11-2,2 0,-3 0,0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671 551,'4'0,"1"0,10-3,-3 3,1-2,3 0,1 1,6-2,4 1,5 2,4 0,4 0,-1 0,3 0,4 0,-1 0,53 2,-52-2,0 2,0 0,-6 0,0 0,-4 0,-5 1,-4-3,-4 2,-2-1,-5-1,-5 0,-3 1,0-1,-5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1317 951,'5'0,"0"0,1 0,-3 0,0 0,10 0,-4 0,1 0,-4 0,1 0,-1 0,3 0,-3 0,1 0,7 0,-6 0,-1 0,-1 0,-1 0,2 0,-2 0,6 0,-6 0,0 0,2 0,-3 0,3 0,-1 0,8 0,-8 0,9 0,-7 0,0 0,0 0,19 0,-19 0,2 0,-2 0,0 0,0 0,2 0,-4 0,2 0,0 0,-1 0,1 0,-2 0,1 0,4 0,-6 0,0 0,0 0,2 0,-2 0,0 0,1 0,-1 0,0 0,2 0,-2 0,-1 0,1 0,0 0,-1 0,1 0,0 0,3 0,-3 0,-1 0,0 0,0 0,0 0,-1 0,1 0,2 0,-3 0,0 0,0 0,1 0,-1 0,0 0,0 0,0 1,1 0,0-1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836 697,'3'-1,"2"1,-2 0,1 0,1 0,0 0,5 0,9 0,-15 0,0 0,-1 0,0 0,1 0,-1 0,0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911 658,'-3'2,"0"1,0-1,0 1,2 0,4 0,0-3,1 0,1 0,0 0,0 0,-1 0,8-2,-6 1,-1 0,-1 0,1-1,-1 0,-1 0,1 0,-1 1,-1-2,0-1,-1 1,-1-1,-2 1,-1 0,-1 1,-2-1,2 3,0-1,-1 0,2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1033 662,'-3'2,"0"-1,2 2,-1 0,1 0,1 0,4-2,0 0,3 0,-4-1,0 0,3 0,6 0,-5 0,1 0,-1 0,-2-1,-1 0,0-1,-1 1,0-1,1-1,-4-1,0 1,1 0,-1 0,0 0,0 0,-1 0,-1 0,-2 0,-2 1,-3-1,2 2,4 0,-2 1,-4-2,-1 2,7 0,-2 1,0 0,2 0,0 0,0 1,0 1,1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1729 141,'-3'0,"0"0,-1-1,1 1,-1 0,1 2,0 0,0 0,-1 0,1 1,0 0,0-1,1 1,2 0,-2 0,2 1,0 0,4 0,-1-2,1 1,0-1,-1 0,1 0,2-1,1 1,2 2,-1-3,-2 1,0 0,1 0,-1 0,1 0,-1 0,1-1,1 1,6 0,-6 0,-2 0,-1 0,0 0,1-1,-1 0,0 1,0-1,-1 0,1 0,-1 1,1-1,-1-1,1 1,0-1,2 1,-2 0,1-1,1 1,0-1,1 0,0 0,1 0,-1 0,2 0,0 0,-2 0,1 0,1 0,-2 0,0 0,0 0,0 0,0 0,1 0,-1 0,-2 0,2 0,-1 0,0-1,-1 0,3-2,-3 2,1-1,0 0,-1 1,0-2,3 1,-4 0,2-1,-2 2,1-1,-2 0,0-1,-1 1,2-2,-2 1,0 1,-2-2,1 1,-2 0,2 0,-1-1,0 0,0 0,0 1,-1 0,0 0,0-1,0 1,0 0,-1 0,-2-1,-2 3,-1 0,-3 0,1 0,-2-1,-1 1,3 1,-2 0,-11 0,10 0,-2 0,1 0,-1 0,2 0,-13 0,11 0,0 0,1 0,0 0,1 0,0 0,0 0,1 0,-1 0,1 0,1 0,-1 0,1 0,-1 0,2 0,0 0,0 0,0 0,1 0,0 0,1 1,-1 0,0-1,1 2,1-2,0 0,-4 2,4-2,1 0,0 1,1-1,0 1,-3 0,3-1,-2 1,2 0,0-1,0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391 394,'5'0,"0"0,-2 0,0 0,0 0,0 0,0 0,0 0,0 0,0 0,0 0,0 0,1 0,-1 0,0 0,0 0,1 0,-1 0,1 0,0 0,-1 0,2 0,-1 0,1 0,0 0,1 0,-3 0,0 0,0 0,2 0,-2 0,2 0,0 0,-2 0,0 0,4 1,4 0,-7-1,8 1,-8 0,-1 0,0-1,0 0,0 0,3 0,-3 0,0 0,1 0,5 0,-4 0,2 0,-4 0,1 0,0 0,-1 0,2 0,-2 0,0 0,1 0,2 0,0 0,0 0,-3 0,2-1,0 0,0 1,0 0,-2 0,1 0,-1 0,1 0,0 0,-1 0,1 0,-1 0,1 0,0 0,-1 0,0-1,0 1,2-1,-1 0,0 1,1-1,-2 0,1 1,1 0,-1-1,7 0,-1 0,-3 1,3-2,3 1,-6 0,1 0,-1 1,0-1,-1 1,-1 0,2-1,-2 1,1-1,0 0,0 0,0-1,-3 2,2 0,-2-1,2 1,-2 0,1-1,0 0,2 0,-3 1,1-1,2 0,-2 0,0 0,1 1,2-1,-3 0,-1 1,1 0,-1 0,1-1,0 1,-1 0,1 0,0 0,0 0,0-1,0 1,-1 0,4 0,-4 0,1 0,-1 0,2 0,-2 0,1 0,0 0,-1 0,1 0,-1 0,0 0,1 0,2 0,-3 0,5 0,-5 0,2 0,0 0,-2 0,4 0,2 0,1 0,-5 0,0 0,0 0,0 0,0 0,0 0,0 0,0 0,0 0,0 0,0 0,-2 0,2 0,0 0,0 0,0 0,-1 0,0 0,0 0,0 0,0 0,0 0,1 0,0 0,-2 0,1 0,-1 0,1 0,0 0,-1 0,1 0,-1 0,2 0,-1 0,-1 0,1 0,1 0,-2 0,1 0,-1 0,1 0,1 0,-2 0,2 0,-1 0,1 0,-2 0,1 0,-1 0,1 0,0 0,-1 0,2 0,-2 0,2 0,0 0,0 0,-1 0,1 0,0 0,-1 0,1 0,0 0,7 0,-7 0,1 0,-1 0,0 0,0 0,-1 0,0 0,0 0,1 0,0 0,0 0,0 0,0 0,-2 0,2 0,0 0,0 0,-1 0,0 0,0 0,-1 0,2 0,-1 0,3 0,-3 0,-1 0,1 0,-1 0,6 0,-6 0,1 0,0 0,-1 0,1 0,-1 0,1 0,-1 0,2 0,-1 0,2 0,-3 0,2 0,0 0,0 0,-2 0,2 0,-2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6T22:15: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2130 304,'3'-1,"2"1,0 0,-1 0,5 0,0 0,-1 0,1 0,-4 0,0 0,3 0,-1 0,-1 0,1 0,6 0,-7 0,-1 0,2 0,-2 0,0 0,0-2,10 1,-10 0,0 0,0 1,1-1,-2 1,5-1,-5 1,0 0,5-1,-5 1,-1 0,1 0,-1 0,4 0,-4-1,5 1,-5 0,0 0,0 0,0 0,3 0,-3 0,2 0,0 0,-1 0,-1 0,0 0,0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53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53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53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53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C92483-0A9C-4A36-AEF0-B8241DF4130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92483-0A9C-4A36-AEF0-B8241DF4130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92483-0A9C-4A36-AEF0-B8241DF4130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56C5A-CA7A-4E59-9391-6614CBC9E5C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6D6AC4-B7B8-4EF8-BBBE-A97C4F4EA8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115888"/>
            <a:ext cx="2590800" cy="5980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115888"/>
            <a:ext cx="7569200" cy="5980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EA17E-46C3-4350-B62F-F9A00C92651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73427B-D055-49BA-A165-5AA2E29BDD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56FFAD-76A6-45E0-BFE9-0F108B8350D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341438"/>
            <a:ext cx="50800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1438"/>
            <a:ext cx="5080000" cy="4754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5DFAD-B5FF-4C7C-A446-FE49DCECADE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7220A-3966-4E8C-950C-6CC8172DC8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DF84A-8BCC-407D-85A9-4E25C649D2D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843A7-EAE1-4722-AFF8-4A246BA96AD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81F1DB-89B6-4FCA-B1BB-261AB8DE99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A0E32-E1DB-4E21-A1D0-0D4D253958F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15888"/>
            <a:ext cx="103632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38"/>
            <a:ext cx="10363200" cy="4754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fld id="{7B541AC3-43A8-497C-A35D-EE175DA97DD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customXml" Target="../ink/ink10.xml"/><Relationship Id="rId8" Type="http://schemas.openxmlformats.org/officeDocument/2006/relationships/image" Target="../media/image16.png"/><Relationship Id="rId7" Type="http://schemas.openxmlformats.org/officeDocument/2006/relationships/customXml" Target="../ink/ink9.xml"/><Relationship Id="rId6" Type="http://schemas.openxmlformats.org/officeDocument/2006/relationships/image" Target="../media/image15.png"/><Relationship Id="rId5" Type="http://schemas.openxmlformats.org/officeDocument/2006/relationships/customXml" Target="../ink/ink8.xml"/><Relationship Id="rId4" Type="http://schemas.openxmlformats.org/officeDocument/2006/relationships/image" Target="../media/image14.png"/><Relationship Id="rId3" Type="http://schemas.openxmlformats.org/officeDocument/2006/relationships/customXml" Target="../ink/ink7.xml"/><Relationship Id="rId21" Type="http://schemas.openxmlformats.org/officeDocument/2006/relationships/slideLayout" Target="../slideLayouts/slideLayout1.xml"/><Relationship Id="rId20" Type="http://schemas.openxmlformats.org/officeDocument/2006/relationships/audio" Target="../media/audio1.wav"/><Relationship Id="rId2" Type="http://schemas.openxmlformats.org/officeDocument/2006/relationships/image" Target="../media/image13.jpeg"/><Relationship Id="rId19" Type="http://schemas.openxmlformats.org/officeDocument/2006/relationships/audio" Target="../media/audio5.wav"/><Relationship Id="rId18" Type="http://schemas.openxmlformats.org/officeDocument/2006/relationships/image" Target="../media/image21.png"/><Relationship Id="rId17" Type="http://schemas.openxmlformats.org/officeDocument/2006/relationships/customXml" Target="../ink/ink14.xml"/><Relationship Id="rId16" Type="http://schemas.openxmlformats.org/officeDocument/2006/relationships/image" Target="../media/image20.png"/><Relationship Id="rId15" Type="http://schemas.openxmlformats.org/officeDocument/2006/relationships/customXml" Target="../ink/ink13.xml"/><Relationship Id="rId14" Type="http://schemas.openxmlformats.org/officeDocument/2006/relationships/image" Target="../media/image19.png"/><Relationship Id="rId13" Type="http://schemas.openxmlformats.org/officeDocument/2006/relationships/customXml" Target="../ink/ink12.xml"/><Relationship Id="rId12" Type="http://schemas.openxmlformats.org/officeDocument/2006/relationships/image" Target="../media/image18.png"/><Relationship Id="rId11" Type="http://schemas.openxmlformats.org/officeDocument/2006/relationships/customXml" Target="../ink/ink11.xml"/><Relationship Id="rId10" Type="http://schemas.openxmlformats.org/officeDocument/2006/relationships/image" Target="../media/image17.png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1" Type="http://schemas.openxmlformats.org/officeDocument/2006/relationships/audio" Target="../media/audio5.wav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customXml" Target="../ink/ink19.xml"/><Relationship Id="rId8" Type="http://schemas.openxmlformats.org/officeDocument/2006/relationships/image" Target="../media/image25.png"/><Relationship Id="rId7" Type="http://schemas.openxmlformats.org/officeDocument/2006/relationships/customXml" Target="../ink/ink18.xml"/><Relationship Id="rId6" Type="http://schemas.openxmlformats.org/officeDocument/2006/relationships/image" Target="../media/image24.png"/><Relationship Id="rId5" Type="http://schemas.openxmlformats.org/officeDocument/2006/relationships/customXml" Target="../ink/ink17.xml"/><Relationship Id="rId4" Type="http://schemas.openxmlformats.org/officeDocument/2006/relationships/image" Target="../media/image23.png"/><Relationship Id="rId3" Type="http://schemas.openxmlformats.org/officeDocument/2006/relationships/customXml" Target="../ink/ink16.xml"/><Relationship Id="rId23" Type="http://schemas.openxmlformats.org/officeDocument/2006/relationships/slideLayout" Target="../slideLayouts/slideLayout1.xml"/><Relationship Id="rId22" Type="http://schemas.openxmlformats.org/officeDocument/2006/relationships/audio" Target="../media/audio1.wav"/><Relationship Id="rId21" Type="http://schemas.openxmlformats.org/officeDocument/2006/relationships/audio" Target="../media/audio5.wav"/><Relationship Id="rId20" Type="http://schemas.openxmlformats.org/officeDocument/2006/relationships/image" Target="../media/image31.png"/><Relationship Id="rId2" Type="http://schemas.openxmlformats.org/officeDocument/2006/relationships/image" Target="../media/image22.png"/><Relationship Id="rId19" Type="http://schemas.openxmlformats.org/officeDocument/2006/relationships/customXml" Target="../ink/ink24.xml"/><Relationship Id="rId18" Type="http://schemas.openxmlformats.org/officeDocument/2006/relationships/image" Target="../media/image30.png"/><Relationship Id="rId17" Type="http://schemas.openxmlformats.org/officeDocument/2006/relationships/customXml" Target="../ink/ink23.xml"/><Relationship Id="rId16" Type="http://schemas.openxmlformats.org/officeDocument/2006/relationships/image" Target="../media/image29.png"/><Relationship Id="rId15" Type="http://schemas.openxmlformats.org/officeDocument/2006/relationships/customXml" Target="../ink/ink22.xml"/><Relationship Id="rId14" Type="http://schemas.openxmlformats.org/officeDocument/2006/relationships/image" Target="../media/image28.png"/><Relationship Id="rId13" Type="http://schemas.openxmlformats.org/officeDocument/2006/relationships/customXml" Target="../ink/ink21.xml"/><Relationship Id="rId12" Type="http://schemas.openxmlformats.org/officeDocument/2006/relationships/image" Target="../media/image27.png"/><Relationship Id="rId11" Type="http://schemas.openxmlformats.org/officeDocument/2006/relationships/customXml" Target="../ink/ink20.xml"/><Relationship Id="rId10" Type="http://schemas.openxmlformats.org/officeDocument/2006/relationships/image" Target="../media/image26.png"/><Relationship Id="rId1" Type="http://schemas.openxmlformats.org/officeDocument/2006/relationships/customXml" Target="../ink/ink1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customXml" Target="../ink/ink29.xml"/><Relationship Id="rId8" Type="http://schemas.openxmlformats.org/officeDocument/2006/relationships/image" Target="../media/image35.png"/><Relationship Id="rId7" Type="http://schemas.openxmlformats.org/officeDocument/2006/relationships/customXml" Target="../ink/ink28.xml"/><Relationship Id="rId6" Type="http://schemas.openxmlformats.org/officeDocument/2006/relationships/image" Target="../media/image34.png"/><Relationship Id="rId5" Type="http://schemas.openxmlformats.org/officeDocument/2006/relationships/customXml" Target="../ink/ink27.xml"/><Relationship Id="rId4" Type="http://schemas.openxmlformats.org/officeDocument/2006/relationships/image" Target="../media/image33.png"/><Relationship Id="rId3" Type="http://schemas.openxmlformats.org/officeDocument/2006/relationships/customXml" Target="../ink/ink26.xml"/><Relationship Id="rId2" Type="http://schemas.openxmlformats.org/officeDocument/2006/relationships/image" Target="../media/image32.png"/><Relationship Id="rId15" Type="http://schemas.openxmlformats.org/officeDocument/2006/relationships/slideLayout" Target="../slideLayouts/slideLayout1.xml"/><Relationship Id="rId14" Type="http://schemas.openxmlformats.org/officeDocument/2006/relationships/audio" Target="../media/audio1.wav"/><Relationship Id="rId13" Type="http://schemas.openxmlformats.org/officeDocument/2006/relationships/audio" Target="../media/audio5.wav"/><Relationship Id="rId12" Type="http://schemas.openxmlformats.org/officeDocument/2006/relationships/image" Target="../media/image37.png"/><Relationship Id="rId11" Type="http://schemas.openxmlformats.org/officeDocument/2006/relationships/customXml" Target="../ink/ink30.xml"/><Relationship Id="rId10" Type="http://schemas.openxmlformats.org/officeDocument/2006/relationships/image" Target="../media/image36.png"/><Relationship Id="rId1" Type="http://schemas.openxmlformats.org/officeDocument/2006/relationships/customXml" Target="../ink/ink2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audio" Target="../media/audio5.wav"/><Relationship Id="rId8" Type="http://schemas.openxmlformats.org/officeDocument/2006/relationships/image" Target="../media/image41.png"/><Relationship Id="rId7" Type="http://schemas.openxmlformats.org/officeDocument/2006/relationships/customXml" Target="../ink/ink33.xml"/><Relationship Id="rId6" Type="http://schemas.openxmlformats.org/officeDocument/2006/relationships/image" Target="../media/image40.png"/><Relationship Id="rId5" Type="http://schemas.openxmlformats.org/officeDocument/2006/relationships/customXml" Target="../ink/ink32.xml"/><Relationship Id="rId4" Type="http://schemas.openxmlformats.org/officeDocument/2006/relationships/image" Target="../media/image39.png"/><Relationship Id="rId3" Type="http://schemas.openxmlformats.org/officeDocument/2006/relationships/customXml" Target="../ink/ink31.xml"/><Relationship Id="rId2" Type="http://schemas.openxmlformats.org/officeDocument/2006/relationships/image" Target="../media/image38.wmf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1.xml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customXml" Target="../ink/ink36.xml"/><Relationship Id="rId7" Type="http://schemas.openxmlformats.org/officeDocument/2006/relationships/image" Target="../media/image44.png"/><Relationship Id="rId6" Type="http://schemas.openxmlformats.org/officeDocument/2006/relationships/customXml" Target="../ink/ink35.xml"/><Relationship Id="rId5" Type="http://schemas.openxmlformats.org/officeDocument/2006/relationships/image" Target="../media/image43.png"/><Relationship Id="rId4" Type="http://schemas.openxmlformats.org/officeDocument/2006/relationships/customXml" Target="../ink/ink34.xml"/><Relationship Id="rId3" Type="http://schemas.openxmlformats.org/officeDocument/2006/relationships/image" Target="../media/image42.wmf"/><Relationship Id="rId29" Type="http://schemas.openxmlformats.org/officeDocument/2006/relationships/vmlDrawing" Target="../drawings/vmlDrawing3.vml"/><Relationship Id="rId28" Type="http://schemas.openxmlformats.org/officeDocument/2006/relationships/slideLayout" Target="../slideLayouts/slideLayout7.xml"/><Relationship Id="rId27" Type="http://schemas.openxmlformats.org/officeDocument/2006/relationships/audio" Target="../media/audio1.wav"/><Relationship Id="rId26" Type="http://schemas.openxmlformats.org/officeDocument/2006/relationships/audio" Target="../media/audio5.wav"/><Relationship Id="rId25" Type="http://schemas.openxmlformats.org/officeDocument/2006/relationships/image" Target="../media/image53.png"/><Relationship Id="rId24" Type="http://schemas.openxmlformats.org/officeDocument/2006/relationships/customXml" Target="../ink/ink44.xml"/><Relationship Id="rId23" Type="http://schemas.openxmlformats.org/officeDocument/2006/relationships/image" Target="../media/image52.png"/><Relationship Id="rId22" Type="http://schemas.openxmlformats.org/officeDocument/2006/relationships/customXml" Target="../ink/ink43.xml"/><Relationship Id="rId21" Type="http://schemas.openxmlformats.org/officeDocument/2006/relationships/image" Target="../media/image51.png"/><Relationship Id="rId20" Type="http://schemas.openxmlformats.org/officeDocument/2006/relationships/customXml" Target="../ink/ink42.xml"/><Relationship Id="rId2" Type="http://schemas.openxmlformats.org/officeDocument/2006/relationships/oleObject" Target="../embeddings/oleObject3.bin"/><Relationship Id="rId19" Type="http://schemas.openxmlformats.org/officeDocument/2006/relationships/image" Target="../media/image50.png"/><Relationship Id="rId18" Type="http://schemas.openxmlformats.org/officeDocument/2006/relationships/customXml" Target="../ink/ink41.xml"/><Relationship Id="rId17" Type="http://schemas.openxmlformats.org/officeDocument/2006/relationships/image" Target="../media/image49.png"/><Relationship Id="rId16" Type="http://schemas.openxmlformats.org/officeDocument/2006/relationships/customXml" Target="../ink/ink40.xml"/><Relationship Id="rId15" Type="http://schemas.openxmlformats.org/officeDocument/2006/relationships/image" Target="../media/image48.png"/><Relationship Id="rId14" Type="http://schemas.openxmlformats.org/officeDocument/2006/relationships/customXml" Target="../ink/ink39.xml"/><Relationship Id="rId13" Type="http://schemas.openxmlformats.org/officeDocument/2006/relationships/image" Target="../media/image47.png"/><Relationship Id="rId12" Type="http://schemas.openxmlformats.org/officeDocument/2006/relationships/customXml" Target="../ink/ink38.xml"/><Relationship Id="rId11" Type="http://schemas.openxmlformats.org/officeDocument/2006/relationships/image" Target="../media/image46.png"/><Relationship Id="rId10" Type="http://schemas.openxmlformats.org/officeDocument/2006/relationships/customXml" Target="../ink/ink37.xml"/><Relationship Id="rId1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audio" Target="../media/audio5.wav"/><Relationship Id="rId8" Type="http://schemas.openxmlformats.org/officeDocument/2006/relationships/image" Target="../media/image57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54.wmf"/><Relationship Id="rId12" Type="http://schemas.openxmlformats.org/officeDocument/2006/relationships/notesSlide" Target="../notesSlides/notesSlide1.xml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1.xml"/><Relationship Id="rId1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1.xml"/><Relationship Id="rId7" Type="http://schemas.openxmlformats.org/officeDocument/2006/relationships/audio" Target="../media/audio5.wav"/><Relationship Id="rId6" Type="http://schemas.openxmlformats.org/officeDocument/2006/relationships/image" Target="../media/image60.png"/><Relationship Id="rId5" Type="http://schemas.openxmlformats.org/officeDocument/2006/relationships/customXml" Target="../ink/ink46.xml"/><Relationship Id="rId4" Type="http://schemas.openxmlformats.org/officeDocument/2006/relationships/image" Target="../media/image59.png"/><Relationship Id="rId3" Type="http://schemas.openxmlformats.org/officeDocument/2006/relationships/customXml" Target="../ink/ink45.xml"/><Relationship Id="rId2" Type="http://schemas.openxmlformats.org/officeDocument/2006/relationships/image" Target="../media/image58.wmf"/><Relationship Id="rId1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5.wav"/><Relationship Id="rId2" Type="http://schemas.openxmlformats.org/officeDocument/2006/relationships/image" Target="../media/image61.png"/><Relationship Id="rId1" Type="http://schemas.openxmlformats.org/officeDocument/2006/relationships/customXml" Target="../ink/ink4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customXml" Target="../ink/ink51.xml"/><Relationship Id="rId8" Type="http://schemas.openxmlformats.org/officeDocument/2006/relationships/image" Target="../media/image65.png"/><Relationship Id="rId7" Type="http://schemas.openxmlformats.org/officeDocument/2006/relationships/customXml" Target="../ink/ink50.xml"/><Relationship Id="rId6" Type="http://schemas.openxmlformats.org/officeDocument/2006/relationships/image" Target="../media/image64.png"/><Relationship Id="rId5" Type="http://schemas.openxmlformats.org/officeDocument/2006/relationships/customXml" Target="../ink/ink49.xml"/><Relationship Id="rId4" Type="http://schemas.openxmlformats.org/officeDocument/2006/relationships/image" Target="../media/image63.png"/><Relationship Id="rId3" Type="http://schemas.openxmlformats.org/officeDocument/2006/relationships/customXml" Target="../ink/ink48.xml"/><Relationship Id="rId2" Type="http://schemas.openxmlformats.org/officeDocument/2006/relationships/image" Target="../media/image62.wmf"/><Relationship Id="rId19" Type="http://schemas.openxmlformats.org/officeDocument/2006/relationships/vmlDrawing" Target="../drawings/vmlDrawing6.vml"/><Relationship Id="rId18" Type="http://schemas.openxmlformats.org/officeDocument/2006/relationships/slideLayout" Target="../slideLayouts/slideLayout1.xml"/><Relationship Id="rId17" Type="http://schemas.openxmlformats.org/officeDocument/2006/relationships/audio" Target="../media/audio5.wav"/><Relationship Id="rId16" Type="http://schemas.openxmlformats.org/officeDocument/2006/relationships/image" Target="../media/image69.png"/><Relationship Id="rId15" Type="http://schemas.openxmlformats.org/officeDocument/2006/relationships/customXml" Target="../ink/ink54.xml"/><Relationship Id="rId14" Type="http://schemas.openxmlformats.org/officeDocument/2006/relationships/image" Target="../media/image68.png"/><Relationship Id="rId13" Type="http://schemas.openxmlformats.org/officeDocument/2006/relationships/customXml" Target="../ink/ink53.xml"/><Relationship Id="rId12" Type="http://schemas.openxmlformats.org/officeDocument/2006/relationships/image" Target="../media/image67.png"/><Relationship Id="rId11" Type="http://schemas.openxmlformats.org/officeDocument/2006/relationships/customXml" Target="../ink/ink52.xml"/><Relationship Id="rId10" Type="http://schemas.openxmlformats.org/officeDocument/2006/relationships/image" Target="../media/image66.png"/><Relationship Id="rId1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audio" Target="../media/audio1.wav"/><Relationship Id="rId6" Type="http://schemas.openxmlformats.org/officeDocument/2006/relationships/audio" Target="../media/audio6.wav"/><Relationship Id="rId5" Type="http://schemas.openxmlformats.org/officeDocument/2006/relationships/audio" Target="../media/audio5.wav"/><Relationship Id="rId4" Type="http://schemas.openxmlformats.org/officeDocument/2006/relationships/image" Target="../media/image71.png"/><Relationship Id="rId3" Type="http://schemas.openxmlformats.org/officeDocument/2006/relationships/customXml" Target="../ink/ink56.xml"/><Relationship Id="rId2" Type="http://schemas.openxmlformats.org/officeDocument/2006/relationships/image" Target="../media/image70.png"/><Relationship Id="rId1" Type="http://schemas.openxmlformats.org/officeDocument/2006/relationships/customXml" Target="../ink/ink55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audio" Target="../media/audio1.wav"/><Relationship Id="rId3" Type="http://schemas.openxmlformats.org/officeDocument/2006/relationships/audio" Target="../media/audio5.wav"/><Relationship Id="rId2" Type="http://schemas.openxmlformats.org/officeDocument/2006/relationships/image" Target="../media/image72.png"/><Relationship Id="rId1" Type="http://schemas.openxmlformats.org/officeDocument/2006/relationships/customXml" Target="../ink/ink57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audio" Target="../media/audio6.wav"/><Relationship Id="rId7" Type="http://schemas.openxmlformats.org/officeDocument/2006/relationships/audio" Target="../media/audio1.wav"/><Relationship Id="rId6" Type="http://schemas.openxmlformats.org/officeDocument/2006/relationships/audio" Target="../media/audio3.wav"/><Relationship Id="rId5" Type="http://schemas.openxmlformats.org/officeDocument/2006/relationships/audio" Target="../media/audio5.wav"/><Relationship Id="rId4" Type="http://schemas.openxmlformats.org/officeDocument/2006/relationships/image" Target="../media/image74.png"/><Relationship Id="rId3" Type="http://schemas.openxmlformats.org/officeDocument/2006/relationships/customXml" Target="../ink/ink59.xml"/><Relationship Id="rId2" Type="http://schemas.openxmlformats.org/officeDocument/2006/relationships/image" Target="../media/image73.png"/><Relationship Id="rId1" Type="http://schemas.openxmlformats.org/officeDocument/2006/relationships/customXml" Target="../ink/ink58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audio" Target="../media/audio3.wav"/><Relationship Id="rId8" Type="http://schemas.openxmlformats.org/officeDocument/2006/relationships/audio" Target="../media/audio1.wav"/><Relationship Id="rId7" Type="http://schemas.openxmlformats.org/officeDocument/2006/relationships/audio" Target="../media/audio5.wav"/><Relationship Id="rId6" Type="http://schemas.openxmlformats.org/officeDocument/2006/relationships/image" Target="../media/image77.png"/><Relationship Id="rId5" Type="http://schemas.openxmlformats.org/officeDocument/2006/relationships/customXml" Target="../ink/ink62.xml"/><Relationship Id="rId4" Type="http://schemas.openxmlformats.org/officeDocument/2006/relationships/image" Target="../media/image76.png"/><Relationship Id="rId3" Type="http://schemas.openxmlformats.org/officeDocument/2006/relationships/customXml" Target="../ink/ink61.xml"/><Relationship Id="rId2" Type="http://schemas.openxmlformats.org/officeDocument/2006/relationships/image" Target="../media/image75.png"/><Relationship Id="rId10" Type="http://schemas.openxmlformats.org/officeDocument/2006/relationships/slideLayout" Target="../slideLayouts/slideLayout1.xml"/><Relationship Id="rId1" Type="http://schemas.openxmlformats.org/officeDocument/2006/relationships/customXml" Target="../ink/ink6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5.wav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5.wav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5.wav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5.wav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5.wav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5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5.wav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3.wav"/><Relationship Id="rId1" Type="http://schemas.openxmlformats.org/officeDocument/2006/relationships/audio" Target="../media/audio5.wav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5.wav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1" Type="http://schemas.openxmlformats.org/officeDocument/2006/relationships/audio" Target="../media/audio5.wav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5.wav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5.wav"/><Relationship Id="rId1" Type="http://schemas.openxmlformats.org/officeDocument/2006/relationships/audio" Target="../media/audio1.wav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5.wav"/><Relationship Id="rId1" Type="http://schemas.openxmlformats.org/officeDocument/2006/relationships/audio" Target="../media/audio1.wav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5.wav"/><Relationship Id="rId1" Type="http://schemas.openxmlformats.org/officeDocument/2006/relationships/audio" Target="../media/audio1.wav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5.wav"/><Relationship Id="rId1" Type="http://schemas.openxmlformats.org/officeDocument/2006/relationships/audio" Target="../media/audio1.wav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5.wav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audio" Target="../media/audio4.wav"/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audio" Target="../media/audio2.wav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audio" Target="../media/audio5.wav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3.wav"/><Relationship Id="rId2" Type="http://schemas.openxmlformats.org/officeDocument/2006/relationships/audio" Target="../media/audio5.wav"/><Relationship Id="rId1" Type="http://schemas.openxmlformats.org/officeDocument/2006/relationships/audio" Target="../media/audio1.wav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3.wav"/><Relationship Id="rId2" Type="http://schemas.openxmlformats.org/officeDocument/2006/relationships/audio" Target="../media/audio5.wav"/><Relationship Id="rId1" Type="http://schemas.openxmlformats.org/officeDocument/2006/relationships/audio" Target="../media/audio1.wav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5.wav"/><Relationship Id="rId1" Type="http://schemas.openxmlformats.org/officeDocument/2006/relationships/audio" Target="../media/audio1.wav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5.wav"/><Relationship Id="rId1" Type="http://schemas.openxmlformats.org/officeDocument/2006/relationships/audio" Target="../media/audio1.wav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1" Type="http://schemas.openxmlformats.org/officeDocument/2006/relationships/audio" Target="../media/audio5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1" Type="http://schemas.openxmlformats.org/officeDocument/2006/relationships/audio" Target="../media/audio3.wav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audio" Target="../media/audio5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5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1" Type="http://schemas.openxmlformats.org/officeDocument/2006/relationships/audio" Target="../media/audio5.wav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8.png"/><Relationship Id="rId7" Type="http://schemas.openxmlformats.org/officeDocument/2006/relationships/customXml" Target="../ink/ink3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Relationship Id="rId3" Type="http://schemas.openxmlformats.org/officeDocument/2006/relationships/customXml" Target="../ink/ink1.xml"/><Relationship Id="rId2" Type="http://schemas.openxmlformats.org/officeDocument/2006/relationships/image" Target="../media/image5.jpeg"/><Relationship Id="rId17" Type="http://schemas.openxmlformats.org/officeDocument/2006/relationships/slideLayout" Target="../slideLayouts/slideLayout1.xml"/><Relationship Id="rId16" Type="http://schemas.openxmlformats.org/officeDocument/2006/relationships/audio" Target="../media/audio1.wav"/><Relationship Id="rId15" Type="http://schemas.openxmlformats.org/officeDocument/2006/relationships/audio" Target="../media/audio5.wav"/><Relationship Id="rId14" Type="http://schemas.openxmlformats.org/officeDocument/2006/relationships/image" Target="../media/image11.png"/><Relationship Id="rId13" Type="http://schemas.openxmlformats.org/officeDocument/2006/relationships/customXml" Target="../ink/ink6.xml"/><Relationship Id="rId12" Type="http://schemas.openxmlformats.org/officeDocument/2006/relationships/image" Target="../media/image10.png"/><Relationship Id="rId11" Type="http://schemas.openxmlformats.org/officeDocument/2006/relationships/customXml" Target="../ink/ink5.xml"/><Relationship Id="rId10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6946" name="Object 2"/>
          <p:cNvGraphicFramePr>
            <a:graphicFrameLocks noChangeAspect="1"/>
          </p:cNvGraphicFramePr>
          <p:nvPr/>
        </p:nvGraphicFramePr>
        <p:xfrm>
          <a:off x="2057400" y="4191001"/>
          <a:ext cx="1487488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01" name="剪辑" r:id="rId1" imgW="18926175" imgH="28251150" progId="">
                  <p:embed/>
                </p:oleObj>
              </mc:Choice>
              <mc:Fallback>
                <p:oleObj name="剪辑" r:id="rId1" imgW="18926175" imgH="28251150" progId="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91001"/>
                        <a:ext cx="1487488" cy="220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6947" name="Group 3"/>
          <p:cNvGrpSpPr/>
          <p:nvPr/>
        </p:nvGrpSpPr>
        <p:grpSpPr bwMode="auto">
          <a:xfrm>
            <a:off x="2566988" y="692151"/>
            <a:ext cx="7434262" cy="5400675"/>
            <a:chOff x="480" y="816"/>
            <a:chExt cx="4752" cy="2865"/>
          </a:xfrm>
        </p:grpSpPr>
        <p:sp>
          <p:nvSpPr>
            <p:cNvPr id="466948" name="Oval 4"/>
            <p:cNvSpPr>
              <a:spLocks noChangeArrowheads="1"/>
            </p:cNvSpPr>
            <p:nvPr/>
          </p:nvSpPr>
          <p:spPr bwMode="auto">
            <a:xfrm>
              <a:off x="480" y="816"/>
              <a:ext cx="4752" cy="2112"/>
            </a:xfrm>
            <a:prstGeom prst="ellipse">
              <a:avLst/>
            </a:prstGeom>
            <a:gradFill rotWithShape="0">
              <a:gsLst>
                <a:gs pos="0">
                  <a:srgbClr val="CC00FF">
                    <a:gamma/>
                    <a:shade val="46275"/>
                    <a:invGamma/>
                  </a:srgbClr>
                </a:gs>
                <a:gs pos="50000">
                  <a:srgbClr val="CC00FF"/>
                </a:gs>
                <a:gs pos="100000">
                  <a:srgbClr val="CC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round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hardEdge"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6949" name="Rectangle 5"/>
            <p:cNvSpPr>
              <a:spLocks noChangeArrowheads="1"/>
            </p:cNvSpPr>
            <p:nvPr/>
          </p:nvSpPr>
          <p:spPr bwMode="auto">
            <a:xfrm>
              <a:off x="937" y="1437"/>
              <a:ext cx="3837" cy="832"/>
            </a:xfrm>
            <a:prstGeom prst="rect">
              <a:avLst/>
            </a:prstGeom>
            <a:noFill/>
            <a:ln w="12700">
              <a:noFill/>
              <a:miter lim="800000"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4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第</a:t>
              </a:r>
              <a:r>
                <a:rPr lang="en-US" altLang="zh-CN" sz="4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1</a:t>
              </a:r>
              <a:r>
                <a:rPr lang="zh-CN" altLang="en-US" sz="4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章 </a:t>
              </a:r>
              <a:r>
                <a:rPr lang="en-US" altLang="zh-CN" sz="4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4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algn="ctr"/>
              <a:r>
                <a:rPr lang="zh-CN" altLang="en-US" sz="4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预备知识</a:t>
              </a:r>
              <a:endParaRPr lang="zh-CN" altLang="en-US" sz="3600" b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pic>
          <p:nvPicPr>
            <p:cNvPr id="46695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37" y="2496"/>
              <a:ext cx="2503" cy="11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</p:pic>
        <p:sp>
          <p:nvSpPr>
            <p:cNvPr id="466951" name="Line 7"/>
            <p:cNvSpPr>
              <a:spLocks noChangeShapeType="1"/>
            </p:cNvSpPr>
            <p:nvPr/>
          </p:nvSpPr>
          <p:spPr bwMode="auto">
            <a:xfrm>
              <a:off x="2304" y="3648"/>
              <a:ext cx="2784" cy="0"/>
            </a:xfrm>
            <a:prstGeom prst="line">
              <a:avLst/>
            </a:prstGeom>
            <a:noFill/>
            <a:ln w="38100">
              <a:pattFill prst="dkHorz">
                <a:fgClr>
                  <a:srgbClr val="00CCFF"/>
                </a:fgClr>
                <a:bgClr>
                  <a:srgbClr val="FFFFFF"/>
                </a:bgClr>
              </a:patt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6952" name="Line 8"/>
            <p:cNvSpPr>
              <a:spLocks noChangeShapeType="1"/>
            </p:cNvSpPr>
            <p:nvPr/>
          </p:nvSpPr>
          <p:spPr bwMode="auto">
            <a:xfrm>
              <a:off x="2160" y="3681"/>
              <a:ext cx="2784" cy="0"/>
            </a:xfrm>
            <a:prstGeom prst="line">
              <a:avLst/>
            </a:prstGeom>
            <a:noFill/>
            <a:ln w="38100">
              <a:pattFill prst="dkHorz">
                <a:fgClr>
                  <a:srgbClr val="00CCFF"/>
                </a:fgClr>
                <a:bgClr>
                  <a:srgbClr val="FFFFFF"/>
                </a:bgClr>
              </a:patt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46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528692" y="44625"/>
            <a:ext cx="4448175" cy="579437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(3) </a:t>
            </a: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存储器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0"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(Memory</a:t>
            </a:r>
            <a:r>
              <a:rPr kumimoji="0" lang="en-US" altLang="zh-CN" sz="2800" dirty="0">
                <a:solidFill>
                  <a:srgbClr val="0070C0"/>
                </a:solidFill>
                <a:ea typeface="隶书" panose="02010509060101010101" pitchFamily="49" charset="-122"/>
              </a:rPr>
              <a:t>)</a:t>
            </a:r>
            <a:r>
              <a:rPr kumimoji="0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 </a:t>
            </a:r>
            <a:endParaRPr kumimoji="0" lang="en-US" altLang="zh-CN" b="1" dirty="0">
              <a:effectLst>
                <a:outerShdw blurRad="38100" dist="38100" dir="2700000" algn="tl">
                  <a:srgbClr val="FFFFFF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681989" name="Rectangle 5"/>
          <p:cNvSpPr>
            <a:spLocks noChangeArrowheads="1"/>
          </p:cNvSpPr>
          <p:nvPr/>
        </p:nvSpPr>
        <p:spPr bwMode="auto">
          <a:xfrm>
            <a:off x="1362400" y="708201"/>
            <a:ext cx="9995006" cy="164068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存储器是计算机中具有记忆能力的部件，用来存放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程序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。程序和数据是两种不同的信息，应放在不同的地方，两者不可混淆 。指令总是送到控制器，而数据则总是送到运算器。存储器就是一种能根据地址接收或提供指令或数据的装置。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1990" name="Rectangle 6"/>
          <p:cNvSpPr>
            <a:spLocks noChangeArrowheads="1"/>
          </p:cNvSpPr>
          <p:nvPr/>
        </p:nvSpPr>
        <p:spPr bwMode="auto">
          <a:xfrm>
            <a:off x="1362400" y="2702372"/>
            <a:ext cx="9995006" cy="58261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" anchor="ctr" anchorCtr="0"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zh-CN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存储器可分为两大类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：即</a:t>
            </a:r>
            <a:r>
              <a:rPr lang="zh-CN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内存储器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外存储器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   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81998" name="Group 14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81999" name="Text Box 15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82000" name="Text Box 16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74802" y="3643314"/>
            <a:ext cx="3929090" cy="2857520"/>
            <a:chOff x="819906" y="3643314"/>
            <a:chExt cx="3929090" cy="2857520"/>
          </a:xfrm>
        </p:grpSpPr>
        <p:pic>
          <p:nvPicPr>
            <p:cNvPr id="10" name="图片 9" descr="mem1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19906" y="3643314"/>
              <a:ext cx="3929090" cy="2857520"/>
            </a:xfrm>
            <a:prstGeom prst="rect">
              <a:avLst/>
            </a:prstGeom>
            <a:ln w="38100">
              <a:solidFill>
                <a:srgbClr val="FF00FF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</p:pic>
        <p:sp>
          <p:nvSpPr>
            <p:cNvPr id="13" name="TextBox 12"/>
            <p:cNvSpPr txBox="1"/>
            <p:nvPr/>
          </p:nvSpPr>
          <p:spPr>
            <a:xfrm>
              <a:off x="928662" y="3714752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内存条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918868" y="3643315"/>
            <a:ext cx="3857652" cy="2897525"/>
            <a:chOff x="4963310" y="3643314"/>
            <a:chExt cx="3857652" cy="2897525"/>
          </a:xfrm>
        </p:grpSpPr>
        <p:pic>
          <p:nvPicPr>
            <p:cNvPr id="12" name="图片 11" descr="mem3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3310" y="3643314"/>
              <a:ext cx="3857652" cy="2897525"/>
            </a:xfrm>
            <a:prstGeom prst="rect">
              <a:avLst/>
            </a:prstGeom>
            <a:ln w="38100">
              <a:solidFill>
                <a:srgbClr val="FF00FF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5072066" y="371475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硬盘</a:t>
              </a:r>
              <a:endPara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362400" y="2577037"/>
            <a:ext cx="9995006" cy="3948307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rgbClr val="C00000"/>
            </a:solidFill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"/>
          <a:lstStyle/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内存储器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简称内存，又称主存，是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能根据地址线直接寻址的存储空间，是计算机内部存放数据的硬件设备，是程序和数据存储的基本要素，由半导体器件制成。内存中存放数据是以相应的内存单元为单位进行存放的，内存单元的大小可以是一个字节，也可以是多个字节，每个内存单元都有一个编号，它表示该内存单元所对应的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内存地址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。内存的特点是存取速度快，基本上能与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速度相匹配。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外存储器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简称外存，它作为一种辅助存储设备，主要用来存放一些暂时不用而又需常期保存的程序或数据。当需要执行外存中的程序或处理外存中的数据时，必须通过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输入／输出指令，将其调入内存中才能被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执行处理，所以外存实际上属于输入／输出设备。 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8029575" y="652145"/>
              <a:ext cx="2395220" cy="46672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8029575" y="652145"/>
                <a:ext cx="2395220" cy="466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1861820" y="1737995"/>
              <a:ext cx="5729605" cy="16192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1861820" y="1737995"/>
                <a:ext cx="5729605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4" name="墨迹 3"/>
              <p14:cNvContentPartPr/>
              <p14:nvPr/>
            </p14:nvContentPartPr>
            <p14:xfrm>
              <a:off x="10144125" y="1400175"/>
              <a:ext cx="1352550" cy="4762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8"/>
            </p:blipFill>
            <p:spPr>
              <a:xfrm>
                <a:off x="10144125" y="1400175"/>
                <a:ext cx="135255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5" name="墨迹 4"/>
              <p14:cNvContentPartPr/>
              <p14:nvPr/>
            </p14:nvContentPartPr>
            <p14:xfrm>
              <a:off x="5391150" y="2452370"/>
              <a:ext cx="995045" cy="57658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0"/>
            </p:blipFill>
            <p:spPr>
              <a:xfrm>
                <a:off x="5391150" y="2452370"/>
                <a:ext cx="995045" cy="576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6" name="墨迹 5"/>
              <p14:cNvContentPartPr/>
              <p14:nvPr/>
            </p14:nvContentPartPr>
            <p14:xfrm>
              <a:off x="8234045" y="2861945"/>
              <a:ext cx="2571750" cy="952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2"/>
            </p:blipFill>
            <p:spPr>
              <a:xfrm>
                <a:off x="8234045" y="2861945"/>
                <a:ext cx="25717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7" name="墨迹 6"/>
              <p14:cNvContentPartPr/>
              <p14:nvPr/>
            </p14:nvContentPartPr>
            <p14:xfrm>
              <a:off x="5567045" y="4452620"/>
              <a:ext cx="341503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4"/>
            </p:blipFill>
            <p:spPr>
              <a:xfrm>
                <a:off x="5567045" y="4452620"/>
                <a:ext cx="341503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8" name="墨迹 7"/>
              <p14:cNvContentPartPr/>
              <p14:nvPr/>
            </p14:nvContentPartPr>
            <p14:xfrm>
              <a:off x="4486275" y="5867400"/>
              <a:ext cx="3604895" cy="15684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6"/>
            </p:blipFill>
            <p:spPr>
              <a:xfrm>
                <a:off x="4486275" y="5867400"/>
                <a:ext cx="3604895" cy="156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1" name="墨迹 10"/>
              <p14:cNvContentPartPr/>
              <p14:nvPr/>
            </p14:nvContentPartPr>
            <p14:xfrm>
              <a:off x="5795645" y="5848350"/>
              <a:ext cx="3205480" cy="6286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8"/>
            </p:blipFill>
            <p:spPr>
              <a:xfrm>
                <a:off x="5795645" y="5848350"/>
                <a:ext cx="3205480" cy="62865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19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819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0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819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0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0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0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0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/>
      <p:bldP spid="681989" grpId="0" animBg="1"/>
      <p:bldP spid="681990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Text Box 2"/>
          <p:cNvSpPr txBox="1">
            <a:spLocks noChangeArrowheads="1"/>
          </p:cNvSpPr>
          <p:nvPr/>
        </p:nvSpPr>
        <p:spPr bwMode="auto">
          <a:xfrm>
            <a:off x="455667" y="273050"/>
            <a:ext cx="5834063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(4) </a:t>
            </a: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输入设备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0"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(Input Device</a:t>
            </a:r>
            <a:r>
              <a:rPr kumimoji="0" lang="en-US" altLang="zh-CN" sz="2800" dirty="0">
                <a:solidFill>
                  <a:srgbClr val="0070C0"/>
                </a:solidFill>
                <a:ea typeface="隶书" panose="02010509060101010101" pitchFamily="49" charset="-122"/>
              </a:rPr>
              <a:t>)</a:t>
            </a:r>
            <a:r>
              <a:rPr kumimoji="0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0"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84035" name="Rectangle 3"/>
          <p:cNvSpPr>
            <a:spLocks noChangeArrowheads="1"/>
          </p:cNvSpPr>
          <p:nvPr/>
        </p:nvSpPr>
        <p:spPr bwMode="auto">
          <a:xfrm>
            <a:off x="1434408" y="882650"/>
            <a:ext cx="9860456" cy="890166"/>
          </a:xfrm>
          <a:prstGeom prst="rect">
            <a:avLst/>
          </a:prstGeom>
          <a:ln w="38100"/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输入设备是用来输入程序和数据的部件。常见的输入设备有：键盘、鼠标、麦克风、扫描仪、手写板、数码相机、摄像头等。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4036" name="Text Box 4"/>
          <p:cNvSpPr txBox="1">
            <a:spLocks noChangeArrowheads="1"/>
          </p:cNvSpPr>
          <p:nvPr/>
        </p:nvSpPr>
        <p:spPr bwMode="auto">
          <a:xfrm>
            <a:off x="414391" y="1988840"/>
            <a:ext cx="5600700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(5) </a:t>
            </a: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输出设备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0"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(Output Device</a:t>
            </a:r>
            <a:r>
              <a:rPr kumimoji="0" lang="en-US" altLang="zh-CN" sz="2800" dirty="0">
                <a:solidFill>
                  <a:srgbClr val="0070C0"/>
                </a:solidFill>
                <a:ea typeface="隶书" panose="02010509060101010101" pitchFamily="49" charset="-122"/>
              </a:rPr>
              <a:t>)</a:t>
            </a:r>
            <a:r>
              <a:rPr kumimoji="0"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0" lang="en-US" altLang="zh-CN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84037" name="Rectangle 5"/>
          <p:cNvSpPr>
            <a:spLocks noChangeArrowheads="1"/>
          </p:cNvSpPr>
          <p:nvPr/>
        </p:nvSpPr>
        <p:spPr bwMode="auto">
          <a:xfrm>
            <a:off x="1420120" y="2619078"/>
            <a:ext cx="9860456" cy="1308194"/>
          </a:xfrm>
          <a:prstGeom prst="rect">
            <a:avLst/>
          </a:prstGeom>
          <a:ln w="38100"/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输出设备正好与输入设备相反，是用来输出结果的部件。要求输出设备能以人们所能接受的形式输出信息，如以文字、图形的形式在显示器上输出。除显示器外，常用的输出设备还有音箱、打印机、绘图仪等。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84044" name="Group 12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84045" name="Text Box 1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84046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00955" y="4470899"/>
            <a:ext cx="3819971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计算机的工作原理：</a:t>
            </a:r>
            <a:endParaRPr kumimoji="0" lang="zh-CN" altLang="en-US" sz="3200" b="1" dirty="0"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421775" y="5070944"/>
            <a:ext cx="9860456" cy="1250206"/>
          </a:xfrm>
          <a:prstGeom prst="rect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13500000" scaled="1"/>
            <a:tileRect/>
          </a:gradFill>
          <a:ln w="38100">
            <a:solidFill>
              <a:srgbClr val="FF33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lIns="18000"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各种各样的信息，通过输入设备，进入计算机的存储器，然后送到运算器，运算完毕把结果送到存储器存储，最后通过输出设备显示出来。整个过程由控制器进行控制。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40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840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40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840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4" grpId="0"/>
      <p:bldP spid="684035" grpId="0" animBg="1"/>
      <p:bldP spid="684036" grpId="0"/>
      <p:bldP spid="684037" grpId="0" animBg="1"/>
      <p:bldP spid="9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62" name="Text Box 6"/>
          <p:cNvSpPr txBox="1">
            <a:spLocks noChangeArrowheads="1"/>
          </p:cNvSpPr>
          <p:nvPr/>
        </p:nvSpPr>
        <p:spPr bwMode="auto">
          <a:xfrm>
            <a:off x="616376" y="260649"/>
            <a:ext cx="5329238" cy="579437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buFont typeface="Wingdings" panose="05000000000000000000" pitchFamily="2" charset="2"/>
              <a:buChar char="u"/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软件系统的组成及分类</a:t>
            </a:r>
            <a:endParaRPr kumimoji="0" lang="zh-CN" altLang="en-US" b="1" dirty="0">
              <a:effectLst>
                <a:outerShdw blurRad="38100" dist="38100" dir="2700000" algn="tl">
                  <a:srgbClr val="FFFFFF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685064" name="Rectangle 8"/>
          <p:cNvSpPr>
            <a:spLocks noChangeArrowheads="1"/>
          </p:cNvSpPr>
          <p:nvPr/>
        </p:nvSpPr>
        <p:spPr bwMode="auto">
          <a:xfrm>
            <a:off x="1199456" y="908721"/>
            <a:ext cx="10153128" cy="1224135"/>
          </a:xfrm>
          <a:prstGeom prst="rect">
            <a:avLst/>
          </a:prstGeom>
          <a:ln w="38100"/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软件是指计算机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程序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及有关程序的技术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文档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资料。两者中更为重要的是程序，它是计算机进行数据处理的指令集，也是计算机正常工作最重要的因素。在不太严格情况下，认为程序就是软件。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5065" name="Rectangle 9"/>
          <p:cNvSpPr>
            <a:spLocks noChangeArrowheads="1"/>
          </p:cNvSpPr>
          <p:nvPr/>
        </p:nvSpPr>
        <p:spPr bwMode="auto">
          <a:xfrm>
            <a:off x="1199456" y="2348880"/>
            <a:ext cx="10153128" cy="582613"/>
          </a:xfrm>
          <a:prstGeom prst="rect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13500000" scaled="1"/>
            <a:tileRect/>
          </a:gradFill>
          <a:ln w="38100">
            <a:solidFill>
              <a:srgbClr val="FF00FF"/>
            </a:solidFill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anchor="ctr" anchorCtr="0"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根据软件用途将其分为两大类：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系统软件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应用软件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85072" name="Group 16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85073" name="Text Box 1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85074" name="Text Box 1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99456" y="3657979"/>
            <a:ext cx="5976664" cy="3063725"/>
          </a:xfrm>
          <a:prstGeom prst="rect">
            <a:avLst/>
          </a:prstGeom>
          <a:ln w="38100"/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系统软件是指管理、监控、维护计算机正常工作和供用户操作使用计算机的软件。这类软件一般与具体应用无关，是在系统一级上提供的服务。</a:t>
            </a:r>
            <a:r>
              <a:rPr lang="zh-CN" altLang="en-US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系统软件主要包括以下两类：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一类是面向计算机本身的软件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，如操作系统、诊断程序等。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另一类是面向用户的软件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，如各种语言处理程序（象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VC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CB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等）、实用程序、字处理程序等。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8168" y="3657979"/>
            <a:ext cx="3744416" cy="3063725"/>
          </a:xfrm>
          <a:prstGeom prst="rect">
            <a:avLst/>
          </a:prstGeom>
          <a:ln w="38100"/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应用软件是指某特定领域中的某种具体应用，供最终用户使用的软件，它必须在操作系统的基础上运行。如财务报表软件、数据库应用软件等。初学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语言的读者主要任务是学习如何编写应用软件。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351584" y="3031189"/>
            <a:ext cx="2808312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(1) </a:t>
            </a: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系统软件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endParaRPr kumimoji="0"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925696" y="3003501"/>
            <a:ext cx="2863850" cy="579437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(2) </a:t>
            </a: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应用软件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kumimoji="0"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109595" y="1318895"/>
              <a:ext cx="1695450" cy="2413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109595" y="1318895"/>
                <a:ext cx="1695450" cy="24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5543550" y="1280795"/>
              <a:ext cx="3309620" cy="16700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5543550" y="1280795"/>
                <a:ext cx="3309620" cy="167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1495425" y="1171575"/>
              <a:ext cx="904875" cy="54292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1495425" y="1171575"/>
                <a:ext cx="904875" cy="542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5052695" y="1933575"/>
              <a:ext cx="2500630" cy="4762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5052695" y="1933575"/>
                <a:ext cx="2500630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2343150" y="1623695"/>
              <a:ext cx="2362200" cy="47180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2343150" y="1623695"/>
                <a:ext cx="2362200" cy="471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3500120" y="5519420"/>
              <a:ext cx="2371725" cy="1460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3500120" y="5519420"/>
                <a:ext cx="2371725" cy="14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5448300" y="5715000"/>
              <a:ext cx="1285875" cy="16192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4"/>
            </p:blipFill>
            <p:spPr>
              <a:xfrm>
                <a:off x="5448300" y="5715000"/>
                <a:ext cx="1285875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1309370" y="6257925"/>
              <a:ext cx="833755" cy="2349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6"/>
            </p:blipFill>
            <p:spPr>
              <a:xfrm>
                <a:off x="1309370" y="6257925"/>
                <a:ext cx="833755" cy="23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墨迹 13"/>
              <p14:cNvContentPartPr/>
              <p14:nvPr/>
            </p14:nvContentPartPr>
            <p14:xfrm>
              <a:off x="8601075" y="5010150"/>
              <a:ext cx="2771775" cy="26162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8"/>
            </p:blipFill>
            <p:spPr>
              <a:xfrm>
                <a:off x="8601075" y="5010150"/>
                <a:ext cx="2771775" cy="261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8010525" y="5505450"/>
              <a:ext cx="704850" cy="444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0"/>
            </p:blipFill>
            <p:spPr>
              <a:xfrm>
                <a:off x="8010525" y="5505450"/>
                <a:ext cx="704850" cy="4445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50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850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850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62" grpId="0"/>
      <p:bldP spid="685064" grpId="0" animBg="1"/>
      <p:bldP spid="685065" grpId="0" animBg="1"/>
      <p:bldP spid="8" grpId="0" animBg="1"/>
      <p:bldP spid="9" grpId="0" animBg="1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Text Box 2"/>
          <p:cNvSpPr txBox="1">
            <a:spLocks noChangeArrowheads="1"/>
          </p:cNvSpPr>
          <p:nvPr/>
        </p:nvSpPr>
        <p:spPr bwMode="auto">
          <a:xfrm>
            <a:off x="598036" y="310543"/>
            <a:ext cx="6913563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buFont typeface="Wingdings" panose="05000000000000000000" pitchFamily="2" charset="2"/>
              <a:buChar char="u"/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软件与硬件的关系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endParaRPr kumimoji="0"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687116" name="Group 12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87117" name="Text Box 1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87118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22130" y="1127641"/>
            <a:ext cx="10446478" cy="4893647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1750">
            <a:solidFill>
              <a:srgbClr val="FF00FF"/>
            </a:solidFill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硬件和软件是一个完整的计算机系统互相依存的两大部分，它们的关系主要体现在以下几个方面：</a:t>
            </a:r>
            <a:endParaRPr lang="en-US" altLang="zh-CN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（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）硬件和软件互相依存。</a:t>
            </a:r>
            <a:endParaRPr lang="en-US" altLang="zh-CN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硬件是软件赖以工作的物质基础，软件的正常工作是硬件发挥作用的惟一途径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软件是用户与机器的接口。计算机系统必须要配备完善的软件系统才能正常工作，且充分发挥其硬件的各种功能。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（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）硬件和软件无严格界线</a:t>
            </a:r>
            <a:endParaRPr lang="en-US" altLang="zh-CN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随着计算机技术的发展，在许多情况下，计算机的某些功能既可以由硬件实现，也可以由软件来实现。因此，硬件与软件在一定意义上说没有绝对严格的界线。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（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）硬件和软件协同发展。</a:t>
            </a:r>
            <a:endParaRPr lang="en-US" altLang="zh-CN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计算机软件随着硬件技术的迅速发展而发展，而软件的不断发展与完善又促进硬件的更新，两者密切地交织发展，缺一不可。 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719070" y="1476375"/>
              <a:ext cx="2072005" cy="52832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719070" y="1476375"/>
                <a:ext cx="2072005" cy="528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2823845" y="2514600"/>
              <a:ext cx="3162300" cy="14287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2823845" y="2514600"/>
                <a:ext cx="31623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2609850" y="2562225"/>
              <a:ext cx="3676650" cy="50927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2609850" y="2562225"/>
                <a:ext cx="3676650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3533775" y="3319145"/>
              <a:ext cx="1757045" cy="59563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3533775" y="3319145"/>
                <a:ext cx="1757045" cy="595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3648075" y="4638675"/>
              <a:ext cx="2080895" cy="7048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3648075" y="4638675"/>
                <a:ext cx="2080895" cy="704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8" name="墨迹 7"/>
              <p14:cNvContentPartPr/>
              <p14:nvPr/>
            </p14:nvContentPartPr>
            <p14:xfrm>
              <a:off x="3600450" y="1809750"/>
              <a:ext cx="1990725" cy="79502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2"/>
            </p:blipFill>
            <p:spPr>
              <a:xfrm>
                <a:off x="3600450" y="1809750"/>
                <a:ext cx="1990725" cy="79502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7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598542" y="244475"/>
            <a:ext cx="5834063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1.2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进位计数制及其转换 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88132" name="Rectangle 4"/>
          <p:cNvSpPr>
            <a:spLocks noChangeArrowheads="1"/>
          </p:cNvSpPr>
          <p:nvPr/>
        </p:nvSpPr>
        <p:spPr bwMode="auto">
          <a:xfrm>
            <a:off x="1347613" y="1000125"/>
            <a:ext cx="8132763" cy="300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数码、基与权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marL="535305" indent="3683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数码：</a:t>
            </a: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表示数的符号</a:t>
            </a:r>
            <a:endParaRPr lang="zh-CN" altLang="en-US" sz="3200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5305" indent="3683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基数</a:t>
            </a: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：数码的个数</a:t>
            </a:r>
            <a:endParaRPr lang="zh-CN" altLang="en-US" sz="3200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5305" indent="3683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权  ：</a:t>
            </a: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每一位所具有的值</a:t>
            </a:r>
            <a:endParaRPr lang="zh-CN" altLang="en-US" sz="3200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数制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688133" name="Object 5">
            <a:hlinkClick r:id="" action="ppaction://noaction" highlightClick="1"/>
          </p:cNvPr>
          <p:cNvGraphicFramePr>
            <a:graphicFrameLocks noChangeAspect="1"/>
          </p:cNvGraphicFramePr>
          <p:nvPr/>
        </p:nvGraphicFramePr>
        <p:xfrm>
          <a:off x="2921054" y="3861966"/>
          <a:ext cx="2665412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88" name="剪辑" r:id="rId1" imgW="18154650" imgH="19516725" progId="">
                  <p:embed/>
                </p:oleObj>
              </mc:Choice>
              <mc:Fallback>
                <p:oleObj name="剪辑" r:id="rId1" imgW="18154650" imgH="19516725" progId="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54" y="3861966"/>
                        <a:ext cx="2665412" cy="2519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8140" name="Group 12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88141" name="Text Box 1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88142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4938395" y="1247775"/>
              <a:ext cx="2247900" cy="121412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4938395" y="1247775"/>
                <a:ext cx="2247900" cy="1214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4838700" y="1995170"/>
              <a:ext cx="1566545" cy="88582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4838700" y="1995170"/>
                <a:ext cx="1566545" cy="885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4" name="墨迹 3"/>
              <p14:cNvContentPartPr/>
              <p14:nvPr/>
            </p14:nvContentPartPr>
            <p14:xfrm>
              <a:off x="5162550" y="2709545"/>
              <a:ext cx="2204720" cy="90995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8"/>
            </p:blipFill>
            <p:spPr>
              <a:xfrm>
                <a:off x="5162550" y="2709545"/>
                <a:ext cx="2204720" cy="909955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8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8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8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8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8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8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68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0" grpId="0"/>
      <p:bldP spid="688132" grpId="0" bldLvl="5" autoUpdateAnimBg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2"/>
          <p:cNvGrpSpPr/>
          <p:nvPr/>
        </p:nvGrpSpPr>
        <p:grpSpPr bwMode="auto">
          <a:xfrm>
            <a:off x="1919536" y="971550"/>
            <a:ext cx="8229600" cy="4076700"/>
            <a:chOff x="408" y="612"/>
            <a:chExt cx="5184" cy="2568"/>
          </a:xfrm>
        </p:grpSpPr>
        <p:grpSp>
          <p:nvGrpSpPr>
            <p:cNvPr id="54" name="Group 3"/>
            <p:cNvGrpSpPr/>
            <p:nvPr/>
          </p:nvGrpSpPr>
          <p:grpSpPr bwMode="auto">
            <a:xfrm>
              <a:off x="408" y="612"/>
              <a:ext cx="5184" cy="2568"/>
              <a:chOff x="408" y="612"/>
              <a:chExt cx="5184" cy="2568"/>
            </a:xfrm>
          </p:grpSpPr>
          <p:sp>
            <p:nvSpPr>
              <p:cNvPr id="61" name="Rectangle 4"/>
              <p:cNvSpPr>
                <a:spLocks noChangeArrowheads="1"/>
              </p:cNvSpPr>
              <p:nvPr/>
            </p:nvSpPr>
            <p:spPr bwMode="auto">
              <a:xfrm>
                <a:off x="408" y="612"/>
                <a:ext cx="5172" cy="2568"/>
              </a:xfrm>
              <a:prstGeom prst="rect">
                <a:avLst/>
              </a:prstGeom>
              <a:noFill/>
              <a:ln w="31750">
                <a:solidFill>
                  <a:srgbClr val="006600"/>
                </a:solidFill>
                <a:miter lim="800000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" name="Line 5"/>
              <p:cNvSpPr>
                <a:spLocks noChangeShapeType="1"/>
              </p:cNvSpPr>
              <p:nvPr/>
            </p:nvSpPr>
            <p:spPr bwMode="auto">
              <a:xfrm>
                <a:off x="408" y="1032"/>
                <a:ext cx="5184" cy="0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" name="Line 6"/>
              <p:cNvSpPr>
                <a:spLocks noChangeShapeType="1"/>
              </p:cNvSpPr>
              <p:nvPr/>
            </p:nvSpPr>
            <p:spPr bwMode="auto">
              <a:xfrm>
                <a:off x="408" y="1461"/>
                <a:ext cx="5184" cy="0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4" name="Line 7"/>
              <p:cNvSpPr>
                <a:spLocks noChangeShapeType="1"/>
              </p:cNvSpPr>
              <p:nvPr/>
            </p:nvSpPr>
            <p:spPr bwMode="auto">
              <a:xfrm>
                <a:off x="408" y="1891"/>
                <a:ext cx="5184" cy="0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5" name="Line 8"/>
              <p:cNvSpPr>
                <a:spLocks noChangeShapeType="1"/>
              </p:cNvSpPr>
              <p:nvPr/>
            </p:nvSpPr>
            <p:spPr bwMode="auto">
              <a:xfrm>
                <a:off x="408" y="2320"/>
                <a:ext cx="5184" cy="0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6" name="Line 9"/>
              <p:cNvSpPr>
                <a:spLocks noChangeShapeType="1"/>
              </p:cNvSpPr>
              <p:nvPr/>
            </p:nvSpPr>
            <p:spPr bwMode="auto">
              <a:xfrm>
                <a:off x="408" y="2750"/>
                <a:ext cx="5184" cy="0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7" name="Line 10"/>
              <p:cNvSpPr>
                <a:spLocks noChangeShapeType="1"/>
              </p:cNvSpPr>
              <p:nvPr/>
            </p:nvSpPr>
            <p:spPr bwMode="auto">
              <a:xfrm>
                <a:off x="1140" y="612"/>
                <a:ext cx="0" cy="2556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8" name="Line 11"/>
              <p:cNvSpPr>
                <a:spLocks noChangeShapeType="1"/>
              </p:cNvSpPr>
              <p:nvPr/>
            </p:nvSpPr>
            <p:spPr bwMode="auto">
              <a:xfrm>
                <a:off x="2236" y="624"/>
                <a:ext cx="0" cy="2556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" name="Line 12"/>
              <p:cNvSpPr>
                <a:spLocks noChangeShapeType="1"/>
              </p:cNvSpPr>
              <p:nvPr/>
            </p:nvSpPr>
            <p:spPr bwMode="auto">
              <a:xfrm>
                <a:off x="3350" y="624"/>
                <a:ext cx="0" cy="2556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" name="Line 13"/>
              <p:cNvSpPr>
                <a:spLocks noChangeShapeType="1"/>
              </p:cNvSpPr>
              <p:nvPr/>
            </p:nvSpPr>
            <p:spPr bwMode="auto">
              <a:xfrm>
                <a:off x="4464" y="624"/>
                <a:ext cx="0" cy="2556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" name="Text Box 14"/>
            <p:cNvSpPr txBox="1">
              <a:spLocks noChangeArrowheads="1"/>
            </p:cNvSpPr>
            <p:nvPr/>
          </p:nvSpPr>
          <p:spPr bwMode="auto">
            <a:xfrm>
              <a:off x="471" y="673"/>
              <a:ext cx="498" cy="288"/>
            </a:xfrm>
            <a:prstGeom prst="rect">
              <a:avLst/>
            </a:prstGeom>
            <a:noFill/>
            <a:ln w="31750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隶书" panose="02010509060101010101" pitchFamily="49" charset="-122"/>
                </a:rPr>
                <a:t>数制</a:t>
              </a:r>
              <a:endPara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56" name="Text Box 15"/>
            <p:cNvSpPr txBox="1">
              <a:spLocks noChangeArrowheads="1"/>
            </p:cNvSpPr>
            <p:nvPr/>
          </p:nvSpPr>
          <p:spPr bwMode="auto">
            <a:xfrm>
              <a:off x="471" y="1527"/>
              <a:ext cx="306" cy="288"/>
            </a:xfrm>
            <a:prstGeom prst="rect">
              <a:avLst/>
            </a:prstGeom>
            <a:noFill/>
            <a:ln w="31750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隶书" panose="02010509060101010101" pitchFamily="49" charset="-122"/>
                </a:rPr>
                <a:t>基</a:t>
              </a:r>
              <a:endPara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57" name="Text Box 16"/>
            <p:cNvSpPr txBox="1">
              <a:spLocks noChangeArrowheads="1"/>
            </p:cNvSpPr>
            <p:nvPr/>
          </p:nvSpPr>
          <p:spPr bwMode="auto">
            <a:xfrm>
              <a:off x="471" y="1954"/>
              <a:ext cx="306" cy="288"/>
            </a:xfrm>
            <a:prstGeom prst="rect">
              <a:avLst/>
            </a:prstGeom>
            <a:noFill/>
            <a:ln w="31750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隶书" panose="02010509060101010101" pitchFamily="49" charset="-122"/>
                </a:rPr>
                <a:t>权</a:t>
              </a:r>
              <a:endPara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58" name="Text Box 17"/>
            <p:cNvSpPr txBox="1">
              <a:spLocks noChangeArrowheads="1"/>
            </p:cNvSpPr>
            <p:nvPr/>
          </p:nvSpPr>
          <p:spPr bwMode="auto">
            <a:xfrm>
              <a:off x="471" y="2381"/>
              <a:ext cx="498" cy="288"/>
            </a:xfrm>
            <a:prstGeom prst="rect">
              <a:avLst/>
            </a:prstGeom>
            <a:noFill/>
            <a:ln w="31750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隶书" panose="02010509060101010101" pitchFamily="49" charset="-122"/>
                </a:rPr>
                <a:t>表示</a:t>
              </a:r>
              <a:endPara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59" name="Text Box 18"/>
            <p:cNvSpPr txBox="1">
              <a:spLocks noChangeArrowheads="1"/>
            </p:cNvSpPr>
            <p:nvPr/>
          </p:nvSpPr>
          <p:spPr bwMode="auto">
            <a:xfrm>
              <a:off x="471" y="1100"/>
              <a:ext cx="498" cy="288"/>
            </a:xfrm>
            <a:prstGeom prst="rect">
              <a:avLst/>
            </a:prstGeom>
            <a:noFill/>
            <a:ln w="31750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隶书" panose="02010509060101010101" pitchFamily="49" charset="-122"/>
                </a:rPr>
                <a:t>数码</a:t>
              </a:r>
              <a:endPara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60" name="Text Box 19"/>
            <p:cNvSpPr txBox="1">
              <a:spLocks noChangeArrowheads="1"/>
            </p:cNvSpPr>
            <p:nvPr/>
          </p:nvSpPr>
          <p:spPr bwMode="auto">
            <a:xfrm>
              <a:off x="471" y="2809"/>
              <a:ext cx="498" cy="288"/>
            </a:xfrm>
            <a:prstGeom prst="rect">
              <a:avLst/>
            </a:prstGeom>
            <a:noFill/>
            <a:ln w="31750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隶书" panose="02010509060101010101" pitchFamily="49" charset="-122"/>
                </a:rPr>
                <a:t>特点</a:t>
              </a:r>
              <a:endPara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71" name="Group 20"/>
          <p:cNvGrpSpPr/>
          <p:nvPr/>
        </p:nvGrpSpPr>
        <p:grpSpPr bwMode="auto">
          <a:xfrm>
            <a:off x="3086349" y="1068388"/>
            <a:ext cx="1798637" cy="3867150"/>
            <a:chOff x="1143" y="673"/>
            <a:chExt cx="1133" cy="2436"/>
          </a:xfrm>
        </p:grpSpPr>
        <p:sp>
          <p:nvSpPr>
            <p:cNvPr id="72" name="Text Box 21"/>
            <p:cNvSpPr txBox="1">
              <a:spLocks noChangeArrowheads="1"/>
            </p:cNvSpPr>
            <p:nvPr/>
          </p:nvSpPr>
          <p:spPr bwMode="auto">
            <a:xfrm>
              <a:off x="1143" y="1995"/>
              <a:ext cx="1133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altLang="zh-CN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10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º</a:t>
              </a:r>
              <a:r>
                <a:rPr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，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10¹</a:t>
              </a:r>
              <a:r>
                <a:rPr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，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10²</a:t>
              </a:r>
              <a:r>
                <a:rPr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，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…</a:t>
              </a:r>
              <a:endPara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endParaRPr>
            </a:p>
          </p:txBody>
        </p:sp>
        <p:grpSp>
          <p:nvGrpSpPr>
            <p:cNvPr id="73" name="Group 22"/>
            <p:cNvGrpSpPr/>
            <p:nvPr/>
          </p:nvGrpSpPr>
          <p:grpSpPr bwMode="auto">
            <a:xfrm>
              <a:off x="1203" y="673"/>
              <a:ext cx="888" cy="2436"/>
              <a:chOff x="1203" y="673"/>
              <a:chExt cx="888" cy="2436"/>
            </a:xfrm>
          </p:grpSpPr>
          <p:sp>
            <p:nvSpPr>
              <p:cNvPr id="74" name="Text Box 23"/>
              <p:cNvSpPr txBox="1">
                <a:spLocks noChangeArrowheads="1"/>
              </p:cNvSpPr>
              <p:nvPr/>
            </p:nvSpPr>
            <p:spPr bwMode="auto">
              <a:xfrm>
                <a:off x="1209" y="673"/>
                <a:ext cx="88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eaLnBrk="0" hangingPunct="0"/>
                <a:r>
                  <a:rPr lang="zh-CN" altLang="en-US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隶书" panose="02010509060101010101" pitchFamily="49" charset="-122"/>
                  </a:rPr>
                  <a:t>十进制数</a:t>
                </a:r>
                <a:endParaRPr lang="zh-CN" altLang="en-US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75" name="Text Box 24"/>
              <p:cNvSpPr txBox="1">
                <a:spLocks noChangeArrowheads="1"/>
              </p:cNvSpPr>
              <p:nvPr/>
            </p:nvSpPr>
            <p:spPr bwMode="auto">
              <a:xfrm>
                <a:off x="1443" y="1118"/>
                <a:ext cx="41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eaLnBrk="0" hangingPunct="0"/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0~9</a:t>
                </a:r>
                <a:endPara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76" name="Text Box 25"/>
              <p:cNvSpPr txBox="1">
                <a:spLocks noChangeArrowheads="1"/>
              </p:cNvSpPr>
              <p:nvPr/>
            </p:nvSpPr>
            <p:spPr bwMode="auto">
              <a:xfrm>
                <a:off x="1467" y="1561"/>
                <a:ext cx="32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eaLnBrk="0" hangingPunct="0"/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panose="020B0604020202020204" pitchFamily="34" charset="0"/>
                    <a:ea typeface="隶书" panose="02010509060101010101" pitchFamily="49" charset="-122"/>
                  </a:rPr>
                  <a:t>10</a:t>
                </a:r>
                <a:endPara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77" name="Text Box 26"/>
              <p:cNvSpPr txBox="1">
                <a:spLocks noChangeArrowheads="1"/>
              </p:cNvSpPr>
              <p:nvPr/>
            </p:nvSpPr>
            <p:spPr bwMode="auto">
              <a:xfrm>
                <a:off x="1203" y="2821"/>
                <a:ext cx="88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 eaLnBrk="0" hangingPunct="0"/>
                <a:r>
                  <a:rPr lang="zh-CN" altLang="en-US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隶书" panose="02010509060101010101" pitchFamily="49" charset="-122"/>
                    <a:sym typeface="Symbol" panose="05050102010706020507" pitchFamily="18" charset="2"/>
                  </a:rPr>
                  <a:t>逢十进一</a:t>
                </a:r>
                <a:endParaRPr lang="zh-CN" alt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endParaRPr>
              </a:p>
            </p:txBody>
          </p:sp>
        </p:grpSp>
      </p:grpSp>
      <p:grpSp>
        <p:nvGrpSpPr>
          <p:cNvPr id="78" name="Group 27"/>
          <p:cNvGrpSpPr/>
          <p:nvPr/>
        </p:nvGrpSpPr>
        <p:grpSpPr bwMode="auto">
          <a:xfrm>
            <a:off x="4845299" y="1068388"/>
            <a:ext cx="1527175" cy="3867150"/>
            <a:chOff x="2251" y="673"/>
            <a:chExt cx="962" cy="2436"/>
          </a:xfrm>
        </p:grpSpPr>
        <p:sp>
          <p:nvSpPr>
            <p:cNvPr id="79" name="Text Box 28"/>
            <p:cNvSpPr txBox="1">
              <a:spLocks noChangeArrowheads="1"/>
            </p:cNvSpPr>
            <p:nvPr/>
          </p:nvSpPr>
          <p:spPr bwMode="auto">
            <a:xfrm>
              <a:off x="2331" y="673"/>
              <a:ext cx="88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隶书" panose="02010509060101010101" pitchFamily="49" charset="-122"/>
                </a:rPr>
                <a:t>二进制数</a:t>
              </a:r>
              <a:endPara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80" name="Text Box 29"/>
            <p:cNvSpPr txBox="1">
              <a:spLocks noChangeArrowheads="1"/>
            </p:cNvSpPr>
            <p:nvPr/>
          </p:nvSpPr>
          <p:spPr bwMode="auto">
            <a:xfrm>
              <a:off x="2555" y="1118"/>
              <a:ext cx="41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0~1</a:t>
              </a:r>
              <a:endParaRPr lang="en-US" altLang="zh-CN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1" name="Text Box 30"/>
            <p:cNvSpPr txBox="1">
              <a:spLocks noChangeArrowheads="1"/>
            </p:cNvSpPr>
            <p:nvPr/>
          </p:nvSpPr>
          <p:spPr bwMode="auto">
            <a:xfrm>
              <a:off x="2595" y="1561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隶书" panose="02010509060101010101" pitchFamily="49" charset="-122"/>
                </a:rPr>
                <a:t>2</a:t>
              </a:r>
              <a:endPara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82" name="Text Box 31"/>
            <p:cNvSpPr txBox="1">
              <a:spLocks noChangeArrowheads="1"/>
            </p:cNvSpPr>
            <p:nvPr/>
          </p:nvSpPr>
          <p:spPr bwMode="auto">
            <a:xfrm>
              <a:off x="2251" y="1995"/>
              <a:ext cx="940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2</a:t>
              </a: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º</a:t>
              </a:r>
              <a:r>
                <a:rPr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，</a:t>
              </a: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2¹</a:t>
              </a:r>
              <a:r>
                <a:rPr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，</a:t>
              </a: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2²</a:t>
              </a:r>
              <a:r>
                <a:rPr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，</a:t>
              </a: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…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endParaRPr>
            </a:p>
          </p:txBody>
        </p:sp>
        <p:sp>
          <p:nvSpPr>
            <p:cNvPr id="83" name="Text Box 32"/>
            <p:cNvSpPr txBox="1">
              <a:spLocks noChangeArrowheads="1"/>
            </p:cNvSpPr>
            <p:nvPr/>
          </p:nvSpPr>
          <p:spPr bwMode="auto">
            <a:xfrm>
              <a:off x="2327" y="2821"/>
              <a:ext cx="88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  <a:sym typeface="Symbol" panose="05050102010706020507" pitchFamily="18" charset="2"/>
                </a:rPr>
                <a:t>逢二进一</a:t>
              </a: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endParaRPr>
            </a:p>
          </p:txBody>
        </p:sp>
      </p:grpSp>
      <p:grpSp>
        <p:nvGrpSpPr>
          <p:cNvPr id="84" name="Group 33"/>
          <p:cNvGrpSpPr/>
          <p:nvPr/>
        </p:nvGrpSpPr>
        <p:grpSpPr bwMode="auto">
          <a:xfrm>
            <a:off x="6604249" y="1068388"/>
            <a:ext cx="1549400" cy="3867150"/>
            <a:chOff x="3359" y="673"/>
            <a:chExt cx="976" cy="2436"/>
          </a:xfrm>
        </p:grpSpPr>
        <p:sp>
          <p:nvSpPr>
            <p:cNvPr id="85" name="Text Box 34"/>
            <p:cNvSpPr txBox="1">
              <a:spLocks noChangeArrowheads="1"/>
            </p:cNvSpPr>
            <p:nvPr/>
          </p:nvSpPr>
          <p:spPr bwMode="auto">
            <a:xfrm>
              <a:off x="3453" y="673"/>
              <a:ext cx="88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隶书" panose="02010509060101010101" pitchFamily="49" charset="-122"/>
                </a:rPr>
                <a:t>八进制数</a:t>
              </a:r>
              <a:endPara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86" name="Text Box 35"/>
            <p:cNvSpPr txBox="1">
              <a:spLocks noChangeArrowheads="1"/>
            </p:cNvSpPr>
            <p:nvPr/>
          </p:nvSpPr>
          <p:spPr bwMode="auto">
            <a:xfrm>
              <a:off x="3667" y="1118"/>
              <a:ext cx="41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0~7</a:t>
              </a:r>
              <a:endParaRPr lang="en-US" altLang="zh-CN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7" name="Text Box 36"/>
            <p:cNvSpPr txBox="1">
              <a:spLocks noChangeArrowheads="1"/>
            </p:cNvSpPr>
            <p:nvPr/>
          </p:nvSpPr>
          <p:spPr bwMode="auto">
            <a:xfrm>
              <a:off x="3723" y="1561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隶书" panose="02010509060101010101" pitchFamily="49" charset="-122"/>
                </a:rPr>
                <a:t>8</a:t>
              </a:r>
              <a:endParaRPr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88" name="Text Box 37"/>
            <p:cNvSpPr txBox="1">
              <a:spLocks noChangeArrowheads="1"/>
            </p:cNvSpPr>
            <p:nvPr/>
          </p:nvSpPr>
          <p:spPr bwMode="auto">
            <a:xfrm>
              <a:off x="3359" y="1995"/>
              <a:ext cx="940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8</a:t>
              </a: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º</a:t>
              </a:r>
              <a:r>
                <a:rPr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，</a:t>
              </a: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8¹</a:t>
              </a:r>
              <a:r>
                <a:rPr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，</a:t>
              </a: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8²</a:t>
              </a:r>
              <a:r>
                <a:rPr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，</a:t>
              </a:r>
              <a:r>
                <a: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sym typeface="Symbol" panose="05050102010706020507" pitchFamily="18" charset="2"/>
                </a:rPr>
                <a:t>…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endParaRPr>
            </a:p>
          </p:txBody>
        </p:sp>
        <p:sp>
          <p:nvSpPr>
            <p:cNvPr id="89" name="Text Box 38"/>
            <p:cNvSpPr txBox="1">
              <a:spLocks noChangeArrowheads="1"/>
            </p:cNvSpPr>
            <p:nvPr/>
          </p:nvSpPr>
          <p:spPr bwMode="auto">
            <a:xfrm>
              <a:off x="3451" y="2821"/>
              <a:ext cx="88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隶书" panose="02010509060101010101" pitchFamily="49" charset="-122"/>
                  <a:sym typeface="Symbol" panose="05050102010706020507" pitchFamily="18" charset="2"/>
                </a:rPr>
                <a:t>逢八进一</a:t>
              </a:r>
              <a:endParaRPr lang="zh-CN" altLang="en-US">
                <a:effectLst>
                  <a:outerShdw blurRad="38100" dist="38100" dir="2700000" algn="tl">
                    <a:srgbClr val="FFFFFF"/>
                  </a:outerShdw>
                </a:effectLst>
                <a:sym typeface="Symbol" panose="05050102010706020507" pitchFamily="18" charset="2"/>
              </a:endParaRPr>
            </a:p>
          </p:txBody>
        </p:sp>
      </p:grpSp>
      <p:grpSp>
        <p:nvGrpSpPr>
          <p:cNvPr id="90" name="Group 39"/>
          <p:cNvGrpSpPr/>
          <p:nvPr/>
        </p:nvGrpSpPr>
        <p:grpSpPr bwMode="auto">
          <a:xfrm>
            <a:off x="8325099" y="1049338"/>
            <a:ext cx="1836737" cy="3886200"/>
            <a:chOff x="4443" y="661"/>
            <a:chExt cx="1157" cy="2448"/>
          </a:xfrm>
        </p:grpSpPr>
        <p:sp>
          <p:nvSpPr>
            <p:cNvPr id="91" name="Text Box 40"/>
            <p:cNvSpPr txBox="1">
              <a:spLocks noChangeArrowheads="1"/>
            </p:cNvSpPr>
            <p:nvPr/>
          </p:nvSpPr>
          <p:spPr bwMode="auto">
            <a:xfrm>
              <a:off x="4515" y="661"/>
              <a:ext cx="107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隶书" panose="02010509060101010101" pitchFamily="49" charset="-122"/>
                </a:rPr>
                <a:t>十六进制数</a:t>
              </a:r>
              <a:endPara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92" name="Text Box 41"/>
            <p:cNvSpPr txBox="1">
              <a:spLocks noChangeArrowheads="1"/>
            </p:cNvSpPr>
            <p:nvPr/>
          </p:nvSpPr>
          <p:spPr bwMode="auto">
            <a:xfrm>
              <a:off x="4443" y="1130"/>
              <a:ext cx="110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altLang="zh-CN"/>
                <a:t>0~9,A~F,a~f</a:t>
              </a:r>
              <a:endParaRPr lang="en-US" altLang="zh-CN"/>
            </a:p>
          </p:txBody>
        </p:sp>
        <p:sp>
          <p:nvSpPr>
            <p:cNvPr id="93" name="Text Box 42"/>
            <p:cNvSpPr txBox="1">
              <a:spLocks noChangeArrowheads="1"/>
            </p:cNvSpPr>
            <p:nvPr/>
          </p:nvSpPr>
          <p:spPr bwMode="auto">
            <a:xfrm>
              <a:off x="4851" y="1561"/>
              <a:ext cx="3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altLang="zh-CN">
                  <a:latin typeface="Arial" panose="020B0604020202020204" pitchFamily="34" charset="0"/>
                  <a:ea typeface="隶书" panose="02010509060101010101" pitchFamily="49" charset="-122"/>
                </a:rPr>
                <a:t>16</a:t>
              </a:r>
              <a:endParaRPr lang="en-US" altLang="zh-CN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94" name="Text Box 43"/>
            <p:cNvSpPr txBox="1">
              <a:spLocks noChangeArrowheads="1"/>
            </p:cNvSpPr>
            <p:nvPr/>
          </p:nvSpPr>
          <p:spPr bwMode="auto">
            <a:xfrm>
              <a:off x="4467" y="1995"/>
              <a:ext cx="1133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altLang="zh-CN" sz="1600" b="1">
                  <a:latin typeface="隶书" panose="02010509060101010101" pitchFamily="49" charset="-122"/>
                  <a:ea typeface="隶书" panose="02010509060101010101" pitchFamily="49" charset="-122"/>
                </a:rPr>
                <a:t>16</a:t>
              </a:r>
              <a:r>
                <a:rPr lang="en-US" altLang="zh-CN" sz="1600" b="1">
                  <a:sym typeface="Symbol" panose="05050102010706020507" pitchFamily="18" charset="2"/>
                </a:rPr>
                <a:t>º</a:t>
              </a:r>
              <a:r>
                <a:rPr lang="zh-CN" altLang="en-US" sz="1600" b="1">
                  <a:sym typeface="Symbol" panose="05050102010706020507" pitchFamily="18" charset="2"/>
                </a:rPr>
                <a:t>，</a:t>
              </a:r>
              <a:r>
                <a:rPr lang="en-US" altLang="zh-CN" sz="1600" b="1">
                  <a:sym typeface="Symbol" panose="05050102010706020507" pitchFamily="18" charset="2"/>
                </a:rPr>
                <a:t>16¹</a:t>
              </a:r>
              <a:r>
                <a:rPr lang="zh-CN" altLang="en-US" sz="1600" b="1">
                  <a:sym typeface="Symbol" panose="05050102010706020507" pitchFamily="18" charset="2"/>
                </a:rPr>
                <a:t>，</a:t>
              </a:r>
              <a:r>
                <a:rPr lang="en-US" altLang="zh-CN" sz="1600" b="1">
                  <a:sym typeface="Symbol" panose="05050102010706020507" pitchFamily="18" charset="2"/>
                </a:rPr>
                <a:t>16²</a:t>
              </a:r>
              <a:r>
                <a:rPr lang="zh-CN" altLang="en-US" sz="1600" b="1">
                  <a:sym typeface="Symbol" panose="05050102010706020507" pitchFamily="18" charset="2"/>
                </a:rPr>
                <a:t>，</a:t>
              </a:r>
              <a:r>
                <a:rPr lang="en-US" altLang="zh-CN" sz="1600" b="1">
                  <a:sym typeface="Symbol" panose="05050102010706020507" pitchFamily="18" charset="2"/>
                </a:rPr>
                <a:t>…</a:t>
              </a:r>
              <a:endParaRPr lang="en-US" altLang="zh-CN" b="1">
                <a:sym typeface="Symbol" panose="05050102010706020507" pitchFamily="18" charset="2"/>
              </a:endParaRPr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4515" y="2821"/>
              <a:ext cx="107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zh-CN" altLang="en-US">
                  <a:ea typeface="隶书" panose="02010509060101010101" pitchFamily="49" charset="-122"/>
                  <a:sym typeface="Symbol" panose="05050102010706020507" pitchFamily="18" charset="2"/>
                </a:rPr>
                <a:t>逢十六进一</a:t>
              </a:r>
              <a:endParaRPr lang="zh-CN" altLang="en-US">
                <a:sym typeface="Symbol" panose="05050102010706020507" pitchFamily="18" charset="2"/>
              </a:endParaRPr>
            </a:p>
          </p:txBody>
        </p:sp>
      </p:grpSp>
      <p:sp>
        <p:nvSpPr>
          <p:cNvPr id="96" name="Text Box 45"/>
          <p:cNvSpPr txBox="1">
            <a:spLocks noChangeArrowheads="1"/>
          </p:cNvSpPr>
          <p:nvPr/>
        </p:nvSpPr>
        <p:spPr bwMode="auto">
          <a:xfrm>
            <a:off x="3372099" y="3825875"/>
            <a:ext cx="6080125" cy="4638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/>
          <a:p>
            <a:pPr eaLnBrk="0" hangingPunct="0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十进制：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4956=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410³+910² +510¹+6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10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º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97" name="Text Box 46"/>
          <p:cNvSpPr txBox="1">
            <a:spLocks noChangeArrowheads="1"/>
          </p:cNvSpPr>
          <p:nvPr/>
        </p:nvSpPr>
        <p:spPr bwMode="auto">
          <a:xfrm>
            <a:off x="3313381" y="3829056"/>
            <a:ext cx="5316537" cy="4638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/>
          <a:p>
            <a:pPr eaLnBrk="0" hangingPunct="0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二进制：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1011=12³+02² +12¹+12º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98" name="Text Box 47"/>
          <p:cNvSpPr txBox="1">
            <a:spLocks noChangeArrowheads="1"/>
          </p:cNvSpPr>
          <p:nvPr/>
        </p:nvSpPr>
        <p:spPr bwMode="auto">
          <a:xfrm>
            <a:off x="3272068" y="3829056"/>
            <a:ext cx="6707187" cy="4638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/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十六进制：</a:t>
            </a:r>
            <a:r>
              <a:rPr lang="en-US" altLang="zh-CN" dirty="0">
                <a:latin typeface="Arial" panose="020B060402020202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81AE=816³+116² +1016¹+1416º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99" name="Text Box 48"/>
          <p:cNvSpPr txBox="1">
            <a:spLocks noChangeArrowheads="1"/>
          </p:cNvSpPr>
          <p:nvPr/>
        </p:nvSpPr>
        <p:spPr bwMode="auto">
          <a:xfrm>
            <a:off x="3272068" y="3829056"/>
            <a:ext cx="5316537" cy="4638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/>
          <a:p>
            <a:pPr eaLnBrk="0" hangingPunct="0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八进制：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4275=48³+28² +78¹+58º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graphicFrame>
        <p:nvGraphicFramePr>
          <p:cNvPr id="100" name="Object 49">
            <a:hlinkClick r:id="rId1" action="ppaction://hlinksldjump" highlightClick="1"/>
          </p:cNvPr>
          <p:cNvGraphicFramePr>
            <a:graphicFrameLocks noChangeAspect="1"/>
          </p:cNvGraphicFramePr>
          <p:nvPr/>
        </p:nvGraphicFramePr>
        <p:xfrm>
          <a:off x="9577636" y="5753100"/>
          <a:ext cx="5286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56" name="剪辑" r:id="rId2" imgW="10372725" imgH="19516725" progId="">
                  <p:embed/>
                </p:oleObj>
              </mc:Choice>
              <mc:Fallback>
                <p:oleObj name="剪辑" r:id="rId2" imgW="10372725" imgH="19516725" progId="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7636" y="5753100"/>
                        <a:ext cx="52863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" name="Group 59"/>
          <p:cNvGrpSpPr/>
          <p:nvPr/>
        </p:nvGrpSpPr>
        <p:grpSpPr bwMode="auto">
          <a:xfrm>
            <a:off x="-4709" y="0"/>
            <a:ext cx="455613" cy="6858000"/>
            <a:chOff x="-6" y="0"/>
            <a:chExt cx="287" cy="4320"/>
          </a:xfrm>
        </p:grpSpPr>
        <p:sp>
          <p:nvSpPr>
            <p:cNvPr id="102" name="Text Box 60"/>
            <p:cNvSpPr txBox="1">
              <a:spLocks noChangeArrowheads="1"/>
            </p:cNvSpPr>
            <p:nvPr/>
          </p:nvSpPr>
          <p:spPr bwMode="auto">
            <a:xfrm>
              <a:off x="-6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3" name="Text Box 6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2" name="墨迹 1"/>
              <p14:cNvContentPartPr/>
              <p14:nvPr/>
            </p14:nvContentPartPr>
            <p14:xfrm>
              <a:off x="2099945" y="1014095"/>
              <a:ext cx="938530" cy="43370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5"/>
            </p:blipFill>
            <p:spPr>
              <a:xfrm>
                <a:off x="2099945" y="1014095"/>
                <a:ext cx="938530" cy="433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3" name="墨迹 2"/>
              <p14:cNvContentPartPr/>
              <p14:nvPr/>
            </p14:nvContentPartPr>
            <p14:xfrm>
              <a:off x="2147570" y="1718945"/>
              <a:ext cx="952500" cy="60515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7"/>
            </p:blipFill>
            <p:spPr>
              <a:xfrm>
                <a:off x="2147570" y="1718945"/>
                <a:ext cx="952500" cy="605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4" name="墨迹 3"/>
              <p14:cNvContentPartPr/>
              <p14:nvPr/>
            </p14:nvContentPartPr>
            <p14:xfrm>
              <a:off x="2276475" y="2486025"/>
              <a:ext cx="490220" cy="5143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9"/>
            </p:blipFill>
            <p:spPr>
              <a:xfrm>
                <a:off x="2276475" y="2486025"/>
                <a:ext cx="49022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5" name="墨迹 4"/>
              <p14:cNvContentPartPr/>
              <p14:nvPr/>
            </p14:nvContentPartPr>
            <p14:xfrm>
              <a:off x="3519170" y="2162175"/>
              <a:ext cx="1081405" cy="381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1"/>
            </p:blipFill>
            <p:spPr>
              <a:xfrm>
                <a:off x="3519170" y="2162175"/>
                <a:ext cx="1081405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6" name="墨迹 5"/>
              <p14:cNvContentPartPr/>
              <p14:nvPr/>
            </p14:nvContentPartPr>
            <p14:xfrm>
              <a:off x="3371850" y="2385695"/>
              <a:ext cx="890270" cy="58102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3"/>
            </p:blipFill>
            <p:spPr>
              <a:xfrm>
                <a:off x="3371850" y="2385695"/>
                <a:ext cx="890270" cy="581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7" name="墨迹 6"/>
              <p14:cNvContentPartPr/>
              <p14:nvPr/>
            </p14:nvContentPartPr>
            <p14:xfrm>
              <a:off x="3038475" y="3061970"/>
              <a:ext cx="371475" cy="5715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5"/>
            </p:blipFill>
            <p:spPr>
              <a:xfrm>
                <a:off x="3038475" y="3061970"/>
                <a:ext cx="371475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8" name="墨迹 7"/>
              <p14:cNvContentPartPr/>
              <p14:nvPr/>
            </p14:nvContentPartPr>
            <p14:xfrm>
              <a:off x="3338195" y="3109595"/>
              <a:ext cx="657225" cy="66230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7"/>
            </p:blipFill>
            <p:spPr>
              <a:xfrm>
                <a:off x="3338195" y="3109595"/>
                <a:ext cx="657225" cy="662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9" name="墨迹 8"/>
              <p14:cNvContentPartPr/>
              <p14:nvPr/>
            </p14:nvContentPartPr>
            <p14:xfrm>
              <a:off x="3957320" y="3028950"/>
              <a:ext cx="605155" cy="48069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9"/>
            </p:blipFill>
            <p:spPr>
              <a:xfrm>
                <a:off x="3957320" y="3028950"/>
                <a:ext cx="605155" cy="480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0" name="墨迹 9"/>
              <p14:cNvContentPartPr/>
              <p14:nvPr/>
            </p14:nvContentPartPr>
            <p14:xfrm>
              <a:off x="3543300" y="4376420"/>
              <a:ext cx="2343150" cy="7048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21"/>
            </p:blipFill>
            <p:spPr>
              <a:xfrm>
                <a:off x="3543300" y="4376420"/>
                <a:ext cx="2343150" cy="704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1" name="墨迹 10"/>
              <p14:cNvContentPartPr/>
              <p14:nvPr/>
            </p14:nvContentPartPr>
            <p14:xfrm>
              <a:off x="4909820" y="4229100"/>
              <a:ext cx="4095750" cy="6159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3"/>
            </p:blipFill>
            <p:spPr>
              <a:xfrm>
                <a:off x="4909820" y="4229100"/>
                <a:ext cx="4095750" cy="61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2" name="墨迹 11"/>
              <p14:cNvContentPartPr/>
              <p14:nvPr/>
            </p14:nvContentPartPr>
            <p14:xfrm>
              <a:off x="9072245" y="2152650"/>
              <a:ext cx="1447800" cy="3302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5"/>
            </p:blipFill>
            <p:spPr>
              <a:xfrm>
                <a:off x="9072245" y="2152650"/>
                <a:ext cx="1447800" cy="33020"/>
              </a:xfrm>
              <a:prstGeom prst="rect"/>
            </p:spPr>
          </p:pic>
        </mc:Fallback>
      </mc:AlternateContent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 autoUpdateAnimBg="0"/>
      <p:bldP spid="97" grpId="0" animBg="1" autoUpdateAnimBg="0"/>
      <p:bldP spid="98" grpId="0" animBg="1" autoUpdateAnimBg="0"/>
      <p:bldP spid="9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9" name="Rectangle 3"/>
          <p:cNvSpPr>
            <a:spLocks noChangeArrowheads="1"/>
          </p:cNvSpPr>
          <p:nvPr/>
        </p:nvSpPr>
        <p:spPr bwMode="auto">
          <a:xfrm>
            <a:off x="534735" y="214313"/>
            <a:ext cx="9449697" cy="184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进制之间的相互转换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3200" b="1" dirty="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二进制、八进制、十六进制转换成十进制</a:t>
            </a: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 </a:t>
            </a:r>
            <a:endParaRPr lang="zh-CN" altLang="en-US" sz="3200" b="1" dirty="0">
              <a:effectLst>
                <a:outerShdw blurRad="38100" dist="38100" dir="2700000" algn="tl">
                  <a:srgbClr val="FFFFFF"/>
                </a:outerShdw>
              </a:effectLst>
              <a:ea typeface="隶书" panose="02010509060101010101" pitchFamily="49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按权相加</a:t>
            </a:r>
            <a:endParaRPr lang="zh-CN" altLang="en-US" sz="2800" b="1" u="sng" dirty="0">
              <a:solidFill>
                <a:srgbClr val="0066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90184" name="Object 8"/>
          <p:cNvGraphicFramePr>
            <a:graphicFrameLocks noChangeAspect="1"/>
          </p:cNvGraphicFramePr>
          <p:nvPr/>
        </p:nvGraphicFramePr>
        <p:xfrm>
          <a:off x="809372" y="2514601"/>
          <a:ext cx="1047722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404" name="Equation" r:id="rId1" imgW="105156000" imgH="5791200" progId="Equation.3">
                  <p:embed/>
                </p:oleObj>
              </mc:Choice>
              <mc:Fallback>
                <p:oleObj name="Equation" r:id="rId1" imgW="105156000" imgH="5791200" progId="Equation.3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372" y="2514601"/>
                        <a:ext cx="10477222" cy="4159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CC99"/>
                          </a:gs>
                          <a:gs pos="50000">
                            <a:srgbClr val="FFFFFF"/>
                          </a:gs>
                          <a:gs pos="100000">
                            <a:srgbClr val="00CC99"/>
                          </a:gs>
                        </a:gsLst>
                        <a:lin ang="5400000" scaled="1"/>
                      </a:gradFill>
                      <a:ln w="28575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185" name="Object 9"/>
          <p:cNvGraphicFramePr>
            <a:graphicFrameLocks noChangeAspect="1"/>
          </p:cNvGraphicFramePr>
          <p:nvPr/>
        </p:nvGraphicFramePr>
        <p:xfrm>
          <a:off x="803275" y="4513263"/>
          <a:ext cx="104775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405" name="Equation" r:id="rId3" imgW="68884800" imgH="5791200" progId="Equation.3">
                  <p:embed/>
                </p:oleObj>
              </mc:Choice>
              <mc:Fallback>
                <p:oleObj name="Equation" r:id="rId3" imgW="68884800" imgH="5791200" progId="Equation.3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4513263"/>
                        <a:ext cx="10477500" cy="4159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FF"/>
                          </a:gs>
                          <a:gs pos="50000">
                            <a:srgbClr val="FFFFFF"/>
                          </a:gs>
                          <a:gs pos="100000">
                            <a:srgbClr val="00FFFF"/>
                          </a:gs>
                        </a:gsLst>
                        <a:lin ang="5400000" scaled="1"/>
                      </a:gradFill>
                      <a:ln w="285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186" name="Object 10"/>
          <p:cNvGraphicFramePr>
            <a:graphicFrameLocks noChangeAspect="1"/>
          </p:cNvGraphicFramePr>
          <p:nvPr/>
        </p:nvGraphicFramePr>
        <p:xfrm>
          <a:off x="799562" y="5370530"/>
          <a:ext cx="1047722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406" name="公式" r:id="rId5" imgW="98145600" imgH="5791200" progId="Equation.3">
                  <p:embed/>
                </p:oleObj>
              </mc:Choice>
              <mc:Fallback>
                <p:oleObj name="公式" r:id="rId5" imgW="98145600" imgH="5791200" progId="Equation.3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562" y="5370530"/>
                        <a:ext cx="10477222" cy="4159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99CC"/>
                          </a:gs>
                          <a:gs pos="50000">
                            <a:srgbClr val="FFFFFF"/>
                          </a:gs>
                          <a:gs pos="100000">
                            <a:srgbClr val="FF99CC"/>
                          </a:gs>
                        </a:gsLst>
                        <a:lin ang="5400000" scaled="1"/>
                      </a:gradFill>
                      <a:ln w="285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0187" name="Object 11"/>
          <p:cNvGraphicFramePr>
            <a:graphicFrameLocks noChangeAspect="1"/>
          </p:cNvGraphicFramePr>
          <p:nvPr/>
        </p:nvGraphicFramePr>
        <p:xfrm>
          <a:off x="801242" y="3311530"/>
          <a:ext cx="10479334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407" name="公式" r:id="rId7" imgW="103632000" imgH="11582400" progId="Equation.3">
                  <p:embed/>
                </p:oleObj>
              </mc:Choice>
              <mc:Fallback>
                <p:oleObj name="公式" r:id="rId7" imgW="103632000" imgH="11582400" progId="Equation.3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242" y="3311530"/>
                        <a:ext cx="10479334" cy="8318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00"/>
                          </a:gs>
                          <a:gs pos="50000">
                            <a:srgbClr val="FFFFFF"/>
                          </a:gs>
                          <a:gs pos="100000">
                            <a:srgbClr val="FFCC00"/>
                          </a:gs>
                        </a:gsLst>
                        <a:lin ang="5400000" scaled="1"/>
                      </a:gradFill>
                      <a:ln w="2857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0191" name="Group 15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90192" name="Text Box 16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90193" name="Text Box 1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9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9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90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90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901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901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9" grpId="0" bldLvl="5" autoUpdateAnimBg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ChangeArrowheads="1"/>
          </p:cNvSpPr>
          <p:nvPr/>
        </p:nvSpPr>
        <p:spPr bwMode="auto">
          <a:xfrm>
            <a:off x="534735" y="214313"/>
            <a:ext cx="9449697" cy="184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进制之间的相互转换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3200" b="1" dirty="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 二进制、八进制、十六进制转换成十进制</a:t>
            </a: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 </a:t>
            </a:r>
            <a:endParaRPr lang="zh-CN" altLang="en-US" sz="3200" b="1" dirty="0">
              <a:effectLst>
                <a:outerShdw blurRad="38100" dist="38100" dir="2700000" algn="tl">
                  <a:srgbClr val="FFFFFF"/>
                </a:outerShdw>
              </a:effectLst>
              <a:ea typeface="隶书" panose="02010509060101010101" pitchFamily="49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        </a:t>
            </a: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：</a:t>
            </a:r>
            <a:r>
              <a:rPr lang="zh-CN" altLang="en-US" sz="2800" b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按权相加</a:t>
            </a:r>
            <a:endParaRPr lang="zh-CN" altLang="en-US" sz="2800" b="1" u="sng" dirty="0">
              <a:solidFill>
                <a:srgbClr val="0066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2233" name="Rectangle 9"/>
          <p:cNvSpPr>
            <a:spLocks noChangeArrowheads="1"/>
          </p:cNvSpPr>
          <p:nvPr/>
        </p:nvSpPr>
        <p:spPr bwMode="auto">
          <a:xfrm>
            <a:off x="1084936" y="1947864"/>
            <a:ext cx="8208963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0099FF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十进制转换成二进制、八进制、十六进制</a:t>
            </a:r>
            <a:endParaRPr lang="zh-CN" altLang="en-US" sz="3200" dirty="0">
              <a:solidFill>
                <a:srgbClr val="0099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692235" name="Rectangle 11"/>
          <p:cNvSpPr>
            <a:spLocks noChangeArrowheads="1"/>
          </p:cNvSpPr>
          <p:nvPr/>
        </p:nvSpPr>
        <p:spPr bwMode="auto">
          <a:xfrm>
            <a:off x="1374030" y="2586039"/>
            <a:ext cx="8034338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：首先进行整数部分转换，然后进行小数部分转换。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）整数部分转换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35000" lvl="3" indent="538480">
              <a:buClr>
                <a:srgbClr val="FF0066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原理</a:t>
            </a: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b="1" dirty="0">
              <a:solidFill>
                <a:srgbClr val="0066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92304" name="Object 80"/>
          <p:cNvGraphicFramePr>
            <a:graphicFrameLocks noChangeAspect="1"/>
          </p:cNvGraphicFramePr>
          <p:nvPr/>
        </p:nvGraphicFramePr>
        <p:xfrm>
          <a:off x="2413000" y="4264025"/>
          <a:ext cx="5113338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359" name="Equation" r:id="rId1" imgW="73456800" imgH="27127200" progId="Equation.3">
                  <p:embed/>
                </p:oleObj>
              </mc:Choice>
              <mc:Fallback>
                <p:oleObj name="Equation" r:id="rId1" imgW="73456800" imgH="27127200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264025"/>
                        <a:ext cx="5113338" cy="224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2305" name="Rectangle 81"/>
          <p:cNvSpPr>
            <a:spLocks noChangeArrowheads="1"/>
          </p:cNvSpPr>
          <p:nvPr/>
        </p:nvSpPr>
        <p:spPr bwMode="auto">
          <a:xfrm>
            <a:off x="464196" y="3736976"/>
            <a:ext cx="9241954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2075180" lvl="5" indent="-539750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方法：连续除以基，从低到高记录余数，直至商为</a:t>
            </a:r>
            <a:r>
              <a:rPr lang="en-US" altLang="zh-CN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en-US" altLang="zh-CN" b="1" dirty="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92309" name="Group 85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92310" name="Text Box 86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92311" name="Text Box 8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3385820" y="2486025"/>
              <a:ext cx="1924050" cy="54292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3385820" y="2486025"/>
                <a:ext cx="1924050" cy="542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5686425" y="2209800"/>
              <a:ext cx="2261870" cy="85217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5686425" y="2209800"/>
                <a:ext cx="2261870" cy="85217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22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2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2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2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92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23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33" grpId="0"/>
      <p:bldP spid="69230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Text Box 2"/>
          <p:cNvSpPr txBox="1">
            <a:spLocks noChangeArrowheads="1"/>
          </p:cNvSpPr>
          <p:nvPr/>
        </p:nvSpPr>
        <p:spPr bwMode="auto">
          <a:xfrm>
            <a:off x="623392" y="185266"/>
            <a:ext cx="3672408" cy="57943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整数部分转换举例</a:t>
            </a:r>
            <a:endParaRPr kumimoji="0"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550933" y="980728"/>
            <a:ext cx="6445546" cy="5544616"/>
            <a:chOff x="5099312" y="332656"/>
            <a:chExt cx="6445546" cy="5544616"/>
          </a:xfrm>
        </p:grpSpPr>
        <p:sp>
          <p:nvSpPr>
            <p:cNvPr id="155" name="矩形 154"/>
            <p:cNvSpPr/>
            <p:nvPr/>
          </p:nvSpPr>
          <p:spPr bwMode="auto">
            <a:xfrm>
              <a:off x="5159896" y="332656"/>
              <a:ext cx="6384962" cy="5544616"/>
            </a:xfrm>
            <a:prstGeom prst="rect">
              <a:avLst/>
            </a:prstGeom>
            <a:gradFill flip="none" rotWithShape="1">
              <a:gsLst>
                <a:gs pos="0">
                  <a:srgbClr val="F8F8F8">
                    <a:shade val="30000"/>
                    <a:satMod val="115000"/>
                  </a:srgbClr>
                </a:gs>
                <a:gs pos="50000">
                  <a:srgbClr val="F8F8F8">
                    <a:shade val="67500"/>
                    <a:satMod val="115000"/>
                  </a:srgbClr>
                </a:gs>
                <a:gs pos="100000">
                  <a:srgbClr val="F8F8F8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106680" dir="2700000" algn="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93333" name="Group 85"/>
            <p:cNvGrpSpPr/>
            <p:nvPr/>
          </p:nvGrpSpPr>
          <p:grpSpPr bwMode="auto">
            <a:xfrm>
              <a:off x="5099312" y="573188"/>
              <a:ext cx="6192838" cy="5086351"/>
              <a:chOff x="633" y="934"/>
              <a:chExt cx="3901" cy="3204"/>
            </a:xfrm>
          </p:grpSpPr>
          <p:grpSp>
            <p:nvGrpSpPr>
              <p:cNvPr id="693256" name="Group 8"/>
              <p:cNvGrpSpPr/>
              <p:nvPr/>
            </p:nvGrpSpPr>
            <p:grpSpPr bwMode="auto">
              <a:xfrm>
                <a:off x="633" y="934"/>
                <a:ext cx="3867" cy="2386"/>
                <a:chOff x="825" y="1224"/>
                <a:chExt cx="3867" cy="2386"/>
              </a:xfrm>
            </p:grpSpPr>
            <p:sp>
              <p:nvSpPr>
                <p:cNvPr id="69325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25" y="1224"/>
                  <a:ext cx="2878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【</a:t>
                  </a:r>
                  <a:r>
                    <a:rPr lang="zh-CN" altLang="en-US" sz="2000" b="1" dirty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例</a:t>
                  </a:r>
                  <a:r>
                    <a:rPr lang="en-US" altLang="zh-CN" sz="2000" b="1" dirty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1】</a:t>
                  </a:r>
                  <a:r>
                    <a:rPr lang="zh-CN" altLang="en-US" sz="2000" b="1" dirty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 把十进制数</a:t>
                  </a:r>
                  <a:r>
                    <a:rPr lang="en-US" altLang="zh-CN" sz="2000" b="1" dirty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59</a:t>
                  </a:r>
                  <a:r>
                    <a:rPr lang="zh-CN" altLang="en-US" sz="2000" b="1" dirty="0">
                      <a:solidFill>
                        <a:srgbClr val="0000FF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转换成二进制数</a:t>
                  </a:r>
                  <a:endPara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endParaRPr>
                </a:p>
              </p:txBody>
            </p:sp>
            <p:grpSp>
              <p:nvGrpSpPr>
                <p:cNvPr id="693258" name="Group 10"/>
                <p:cNvGrpSpPr/>
                <p:nvPr/>
              </p:nvGrpSpPr>
              <p:grpSpPr bwMode="auto">
                <a:xfrm>
                  <a:off x="1574" y="1592"/>
                  <a:ext cx="994" cy="1585"/>
                  <a:chOff x="1054" y="1393"/>
                  <a:chExt cx="994" cy="1585"/>
                </a:xfrm>
              </p:grpSpPr>
              <p:grpSp>
                <p:nvGrpSpPr>
                  <p:cNvPr id="693259" name="Group 11"/>
                  <p:cNvGrpSpPr/>
                  <p:nvPr/>
                </p:nvGrpSpPr>
                <p:grpSpPr bwMode="auto">
                  <a:xfrm>
                    <a:off x="1054" y="1393"/>
                    <a:ext cx="668" cy="262"/>
                    <a:chOff x="1054" y="1393"/>
                    <a:chExt cx="668" cy="262"/>
                  </a:xfrm>
                </p:grpSpPr>
                <p:grpSp>
                  <p:nvGrpSpPr>
                    <p:cNvPr id="693260" name="Group 12"/>
                    <p:cNvGrpSpPr/>
                    <p:nvPr/>
                  </p:nvGrpSpPr>
                  <p:grpSpPr bwMode="auto">
                    <a:xfrm>
                      <a:off x="1245" y="1444"/>
                      <a:ext cx="477" cy="211"/>
                      <a:chOff x="1245" y="1444"/>
                      <a:chExt cx="477" cy="211"/>
                    </a:xfrm>
                  </p:grpSpPr>
                  <p:sp>
                    <p:nvSpPr>
                      <p:cNvPr id="693261" name="Line 1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5" y="1444"/>
                        <a:ext cx="0" cy="21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693262" name="Line 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45" y="1655"/>
                        <a:ext cx="477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anose="02010609060101010101" pitchFamily="49" charset="-122"/>
                        </a:endParaRPr>
                      </a:p>
                    </p:txBody>
                  </p:sp>
                </p:grpSp>
                <p:sp>
                  <p:nvSpPr>
                    <p:cNvPr id="693263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43" y="1393"/>
                      <a:ext cx="27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 dirty="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</a:rPr>
                        <a:t>59</a:t>
                      </a:r>
                      <a:endParaRPr lang="en-US" altLang="zh-CN" sz="2000" dirty="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endParaRPr>
                    </a:p>
                  </p:txBody>
                </p:sp>
                <p:sp>
                  <p:nvSpPr>
                    <p:cNvPr id="693264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54" y="1393"/>
                      <a:ext cx="197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endParaRPr>
                    </a:p>
                  </p:txBody>
                </p:sp>
              </p:grpSp>
              <p:grpSp>
                <p:nvGrpSpPr>
                  <p:cNvPr id="693265" name="Group 17"/>
                  <p:cNvGrpSpPr/>
                  <p:nvPr/>
                </p:nvGrpSpPr>
                <p:grpSpPr bwMode="auto">
                  <a:xfrm>
                    <a:off x="1128" y="1644"/>
                    <a:ext cx="668" cy="267"/>
                    <a:chOff x="1128" y="1644"/>
                    <a:chExt cx="668" cy="267"/>
                  </a:xfrm>
                </p:grpSpPr>
                <p:sp>
                  <p:nvSpPr>
                    <p:cNvPr id="693266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43" y="1659"/>
                      <a:ext cx="27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</a:rPr>
                        <a:t>29</a:t>
                      </a:r>
                      <a:endPara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endParaRPr>
                    </a:p>
                  </p:txBody>
                </p:sp>
                <p:grpSp>
                  <p:nvGrpSpPr>
                    <p:cNvPr id="693267" name="Group 19"/>
                    <p:cNvGrpSpPr/>
                    <p:nvPr/>
                  </p:nvGrpSpPr>
                  <p:grpSpPr bwMode="auto">
                    <a:xfrm>
                      <a:off x="1319" y="1662"/>
                      <a:ext cx="477" cy="211"/>
                      <a:chOff x="1245" y="1444"/>
                      <a:chExt cx="477" cy="211"/>
                    </a:xfrm>
                  </p:grpSpPr>
                  <p:sp>
                    <p:nvSpPr>
                      <p:cNvPr id="693268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5" y="1444"/>
                        <a:ext cx="0" cy="21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693269" name="Line 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45" y="1655"/>
                        <a:ext cx="477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anose="02010609060101010101" pitchFamily="49" charset="-122"/>
                        </a:endParaRPr>
                      </a:p>
                    </p:txBody>
                  </p:sp>
                </p:grpSp>
                <p:sp>
                  <p:nvSpPr>
                    <p:cNvPr id="693270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28" y="1644"/>
                      <a:ext cx="197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endParaRPr>
                    </a:p>
                  </p:txBody>
                </p:sp>
              </p:grpSp>
              <p:grpSp>
                <p:nvGrpSpPr>
                  <p:cNvPr id="693271" name="Group 23"/>
                  <p:cNvGrpSpPr/>
                  <p:nvPr/>
                </p:nvGrpSpPr>
                <p:grpSpPr bwMode="auto">
                  <a:xfrm>
                    <a:off x="1202" y="1874"/>
                    <a:ext cx="668" cy="267"/>
                    <a:chOff x="1128" y="1644"/>
                    <a:chExt cx="668" cy="267"/>
                  </a:xfrm>
                </p:grpSpPr>
                <p:sp>
                  <p:nvSpPr>
                    <p:cNvPr id="693272" name="Text 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43" y="1659"/>
                      <a:ext cx="278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</a:rPr>
                        <a:t>14</a:t>
                      </a:r>
                      <a:endPara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endParaRPr>
                    </a:p>
                  </p:txBody>
                </p:sp>
                <p:grpSp>
                  <p:nvGrpSpPr>
                    <p:cNvPr id="693273" name="Group 25"/>
                    <p:cNvGrpSpPr/>
                    <p:nvPr/>
                  </p:nvGrpSpPr>
                  <p:grpSpPr bwMode="auto">
                    <a:xfrm>
                      <a:off x="1319" y="1662"/>
                      <a:ext cx="477" cy="211"/>
                      <a:chOff x="1245" y="1444"/>
                      <a:chExt cx="477" cy="211"/>
                    </a:xfrm>
                  </p:grpSpPr>
                  <p:sp>
                    <p:nvSpPr>
                      <p:cNvPr id="693274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5" y="1444"/>
                        <a:ext cx="0" cy="21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693275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45" y="1655"/>
                        <a:ext cx="477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anose="02010609060101010101" pitchFamily="49" charset="-122"/>
                        </a:endParaRPr>
                      </a:p>
                    </p:txBody>
                  </p:sp>
                </p:grpSp>
                <p:sp>
                  <p:nvSpPr>
                    <p:cNvPr id="693276" name="Text 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28" y="1644"/>
                      <a:ext cx="197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endParaRPr>
                    </a:p>
                  </p:txBody>
                </p:sp>
              </p:grpSp>
              <p:grpSp>
                <p:nvGrpSpPr>
                  <p:cNvPr id="693277" name="Group 29"/>
                  <p:cNvGrpSpPr/>
                  <p:nvPr/>
                </p:nvGrpSpPr>
                <p:grpSpPr bwMode="auto">
                  <a:xfrm>
                    <a:off x="1257" y="2085"/>
                    <a:ext cx="668" cy="267"/>
                    <a:chOff x="1128" y="1644"/>
                    <a:chExt cx="668" cy="267"/>
                  </a:xfrm>
                </p:grpSpPr>
                <p:sp>
                  <p:nvSpPr>
                    <p:cNvPr id="693278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43" y="1659"/>
                      <a:ext cx="197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</a:rPr>
                        <a:t>7</a:t>
                      </a:r>
                      <a:endPara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endParaRPr>
                    </a:p>
                  </p:txBody>
                </p:sp>
                <p:grpSp>
                  <p:nvGrpSpPr>
                    <p:cNvPr id="693279" name="Group 31"/>
                    <p:cNvGrpSpPr/>
                    <p:nvPr/>
                  </p:nvGrpSpPr>
                  <p:grpSpPr bwMode="auto">
                    <a:xfrm>
                      <a:off x="1319" y="1662"/>
                      <a:ext cx="477" cy="211"/>
                      <a:chOff x="1245" y="1444"/>
                      <a:chExt cx="477" cy="211"/>
                    </a:xfrm>
                  </p:grpSpPr>
                  <p:sp>
                    <p:nvSpPr>
                      <p:cNvPr id="693280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5" y="1444"/>
                        <a:ext cx="0" cy="21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693281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45" y="1655"/>
                        <a:ext cx="477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anose="02010609060101010101" pitchFamily="49" charset="-122"/>
                        </a:endParaRPr>
                      </a:p>
                    </p:txBody>
                  </p:sp>
                </p:grpSp>
                <p:sp>
                  <p:nvSpPr>
                    <p:cNvPr id="693282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28" y="1644"/>
                      <a:ext cx="197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endParaRPr>
                    </a:p>
                  </p:txBody>
                </p:sp>
              </p:grpSp>
              <p:grpSp>
                <p:nvGrpSpPr>
                  <p:cNvPr id="693283" name="Group 35"/>
                  <p:cNvGrpSpPr/>
                  <p:nvPr/>
                </p:nvGrpSpPr>
                <p:grpSpPr bwMode="auto">
                  <a:xfrm>
                    <a:off x="1313" y="2307"/>
                    <a:ext cx="668" cy="267"/>
                    <a:chOff x="1128" y="1644"/>
                    <a:chExt cx="668" cy="267"/>
                  </a:xfrm>
                </p:grpSpPr>
                <p:sp>
                  <p:nvSpPr>
                    <p:cNvPr id="693284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43" y="1659"/>
                      <a:ext cx="197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endParaRPr>
                    </a:p>
                  </p:txBody>
                </p:sp>
                <p:grpSp>
                  <p:nvGrpSpPr>
                    <p:cNvPr id="693285" name="Group 37"/>
                    <p:cNvGrpSpPr/>
                    <p:nvPr/>
                  </p:nvGrpSpPr>
                  <p:grpSpPr bwMode="auto">
                    <a:xfrm>
                      <a:off x="1319" y="1662"/>
                      <a:ext cx="477" cy="211"/>
                      <a:chOff x="1245" y="1444"/>
                      <a:chExt cx="477" cy="211"/>
                    </a:xfrm>
                  </p:grpSpPr>
                  <p:sp>
                    <p:nvSpPr>
                      <p:cNvPr id="693286" name="Line 3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5" y="1444"/>
                        <a:ext cx="0" cy="21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693287" name="Line 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45" y="1655"/>
                        <a:ext cx="477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anose="02010609060101010101" pitchFamily="49" charset="-122"/>
                        </a:endParaRPr>
                      </a:p>
                    </p:txBody>
                  </p:sp>
                </p:grpSp>
                <p:sp>
                  <p:nvSpPr>
                    <p:cNvPr id="693288" name="Text Box 4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28" y="1644"/>
                      <a:ext cx="197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endParaRPr>
                    </a:p>
                  </p:txBody>
                </p:sp>
              </p:grpSp>
              <p:grpSp>
                <p:nvGrpSpPr>
                  <p:cNvPr id="693289" name="Group 41"/>
                  <p:cNvGrpSpPr/>
                  <p:nvPr/>
                </p:nvGrpSpPr>
                <p:grpSpPr bwMode="auto">
                  <a:xfrm>
                    <a:off x="1380" y="2518"/>
                    <a:ext cx="668" cy="267"/>
                    <a:chOff x="1128" y="1644"/>
                    <a:chExt cx="668" cy="267"/>
                  </a:xfrm>
                </p:grpSpPr>
                <p:sp>
                  <p:nvSpPr>
                    <p:cNvPr id="693290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43" y="1659"/>
                      <a:ext cx="197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endParaRPr>
                    </a:p>
                  </p:txBody>
                </p:sp>
                <p:grpSp>
                  <p:nvGrpSpPr>
                    <p:cNvPr id="693291" name="Group 43"/>
                    <p:cNvGrpSpPr/>
                    <p:nvPr/>
                  </p:nvGrpSpPr>
                  <p:grpSpPr bwMode="auto">
                    <a:xfrm>
                      <a:off x="1319" y="1662"/>
                      <a:ext cx="477" cy="211"/>
                      <a:chOff x="1245" y="1444"/>
                      <a:chExt cx="477" cy="211"/>
                    </a:xfrm>
                  </p:grpSpPr>
                  <p:sp>
                    <p:nvSpPr>
                      <p:cNvPr id="693292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5" y="1444"/>
                        <a:ext cx="0" cy="21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693293" name="Line 4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45" y="1655"/>
                        <a:ext cx="477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+mn-lt"/>
                          <a:ea typeface="楷体" panose="02010609060101010101" pitchFamily="49" charset="-122"/>
                        </a:endParaRPr>
                      </a:p>
                    </p:txBody>
                  </p:sp>
                </p:grpSp>
                <p:sp>
                  <p:nvSpPr>
                    <p:cNvPr id="693294" name="Text Box 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28" y="1644"/>
                      <a:ext cx="197" cy="25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sz="2000"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+mn-lt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endParaRPr>
                    </a:p>
                  </p:txBody>
                </p:sp>
              </p:grpSp>
              <p:sp>
                <p:nvSpPr>
                  <p:cNvPr id="693295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09" y="2726"/>
                    <a:ext cx="197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rPr>
                      <a:t>0</a:t>
                    </a:r>
                    <a:endPara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endParaRPr>
                  </a:p>
                </p:txBody>
              </p:sp>
            </p:grpSp>
            <p:sp>
              <p:nvSpPr>
                <p:cNvPr id="69329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576" y="3358"/>
                  <a:ext cx="1171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(59)</a:t>
                  </a:r>
                  <a:r>
                    <a:rPr lang="en-US" altLang="zh-CN" sz="1000" b="1" dirty="0"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10</a:t>
                  </a:r>
                  <a:r>
                    <a:rPr lang="en-US" altLang="zh-CN" sz="2000" b="1" dirty="0"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=(111011)</a:t>
                  </a:r>
                  <a:r>
                    <a:rPr lang="en-US" altLang="zh-CN" sz="1000" b="1" dirty="0">
                      <a:solidFill>
                        <a:srgbClr val="C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2</a:t>
                  </a:r>
                  <a:endParaRPr lang="en-US" altLang="zh-CN" sz="20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endParaRPr>
                </a:p>
              </p:txBody>
            </p:sp>
            <p:grpSp>
              <p:nvGrpSpPr>
                <p:cNvPr id="693297" name="Group 49"/>
                <p:cNvGrpSpPr/>
                <p:nvPr/>
              </p:nvGrpSpPr>
              <p:grpSpPr bwMode="auto">
                <a:xfrm>
                  <a:off x="2833" y="1592"/>
                  <a:ext cx="197" cy="1387"/>
                  <a:chOff x="2833" y="1592"/>
                  <a:chExt cx="197" cy="1387"/>
                </a:xfrm>
              </p:grpSpPr>
              <p:sp>
                <p:nvSpPr>
                  <p:cNvPr id="693298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3" y="1592"/>
                    <a:ext cx="197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rPr>
                      <a:t>1</a:t>
                    </a:r>
                    <a:endPara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93299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3" y="1844"/>
                    <a:ext cx="197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rPr>
                      <a:t>1</a:t>
                    </a:r>
                    <a:endPara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93300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3" y="2084"/>
                    <a:ext cx="197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rPr>
                      <a:t>0</a:t>
                    </a:r>
                    <a:endPara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93301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3" y="2291"/>
                    <a:ext cx="197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rPr>
                      <a:t>1</a:t>
                    </a:r>
                    <a:endPara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93302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3" y="2520"/>
                    <a:ext cx="197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rPr>
                      <a:t>1</a:t>
                    </a:r>
                    <a:endPara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93303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3" y="2727"/>
                    <a:ext cx="197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2000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+mn-lt"/>
                        <a:ea typeface="楷体" panose="02010609060101010101" pitchFamily="49" charset="-122"/>
                      </a:rPr>
                      <a:t>1</a:t>
                    </a:r>
                    <a:endPara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endParaRPr>
                  </a:p>
                </p:txBody>
              </p:sp>
            </p:grpSp>
            <p:sp>
              <p:nvSpPr>
                <p:cNvPr id="69330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240" y="2935"/>
                  <a:ext cx="1452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dirty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1   1   1   0   1   1</a:t>
                  </a:r>
                  <a:endParaRPr lang="en-US" altLang="zh-CN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05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3185" y="3246"/>
                  <a:ext cx="1286" cy="0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06" name="Rectangle 58"/>
                <p:cNvSpPr>
                  <a:spLocks noChangeArrowheads="1"/>
                </p:cNvSpPr>
                <p:nvPr/>
              </p:nvSpPr>
              <p:spPr bwMode="auto">
                <a:xfrm>
                  <a:off x="3212" y="2922"/>
                  <a:ext cx="1244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07" name="Line 59"/>
                <p:cNvSpPr>
                  <a:spLocks noChangeShapeType="1"/>
                </p:cNvSpPr>
                <p:nvPr/>
              </p:nvSpPr>
              <p:spPr bwMode="auto">
                <a:xfrm>
                  <a:off x="3411" y="29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08" name="Line 60"/>
                <p:cNvSpPr>
                  <a:spLocks noChangeShapeType="1"/>
                </p:cNvSpPr>
                <p:nvPr/>
              </p:nvSpPr>
              <p:spPr bwMode="auto">
                <a:xfrm>
                  <a:off x="3618" y="29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09" name="Line 61"/>
                <p:cNvSpPr>
                  <a:spLocks noChangeShapeType="1"/>
                </p:cNvSpPr>
                <p:nvPr/>
              </p:nvSpPr>
              <p:spPr bwMode="auto">
                <a:xfrm>
                  <a:off x="3825" y="29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10" name="Line 62"/>
                <p:cNvSpPr>
                  <a:spLocks noChangeShapeType="1"/>
                </p:cNvSpPr>
                <p:nvPr/>
              </p:nvSpPr>
              <p:spPr bwMode="auto">
                <a:xfrm>
                  <a:off x="4032" y="29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11" name="Line 63"/>
                <p:cNvSpPr>
                  <a:spLocks noChangeShapeType="1"/>
                </p:cNvSpPr>
                <p:nvPr/>
              </p:nvSpPr>
              <p:spPr bwMode="auto">
                <a:xfrm>
                  <a:off x="4240" y="29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12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2989" y="1726"/>
                  <a:ext cx="13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13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4356" y="1722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14" name="Line 66"/>
                <p:cNvSpPr>
                  <a:spLocks noChangeShapeType="1"/>
                </p:cNvSpPr>
                <p:nvPr/>
              </p:nvSpPr>
              <p:spPr bwMode="auto">
                <a:xfrm>
                  <a:off x="2960" y="1977"/>
                  <a:ext cx="1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15" name="Line 67"/>
                <p:cNvSpPr>
                  <a:spLocks noChangeShapeType="1"/>
                </p:cNvSpPr>
                <p:nvPr/>
              </p:nvSpPr>
              <p:spPr bwMode="auto">
                <a:xfrm>
                  <a:off x="4163" y="1977"/>
                  <a:ext cx="0" cy="94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16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3923" y="2200"/>
                  <a:ext cx="0" cy="7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17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2967" y="2200"/>
                  <a:ext cx="9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18" name="Line 70"/>
                <p:cNvSpPr>
                  <a:spLocks noChangeShapeType="1"/>
                </p:cNvSpPr>
                <p:nvPr/>
              </p:nvSpPr>
              <p:spPr bwMode="auto">
                <a:xfrm>
                  <a:off x="2956" y="2422"/>
                  <a:ext cx="7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19" name="Line 71"/>
                <p:cNvSpPr>
                  <a:spLocks noChangeShapeType="1"/>
                </p:cNvSpPr>
                <p:nvPr/>
              </p:nvSpPr>
              <p:spPr bwMode="auto">
                <a:xfrm>
                  <a:off x="3727" y="2422"/>
                  <a:ext cx="0" cy="5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20" name="Line 72"/>
                <p:cNvSpPr>
                  <a:spLocks noChangeShapeType="1"/>
                </p:cNvSpPr>
                <p:nvPr/>
              </p:nvSpPr>
              <p:spPr bwMode="auto">
                <a:xfrm>
                  <a:off x="2956" y="2644"/>
                  <a:ext cx="5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21" name="Line 73"/>
                <p:cNvSpPr>
                  <a:spLocks noChangeShapeType="1"/>
                </p:cNvSpPr>
                <p:nvPr/>
              </p:nvSpPr>
              <p:spPr bwMode="auto">
                <a:xfrm>
                  <a:off x="3541" y="2644"/>
                  <a:ext cx="0" cy="2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22" name="Line 74"/>
                <p:cNvSpPr>
                  <a:spLocks noChangeShapeType="1"/>
                </p:cNvSpPr>
                <p:nvPr/>
              </p:nvSpPr>
              <p:spPr bwMode="auto">
                <a:xfrm>
                  <a:off x="2945" y="2844"/>
                  <a:ext cx="37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23" name="Line 75"/>
                <p:cNvSpPr>
                  <a:spLocks noChangeShapeType="1"/>
                </p:cNvSpPr>
                <p:nvPr/>
              </p:nvSpPr>
              <p:spPr bwMode="auto">
                <a:xfrm>
                  <a:off x="3323" y="2844"/>
                  <a:ext cx="0" cy="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2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620" y="1595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dirty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余</a:t>
                  </a:r>
                  <a:endParaRPr lang="zh-CN" altLang="en-US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25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607" y="1823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余</a:t>
                  </a:r>
                  <a:endParaRPr lang="zh-CN" altLang="en-US" sz="2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2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607" y="2063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余</a:t>
                  </a:r>
                  <a:endParaRPr lang="zh-CN" altLang="en-US" sz="2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2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620" y="2291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余</a:t>
                  </a:r>
                  <a:endParaRPr lang="zh-CN" altLang="en-US" sz="2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28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620" y="2505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余</a:t>
                  </a:r>
                  <a:endParaRPr lang="zh-CN" altLang="en-US" sz="2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9332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620" y="2719"/>
                  <a:ext cx="2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  <a:ea typeface="楷体" panose="02010609060101010101" pitchFamily="49" charset="-122"/>
                    </a:rPr>
                    <a:t>余</a:t>
                  </a:r>
                  <a:endParaRPr lang="zh-CN" altLang="en-US" sz="2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693331" name="AutoShape 83"/>
              <p:cNvSpPr>
                <a:spLocks noChangeArrowheads="1"/>
              </p:cNvSpPr>
              <p:nvPr/>
            </p:nvSpPr>
            <p:spPr bwMode="auto">
              <a:xfrm>
                <a:off x="3173" y="3594"/>
                <a:ext cx="1361" cy="544"/>
              </a:xfrm>
              <a:prstGeom prst="wedgeRoundRectCallout">
                <a:avLst>
                  <a:gd name="adj1" fmla="val 19207"/>
                  <a:gd name="adj2" fmla="val -184191"/>
                  <a:gd name="adj3" fmla="val 16667"/>
                </a:avLst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 algn="ctr"/>
                <a:r>
                  <a:rPr lang="zh-CN" altLang="en-US" sz="2000" b="1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第一次得到的余数是最低位</a:t>
                </a:r>
                <a:endParaRPr lang="zh-CN" altLang="en-US" sz="20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  <a:p>
                <a:pPr algn="ctr"/>
                <a:endParaRPr lang="en-US" altLang="zh-CN" sz="20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  <p:sp>
            <p:nvSpPr>
              <p:cNvPr id="693332" name="AutoShape 84"/>
              <p:cNvSpPr>
                <a:spLocks noChangeArrowheads="1"/>
              </p:cNvSpPr>
              <p:nvPr/>
            </p:nvSpPr>
            <p:spPr bwMode="auto">
              <a:xfrm>
                <a:off x="1677" y="3593"/>
                <a:ext cx="1361" cy="544"/>
              </a:xfrm>
              <a:prstGeom prst="wedgeRoundRectCallout">
                <a:avLst>
                  <a:gd name="adj1" fmla="val 58286"/>
                  <a:gd name="adj2" fmla="val -178660"/>
                  <a:gd name="adj3" fmla="val 16667"/>
                </a:avLst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 algn="ctr"/>
                <a:r>
                  <a:rPr lang="zh-CN" altLang="en-US" sz="2000" b="1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最后得到的余数是最高位</a:t>
                </a:r>
                <a:endParaRPr lang="zh-CN" altLang="en-US" sz="20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  <a:p>
                <a:pPr algn="ctr"/>
                <a:endParaRPr lang="en-US" altLang="zh-CN" sz="20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693581" name="Group 333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93582" name="Text Box 33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93583" name="Text Box 335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7104737" y="248773"/>
            <a:ext cx="4845621" cy="3024336"/>
            <a:chOff x="5786883" y="260648"/>
            <a:chExt cx="4845621" cy="3024336"/>
          </a:xfrm>
        </p:grpSpPr>
        <p:sp>
          <p:nvSpPr>
            <p:cNvPr id="157" name="矩形 156"/>
            <p:cNvSpPr/>
            <p:nvPr/>
          </p:nvSpPr>
          <p:spPr bwMode="auto">
            <a:xfrm>
              <a:off x="5879976" y="260648"/>
              <a:ext cx="4752528" cy="3024336"/>
            </a:xfrm>
            <a:prstGeom prst="rect">
              <a:avLst/>
            </a:prstGeom>
            <a:gradFill flip="none" rotWithShape="1">
              <a:gsLst>
                <a:gs pos="0">
                  <a:srgbClr val="F8F8F8">
                    <a:shade val="30000"/>
                    <a:satMod val="115000"/>
                  </a:srgbClr>
                </a:gs>
                <a:gs pos="50000">
                  <a:srgbClr val="F8F8F8">
                    <a:shade val="67500"/>
                    <a:satMod val="115000"/>
                  </a:srgbClr>
                </a:gs>
                <a:gs pos="100000">
                  <a:srgbClr val="F8F8F8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106680" dir="2700000" algn="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58" name="Group 259"/>
            <p:cNvGrpSpPr/>
            <p:nvPr/>
          </p:nvGrpSpPr>
          <p:grpSpPr bwMode="auto">
            <a:xfrm>
              <a:off x="5786883" y="404664"/>
              <a:ext cx="4743451" cy="2608263"/>
              <a:chOff x="736" y="290"/>
              <a:chExt cx="2988" cy="1643"/>
            </a:xfrm>
          </p:grpSpPr>
          <p:sp>
            <p:nvSpPr>
              <p:cNvPr id="159" name="Text Box 260"/>
              <p:cNvSpPr txBox="1">
                <a:spLocks noChangeArrowheads="1"/>
              </p:cNvSpPr>
              <p:nvPr/>
            </p:nvSpPr>
            <p:spPr bwMode="auto">
              <a:xfrm>
                <a:off x="736" y="290"/>
                <a:ext cx="2988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【</a:t>
                </a:r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例</a:t>
                </a:r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2】</a:t>
                </a:r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把十进制数</a:t>
                </a:r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159</a:t>
                </a:r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转换成八进制数</a:t>
                </a:r>
                <a:endParaRPr lang="zh-CN" altLang="en-US" sz="20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  <p:grpSp>
            <p:nvGrpSpPr>
              <p:cNvPr id="160" name="Group 261"/>
              <p:cNvGrpSpPr/>
              <p:nvPr/>
            </p:nvGrpSpPr>
            <p:grpSpPr bwMode="auto">
              <a:xfrm>
                <a:off x="1406" y="625"/>
                <a:ext cx="668" cy="262"/>
                <a:chOff x="1054" y="1393"/>
                <a:chExt cx="668" cy="262"/>
              </a:xfrm>
            </p:grpSpPr>
            <p:grpSp>
              <p:nvGrpSpPr>
                <p:cNvPr id="190" name="Group 262"/>
                <p:cNvGrpSpPr/>
                <p:nvPr/>
              </p:nvGrpSpPr>
              <p:grpSpPr bwMode="auto">
                <a:xfrm>
                  <a:off x="1245" y="1444"/>
                  <a:ext cx="477" cy="211"/>
                  <a:chOff x="1245" y="1444"/>
                  <a:chExt cx="477" cy="211"/>
                </a:xfrm>
              </p:grpSpPr>
              <p:sp>
                <p:nvSpPr>
                  <p:cNvPr id="193" name="Line 26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194" name="Line 264"/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</p:grpSp>
            <p:sp>
              <p:nvSpPr>
                <p:cNvPr id="191" name="Text Box 265"/>
                <p:cNvSpPr txBox="1">
                  <a:spLocks noChangeArrowheads="1"/>
                </p:cNvSpPr>
                <p:nvPr/>
              </p:nvSpPr>
              <p:spPr bwMode="auto">
                <a:xfrm>
                  <a:off x="1343" y="1393"/>
                  <a:ext cx="359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dirty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</a:rPr>
                    <a:t>159</a:t>
                  </a:r>
                  <a:endParaRPr lang="en-US" altLang="zh-CN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</a:endParaRPr>
                </a:p>
              </p:txBody>
            </p:sp>
            <p:sp>
              <p:nvSpPr>
                <p:cNvPr id="192" name="Text Box 266"/>
                <p:cNvSpPr txBox="1">
                  <a:spLocks noChangeArrowheads="1"/>
                </p:cNvSpPr>
                <p:nvPr/>
              </p:nvSpPr>
              <p:spPr bwMode="auto">
                <a:xfrm>
                  <a:off x="1054" y="1393"/>
                  <a:ext cx="19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</a:rPr>
                    <a:t>8</a:t>
                  </a:r>
                  <a:endParaRPr lang="en-US" altLang="zh-CN" sz="2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</a:endParaRPr>
                </a:p>
              </p:txBody>
            </p:sp>
          </p:grpSp>
          <p:grpSp>
            <p:nvGrpSpPr>
              <p:cNvPr id="161" name="Group 267"/>
              <p:cNvGrpSpPr/>
              <p:nvPr/>
            </p:nvGrpSpPr>
            <p:grpSpPr bwMode="auto">
              <a:xfrm>
                <a:off x="1480" y="876"/>
                <a:ext cx="668" cy="267"/>
                <a:chOff x="1128" y="1644"/>
                <a:chExt cx="668" cy="267"/>
              </a:xfrm>
            </p:grpSpPr>
            <p:sp>
              <p:nvSpPr>
                <p:cNvPr id="185" name="Text Box 268"/>
                <p:cNvSpPr txBox="1">
                  <a:spLocks noChangeArrowheads="1"/>
                </p:cNvSpPr>
                <p:nvPr/>
              </p:nvSpPr>
              <p:spPr bwMode="auto">
                <a:xfrm>
                  <a:off x="1343" y="1659"/>
                  <a:ext cx="278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</a:rPr>
                    <a:t>19</a:t>
                  </a:r>
                  <a:endParaRPr lang="en-US" altLang="zh-CN" sz="2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</a:endParaRPr>
                </a:p>
              </p:txBody>
            </p:sp>
            <p:grpSp>
              <p:nvGrpSpPr>
                <p:cNvPr id="186" name="Group 269"/>
                <p:cNvGrpSpPr/>
                <p:nvPr/>
              </p:nvGrpSpPr>
              <p:grpSpPr bwMode="auto">
                <a:xfrm>
                  <a:off x="1319" y="1662"/>
                  <a:ext cx="477" cy="211"/>
                  <a:chOff x="1245" y="1444"/>
                  <a:chExt cx="477" cy="211"/>
                </a:xfrm>
              </p:grpSpPr>
              <p:sp>
                <p:nvSpPr>
                  <p:cNvPr id="188" name="Line 27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189" name="Line 271"/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</p:grpSp>
            <p:sp>
              <p:nvSpPr>
                <p:cNvPr id="187" name="Text Box 272"/>
                <p:cNvSpPr txBox="1">
                  <a:spLocks noChangeArrowheads="1"/>
                </p:cNvSpPr>
                <p:nvPr/>
              </p:nvSpPr>
              <p:spPr bwMode="auto">
                <a:xfrm>
                  <a:off x="1128" y="1644"/>
                  <a:ext cx="19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</a:rPr>
                    <a:t>8</a:t>
                  </a:r>
                  <a:endParaRPr lang="en-US" altLang="zh-CN" sz="2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</a:endParaRPr>
                </a:p>
              </p:txBody>
            </p:sp>
          </p:grpSp>
          <p:grpSp>
            <p:nvGrpSpPr>
              <p:cNvPr id="162" name="Group 273"/>
              <p:cNvGrpSpPr/>
              <p:nvPr/>
            </p:nvGrpSpPr>
            <p:grpSpPr bwMode="auto">
              <a:xfrm>
                <a:off x="1554" y="1106"/>
                <a:ext cx="668" cy="267"/>
                <a:chOff x="1128" y="1644"/>
                <a:chExt cx="668" cy="267"/>
              </a:xfrm>
            </p:grpSpPr>
            <p:sp>
              <p:nvSpPr>
                <p:cNvPr id="180" name="Text Box 274"/>
                <p:cNvSpPr txBox="1">
                  <a:spLocks noChangeArrowheads="1"/>
                </p:cNvSpPr>
                <p:nvPr/>
              </p:nvSpPr>
              <p:spPr bwMode="auto">
                <a:xfrm>
                  <a:off x="1343" y="1659"/>
                  <a:ext cx="19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</a:rPr>
                    <a:t>2</a:t>
                  </a:r>
                  <a:endParaRPr lang="en-US" altLang="zh-CN" sz="2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</a:endParaRPr>
                </a:p>
              </p:txBody>
            </p:sp>
            <p:grpSp>
              <p:nvGrpSpPr>
                <p:cNvPr id="181" name="Group 275"/>
                <p:cNvGrpSpPr/>
                <p:nvPr/>
              </p:nvGrpSpPr>
              <p:grpSpPr bwMode="auto">
                <a:xfrm>
                  <a:off x="1319" y="1662"/>
                  <a:ext cx="477" cy="211"/>
                  <a:chOff x="1245" y="1444"/>
                  <a:chExt cx="477" cy="211"/>
                </a:xfrm>
              </p:grpSpPr>
              <p:sp>
                <p:nvSpPr>
                  <p:cNvPr id="183" name="Line 27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  <p:sp>
                <p:nvSpPr>
                  <p:cNvPr id="184" name="Line 277"/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>
                      <a:latin typeface="+mn-lt"/>
                    </a:endParaRPr>
                  </a:p>
                </p:txBody>
              </p:sp>
            </p:grpSp>
            <p:sp>
              <p:nvSpPr>
                <p:cNvPr id="182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128" y="1644"/>
                  <a:ext cx="19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</a:rPr>
                    <a:t>8</a:t>
                  </a:r>
                  <a:endParaRPr lang="en-US" altLang="zh-CN" sz="2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</a:endParaRPr>
                </a:p>
              </p:txBody>
            </p:sp>
          </p:grpSp>
          <p:sp>
            <p:nvSpPr>
              <p:cNvPr id="163" name="Text Box 279"/>
              <p:cNvSpPr txBox="1">
                <a:spLocks noChangeArrowheads="1"/>
              </p:cNvSpPr>
              <p:nvPr/>
            </p:nvSpPr>
            <p:spPr bwMode="auto">
              <a:xfrm>
                <a:off x="1760" y="1303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</a:rPr>
                  <a:t>0</a:t>
                </a:r>
                <a:endParaRPr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endParaRPr>
              </a:p>
            </p:txBody>
          </p:sp>
          <p:sp>
            <p:nvSpPr>
              <p:cNvPr id="164" name="Text Box 280"/>
              <p:cNvSpPr txBox="1">
                <a:spLocks noChangeArrowheads="1"/>
              </p:cNvSpPr>
              <p:nvPr/>
            </p:nvSpPr>
            <p:spPr bwMode="auto">
              <a:xfrm>
                <a:off x="1839" y="1681"/>
                <a:ext cx="102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</a:rPr>
                  <a:t>(159)</a:t>
                </a:r>
                <a:r>
                  <a:rPr lang="en-US" altLang="zh-CN" sz="10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</a:rPr>
                  <a:t>10</a:t>
                </a:r>
                <a:r>
                  <a:rPr lang="en-US" altLang="zh-CN" sz="20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</a:rPr>
                  <a:t>=(237)</a:t>
                </a:r>
                <a:r>
                  <a:rPr lang="en-US" altLang="zh-CN" sz="10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</a:rPr>
                  <a:t>8</a:t>
                </a:r>
                <a:endParaRPr lang="en-US" altLang="zh-CN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</a:endParaRPr>
              </a:p>
            </p:txBody>
          </p:sp>
          <p:grpSp>
            <p:nvGrpSpPr>
              <p:cNvPr id="165" name="Group 281"/>
              <p:cNvGrpSpPr/>
              <p:nvPr/>
            </p:nvGrpSpPr>
            <p:grpSpPr bwMode="auto">
              <a:xfrm>
                <a:off x="2833" y="1355"/>
                <a:ext cx="669" cy="309"/>
                <a:chOff x="3901" y="2222"/>
                <a:chExt cx="669" cy="309"/>
              </a:xfrm>
            </p:grpSpPr>
            <p:sp>
              <p:nvSpPr>
                <p:cNvPr id="175" name="Text Box 282"/>
                <p:cNvSpPr txBox="1">
                  <a:spLocks noChangeArrowheads="1"/>
                </p:cNvSpPr>
                <p:nvPr/>
              </p:nvSpPr>
              <p:spPr bwMode="auto">
                <a:xfrm>
                  <a:off x="3929" y="2235"/>
                  <a:ext cx="641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dirty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+mn-lt"/>
                    </a:rPr>
                    <a:t>2  3   7  </a:t>
                  </a:r>
                  <a:endParaRPr lang="en-US" altLang="zh-CN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</a:endParaRPr>
                </a:p>
              </p:txBody>
            </p:sp>
            <p:sp>
              <p:nvSpPr>
                <p:cNvPr id="176" name="Line 283"/>
                <p:cNvSpPr>
                  <a:spLocks noChangeShapeType="1"/>
                </p:cNvSpPr>
                <p:nvPr/>
              </p:nvSpPr>
              <p:spPr bwMode="auto">
                <a:xfrm flipH="1">
                  <a:off x="3943" y="2531"/>
                  <a:ext cx="567" cy="0"/>
                </a:xfrm>
                <a:prstGeom prst="line">
                  <a:avLst/>
                </a:prstGeom>
                <a:noFill/>
                <a:ln w="9525">
                  <a:solidFill>
                    <a:srgbClr val="3333FF"/>
                  </a:solidFill>
                  <a:rou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177" name="Rectangle 284"/>
                <p:cNvSpPr>
                  <a:spLocks noChangeArrowheads="1"/>
                </p:cNvSpPr>
                <p:nvPr/>
              </p:nvSpPr>
              <p:spPr bwMode="auto">
                <a:xfrm>
                  <a:off x="3901" y="2222"/>
                  <a:ext cx="655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 dirty="0">
                    <a:latin typeface="+mn-lt"/>
                  </a:endParaRPr>
                </a:p>
              </p:txBody>
            </p:sp>
            <p:sp>
              <p:nvSpPr>
                <p:cNvPr id="178" name="Line 285"/>
                <p:cNvSpPr>
                  <a:spLocks noChangeShapeType="1"/>
                </p:cNvSpPr>
                <p:nvPr/>
              </p:nvSpPr>
              <p:spPr bwMode="auto">
                <a:xfrm>
                  <a:off x="4100" y="22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179" name="Line 286"/>
                <p:cNvSpPr>
                  <a:spLocks noChangeShapeType="1"/>
                </p:cNvSpPr>
                <p:nvPr/>
              </p:nvSpPr>
              <p:spPr bwMode="auto">
                <a:xfrm>
                  <a:off x="4307" y="22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sp>
            <p:nvSpPr>
              <p:cNvPr id="166" name="Text Box 287"/>
              <p:cNvSpPr txBox="1">
                <a:spLocks noChangeArrowheads="1"/>
              </p:cNvSpPr>
              <p:nvPr/>
            </p:nvSpPr>
            <p:spPr bwMode="auto">
              <a:xfrm>
                <a:off x="2286" y="626"/>
                <a:ext cx="40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余 </a:t>
                </a:r>
                <a:r>
                  <a:rPr lang="en-US" altLang="zh-CN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7</a:t>
                </a:r>
                <a:endParaRPr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  <p:sp>
            <p:nvSpPr>
              <p:cNvPr id="167" name="Text Box 288"/>
              <p:cNvSpPr txBox="1">
                <a:spLocks noChangeArrowheads="1"/>
              </p:cNvSpPr>
              <p:nvPr/>
            </p:nvSpPr>
            <p:spPr bwMode="auto">
              <a:xfrm>
                <a:off x="2286" y="872"/>
                <a:ext cx="40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余 </a:t>
                </a:r>
                <a:r>
                  <a:rPr lang="en-US" altLang="zh-CN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3</a:t>
                </a:r>
                <a:endParaRPr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  <p:sp>
            <p:nvSpPr>
              <p:cNvPr id="168" name="Text Box 289"/>
              <p:cNvSpPr txBox="1">
                <a:spLocks noChangeArrowheads="1"/>
              </p:cNvSpPr>
              <p:nvPr/>
            </p:nvSpPr>
            <p:spPr bwMode="auto">
              <a:xfrm>
                <a:off x="2286" y="1118"/>
                <a:ext cx="40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余 </a:t>
                </a:r>
                <a:r>
                  <a:rPr lang="en-US" altLang="zh-CN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2</a:t>
                </a:r>
                <a:endParaRPr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  <p:sp>
            <p:nvSpPr>
              <p:cNvPr id="169" name="Line 290"/>
              <p:cNvSpPr>
                <a:spLocks noChangeShapeType="1"/>
              </p:cNvSpPr>
              <p:nvPr/>
            </p:nvSpPr>
            <p:spPr bwMode="auto">
              <a:xfrm>
                <a:off x="2633" y="1255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70" name="Line 291"/>
              <p:cNvSpPr>
                <a:spLocks noChangeShapeType="1"/>
              </p:cNvSpPr>
              <p:nvPr/>
            </p:nvSpPr>
            <p:spPr bwMode="auto">
              <a:xfrm>
                <a:off x="2622" y="733"/>
                <a:ext cx="7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71" name="Line 292"/>
              <p:cNvSpPr>
                <a:spLocks noChangeShapeType="1"/>
              </p:cNvSpPr>
              <p:nvPr/>
            </p:nvSpPr>
            <p:spPr bwMode="auto">
              <a:xfrm>
                <a:off x="3367" y="733"/>
                <a:ext cx="0" cy="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72" name="Line 293"/>
              <p:cNvSpPr>
                <a:spLocks noChangeShapeType="1"/>
              </p:cNvSpPr>
              <p:nvPr/>
            </p:nvSpPr>
            <p:spPr bwMode="auto">
              <a:xfrm>
                <a:off x="2644" y="977"/>
                <a:ext cx="4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73" name="Line 294"/>
              <p:cNvSpPr>
                <a:spLocks noChangeShapeType="1"/>
              </p:cNvSpPr>
              <p:nvPr/>
            </p:nvSpPr>
            <p:spPr bwMode="auto">
              <a:xfrm>
                <a:off x="3122" y="977"/>
                <a:ext cx="0" cy="3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174" name="Line 295"/>
              <p:cNvSpPr>
                <a:spLocks noChangeShapeType="1"/>
              </p:cNvSpPr>
              <p:nvPr/>
            </p:nvSpPr>
            <p:spPr bwMode="auto">
              <a:xfrm flipV="1">
                <a:off x="2944" y="1255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</p:grpSp>
      </p:grpSp>
      <p:grpSp>
        <p:nvGrpSpPr>
          <p:cNvPr id="269" name="组合 268"/>
          <p:cNvGrpSpPr/>
          <p:nvPr/>
        </p:nvGrpSpPr>
        <p:grpSpPr>
          <a:xfrm>
            <a:off x="7105443" y="3501766"/>
            <a:ext cx="4954588" cy="3024336"/>
            <a:chOff x="5137477" y="3573016"/>
            <a:chExt cx="4954588" cy="3024336"/>
          </a:xfrm>
        </p:grpSpPr>
        <p:sp>
          <p:nvSpPr>
            <p:cNvPr id="197" name="矩形 196"/>
            <p:cNvSpPr/>
            <p:nvPr/>
          </p:nvSpPr>
          <p:spPr bwMode="auto">
            <a:xfrm>
              <a:off x="5231904" y="3573016"/>
              <a:ext cx="4752528" cy="3024336"/>
            </a:xfrm>
            <a:prstGeom prst="rect">
              <a:avLst/>
            </a:prstGeom>
            <a:gradFill flip="none" rotWithShape="1">
              <a:gsLst>
                <a:gs pos="0">
                  <a:srgbClr val="F8F8F8">
                    <a:shade val="30000"/>
                    <a:satMod val="115000"/>
                  </a:srgbClr>
                </a:gs>
                <a:gs pos="50000">
                  <a:srgbClr val="F8F8F8">
                    <a:shade val="67500"/>
                    <a:satMod val="115000"/>
                  </a:srgbClr>
                </a:gs>
                <a:gs pos="100000">
                  <a:srgbClr val="F8F8F8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106680" dir="2700000" algn="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35" name="Group 296"/>
            <p:cNvGrpSpPr/>
            <p:nvPr/>
          </p:nvGrpSpPr>
          <p:grpSpPr bwMode="auto">
            <a:xfrm>
              <a:off x="5137477" y="3722385"/>
              <a:ext cx="4954588" cy="2678113"/>
              <a:chOff x="892" y="1987"/>
              <a:chExt cx="3121" cy="1687"/>
            </a:xfrm>
          </p:grpSpPr>
          <p:sp>
            <p:nvSpPr>
              <p:cNvPr id="236" name="Text Box 297"/>
              <p:cNvSpPr txBox="1">
                <a:spLocks noChangeArrowheads="1"/>
              </p:cNvSpPr>
              <p:nvPr/>
            </p:nvSpPr>
            <p:spPr bwMode="auto">
              <a:xfrm>
                <a:off x="892" y="1987"/>
                <a:ext cx="3121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【</a:t>
                </a:r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例</a:t>
                </a:r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3】</a:t>
                </a:r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把十进制数</a:t>
                </a:r>
                <a:r>
                  <a:rPr lang="en-US" altLang="zh-CN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459</a:t>
                </a:r>
                <a:r>
                  <a: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转换成十六进制数</a:t>
                </a:r>
                <a:endParaRPr lang="zh-CN" altLang="en-US" sz="20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  <p:grpSp>
            <p:nvGrpSpPr>
              <p:cNvPr id="237" name="Group 298"/>
              <p:cNvGrpSpPr/>
              <p:nvPr/>
            </p:nvGrpSpPr>
            <p:grpSpPr bwMode="auto">
              <a:xfrm>
                <a:off x="1649" y="2416"/>
                <a:ext cx="477" cy="211"/>
                <a:chOff x="1245" y="1444"/>
                <a:chExt cx="477" cy="211"/>
              </a:xfrm>
            </p:grpSpPr>
            <p:sp>
              <p:nvSpPr>
                <p:cNvPr id="267" name="Line 299"/>
                <p:cNvSpPr>
                  <a:spLocks noChangeShapeType="1"/>
                </p:cNvSpPr>
                <p:nvPr/>
              </p:nvSpPr>
              <p:spPr bwMode="auto">
                <a:xfrm flipH="1">
                  <a:off x="1245" y="1444"/>
                  <a:ext cx="0" cy="2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268" name="Line 300"/>
                <p:cNvSpPr>
                  <a:spLocks noChangeShapeType="1"/>
                </p:cNvSpPr>
                <p:nvPr/>
              </p:nvSpPr>
              <p:spPr bwMode="auto">
                <a:xfrm>
                  <a:off x="1245" y="1655"/>
                  <a:ext cx="4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sp>
            <p:nvSpPr>
              <p:cNvPr id="238" name="Text Box 301"/>
              <p:cNvSpPr txBox="1">
                <a:spLocks noChangeArrowheads="1"/>
              </p:cNvSpPr>
              <p:nvPr/>
            </p:nvSpPr>
            <p:spPr bwMode="auto">
              <a:xfrm>
                <a:off x="1747" y="2365"/>
                <a:ext cx="359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latin typeface="+mn-lt"/>
                  </a:rPr>
                  <a:t>459</a:t>
                </a:r>
                <a:endParaRPr lang="en-US" altLang="zh-CN" sz="2000">
                  <a:latin typeface="+mn-lt"/>
                </a:endParaRPr>
              </a:p>
            </p:txBody>
          </p:sp>
          <p:sp>
            <p:nvSpPr>
              <p:cNvPr id="239" name="Text Box 302"/>
              <p:cNvSpPr txBox="1">
                <a:spLocks noChangeArrowheads="1"/>
              </p:cNvSpPr>
              <p:nvPr/>
            </p:nvSpPr>
            <p:spPr bwMode="auto">
              <a:xfrm>
                <a:off x="1380" y="2376"/>
                <a:ext cx="278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latin typeface="+mn-lt"/>
                  </a:rPr>
                  <a:t>16</a:t>
                </a:r>
                <a:endParaRPr lang="en-US" altLang="zh-CN" sz="2000">
                  <a:latin typeface="+mn-lt"/>
                </a:endParaRPr>
              </a:p>
            </p:txBody>
          </p:sp>
          <p:sp>
            <p:nvSpPr>
              <p:cNvPr id="240" name="Text Box 303"/>
              <p:cNvSpPr txBox="1">
                <a:spLocks noChangeArrowheads="1"/>
              </p:cNvSpPr>
              <p:nvPr/>
            </p:nvSpPr>
            <p:spPr bwMode="auto">
              <a:xfrm>
                <a:off x="1747" y="2643"/>
                <a:ext cx="278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latin typeface="+mn-lt"/>
                  </a:rPr>
                  <a:t>28</a:t>
                </a:r>
                <a:endParaRPr lang="en-US" altLang="zh-CN" sz="2000">
                  <a:latin typeface="+mn-lt"/>
                </a:endParaRPr>
              </a:p>
            </p:txBody>
          </p:sp>
          <p:grpSp>
            <p:nvGrpSpPr>
              <p:cNvPr id="241" name="Group 304"/>
              <p:cNvGrpSpPr/>
              <p:nvPr/>
            </p:nvGrpSpPr>
            <p:grpSpPr bwMode="auto">
              <a:xfrm>
                <a:off x="1723" y="2646"/>
                <a:ext cx="477" cy="211"/>
                <a:chOff x="1245" y="1444"/>
                <a:chExt cx="477" cy="211"/>
              </a:xfrm>
            </p:grpSpPr>
            <p:sp>
              <p:nvSpPr>
                <p:cNvPr id="265" name="Line 305"/>
                <p:cNvSpPr>
                  <a:spLocks noChangeShapeType="1"/>
                </p:cNvSpPr>
                <p:nvPr/>
              </p:nvSpPr>
              <p:spPr bwMode="auto">
                <a:xfrm flipH="1">
                  <a:off x="1245" y="1444"/>
                  <a:ext cx="0" cy="2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266" name="Line 306"/>
                <p:cNvSpPr>
                  <a:spLocks noChangeShapeType="1"/>
                </p:cNvSpPr>
                <p:nvPr/>
              </p:nvSpPr>
              <p:spPr bwMode="auto">
                <a:xfrm>
                  <a:off x="1245" y="1655"/>
                  <a:ext cx="4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sp>
            <p:nvSpPr>
              <p:cNvPr id="242" name="Text Box 307"/>
              <p:cNvSpPr txBox="1">
                <a:spLocks noChangeArrowheads="1"/>
              </p:cNvSpPr>
              <p:nvPr/>
            </p:nvSpPr>
            <p:spPr bwMode="auto">
              <a:xfrm>
                <a:off x="1465" y="2639"/>
                <a:ext cx="278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latin typeface="+mn-lt"/>
                  </a:rPr>
                  <a:t>16</a:t>
                </a:r>
                <a:endParaRPr lang="en-US" altLang="zh-CN" sz="2000">
                  <a:latin typeface="+mn-lt"/>
                </a:endParaRPr>
              </a:p>
            </p:txBody>
          </p:sp>
          <p:sp>
            <p:nvSpPr>
              <p:cNvPr id="243" name="Text Box 308"/>
              <p:cNvSpPr txBox="1">
                <a:spLocks noChangeArrowheads="1"/>
              </p:cNvSpPr>
              <p:nvPr/>
            </p:nvSpPr>
            <p:spPr bwMode="auto">
              <a:xfrm>
                <a:off x="1821" y="2873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latin typeface="+mn-lt"/>
                  </a:rPr>
                  <a:t>1</a:t>
                </a:r>
                <a:endParaRPr lang="en-US" altLang="zh-CN" sz="2000">
                  <a:latin typeface="+mn-lt"/>
                </a:endParaRPr>
              </a:p>
            </p:txBody>
          </p:sp>
          <p:grpSp>
            <p:nvGrpSpPr>
              <p:cNvPr id="244" name="Group 309"/>
              <p:cNvGrpSpPr/>
              <p:nvPr/>
            </p:nvGrpSpPr>
            <p:grpSpPr bwMode="auto">
              <a:xfrm>
                <a:off x="1797" y="2876"/>
                <a:ext cx="477" cy="211"/>
                <a:chOff x="1245" y="1444"/>
                <a:chExt cx="477" cy="211"/>
              </a:xfrm>
            </p:grpSpPr>
            <p:sp>
              <p:nvSpPr>
                <p:cNvPr id="263" name="Line 310"/>
                <p:cNvSpPr>
                  <a:spLocks noChangeShapeType="1"/>
                </p:cNvSpPr>
                <p:nvPr/>
              </p:nvSpPr>
              <p:spPr bwMode="auto">
                <a:xfrm flipH="1">
                  <a:off x="1245" y="1444"/>
                  <a:ext cx="0" cy="2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264" name="Line 311"/>
                <p:cNvSpPr>
                  <a:spLocks noChangeShapeType="1"/>
                </p:cNvSpPr>
                <p:nvPr/>
              </p:nvSpPr>
              <p:spPr bwMode="auto">
                <a:xfrm>
                  <a:off x="1245" y="1655"/>
                  <a:ext cx="4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sp>
            <p:nvSpPr>
              <p:cNvPr id="245" name="Text Box 312"/>
              <p:cNvSpPr txBox="1">
                <a:spLocks noChangeArrowheads="1"/>
              </p:cNvSpPr>
              <p:nvPr/>
            </p:nvSpPr>
            <p:spPr bwMode="auto">
              <a:xfrm>
                <a:off x="1539" y="2858"/>
                <a:ext cx="278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latin typeface="+mn-lt"/>
                  </a:rPr>
                  <a:t>16</a:t>
                </a:r>
                <a:endParaRPr lang="en-US" altLang="zh-CN" sz="2000" dirty="0">
                  <a:latin typeface="+mn-lt"/>
                </a:endParaRPr>
              </a:p>
            </p:txBody>
          </p:sp>
          <p:sp>
            <p:nvSpPr>
              <p:cNvPr id="246" name="Text Box 313"/>
              <p:cNvSpPr txBox="1">
                <a:spLocks noChangeArrowheads="1"/>
              </p:cNvSpPr>
              <p:nvPr/>
            </p:nvSpPr>
            <p:spPr bwMode="auto">
              <a:xfrm>
                <a:off x="1812" y="3055"/>
                <a:ext cx="19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latin typeface="+mn-lt"/>
                  </a:rPr>
                  <a:t>0</a:t>
                </a:r>
                <a:endParaRPr lang="en-US" altLang="zh-CN" sz="2000">
                  <a:latin typeface="+mn-lt"/>
                </a:endParaRPr>
              </a:p>
            </p:txBody>
          </p:sp>
          <p:sp>
            <p:nvSpPr>
              <p:cNvPr id="247" name="Text Box 314"/>
              <p:cNvSpPr txBox="1">
                <a:spLocks noChangeArrowheads="1"/>
              </p:cNvSpPr>
              <p:nvPr/>
            </p:nvSpPr>
            <p:spPr bwMode="auto">
              <a:xfrm>
                <a:off x="1670" y="3422"/>
                <a:ext cx="1122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00000"/>
                    </a:solidFill>
                    <a:latin typeface="+mn-lt"/>
                  </a:rPr>
                  <a:t>(459)</a:t>
                </a:r>
                <a:r>
                  <a:rPr lang="en-US" altLang="zh-CN" sz="1000" b="1" dirty="0">
                    <a:solidFill>
                      <a:srgbClr val="C00000"/>
                    </a:solidFill>
                    <a:latin typeface="+mn-lt"/>
                  </a:rPr>
                  <a:t>10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+mn-lt"/>
                  </a:rPr>
                  <a:t>=(1CB)</a:t>
                </a:r>
                <a:r>
                  <a:rPr lang="en-US" altLang="zh-CN" sz="1000" b="1" dirty="0">
                    <a:solidFill>
                      <a:srgbClr val="C00000"/>
                    </a:solidFill>
                    <a:latin typeface="+mn-lt"/>
                  </a:rPr>
                  <a:t>16</a:t>
                </a:r>
                <a:endParaRPr lang="en-US" altLang="zh-CN" sz="2000" b="1" dirty="0">
                  <a:solidFill>
                    <a:srgbClr val="C00000"/>
                  </a:solidFill>
                  <a:latin typeface="+mn-lt"/>
                </a:endParaRPr>
              </a:p>
            </p:txBody>
          </p:sp>
          <p:grpSp>
            <p:nvGrpSpPr>
              <p:cNvPr id="248" name="Group 315"/>
              <p:cNvGrpSpPr/>
              <p:nvPr/>
            </p:nvGrpSpPr>
            <p:grpSpPr bwMode="auto">
              <a:xfrm>
                <a:off x="2884" y="3117"/>
                <a:ext cx="724" cy="309"/>
                <a:chOff x="3901" y="2222"/>
                <a:chExt cx="724" cy="309"/>
              </a:xfrm>
            </p:grpSpPr>
            <p:sp>
              <p:nvSpPr>
                <p:cNvPr id="258" name="Text Box 316"/>
                <p:cNvSpPr txBox="1">
                  <a:spLocks noChangeArrowheads="1"/>
                </p:cNvSpPr>
                <p:nvPr/>
              </p:nvSpPr>
              <p:spPr bwMode="auto">
                <a:xfrm>
                  <a:off x="3929" y="2235"/>
                  <a:ext cx="696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>
                      <a:latin typeface="+mn-lt"/>
                    </a:rPr>
                    <a:t>1  C   B  </a:t>
                  </a:r>
                  <a:endParaRPr lang="en-US" altLang="zh-CN" sz="2000">
                    <a:latin typeface="+mn-lt"/>
                  </a:endParaRPr>
                </a:p>
              </p:txBody>
            </p:sp>
            <p:sp>
              <p:nvSpPr>
                <p:cNvPr id="259" name="Line 317"/>
                <p:cNvSpPr>
                  <a:spLocks noChangeShapeType="1"/>
                </p:cNvSpPr>
                <p:nvPr/>
              </p:nvSpPr>
              <p:spPr bwMode="auto">
                <a:xfrm flipH="1">
                  <a:off x="3943" y="2531"/>
                  <a:ext cx="567" cy="0"/>
                </a:xfrm>
                <a:prstGeom prst="line">
                  <a:avLst/>
                </a:prstGeom>
                <a:noFill/>
                <a:ln w="9525">
                  <a:solidFill>
                    <a:srgbClr val="3333FF"/>
                  </a:solidFill>
                  <a:rou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260" name="Rectangle 318"/>
                <p:cNvSpPr>
                  <a:spLocks noChangeArrowheads="1"/>
                </p:cNvSpPr>
                <p:nvPr/>
              </p:nvSpPr>
              <p:spPr bwMode="auto">
                <a:xfrm>
                  <a:off x="3901" y="2222"/>
                  <a:ext cx="655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261" name="Line 319"/>
                <p:cNvSpPr>
                  <a:spLocks noChangeShapeType="1"/>
                </p:cNvSpPr>
                <p:nvPr/>
              </p:nvSpPr>
              <p:spPr bwMode="auto">
                <a:xfrm>
                  <a:off x="4100" y="22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  <p:sp>
              <p:nvSpPr>
                <p:cNvPr id="262" name="Line 320"/>
                <p:cNvSpPr>
                  <a:spLocks noChangeShapeType="1"/>
                </p:cNvSpPr>
                <p:nvPr/>
              </p:nvSpPr>
              <p:spPr bwMode="auto">
                <a:xfrm>
                  <a:off x="4307" y="22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+mn-lt"/>
                  </a:endParaRPr>
                </a:p>
              </p:txBody>
            </p:sp>
          </p:grpSp>
          <p:sp>
            <p:nvSpPr>
              <p:cNvPr id="249" name="Text Box 321"/>
              <p:cNvSpPr txBox="1">
                <a:spLocks noChangeArrowheads="1"/>
              </p:cNvSpPr>
              <p:nvPr/>
            </p:nvSpPr>
            <p:spPr bwMode="auto">
              <a:xfrm>
                <a:off x="2315" y="2388"/>
                <a:ext cx="433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余</a:t>
                </a:r>
                <a:r>
                  <a:rPr lang="en-US" altLang="zh-CN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11</a:t>
                </a:r>
                <a:endParaRPr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  <p:sp>
            <p:nvSpPr>
              <p:cNvPr id="250" name="Text Box 322"/>
              <p:cNvSpPr txBox="1">
                <a:spLocks noChangeArrowheads="1"/>
              </p:cNvSpPr>
              <p:nvPr/>
            </p:nvSpPr>
            <p:spPr bwMode="auto">
              <a:xfrm>
                <a:off x="2315" y="2634"/>
                <a:ext cx="45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余</a:t>
                </a:r>
                <a:r>
                  <a:rPr lang="en-US" altLang="zh-CN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12</a:t>
                </a:r>
                <a:endParaRPr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  <p:sp>
            <p:nvSpPr>
              <p:cNvPr id="251" name="Text Box 323"/>
              <p:cNvSpPr txBox="1">
                <a:spLocks noChangeArrowheads="1"/>
              </p:cNvSpPr>
              <p:nvPr/>
            </p:nvSpPr>
            <p:spPr bwMode="auto">
              <a:xfrm>
                <a:off x="2315" y="2880"/>
                <a:ext cx="40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余 </a:t>
                </a:r>
                <a:r>
                  <a:rPr lang="en-US" altLang="zh-CN" sz="20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+mn-lt"/>
                    <a:ea typeface="楷体" panose="02010609060101010101" pitchFamily="49" charset="-122"/>
                  </a:rPr>
                  <a:t>1</a:t>
                </a:r>
                <a:endParaRPr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楷体" panose="02010609060101010101" pitchFamily="49" charset="-122"/>
                </a:endParaRPr>
              </a:p>
            </p:txBody>
          </p:sp>
          <p:sp>
            <p:nvSpPr>
              <p:cNvPr id="252" name="Line 324"/>
              <p:cNvSpPr>
                <a:spLocks noChangeShapeType="1"/>
              </p:cNvSpPr>
              <p:nvPr/>
            </p:nvSpPr>
            <p:spPr bwMode="auto">
              <a:xfrm>
                <a:off x="2662" y="3017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253" name="Line 325"/>
              <p:cNvSpPr>
                <a:spLocks noChangeShapeType="1"/>
              </p:cNvSpPr>
              <p:nvPr/>
            </p:nvSpPr>
            <p:spPr bwMode="auto">
              <a:xfrm>
                <a:off x="2684" y="2495"/>
                <a:ext cx="7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254" name="Line 326"/>
              <p:cNvSpPr>
                <a:spLocks noChangeShapeType="1"/>
              </p:cNvSpPr>
              <p:nvPr/>
            </p:nvSpPr>
            <p:spPr bwMode="auto">
              <a:xfrm>
                <a:off x="3396" y="2495"/>
                <a:ext cx="0" cy="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255" name="Line 327"/>
              <p:cNvSpPr>
                <a:spLocks noChangeShapeType="1"/>
              </p:cNvSpPr>
              <p:nvPr/>
            </p:nvSpPr>
            <p:spPr bwMode="auto">
              <a:xfrm>
                <a:off x="2695" y="2739"/>
                <a:ext cx="4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256" name="Line 328"/>
              <p:cNvSpPr>
                <a:spLocks noChangeShapeType="1"/>
              </p:cNvSpPr>
              <p:nvPr/>
            </p:nvSpPr>
            <p:spPr bwMode="auto">
              <a:xfrm>
                <a:off x="3151" y="2739"/>
                <a:ext cx="0" cy="3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257" name="Line 329"/>
              <p:cNvSpPr>
                <a:spLocks noChangeShapeType="1"/>
              </p:cNvSpPr>
              <p:nvPr/>
            </p:nvSpPr>
            <p:spPr bwMode="auto">
              <a:xfrm flipV="1">
                <a:off x="2973" y="3017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+mn-lt"/>
                </a:endParaRP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290320" y="5153025"/>
              <a:ext cx="5720080" cy="140462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1290320" y="5153025"/>
                <a:ext cx="5720080" cy="140462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3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Text Box 2"/>
          <p:cNvSpPr txBox="1">
            <a:spLocks noChangeArrowheads="1"/>
          </p:cNvSpPr>
          <p:nvPr/>
        </p:nvSpPr>
        <p:spPr bwMode="auto">
          <a:xfrm>
            <a:off x="582140" y="244475"/>
            <a:ext cx="6786563" cy="457200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tabLst>
                <a:tab pos="177800" algn="l"/>
              </a:tabLst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）小数部分转换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4426" name="Rectangle 154"/>
          <p:cNvSpPr>
            <a:spLocks noChangeArrowheads="1"/>
          </p:cNvSpPr>
          <p:nvPr/>
        </p:nvSpPr>
        <p:spPr bwMode="auto">
          <a:xfrm>
            <a:off x="1221903" y="750888"/>
            <a:ext cx="1034670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FF0066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原理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方法：连续乘以基，从高到低记录整数部分，直至结果的小数部分为</a:t>
            </a:r>
            <a:r>
              <a:rPr lang="en-US" altLang="zh-CN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endParaRPr lang="en-US" altLang="zh-CN" b="1" dirty="0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在十进制的小数部分转换中，有时连续乘以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不一定能使小数部分等于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，这说明该十进制小数不能用有限位二进制小数表示。这时，只要取足够多的位数，使其误差达到所要求的精度就可以了。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94427" name="Object 155"/>
          <p:cNvGraphicFramePr>
            <a:graphicFrameLocks noChangeAspect="1"/>
          </p:cNvGraphicFramePr>
          <p:nvPr/>
        </p:nvGraphicFramePr>
        <p:xfrm>
          <a:off x="1952152" y="1227139"/>
          <a:ext cx="4583112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82" name="Equation" r:id="rId1" imgW="65836800" imgH="23164800" progId="Equation.3">
                  <p:embed/>
                </p:oleObj>
              </mc:Choice>
              <mc:Fallback>
                <p:oleObj name="Equation" r:id="rId1" imgW="65836800" imgH="23164800" progId="Equation.3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152" y="1227139"/>
                        <a:ext cx="4583112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4434" name="Group 162"/>
          <p:cNvGrpSpPr/>
          <p:nvPr/>
        </p:nvGrpSpPr>
        <p:grpSpPr bwMode="auto">
          <a:xfrm>
            <a:off x="1847924" y="1844824"/>
            <a:ext cx="8424864" cy="4240213"/>
            <a:chOff x="772" y="1262"/>
            <a:chExt cx="5307" cy="2671"/>
          </a:xfrm>
        </p:grpSpPr>
        <p:grpSp>
          <p:nvGrpSpPr>
            <p:cNvPr id="694432" name="Group 160"/>
            <p:cNvGrpSpPr/>
            <p:nvPr/>
          </p:nvGrpSpPr>
          <p:grpSpPr bwMode="auto">
            <a:xfrm>
              <a:off x="772" y="1262"/>
              <a:ext cx="5080" cy="1454"/>
              <a:chOff x="385" y="2117"/>
              <a:chExt cx="5080" cy="1454"/>
            </a:xfrm>
          </p:grpSpPr>
          <p:sp>
            <p:nvSpPr>
              <p:cNvPr id="694428" name="Rectangle 156"/>
              <p:cNvSpPr>
                <a:spLocks noChangeArrowheads="1"/>
              </p:cNvSpPr>
              <p:nvPr/>
            </p:nvSpPr>
            <p:spPr bwMode="auto">
              <a:xfrm>
                <a:off x="385" y="2117"/>
                <a:ext cx="5080" cy="14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 indent="1466850"/>
                <a:r>
                  <a:rPr lang="zh-CN" altLang="en-US" dirty="0">
                    <a:solidFill>
                      <a:srgbClr val="FF0066"/>
                    </a:solidFill>
                    <a:latin typeface="+mn-lt"/>
                    <a:ea typeface="楷体" panose="02010609060101010101" pitchFamily="49" charset="-122"/>
                  </a:rPr>
                  <a:t>例： 将十进制数</a:t>
                </a:r>
                <a:r>
                  <a:rPr lang="en-US" altLang="zh-CN" dirty="0">
                    <a:solidFill>
                      <a:srgbClr val="FF0066"/>
                    </a:solidFill>
                    <a:latin typeface="+mn-lt"/>
                    <a:ea typeface="楷体" panose="02010609060101010101" pitchFamily="49" charset="-122"/>
                  </a:rPr>
                  <a:t>0.8125</a:t>
                </a:r>
                <a:r>
                  <a:rPr lang="zh-CN" altLang="en-US" dirty="0">
                    <a:solidFill>
                      <a:srgbClr val="FF0066"/>
                    </a:solidFill>
                    <a:latin typeface="+mn-lt"/>
                    <a:ea typeface="楷体" panose="02010609060101010101" pitchFamily="49" charset="-122"/>
                  </a:rPr>
                  <a:t>转换成二进制</a:t>
                </a:r>
                <a:endParaRPr lang="zh-CN" altLang="en-US" dirty="0">
                  <a:solidFill>
                    <a:srgbClr val="FF0066"/>
                  </a:solidFill>
                  <a:latin typeface="+mn-lt"/>
                  <a:ea typeface="楷体" panose="02010609060101010101" pitchFamily="49" charset="-122"/>
                </a:endParaRPr>
              </a:p>
              <a:p>
                <a:pPr indent="1466850"/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      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0.8125 × 2 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＝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+mn-lt"/>
                    <a:ea typeface="楷体" panose="02010609060101010101" pitchFamily="49" charset="-122"/>
                  </a:rPr>
                  <a:t>1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.625     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（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b1 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＝ 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1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）  </a:t>
                </a:r>
                <a:r>
                  <a:rPr lang="zh-CN" altLang="en-US" sz="1800" b="1" dirty="0">
                    <a:solidFill>
                      <a:schemeClr val="accent2"/>
                    </a:solidFill>
                    <a:latin typeface="+mn-lt"/>
                    <a:ea typeface="楷体" panose="02010609060101010101" pitchFamily="49" charset="-122"/>
                  </a:rPr>
                  <a:t>最高小数位</a:t>
                </a:r>
                <a:endParaRPr lang="zh-CN" altLang="en-US" sz="1800" b="1" dirty="0">
                  <a:solidFill>
                    <a:schemeClr val="accent2"/>
                  </a:solidFill>
                  <a:latin typeface="+mn-lt"/>
                  <a:ea typeface="楷体" panose="02010609060101010101" pitchFamily="49" charset="-122"/>
                </a:endParaRPr>
              </a:p>
              <a:p>
                <a:pPr indent="1466850"/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      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0.625 × 2   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＝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+mn-lt"/>
                    <a:ea typeface="楷体" panose="02010609060101010101" pitchFamily="49" charset="-122"/>
                  </a:rPr>
                  <a:t>1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.25       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（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b2 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＝ 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1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）</a:t>
                </a:r>
                <a:endParaRPr lang="zh-CN" altLang="en-US" dirty="0">
                  <a:latin typeface="+mn-lt"/>
                  <a:ea typeface="楷体" panose="02010609060101010101" pitchFamily="49" charset="-122"/>
                </a:endParaRPr>
              </a:p>
              <a:p>
                <a:pPr indent="1466850"/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      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0.25 × 2     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＝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+mn-lt"/>
                    <a:ea typeface="楷体" panose="02010609060101010101" pitchFamily="49" charset="-122"/>
                  </a:rPr>
                  <a:t>0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.5         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（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b3 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＝ 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0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）</a:t>
                </a:r>
                <a:endParaRPr lang="zh-CN" altLang="en-US" dirty="0">
                  <a:latin typeface="+mn-lt"/>
                  <a:ea typeface="楷体" panose="02010609060101010101" pitchFamily="49" charset="-122"/>
                </a:endParaRPr>
              </a:p>
              <a:p>
                <a:pPr indent="1466850"/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      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0.5 × 2       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＝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+mn-lt"/>
                    <a:ea typeface="楷体" panose="02010609060101010101" pitchFamily="49" charset="-122"/>
                  </a:rPr>
                  <a:t>1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.0         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（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b4 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＝ 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1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）  </a:t>
                </a:r>
                <a:r>
                  <a:rPr lang="zh-CN" altLang="en-US" sz="1800" b="1" dirty="0">
                    <a:solidFill>
                      <a:schemeClr val="accent2"/>
                    </a:solidFill>
                    <a:latin typeface="+mn-lt"/>
                    <a:ea typeface="楷体" panose="02010609060101010101" pitchFamily="49" charset="-122"/>
                  </a:rPr>
                  <a:t>最低小数位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   </a:t>
                </a:r>
                <a:endParaRPr lang="zh-CN" altLang="en-US" dirty="0">
                  <a:latin typeface="+mn-lt"/>
                  <a:ea typeface="楷体" panose="02010609060101010101" pitchFamily="49" charset="-122"/>
                </a:endParaRPr>
              </a:p>
              <a:p>
                <a:pPr indent="1466850"/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      所以  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(0.8125)</a:t>
                </a:r>
                <a:r>
                  <a:rPr lang="en-US" altLang="zh-CN" baseline="-25000" dirty="0">
                    <a:latin typeface="+mn-lt"/>
                    <a:ea typeface="楷体" panose="02010609060101010101" pitchFamily="49" charset="-122"/>
                  </a:rPr>
                  <a:t>10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 </a:t>
                </a:r>
                <a:r>
                  <a:rPr lang="zh-CN" altLang="en-US" dirty="0">
                    <a:latin typeface="+mn-lt"/>
                    <a:ea typeface="楷体" panose="02010609060101010101" pitchFamily="49" charset="-122"/>
                  </a:rPr>
                  <a:t>＝ </a:t>
                </a:r>
                <a:r>
                  <a:rPr lang="en-US" altLang="zh-CN" dirty="0">
                    <a:latin typeface="+mn-lt"/>
                    <a:ea typeface="楷体" panose="02010609060101010101" pitchFamily="49" charset="-122"/>
                  </a:rPr>
                  <a:t>(0.1101)</a:t>
                </a:r>
                <a:r>
                  <a:rPr lang="en-US" altLang="zh-CN" baseline="-25000" dirty="0">
                    <a:latin typeface="+mn-lt"/>
                    <a:ea typeface="楷体" panose="02010609060101010101" pitchFamily="49" charset="-122"/>
                  </a:rPr>
                  <a:t>2</a:t>
                </a:r>
                <a:endParaRPr lang="en-US" altLang="zh-CN" baseline="-25000" dirty="0">
                  <a:latin typeface="+mn-lt"/>
                  <a:ea typeface="楷体" panose="02010609060101010101" pitchFamily="49" charset="-122"/>
                </a:endParaRPr>
              </a:p>
            </p:txBody>
          </p:sp>
          <p:sp>
            <p:nvSpPr>
              <p:cNvPr id="694429" name="Line 157"/>
              <p:cNvSpPr>
                <a:spLocks noChangeShapeType="1"/>
              </p:cNvSpPr>
              <p:nvPr/>
            </p:nvSpPr>
            <p:spPr bwMode="auto">
              <a:xfrm flipV="1">
                <a:off x="3560" y="2387"/>
                <a:ext cx="0" cy="9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4433" name="AutoShape 161"/>
            <p:cNvSpPr>
              <a:spLocks noChangeArrowheads="1"/>
            </p:cNvSpPr>
            <p:nvPr/>
          </p:nvSpPr>
          <p:spPr bwMode="auto">
            <a:xfrm>
              <a:off x="2631" y="2981"/>
              <a:ext cx="3448" cy="952"/>
            </a:xfrm>
            <a:prstGeom prst="wedgeRoundRectCallout">
              <a:avLst>
                <a:gd name="adj1" fmla="val 2782"/>
                <a:gd name="adj2" fmla="val -103046"/>
                <a:gd name="adj3" fmla="val 16667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28575">
              <a:solidFill>
                <a:srgbClr val="FF00FF"/>
              </a:solidFill>
              <a:miter lim="800000"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/>
            <a:lstStyle/>
            <a:p>
              <a:r>
                <a:rPr lang="zh-CN" altLang="en-US" sz="20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注意：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对于小数部分的转换式中的整数不参加连乘，第一次乘以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20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所得到的整数部分是二进制数小数的最高位，最后所得到的整数部分是二进制数小数的最低位。</a:t>
              </a:r>
              <a:endPara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94441" name="Group 169"/>
          <p:cNvGrpSpPr/>
          <p:nvPr/>
        </p:nvGrpSpPr>
        <p:grpSpPr bwMode="auto">
          <a:xfrm>
            <a:off x="417039" y="3363915"/>
            <a:ext cx="8064500" cy="2678113"/>
            <a:chOff x="1151" y="2182"/>
            <a:chExt cx="5080" cy="1687"/>
          </a:xfrm>
        </p:grpSpPr>
        <p:sp>
          <p:nvSpPr>
            <p:cNvPr id="694437" name="Rectangle 165"/>
            <p:cNvSpPr>
              <a:spLocks noChangeArrowheads="1"/>
            </p:cNvSpPr>
            <p:nvPr/>
          </p:nvSpPr>
          <p:spPr bwMode="auto">
            <a:xfrm>
              <a:off x="1151" y="2182"/>
              <a:ext cx="5080" cy="16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indent="1466850"/>
              <a:r>
                <a:rPr lang="zh-CN" altLang="en-US" dirty="0">
                  <a:solidFill>
                    <a:srgbClr val="FF0066"/>
                  </a:solidFill>
                  <a:latin typeface="+mn-lt"/>
                  <a:ea typeface="楷体" panose="02010609060101010101" pitchFamily="49" charset="-122"/>
                </a:rPr>
                <a:t>例  将十进制数</a:t>
              </a:r>
              <a:r>
                <a:rPr lang="en-US" altLang="zh-CN" dirty="0">
                  <a:solidFill>
                    <a:srgbClr val="FF0066"/>
                  </a:solidFill>
                  <a:latin typeface="+mn-lt"/>
                  <a:ea typeface="楷体" panose="02010609060101010101" pitchFamily="49" charset="-122"/>
                </a:rPr>
                <a:t>0.8123</a:t>
              </a:r>
              <a:r>
                <a:rPr lang="zh-CN" altLang="en-US" dirty="0">
                  <a:solidFill>
                    <a:srgbClr val="FF0066"/>
                  </a:solidFill>
                  <a:latin typeface="+mn-lt"/>
                  <a:ea typeface="楷体" panose="02010609060101010101" pitchFamily="49" charset="-122"/>
                </a:rPr>
                <a:t>转换成二进制</a:t>
              </a:r>
              <a:endParaRPr lang="zh-CN" altLang="en-US" dirty="0">
                <a:solidFill>
                  <a:srgbClr val="FF0066"/>
                </a:solidFill>
                <a:latin typeface="+mn-lt"/>
                <a:ea typeface="楷体" panose="02010609060101010101" pitchFamily="49" charset="-122"/>
              </a:endParaRPr>
            </a:p>
            <a:p>
              <a:pPr indent="1466850"/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     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0.8123 × 2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＝ </a:t>
              </a:r>
              <a:r>
                <a:rPr lang="en-US" altLang="zh-CN" b="1" dirty="0">
                  <a:solidFill>
                    <a:schemeClr val="accent2"/>
                  </a:solidFill>
                  <a:latin typeface="+mn-lt"/>
                  <a:ea typeface="楷体" panose="02010609060101010101" pitchFamily="49" charset="-122"/>
                </a:rPr>
                <a:t>1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.6246    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（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b1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＝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1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）  </a:t>
              </a:r>
              <a:r>
                <a:rPr lang="zh-CN" altLang="en-US" sz="1800" b="1" dirty="0">
                  <a:solidFill>
                    <a:schemeClr val="accent2"/>
                  </a:solidFill>
                  <a:latin typeface="+mn-lt"/>
                  <a:ea typeface="楷体" panose="02010609060101010101" pitchFamily="49" charset="-122"/>
                </a:rPr>
                <a:t>最高小数位</a:t>
              </a:r>
              <a:endParaRPr lang="zh-CN" altLang="en-US" sz="1800" b="1" dirty="0">
                <a:solidFill>
                  <a:schemeClr val="accent2"/>
                </a:solidFill>
                <a:latin typeface="+mn-lt"/>
                <a:ea typeface="楷体" panose="02010609060101010101" pitchFamily="49" charset="-122"/>
              </a:endParaRPr>
            </a:p>
            <a:p>
              <a:pPr indent="1466850"/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     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0.6246 × 2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＝ </a:t>
              </a:r>
              <a:r>
                <a:rPr lang="en-US" altLang="zh-CN" b="1" dirty="0">
                  <a:solidFill>
                    <a:schemeClr val="accent2"/>
                  </a:solidFill>
                  <a:latin typeface="+mn-lt"/>
                  <a:ea typeface="楷体" panose="02010609060101010101" pitchFamily="49" charset="-122"/>
                </a:rPr>
                <a:t>1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.2492    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（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b2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＝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1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）</a:t>
              </a:r>
              <a:endParaRPr lang="zh-CN" altLang="en-US" dirty="0">
                <a:latin typeface="+mn-lt"/>
                <a:ea typeface="楷体" panose="02010609060101010101" pitchFamily="49" charset="-122"/>
              </a:endParaRPr>
            </a:p>
            <a:p>
              <a:pPr indent="1466850"/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     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0.2492 × 2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＝ </a:t>
              </a:r>
              <a:r>
                <a:rPr lang="en-US" altLang="zh-CN" b="1" dirty="0">
                  <a:solidFill>
                    <a:schemeClr val="accent2"/>
                  </a:solidFill>
                  <a:latin typeface="+mn-lt"/>
                  <a:ea typeface="楷体" panose="02010609060101010101" pitchFamily="49" charset="-122"/>
                </a:rPr>
                <a:t>0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.4984    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（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b3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＝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0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）</a:t>
              </a:r>
              <a:endParaRPr lang="zh-CN" altLang="en-US" dirty="0">
                <a:latin typeface="+mn-lt"/>
                <a:ea typeface="楷体" panose="02010609060101010101" pitchFamily="49" charset="-122"/>
              </a:endParaRPr>
            </a:p>
            <a:p>
              <a:pPr indent="1466850"/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     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0.4984 × 2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＝ </a:t>
              </a:r>
              <a:r>
                <a:rPr lang="en-US" altLang="zh-CN" b="1" dirty="0">
                  <a:solidFill>
                    <a:schemeClr val="accent2"/>
                  </a:solidFill>
                  <a:latin typeface="+mn-lt"/>
                  <a:ea typeface="楷体" panose="02010609060101010101" pitchFamily="49" charset="-122"/>
                </a:rPr>
                <a:t>0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.9968    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（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b4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＝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0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）  </a:t>
              </a:r>
              <a:r>
                <a:rPr lang="zh-CN" altLang="en-US" sz="1800" b="1" dirty="0">
                  <a:solidFill>
                    <a:schemeClr val="accent2"/>
                  </a:solidFill>
                  <a:latin typeface="+mn-lt"/>
                  <a:ea typeface="楷体" panose="02010609060101010101" pitchFamily="49" charset="-122"/>
                </a:rPr>
                <a:t>最低小数位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   </a:t>
              </a:r>
              <a:endParaRPr lang="zh-CN" altLang="en-US" dirty="0">
                <a:latin typeface="+mn-lt"/>
                <a:ea typeface="楷体" panose="02010609060101010101" pitchFamily="49" charset="-122"/>
              </a:endParaRPr>
            </a:p>
            <a:p>
              <a:pPr indent="1466850"/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     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…………</a:t>
              </a:r>
              <a:endParaRPr lang="en-US" altLang="zh-CN" dirty="0">
                <a:latin typeface="+mn-lt"/>
                <a:ea typeface="楷体" panose="02010609060101010101" pitchFamily="49" charset="-122"/>
              </a:endParaRPr>
            </a:p>
            <a:p>
              <a:pPr indent="1466850"/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     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所以 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(0.8123)</a:t>
              </a:r>
              <a:r>
                <a:rPr lang="en-US" altLang="zh-CN" baseline="-25000" dirty="0">
                  <a:latin typeface="+mn-lt"/>
                  <a:ea typeface="楷体" panose="02010609060101010101" pitchFamily="49" charset="-122"/>
                </a:rPr>
                <a:t>10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 </a:t>
              </a:r>
              <a:r>
                <a:rPr lang="zh-CN" altLang="zh-CN" dirty="0">
                  <a:latin typeface="+mn-lt"/>
                  <a:ea typeface="楷体" panose="02010609060101010101" pitchFamily="49" charset="-122"/>
                </a:rPr>
                <a:t>≈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 (0.1100)</a:t>
              </a:r>
              <a:r>
                <a:rPr lang="en-US" altLang="zh-CN" baseline="-25000" dirty="0">
                  <a:latin typeface="+mn-lt"/>
                  <a:ea typeface="楷体" panose="02010609060101010101" pitchFamily="49" charset="-122"/>
                </a:rPr>
                <a:t>2</a:t>
              </a:r>
              <a:endParaRPr lang="en-US" altLang="zh-CN" baseline="-25000" dirty="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694438" name="Line 166"/>
            <p:cNvSpPr>
              <a:spLocks noChangeShapeType="1"/>
            </p:cNvSpPr>
            <p:nvPr/>
          </p:nvSpPr>
          <p:spPr bwMode="auto">
            <a:xfrm flipV="1">
              <a:off x="4461" y="2451"/>
              <a:ext cx="0" cy="9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</p:grpSp>
      <p:grpSp>
        <p:nvGrpSpPr>
          <p:cNvPr id="694442" name="Group 170"/>
          <p:cNvGrpSpPr/>
          <p:nvPr/>
        </p:nvGrpSpPr>
        <p:grpSpPr bwMode="auto">
          <a:xfrm>
            <a:off x="424977" y="3433765"/>
            <a:ext cx="8064500" cy="2678113"/>
            <a:chOff x="1151" y="2182"/>
            <a:chExt cx="5080" cy="1687"/>
          </a:xfrm>
        </p:grpSpPr>
        <p:sp>
          <p:nvSpPr>
            <p:cNvPr id="694443" name="Rectangle 171"/>
            <p:cNvSpPr>
              <a:spLocks noChangeArrowheads="1"/>
            </p:cNvSpPr>
            <p:nvPr/>
          </p:nvSpPr>
          <p:spPr bwMode="auto">
            <a:xfrm>
              <a:off x="1151" y="2182"/>
              <a:ext cx="5080" cy="16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indent="1466850"/>
              <a:r>
                <a:rPr lang="zh-CN" altLang="en-US" dirty="0">
                  <a:solidFill>
                    <a:srgbClr val="FF0066"/>
                  </a:solidFill>
                  <a:latin typeface="+mn-lt"/>
                  <a:ea typeface="楷体" panose="02010609060101010101" pitchFamily="49" charset="-122"/>
                </a:rPr>
                <a:t>例  将十进制数</a:t>
              </a:r>
              <a:r>
                <a:rPr lang="en-US" altLang="zh-CN" dirty="0">
                  <a:solidFill>
                    <a:srgbClr val="FF0066"/>
                  </a:solidFill>
                  <a:latin typeface="+mn-lt"/>
                  <a:ea typeface="楷体" panose="02010609060101010101" pitchFamily="49" charset="-122"/>
                </a:rPr>
                <a:t>0.8123</a:t>
              </a:r>
              <a:r>
                <a:rPr lang="zh-CN" altLang="en-US" dirty="0">
                  <a:solidFill>
                    <a:srgbClr val="FF0066"/>
                  </a:solidFill>
                  <a:latin typeface="+mn-lt"/>
                  <a:ea typeface="楷体" panose="02010609060101010101" pitchFamily="49" charset="-122"/>
                </a:rPr>
                <a:t>转换成八进制</a:t>
              </a:r>
              <a:endParaRPr lang="zh-CN" altLang="en-US" dirty="0">
                <a:solidFill>
                  <a:srgbClr val="FF0066"/>
                </a:solidFill>
                <a:latin typeface="+mn-lt"/>
                <a:ea typeface="楷体" panose="02010609060101010101" pitchFamily="49" charset="-122"/>
              </a:endParaRPr>
            </a:p>
            <a:p>
              <a:pPr indent="1466850"/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     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0.8123 × 8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＝ </a:t>
              </a:r>
              <a:r>
                <a:rPr lang="en-US" altLang="zh-CN" b="1" dirty="0">
                  <a:solidFill>
                    <a:schemeClr val="accent2"/>
                  </a:solidFill>
                  <a:latin typeface="+mn-lt"/>
                  <a:ea typeface="楷体" panose="02010609060101010101" pitchFamily="49" charset="-122"/>
                </a:rPr>
                <a:t>6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.4984    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（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b1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＝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6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）  </a:t>
              </a:r>
              <a:r>
                <a:rPr lang="zh-CN" altLang="en-US" sz="1800" b="1" dirty="0">
                  <a:solidFill>
                    <a:schemeClr val="accent2"/>
                  </a:solidFill>
                  <a:latin typeface="+mn-lt"/>
                  <a:ea typeface="楷体" panose="02010609060101010101" pitchFamily="49" charset="-122"/>
                </a:rPr>
                <a:t>最高小数位</a:t>
              </a:r>
              <a:endParaRPr lang="zh-CN" altLang="en-US" sz="1800" b="1" dirty="0">
                <a:solidFill>
                  <a:schemeClr val="accent2"/>
                </a:solidFill>
                <a:latin typeface="+mn-lt"/>
                <a:ea typeface="楷体" panose="02010609060101010101" pitchFamily="49" charset="-122"/>
              </a:endParaRPr>
            </a:p>
            <a:p>
              <a:pPr indent="1466850"/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     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0.4984 × 8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＝ </a:t>
              </a:r>
              <a:r>
                <a:rPr lang="en-US" altLang="zh-CN" b="1" dirty="0">
                  <a:solidFill>
                    <a:schemeClr val="accent2"/>
                  </a:solidFill>
                  <a:latin typeface="+mn-lt"/>
                  <a:ea typeface="楷体" panose="02010609060101010101" pitchFamily="49" charset="-122"/>
                </a:rPr>
                <a:t>3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.9872    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（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b2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＝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3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）</a:t>
              </a:r>
              <a:endParaRPr lang="zh-CN" altLang="en-US" dirty="0">
                <a:latin typeface="+mn-lt"/>
                <a:ea typeface="楷体" panose="02010609060101010101" pitchFamily="49" charset="-122"/>
              </a:endParaRPr>
            </a:p>
            <a:p>
              <a:pPr indent="1466850"/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     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0.9872 × 8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＝ </a:t>
              </a:r>
              <a:r>
                <a:rPr lang="en-US" altLang="zh-CN" b="1" dirty="0">
                  <a:solidFill>
                    <a:schemeClr val="accent2"/>
                  </a:solidFill>
                  <a:latin typeface="+mn-lt"/>
                  <a:ea typeface="楷体" panose="02010609060101010101" pitchFamily="49" charset="-122"/>
                </a:rPr>
                <a:t>7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.8976    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（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b3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＝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7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）</a:t>
              </a:r>
              <a:endParaRPr lang="zh-CN" altLang="en-US" dirty="0">
                <a:latin typeface="+mn-lt"/>
                <a:ea typeface="楷体" panose="02010609060101010101" pitchFamily="49" charset="-122"/>
              </a:endParaRPr>
            </a:p>
            <a:p>
              <a:pPr indent="1466850"/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     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0.8976 × 8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＝ </a:t>
              </a:r>
              <a:r>
                <a:rPr lang="en-US" altLang="zh-CN" b="1" dirty="0">
                  <a:solidFill>
                    <a:schemeClr val="accent2"/>
                  </a:solidFill>
                  <a:latin typeface="+mn-lt"/>
                  <a:ea typeface="楷体" panose="02010609060101010101" pitchFamily="49" charset="-122"/>
                </a:rPr>
                <a:t>7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.1808    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（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b4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＝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7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）  </a:t>
              </a:r>
              <a:r>
                <a:rPr lang="zh-CN" altLang="en-US" sz="1800" b="1" dirty="0">
                  <a:solidFill>
                    <a:schemeClr val="accent2"/>
                  </a:solidFill>
                  <a:latin typeface="+mn-lt"/>
                  <a:ea typeface="楷体" panose="02010609060101010101" pitchFamily="49" charset="-122"/>
                </a:rPr>
                <a:t>最低小数位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   </a:t>
              </a:r>
              <a:endParaRPr lang="zh-CN" altLang="en-US" dirty="0">
                <a:latin typeface="+mn-lt"/>
                <a:ea typeface="楷体" panose="02010609060101010101" pitchFamily="49" charset="-122"/>
              </a:endParaRPr>
            </a:p>
            <a:p>
              <a:pPr indent="1466850"/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     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…………</a:t>
              </a:r>
              <a:endParaRPr lang="en-US" altLang="zh-CN" dirty="0">
                <a:latin typeface="+mn-lt"/>
                <a:ea typeface="楷体" panose="02010609060101010101" pitchFamily="49" charset="-122"/>
              </a:endParaRPr>
            </a:p>
            <a:p>
              <a:pPr indent="1466850"/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      </a:t>
              </a:r>
              <a:r>
                <a:rPr lang="zh-CN" altLang="en-US" dirty="0">
                  <a:latin typeface="+mn-lt"/>
                  <a:ea typeface="楷体" panose="02010609060101010101" pitchFamily="49" charset="-122"/>
                </a:rPr>
                <a:t>所以  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(0.8123)</a:t>
              </a:r>
              <a:r>
                <a:rPr lang="en-US" altLang="zh-CN" baseline="-25000" dirty="0">
                  <a:latin typeface="+mn-lt"/>
                  <a:ea typeface="楷体" panose="02010609060101010101" pitchFamily="49" charset="-122"/>
                </a:rPr>
                <a:t>10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 </a:t>
              </a:r>
              <a:r>
                <a:rPr lang="zh-CN" altLang="zh-CN" dirty="0">
                  <a:latin typeface="+mn-lt"/>
                  <a:ea typeface="楷体" panose="02010609060101010101" pitchFamily="49" charset="-122"/>
                </a:rPr>
                <a:t>≈</a:t>
              </a:r>
              <a:r>
                <a:rPr lang="en-US" altLang="zh-CN" dirty="0">
                  <a:latin typeface="+mn-lt"/>
                  <a:ea typeface="楷体" panose="02010609060101010101" pitchFamily="49" charset="-122"/>
                </a:rPr>
                <a:t> (0.6377)</a:t>
              </a:r>
              <a:r>
                <a:rPr lang="en-US" altLang="zh-CN" baseline="-25000" dirty="0">
                  <a:latin typeface="+mn-lt"/>
                  <a:ea typeface="楷体" panose="02010609060101010101" pitchFamily="49" charset="-122"/>
                </a:rPr>
                <a:t>8</a:t>
              </a:r>
              <a:endParaRPr lang="en-US" altLang="zh-CN" baseline="-25000" dirty="0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694444" name="Line 172"/>
            <p:cNvSpPr>
              <a:spLocks noChangeShapeType="1"/>
            </p:cNvSpPr>
            <p:nvPr/>
          </p:nvSpPr>
          <p:spPr bwMode="auto">
            <a:xfrm flipV="1">
              <a:off x="4461" y="2451"/>
              <a:ext cx="0" cy="9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4448" name="Group 176"/>
          <p:cNvGrpSpPr/>
          <p:nvPr/>
        </p:nvGrpSpPr>
        <p:grpSpPr bwMode="auto">
          <a:xfrm>
            <a:off x="-11586" y="0"/>
            <a:ext cx="446088" cy="6858000"/>
            <a:chOff x="0" y="0"/>
            <a:chExt cx="281" cy="4320"/>
          </a:xfrm>
        </p:grpSpPr>
        <p:sp>
          <p:nvSpPr>
            <p:cNvPr id="694449" name="Text Box 17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94450" name="Text Box 17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3048000" y="1528445"/>
              <a:ext cx="7381875" cy="6223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3048000" y="1528445"/>
                <a:ext cx="738187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8310245" y="2085975"/>
              <a:ext cx="1719580" cy="47117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8310245" y="2085975"/>
                <a:ext cx="1719580" cy="471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4" name="墨迹 3"/>
              <p14:cNvContentPartPr/>
              <p14:nvPr/>
            </p14:nvContentPartPr>
            <p14:xfrm>
              <a:off x="8043545" y="3176270"/>
              <a:ext cx="2424430" cy="99568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8"/>
            </p:blipFill>
            <p:spPr>
              <a:xfrm>
                <a:off x="8043545" y="3176270"/>
                <a:ext cx="2424430" cy="995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5" name="墨迹 4"/>
              <p14:cNvContentPartPr/>
              <p14:nvPr/>
            </p14:nvContentPartPr>
            <p14:xfrm>
              <a:off x="9229725" y="1166495"/>
              <a:ext cx="2490470" cy="82423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0"/>
            </p:blipFill>
            <p:spPr>
              <a:xfrm>
                <a:off x="9229725" y="1166495"/>
                <a:ext cx="2490470" cy="824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6" name="墨迹 5"/>
              <p14:cNvContentPartPr/>
              <p14:nvPr/>
            </p14:nvContentPartPr>
            <p14:xfrm>
              <a:off x="7910195" y="4924425"/>
              <a:ext cx="2486025" cy="4762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2"/>
            </p:blipFill>
            <p:spPr>
              <a:xfrm>
                <a:off x="7910195" y="4924425"/>
                <a:ext cx="2486025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7" name="墨迹 6"/>
              <p14:cNvContentPartPr/>
              <p14:nvPr/>
            </p14:nvContentPartPr>
            <p14:xfrm>
              <a:off x="3514725" y="2143125"/>
              <a:ext cx="7386320" cy="952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4"/>
            </p:blipFill>
            <p:spPr>
              <a:xfrm>
                <a:off x="3514725" y="2143125"/>
                <a:ext cx="738632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8" name="墨迹 7"/>
              <p14:cNvContentPartPr/>
              <p14:nvPr/>
            </p14:nvContentPartPr>
            <p14:xfrm>
              <a:off x="1461770" y="2661920"/>
              <a:ext cx="5443855" cy="381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6"/>
            </p:blipFill>
            <p:spPr>
              <a:xfrm>
                <a:off x="1461770" y="2661920"/>
                <a:ext cx="5443855" cy="3810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4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4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94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4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44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4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44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44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7" name="Rectangle 7"/>
          <p:cNvSpPr>
            <a:spLocks noChangeArrowheads="1"/>
          </p:cNvSpPr>
          <p:nvPr/>
        </p:nvSpPr>
        <p:spPr bwMode="auto">
          <a:xfrm>
            <a:off x="2595538" y="142852"/>
            <a:ext cx="7215238" cy="500066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教材、参考书与课时安排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665608" name="Rectangle 8"/>
          <p:cNvSpPr>
            <a:spLocks noChangeArrowheads="1"/>
          </p:cNvSpPr>
          <p:nvPr/>
        </p:nvSpPr>
        <p:spPr bwMode="auto">
          <a:xfrm>
            <a:off x="767408" y="785794"/>
            <a:ext cx="10657184" cy="5857916"/>
          </a:xfrm>
          <a:prstGeom prst="rect">
            <a:avLst/>
          </a:prstGeom>
          <a:ln w="38100">
            <a:solidFill>
              <a:srgbClr val="CC00CC"/>
            </a:solidFill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3d extrusionH="57150">
              <a:bevelT w="38100" h="38100"/>
            </a:sp3d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FF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教材</a:t>
            </a:r>
            <a:endParaRPr lang="en-US" altLang="zh-CN" sz="3200" b="1" dirty="0">
              <a:solidFill>
                <a:srgbClr val="FF0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800" b="1" dirty="0">
                <a:solidFill>
                  <a:srgbClr val="008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语言程序设计教程（第</a:t>
            </a:r>
            <a:r>
              <a:rPr lang="en-US" altLang="zh-CN" b="1" dirty="0">
                <a:solidFill>
                  <a:srgbClr val="0000FF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版） </a:t>
            </a:r>
            <a:r>
              <a:rPr lang="zh-CN" altLang="en-US" sz="2000" b="1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王敬华编著 清华大学出版社</a:t>
            </a:r>
            <a:endParaRPr lang="zh-CN" altLang="en-US" sz="2000" b="1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参考书</a:t>
            </a:r>
            <a:endParaRPr lang="en-US" altLang="zh-CN" sz="3200" b="1" dirty="0">
              <a:solidFill>
                <a:srgbClr val="FF0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800" b="1" dirty="0">
                <a:solidFill>
                  <a:srgbClr val="008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语言程序设计教程（第</a:t>
            </a:r>
            <a:r>
              <a:rPr lang="en-US" altLang="zh-CN" b="1" dirty="0">
                <a:solidFill>
                  <a:srgbClr val="0000FF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版）习题解答与实验指导</a:t>
            </a:r>
            <a:endParaRPr lang="zh-CN" altLang="en-US" b="1" dirty="0">
              <a:solidFill>
                <a:srgbClr val="0000FF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>
              <a:spcBef>
                <a:spcPct val="20000"/>
              </a:spcBef>
            </a:pPr>
            <a:r>
              <a:rPr lang="zh-CN" altLang="en-US" b="1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</a:t>
            </a:r>
            <a:r>
              <a:rPr lang="zh-CN" altLang="en-US" sz="2000" b="1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王敬华编著 清华大学出版社</a:t>
            </a:r>
            <a:endParaRPr lang="zh-CN" altLang="en-US" sz="2000" b="1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课时安排</a:t>
            </a:r>
            <a:endParaRPr lang="zh-CN" altLang="en-US" sz="3200" b="1" dirty="0">
              <a:solidFill>
                <a:srgbClr val="FF0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zh-CN" altLang="en-US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课内  ：</a:t>
            </a:r>
            <a:r>
              <a:rPr lang="en-US" altLang="zh-CN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学时</a:t>
            </a:r>
            <a:endParaRPr lang="zh-CN" altLang="en-US" b="1" dirty="0">
              <a:solidFill>
                <a:srgbClr val="0070C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zh-CN" altLang="en-US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课外   </a:t>
            </a:r>
            <a:r>
              <a:rPr lang="en-US" altLang="zh-CN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16</a:t>
            </a:r>
            <a:r>
              <a:rPr lang="zh-CN" altLang="en-US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学时</a:t>
            </a:r>
            <a:endParaRPr lang="zh-CN" altLang="en-US" b="1" dirty="0">
              <a:solidFill>
                <a:srgbClr val="0070C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zh-CN" altLang="en-US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  </a:t>
            </a:r>
            <a:r>
              <a:rPr lang="zh-CN" altLang="zh-CN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学时 </a:t>
            </a:r>
            <a:r>
              <a:rPr lang="en-US" altLang="zh-CN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b="1" dirty="0">
                <a:solidFill>
                  <a:srgbClr val="CC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b="1" dirty="0">
                <a:solidFill>
                  <a:srgbClr val="CC000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学时（额外增加）</a:t>
            </a:r>
            <a:endParaRPr lang="zh-CN" altLang="en-US" b="1" dirty="0">
              <a:solidFill>
                <a:srgbClr val="CC0000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zh-CN" sz="2800" b="1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656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06" name="Rectangle 10"/>
          <p:cNvSpPr>
            <a:spLocks noChangeArrowheads="1"/>
          </p:cNvSpPr>
          <p:nvPr/>
        </p:nvSpPr>
        <p:spPr bwMode="auto">
          <a:xfrm>
            <a:off x="822073" y="1196976"/>
            <a:ext cx="10818543" cy="1584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ts val="3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二进制 </a:t>
            </a: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 </a:t>
            </a: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八进制</a:t>
            </a:r>
            <a:endParaRPr lang="zh-CN" altLang="en-US" sz="28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ts val="3500"/>
              </a:lnSpc>
              <a:spcBef>
                <a:spcPct val="20000"/>
              </a:spcBef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方法：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从小数点开始，分别向左、右按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位分组转换成对应的八进制数字字符，最后不满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位的，则需补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3600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5307" name="Rectangle 11"/>
          <p:cNvSpPr>
            <a:spLocks noChangeArrowheads="1"/>
          </p:cNvSpPr>
          <p:nvPr/>
        </p:nvSpPr>
        <p:spPr bwMode="auto">
          <a:xfrm>
            <a:off x="750635" y="404814"/>
            <a:ext cx="8208963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0099FF"/>
              </a:buClr>
              <a:buFont typeface="Wingdings" panose="05000000000000000000" pitchFamily="2" charset="2"/>
              <a:buChar char="l"/>
            </a:pPr>
            <a:r>
              <a:rPr lang="zh-CN" altLang="en-US" sz="320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二进制、八进制、十六进制之间的转换</a:t>
            </a:r>
            <a:endParaRPr lang="zh-CN" altLang="en-US" sz="3200">
              <a:solidFill>
                <a:srgbClr val="0099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695308" name="Text Box 12"/>
          <p:cNvSpPr txBox="1">
            <a:spLocks noChangeArrowheads="1"/>
          </p:cNvSpPr>
          <p:nvPr/>
        </p:nvSpPr>
        <p:spPr bwMode="auto">
          <a:xfrm>
            <a:off x="9165307" y="2898200"/>
            <a:ext cx="1716081" cy="30469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000 ~ 0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001 ~ 1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010 ~ 2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011 ~ 3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100 ~ 4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101 ~ 5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110 ~ 6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111 ~ 7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5309" name="Rectangle 13"/>
          <p:cNvSpPr>
            <a:spLocks noChangeArrowheads="1"/>
          </p:cNvSpPr>
          <p:nvPr/>
        </p:nvSpPr>
        <p:spPr bwMode="auto">
          <a:xfrm>
            <a:off x="930018" y="2847976"/>
            <a:ext cx="685167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将二进制数</a:t>
            </a:r>
            <a:r>
              <a:rPr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(1101101.10101)</a:t>
            </a:r>
            <a:r>
              <a:rPr lang="en-US" altLang="zh-CN" baseline="-30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转换成八进制数</a:t>
            </a:r>
            <a:endParaRPr lang="zh-CN" altLang="en-US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5360" name="Rectangle 64"/>
          <p:cNvSpPr>
            <a:spLocks noChangeArrowheads="1"/>
          </p:cNvSpPr>
          <p:nvPr/>
        </p:nvSpPr>
        <p:spPr bwMode="auto">
          <a:xfrm>
            <a:off x="1542798" y="5487988"/>
            <a:ext cx="61928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所以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(1101101.10101)</a:t>
            </a:r>
            <a:r>
              <a:rPr lang="en-US" altLang="zh-CN" baseline="-30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(155.52)</a:t>
            </a:r>
            <a:r>
              <a:rPr lang="en-US" altLang="zh-CN" baseline="-30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8</a:t>
            </a:r>
            <a:endParaRPr lang="en-US" altLang="zh-CN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95401" name="Rectangle 105"/>
          <p:cNvSpPr>
            <a:spLocks noChangeArrowheads="1"/>
          </p:cNvSpPr>
          <p:nvPr/>
        </p:nvSpPr>
        <p:spPr bwMode="auto">
          <a:xfrm>
            <a:off x="1542797" y="3435350"/>
            <a:ext cx="5086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二进制数：</a:t>
            </a:r>
            <a:r>
              <a:rPr lang="zh-CN" altLang="en-US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b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.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01</a:t>
            </a:r>
            <a:r>
              <a:rPr lang="en-US" altLang="zh-CN" b="1" u="sng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altLang="zh-CN" b="1" u="sng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95404" name="Line 108"/>
          <p:cNvSpPr>
            <a:spLocks noChangeShapeType="1"/>
          </p:cNvSpPr>
          <p:nvPr/>
        </p:nvSpPr>
        <p:spPr bwMode="auto">
          <a:xfrm flipH="1">
            <a:off x="3271585" y="3284538"/>
            <a:ext cx="10080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405" name="Line 109"/>
          <p:cNvSpPr>
            <a:spLocks noChangeShapeType="1"/>
          </p:cNvSpPr>
          <p:nvPr/>
        </p:nvSpPr>
        <p:spPr bwMode="auto">
          <a:xfrm>
            <a:off x="4422523" y="3284538"/>
            <a:ext cx="7207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95409" name="Group 113"/>
          <p:cNvGrpSpPr/>
          <p:nvPr/>
        </p:nvGrpSpPr>
        <p:grpSpPr bwMode="auto">
          <a:xfrm>
            <a:off x="3308098" y="3860800"/>
            <a:ext cx="358775" cy="1174750"/>
            <a:chOff x="2087" y="2432"/>
            <a:chExt cx="226" cy="740"/>
          </a:xfrm>
        </p:grpSpPr>
        <p:sp>
          <p:nvSpPr>
            <p:cNvPr id="695406" name="Line 110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407" name="Rectangle 111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1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sp>
        <p:nvSpPr>
          <p:cNvPr id="695408" name="Rectangle 112"/>
          <p:cNvSpPr>
            <a:spLocks noChangeArrowheads="1"/>
          </p:cNvSpPr>
          <p:nvPr/>
        </p:nvSpPr>
        <p:spPr bwMode="auto">
          <a:xfrm>
            <a:off x="1541209" y="4567238"/>
            <a:ext cx="1716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八进制数：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95410" name="Group 114"/>
          <p:cNvGrpSpPr/>
          <p:nvPr/>
        </p:nvGrpSpPr>
        <p:grpSpPr bwMode="auto">
          <a:xfrm>
            <a:off x="3881185" y="3862388"/>
            <a:ext cx="358775" cy="1174750"/>
            <a:chOff x="2087" y="2432"/>
            <a:chExt cx="226" cy="740"/>
          </a:xfrm>
        </p:grpSpPr>
        <p:sp>
          <p:nvSpPr>
            <p:cNvPr id="695411" name="Line 115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412" name="Rectangle 116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5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5413" name="Group 117"/>
          <p:cNvGrpSpPr/>
          <p:nvPr/>
        </p:nvGrpSpPr>
        <p:grpSpPr bwMode="auto">
          <a:xfrm>
            <a:off x="4511423" y="3863975"/>
            <a:ext cx="358775" cy="1174750"/>
            <a:chOff x="2087" y="2432"/>
            <a:chExt cx="226" cy="740"/>
          </a:xfrm>
        </p:grpSpPr>
        <p:sp>
          <p:nvSpPr>
            <p:cNvPr id="695414" name="Line 118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415" name="Rectangle 119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5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5416" name="Group 120"/>
          <p:cNvGrpSpPr/>
          <p:nvPr/>
        </p:nvGrpSpPr>
        <p:grpSpPr bwMode="auto">
          <a:xfrm>
            <a:off x="4927348" y="3851275"/>
            <a:ext cx="358775" cy="1174750"/>
            <a:chOff x="2087" y="2432"/>
            <a:chExt cx="226" cy="740"/>
          </a:xfrm>
        </p:grpSpPr>
        <p:sp>
          <p:nvSpPr>
            <p:cNvPr id="695417" name="Line 121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418" name="Rectangle 122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 .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5419" name="Group 123"/>
          <p:cNvGrpSpPr/>
          <p:nvPr/>
        </p:nvGrpSpPr>
        <p:grpSpPr bwMode="auto">
          <a:xfrm>
            <a:off x="5398835" y="3865563"/>
            <a:ext cx="358775" cy="1174750"/>
            <a:chOff x="2087" y="2432"/>
            <a:chExt cx="226" cy="740"/>
          </a:xfrm>
        </p:grpSpPr>
        <p:sp>
          <p:nvSpPr>
            <p:cNvPr id="695420" name="Line 124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421" name="Rectangle 125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5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5422" name="Group 126"/>
          <p:cNvGrpSpPr/>
          <p:nvPr/>
        </p:nvGrpSpPr>
        <p:grpSpPr bwMode="auto">
          <a:xfrm>
            <a:off x="5971923" y="3867150"/>
            <a:ext cx="358775" cy="1174750"/>
            <a:chOff x="2087" y="2432"/>
            <a:chExt cx="226" cy="740"/>
          </a:xfrm>
        </p:grpSpPr>
        <p:sp>
          <p:nvSpPr>
            <p:cNvPr id="695423" name="Line 127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424" name="Rectangle 128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2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5428" name="Group 132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95429" name="Text Box 13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95430" name="Text Box 13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4471670" y="2147570"/>
              <a:ext cx="7548880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4471670" y="2147570"/>
                <a:ext cx="75488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2261870" y="2728595"/>
              <a:ext cx="3453130" cy="508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2261870" y="2728595"/>
                <a:ext cx="3453130" cy="508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53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95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95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95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53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6954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95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54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5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2000"/>
                                        <p:tgtEl>
                                          <p:spTgt spid="695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2000"/>
                                        <p:tgtEl>
                                          <p:spTgt spid="695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2000"/>
                                        <p:tgtEl>
                                          <p:spTgt spid="6954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2000"/>
                                        <p:tgtEl>
                                          <p:spTgt spid="695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2000"/>
                                        <p:tgtEl>
                                          <p:spTgt spid="695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2000"/>
                                        <p:tgtEl>
                                          <p:spTgt spid="695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953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6" grpId="0" bldLvl="5" autoUpdateAnimBg="0" uiExpand="1" build="p"/>
      <p:bldP spid="695307" grpId="0"/>
      <p:bldP spid="695308" grpId="0" animBg="1" autoUpdateAnimBg="0"/>
      <p:bldP spid="695309" grpId="0"/>
      <p:bldP spid="695360" grpId="0"/>
      <p:bldP spid="695401" grpId="0"/>
      <p:bldP spid="695404" grpId="0" animBg="1"/>
      <p:bldP spid="695405" grpId="0" animBg="1"/>
      <p:bldP spid="6954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9" name="Rectangle 5"/>
          <p:cNvSpPr>
            <a:spLocks noChangeArrowheads="1"/>
          </p:cNvSpPr>
          <p:nvPr/>
        </p:nvSpPr>
        <p:spPr bwMode="auto">
          <a:xfrm>
            <a:off x="822073" y="1196976"/>
            <a:ext cx="7704137" cy="1152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ts val="3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八进制 </a:t>
            </a: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 </a:t>
            </a: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二进制</a:t>
            </a:r>
            <a:endParaRPr lang="zh-CN" altLang="en-US" sz="28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ts val="3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方法：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将每位八进制数用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位二进制表示即可。</a:t>
            </a:r>
            <a:r>
              <a:rPr lang="zh-CN" altLang="en-US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3600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7350" name="Rectangle 6"/>
          <p:cNvSpPr>
            <a:spLocks noChangeArrowheads="1"/>
          </p:cNvSpPr>
          <p:nvPr/>
        </p:nvSpPr>
        <p:spPr bwMode="auto">
          <a:xfrm>
            <a:off x="750635" y="404814"/>
            <a:ext cx="8208963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0099FF"/>
              </a:buClr>
              <a:buFont typeface="Wingdings" panose="05000000000000000000" pitchFamily="2" charset="2"/>
              <a:buChar char="l"/>
            </a:pPr>
            <a:r>
              <a:rPr lang="zh-CN" altLang="en-US" sz="320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二进制、八进制、十六进制之间的转换</a:t>
            </a:r>
            <a:endParaRPr lang="zh-CN" altLang="en-US" sz="3200">
              <a:solidFill>
                <a:srgbClr val="0099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697351" name="Text Box 7"/>
          <p:cNvSpPr txBox="1">
            <a:spLocks noChangeArrowheads="1"/>
          </p:cNvSpPr>
          <p:nvPr/>
        </p:nvSpPr>
        <p:spPr bwMode="auto">
          <a:xfrm>
            <a:off x="8745460" y="2943889"/>
            <a:ext cx="1637949" cy="304698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38100">
            <a:solidFill>
              <a:schemeClr val="tx1"/>
            </a:solidFill>
            <a:miter lim="800000"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000 ~ 0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001 ~ 1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010 ~ 2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011 ~ 3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100 ~ 4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101 ~ 5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110 ~ 6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/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111 ~ 7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7352" name="Rectangle 8"/>
          <p:cNvSpPr>
            <a:spLocks noChangeArrowheads="1"/>
          </p:cNvSpPr>
          <p:nvPr/>
        </p:nvSpPr>
        <p:spPr bwMode="auto">
          <a:xfrm>
            <a:off x="1079248" y="2847975"/>
            <a:ext cx="66246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例：将八进制数</a:t>
            </a:r>
            <a:r>
              <a:rPr lang="en-US" altLang="zh-CN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(345.64)</a:t>
            </a:r>
            <a:r>
              <a:rPr lang="en-US" altLang="zh-CN" b="1" baseline="-30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8</a:t>
            </a:r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转换成二进制数</a:t>
            </a:r>
            <a:endParaRPr lang="zh-CN" altLang="en-US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7353" name="Rectangle 9"/>
          <p:cNvSpPr>
            <a:spLocks noChangeArrowheads="1"/>
          </p:cNvSpPr>
          <p:nvPr/>
        </p:nvSpPr>
        <p:spPr bwMode="auto">
          <a:xfrm>
            <a:off x="1542798" y="5487988"/>
            <a:ext cx="61928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所以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(345.64)</a:t>
            </a:r>
            <a:r>
              <a:rPr lang="en-US" altLang="zh-CN" baseline="-30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8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(11100101.1101)</a:t>
            </a:r>
            <a:r>
              <a:rPr lang="en-US" altLang="zh-CN" baseline="-30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endParaRPr lang="en-US" altLang="zh-CN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97354" name="Rectangle 10"/>
          <p:cNvSpPr>
            <a:spLocks noChangeArrowheads="1"/>
          </p:cNvSpPr>
          <p:nvPr/>
        </p:nvSpPr>
        <p:spPr bwMode="auto">
          <a:xfrm>
            <a:off x="1542797" y="3435350"/>
            <a:ext cx="5086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八进制数：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4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5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. 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6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4</a:t>
            </a:r>
            <a:endParaRPr lang="en-US" altLang="zh-CN" b="1" u="sng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697376" name="Group 32"/>
          <p:cNvGrpSpPr/>
          <p:nvPr/>
        </p:nvGrpSpPr>
        <p:grpSpPr bwMode="auto">
          <a:xfrm>
            <a:off x="3212847" y="3860800"/>
            <a:ext cx="647700" cy="1174750"/>
            <a:chOff x="2027" y="2432"/>
            <a:chExt cx="408" cy="740"/>
          </a:xfrm>
        </p:grpSpPr>
        <p:sp>
          <p:nvSpPr>
            <p:cNvPr id="697358" name="Line 14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359" name="Rectangle 15"/>
            <p:cNvSpPr>
              <a:spLocks noChangeArrowheads="1"/>
            </p:cNvSpPr>
            <p:nvPr/>
          </p:nvSpPr>
          <p:spPr bwMode="auto">
            <a:xfrm>
              <a:off x="2027" y="2922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011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sp>
        <p:nvSpPr>
          <p:cNvPr id="697360" name="Rectangle 16"/>
          <p:cNvSpPr>
            <a:spLocks noChangeArrowheads="1"/>
          </p:cNvSpPr>
          <p:nvPr/>
        </p:nvSpPr>
        <p:spPr bwMode="auto">
          <a:xfrm>
            <a:off x="1541209" y="4567238"/>
            <a:ext cx="1716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二进制数：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97377" name="Group 33"/>
          <p:cNvGrpSpPr/>
          <p:nvPr/>
        </p:nvGrpSpPr>
        <p:grpSpPr bwMode="auto">
          <a:xfrm>
            <a:off x="3757359" y="3862388"/>
            <a:ext cx="647700" cy="1174750"/>
            <a:chOff x="2027" y="2432"/>
            <a:chExt cx="408" cy="740"/>
          </a:xfrm>
        </p:grpSpPr>
        <p:sp>
          <p:nvSpPr>
            <p:cNvPr id="697378" name="Line 34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379" name="Rectangle 35"/>
            <p:cNvSpPr>
              <a:spLocks noChangeArrowheads="1"/>
            </p:cNvSpPr>
            <p:nvPr/>
          </p:nvSpPr>
          <p:spPr bwMode="auto">
            <a:xfrm>
              <a:off x="2027" y="2922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100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7380" name="Group 36"/>
          <p:cNvGrpSpPr/>
          <p:nvPr/>
        </p:nvGrpSpPr>
        <p:grpSpPr bwMode="auto">
          <a:xfrm>
            <a:off x="4273297" y="3863975"/>
            <a:ext cx="647700" cy="1174750"/>
            <a:chOff x="2027" y="2432"/>
            <a:chExt cx="408" cy="740"/>
          </a:xfrm>
        </p:grpSpPr>
        <p:sp>
          <p:nvSpPr>
            <p:cNvPr id="697381" name="Line 37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382" name="Rectangle 38"/>
            <p:cNvSpPr>
              <a:spLocks noChangeArrowheads="1"/>
            </p:cNvSpPr>
            <p:nvPr/>
          </p:nvSpPr>
          <p:spPr bwMode="auto">
            <a:xfrm>
              <a:off x="2027" y="2922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101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7383" name="Group 39"/>
          <p:cNvGrpSpPr/>
          <p:nvPr/>
        </p:nvGrpSpPr>
        <p:grpSpPr bwMode="auto">
          <a:xfrm>
            <a:off x="4689222" y="3865563"/>
            <a:ext cx="647700" cy="1174750"/>
            <a:chOff x="2027" y="2432"/>
            <a:chExt cx="408" cy="740"/>
          </a:xfrm>
        </p:grpSpPr>
        <p:sp>
          <p:nvSpPr>
            <p:cNvPr id="697384" name="Line 40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385" name="Rectangle 41"/>
            <p:cNvSpPr>
              <a:spLocks noChangeArrowheads="1"/>
            </p:cNvSpPr>
            <p:nvPr/>
          </p:nvSpPr>
          <p:spPr bwMode="auto">
            <a:xfrm>
              <a:off x="2027" y="2922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  .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7386" name="Group 42"/>
          <p:cNvGrpSpPr/>
          <p:nvPr/>
        </p:nvGrpSpPr>
        <p:grpSpPr bwMode="auto">
          <a:xfrm>
            <a:off x="5117847" y="3851275"/>
            <a:ext cx="647700" cy="1174750"/>
            <a:chOff x="2027" y="2432"/>
            <a:chExt cx="408" cy="740"/>
          </a:xfrm>
        </p:grpSpPr>
        <p:sp>
          <p:nvSpPr>
            <p:cNvPr id="697387" name="Line 43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388" name="Rectangle 44"/>
            <p:cNvSpPr>
              <a:spLocks noChangeArrowheads="1"/>
            </p:cNvSpPr>
            <p:nvPr/>
          </p:nvSpPr>
          <p:spPr bwMode="auto">
            <a:xfrm>
              <a:off x="2027" y="2922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110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7389" name="Group 45"/>
          <p:cNvGrpSpPr/>
          <p:nvPr/>
        </p:nvGrpSpPr>
        <p:grpSpPr bwMode="auto">
          <a:xfrm>
            <a:off x="5662359" y="3852863"/>
            <a:ext cx="647700" cy="1174750"/>
            <a:chOff x="2027" y="2432"/>
            <a:chExt cx="408" cy="740"/>
          </a:xfrm>
        </p:grpSpPr>
        <p:sp>
          <p:nvSpPr>
            <p:cNvPr id="697390" name="Line 46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391" name="Rectangle 47"/>
            <p:cNvSpPr>
              <a:spLocks noChangeArrowheads="1"/>
            </p:cNvSpPr>
            <p:nvPr/>
          </p:nvSpPr>
          <p:spPr bwMode="auto">
            <a:xfrm>
              <a:off x="2027" y="2922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100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7395" name="Group 51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97396" name="Text Box 52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97397" name="Text Box 5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871470" y="2366645"/>
              <a:ext cx="4562475" cy="762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871470" y="2366645"/>
                <a:ext cx="4562475" cy="7620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7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9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9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97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7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73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73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2000"/>
                                        <p:tgtEl>
                                          <p:spTgt spid="6973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2000"/>
                                        <p:tgtEl>
                                          <p:spTgt spid="6973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2000"/>
                                        <p:tgtEl>
                                          <p:spTgt spid="6973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2000"/>
                                        <p:tgtEl>
                                          <p:spTgt spid="6973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2000"/>
                                        <p:tgtEl>
                                          <p:spTgt spid="6973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2000"/>
                                        <p:tgtEl>
                                          <p:spTgt spid="697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973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9" grpId="0" bldLvl="5" autoUpdateAnimBg="0" build="p"/>
      <p:bldP spid="697350" grpId="0"/>
      <p:bldP spid="697351" grpId="0" animBg="1" autoUpdateAnimBg="0"/>
      <p:bldP spid="697352" grpId="0"/>
      <p:bldP spid="697353" grpId="0"/>
      <p:bldP spid="697354" grpId="0"/>
      <p:bldP spid="6973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4" name="Rectangle 6"/>
          <p:cNvSpPr>
            <a:spLocks noChangeArrowheads="1"/>
          </p:cNvSpPr>
          <p:nvPr/>
        </p:nvSpPr>
        <p:spPr bwMode="auto">
          <a:xfrm>
            <a:off x="750635" y="404814"/>
            <a:ext cx="8208963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0099FF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二进制、八进制、十六进制之间的转换</a:t>
            </a:r>
            <a:endParaRPr lang="zh-CN" altLang="en-US" sz="3200" dirty="0">
              <a:solidFill>
                <a:srgbClr val="0099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698376" name="Rectangle 8"/>
          <p:cNvSpPr>
            <a:spLocks noChangeArrowheads="1"/>
          </p:cNvSpPr>
          <p:nvPr/>
        </p:nvSpPr>
        <p:spPr bwMode="auto">
          <a:xfrm>
            <a:off x="1415480" y="2924944"/>
            <a:ext cx="680930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将二进制数</a:t>
            </a:r>
            <a:r>
              <a:rPr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(1101101.10101)</a:t>
            </a:r>
            <a:r>
              <a:rPr lang="en-US" altLang="zh-CN" baseline="-30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转换成</a:t>
            </a:r>
            <a:r>
              <a:rPr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进制数</a:t>
            </a:r>
            <a:endParaRPr lang="zh-CN" altLang="en-US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8377" name="Rectangle 9"/>
          <p:cNvSpPr>
            <a:spLocks noChangeArrowheads="1"/>
          </p:cNvSpPr>
          <p:nvPr/>
        </p:nvSpPr>
        <p:spPr bwMode="auto">
          <a:xfrm>
            <a:off x="2063701" y="5181425"/>
            <a:ext cx="61928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所以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(1101101.10101)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(6D.A8)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16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98378" name="Rectangle 10"/>
          <p:cNvSpPr>
            <a:spLocks noChangeArrowheads="1"/>
          </p:cNvSpPr>
          <p:nvPr/>
        </p:nvSpPr>
        <p:spPr bwMode="auto">
          <a:xfrm>
            <a:off x="2063700" y="3443112"/>
            <a:ext cx="56880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二进制数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altLang="en-US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0110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1101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.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1010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1000</a:t>
            </a:r>
            <a:endParaRPr lang="en-US" altLang="zh-CN" b="1" u="sng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98379" name="Line 11"/>
          <p:cNvSpPr>
            <a:spLocks noChangeShapeType="1"/>
          </p:cNvSpPr>
          <p:nvPr/>
        </p:nvSpPr>
        <p:spPr bwMode="auto">
          <a:xfrm flipH="1">
            <a:off x="3792488" y="3363737"/>
            <a:ext cx="10080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8380" name="Line 12"/>
          <p:cNvSpPr>
            <a:spLocks noChangeShapeType="1"/>
          </p:cNvSpPr>
          <p:nvPr/>
        </p:nvSpPr>
        <p:spPr bwMode="auto">
          <a:xfrm>
            <a:off x="4943426" y="3363737"/>
            <a:ext cx="7207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98381" name="Group 13"/>
          <p:cNvGrpSpPr/>
          <p:nvPr/>
        </p:nvGrpSpPr>
        <p:grpSpPr bwMode="auto">
          <a:xfrm>
            <a:off x="3914726" y="3868562"/>
            <a:ext cx="358775" cy="1174750"/>
            <a:chOff x="2087" y="2432"/>
            <a:chExt cx="226" cy="740"/>
          </a:xfrm>
        </p:grpSpPr>
        <p:sp>
          <p:nvSpPr>
            <p:cNvPr id="698382" name="Line 14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8383" name="Rectangle 15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6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sp>
        <p:nvSpPr>
          <p:cNvPr id="698384" name="Rectangle 16"/>
          <p:cNvSpPr>
            <a:spLocks noChangeArrowheads="1"/>
          </p:cNvSpPr>
          <p:nvPr/>
        </p:nvSpPr>
        <p:spPr bwMode="auto">
          <a:xfrm>
            <a:off x="1733501" y="4575000"/>
            <a:ext cx="2022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十六进制数：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98385" name="Group 17"/>
          <p:cNvGrpSpPr/>
          <p:nvPr/>
        </p:nvGrpSpPr>
        <p:grpSpPr bwMode="auto">
          <a:xfrm>
            <a:off x="4716413" y="3870150"/>
            <a:ext cx="358775" cy="1174750"/>
            <a:chOff x="2087" y="2432"/>
            <a:chExt cx="226" cy="740"/>
          </a:xfrm>
        </p:grpSpPr>
        <p:sp>
          <p:nvSpPr>
            <p:cNvPr id="698386" name="Line 18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8387" name="Rectangle 19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D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8391" name="Group 23"/>
          <p:cNvGrpSpPr/>
          <p:nvPr/>
        </p:nvGrpSpPr>
        <p:grpSpPr bwMode="auto">
          <a:xfrm>
            <a:off x="5305376" y="3859037"/>
            <a:ext cx="358775" cy="1174750"/>
            <a:chOff x="2087" y="2432"/>
            <a:chExt cx="226" cy="740"/>
          </a:xfrm>
        </p:grpSpPr>
        <p:sp>
          <p:nvSpPr>
            <p:cNvPr id="698392" name="Line 24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8393" name="Rectangle 25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 .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8394" name="Group 26"/>
          <p:cNvGrpSpPr/>
          <p:nvPr/>
        </p:nvGrpSpPr>
        <p:grpSpPr bwMode="auto">
          <a:xfrm>
            <a:off x="5791151" y="3873325"/>
            <a:ext cx="358775" cy="1174750"/>
            <a:chOff x="2087" y="2432"/>
            <a:chExt cx="226" cy="740"/>
          </a:xfrm>
        </p:grpSpPr>
        <p:sp>
          <p:nvSpPr>
            <p:cNvPr id="698395" name="Line 27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8396" name="Rectangle 28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A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8397" name="Group 29"/>
          <p:cNvGrpSpPr/>
          <p:nvPr/>
        </p:nvGrpSpPr>
        <p:grpSpPr bwMode="auto">
          <a:xfrm>
            <a:off x="6635701" y="3874912"/>
            <a:ext cx="358775" cy="1174750"/>
            <a:chOff x="2087" y="2432"/>
            <a:chExt cx="226" cy="740"/>
          </a:xfrm>
        </p:grpSpPr>
        <p:sp>
          <p:nvSpPr>
            <p:cNvPr id="698398" name="Line 30"/>
            <p:cNvSpPr>
              <a:spLocks noChangeShapeType="1"/>
            </p:cNvSpPr>
            <p:nvPr/>
          </p:nvSpPr>
          <p:spPr bwMode="auto">
            <a:xfrm>
              <a:off x="2196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8399" name="Rectangle 31"/>
            <p:cNvSpPr>
              <a:spLocks noChangeArrowheads="1"/>
            </p:cNvSpPr>
            <p:nvPr/>
          </p:nvSpPr>
          <p:spPr bwMode="auto">
            <a:xfrm>
              <a:off x="2087" y="2922"/>
              <a:ext cx="226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8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sp>
        <p:nvSpPr>
          <p:cNvPr id="698400" name="Text Box 32"/>
          <p:cNvSpPr txBox="1">
            <a:spLocks noChangeArrowheads="1"/>
          </p:cNvSpPr>
          <p:nvPr/>
        </p:nvSpPr>
        <p:spPr bwMode="auto">
          <a:xfrm>
            <a:off x="10056440" y="739725"/>
            <a:ext cx="1482803" cy="600164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</a:gradFill>
          <a:ln w="38100">
            <a:solidFill>
              <a:schemeClr val="tx1"/>
            </a:solidFill>
            <a:miter lim="800000"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0000 ~ 0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0001 ~ 1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0010 ~ 2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0011 ~ 3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0100 ~ 4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0101 ~ 5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0110 ~ 6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0111 ~ 7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1000 ~ 8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1001 ~ 9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1010 ~ A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1011 ~ B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1100 ~ C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1101 ~ D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1110 ~ E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1111 ~ F</a:t>
            </a:r>
            <a:endParaRPr lang="en-US" altLang="zh-CN" dirty="0">
              <a:solidFill>
                <a:srgbClr val="C00000"/>
              </a:solidFill>
            </a:endParaRPr>
          </a:p>
        </p:txBody>
      </p:sp>
      <p:grpSp>
        <p:nvGrpSpPr>
          <p:cNvPr id="698404" name="Group 36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98405" name="Text Box 3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98406" name="Text Box 3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50560" y="1196752"/>
            <a:ext cx="9089856" cy="13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二进制 </a:t>
            </a:r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十六进制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35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方法：</a:t>
            </a:r>
            <a:r>
              <a:rPr lang="zh-CN" alt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从小数点开始，分别向左、右按</a:t>
            </a:r>
            <a:r>
              <a:rPr lang="en-US" altLang="zh-CN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位分组转换成对应的十六进制数字字符，最后不满</a:t>
            </a:r>
            <a:r>
              <a:rPr lang="en-US" altLang="zh-CN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位的，则需补</a:t>
            </a:r>
            <a:r>
              <a:rPr lang="en-US" altLang="zh-CN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4776470" y="2028825"/>
              <a:ext cx="5815330" cy="952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4776470" y="2028825"/>
                <a:ext cx="581533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195320" y="2562225"/>
              <a:ext cx="4343400" cy="9017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195320" y="2562225"/>
                <a:ext cx="4343400" cy="9017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83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98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83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6983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983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83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83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2000"/>
                                        <p:tgtEl>
                                          <p:spTgt spid="6983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2000"/>
                                        <p:tgtEl>
                                          <p:spTgt spid="6983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2000"/>
                                        <p:tgtEl>
                                          <p:spTgt spid="698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2000"/>
                                        <p:tgtEl>
                                          <p:spTgt spid="6983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2000"/>
                                        <p:tgtEl>
                                          <p:spTgt spid="6983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983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4" grpId="0"/>
      <p:bldP spid="698376" grpId="0"/>
      <p:bldP spid="698377" grpId="0"/>
      <p:bldP spid="698378" grpId="0"/>
      <p:bldP spid="698379" grpId="0" animBg="1"/>
      <p:bldP spid="698380" grpId="0" animBg="1"/>
      <p:bldP spid="698384" grpId="0"/>
      <p:bldP spid="698400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7" name="Rectangle 5"/>
          <p:cNvSpPr>
            <a:spLocks noChangeArrowheads="1"/>
          </p:cNvSpPr>
          <p:nvPr/>
        </p:nvSpPr>
        <p:spPr bwMode="auto">
          <a:xfrm>
            <a:off x="822073" y="1196976"/>
            <a:ext cx="7704137" cy="1152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ts val="35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十六进制 </a:t>
            </a: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 </a:t>
            </a:r>
            <a:r>
              <a:rPr lang="zh-CN" altLang="en-US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二进制</a:t>
            </a:r>
            <a:endParaRPr lang="zh-CN" altLang="en-US" sz="28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lnSpc>
                <a:spcPts val="3500"/>
              </a:lnSpc>
              <a:spcBef>
                <a:spcPct val="20000"/>
              </a:spcBef>
            </a:pP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方法：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将每位十六进制数用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位二进制表示即可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lang="zh-CN" altLang="en-US" sz="36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99398" name="Rectangle 6"/>
          <p:cNvSpPr>
            <a:spLocks noChangeArrowheads="1"/>
          </p:cNvSpPr>
          <p:nvPr/>
        </p:nvSpPr>
        <p:spPr bwMode="auto">
          <a:xfrm>
            <a:off x="750635" y="404814"/>
            <a:ext cx="8208963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0099FF"/>
              </a:buClr>
              <a:buFont typeface="Wingdings" panose="05000000000000000000" pitchFamily="2" charset="2"/>
              <a:buChar char="l"/>
            </a:pPr>
            <a:r>
              <a:rPr lang="zh-CN" altLang="en-US" sz="320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二进制、八进制、十六进制之间的转换</a:t>
            </a:r>
            <a:endParaRPr lang="zh-CN" altLang="en-US" sz="3200">
              <a:solidFill>
                <a:srgbClr val="0099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699400" name="Rectangle 8"/>
          <p:cNvSpPr>
            <a:spLocks noChangeArrowheads="1"/>
          </p:cNvSpPr>
          <p:nvPr/>
        </p:nvSpPr>
        <p:spPr bwMode="auto">
          <a:xfrm>
            <a:off x="1079248" y="2847975"/>
            <a:ext cx="66246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例：将十六进制数</a:t>
            </a:r>
            <a:r>
              <a:rPr lang="en-US" altLang="zh-CN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(A9D.6C)</a:t>
            </a:r>
            <a:r>
              <a:rPr lang="en-US" altLang="zh-CN" b="1" baseline="-30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16</a:t>
            </a:r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转换成二进制数</a:t>
            </a:r>
            <a:endParaRPr lang="zh-CN" altLang="en-US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9401" name="Rectangle 9"/>
          <p:cNvSpPr>
            <a:spLocks noChangeArrowheads="1"/>
          </p:cNvSpPr>
          <p:nvPr/>
        </p:nvSpPr>
        <p:spPr bwMode="auto">
          <a:xfrm>
            <a:off x="1542798" y="5487988"/>
            <a:ext cx="61928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所以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(A9D.6C)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(101010011101.011011)</a:t>
            </a:r>
            <a:r>
              <a:rPr lang="en-US" altLang="zh-CN" b="1" baseline="-30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99402" name="Rectangle 10"/>
          <p:cNvSpPr>
            <a:spLocks noChangeArrowheads="1"/>
          </p:cNvSpPr>
          <p:nvPr/>
        </p:nvSpPr>
        <p:spPr bwMode="auto">
          <a:xfrm>
            <a:off x="1542798" y="3435350"/>
            <a:ext cx="57610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十六进制数：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9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.  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6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 altLang="zh-CN" b="1" u="sng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699423" name="Group 31"/>
          <p:cNvGrpSpPr/>
          <p:nvPr/>
        </p:nvGrpSpPr>
        <p:grpSpPr bwMode="auto">
          <a:xfrm>
            <a:off x="3484310" y="3860800"/>
            <a:ext cx="777875" cy="1174750"/>
            <a:chOff x="2198" y="2432"/>
            <a:chExt cx="490" cy="740"/>
          </a:xfrm>
        </p:grpSpPr>
        <p:sp>
          <p:nvSpPr>
            <p:cNvPr id="699404" name="Line 12"/>
            <p:cNvSpPr>
              <a:spLocks noChangeShapeType="1"/>
            </p:cNvSpPr>
            <p:nvPr/>
          </p:nvSpPr>
          <p:spPr bwMode="auto">
            <a:xfrm>
              <a:off x="2403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05" name="Rectangle 13"/>
            <p:cNvSpPr>
              <a:spLocks noChangeArrowheads="1"/>
            </p:cNvSpPr>
            <p:nvPr/>
          </p:nvSpPr>
          <p:spPr bwMode="auto">
            <a:xfrm>
              <a:off x="2198" y="2922"/>
              <a:ext cx="49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1010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sp>
        <p:nvSpPr>
          <p:cNvPr id="699406" name="Rectangle 14"/>
          <p:cNvSpPr>
            <a:spLocks noChangeArrowheads="1"/>
          </p:cNvSpPr>
          <p:nvPr/>
        </p:nvSpPr>
        <p:spPr bwMode="auto">
          <a:xfrm>
            <a:off x="1541209" y="4567238"/>
            <a:ext cx="1716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二进制数：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9422" name="Text Box 30"/>
          <p:cNvSpPr txBox="1">
            <a:spLocks noChangeArrowheads="1"/>
          </p:cNvSpPr>
          <p:nvPr/>
        </p:nvSpPr>
        <p:spPr bwMode="auto">
          <a:xfrm>
            <a:off x="9570785" y="663128"/>
            <a:ext cx="1727795" cy="600164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</a:gradFill>
          <a:ln w="38100">
            <a:solidFill>
              <a:schemeClr val="tx1"/>
            </a:solidFill>
            <a:miter lim="800000"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0000 ~ 0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0001 ~ 1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0010 ~ 2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0011 ~ 3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0100 ~ 4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0101 ~ 5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0110 ~ 6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0111 ~ 7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1000 ~ 8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1001 ~ 9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1010 ~ A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1011 ~ B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1100 ~ C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1101 ~ D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1110 ~ E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 eaLnBrk="0" hangingPunct="0"/>
            <a:r>
              <a:rPr lang="en-US" altLang="zh-CN" dirty="0">
                <a:solidFill>
                  <a:srgbClr val="C00000"/>
                </a:solidFill>
              </a:rPr>
              <a:t>1111 ~ F</a:t>
            </a:r>
            <a:endParaRPr lang="en-US" altLang="zh-CN" dirty="0">
              <a:solidFill>
                <a:srgbClr val="C00000"/>
              </a:solidFill>
            </a:endParaRPr>
          </a:p>
        </p:txBody>
      </p:sp>
      <p:grpSp>
        <p:nvGrpSpPr>
          <p:cNvPr id="699427" name="Group 35"/>
          <p:cNvGrpSpPr/>
          <p:nvPr/>
        </p:nvGrpSpPr>
        <p:grpSpPr bwMode="auto">
          <a:xfrm>
            <a:off x="4128835" y="3862388"/>
            <a:ext cx="777875" cy="1174750"/>
            <a:chOff x="2198" y="2432"/>
            <a:chExt cx="490" cy="740"/>
          </a:xfrm>
        </p:grpSpPr>
        <p:sp>
          <p:nvSpPr>
            <p:cNvPr id="699428" name="Line 36"/>
            <p:cNvSpPr>
              <a:spLocks noChangeShapeType="1"/>
            </p:cNvSpPr>
            <p:nvPr/>
          </p:nvSpPr>
          <p:spPr bwMode="auto">
            <a:xfrm>
              <a:off x="2403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29" name="Rectangle 37"/>
            <p:cNvSpPr>
              <a:spLocks noChangeArrowheads="1"/>
            </p:cNvSpPr>
            <p:nvPr/>
          </p:nvSpPr>
          <p:spPr bwMode="auto">
            <a:xfrm>
              <a:off x="2198" y="2922"/>
              <a:ext cx="49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1001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9430" name="Group 38"/>
          <p:cNvGrpSpPr/>
          <p:nvPr/>
        </p:nvGrpSpPr>
        <p:grpSpPr bwMode="auto">
          <a:xfrm>
            <a:off x="4759073" y="3863975"/>
            <a:ext cx="777875" cy="1174750"/>
            <a:chOff x="2198" y="2432"/>
            <a:chExt cx="490" cy="740"/>
          </a:xfrm>
        </p:grpSpPr>
        <p:sp>
          <p:nvSpPr>
            <p:cNvPr id="699431" name="Line 39"/>
            <p:cNvSpPr>
              <a:spLocks noChangeShapeType="1"/>
            </p:cNvSpPr>
            <p:nvPr/>
          </p:nvSpPr>
          <p:spPr bwMode="auto">
            <a:xfrm>
              <a:off x="2403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32" name="Rectangle 40"/>
            <p:cNvSpPr>
              <a:spLocks noChangeArrowheads="1"/>
            </p:cNvSpPr>
            <p:nvPr/>
          </p:nvSpPr>
          <p:spPr bwMode="auto">
            <a:xfrm>
              <a:off x="2198" y="2922"/>
              <a:ext cx="49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1101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9433" name="Group 41"/>
          <p:cNvGrpSpPr/>
          <p:nvPr/>
        </p:nvGrpSpPr>
        <p:grpSpPr bwMode="auto">
          <a:xfrm>
            <a:off x="5303585" y="3865563"/>
            <a:ext cx="777875" cy="1174750"/>
            <a:chOff x="2198" y="2432"/>
            <a:chExt cx="490" cy="740"/>
          </a:xfrm>
        </p:grpSpPr>
        <p:sp>
          <p:nvSpPr>
            <p:cNvPr id="699434" name="Line 42"/>
            <p:cNvSpPr>
              <a:spLocks noChangeShapeType="1"/>
            </p:cNvSpPr>
            <p:nvPr/>
          </p:nvSpPr>
          <p:spPr bwMode="auto">
            <a:xfrm>
              <a:off x="2403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35" name="Rectangle 43"/>
            <p:cNvSpPr>
              <a:spLocks noChangeArrowheads="1"/>
            </p:cNvSpPr>
            <p:nvPr/>
          </p:nvSpPr>
          <p:spPr bwMode="auto">
            <a:xfrm>
              <a:off x="2198" y="2922"/>
              <a:ext cx="49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   .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9436" name="Group 44"/>
          <p:cNvGrpSpPr/>
          <p:nvPr/>
        </p:nvGrpSpPr>
        <p:grpSpPr bwMode="auto">
          <a:xfrm>
            <a:off x="5789360" y="3879850"/>
            <a:ext cx="777875" cy="1174750"/>
            <a:chOff x="2198" y="2432"/>
            <a:chExt cx="490" cy="740"/>
          </a:xfrm>
        </p:grpSpPr>
        <p:sp>
          <p:nvSpPr>
            <p:cNvPr id="699437" name="Line 45"/>
            <p:cNvSpPr>
              <a:spLocks noChangeShapeType="1"/>
            </p:cNvSpPr>
            <p:nvPr/>
          </p:nvSpPr>
          <p:spPr bwMode="auto">
            <a:xfrm>
              <a:off x="2403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38" name="Rectangle 46"/>
            <p:cNvSpPr>
              <a:spLocks noChangeArrowheads="1"/>
            </p:cNvSpPr>
            <p:nvPr/>
          </p:nvSpPr>
          <p:spPr bwMode="auto">
            <a:xfrm>
              <a:off x="2198" y="2922"/>
              <a:ext cx="49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0110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99439" name="Group 47"/>
          <p:cNvGrpSpPr/>
          <p:nvPr/>
        </p:nvGrpSpPr>
        <p:grpSpPr bwMode="auto">
          <a:xfrm>
            <a:off x="6448173" y="3881438"/>
            <a:ext cx="777875" cy="1174750"/>
            <a:chOff x="2198" y="2432"/>
            <a:chExt cx="490" cy="740"/>
          </a:xfrm>
        </p:grpSpPr>
        <p:sp>
          <p:nvSpPr>
            <p:cNvPr id="699440" name="Line 48"/>
            <p:cNvSpPr>
              <a:spLocks noChangeShapeType="1"/>
            </p:cNvSpPr>
            <p:nvPr/>
          </p:nvSpPr>
          <p:spPr bwMode="auto">
            <a:xfrm>
              <a:off x="2403" y="2432"/>
              <a:ext cx="0" cy="45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9441" name="Rectangle 49"/>
            <p:cNvSpPr>
              <a:spLocks noChangeArrowheads="1"/>
            </p:cNvSpPr>
            <p:nvPr/>
          </p:nvSpPr>
          <p:spPr bwMode="auto">
            <a:xfrm>
              <a:off x="2198" y="2922"/>
              <a:ext cx="49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1100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</p:grpSp>
      <p:sp>
        <p:nvSpPr>
          <p:cNvPr id="699442" name="AutoShape 50"/>
          <p:cNvSpPr>
            <a:spLocks noChangeArrowheads="1"/>
          </p:cNvSpPr>
          <p:nvPr/>
        </p:nvSpPr>
        <p:spPr bwMode="auto">
          <a:xfrm>
            <a:off x="1559169" y="1917551"/>
            <a:ext cx="7488832" cy="3095625"/>
          </a:xfrm>
          <a:prstGeom prst="cloudCallout">
            <a:avLst>
              <a:gd name="adj1" fmla="val -12819"/>
              <a:gd name="adj2" fmla="val 70000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5400">
            <a:solidFill>
              <a:srgbClr val="FF00FF"/>
            </a:solidFill>
            <a:rou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</p:spPr>
        <p:txBody>
          <a:bodyPr/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请问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……….????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(9FDA.4B)</a:t>
            </a:r>
            <a:r>
              <a:rPr lang="en-US" altLang="zh-CN" sz="28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(__________)</a:t>
            </a:r>
            <a:r>
              <a:rPr lang="en-US" altLang="zh-CN" sz="28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endParaRPr lang="en-US" altLang="zh-CN" sz="2800" b="1" baseline="-25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(256)</a:t>
            </a:r>
            <a:r>
              <a:rPr lang="en-US" altLang="zh-CN" sz="28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(___________)</a:t>
            </a:r>
            <a:r>
              <a:rPr lang="en-US" altLang="zh-CN" sz="28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endParaRPr lang="en-US" altLang="zh-CN" sz="2800" b="1" baseline="-25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699446" name="Group 54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99447" name="Text Box 55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99448" name="Text Box 56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981450" y="3314700"/>
              <a:ext cx="371475" cy="444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981450" y="3314700"/>
                <a:ext cx="371475" cy="4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4276725" y="3009900"/>
              <a:ext cx="381000" cy="20002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4276725" y="3009900"/>
                <a:ext cx="381000" cy="200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4871720" y="3014345"/>
              <a:ext cx="405130" cy="22415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4871720" y="3014345"/>
                <a:ext cx="405130" cy="224155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93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9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9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99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9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94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94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2000"/>
                                        <p:tgtEl>
                                          <p:spTgt spid="699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2000"/>
                                        <p:tgtEl>
                                          <p:spTgt spid="699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2000"/>
                                        <p:tgtEl>
                                          <p:spTgt spid="6994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2000"/>
                                        <p:tgtEl>
                                          <p:spTgt spid="6994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2000"/>
                                        <p:tgtEl>
                                          <p:spTgt spid="6994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2000"/>
                                        <p:tgtEl>
                                          <p:spTgt spid="699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994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99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99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7" grpId="0" bldLvl="5" autoUpdateAnimBg="0" build="p"/>
      <p:bldP spid="699398" grpId="0"/>
      <p:bldP spid="699400" grpId="0"/>
      <p:bldP spid="699401" grpId="0"/>
      <p:bldP spid="699402" grpId="0"/>
      <p:bldP spid="699406" grpId="0"/>
      <p:bldP spid="699422" grpId="0" animBg="1" autoUpdateAnimBg="0"/>
      <p:bldP spid="6994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机器数的表示形式及其表示范围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00419" name="Rectangle 3"/>
          <p:cNvSpPr>
            <a:spLocks noChangeArrowheads="1"/>
          </p:cNvSpPr>
          <p:nvPr/>
        </p:nvSpPr>
        <p:spPr bwMode="auto">
          <a:xfrm>
            <a:off x="525008" y="1000127"/>
            <a:ext cx="11187609" cy="3221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真值与机器数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3200" b="1" dirty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真值：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一个带符号数由两部分组成：一部分表示数的符号，另一部分表示数的数值。一般，直接用正号“＋”和负号“－”来表示符号的二进制数，叫做符号数的真值。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机器数</a:t>
            </a:r>
            <a:r>
              <a:rPr lang="zh-CN" altLang="en-US" b="1" dirty="0">
                <a:solidFill>
                  <a:srgbClr val="0066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计算机中的数是用二进制来表示的，数的符号也是用二进制来表示的。把一个数连同其符号在内在机器中的表示加以数值化，这样的数称为机器数。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一般用最高有效位来表示数的符号，正数用</a:t>
            </a:r>
            <a:r>
              <a:rPr lang="en-US" altLang="zh-CN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表示，负数用</a:t>
            </a:r>
            <a:r>
              <a:rPr lang="en-US" altLang="zh-CN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表示。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0438" name="Group 22"/>
          <p:cNvGrpSpPr/>
          <p:nvPr/>
        </p:nvGrpSpPr>
        <p:grpSpPr bwMode="auto">
          <a:xfrm>
            <a:off x="1992238" y="4725148"/>
            <a:ext cx="4895850" cy="1743077"/>
            <a:chOff x="657" y="3113"/>
            <a:chExt cx="3084" cy="1098"/>
          </a:xfrm>
        </p:grpSpPr>
        <p:sp>
          <p:nvSpPr>
            <p:cNvPr id="700424" name="Text Box 8"/>
            <p:cNvSpPr txBox="1">
              <a:spLocks noChangeArrowheads="1"/>
            </p:cNvSpPr>
            <p:nvPr/>
          </p:nvSpPr>
          <p:spPr bwMode="auto">
            <a:xfrm>
              <a:off x="657" y="3113"/>
              <a:ext cx="3084" cy="640"/>
            </a:xfrm>
            <a:prstGeom prst="rect">
              <a:avLst/>
            </a:prstGeom>
            <a:noFill/>
            <a:ln w="5715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177800" indent="-177800">
                <a:spcBef>
                  <a:spcPct val="50000"/>
                </a:spcBef>
                <a:tabLst>
                  <a:tab pos="177800" algn="l"/>
                </a:tabLst>
              </a:pPr>
              <a:r>
                <a:rPr kumimoji="0" lang="zh-CN" alt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真值：   </a:t>
              </a:r>
              <a:r>
                <a:rPr kumimoji="0"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+ 1 0 1 1               - 1 0 1 1</a:t>
              </a:r>
              <a:endParaRPr kumimoji="0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  <a:p>
              <a:pPr marL="177800" indent="-177800">
                <a:spcBef>
                  <a:spcPct val="50000"/>
                </a:spcBef>
                <a:tabLst>
                  <a:tab pos="177800" algn="l"/>
                </a:tabLst>
              </a:pPr>
              <a:r>
                <a:rPr kumimoji="0" lang="zh-CN" alt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机器数： </a:t>
              </a:r>
              <a:r>
                <a:rPr kumimoji="0"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r>
                <a:rPr kumimoji="0"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kumimoji="0" lang="en-US" altLang="zh-CN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1 0 1 1               </a:t>
              </a:r>
              <a:r>
                <a:rPr kumimoji="0"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kumimoji="0"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kumimoji="0" lang="en-US" altLang="zh-CN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1 0 1 1</a:t>
              </a:r>
              <a:endParaRPr kumimoji="0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grpSp>
          <p:nvGrpSpPr>
            <p:cNvPr id="700430" name="Group 14"/>
            <p:cNvGrpSpPr/>
            <p:nvPr/>
          </p:nvGrpSpPr>
          <p:grpSpPr bwMode="auto">
            <a:xfrm>
              <a:off x="1421" y="3687"/>
              <a:ext cx="902" cy="524"/>
              <a:chOff x="1358" y="3714"/>
              <a:chExt cx="902" cy="524"/>
            </a:xfrm>
          </p:grpSpPr>
          <p:sp>
            <p:nvSpPr>
              <p:cNvPr id="700425" name="AutoShape 9"/>
              <p:cNvSpPr/>
              <p:nvPr/>
            </p:nvSpPr>
            <p:spPr bwMode="auto">
              <a:xfrm rot="5400000">
                <a:off x="1856" y="3552"/>
                <a:ext cx="107" cy="432"/>
              </a:xfrm>
              <a:prstGeom prst="rightBrace">
                <a:avLst>
                  <a:gd name="adj1" fmla="val 33242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0426" name="Text Box 10"/>
              <p:cNvSpPr txBox="1">
                <a:spLocks noChangeArrowheads="1"/>
              </p:cNvSpPr>
              <p:nvPr/>
            </p:nvSpPr>
            <p:spPr bwMode="auto">
              <a:xfrm>
                <a:off x="1716" y="3790"/>
                <a:ext cx="544" cy="233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177800" indent="-177800">
                  <a:spcBef>
                    <a:spcPct val="50000"/>
                  </a:spcBef>
                  <a:tabLst>
                    <a:tab pos="177800" algn="l"/>
                  </a:tabLst>
                </a:pPr>
                <a:r>
                  <a:rPr kumimoji="0" lang="zh-CN" altLang="en-US" sz="18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数值</a:t>
                </a:r>
                <a:endParaRPr kumimoji="0" lang="zh-CN" altLang="en-US" sz="1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00427" name="Line 11"/>
              <p:cNvSpPr>
                <a:spLocks noChangeShapeType="1"/>
              </p:cNvSpPr>
              <p:nvPr/>
            </p:nvSpPr>
            <p:spPr bwMode="auto">
              <a:xfrm flipV="1">
                <a:off x="1564" y="3735"/>
                <a:ext cx="0" cy="31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0428" name="Text Box 12"/>
              <p:cNvSpPr txBox="1">
                <a:spLocks noChangeArrowheads="1"/>
              </p:cNvSpPr>
              <p:nvPr/>
            </p:nvSpPr>
            <p:spPr bwMode="auto">
              <a:xfrm>
                <a:off x="1358" y="4005"/>
                <a:ext cx="478" cy="233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marL="177800" indent="-177800">
                  <a:spcBef>
                    <a:spcPct val="50000"/>
                  </a:spcBef>
                  <a:tabLst>
                    <a:tab pos="177800" algn="l"/>
                  </a:tabLst>
                </a:pPr>
                <a:r>
                  <a:rPr kumimoji="0" lang="zh-CN" alt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符号</a:t>
                </a:r>
                <a:endParaRPr kumimoji="0" lang="zh-CN" altLang="en-US" sz="1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700431" name="Group 15"/>
            <p:cNvGrpSpPr/>
            <p:nvPr/>
          </p:nvGrpSpPr>
          <p:grpSpPr bwMode="auto">
            <a:xfrm>
              <a:off x="2834" y="3683"/>
              <a:ext cx="887" cy="525"/>
              <a:chOff x="1604" y="3709"/>
              <a:chExt cx="887" cy="525"/>
            </a:xfrm>
          </p:grpSpPr>
          <p:sp>
            <p:nvSpPr>
              <p:cNvPr id="700432" name="AutoShape 16"/>
              <p:cNvSpPr/>
              <p:nvPr/>
            </p:nvSpPr>
            <p:spPr bwMode="auto">
              <a:xfrm rot="5400000">
                <a:off x="2098" y="3534"/>
                <a:ext cx="97" cy="447"/>
              </a:xfrm>
              <a:prstGeom prst="rightBrace">
                <a:avLst>
                  <a:gd name="adj1" fmla="val 33242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0433" name="Text Box 17"/>
              <p:cNvSpPr txBox="1">
                <a:spLocks noChangeArrowheads="1"/>
              </p:cNvSpPr>
              <p:nvPr/>
            </p:nvSpPr>
            <p:spPr bwMode="auto">
              <a:xfrm>
                <a:off x="1947" y="3779"/>
                <a:ext cx="544" cy="233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177800" indent="-177800">
                  <a:spcBef>
                    <a:spcPct val="50000"/>
                  </a:spcBef>
                  <a:tabLst>
                    <a:tab pos="177800" algn="l"/>
                  </a:tabLst>
                </a:pPr>
                <a:r>
                  <a:rPr kumimoji="0" lang="zh-CN" altLang="en-US" sz="18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数值</a:t>
                </a:r>
                <a:endParaRPr kumimoji="0" lang="zh-CN" altLang="en-US" sz="1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00434" name="Line 18"/>
              <p:cNvSpPr>
                <a:spLocks noChangeShapeType="1"/>
              </p:cNvSpPr>
              <p:nvPr/>
            </p:nvSpPr>
            <p:spPr bwMode="auto">
              <a:xfrm flipV="1">
                <a:off x="1797" y="3726"/>
                <a:ext cx="0" cy="31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0435" name="Text Box 19"/>
              <p:cNvSpPr txBox="1">
                <a:spLocks noChangeArrowheads="1"/>
              </p:cNvSpPr>
              <p:nvPr/>
            </p:nvSpPr>
            <p:spPr bwMode="auto">
              <a:xfrm>
                <a:off x="1604" y="4001"/>
                <a:ext cx="544" cy="233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177800" indent="-177800">
                  <a:spcBef>
                    <a:spcPct val="50000"/>
                  </a:spcBef>
                  <a:tabLst>
                    <a:tab pos="177800" algn="l"/>
                  </a:tabLst>
                </a:pPr>
                <a:r>
                  <a:rPr kumimoji="0" lang="zh-CN" altLang="en-US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符号</a:t>
                </a:r>
                <a:endParaRPr kumimoji="0" lang="zh-CN" altLang="en-US" sz="1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700443" name="Group 27"/>
          <p:cNvGrpSpPr/>
          <p:nvPr/>
        </p:nvGrpSpPr>
        <p:grpSpPr bwMode="auto">
          <a:xfrm>
            <a:off x="7546954" y="4652964"/>
            <a:ext cx="4021655" cy="1944687"/>
            <a:chOff x="3693" y="2931"/>
            <a:chExt cx="1863" cy="1225"/>
          </a:xfrm>
        </p:grpSpPr>
        <p:sp>
          <p:nvSpPr>
            <p:cNvPr id="700442" name="Rectangle 26"/>
            <p:cNvSpPr>
              <a:spLocks noChangeArrowheads="1"/>
            </p:cNvSpPr>
            <p:nvPr/>
          </p:nvSpPr>
          <p:spPr bwMode="auto">
            <a:xfrm>
              <a:off x="3787" y="2931"/>
              <a:ext cx="1769" cy="1225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28575">
              <a:solidFill>
                <a:srgbClr val="FF00FF"/>
              </a:solidFill>
              <a:miter lim="800000"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00441" name="Group 25"/>
            <p:cNvGrpSpPr/>
            <p:nvPr/>
          </p:nvGrpSpPr>
          <p:grpSpPr bwMode="auto">
            <a:xfrm>
              <a:off x="3693" y="2985"/>
              <a:ext cx="1517" cy="1035"/>
              <a:chOff x="3693" y="2985"/>
              <a:chExt cx="1517" cy="1035"/>
            </a:xfrm>
          </p:grpSpPr>
          <p:sp>
            <p:nvSpPr>
              <p:cNvPr id="700437" name="Text Box 21"/>
              <p:cNvSpPr txBox="1">
                <a:spLocks noChangeArrowheads="1"/>
              </p:cNvSpPr>
              <p:nvPr/>
            </p:nvSpPr>
            <p:spPr bwMode="auto">
              <a:xfrm>
                <a:off x="3693" y="3186"/>
                <a:ext cx="862" cy="834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177800" indent="-177800" algn="ctr">
                  <a:spcBef>
                    <a:spcPct val="50000"/>
                  </a:spcBef>
                  <a:tabLst>
                    <a:tab pos="177800" algn="l"/>
                  </a:tabLst>
                </a:pPr>
                <a:r>
                  <a:rPr kumimoji="0" lang="en-US" altLang="zh-CN" sz="3200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kumimoji="0" lang="zh-CN" altLang="en-US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机器数的表示形式</a:t>
                </a:r>
                <a:endParaRPr kumimoji="0" lang="zh-CN" altLang="en-US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00439" name="Text Box 23"/>
              <p:cNvSpPr txBox="1">
                <a:spLocks noChangeArrowheads="1"/>
              </p:cNvSpPr>
              <p:nvPr/>
            </p:nvSpPr>
            <p:spPr bwMode="auto">
              <a:xfrm>
                <a:off x="4621" y="2985"/>
                <a:ext cx="589" cy="989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177800" indent="-177800" algn="ctr">
                  <a:spcBef>
                    <a:spcPct val="50000"/>
                  </a:spcBef>
                  <a:tabLst>
                    <a:tab pos="177800" algn="l"/>
                  </a:tabLst>
                </a:pPr>
                <a:r>
                  <a:rPr kumimoji="0" lang="zh-CN" altLang="en-US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原码</a:t>
                </a:r>
                <a:endParaRPr kumimoji="0" lang="zh-CN" alt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177800" indent="-177800" algn="ctr">
                  <a:spcBef>
                    <a:spcPct val="50000"/>
                  </a:spcBef>
                  <a:tabLst>
                    <a:tab pos="177800" algn="l"/>
                  </a:tabLst>
                </a:pPr>
                <a:r>
                  <a:rPr kumimoji="0" lang="zh-CN" altLang="en-US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补码</a:t>
                </a:r>
                <a:endParaRPr kumimoji="0" lang="zh-CN" alt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177800" indent="-177800" algn="ctr">
                  <a:spcBef>
                    <a:spcPct val="50000"/>
                  </a:spcBef>
                  <a:tabLst>
                    <a:tab pos="177800" algn="l"/>
                  </a:tabLst>
                </a:pPr>
                <a:r>
                  <a:rPr kumimoji="0" lang="zh-CN" altLang="en-US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反码</a:t>
                </a:r>
                <a:endParaRPr kumimoji="0" lang="zh-CN" alt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00440" name="AutoShape 24"/>
              <p:cNvSpPr/>
              <p:nvPr/>
            </p:nvSpPr>
            <p:spPr bwMode="auto">
              <a:xfrm>
                <a:off x="4555" y="3113"/>
                <a:ext cx="135" cy="771"/>
              </a:xfrm>
              <a:prstGeom prst="leftBrace">
                <a:avLst>
                  <a:gd name="adj1" fmla="val 70604"/>
                  <a:gd name="adj2" fmla="val 50000"/>
                </a:avLst>
              </a:prstGeom>
              <a:noFill/>
              <a:ln w="38100">
                <a:solidFill>
                  <a:srgbClr val="0066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00447" name="Group 31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00448" name="Text Box 32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00449" name="Text Box 3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0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0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0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0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8" grpId="0"/>
      <p:bldP spid="700419" grpId="0" bldLvl="5" autoUpdateAnimBg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机器数的表示形式及其表示范围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01443" name="Rectangle 3"/>
          <p:cNvSpPr>
            <a:spLocks noChangeArrowheads="1"/>
          </p:cNvSpPr>
          <p:nvPr/>
        </p:nvSpPr>
        <p:spPr bwMode="auto">
          <a:xfrm>
            <a:off x="695400" y="908720"/>
            <a:ext cx="10945216" cy="178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原码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原码又称为“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符号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数值表示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”。在以原码形式表示的正数和负数中，第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位表示符号位，对于正数，符号位记为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，对于负数，符号位记为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，其余各位表示数值部分。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1465" name="Rectangle 25"/>
          <p:cNvSpPr>
            <a:spLocks noChangeArrowheads="1"/>
          </p:cNvSpPr>
          <p:nvPr/>
        </p:nvSpPr>
        <p:spPr bwMode="auto">
          <a:xfrm>
            <a:off x="1344438" y="2741613"/>
            <a:ext cx="8135938" cy="1047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N1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+10011             N2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  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-01010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[N1]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原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＝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10011           [N2]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原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01010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01466" name="Rectangle 26"/>
          <p:cNvSpPr>
            <a:spLocks noChangeArrowheads="1"/>
          </p:cNvSpPr>
          <p:nvPr/>
        </p:nvSpPr>
        <p:spPr bwMode="auto">
          <a:xfrm>
            <a:off x="707774" y="3714750"/>
            <a:ext cx="10801200" cy="1047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根据上述原码形成规则，一个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位的整数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（包含一位符号位）的原码一般表示为：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01472" name="Group 32"/>
          <p:cNvGrpSpPr/>
          <p:nvPr/>
        </p:nvGrpSpPr>
        <p:grpSpPr bwMode="auto">
          <a:xfrm>
            <a:off x="2063552" y="4725144"/>
            <a:ext cx="8496944" cy="1295400"/>
            <a:chOff x="841" y="2805"/>
            <a:chExt cx="4173" cy="816"/>
          </a:xfrm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</p:grpSpPr>
        <p:sp>
          <p:nvSpPr>
            <p:cNvPr id="701471" name="Rectangle 31"/>
            <p:cNvSpPr>
              <a:spLocks noChangeArrowheads="1"/>
            </p:cNvSpPr>
            <p:nvPr/>
          </p:nvSpPr>
          <p:spPr bwMode="auto">
            <a:xfrm>
              <a:off x="841" y="2805"/>
              <a:ext cx="4173" cy="8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8100">
              <a:solidFill>
                <a:srgbClr val="CC00C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01470" name="Group 30"/>
            <p:cNvGrpSpPr/>
            <p:nvPr/>
          </p:nvGrpSpPr>
          <p:grpSpPr bwMode="auto">
            <a:xfrm>
              <a:off x="1071" y="2817"/>
              <a:ext cx="3490" cy="756"/>
              <a:chOff x="729" y="2907"/>
              <a:chExt cx="3490" cy="756"/>
            </a:xfrm>
          </p:grpSpPr>
          <p:sp>
            <p:nvSpPr>
              <p:cNvPr id="701468" name="Rectangle 28"/>
              <p:cNvSpPr>
                <a:spLocks noChangeArrowheads="1"/>
              </p:cNvSpPr>
              <p:nvPr/>
            </p:nvSpPr>
            <p:spPr bwMode="auto">
              <a:xfrm>
                <a:off x="729" y="2907"/>
                <a:ext cx="3490" cy="7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 N                0 ≤ N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altLang="zh-CN" b="1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n-1</a:t>
                </a:r>
                <a:endParaRPr lang="en-US" altLang="zh-CN" b="1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[N]</a:t>
                </a:r>
                <a:r>
                  <a:rPr lang="zh-CN" altLang="en-US" b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原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＝ </a:t>
                </a:r>
                <a:endPara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indent="266700"/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altLang="zh-CN" b="1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－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   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－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altLang="zh-CN" b="1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≤ 0</a:t>
                </a:r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1469" name="AutoShape 29"/>
              <p:cNvSpPr/>
              <p:nvPr/>
            </p:nvSpPr>
            <p:spPr bwMode="auto">
              <a:xfrm>
                <a:off x="1560" y="3022"/>
                <a:ext cx="136" cy="54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01476" name="Group 36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01477" name="Text Box 3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01478" name="Text Box 3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1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01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01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01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ldLvl="5" autoUpdateAnimBg="0" build="p"/>
      <p:bldP spid="701465" grpId="0" bldLvl="5" autoUpdateAnimBg="0" build="p"/>
      <p:bldP spid="701466" grpId="0" bldLvl="5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机器数的表示形式及其表示范围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02467" name="Rectangle 3"/>
          <p:cNvSpPr>
            <a:spLocks noChangeArrowheads="1"/>
          </p:cNvSpPr>
          <p:nvPr/>
        </p:nvSpPr>
        <p:spPr bwMode="auto">
          <a:xfrm>
            <a:off x="624358" y="784102"/>
            <a:ext cx="8135938" cy="557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原码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2472" name="Rectangle 8"/>
          <p:cNvSpPr>
            <a:spLocks noChangeArrowheads="1"/>
          </p:cNvSpPr>
          <p:nvPr/>
        </p:nvSpPr>
        <p:spPr bwMode="auto">
          <a:xfrm>
            <a:off x="741481" y="1354087"/>
            <a:ext cx="10251063" cy="490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对于这样的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位整数其原码表示的数的范围为：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n-1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1)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～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n-1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702473" name="Group 9"/>
          <p:cNvGrpSpPr/>
          <p:nvPr/>
        </p:nvGrpSpPr>
        <p:grpSpPr bwMode="auto">
          <a:xfrm>
            <a:off x="1752396" y="3861792"/>
            <a:ext cx="8664084" cy="1295400"/>
            <a:chOff x="841" y="2805"/>
            <a:chExt cx="4173" cy="816"/>
          </a:xfrm>
        </p:grpSpPr>
        <p:sp>
          <p:nvSpPr>
            <p:cNvPr id="702474" name="Rectangle 10"/>
            <p:cNvSpPr>
              <a:spLocks noChangeArrowheads="1"/>
            </p:cNvSpPr>
            <p:nvPr/>
          </p:nvSpPr>
          <p:spPr bwMode="auto">
            <a:xfrm>
              <a:off x="841" y="2805"/>
              <a:ext cx="4173" cy="8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8100">
              <a:solidFill>
                <a:srgbClr val="CC00CC"/>
              </a:solidFill>
              <a:miter lim="800000"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02475" name="Group 11"/>
            <p:cNvGrpSpPr/>
            <p:nvPr/>
          </p:nvGrpSpPr>
          <p:grpSpPr bwMode="auto">
            <a:xfrm>
              <a:off x="1071" y="2817"/>
              <a:ext cx="3145" cy="756"/>
              <a:chOff x="729" y="2907"/>
              <a:chExt cx="3145" cy="756"/>
            </a:xfrm>
          </p:grpSpPr>
          <p:sp>
            <p:nvSpPr>
              <p:cNvPr id="702476" name="Rectangle 12"/>
              <p:cNvSpPr>
                <a:spLocks noChangeArrowheads="1"/>
              </p:cNvSpPr>
              <p:nvPr/>
            </p:nvSpPr>
            <p:spPr bwMode="auto">
              <a:xfrm>
                <a:off x="729" y="2907"/>
                <a:ext cx="3145" cy="7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 N                0 ≤ N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altLang="zh-CN" b="1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[N]</a:t>
                </a:r>
                <a:r>
                  <a:rPr lang="zh-CN" altLang="en-US" b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原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＝ </a:t>
                </a:r>
                <a:endPara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indent="266700"/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－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   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－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≤ 0</a:t>
                </a:r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2477" name="AutoShape 13"/>
              <p:cNvSpPr/>
              <p:nvPr/>
            </p:nvSpPr>
            <p:spPr bwMode="auto">
              <a:xfrm>
                <a:off x="1551" y="3022"/>
                <a:ext cx="136" cy="54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02493" name="Group 29"/>
          <p:cNvGrpSpPr/>
          <p:nvPr/>
        </p:nvGrpSpPr>
        <p:grpSpPr bwMode="auto">
          <a:xfrm>
            <a:off x="3941663" y="1895103"/>
            <a:ext cx="4746625" cy="885825"/>
            <a:chOff x="1332" y="1689"/>
            <a:chExt cx="2990" cy="558"/>
          </a:xfrm>
        </p:grpSpPr>
        <p:grpSp>
          <p:nvGrpSpPr>
            <p:cNvPr id="702488" name="Group 24"/>
            <p:cNvGrpSpPr/>
            <p:nvPr/>
          </p:nvGrpSpPr>
          <p:grpSpPr bwMode="auto">
            <a:xfrm>
              <a:off x="1332" y="1706"/>
              <a:ext cx="1315" cy="541"/>
              <a:chOff x="1332" y="1706"/>
              <a:chExt cx="1315" cy="541"/>
            </a:xfrm>
          </p:grpSpPr>
          <p:sp>
            <p:nvSpPr>
              <p:cNvPr id="702480" name="AutoShape 16"/>
              <p:cNvSpPr/>
              <p:nvPr/>
            </p:nvSpPr>
            <p:spPr bwMode="auto">
              <a:xfrm rot="5400000">
                <a:off x="1845" y="1616"/>
                <a:ext cx="127" cy="762"/>
              </a:xfrm>
              <a:prstGeom prst="rightBrace">
                <a:avLst>
                  <a:gd name="adj1" fmla="val 50000"/>
                  <a:gd name="adj2" fmla="val 50000"/>
                </a:avLst>
              </a:prstGeom>
              <a:noFill/>
              <a:ln w="222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2481" name="Text Box 17"/>
              <p:cNvSpPr txBox="1">
                <a:spLocks noChangeArrowheads="1"/>
              </p:cNvSpPr>
              <p:nvPr/>
            </p:nvSpPr>
            <p:spPr bwMode="auto">
              <a:xfrm>
                <a:off x="1332" y="1706"/>
                <a:ext cx="1315" cy="1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b="1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b="1" dirty="0"/>
                  <a:t>11………1</a:t>
                </a:r>
                <a:endParaRPr lang="en-US" altLang="zh-CN" b="1" dirty="0"/>
              </a:p>
            </p:txBody>
          </p:sp>
          <p:sp>
            <p:nvSpPr>
              <p:cNvPr id="702482" name="Text Box 18"/>
              <p:cNvSpPr txBox="1">
                <a:spLocks noChangeArrowheads="1"/>
              </p:cNvSpPr>
              <p:nvPr/>
            </p:nvSpPr>
            <p:spPr bwMode="auto">
              <a:xfrm>
                <a:off x="1651" y="2060"/>
                <a:ext cx="671" cy="1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800" b="1"/>
                  <a:t>n-1</a:t>
                </a:r>
                <a:r>
                  <a:rPr lang="zh-CN" altLang="en-US" sz="1800" b="1"/>
                  <a:t>个</a:t>
                </a:r>
                <a:r>
                  <a:rPr lang="en-US" altLang="zh-CN" sz="1800" b="1"/>
                  <a:t>1</a:t>
                </a:r>
                <a:endParaRPr lang="en-US" altLang="zh-CN" sz="1800" b="1"/>
              </a:p>
            </p:txBody>
          </p:sp>
        </p:grpSp>
        <p:sp>
          <p:nvSpPr>
            <p:cNvPr id="702487" name="Line 23"/>
            <p:cNvSpPr>
              <a:spLocks noChangeShapeType="1"/>
            </p:cNvSpPr>
            <p:nvPr/>
          </p:nvSpPr>
          <p:spPr bwMode="auto">
            <a:xfrm>
              <a:off x="2494" y="1862"/>
              <a:ext cx="473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02489" name="Group 25"/>
            <p:cNvGrpSpPr/>
            <p:nvPr/>
          </p:nvGrpSpPr>
          <p:grpSpPr bwMode="auto">
            <a:xfrm>
              <a:off x="3007" y="1689"/>
              <a:ext cx="1315" cy="541"/>
              <a:chOff x="1332" y="1706"/>
              <a:chExt cx="1315" cy="541"/>
            </a:xfrm>
          </p:grpSpPr>
          <p:sp>
            <p:nvSpPr>
              <p:cNvPr id="702490" name="AutoShape 26"/>
              <p:cNvSpPr/>
              <p:nvPr/>
            </p:nvSpPr>
            <p:spPr bwMode="auto">
              <a:xfrm rot="5400000">
                <a:off x="1845" y="1616"/>
                <a:ext cx="127" cy="762"/>
              </a:xfrm>
              <a:prstGeom prst="rightBrace">
                <a:avLst>
                  <a:gd name="adj1" fmla="val 50000"/>
                  <a:gd name="adj2" fmla="val 50000"/>
                </a:avLst>
              </a:prstGeom>
              <a:noFill/>
              <a:ln w="222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2491" name="Text Box 27"/>
              <p:cNvSpPr txBox="1">
                <a:spLocks noChangeArrowheads="1"/>
              </p:cNvSpPr>
              <p:nvPr/>
            </p:nvSpPr>
            <p:spPr bwMode="auto">
              <a:xfrm>
                <a:off x="1332" y="1706"/>
                <a:ext cx="1315" cy="1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b="1">
                    <a:solidFill>
                      <a:srgbClr val="FF0000"/>
                    </a:solidFill>
                  </a:rPr>
                  <a:t>0</a:t>
                </a:r>
                <a:r>
                  <a:rPr lang="en-US" altLang="zh-CN" b="1"/>
                  <a:t>11………1</a:t>
                </a:r>
                <a:endParaRPr lang="en-US" altLang="zh-CN" b="1"/>
              </a:p>
            </p:txBody>
          </p:sp>
          <p:sp>
            <p:nvSpPr>
              <p:cNvPr id="702492" name="Text Box 28"/>
              <p:cNvSpPr txBox="1">
                <a:spLocks noChangeArrowheads="1"/>
              </p:cNvSpPr>
              <p:nvPr/>
            </p:nvSpPr>
            <p:spPr bwMode="auto">
              <a:xfrm>
                <a:off x="1651" y="2060"/>
                <a:ext cx="671" cy="1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800" b="1"/>
                  <a:t>n-1</a:t>
                </a:r>
                <a:r>
                  <a:rPr lang="zh-CN" altLang="en-US" sz="1800" b="1"/>
                  <a:t>个</a:t>
                </a:r>
                <a:r>
                  <a:rPr lang="en-US" altLang="zh-CN" sz="1800" b="1"/>
                  <a:t>1</a:t>
                </a:r>
                <a:endParaRPr lang="en-US" altLang="zh-CN" sz="1800" b="1"/>
              </a:p>
            </p:txBody>
          </p:sp>
        </p:grpSp>
      </p:grpSp>
      <p:sp>
        <p:nvSpPr>
          <p:cNvPr id="702494" name="Rectangle 30"/>
          <p:cNvSpPr>
            <a:spLocks noChangeArrowheads="1"/>
          </p:cNvSpPr>
          <p:nvPr/>
        </p:nvSpPr>
        <p:spPr bwMode="auto">
          <a:xfrm>
            <a:off x="479376" y="2924944"/>
            <a:ext cx="10926124" cy="1047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对于定点小数，通常小数点定在最高位的左边，这时数值小于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。定点小数原码一般表示为：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2495" name="Rectangle 31"/>
          <p:cNvSpPr>
            <a:spLocks noChangeArrowheads="1"/>
          </p:cNvSpPr>
          <p:nvPr/>
        </p:nvSpPr>
        <p:spPr bwMode="auto">
          <a:xfrm>
            <a:off x="740908" y="5333578"/>
            <a:ext cx="11451091" cy="1047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    对于这样的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m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位小数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(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含一符号位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其原码表示数的范围为：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                 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(1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-(m-1)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～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(1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-(m-1)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702499" name="Group 35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02500" name="Text Box 36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02501" name="Text Box 3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Group 25"/>
          <p:cNvGrpSpPr/>
          <p:nvPr/>
        </p:nvGrpSpPr>
        <p:grpSpPr bwMode="auto">
          <a:xfrm>
            <a:off x="6911083" y="5727700"/>
            <a:ext cx="4746625" cy="885825"/>
            <a:chOff x="1332" y="1050"/>
            <a:chExt cx="2990" cy="558"/>
          </a:xfrm>
        </p:grpSpPr>
        <p:sp>
          <p:nvSpPr>
            <p:cNvPr id="26" name="AutoShape 15"/>
            <p:cNvSpPr/>
            <p:nvPr/>
          </p:nvSpPr>
          <p:spPr bwMode="auto">
            <a:xfrm rot="5400000">
              <a:off x="1899" y="989"/>
              <a:ext cx="127" cy="762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22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1332" y="1067"/>
              <a:ext cx="1315" cy="1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b="1" dirty="0">
                  <a:solidFill>
                    <a:srgbClr val="FF0000"/>
                  </a:solidFill>
                </a:rPr>
                <a:t>1</a:t>
              </a:r>
              <a:r>
                <a:rPr lang="en-US" altLang="zh-CN" b="1" dirty="0"/>
                <a:t>.11………1</a:t>
              </a:r>
              <a:endParaRPr lang="en-US" altLang="zh-CN" b="1" dirty="0"/>
            </a:p>
          </p:txBody>
        </p:sp>
        <p:sp>
          <p:nvSpPr>
            <p:cNvPr id="28" name="Text Box 17"/>
            <p:cNvSpPr txBox="1">
              <a:spLocks noChangeArrowheads="1"/>
            </p:cNvSpPr>
            <p:nvPr/>
          </p:nvSpPr>
          <p:spPr bwMode="auto">
            <a:xfrm>
              <a:off x="1732" y="1421"/>
              <a:ext cx="671" cy="1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1800" b="1"/>
                <a:t>m-1</a:t>
              </a:r>
              <a:r>
                <a:rPr lang="zh-CN" altLang="en-US" sz="1800" b="1"/>
                <a:t>个</a:t>
              </a:r>
              <a:r>
                <a:rPr lang="en-US" altLang="zh-CN" sz="1800" b="1"/>
                <a:t>1</a:t>
              </a:r>
              <a:endParaRPr lang="en-US" altLang="zh-CN" sz="1800" b="1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2494" y="1223"/>
              <a:ext cx="473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AutoShape 20"/>
            <p:cNvSpPr/>
            <p:nvPr/>
          </p:nvSpPr>
          <p:spPr bwMode="auto">
            <a:xfrm rot="5400000">
              <a:off x="3574" y="960"/>
              <a:ext cx="127" cy="762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22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3007" y="1050"/>
              <a:ext cx="1315" cy="1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b="1">
                  <a:solidFill>
                    <a:srgbClr val="FF0000"/>
                  </a:solidFill>
                </a:rPr>
                <a:t>0</a:t>
              </a:r>
              <a:r>
                <a:rPr lang="en-US" altLang="zh-CN" b="1"/>
                <a:t>.11………1</a:t>
              </a:r>
              <a:endParaRPr lang="en-US" altLang="zh-CN" b="1"/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3416" y="1404"/>
              <a:ext cx="671" cy="1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1800" b="1"/>
                <a:t>m-1</a:t>
              </a:r>
              <a:r>
                <a:rPr lang="zh-CN" altLang="en-US" sz="1800" b="1"/>
                <a:t>个</a:t>
              </a:r>
              <a:r>
                <a:rPr lang="en-US" altLang="zh-CN" sz="1800" b="1"/>
                <a:t>1</a:t>
              </a:r>
              <a:endParaRPr lang="en-US" altLang="zh-CN" sz="1800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24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2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02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02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02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72" grpId="0" bldLvl="5" autoUpdateAnimBg="0" build="p"/>
      <p:bldP spid="702494" grpId="0" bldLvl="5" autoUpdateAnimBg="0" build="p"/>
      <p:bldP spid="702495" grpId="0" bldLvl="5" autoUpdateAnimBg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机器数的表示形式及其表示范围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03491" name="Rectangle 3"/>
          <p:cNvSpPr>
            <a:spLocks noChangeArrowheads="1"/>
          </p:cNvSpPr>
          <p:nvPr/>
        </p:nvSpPr>
        <p:spPr bwMode="auto">
          <a:xfrm>
            <a:off x="624358" y="908720"/>
            <a:ext cx="8135938" cy="557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原码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3511" name="Rectangle 23"/>
          <p:cNvSpPr>
            <a:spLocks noChangeArrowheads="1"/>
          </p:cNvSpPr>
          <p:nvPr/>
        </p:nvSpPr>
        <p:spPr bwMode="auto">
          <a:xfrm>
            <a:off x="1271464" y="1700808"/>
            <a:ext cx="10297144" cy="3672408"/>
          </a:xfrm>
          <a:prstGeom prst="rect">
            <a:avLst/>
          </a:prstGeom>
          <a:ln w="38100"/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ts val="35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总结：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当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为正数时，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[N]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原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和无影响，所以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[N]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原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就是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本身。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当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为负数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的区别只是增加一位用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表示的符号位。由于在数的左边增加一位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对该数的数值并时，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[N]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原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和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的区别是增加一位用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表示的符号位。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在原码表示中，有两种不同形式的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，即：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>
              <a:lnSpc>
                <a:spcPts val="35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                               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[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＋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0]</a:t>
            </a:r>
            <a:r>
              <a:rPr lang="zh-CN" altLang="en-US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原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 ＝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000…0 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或 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0.00…0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楷体" panose="02010609060101010101" pitchFamily="49" charset="-122"/>
            </a:endParaRPr>
          </a:p>
          <a:p>
            <a:pPr>
              <a:lnSpc>
                <a:spcPts val="35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                                [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－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0]</a:t>
            </a:r>
            <a:r>
              <a:rPr lang="zh-CN" altLang="en-US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原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 ＝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100…0 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或 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楷体" panose="02010609060101010101" pitchFamily="49" charset="-122"/>
              </a:rPr>
              <a:t>1.00…0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楷体" panose="02010609060101010101" pitchFamily="49" charset="-122"/>
            </a:endParaRPr>
          </a:p>
        </p:txBody>
      </p:sp>
      <p:grpSp>
        <p:nvGrpSpPr>
          <p:cNvPr id="703517" name="Group 29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03518" name="Text Box 3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03519" name="Text Box 3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3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3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3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03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03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035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511" grpId="0" bldLvl="5" autoUpdateAnimBg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机器数的表示形式及其表示范围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04515" name="Rectangle 3"/>
          <p:cNvSpPr>
            <a:spLocks noChangeArrowheads="1"/>
          </p:cNvSpPr>
          <p:nvPr/>
        </p:nvSpPr>
        <p:spPr bwMode="auto">
          <a:xfrm>
            <a:off x="587751" y="828677"/>
            <a:ext cx="11052865" cy="18082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反码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反码又称为“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的补数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”。用反码表示时，左边第一位也是符号位，符号位为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代表正数，符号位为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代表负数，对于负数，反码的数值是将原码数值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按位求反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，而对于正数，反码和原码相同。所以，反码数值的形成与它的符号位有关。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4519" name="Rectangle 7"/>
          <p:cNvSpPr>
            <a:spLocks noChangeArrowheads="1"/>
          </p:cNvSpPr>
          <p:nvPr/>
        </p:nvSpPr>
        <p:spPr bwMode="auto">
          <a:xfrm>
            <a:off x="1200249" y="2597274"/>
            <a:ext cx="6911975" cy="1047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： 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N1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+10011             N2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- 01010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 [N1]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反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＝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10011           [N2]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反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10101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04520" name="Rectangle 8"/>
          <p:cNvSpPr>
            <a:spLocks noChangeArrowheads="1"/>
          </p:cNvSpPr>
          <p:nvPr/>
        </p:nvSpPr>
        <p:spPr bwMode="auto">
          <a:xfrm>
            <a:off x="623392" y="3664074"/>
            <a:ext cx="10873208" cy="1047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根据上述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反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码形成规则，一个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位的整数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（包含一位符号位）的反码一般表示为：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04521" name="Group 9"/>
          <p:cNvGrpSpPr/>
          <p:nvPr/>
        </p:nvGrpSpPr>
        <p:grpSpPr bwMode="auto">
          <a:xfrm>
            <a:off x="1919536" y="4581128"/>
            <a:ext cx="8496944" cy="1295400"/>
            <a:chOff x="841" y="2805"/>
            <a:chExt cx="4173" cy="816"/>
          </a:xfrm>
        </p:grpSpPr>
        <p:sp>
          <p:nvSpPr>
            <p:cNvPr id="704522" name="Rectangle 10"/>
            <p:cNvSpPr>
              <a:spLocks noChangeArrowheads="1"/>
            </p:cNvSpPr>
            <p:nvPr/>
          </p:nvSpPr>
          <p:spPr bwMode="auto">
            <a:xfrm>
              <a:off x="841" y="2805"/>
              <a:ext cx="4173" cy="8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8100">
              <a:solidFill>
                <a:srgbClr val="CC00CC"/>
              </a:solidFill>
              <a:miter lim="800000"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04523" name="Group 11"/>
            <p:cNvGrpSpPr/>
            <p:nvPr/>
          </p:nvGrpSpPr>
          <p:grpSpPr bwMode="auto">
            <a:xfrm>
              <a:off x="1071" y="2817"/>
              <a:ext cx="3820" cy="756"/>
              <a:chOff x="729" y="2907"/>
              <a:chExt cx="3820" cy="756"/>
            </a:xfrm>
          </p:grpSpPr>
          <p:sp>
            <p:nvSpPr>
              <p:cNvPr id="704524" name="Rectangle 12"/>
              <p:cNvSpPr>
                <a:spLocks noChangeArrowheads="1"/>
              </p:cNvSpPr>
              <p:nvPr/>
            </p:nvSpPr>
            <p:spPr bwMode="auto">
              <a:xfrm>
                <a:off x="729" y="2907"/>
                <a:ext cx="3820" cy="7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 N                      0 ≤ N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altLang="zh-CN" b="1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n-1</a:t>
                </a:r>
                <a:endParaRPr lang="en-US" altLang="zh-CN" b="1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[N]</a:t>
                </a:r>
                <a:r>
                  <a:rPr lang="zh-CN" altLang="en-US" b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反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＝ </a:t>
                </a:r>
                <a:endPara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indent="266700"/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(2</a:t>
                </a:r>
                <a:r>
                  <a:rPr lang="en-US" altLang="zh-CN" b="1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－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1) </a:t>
                </a:r>
                <a:r>
                  <a:rPr lang="zh-CN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＋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   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－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altLang="zh-CN" b="1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≤ 0</a:t>
                </a:r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4525" name="AutoShape 13"/>
              <p:cNvSpPr/>
              <p:nvPr/>
            </p:nvSpPr>
            <p:spPr bwMode="auto">
              <a:xfrm>
                <a:off x="1545" y="3022"/>
                <a:ext cx="136" cy="54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704529" name="Group 17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04530" name="Text Box 1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04531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04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04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045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5" grpId="0" bldLvl="5" autoUpdateAnimBg="0" build="p"/>
      <p:bldP spid="704519" grpId="0" bldLvl="5" autoUpdateAnimBg="0" build="p"/>
      <p:bldP spid="704520" grpId="0" bldLvl="5" autoUpdateAnimBg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机器数的表示形式及其表示范围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05539" name="Rectangle 3"/>
          <p:cNvSpPr>
            <a:spLocks noChangeArrowheads="1"/>
          </p:cNvSpPr>
          <p:nvPr/>
        </p:nvSpPr>
        <p:spPr bwMode="auto">
          <a:xfrm>
            <a:off x="669025" y="910675"/>
            <a:ext cx="2690671" cy="557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反码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5543" name="Rectangle 7"/>
          <p:cNvSpPr>
            <a:spLocks noChangeArrowheads="1"/>
          </p:cNvSpPr>
          <p:nvPr/>
        </p:nvSpPr>
        <p:spPr bwMode="auto">
          <a:xfrm>
            <a:off x="808619" y="1485900"/>
            <a:ext cx="10107047" cy="4818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对于这样的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位整数其反码表示的数的范围为：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n-1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1)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～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n-1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705544" name="Group 8"/>
          <p:cNvGrpSpPr/>
          <p:nvPr/>
        </p:nvGrpSpPr>
        <p:grpSpPr bwMode="auto">
          <a:xfrm>
            <a:off x="1847627" y="3861048"/>
            <a:ext cx="8712869" cy="1295400"/>
            <a:chOff x="841" y="2805"/>
            <a:chExt cx="4173" cy="816"/>
          </a:xfrm>
        </p:grpSpPr>
        <p:sp>
          <p:nvSpPr>
            <p:cNvPr id="705545" name="Rectangle 9"/>
            <p:cNvSpPr>
              <a:spLocks noChangeArrowheads="1"/>
            </p:cNvSpPr>
            <p:nvPr/>
          </p:nvSpPr>
          <p:spPr bwMode="auto">
            <a:xfrm>
              <a:off x="841" y="2805"/>
              <a:ext cx="4173" cy="8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8100">
              <a:solidFill>
                <a:srgbClr val="CC00CC"/>
              </a:solidFill>
              <a:miter lim="800000"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05546" name="Group 10"/>
            <p:cNvGrpSpPr/>
            <p:nvPr/>
          </p:nvGrpSpPr>
          <p:grpSpPr bwMode="auto">
            <a:xfrm>
              <a:off x="1071" y="2817"/>
              <a:ext cx="3720" cy="756"/>
              <a:chOff x="729" y="2907"/>
              <a:chExt cx="3720" cy="756"/>
            </a:xfrm>
          </p:grpSpPr>
          <p:sp>
            <p:nvSpPr>
              <p:cNvPr id="705547" name="Rectangle 11"/>
              <p:cNvSpPr>
                <a:spLocks noChangeArrowheads="1"/>
              </p:cNvSpPr>
              <p:nvPr/>
            </p:nvSpPr>
            <p:spPr bwMode="auto">
              <a:xfrm>
                <a:off x="729" y="2907"/>
                <a:ext cx="3720" cy="7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 N                         0 ≤ N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altLang="zh-CN" b="1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[N]</a:t>
                </a:r>
                <a:r>
                  <a:rPr lang="zh-CN" altLang="en-US" b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反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＝ </a:t>
                </a:r>
                <a:endPara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indent="266700"/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(2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－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altLang="zh-CN" b="1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-m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  <a:r>
                  <a:rPr lang="zh-CN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＋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   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－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≤ 0</a:t>
                </a:r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5548" name="AutoShape 12"/>
              <p:cNvSpPr/>
              <p:nvPr/>
            </p:nvSpPr>
            <p:spPr bwMode="auto">
              <a:xfrm>
                <a:off x="1519" y="3022"/>
                <a:ext cx="136" cy="54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705549" name="Group 13"/>
          <p:cNvGrpSpPr/>
          <p:nvPr/>
        </p:nvGrpSpPr>
        <p:grpSpPr bwMode="auto">
          <a:xfrm>
            <a:off x="3437607" y="2060848"/>
            <a:ext cx="4746625" cy="885825"/>
            <a:chOff x="1332" y="1689"/>
            <a:chExt cx="2990" cy="558"/>
          </a:xfrm>
        </p:grpSpPr>
        <p:grpSp>
          <p:nvGrpSpPr>
            <p:cNvPr id="705550" name="Group 14"/>
            <p:cNvGrpSpPr/>
            <p:nvPr/>
          </p:nvGrpSpPr>
          <p:grpSpPr bwMode="auto">
            <a:xfrm>
              <a:off x="1332" y="1706"/>
              <a:ext cx="1315" cy="541"/>
              <a:chOff x="1332" y="1706"/>
              <a:chExt cx="1315" cy="541"/>
            </a:xfrm>
          </p:grpSpPr>
          <p:sp>
            <p:nvSpPr>
              <p:cNvPr id="705551" name="AutoShape 15"/>
              <p:cNvSpPr/>
              <p:nvPr/>
            </p:nvSpPr>
            <p:spPr bwMode="auto">
              <a:xfrm rot="5400000">
                <a:off x="1845" y="1628"/>
                <a:ext cx="127" cy="762"/>
              </a:xfrm>
              <a:prstGeom prst="rightBrace">
                <a:avLst>
                  <a:gd name="adj1" fmla="val 50000"/>
                  <a:gd name="adj2" fmla="val 50000"/>
                </a:avLst>
              </a:prstGeom>
              <a:noFill/>
              <a:ln w="222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5552" name="Text Box 16"/>
              <p:cNvSpPr txBox="1">
                <a:spLocks noChangeArrowheads="1"/>
              </p:cNvSpPr>
              <p:nvPr/>
            </p:nvSpPr>
            <p:spPr bwMode="auto">
              <a:xfrm>
                <a:off x="1332" y="1706"/>
                <a:ext cx="1315" cy="1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b="1">
                    <a:solidFill>
                      <a:srgbClr val="FF0000"/>
                    </a:solidFill>
                  </a:rPr>
                  <a:t>1</a:t>
                </a:r>
                <a:r>
                  <a:rPr lang="en-US" altLang="zh-CN" b="1"/>
                  <a:t>00………0</a:t>
                </a:r>
                <a:endParaRPr lang="en-US" altLang="zh-CN" b="1"/>
              </a:p>
            </p:txBody>
          </p:sp>
          <p:sp>
            <p:nvSpPr>
              <p:cNvPr id="705553" name="Text Box 17"/>
              <p:cNvSpPr txBox="1">
                <a:spLocks noChangeArrowheads="1"/>
              </p:cNvSpPr>
              <p:nvPr/>
            </p:nvSpPr>
            <p:spPr bwMode="auto">
              <a:xfrm>
                <a:off x="1651" y="2060"/>
                <a:ext cx="671" cy="1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800" b="1"/>
                  <a:t>n-1</a:t>
                </a:r>
                <a:r>
                  <a:rPr lang="zh-CN" altLang="en-US" sz="1800" b="1"/>
                  <a:t>个</a:t>
                </a:r>
                <a:r>
                  <a:rPr lang="en-US" altLang="zh-CN" sz="1800" b="1"/>
                  <a:t>0</a:t>
                </a:r>
                <a:endParaRPr lang="en-US" altLang="zh-CN" sz="1800" b="1"/>
              </a:p>
            </p:txBody>
          </p:sp>
        </p:grpSp>
        <p:sp>
          <p:nvSpPr>
            <p:cNvPr id="705554" name="Line 18"/>
            <p:cNvSpPr>
              <a:spLocks noChangeShapeType="1"/>
            </p:cNvSpPr>
            <p:nvPr/>
          </p:nvSpPr>
          <p:spPr bwMode="auto">
            <a:xfrm>
              <a:off x="2494" y="1862"/>
              <a:ext cx="473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05555" name="Group 19"/>
            <p:cNvGrpSpPr/>
            <p:nvPr/>
          </p:nvGrpSpPr>
          <p:grpSpPr bwMode="auto">
            <a:xfrm>
              <a:off x="3007" y="1689"/>
              <a:ext cx="1315" cy="541"/>
              <a:chOff x="1332" y="1706"/>
              <a:chExt cx="1315" cy="541"/>
            </a:xfrm>
          </p:grpSpPr>
          <p:sp>
            <p:nvSpPr>
              <p:cNvPr id="705556" name="AutoShape 20"/>
              <p:cNvSpPr/>
              <p:nvPr/>
            </p:nvSpPr>
            <p:spPr bwMode="auto">
              <a:xfrm rot="5400000">
                <a:off x="1845" y="1616"/>
                <a:ext cx="127" cy="762"/>
              </a:xfrm>
              <a:prstGeom prst="rightBrace">
                <a:avLst>
                  <a:gd name="adj1" fmla="val 50000"/>
                  <a:gd name="adj2" fmla="val 50000"/>
                </a:avLst>
              </a:prstGeom>
              <a:noFill/>
              <a:ln w="222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5557" name="Text Box 21"/>
              <p:cNvSpPr txBox="1">
                <a:spLocks noChangeArrowheads="1"/>
              </p:cNvSpPr>
              <p:nvPr/>
            </p:nvSpPr>
            <p:spPr bwMode="auto">
              <a:xfrm>
                <a:off x="1332" y="1706"/>
                <a:ext cx="1315" cy="1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b="1" dirty="0">
                    <a:solidFill>
                      <a:srgbClr val="FF0000"/>
                    </a:solidFill>
                  </a:rPr>
                  <a:t>0</a:t>
                </a:r>
                <a:r>
                  <a:rPr lang="en-US" altLang="zh-CN" b="1" dirty="0"/>
                  <a:t>11………1</a:t>
                </a:r>
                <a:endParaRPr lang="en-US" altLang="zh-CN" b="1" dirty="0"/>
              </a:p>
            </p:txBody>
          </p:sp>
          <p:sp>
            <p:nvSpPr>
              <p:cNvPr id="705558" name="Text Box 22"/>
              <p:cNvSpPr txBox="1">
                <a:spLocks noChangeArrowheads="1"/>
              </p:cNvSpPr>
              <p:nvPr/>
            </p:nvSpPr>
            <p:spPr bwMode="auto">
              <a:xfrm>
                <a:off x="1651" y="2060"/>
                <a:ext cx="671" cy="1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800" b="1"/>
                  <a:t>n-1</a:t>
                </a:r>
                <a:r>
                  <a:rPr lang="zh-CN" altLang="en-US" sz="1800" b="1"/>
                  <a:t>个</a:t>
                </a:r>
                <a:r>
                  <a:rPr lang="en-US" altLang="zh-CN" sz="1800" b="1"/>
                  <a:t>1</a:t>
                </a:r>
                <a:endParaRPr lang="en-US" altLang="zh-CN" sz="1800" b="1"/>
              </a:p>
            </p:txBody>
          </p:sp>
        </p:grpSp>
      </p:grpSp>
      <p:sp>
        <p:nvSpPr>
          <p:cNvPr id="705559" name="Rectangle 23"/>
          <p:cNvSpPr>
            <a:spLocks noChangeArrowheads="1"/>
          </p:cNvSpPr>
          <p:nvPr/>
        </p:nvSpPr>
        <p:spPr bwMode="auto">
          <a:xfrm>
            <a:off x="828691" y="3186113"/>
            <a:ext cx="10235861" cy="5146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对于定点小数，若小数部分的位数为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m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位，则定点小数反码一般表示为：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705560" name="Rectangle 24"/>
          <p:cNvSpPr>
            <a:spLocks noChangeArrowheads="1"/>
          </p:cNvSpPr>
          <p:nvPr/>
        </p:nvSpPr>
        <p:spPr bwMode="auto">
          <a:xfrm>
            <a:off x="1029957" y="5445224"/>
            <a:ext cx="7730339" cy="1047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对于这样的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m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位小数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(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含一符号位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其反码表示数的范围为：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(1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-(m-1)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～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(1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-(m-1)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705564" name="Group 28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05565" name="Text Box 2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05566" name="Text Box 3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Group 7"/>
          <p:cNvGrpSpPr/>
          <p:nvPr/>
        </p:nvGrpSpPr>
        <p:grpSpPr bwMode="auto">
          <a:xfrm>
            <a:off x="6317927" y="5826352"/>
            <a:ext cx="4746625" cy="885825"/>
            <a:chOff x="1332" y="1050"/>
            <a:chExt cx="2990" cy="558"/>
          </a:xfrm>
        </p:grpSpPr>
        <p:sp>
          <p:nvSpPr>
            <p:cNvPr id="26" name="AutoShape 8"/>
            <p:cNvSpPr/>
            <p:nvPr/>
          </p:nvSpPr>
          <p:spPr bwMode="auto">
            <a:xfrm rot="5400000">
              <a:off x="1899" y="989"/>
              <a:ext cx="127" cy="762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22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1332" y="1067"/>
              <a:ext cx="1315" cy="1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r>
                <a:rPr lang="en-US" altLang="zh-CN" b="1"/>
                <a:t>.00………0</a:t>
              </a:r>
              <a:endParaRPr lang="en-US" altLang="zh-CN" b="1"/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732" y="1421"/>
              <a:ext cx="671" cy="1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1800" b="1"/>
                <a:t>m-1</a:t>
              </a:r>
              <a:r>
                <a:rPr lang="zh-CN" altLang="en-US" sz="1800" b="1"/>
                <a:t>个</a:t>
              </a:r>
              <a:r>
                <a:rPr lang="en-US" altLang="zh-CN" sz="1800" b="1"/>
                <a:t>0</a:t>
              </a:r>
              <a:endParaRPr lang="en-US" altLang="zh-CN" sz="1800" b="1"/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2494" y="1223"/>
              <a:ext cx="473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AutoShape 12"/>
            <p:cNvSpPr/>
            <p:nvPr/>
          </p:nvSpPr>
          <p:spPr bwMode="auto">
            <a:xfrm rot="5400000">
              <a:off x="3574" y="960"/>
              <a:ext cx="127" cy="762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22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3007" y="1050"/>
              <a:ext cx="1315" cy="1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b="1" dirty="0">
                  <a:solidFill>
                    <a:srgbClr val="FF0000"/>
                  </a:solidFill>
                </a:rPr>
                <a:t>0</a:t>
              </a:r>
              <a:r>
                <a:rPr lang="en-US" altLang="zh-CN" b="1" dirty="0"/>
                <a:t>.11………1</a:t>
              </a:r>
              <a:endParaRPr lang="en-US" altLang="zh-CN" b="1" dirty="0"/>
            </a:p>
          </p:txBody>
        </p:sp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3416" y="1404"/>
              <a:ext cx="671" cy="1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1800" b="1"/>
                <a:t>m-1</a:t>
              </a:r>
              <a:r>
                <a:rPr lang="zh-CN" altLang="en-US" sz="1800" b="1"/>
                <a:t>个</a:t>
              </a:r>
              <a:r>
                <a:rPr lang="en-US" altLang="zh-CN" sz="1800" b="1"/>
                <a:t>1</a:t>
              </a:r>
              <a:endParaRPr lang="en-US" altLang="zh-CN" sz="1800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5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55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5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055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05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05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3" grpId="0" bldLvl="5" autoUpdateAnimBg="0" build="p"/>
      <p:bldP spid="705559" grpId="0" bldLvl="5" autoUpdateAnimBg="0" build="p"/>
      <p:bldP spid="705560" grpId="0" bldLvl="5" autoUpdateAnimBg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9" name="Rectangle 3"/>
          <p:cNvSpPr>
            <a:spLocks noChangeArrowheads="1"/>
          </p:cNvSpPr>
          <p:nvPr/>
        </p:nvSpPr>
        <p:spPr bwMode="auto">
          <a:xfrm>
            <a:off x="2952729" y="142852"/>
            <a:ext cx="6246827" cy="571504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学习要求及成绩构成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674820" name="Rectangle 4"/>
          <p:cNvSpPr>
            <a:spLocks noChangeArrowheads="1"/>
          </p:cNvSpPr>
          <p:nvPr/>
        </p:nvSpPr>
        <p:spPr bwMode="auto">
          <a:xfrm>
            <a:off x="767408" y="1071546"/>
            <a:ext cx="10656000" cy="5357850"/>
          </a:xfrm>
          <a:prstGeom prst="rect">
            <a:avLst/>
          </a:prstGeom>
          <a:ln w="38100">
            <a:solidFill>
              <a:srgbClr val="CC00CC"/>
            </a:solidFill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3d extrusionH="57150">
              <a:bevelT w="50800" h="38100" prst="riblet"/>
            </a:sp3d>
          </a:bodyPr>
          <a:lstStyle/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33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ea typeface="隶书" panose="02010509060101010101" pitchFamily="49" charset="-122"/>
              </a:rPr>
              <a:t>学习要求</a:t>
            </a:r>
            <a:endParaRPr lang="zh-CN" altLang="en-US" sz="3200" b="1" dirty="0">
              <a:solidFill>
                <a:srgbClr val="FF33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ea typeface="隶书" panose="02010509060101010101" pitchFamily="49" charset="-122"/>
            </a:endParaRPr>
          </a:p>
          <a:p>
            <a:pPr marL="1200150" lvl="2" indent="-28575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70C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课前请做好预习，课后请做好复习</a:t>
            </a:r>
            <a:endParaRPr lang="zh-CN" altLang="en-US" b="1" dirty="0">
              <a:solidFill>
                <a:srgbClr val="0070C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70C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保持课堂安静，头脑清醒，思维活跃</a:t>
            </a:r>
            <a:endParaRPr lang="zh-CN" altLang="en-US" b="1" dirty="0">
              <a:solidFill>
                <a:srgbClr val="0070C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70C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认真、独立、按时完成并提交作业</a:t>
            </a:r>
            <a:endParaRPr lang="zh-CN" altLang="en-US" b="1" dirty="0">
              <a:solidFill>
                <a:srgbClr val="0070C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70C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重视上机实践，有效利用宝贵的上机时间</a:t>
            </a:r>
            <a:endParaRPr lang="zh-CN" altLang="en-US" b="1" dirty="0">
              <a:solidFill>
                <a:srgbClr val="0070C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33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ea typeface="隶书" panose="02010509060101010101" pitchFamily="49" charset="-122"/>
              </a:rPr>
              <a:t>成绩构成</a:t>
            </a:r>
            <a:endParaRPr lang="zh-CN" altLang="en-US" sz="3200" b="1" dirty="0">
              <a:solidFill>
                <a:srgbClr val="FF33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ea typeface="隶书" panose="02010509060101010101" pitchFamily="49" charset="-122"/>
            </a:endParaRPr>
          </a:p>
          <a:p>
            <a:pPr marL="1200150" lvl="2" indent="-285750">
              <a:lnSpc>
                <a:spcPct val="13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008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平时成绩：</a:t>
            </a:r>
            <a:r>
              <a:rPr lang="en-US" altLang="zh-CN" b="1" dirty="0">
                <a:solidFill>
                  <a:srgbClr val="CC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en-US" altLang="zh-CN" b="1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b="1" dirty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3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9900FF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（包括：考勤、作业、讨论、测验、回答问题等）</a:t>
            </a:r>
            <a:endParaRPr lang="zh-CN" altLang="en-US" b="1" dirty="0">
              <a:solidFill>
                <a:srgbClr val="9900FF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3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008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期末考试：</a:t>
            </a:r>
            <a:r>
              <a:rPr lang="en-US" altLang="zh-CN" b="1" dirty="0">
                <a:solidFill>
                  <a:srgbClr val="CC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endParaRPr lang="en-US" altLang="zh-CN" b="1" dirty="0">
              <a:solidFill>
                <a:srgbClr val="CC0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4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机器数的表示形式及其表示范围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06563" name="Rectangle 3"/>
          <p:cNvSpPr>
            <a:spLocks noChangeArrowheads="1"/>
          </p:cNvSpPr>
          <p:nvPr/>
        </p:nvSpPr>
        <p:spPr bwMode="auto">
          <a:xfrm>
            <a:off x="768374" y="980728"/>
            <a:ext cx="8135938" cy="557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反码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6575" name="Rectangle 15"/>
          <p:cNvSpPr>
            <a:spLocks noChangeArrowheads="1"/>
          </p:cNvSpPr>
          <p:nvPr/>
        </p:nvSpPr>
        <p:spPr bwMode="auto">
          <a:xfrm>
            <a:off x="1199456" y="1809179"/>
            <a:ext cx="10297144" cy="3203997"/>
          </a:xfrm>
          <a:prstGeom prst="rect">
            <a:avLst/>
          </a:prstGeom>
          <a:ln w="38100"/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ts val="35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总结：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" panose="02010609060101010101" pitchFamily="49" charset="-122"/>
            </a:endParaRPr>
          </a:p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正数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的反码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[N]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反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与原码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[N]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原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相同。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对于负数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，其反码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[N]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反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的的符号为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，数值部分是将原码数值按位求反。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在反码表示中，有两种不同形式的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，即：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 lvl="1">
              <a:lnSpc>
                <a:spcPts val="35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                        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[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＋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0]</a:t>
            </a:r>
            <a:r>
              <a:rPr lang="zh-CN" altLang="en-US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反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 ＝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000…0 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或 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0.00…0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" panose="02010609060101010101" pitchFamily="49" charset="-122"/>
            </a:endParaRPr>
          </a:p>
          <a:p>
            <a:pPr lvl="1">
              <a:lnSpc>
                <a:spcPts val="35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                          [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－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0]</a:t>
            </a:r>
            <a:r>
              <a:rPr lang="zh-CN" altLang="en-US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反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 ＝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111…1 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或 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1.11…1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" panose="02010609060101010101" pitchFamily="49" charset="-122"/>
            </a:endParaRPr>
          </a:p>
        </p:txBody>
      </p:sp>
      <p:grpSp>
        <p:nvGrpSpPr>
          <p:cNvPr id="706579" name="Group 19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06580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06581" name="Text Box 2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6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6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6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06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06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065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75" grpId="0" bldLvl="5" autoUpdateAnimBg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7593" name="Group 9"/>
          <p:cNvGrpSpPr/>
          <p:nvPr/>
        </p:nvGrpSpPr>
        <p:grpSpPr bwMode="auto">
          <a:xfrm>
            <a:off x="1775520" y="5065179"/>
            <a:ext cx="9145016" cy="1295400"/>
            <a:chOff x="841" y="2805"/>
            <a:chExt cx="4173" cy="816"/>
          </a:xfrm>
        </p:grpSpPr>
        <p:sp>
          <p:nvSpPr>
            <p:cNvPr id="707594" name="Rectangle 10"/>
            <p:cNvSpPr>
              <a:spLocks noChangeArrowheads="1"/>
            </p:cNvSpPr>
            <p:nvPr/>
          </p:nvSpPr>
          <p:spPr bwMode="auto">
            <a:xfrm>
              <a:off x="841" y="2805"/>
              <a:ext cx="4173" cy="8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8100">
              <a:solidFill>
                <a:srgbClr val="CC00CC"/>
              </a:solidFill>
              <a:miter lim="800000"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wrap="none" anchor="ctr"/>
            <a:lstStyle/>
            <a:p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707595" name="Group 11"/>
            <p:cNvGrpSpPr/>
            <p:nvPr/>
          </p:nvGrpSpPr>
          <p:grpSpPr bwMode="auto">
            <a:xfrm>
              <a:off x="1071" y="2817"/>
              <a:ext cx="3690" cy="756"/>
              <a:chOff x="729" y="2907"/>
              <a:chExt cx="3690" cy="756"/>
            </a:xfrm>
          </p:grpSpPr>
          <p:sp>
            <p:nvSpPr>
              <p:cNvPr id="707596" name="Rectangle 12"/>
              <p:cNvSpPr>
                <a:spLocks noChangeArrowheads="1"/>
              </p:cNvSpPr>
              <p:nvPr/>
            </p:nvSpPr>
            <p:spPr bwMode="auto">
              <a:xfrm>
                <a:off x="729" y="2907"/>
                <a:ext cx="3690" cy="7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 N                      0 ≤ N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altLang="zh-CN" b="1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n-1</a:t>
                </a:r>
                <a:endParaRPr lang="en-US" altLang="zh-CN" b="1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[N]</a:t>
                </a:r>
                <a:r>
                  <a:rPr lang="zh-CN" altLang="en-US" b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补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＝ </a:t>
                </a:r>
                <a:endPara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indent="266700"/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altLang="zh-CN" b="1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zh-CN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＋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         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－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altLang="zh-CN" b="1" baseline="30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≤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N </a:t>
                </a:r>
                <a:r>
                  <a:rPr lang="zh-CN" altLang="en-US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7597" name="AutoShape 13"/>
              <p:cNvSpPr/>
              <p:nvPr/>
            </p:nvSpPr>
            <p:spPr bwMode="auto">
              <a:xfrm>
                <a:off x="1485" y="3022"/>
                <a:ext cx="136" cy="54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07586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机器数的表示形式及其表示范围</a:t>
            </a:r>
            <a:endParaRPr kumimoji="0"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07587" name="Rectangle 3"/>
          <p:cNvSpPr>
            <a:spLocks noChangeArrowheads="1"/>
          </p:cNvSpPr>
          <p:nvPr/>
        </p:nvSpPr>
        <p:spPr bwMode="auto">
          <a:xfrm>
            <a:off x="567873" y="828677"/>
            <a:ext cx="11000735" cy="18082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补码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algn="just"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补码又称为“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的补数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”。在补码表示法中，正数的补码表示同原码和反码的表示是相同的，而负数的补码表示却不同。对于负数的补码，其符号位为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，而数值位是将原码“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按位求反，末位加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7591" name="Rectangle 7"/>
          <p:cNvSpPr>
            <a:spLocks noChangeArrowheads="1"/>
          </p:cNvSpPr>
          <p:nvPr/>
        </p:nvSpPr>
        <p:spPr bwMode="auto">
          <a:xfrm>
            <a:off x="1098098" y="2708920"/>
            <a:ext cx="6911975" cy="1047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例：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N1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＋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10011             N2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－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01010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[N1]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＝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10011           [N2]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＝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10110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07592" name="Rectangle 8"/>
          <p:cNvSpPr>
            <a:spLocks noChangeArrowheads="1"/>
          </p:cNvSpPr>
          <p:nvPr/>
        </p:nvSpPr>
        <p:spPr bwMode="auto">
          <a:xfrm>
            <a:off x="642484" y="4052888"/>
            <a:ext cx="10926124" cy="1047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根据上述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码形成规则，一个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位的整数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（包含一位符号位）的补码一般表示为：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07603" name="Group 19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07604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07605" name="Text Box 2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07599" name="AutoShape 15"/>
          <p:cNvSpPr>
            <a:spLocks noChangeArrowheads="1"/>
          </p:cNvSpPr>
          <p:nvPr/>
        </p:nvSpPr>
        <p:spPr bwMode="auto">
          <a:xfrm>
            <a:off x="7125957" y="2708920"/>
            <a:ext cx="3240137" cy="1006599"/>
          </a:xfrm>
          <a:prstGeom prst="wedgeRoundRectCallout">
            <a:avLst>
              <a:gd name="adj1" fmla="val -54032"/>
              <a:gd name="adj2" fmla="val 270529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注意：同原码、反码的区分！！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7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07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07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075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7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7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ldLvl="5" autoUpdateAnimBg="0" build="p"/>
      <p:bldP spid="707591" grpId="0" bldLvl="5" autoUpdateAnimBg="0" build="p"/>
      <p:bldP spid="707592" grpId="0" bldLvl="5" autoUpdateAnimBg="0" build="p"/>
      <p:bldP spid="70759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机器数的表示形式及其表示范围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08611" name="Rectangle 3"/>
          <p:cNvSpPr>
            <a:spLocks noChangeArrowheads="1"/>
          </p:cNvSpPr>
          <p:nvPr/>
        </p:nvSpPr>
        <p:spPr bwMode="auto">
          <a:xfrm>
            <a:off x="644277" y="908720"/>
            <a:ext cx="8135938" cy="557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补码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8615" name="Rectangle 7"/>
          <p:cNvSpPr>
            <a:spLocks noChangeArrowheads="1"/>
          </p:cNvSpPr>
          <p:nvPr/>
        </p:nvSpPr>
        <p:spPr bwMode="auto">
          <a:xfrm>
            <a:off x="797053" y="1515717"/>
            <a:ext cx="10997518" cy="5107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对于这样的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位整数其补码表示的数的范围为：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n-1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～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n-1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708616" name="Group 8"/>
          <p:cNvGrpSpPr/>
          <p:nvPr/>
        </p:nvGrpSpPr>
        <p:grpSpPr bwMode="auto">
          <a:xfrm>
            <a:off x="1452016" y="3812449"/>
            <a:ext cx="9684544" cy="1295400"/>
            <a:chOff x="841" y="2805"/>
            <a:chExt cx="4173" cy="816"/>
          </a:xfrm>
        </p:grpSpPr>
        <p:sp>
          <p:nvSpPr>
            <p:cNvPr id="708617" name="Rectangle 9"/>
            <p:cNvSpPr>
              <a:spLocks noChangeArrowheads="1"/>
            </p:cNvSpPr>
            <p:nvPr/>
          </p:nvSpPr>
          <p:spPr bwMode="auto">
            <a:xfrm>
              <a:off x="841" y="2805"/>
              <a:ext cx="4173" cy="81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8100">
              <a:solidFill>
                <a:srgbClr val="CC00CC"/>
              </a:solidFill>
              <a:miter lim="800000"/>
            </a:ln>
            <a:effectLst>
              <a:outerShdw blurRad="50800" dist="106680" dir="2700000" algn="tl" rotWithShape="0">
                <a:prstClr val="black">
                  <a:alpha val="43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08618" name="Group 10"/>
            <p:cNvGrpSpPr/>
            <p:nvPr/>
          </p:nvGrpSpPr>
          <p:grpSpPr bwMode="auto">
            <a:xfrm>
              <a:off x="1071" y="2817"/>
              <a:ext cx="3681" cy="756"/>
              <a:chOff x="729" y="2907"/>
              <a:chExt cx="3681" cy="756"/>
            </a:xfrm>
          </p:grpSpPr>
          <p:sp>
            <p:nvSpPr>
              <p:cNvPr id="708619" name="Rectangle 11"/>
              <p:cNvSpPr>
                <a:spLocks noChangeArrowheads="1"/>
              </p:cNvSpPr>
              <p:nvPr/>
            </p:nvSpPr>
            <p:spPr bwMode="auto">
              <a:xfrm>
                <a:off x="729" y="2907"/>
                <a:ext cx="3681" cy="7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 N                         0 ≤ N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altLang="zh-CN" b="1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indent="266700"/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[N]</a:t>
                </a:r>
                <a:r>
                  <a:rPr lang="zh-CN" altLang="en-US" b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补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＝ </a:t>
                </a:r>
                <a:endPara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indent="266700"/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 </a:t>
                </a:r>
                <a:r>
                  <a:rPr lang="zh-CN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＋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                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－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 </a:t>
                </a:r>
                <a:r>
                  <a:rPr lang="en-US" altLang="zh-CN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≤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N </a:t>
                </a:r>
                <a:r>
                  <a:rPr lang="zh-CN" altLang="en-US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＜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8620" name="AutoShape 12"/>
              <p:cNvSpPr/>
              <p:nvPr/>
            </p:nvSpPr>
            <p:spPr bwMode="auto">
              <a:xfrm>
                <a:off x="1433" y="3022"/>
                <a:ext cx="136" cy="54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08621" name="Group 13"/>
          <p:cNvGrpSpPr/>
          <p:nvPr/>
        </p:nvGrpSpPr>
        <p:grpSpPr bwMode="auto">
          <a:xfrm>
            <a:off x="3437607" y="1988840"/>
            <a:ext cx="4746625" cy="885825"/>
            <a:chOff x="1332" y="1689"/>
            <a:chExt cx="2990" cy="558"/>
          </a:xfrm>
        </p:grpSpPr>
        <p:grpSp>
          <p:nvGrpSpPr>
            <p:cNvPr id="708622" name="Group 14"/>
            <p:cNvGrpSpPr/>
            <p:nvPr/>
          </p:nvGrpSpPr>
          <p:grpSpPr bwMode="auto">
            <a:xfrm>
              <a:off x="1332" y="1706"/>
              <a:ext cx="1315" cy="541"/>
              <a:chOff x="1332" y="1706"/>
              <a:chExt cx="1315" cy="541"/>
            </a:xfrm>
          </p:grpSpPr>
          <p:sp>
            <p:nvSpPr>
              <p:cNvPr id="708623" name="AutoShape 15"/>
              <p:cNvSpPr/>
              <p:nvPr/>
            </p:nvSpPr>
            <p:spPr bwMode="auto">
              <a:xfrm rot="5400000">
                <a:off x="1845" y="1622"/>
                <a:ext cx="127" cy="762"/>
              </a:xfrm>
              <a:prstGeom prst="rightBrace">
                <a:avLst>
                  <a:gd name="adj1" fmla="val 50000"/>
                  <a:gd name="adj2" fmla="val 50000"/>
                </a:avLst>
              </a:prstGeom>
              <a:noFill/>
              <a:ln w="222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624" name="Text Box 16"/>
              <p:cNvSpPr txBox="1">
                <a:spLocks noChangeArrowheads="1"/>
              </p:cNvSpPr>
              <p:nvPr/>
            </p:nvSpPr>
            <p:spPr bwMode="auto">
              <a:xfrm>
                <a:off x="1332" y="1706"/>
                <a:ext cx="1315" cy="1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b="1">
                    <a:solidFill>
                      <a:srgbClr val="FF0000"/>
                    </a:solidFill>
                  </a:rPr>
                  <a:t>1</a:t>
                </a:r>
                <a:r>
                  <a:rPr lang="en-US" altLang="zh-CN" b="1"/>
                  <a:t>00………0</a:t>
                </a:r>
                <a:endParaRPr lang="en-US" altLang="zh-CN" b="1"/>
              </a:p>
            </p:txBody>
          </p:sp>
          <p:sp>
            <p:nvSpPr>
              <p:cNvPr id="708625" name="Text Box 17"/>
              <p:cNvSpPr txBox="1">
                <a:spLocks noChangeArrowheads="1"/>
              </p:cNvSpPr>
              <p:nvPr/>
            </p:nvSpPr>
            <p:spPr bwMode="auto">
              <a:xfrm>
                <a:off x="1651" y="2060"/>
                <a:ext cx="671" cy="1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800" b="1"/>
                  <a:t>n-1</a:t>
                </a:r>
                <a:r>
                  <a:rPr lang="zh-CN" altLang="en-US" sz="1800" b="1"/>
                  <a:t>个</a:t>
                </a:r>
                <a:r>
                  <a:rPr lang="en-US" altLang="zh-CN" sz="1800" b="1"/>
                  <a:t>0</a:t>
                </a:r>
                <a:endParaRPr lang="en-US" altLang="zh-CN" sz="1800" b="1"/>
              </a:p>
            </p:txBody>
          </p:sp>
        </p:grpSp>
        <p:sp>
          <p:nvSpPr>
            <p:cNvPr id="708626" name="Line 18"/>
            <p:cNvSpPr>
              <a:spLocks noChangeShapeType="1"/>
            </p:cNvSpPr>
            <p:nvPr/>
          </p:nvSpPr>
          <p:spPr bwMode="auto">
            <a:xfrm>
              <a:off x="2494" y="1862"/>
              <a:ext cx="473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08627" name="Group 19"/>
            <p:cNvGrpSpPr/>
            <p:nvPr/>
          </p:nvGrpSpPr>
          <p:grpSpPr bwMode="auto">
            <a:xfrm>
              <a:off x="3007" y="1689"/>
              <a:ext cx="1315" cy="541"/>
              <a:chOff x="1332" y="1706"/>
              <a:chExt cx="1315" cy="541"/>
            </a:xfrm>
          </p:grpSpPr>
          <p:sp>
            <p:nvSpPr>
              <p:cNvPr id="708628" name="AutoShape 20"/>
              <p:cNvSpPr/>
              <p:nvPr/>
            </p:nvSpPr>
            <p:spPr bwMode="auto">
              <a:xfrm rot="5400000">
                <a:off x="1845" y="1628"/>
                <a:ext cx="127" cy="762"/>
              </a:xfrm>
              <a:prstGeom prst="rightBrace">
                <a:avLst>
                  <a:gd name="adj1" fmla="val 50000"/>
                  <a:gd name="adj2" fmla="val 50000"/>
                </a:avLst>
              </a:prstGeom>
              <a:noFill/>
              <a:ln w="222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629" name="Text Box 21"/>
              <p:cNvSpPr txBox="1">
                <a:spLocks noChangeArrowheads="1"/>
              </p:cNvSpPr>
              <p:nvPr/>
            </p:nvSpPr>
            <p:spPr bwMode="auto">
              <a:xfrm>
                <a:off x="1332" y="1706"/>
                <a:ext cx="1315" cy="1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b="1">
                    <a:solidFill>
                      <a:srgbClr val="FF0000"/>
                    </a:solidFill>
                  </a:rPr>
                  <a:t>0</a:t>
                </a:r>
                <a:r>
                  <a:rPr lang="en-US" altLang="zh-CN" b="1"/>
                  <a:t>11………1</a:t>
                </a:r>
                <a:endParaRPr lang="en-US" altLang="zh-CN" b="1"/>
              </a:p>
            </p:txBody>
          </p:sp>
          <p:sp>
            <p:nvSpPr>
              <p:cNvPr id="708630" name="Text Box 22"/>
              <p:cNvSpPr txBox="1">
                <a:spLocks noChangeArrowheads="1"/>
              </p:cNvSpPr>
              <p:nvPr/>
            </p:nvSpPr>
            <p:spPr bwMode="auto">
              <a:xfrm>
                <a:off x="1651" y="2060"/>
                <a:ext cx="671" cy="1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800" b="1"/>
                  <a:t>n-1</a:t>
                </a:r>
                <a:r>
                  <a:rPr lang="zh-CN" altLang="en-US" sz="1800" b="1"/>
                  <a:t>个</a:t>
                </a:r>
                <a:r>
                  <a:rPr lang="en-US" altLang="zh-CN" sz="1800" b="1"/>
                  <a:t>1</a:t>
                </a:r>
                <a:endParaRPr lang="en-US" altLang="zh-CN" sz="1800" b="1"/>
              </a:p>
            </p:txBody>
          </p:sp>
        </p:grpSp>
      </p:grpSp>
      <p:sp>
        <p:nvSpPr>
          <p:cNvPr id="708631" name="Rectangle 23"/>
          <p:cNvSpPr>
            <a:spLocks noChangeArrowheads="1"/>
          </p:cNvSpPr>
          <p:nvPr/>
        </p:nvSpPr>
        <p:spPr bwMode="auto">
          <a:xfrm>
            <a:off x="696366" y="3140968"/>
            <a:ext cx="8135938" cy="530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对于定点小数，补码一般表示为：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8632" name="Rectangle 24"/>
          <p:cNvSpPr>
            <a:spLocks noChangeArrowheads="1"/>
          </p:cNvSpPr>
          <p:nvPr/>
        </p:nvSpPr>
        <p:spPr bwMode="auto">
          <a:xfrm>
            <a:off x="1010079" y="5445125"/>
            <a:ext cx="8388350" cy="1047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对于这样的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m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位小数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(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含一符号位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其补码表示数的范围为：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～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(1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-(m-1)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708636" name="Group 28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08637" name="Text Box 2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08638" name="Text Box 3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Group 7"/>
          <p:cNvGrpSpPr/>
          <p:nvPr/>
        </p:nvGrpSpPr>
        <p:grpSpPr bwMode="auto">
          <a:xfrm>
            <a:off x="6108441" y="5835081"/>
            <a:ext cx="4746625" cy="885825"/>
            <a:chOff x="1332" y="1050"/>
            <a:chExt cx="2990" cy="558"/>
          </a:xfrm>
        </p:grpSpPr>
        <p:sp>
          <p:nvSpPr>
            <p:cNvPr id="26" name="AutoShape 8"/>
            <p:cNvSpPr/>
            <p:nvPr/>
          </p:nvSpPr>
          <p:spPr bwMode="auto">
            <a:xfrm rot="5400000">
              <a:off x="1899" y="977"/>
              <a:ext cx="127" cy="762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22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1332" y="1067"/>
              <a:ext cx="1315" cy="1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b="1" dirty="0">
                  <a:solidFill>
                    <a:srgbClr val="FF0000"/>
                  </a:solidFill>
                </a:rPr>
                <a:t>1</a:t>
              </a:r>
              <a:r>
                <a:rPr lang="en-US" altLang="zh-CN" b="1" dirty="0"/>
                <a:t>.00………0</a:t>
              </a:r>
              <a:endParaRPr lang="en-US" altLang="zh-CN" b="1" dirty="0"/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732" y="1421"/>
              <a:ext cx="671" cy="1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1800" b="1"/>
                <a:t>m-1</a:t>
              </a:r>
              <a:r>
                <a:rPr lang="zh-CN" altLang="en-US" sz="1800" b="1"/>
                <a:t>个</a:t>
              </a:r>
              <a:r>
                <a:rPr lang="en-US" altLang="zh-CN" sz="1800" b="1"/>
                <a:t>0</a:t>
              </a:r>
              <a:endParaRPr lang="en-US" altLang="zh-CN" sz="1800" b="1"/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2494" y="1223"/>
              <a:ext cx="473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AutoShape 12"/>
            <p:cNvSpPr/>
            <p:nvPr/>
          </p:nvSpPr>
          <p:spPr bwMode="auto">
            <a:xfrm rot="5400000">
              <a:off x="3574" y="972"/>
              <a:ext cx="127" cy="762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22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3007" y="1050"/>
              <a:ext cx="1315" cy="1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b="1">
                  <a:solidFill>
                    <a:srgbClr val="FF0000"/>
                  </a:solidFill>
                </a:rPr>
                <a:t>0</a:t>
              </a:r>
              <a:r>
                <a:rPr lang="en-US" altLang="zh-CN" b="1"/>
                <a:t>.11………1</a:t>
              </a:r>
              <a:endParaRPr lang="en-US" altLang="zh-CN" b="1"/>
            </a:p>
          </p:txBody>
        </p:sp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3416" y="1404"/>
              <a:ext cx="671" cy="1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en-US" altLang="zh-CN" sz="1800" b="1"/>
                <a:t>m-1</a:t>
              </a:r>
              <a:r>
                <a:rPr lang="zh-CN" altLang="en-US" sz="1800" b="1"/>
                <a:t>个</a:t>
              </a:r>
              <a:r>
                <a:rPr lang="en-US" altLang="zh-CN" sz="1800" b="1"/>
                <a:t>1</a:t>
              </a:r>
              <a:endParaRPr lang="en-US" altLang="zh-CN" sz="1800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8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8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8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086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0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0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5" grpId="0" bldLvl="5" autoUpdateAnimBg="0" build="p"/>
      <p:bldP spid="708631" grpId="0" bldLvl="5" autoUpdateAnimBg="0" build="p"/>
      <p:bldP spid="708632" grpId="0" bldLvl="5" autoUpdateAnimBg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Text Box 2"/>
          <p:cNvSpPr txBox="1">
            <a:spLocks noChangeArrowheads="1"/>
          </p:cNvSpPr>
          <p:nvPr/>
        </p:nvSpPr>
        <p:spPr bwMode="auto">
          <a:xfrm>
            <a:off x="586176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机器数的表示形式及其表示范围</a:t>
            </a:r>
            <a:endParaRPr kumimoji="0"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09635" name="Rectangle 3"/>
          <p:cNvSpPr>
            <a:spLocks noChangeArrowheads="1"/>
          </p:cNvSpPr>
          <p:nvPr/>
        </p:nvSpPr>
        <p:spPr bwMode="auto">
          <a:xfrm>
            <a:off x="768374" y="1000126"/>
            <a:ext cx="2375298" cy="557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补码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9647" name="Rectangle 15"/>
          <p:cNvSpPr>
            <a:spLocks noChangeArrowheads="1"/>
          </p:cNvSpPr>
          <p:nvPr/>
        </p:nvSpPr>
        <p:spPr bwMode="auto">
          <a:xfrm>
            <a:off x="1127448" y="1848636"/>
            <a:ext cx="10297144" cy="3236548"/>
          </a:xfrm>
          <a:prstGeom prst="rect">
            <a:avLst/>
          </a:prstGeom>
          <a:ln w="38100"/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ts val="35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总结：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" panose="02010609060101010101" pitchFamily="49" charset="-122"/>
            </a:endParaRPr>
          </a:p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正数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的补码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[N]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与原码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[N]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原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和反码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[N]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反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相同。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对于负数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，其补码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[N]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的的符号为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，数值部分为反码数值加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在补码表示法中，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的表示形式是唯一的，即：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ea typeface="楷体" panose="02010609060101010101" pitchFamily="49" charset="-122"/>
            </a:endParaRPr>
          </a:p>
          <a:p>
            <a:pPr>
              <a:lnSpc>
                <a:spcPts val="35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" panose="02010609060101010101" pitchFamily="49" charset="-122"/>
              </a:rPr>
              <a:t>                                    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[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＋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0]</a:t>
            </a:r>
            <a:r>
              <a:rPr lang="zh-CN" altLang="en-US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 ＝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000…0 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或 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0.00…0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" panose="02010609060101010101" pitchFamily="49" charset="-122"/>
            </a:endParaRPr>
          </a:p>
          <a:p>
            <a:pPr>
              <a:lnSpc>
                <a:spcPts val="35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                                     [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－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0]</a:t>
            </a:r>
            <a:r>
              <a:rPr lang="zh-CN" altLang="en-US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 ＝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000…0 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或 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0.00…0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709648" name="Text Box 16"/>
          <p:cNvSpPr txBox="1">
            <a:spLocks noChangeArrowheads="1"/>
          </p:cNvSpPr>
          <p:nvPr/>
        </p:nvSpPr>
        <p:spPr bwMode="auto">
          <a:xfrm>
            <a:off x="-529233" y="5546303"/>
            <a:ext cx="9145513" cy="835025"/>
          </a:xfrm>
          <a:prstGeom prst="rect">
            <a:avLst/>
          </a:prstGeom>
          <a:solidFill>
            <a:srgbClr val="FF0000"/>
          </a:solidFill>
          <a:ln w="28575">
            <a:noFill/>
            <a:miter lim="800000"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lIns="90000" tIns="46800" rIns="90000" bIns="46800"/>
          <a:lstStyle/>
          <a:p>
            <a:pPr algn="just"/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注意：绝大多数机器数的表示采用补码表示法。象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语言中整数在计算机中就是以其补码的形式存储的。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709652" name="Group 20"/>
          <p:cNvGrpSpPr/>
          <p:nvPr/>
        </p:nvGrpSpPr>
        <p:grpSpPr bwMode="auto">
          <a:xfrm>
            <a:off x="-7550" y="0"/>
            <a:ext cx="446088" cy="6858000"/>
            <a:chOff x="0" y="0"/>
            <a:chExt cx="281" cy="4320"/>
          </a:xfrm>
        </p:grpSpPr>
        <p:sp>
          <p:nvSpPr>
            <p:cNvPr id="709653" name="Text Box 2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09654" name="Text Box 22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9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9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9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09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09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09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7096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47" grpId="0" bldLvl="5" autoUpdateAnimBg="0" build="p"/>
      <p:bldP spid="70964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658" name="Group 2"/>
          <p:cNvGrpSpPr/>
          <p:nvPr/>
        </p:nvGrpSpPr>
        <p:grpSpPr bwMode="auto">
          <a:xfrm>
            <a:off x="1026623" y="903382"/>
            <a:ext cx="10415414" cy="3744914"/>
            <a:chOff x="599" y="164"/>
            <a:chExt cx="4445" cy="2359"/>
          </a:xfrm>
        </p:grpSpPr>
        <p:sp>
          <p:nvSpPr>
            <p:cNvPr id="710659" name="Rectangle 3"/>
            <p:cNvSpPr>
              <a:spLocks noChangeArrowheads="1"/>
            </p:cNvSpPr>
            <p:nvPr/>
          </p:nvSpPr>
          <p:spPr bwMode="auto">
            <a:xfrm>
              <a:off x="599" y="556"/>
              <a:ext cx="4445" cy="196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1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1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38100">
              <a:solidFill>
                <a:schemeClr val="tx1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10660" name="Text Box 4"/>
            <p:cNvSpPr txBox="1">
              <a:spLocks noChangeArrowheads="1"/>
            </p:cNvSpPr>
            <p:nvPr/>
          </p:nvSpPr>
          <p:spPr bwMode="auto">
            <a:xfrm>
              <a:off x="1663" y="543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原码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0661" name="Text Box 5"/>
            <p:cNvSpPr txBox="1">
              <a:spLocks noChangeArrowheads="1"/>
            </p:cNvSpPr>
            <p:nvPr/>
          </p:nvSpPr>
          <p:spPr bwMode="auto">
            <a:xfrm>
              <a:off x="2986" y="543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反码</a:t>
              </a:r>
              <a:endPara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0662" name="Text Box 6"/>
            <p:cNvSpPr txBox="1">
              <a:spLocks noChangeArrowheads="1"/>
            </p:cNvSpPr>
            <p:nvPr/>
          </p:nvSpPr>
          <p:spPr bwMode="auto">
            <a:xfrm>
              <a:off x="4198" y="543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补码</a:t>
              </a:r>
              <a:endParaRPr lang="zh-CN" altLang="en-US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0663" name="Line 7"/>
            <p:cNvSpPr>
              <a:spLocks noChangeShapeType="1"/>
            </p:cNvSpPr>
            <p:nvPr/>
          </p:nvSpPr>
          <p:spPr bwMode="auto">
            <a:xfrm>
              <a:off x="599" y="823"/>
              <a:ext cx="444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64" name="Text Box 8"/>
            <p:cNvSpPr txBox="1">
              <a:spLocks noChangeArrowheads="1"/>
            </p:cNvSpPr>
            <p:nvPr/>
          </p:nvSpPr>
          <p:spPr bwMode="auto">
            <a:xfrm>
              <a:off x="811" y="823"/>
              <a:ext cx="212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+7</a:t>
              </a:r>
              <a:endPara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65" name="Text Box 9"/>
            <p:cNvSpPr txBox="1">
              <a:spLocks noChangeArrowheads="1"/>
            </p:cNvSpPr>
            <p:nvPr/>
          </p:nvSpPr>
          <p:spPr bwMode="auto">
            <a:xfrm>
              <a:off x="1554" y="823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00000111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66" name="Text Box 10"/>
            <p:cNvSpPr txBox="1">
              <a:spLocks noChangeArrowheads="1"/>
            </p:cNvSpPr>
            <p:nvPr/>
          </p:nvSpPr>
          <p:spPr bwMode="auto">
            <a:xfrm>
              <a:off x="2795" y="823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00000111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67" name="Text Box 11"/>
            <p:cNvSpPr txBox="1">
              <a:spLocks noChangeArrowheads="1"/>
            </p:cNvSpPr>
            <p:nvPr/>
          </p:nvSpPr>
          <p:spPr bwMode="auto">
            <a:xfrm>
              <a:off x="4018" y="823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00000111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68" name="Line 12"/>
            <p:cNvSpPr>
              <a:spLocks noChangeShapeType="1"/>
            </p:cNvSpPr>
            <p:nvPr/>
          </p:nvSpPr>
          <p:spPr bwMode="auto">
            <a:xfrm flipH="1">
              <a:off x="1282" y="556"/>
              <a:ext cx="17" cy="19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69" name="Line 13"/>
            <p:cNvSpPr>
              <a:spLocks noChangeShapeType="1"/>
            </p:cNvSpPr>
            <p:nvPr/>
          </p:nvSpPr>
          <p:spPr bwMode="auto">
            <a:xfrm flipH="1">
              <a:off x="2544" y="556"/>
              <a:ext cx="0" cy="19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70" name="Line 14"/>
            <p:cNvSpPr>
              <a:spLocks noChangeShapeType="1"/>
            </p:cNvSpPr>
            <p:nvPr/>
          </p:nvSpPr>
          <p:spPr bwMode="auto">
            <a:xfrm>
              <a:off x="3755" y="556"/>
              <a:ext cx="0" cy="19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71" name="Line 15"/>
            <p:cNvSpPr>
              <a:spLocks noChangeShapeType="1"/>
            </p:cNvSpPr>
            <p:nvPr/>
          </p:nvSpPr>
          <p:spPr bwMode="auto">
            <a:xfrm>
              <a:off x="599" y="1089"/>
              <a:ext cx="4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72" name="Text Box 16"/>
            <p:cNvSpPr txBox="1">
              <a:spLocks noChangeArrowheads="1"/>
            </p:cNvSpPr>
            <p:nvPr/>
          </p:nvSpPr>
          <p:spPr bwMode="auto">
            <a:xfrm>
              <a:off x="807" y="1130"/>
              <a:ext cx="212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-7</a:t>
              </a:r>
              <a:endPara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73" name="Text Box 17"/>
            <p:cNvSpPr txBox="1">
              <a:spLocks noChangeArrowheads="1"/>
            </p:cNvSpPr>
            <p:nvPr/>
          </p:nvSpPr>
          <p:spPr bwMode="auto">
            <a:xfrm>
              <a:off x="1543" y="1093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1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0000111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74" name="Text Box 18"/>
            <p:cNvSpPr txBox="1">
              <a:spLocks noChangeArrowheads="1"/>
            </p:cNvSpPr>
            <p:nvPr/>
          </p:nvSpPr>
          <p:spPr bwMode="auto">
            <a:xfrm>
              <a:off x="2784" y="1093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1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1111000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75" name="Text Box 19"/>
            <p:cNvSpPr txBox="1">
              <a:spLocks noChangeArrowheads="1"/>
            </p:cNvSpPr>
            <p:nvPr/>
          </p:nvSpPr>
          <p:spPr bwMode="auto">
            <a:xfrm>
              <a:off x="4021" y="1093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1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1111001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76" name="Line 20"/>
            <p:cNvSpPr>
              <a:spLocks noChangeShapeType="1"/>
            </p:cNvSpPr>
            <p:nvPr/>
          </p:nvSpPr>
          <p:spPr bwMode="auto">
            <a:xfrm>
              <a:off x="599" y="1356"/>
              <a:ext cx="4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77" name="Text Box 21"/>
            <p:cNvSpPr txBox="1">
              <a:spLocks noChangeArrowheads="1"/>
            </p:cNvSpPr>
            <p:nvPr/>
          </p:nvSpPr>
          <p:spPr bwMode="auto">
            <a:xfrm>
              <a:off x="813" y="1375"/>
              <a:ext cx="212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+0</a:t>
              </a:r>
              <a:endPara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78" name="Text Box 22"/>
            <p:cNvSpPr txBox="1">
              <a:spLocks noChangeArrowheads="1"/>
            </p:cNvSpPr>
            <p:nvPr/>
          </p:nvSpPr>
          <p:spPr bwMode="auto">
            <a:xfrm>
              <a:off x="1555" y="1375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00000000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79" name="Text Box 23"/>
            <p:cNvSpPr txBox="1">
              <a:spLocks noChangeArrowheads="1"/>
            </p:cNvSpPr>
            <p:nvPr/>
          </p:nvSpPr>
          <p:spPr bwMode="auto">
            <a:xfrm>
              <a:off x="2787" y="1356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00000000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80" name="Text Box 24"/>
            <p:cNvSpPr txBox="1">
              <a:spLocks noChangeArrowheads="1"/>
            </p:cNvSpPr>
            <p:nvPr/>
          </p:nvSpPr>
          <p:spPr bwMode="auto">
            <a:xfrm>
              <a:off x="4018" y="1353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00000000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81" name="Line 25"/>
            <p:cNvSpPr>
              <a:spLocks noChangeShapeType="1"/>
            </p:cNvSpPr>
            <p:nvPr/>
          </p:nvSpPr>
          <p:spPr bwMode="auto">
            <a:xfrm>
              <a:off x="599" y="1623"/>
              <a:ext cx="4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82" name="Text Box 26"/>
            <p:cNvSpPr txBox="1">
              <a:spLocks noChangeArrowheads="1"/>
            </p:cNvSpPr>
            <p:nvPr/>
          </p:nvSpPr>
          <p:spPr bwMode="auto">
            <a:xfrm>
              <a:off x="802" y="1663"/>
              <a:ext cx="212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-0</a:t>
              </a:r>
              <a:endParaRPr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83" name="Text Box 27"/>
            <p:cNvSpPr txBox="1">
              <a:spLocks noChangeArrowheads="1"/>
            </p:cNvSpPr>
            <p:nvPr/>
          </p:nvSpPr>
          <p:spPr bwMode="auto">
            <a:xfrm>
              <a:off x="1544" y="1626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10000000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84" name="Text Box 28"/>
            <p:cNvSpPr txBox="1">
              <a:spLocks noChangeArrowheads="1"/>
            </p:cNvSpPr>
            <p:nvPr/>
          </p:nvSpPr>
          <p:spPr bwMode="auto">
            <a:xfrm>
              <a:off x="2785" y="1616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11111111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85" name="Text Box 29"/>
            <p:cNvSpPr txBox="1">
              <a:spLocks noChangeArrowheads="1"/>
            </p:cNvSpPr>
            <p:nvPr/>
          </p:nvSpPr>
          <p:spPr bwMode="auto">
            <a:xfrm>
              <a:off x="4022" y="1616"/>
              <a:ext cx="610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00000000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86" name="Line 30"/>
            <p:cNvSpPr>
              <a:spLocks noChangeShapeType="1"/>
            </p:cNvSpPr>
            <p:nvPr/>
          </p:nvSpPr>
          <p:spPr bwMode="auto">
            <a:xfrm>
              <a:off x="599" y="1901"/>
              <a:ext cx="4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87" name="Text Box 31"/>
            <p:cNvSpPr txBox="1">
              <a:spLocks noChangeArrowheads="1"/>
            </p:cNvSpPr>
            <p:nvPr/>
          </p:nvSpPr>
          <p:spPr bwMode="auto">
            <a:xfrm>
              <a:off x="645" y="2050"/>
              <a:ext cx="607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数的范围</a:t>
              </a:r>
              <a:endPara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10688" name="Text Box 32"/>
            <p:cNvSpPr txBox="1">
              <a:spLocks noChangeArrowheads="1"/>
            </p:cNvSpPr>
            <p:nvPr/>
          </p:nvSpPr>
          <p:spPr bwMode="auto">
            <a:xfrm>
              <a:off x="1323" y="1961"/>
              <a:ext cx="1281" cy="5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11111111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~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01111111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  <a:p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  (-127</a:t>
              </a: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~</a:t>
              </a: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+127)</a:t>
              </a:r>
              <a:endPara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89" name="Text Box 33"/>
            <p:cNvSpPr txBox="1">
              <a:spLocks noChangeArrowheads="1"/>
            </p:cNvSpPr>
            <p:nvPr/>
          </p:nvSpPr>
          <p:spPr bwMode="auto">
            <a:xfrm>
              <a:off x="2544" y="1963"/>
              <a:ext cx="1211" cy="5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10000000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~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01111111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  <a:p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  (-127</a:t>
              </a: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~</a:t>
              </a: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+127)</a:t>
              </a:r>
              <a:endPara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90" name="Text Box 34"/>
            <p:cNvSpPr txBox="1">
              <a:spLocks noChangeArrowheads="1"/>
            </p:cNvSpPr>
            <p:nvPr/>
          </p:nvSpPr>
          <p:spPr bwMode="auto">
            <a:xfrm>
              <a:off x="3784" y="1964"/>
              <a:ext cx="1230" cy="5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10000000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~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01111111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  <a:p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   (-128</a:t>
              </a: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rPr>
                <a:t>~</a:t>
              </a: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+127)</a:t>
              </a:r>
              <a:endPara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710691" name="Text Box 35"/>
            <p:cNvSpPr txBox="1">
              <a:spLocks noChangeArrowheads="1"/>
            </p:cNvSpPr>
            <p:nvPr/>
          </p:nvSpPr>
          <p:spPr bwMode="auto">
            <a:xfrm>
              <a:off x="610" y="164"/>
              <a:ext cx="1267" cy="291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（用一字节表示数）</a:t>
              </a:r>
              <a:endPara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710692" name="Rectangle 36"/>
          <p:cNvSpPr>
            <a:spLocks noChangeArrowheads="1"/>
          </p:cNvSpPr>
          <p:nvPr/>
        </p:nvSpPr>
        <p:spPr bwMode="auto">
          <a:xfrm>
            <a:off x="-14741" y="4967381"/>
            <a:ext cx="9144000" cy="595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143000" lvl="2" indent="-228600"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负数补码转换成十进制数：最高位不动，其余位取反加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0693" name="Text Box 37"/>
          <p:cNvSpPr txBox="1">
            <a:spLocks noChangeArrowheads="1"/>
          </p:cNvSpPr>
          <p:nvPr/>
        </p:nvSpPr>
        <p:spPr bwMode="auto">
          <a:xfrm>
            <a:off x="1198110" y="5469031"/>
            <a:ext cx="3446777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补码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1111001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ea"/>
              <a:ea typeface="+mn-ea"/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取反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0000110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ea"/>
              <a:ea typeface="+mn-ea"/>
            </a:endParaRPr>
          </a:p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加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0000111=-7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710707" name="Group 51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10708" name="Text Box 52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10709" name="Text Box 5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586176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机器数的表示形式及其表示范围</a:t>
            </a:r>
            <a:endParaRPr kumimoji="0"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06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1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10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10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10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92" grpId="0" autoUpdateAnimBg="0" build="p"/>
      <p:bldP spid="710693" grpId="0" autoUpdateAnimBg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机器数的表示形式及其表示范围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1683" name="Rectangle 3"/>
          <p:cNvSpPr>
            <a:spLocks noChangeArrowheads="1"/>
          </p:cNvSpPr>
          <p:nvPr/>
        </p:nvSpPr>
        <p:spPr bwMode="auto">
          <a:xfrm>
            <a:off x="696366" y="980728"/>
            <a:ext cx="8135938" cy="557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补码的加、减运算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1687" name="Rectangle 7"/>
          <p:cNvSpPr>
            <a:spLocks noChangeArrowheads="1"/>
          </p:cNvSpPr>
          <p:nvPr/>
        </p:nvSpPr>
        <p:spPr bwMode="auto">
          <a:xfrm>
            <a:off x="1055440" y="1628775"/>
            <a:ext cx="8135937" cy="503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由补码的定义可以证明如下补码加、减运算规则：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1704" name="Rectangle 24"/>
          <p:cNvSpPr>
            <a:spLocks noChangeArrowheads="1"/>
          </p:cNvSpPr>
          <p:nvPr/>
        </p:nvSpPr>
        <p:spPr bwMode="auto">
          <a:xfrm>
            <a:off x="1923522" y="2276872"/>
            <a:ext cx="8276934" cy="100806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rgbClr val="FF0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             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[N1 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＋ 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N2]</a:t>
            </a:r>
            <a:r>
              <a:rPr lang="zh-CN" altLang="en-US" b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补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＝ 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[N1]</a:t>
            </a:r>
            <a:r>
              <a:rPr lang="zh-CN" altLang="en-US" b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补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＋ 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[N2]</a:t>
            </a:r>
            <a:r>
              <a:rPr lang="zh-CN" altLang="en-US" b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补</a:t>
            </a:r>
            <a:endParaRPr lang="zh-CN" altLang="en-US" b="1" baseline="-25000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[N1 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－ 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N2]</a:t>
            </a:r>
            <a:r>
              <a:rPr lang="zh-CN" altLang="en-US" b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补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＝ 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[N1]</a:t>
            </a:r>
            <a:r>
              <a:rPr lang="zh-CN" altLang="en-US" b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补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＋ 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－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N2]</a:t>
            </a:r>
            <a:r>
              <a:rPr lang="zh-CN" altLang="en-US" b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补</a:t>
            </a:r>
            <a:endParaRPr lang="zh-CN" altLang="en-US" b="1" baseline="-25000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1706" name="Rectangle 26"/>
          <p:cNvSpPr>
            <a:spLocks noChangeArrowheads="1"/>
          </p:cNvSpPr>
          <p:nvPr/>
        </p:nvSpPr>
        <p:spPr bwMode="auto">
          <a:xfrm>
            <a:off x="1055440" y="3473785"/>
            <a:ext cx="10971143" cy="18274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marL="342900" indent="-342900">
              <a:lnSpc>
                <a:spcPts val="3500"/>
              </a:lnSpc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符号位和数据位一起参加运算；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ts val="3500"/>
              </a:lnSpc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如果符号位产生进位，则需要将此进位“</a:t>
            </a:r>
            <a:r>
              <a:rPr lang="zh-CN" altLang="en-US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丢掉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”；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ts val="3500"/>
              </a:lnSpc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运算结果的符号位为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时，说明是正数的补码；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ts val="3500"/>
              </a:lnSpc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运算结果的符号为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时，说明是负数的补码。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11710" name="Group 30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11711" name="Text Box 3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3333CC"/>
                  </a:solidFill>
                </a:rPr>
                <a:t>第二版</a:t>
              </a:r>
              <a:endParaRPr lang="zh-CN" altLang="en-US" sz="1800" b="1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11712" name="Text Box 32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16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1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17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1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1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/>
      <p:bldP spid="711687" grpId="0" bldLvl="5" autoUpdateAnimBg="0" build="p"/>
      <p:bldP spid="711704" grpId="0" animBg="1"/>
      <p:bldP spid="71170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机器数的表示形式及其表示范围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2707" name="Rectangle 3"/>
          <p:cNvSpPr>
            <a:spLocks noChangeArrowheads="1"/>
          </p:cNvSpPr>
          <p:nvPr/>
        </p:nvSpPr>
        <p:spPr bwMode="auto">
          <a:xfrm>
            <a:off x="696366" y="980728"/>
            <a:ext cx="8135938" cy="557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补码的加、减运算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2711" name="Rectangle 7"/>
          <p:cNvSpPr>
            <a:spLocks noChangeArrowheads="1"/>
          </p:cNvSpPr>
          <p:nvPr/>
        </p:nvSpPr>
        <p:spPr bwMode="auto">
          <a:xfrm>
            <a:off x="695400" y="1701130"/>
            <a:ext cx="11089232" cy="4248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1】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已知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＝＋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10011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N2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＝－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01010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，求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[N1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＋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N2]</a:t>
            </a:r>
            <a:r>
              <a:rPr lang="zh-CN" altLang="en-US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[N1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N2]</a:t>
            </a:r>
            <a:r>
              <a:rPr lang="zh-CN" altLang="en-US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解：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[N1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＋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N2]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＝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[N1]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＋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[N2]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        ＝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010011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＋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110110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  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01001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      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         0  1  0  0  1  1</a:t>
            </a:r>
            <a:endParaRPr lang="en-US" altLang="zh-CN" b="1" u="sng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   </a:t>
            </a:r>
            <a:r>
              <a:rPr lang="zh-CN" altLang="en-US" b="1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＋）  </a:t>
            </a:r>
            <a:r>
              <a:rPr lang="en-US" altLang="zh-CN" b="1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1  1  0  1  1  0   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丢掉←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0  0  1  0  0  1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2715" name="Freeform 11"/>
          <p:cNvSpPr/>
          <p:nvPr/>
        </p:nvSpPr>
        <p:spPr bwMode="auto">
          <a:xfrm>
            <a:off x="3444079" y="4750371"/>
            <a:ext cx="2647950" cy="527050"/>
          </a:xfrm>
          <a:custGeom>
            <a:avLst/>
            <a:gdLst/>
            <a:ahLst/>
            <a:cxnLst>
              <a:cxn ang="0">
                <a:pos x="77" y="40"/>
              </a:cxn>
              <a:cxn ang="0">
                <a:pos x="51" y="57"/>
              </a:cxn>
              <a:cxn ang="0">
                <a:pos x="34" y="109"/>
              </a:cxn>
              <a:cxn ang="0">
                <a:pos x="8" y="160"/>
              </a:cxn>
              <a:cxn ang="0">
                <a:pos x="43" y="263"/>
              </a:cxn>
              <a:cxn ang="0">
                <a:pos x="455" y="332"/>
              </a:cxn>
              <a:cxn ang="0">
                <a:pos x="1599" y="298"/>
              </a:cxn>
              <a:cxn ang="0">
                <a:pos x="1650" y="272"/>
              </a:cxn>
              <a:cxn ang="0">
                <a:pos x="1668" y="220"/>
              </a:cxn>
              <a:cxn ang="0">
                <a:pos x="1633" y="109"/>
              </a:cxn>
              <a:cxn ang="0">
                <a:pos x="1556" y="74"/>
              </a:cxn>
              <a:cxn ang="0">
                <a:pos x="1100" y="23"/>
              </a:cxn>
              <a:cxn ang="0">
                <a:pos x="86" y="31"/>
              </a:cxn>
              <a:cxn ang="0">
                <a:pos x="43" y="66"/>
              </a:cxn>
              <a:cxn ang="0">
                <a:pos x="77" y="40"/>
              </a:cxn>
            </a:cxnLst>
            <a:rect l="0" t="0" r="r" b="b"/>
            <a:pathLst>
              <a:path w="1668" h="332">
                <a:moveTo>
                  <a:pt x="77" y="40"/>
                </a:moveTo>
                <a:cubicBezTo>
                  <a:pt x="68" y="46"/>
                  <a:pt x="57" y="49"/>
                  <a:pt x="51" y="57"/>
                </a:cubicBezTo>
                <a:cubicBezTo>
                  <a:pt x="40" y="71"/>
                  <a:pt x="42" y="93"/>
                  <a:pt x="34" y="109"/>
                </a:cubicBezTo>
                <a:cubicBezTo>
                  <a:pt x="0" y="175"/>
                  <a:pt x="31" y="94"/>
                  <a:pt x="8" y="160"/>
                </a:cubicBezTo>
                <a:cubicBezTo>
                  <a:pt x="12" y="184"/>
                  <a:pt x="16" y="246"/>
                  <a:pt x="43" y="263"/>
                </a:cubicBezTo>
                <a:cubicBezTo>
                  <a:pt x="143" y="326"/>
                  <a:pt x="356" y="328"/>
                  <a:pt x="455" y="332"/>
                </a:cubicBezTo>
                <a:cubicBezTo>
                  <a:pt x="839" y="327"/>
                  <a:pt x="1216" y="309"/>
                  <a:pt x="1599" y="298"/>
                </a:cubicBezTo>
                <a:cubicBezTo>
                  <a:pt x="1613" y="293"/>
                  <a:pt x="1641" y="286"/>
                  <a:pt x="1650" y="272"/>
                </a:cubicBezTo>
                <a:cubicBezTo>
                  <a:pt x="1660" y="256"/>
                  <a:pt x="1668" y="220"/>
                  <a:pt x="1668" y="220"/>
                </a:cubicBezTo>
                <a:cubicBezTo>
                  <a:pt x="1664" y="190"/>
                  <a:pt x="1662" y="132"/>
                  <a:pt x="1633" y="109"/>
                </a:cubicBezTo>
                <a:cubicBezTo>
                  <a:pt x="1614" y="94"/>
                  <a:pt x="1578" y="85"/>
                  <a:pt x="1556" y="74"/>
                </a:cubicBezTo>
                <a:cubicBezTo>
                  <a:pt x="1409" y="0"/>
                  <a:pt x="1282" y="27"/>
                  <a:pt x="1100" y="23"/>
                </a:cubicBezTo>
                <a:cubicBezTo>
                  <a:pt x="762" y="26"/>
                  <a:pt x="424" y="23"/>
                  <a:pt x="86" y="31"/>
                </a:cubicBezTo>
                <a:cubicBezTo>
                  <a:pt x="68" y="31"/>
                  <a:pt x="26" y="74"/>
                  <a:pt x="43" y="66"/>
                </a:cubicBezTo>
                <a:cubicBezTo>
                  <a:pt x="56" y="60"/>
                  <a:pt x="66" y="49"/>
                  <a:pt x="77" y="40"/>
                </a:cubicBezTo>
                <a:close/>
              </a:path>
            </a:pathLst>
          </a:custGeom>
          <a:noFill/>
          <a:ln w="34925">
            <a:solidFill>
              <a:srgbClr val="FF00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2719" name="Group 15"/>
          <p:cNvGrpSpPr/>
          <p:nvPr/>
        </p:nvGrpSpPr>
        <p:grpSpPr bwMode="auto">
          <a:xfrm>
            <a:off x="5087269" y="3284984"/>
            <a:ext cx="1440779" cy="1800101"/>
            <a:chOff x="3528" y="2251"/>
            <a:chExt cx="945" cy="1179"/>
          </a:xfrm>
        </p:grpSpPr>
        <p:sp>
          <p:nvSpPr>
            <p:cNvPr id="712716" name="Line 12"/>
            <p:cNvSpPr>
              <a:spLocks noChangeShapeType="1"/>
            </p:cNvSpPr>
            <p:nvPr/>
          </p:nvSpPr>
          <p:spPr bwMode="auto">
            <a:xfrm>
              <a:off x="4187" y="3430"/>
              <a:ext cx="28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17" name="Line 13"/>
            <p:cNvSpPr>
              <a:spLocks noChangeShapeType="1"/>
            </p:cNvSpPr>
            <p:nvPr/>
          </p:nvSpPr>
          <p:spPr bwMode="auto">
            <a:xfrm flipV="1">
              <a:off x="4468" y="2251"/>
              <a:ext cx="0" cy="11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718" name="Line 14"/>
            <p:cNvSpPr>
              <a:spLocks noChangeShapeType="1"/>
            </p:cNvSpPr>
            <p:nvPr/>
          </p:nvSpPr>
          <p:spPr bwMode="auto">
            <a:xfrm flipH="1" flipV="1">
              <a:off x="3528" y="2251"/>
              <a:ext cx="94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2730" name="Group 26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12731" name="Text Box 2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12732" name="Text Box 2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27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2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2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2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27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27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27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27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2000"/>
                                        <p:tgtEl>
                                          <p:spTgt spid="7127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127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7" grpId="0"/>
      <p:bldP spid="7127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机器数的表示形式及其表示范围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2707" name="Rectangle 3"/>
          <p:cNvSpPr>
            <a:spLocks noChangeArrowheads="1"/>
          </p:cNvSpPr>
          <p:nvPr/>
        </p:nvSpPr>
        <p:spPr bwMode="auto">
          <a:xfrm>
            <a:off x="696366" y="980728"/>
            <a:ext cx="8135938" cy="557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补码的加、减运算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712730" name="Group 26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12731" name="Text Box 27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12732" name="Text Box 2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 useBgFill="1">
        <p:nvSpPr>
          <p:cNvPr id="13" name="Rectangle 7"/>
          <p:cNvSpPr>
            <a:spLocks noChangeArrowheads="1"/>
          </p:cNvSpPr>
          <p:nvPr/>
        </p:nvSpPr>
        <p:spPr bwMode="auto">
          <a:xfrm>
            <a:off x="947428" y="1571212"/>
            <a:ext cx="10297143" cy="3384550"/>
          </a:xfrm>
          <a:prstGeom prst="rect">
            <a:avLst/>
          </a:prstGeom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2】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已知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＝＋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10011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N2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＝－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01010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，求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[N1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＋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N2]</a:t>
            </a:r>
            <a:r>
              <a:rPr lang="zh-CN" altLang="en-US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[N1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－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N2]</a:t>
            </a:r>
            <a:r>
              <a:rPr lang="zh-CN" altLang="en-US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解：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[N1-N2]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＝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[N1]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＋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[-N2]</a:t>
            </a:r>
            <a:r>
              <a:rPr lang="zh-CN" altLang="en-US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      ＝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010011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＋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001010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     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11101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         0  1  0  0  1  1</a:t>
            </a:r>
            <a:endParaRPr lang="en-US" altLang="zh-CN" b="1" u="sng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   </a:t>
            </a:r>
            <a:r>
              <a:rPr lang="zh-CN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＋）  </a:t>
            </a:r>
            <a:r>
              <a:rPr lang="en-US" altLang="zh-CN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0  0  1  0  1  0  </a:t>
            </a:r>
            <a:endParaRPr lang="en-US" altLang="zh-CN" b="1" u="sng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         0  1  1  1  0  1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Freeform 8"/>
          <p:cNvSpPr/>
          <p:nvPr/>
        </p:nvSpPr>
        <p:spPr bwMode="auto">
          <a:xfrm>
            <a:off x="3790702" y="4652481"/>
            <a:ext cx="2647950" cy="527050"/>
          </a:xfrm>
          <a:custGeom>
            <a:avLst/>
            <a:gdLst/>
            <a:ahLst/>
            <a:cxnLst>
              <a:cxn ang="0">
                <a:pos x="77" y="40"/>
              </a:cxn>
              <a:cxn ang="0">
                <a:pos x="51" y="57"/>
              </a:cxn>
              <a:cxn ang="0">
                <a:pos x="34" y="109"/>
              </a:cxn>
              <a:cxn ang="0">
                <a:pos x="8" y="160"/>
              </a:cxn>
              <a:cxn ang="0">
                <a:pos x="43" y="263"/>
              </a:cxn>
              <a:cxn ang="0">
                <a:pos x="455" y="332"/>
              </a:cxn>
              <a:cxn ang="0">
                <a:pos x="1599" y="298"/>
              </a:cxn>
              <a:cxn ang="0">
                <a:pos x="1650" y="272"/>
              </a:cxn>
              <a:cxn ang="0">
                <a:pos x="1668" y="220"/>
              </a:cxn>
              <a:cxn ang="0">
                <a:pos x="1633" y="109"/>
              </a:cxn>
              <a:cxn ang="0">
                <a:pos x="1556" y="74"/>
              </a:cxn>
              <a:cxn ang="0">
                <a:pos x="1100" y="23"/>
              </a:cxn>
              <a:cxn ang="0">
                <a:pos x="86" y="31"/>
              </a:cxn>
              <a:cxn ang="0">
                <a:pos x="43" y="66"/>
              </a:cxn>
              <a:cxn ang="0">
                <a:pos x="77" y="40"/>
              </a:cxn>
            </a:cxnLst>
            <a:rect l="0" t="0" r="r" b="b"/>
            <a:pathLst>
              <a:path w="1668" h="332">
                <a:moveTo>
                  <a:pt x="77" y="40"/>
                </a:moveTo>
                <a:cubicBezTo>
                  <a:pt x="68" y="46"/>
                  <a:pt x="57" y="49"/>
                  <a:pt x="51" y="57"/>
                </a:cubicBezTo>
                <a:cubicBezTo>
                  <a:pt x="40" y="71"/>
                  <a:pt x="42" y="93"/>
                  <a:pt x="34" y="109"/>
                </a:cubicBezTo>
                <a:cubicBezTo>
                  <a:pt x="0" y="175"/>
                  <a:pt x="31" y="94"/>
                  <a:pt x="8" y="160"/>
                </a:cubicBezTo>
                <a:cubicBezTo>
                  <a:pt x="12" y="184"/>
                  <a:pt x="16" y="246"/>
                  <a:pt x="43" y="263"/>
                </a:cubicBezTo>
                <a:cubicBezTo>
                  <a:pt x="143" y="326"/>
                  <a:pt x="356" y="328"/>
                  <a:pt x="455" y="332"/>
                </a:cubicBezTo>
                <a:cubicBezTo>
                  <a:pt x="839" y="327"/>
                  <a:pt x="1216" y="309"/>
                  <a:pt x="1599" y="298"/>
                </a:cubicBezTo>
                <a:cubicBezTo>
                  <a:pt x="1613" y="293"/>
                  <a:pt x="1641" y="286"/>
                  <a:pt x="1650" y="272"/>
                </a:cubicBezTo>
                <a:cubicBezTo>
                  <a:pt x="1660" y="256"/>
                  <a:pt x="1668" y="220"/>
                  <a:pt x="1668" y="220"/>
                </a:cubicBezTo>
                <a:cubicBezTo>
                  <a:pt x="1664" y="190"/>
                  <a:pt x="1662" y="132"/>
                  <a:pt x="1633" y="109"/>
                </a:cubicBezTo>
                <a:cubicBezTo>
                  <a:pt x="1614" y="94"/>
                  <a:pt x="1578" y="85"/>
                  <a:pt x="1556" y="74"/>
                </a:cubicBezTo>
                <a:cubicBezTo>
                  <a:pt x="1409" y="0"/>
                  <a:pt x="1282" y="27"/>
                  <a:pt x="1100" y="23"/>
                </a:cubicBezTo>
                <a:cubicBezTo>
                  <a:pt x="762" y="26"/>
                  <a:pt x="424" y="23"/>
                  <a:pt x="86" y="31"/>
                </a:cubicBezTo>
                <a:cubicBezTo>
                  <a:pt x="68" y="31"/>
                  <a:pt x="26" y="74"/>
                  <a:pt x="43" y="66"/>
                </a:cubicBezTo>
                <a:cubicBezTo>
                  <a:pt x="56" y="60"/>
                  <a:pt x="66" y="49"/>
                  <a:pt x="77" y="40"/>
                </a:cubicBezTo>
                <a:close/>
              </a:path>
            </a:pathLst>
          </a:custGeom>
          <a:noFill/>
          <a:ln w="34925">
            <a:solidFill>
              <a:srgbClr val="FF00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5" name="Group 9"/>
          <p:cNvGrpSpPr/>
          <p:nvPr/>
        </p:nvGrpSpPr>
        <p:grpSpPr bwMode="auto">
          <a:xfrm>
            <a:off x="5230862" y="3163281"/>
            <a:ext cx="1873250" cy="1800101"/>
            <a:chOff x="3288" y="2251"/>
            <a:chExt cx="1180" cy="1179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4059" y="3430"/>
              <a:ext cx="40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V="1">
              <a:off x="4468" y="2251"/>
              <a:ext cx="0" cy="11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flipH="1">
              <a:off x="3288" y="2251"/>
              <a:ext cx="11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27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7" grpId="0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机器数的表示形式及其表示范围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4755" name="Rectangle 3"/>
          <p:cNvSpPr>
            <a:spLocks noChangeArrowheads="1"/>
          </p:cNvSpPr>
          <p:nvPr/>
        </p:nvSpPr>
        <p:spPr bwMode="auto">
          <a:xfrm>
            <a:off x="525009" y="1000126"/>
            <a:ext cx="8135938" cy="557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无符号整数</a:t>
            </a:r>
            <a:endParaRPr lang="zh-CN" altLang="en-US" sz="3200" b="1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 useBgFill="1">
        <p:nvSpPr>
          <p:cNvPr id="714759" name="Rectangle 7"/>
          <p:cNvSpPr>
            <a:spLocks noChangeArrowheads="1"/>
          </p:cNvSpPr>
          <p:nvPr/>
        </p:nvSpPr>
        <p:spPr bwMode="auto">
          <a:xfrm>
            <a:off x="555173" y="1628775"/>
            <a:ext cx="11013435" cy="2160588"/>
          </a:xfrm>
          <a:prstGeom prst="rect">
            <a:avLst/>
          </a:prstGeom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anose="02010609060101010101" pitchFamily="49" charset="-122"/>
              </a:rPr>
              <a:t>       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anose="02010609060101010101" pitchFamily="49" charset="-122"/>
              </a:rPr>
              <a:t>在某些情况下，要处理的数全是正数，此时再保留符号位就没有意义了。我们可以把最高有效位也作为数值处理，这样的数称为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anose="02010609060101010101" pitchFamily="49" charset="-122"/>
              </a:rPr>
              <a:t>无符号数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anose="02010609060101010101" pitchFamily="49" charset="-122"/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anose="02010609060101010101" pitchFamily="49" charset="-122"/>
              </a:rPr>
              <a:t> 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anose="02010609060101010101" pitchFamily="49" charset="-122"/>
              </a:rPr>
              <a:t>16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anose="02010609060101010101" pitchFamily="49" charset="-122"/>
              </a:rPr>
              <a:t>位无符号数的表示范围是：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0 ≤ N ≤ 65535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anose="02010609060101010101" pitchFamily="49" charset="-122"/>
              </a:rPr>
              <a:t>，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anose="02010609060101010101" pitchFamily="49" charset="-122"/>
              </a:rPr>
              <a:t>  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anose="02010609060101010101" pitchFamily="49" charset="-122"/>
              </a:rPr>
              <a:t>8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anose="02010609060101010101" pitchFamily="49" charset="-122"/>
              </a:rPr>
              <a:t>位无符号数的表示范围是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：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0 ≤ N ≤ 255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" panose="02010609060101010101" pitchFamily="49" charset="-122"/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714765" name="Rectangle 13"/>
          <p:cNvSpPr>
            <a:spLocks noChangeArrowheads="1"/>
          </p:cNvSpPr>
          <p:nvPr/>
        </p:nvSpPr>
        <p:spPr bwMode="auto">
          <a:xfrm>
            <a:off x="496434" y="3689351"/>
            <a:ext cx="8135938" cy="557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字符表示法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4766" name="Rectangle 14"/>
          <p:cNvSpPr>
            <a:spLocks noChangeArrowheads="1"/>
          </p:cNvSpPr>
          <p:nvPr/>
        </p:nvSpPr>
        <p:spPr bwMode="auto">
          <a:xfrm>
            <a:off x="587649" y="4356633"/>
            <a:ext cx="11115036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计算机中处理的信息并不全是数，有时需要处理字符或字符串，例如从键盘输入的信息或打印输出的信息都是字符方式输入输出的，因此，计算机必须能表示字符（例如，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语言中可通过定义字符型变量来存储字符）。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14770" name="Group 18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14771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14772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4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4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47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4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5" grpId="0"/>
      <p:bldP spid="714759" grpId="0" animBg="1"/>
      <p:bldP spid="714765" grpId="0"/>
      <p:bldP spid="71476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1.3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机器数的表示形式及其表示范围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5784" name="Rectangle 8"/>
          <p:cNvSpPr>
            <a:spLocks noChangeArrowheads="1"/>
          </p:cNvSpPr>
          <p:nvPr/>
        </p:nvSpPr>
        <p:spPr bwMode="auto">
          <a:xfrm>
            <a:off x="453573" y="981076"/>
            <a:ext cx="8135937" cy="557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字符表示法</a:t>
            </a:r>
            <a:endParaRPr lang="zh-CN" altLang="en-US" sz="3200" b="1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5785" name="Rectangle 9"/>
          <p:cNvSpPr>
            <a:spLocks noChangeArrowheads="1"/>
          </p:cNvSpPr>
          <p:nvPr/>
        </p:nvSpPr>
        <p:spPr bwMode="auto">
          <a:xfrm>
            <a:off x="983432" y="1772372"/>
            <a:ext cx="10801200" cy="453694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solidFill>
              <a:srgbClr val="C00000"/>
            </a:solidFill>
            <a:miter lim="800000"/>
          </a:ln>
          <a:effectLst>
            <a:outerShdw blurRad="50800" dist="106680" dir="2700000" algn="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pPr marL="800100" lvl="1" indent="-342900"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字母：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A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B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…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Z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a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b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…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z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；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800100" lvl="1" indent="-342900"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数字：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…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9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；、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800100" lvl="1" indent="-342900"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专用字符：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＋、－、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﹡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、∕、↑、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SP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space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空格）、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…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800100" lvl="1" indent="-342900">
              <a:lnSpc>
                <a:spcPts val="35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非打印字符：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BEL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（响铃）、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LF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（换行）、   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CR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（回车）、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…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914400" lvl="1" indent="-457200">
              <a:lnSpc>
                <a:spcPts val="3500"/>
              </a:lnSpc>
              <a:buFont typeface="+mj-ea"/>
              <a:buAutoNum type="circleNumDbPlain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这些字符在机器里必须用二进制数来表示。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914400" lvl="1" indent="-457200">
              <a:lnSpc>
                <a:spcPts val="3500"/>
              </a:lnSpc>
              <a:buFont typeface="+mj-ea"/>
              <a:buAutoNum type="circleNumDbPlain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采用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美国信息交换标准代码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ASCII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A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merican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S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tandard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C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ode for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nformation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nterchange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）来表示。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914400" lvl="1" indent="-457200">
              <a:lnSpc>
                <a:spcPts val="3500"/>
              </a:lnSpc>
              <a:buFont typeface="+mj-ea"/>
              <a:buAutoNum type="circleNumDbPlain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用一个字节（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8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位二进制码）来表示一个字符，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914400" lvl="1" indent="-457200">
              <a:lnSpc>
                <a:spcPts val="3500"/>
              </a:lnSpc>
              <a:buFont typeface="+mj-ea"/>
              <a:buAutoNum type="circleNumDbPlain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低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7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位为字符的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ASCII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值，最高位一般用作校验位。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marL="914400" lvl="1" indent="-457200">
              <a:lnSpc>
                <a:spcPts val="3500"/>
              </a:lnSpc>
              <a:buFont typeface="+mj-ea"/>
              <a:buAutoNum type="circleNumDbPlain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教材在附录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E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中给出了常用字符的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ASCII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值。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715789" name="Group 13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15790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15791" name="Text Box 15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57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57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84" grpId="0"/>
      <p:bldP spid="7157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697030" y="82765"/>
            <a:ext cx="6927869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9000">
                <a:schemeClr val="accent1">
                  <a:lumMod val="20000"/>
                  <a:lumOff val="80000"/>
                </a:schemeClr>
              </a:gs>
              <a:gs pos="65000">
                <a:schemeClr val="bg1">
                  <a:lumMod val="95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0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ˎ̥"/>
              </a:rPr>
              <a:t>第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ˎ̥"/>
              </a:rPr>
              <a:t>1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ˎ̥"/>
              </a:rPr>
              <a:t>章：</a:t>
            </a: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ˎ̥"/>
              </a:rPr>
              <a:t>C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ˎ̥"/>
              </a:rPr>
              <a:t>语言程序设计预备知识</a:t>
            </a:r>
            <a:r>
              <a:rPr lang="zh-CN" altLang="en-US" sz="3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ˎ̥"/>
              </a:rPr>
              <a:t> </a:t>
            </a:r>
            <a:endParaRPr lang="zh-CN" altLang="en-US" sz="32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  <a:cs typeface="ˎ̥"/>
            </a:endParaRP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619941" y="642918"/>
            <a:ext cx="3892549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77800" indent="-177800">
              <a:spcBef>
                <a:spcPct val="50000"/>
              </a:spcBef>
              <a:buFont typeface="Wingdings" panose="05000000000000000000" pitchFamily="2" charset="2"/>
              <a:buChar char="u"/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学习的意义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endParaRPr kumimoji="0" lang="zh-CN" altLang="en-US" dirty="0"/>
          </a:p>
        </p:txBody>
      </p:sp>
      <p:sp>
        <p:nvSpPr>
          <p:cNvPr id="469005" name="AutoShape 13"/>
          <p:cNvSpPr>
            <a:spLocks noChangeArrowheads="1"/>
          </p:cNvSpPr>
          <p:nvPr/>
        </p:nvSpPr>
        <p:spPr bwMode="auto">
          <a:xfrm>
            <a:off x="226268" y="1714489"/>
            <a:ext cx="11702379" cy="1982787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>
            <a:noFill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计算机是以逻辑部件为物质基础，能够对信息进行自动处理的机器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。逻辑部件其实就是指计算机的硬件系统，而对信息的自动处理则是由计算机的软件系统来实现的。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9007" name="Rectangle 15"/>
          <p:cNvSpPr>
            <a:spLocks noChangeArrowheads="1"/>
          </p:cNvSpPr>
          <p:nvPr/>
        </p:nvSpPr>
        <p:spPr bwMode="auto">
          <a:xfrm>
            <a:off x="191344" y="4000505"/>
            <a:ext cx="11593288" cy="974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8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8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信息”包括的范围很广，它可以是</a:t>
            </a:r>
            <a:r>
              <a:rPr lang="zh-CN" altLang="en-US" sz="2800" b="1" spc="150" dirty="0">
                <a:ln w="11430"/>
                <a:solidFill>
                  <a:srgbClr val="C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数字、文字、图像、声音</a:t>
            </a:r>
            <a:r>
              <a:rPr lang="zh-CN" altLang="en-US" sz="28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等。</a:t>
            </a:r>
            <a:r>
              <a:rPr lang="zh-CN" altLang="en-US" sz="32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3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9009" name="Rectangle 17"/>
          <p:cNvSpPr>
            <a:spLocks noChangeArrowheads="1"/>
          </p:cNvSpPr>
          <p:nvPr/>
        </p:nvSpPr>
        <p:spPr bwMode="auto">
          <a:xfrm>
            <a:off x="251668" y="5576131"/>
            <a:ext cx="11532963" cy="974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  </a:t>
            </a:r>
            <a:r>
              <a:rPr lang="zh-CN" altLang="en-US" sz="28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不管哪种类型的信息在计算机中最终都是以</a:t>
            </a:r>
            <a:r>
              <a:rPr lang="zh-CN" altLang="en-US" sz="2800" b="1" spc="150" dirty="0">
                <a:ln w="11430"/>
                <a:solidFill>
                  <a:srgbClr val="C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二进制数据</a:t>
            </a:r>
            <a:r>
              <a:rPr lang="zh-CN" altLang="en-US" sz="28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信息来表示和处理。</a:t>
            </a:r>
            <a:r>
              <a:rPr lang="zh-CN" altLang="en-US" sz="32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3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69011" name="Group 19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469012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0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69013" name="Text Box 2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Group 3"/>
          <p:cNvGrpSpPr/>
          <p:nvPr/>
        </p:nvGrpSpPr>
        <p:grpSpPr bwMode="auto">
          <a:xfrm>
            <a:off x="691378" y="1214422"/>
            <a:ext cx="4572032" cy="795338"/>
            <a:chOff x="192" y="768"/>
            <a:chExt cx="3168" cy="501"/>
          </a:xfrm>
        </p:grpSpPr>
        <p:sp>
          <p:nvSpPr>
            <p:cNvPr id="15" name="AutoShape 864"/>
            <p:cNvSpPr>
              <a:spLocks noChangeArrowheads="1"/>
            </p:cNvSpPr>
            <p:nvPr/>
          </p:nvSpPr>
          <p:spPr bwMode="auto">
            <a:xfrm>
              <a:off x="230" y="800"/>
              <a:ext cx="3017" cy="35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FE6900"/>
                </a:gs>
              </a:gsLst>
              <a:lin ang="5400000" scaled="1"/>
            </a:gradFill>
            <a:ln w="19050" algn="ctr">
              <a:noFill/>
              <a:round/>
            </a:ln>
            <a:effectLst>
              <a:outerShdw blurRad="149987" dist="127000" dir="288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46050" h="139700"/>
            </a:sp3d>
          </p:spPr>
          <p:txBody>
            <a:bodyPr wrap="none" lIns="72000" tIns="0" rIns="7200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2000" b="1" kern="0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" name="AutoShape 50"/>
            <p:cNvSpPr>
              <a:spLocks noChangeArrowheads="1"/>
            </p:cNvSpPr>
            <p:nvPr/>
          </p:nvSpPr>
          <p:spPr bwMode="auto">
            <a:xfrm>
              <a:off x="624" y="848"/>
              <a:ext cx="2457" cy="2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</a:ln>
          </p:spPr>
          <p:txBody>
            <a:bodyPr wrap="none" lIns="342000" tIns="36000" bIns="36000" anchor="ctr"/>
            <a:lstStyle/>
            <a:p>
              <a:pPr marL="457200" indent="-457200" latinLnBrk="1"/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anose="02010509060101010101" pitchFamily="49" charset="-122"/>
                </a:rPr>
                <a:t>什么是计算机？</a:t>
              </a:r>
              <a:endPara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7" name="TextBox 47"/>
            <p:cNvSpPr txBox="1">
              <a:spLocks noChangeArrowheads="1"/>
            </p:cNvSpPr>
            <p:nvPr/>
          </p:nvSpPr>
          <p:spPr bwMode="auto">
            <a:xfrm>
              <a:off x="301" y="810"/>
              <a:ext cx="27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 latinLnBrk="1"/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Gulim" panose="020B0600000101010101" pitchFamily="34" charset="-127"/>
                  <a:cs typeface="Times New Roman" panose="02020603050405020304" pitchFamily="18" charset="0"/>
                </a:rPr>
                <a:t>1.</a:t>
              </a:r>
              <a:endPara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ulim" panose="020B0600000101010101" pitchFamily="34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Group 3"/>
          <p:cNvGrpSpPr/>
          <p:nvPr/>
        </p:nvGrpSpPr>
        <p:grpSpPr bwMode="auto">
          <a:xfrm>
            <a:off x="691378" y="3429000"/>
            <a:ext cx="4572032" cy="795338"/>
            <a:chOff x="192" y="768"/>
            <a:chExt cx="3168" cy="501"/>
          </a:xfrm>
        </p:grpSpPr>
        <p:sp>
          <p:nvSpPr>
            <p:cNvPr id="20" name="AutoShape 864"/>
            <p:cNvSpPr>
              <a:spLocks noChangeArrowheads="1"/>
            </p:cNvSpPr>
            <p:nvPr/>
          </p:nvSpPr>
          <p:spPr bwMode="auto">
            <a:xfrm>
              <a:off x="230" y="800"/>
              <a:ext cx="3017" cy="35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FE6900"/>
                </a:gs>
              </a:gsLst>
              <a:lin ang="5400000" scaled="1"/>
            </a:gradFill>
            <a:ln w="19050" algn="ctr">
              <a:noFill/>
              <a:round/>
            </a:ln>
            <a:effectLst>
              <a:outerShdw blurRad="149987" dist="127000" dir="288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46050" h="139700"/>
            </a:sp3d>
          </p:spPr>
          <p:txBody>
            <a:bodyPr wrap="none" lIns="72000" tIns="0" rIns="7200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2000" b="1" kern="0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1" name="AutoShape 50"/>
            <p:cNvSpPr>
              <a:spLocks noChangeArrowheads="1"/>
            </p:cNvSpPr>
            <p:nvPr/>
          </p:nvSpPr>
          <p:spPr bwMode="auto">
            <a:xfrm>
              <a:off x="624" y="848"/>
              <a:ext cx="2457" cy="2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</a:ln>
          </p:spPr>
          <p:txBody>
            <a:bodyPr wrap="none" lIns="342000" tIns="36000" bIns="36000" anchor="ctr"/>
            <a:lstStyle/>
            <a:p>
              <a:pPr marL="457200" indent="-457200" latinLnBrk="1"/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何为</a:t>
              </a:r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隶书" panose="02010509060101010101" pitchFamily="49" charset="-122"/>
                </a:rPr>
                <a:t>“</a:t>
              </a:r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信息</a:t>
              </a:r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隶书" panose="02010509060101010101" pitchFamily="49" charset="-122"/>
                </a:rPr>
                <a:t>”</a:t>
              </a:r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？</a:t>
              </a:r>
              <a:endPara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" name="TextBox 47"/>
            <p:cNvSpPr txBox="1">
              <a:spLocks noChangeArrowheads="1"/>
            </p:cNvSpPr>
            <p:nvPr/>
          </p:nvSpPr>
          <p:spPr bwMode="auto">
            <a:xfrm>
              <a:off x="301" y="810"/>
              <a:ext cx="27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 latinLnBrk="1"/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Gulim" panose="020B0600000101010101" pitchFamily="34" charset="-127"/>
                  <a:cs typeface="Times New Roman" panose="02020603050405020304" pitchFamily="18" charset="0"/>
                </a:rPr>
                <a:t>2.</a:t>
              </a:r>
              <a:endPara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ulim" panose="020B0600000101010101" pitchFamily="34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3"/>
          <p:cNvGrpSpPr/>
          <p:nvPr/>
        </p:nvGrpSpPr>
        <p:grpSpPr bwMode="auto">
          <a:xfrm>
            <a:off x="726106" y="4990812"/>
            <a:ext cx="5966064" cy="561975"/>
            <a:chOff x="230" y="800"/>
            <a:chExt cx="3175" cy="354"/>
          </a:xfrm>
        </p:grpSpPr>
        <p:sp>
          <p:nvSpPr>
            <p:cNvPr id="24" name="AutoShape 864"/>
            <p:cNvSpPr>
              <a:spLocks noChangeArrowheads="1"/>
            </p:cNvSpPr>
            <p:nvPr/>
          </p:nvSpPr>
          <p:spPr bwMode="auto">
            <a:xfrm>
              <a:off x="230" y="800"/>
              <a:ext cx="3175" cy="35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FE6900"/>
                </a:gs>
              </a:gsLst>
              <a:lin ang="5400000" scaled="1"/>
            </a:gradFill>
            <a:ln w="19050" algn="ctr">
              <a:noFill/>
              <a:round/>
            </a:ln>
            <a:effectLst>
              <a:outerShdw blurRad="149987" dist="127000" dir="288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46050" h="139700"/>
            </a:sp3d>
          </p:spPr>
          <p:txBody>
            <a:bodyPr wrap="none" lIns="72000" tIns="0" rIns="7200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2000" b="1" kern="0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5" name="AutoShape 50"/>
            <p:cNvSpPr>
              <a:spLocks noChangeArrowheads="1"/>
            </p:cNvSpPr>
            <p:nvPr/>
          </p:nvSpPr>
          <p:spPr bwMode="auto">
            <a:xfrm>
              <a:off x="530" y="854"/>
              <a:ext cx="2761" cy="2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</a:ln>
          </p:spPr>
          <p:txBody>
            <a:bodyPr wrap="none" lIns="342000" tIns="36000" bIns="36000" anchor="ctr"/>
            <a:lstStyle/>
            <a:p>
              <a:pPr marL="457200" indent="-457200" latinLnBrk="1"/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计算机中如何表示</a:t>
              </a:r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隶书" panose="02010509060101010101" pitchFamily="49" charset="-122"/>
                </a:rPr>
                <a:t>“</a:t>
              </a:r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信息</a:t>
              </a:r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隶书" panose="02010509060101010101" pitchFamily="49" charset="-122"/>
                </a:rPr>
                <a:t>”</a:t>
              </a:r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？</a:t>
              </a:r>
              <a:endPara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6" name="TextBox 47"/>
            <p:cNvSpPr txBox="1">
              <a:spLocks noChangeArrowheads="1"/>
            </p:cNvSpPr>
            <p:nvPr/>
          </p:nvSpPr>
          <p:spPr bwMode="auto">
            <a:xfrm>
              <a:off x="250" y="809"/>
              <a:ext cx="27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 latinLnBrk="1"/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Gulim" panose="020B0600000101010101" pitchFamily="34" charset="-127"/>
                  <a:cs typeface="Times New Roman" panose="02020603050405020304" pitchFamily="18" charset="0"/>
                </a:rPr>
                <a:t>3.</a:t>
              </a:r>
              <a:endPara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ulim" panose="020B0600000101010101" pitchFamily="34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469010" name="AutoShape 18"/>
          <p:cNvSpPr>
            <a:spLocks noChangeArrowheads="1"/>
          </p:cNvSpPr>
          <p:nvPr/>
        </p:nvSpPr>
        <p:spPr bwMode="auto">
          <a:xfrm>
            <a:off x="6383411" y="3861048"/>
            <a:ext cx="3529013" cy="863600"/>
          </a:xfrm>
          <a:prstGeom prst="wedgeRoundRectCallout">
            <a:avLst>
              <a:gd name="adj1" fmla="val 33592"/>
              <a:gd name="adj2" fmla="val 158169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</a:rPr>
              <a:t>101010111111…….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90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4690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9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9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9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9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7" grpId="0"/>
      <p:bldP spid="469005" grpId="0"/>
      <p:bldP spid="469007" grpId="0"/>
      <p:bldP spid="469009" grpId="0"/>
      <p:bldP spid="4690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1.4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二进制数的位运算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6806" name="Rectangle 6"/>
          <p:cNvSpPr>
            <a:spLocks noChangeArrowheads="1"/>
          </p:cNvSpPr>
          <p:nvPr/>
        </p:nvSpPr>
        <p:spPr bwMode="auto">
          <a:xfrm>
            <a:off x="539298" y="1366838"/>
            <a:ext cx="11245334" cy="2590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逻辑变量</a:t>
            </a:r>
            <a:endParaRPr lang="zh-CN" altLang="en-US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其值只能有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两种取值的变量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隶书" panose="02010509060101010101" pitchFamily="49" charset="-122"/>
              </a:rPr>
              <a:t>“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与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隶书" panose="020105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运算</a:t>
            </a:r>
            <a:r>
              <a:rPr lang="en-US" altLang="zh-C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(AND)</a:t>
            </a:r>
            <a:endParaRPr lang="en-US" altLang="zh-CN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“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与”运算又称为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逻辑乘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，可用符号“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·”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或“∧”来表示，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语言中用“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&amp;”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来表示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。如有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A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B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两个逻辑变量，可能有的取值情况只有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种。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6807" name="Rectangle 7"/>
          <p:cNvSpPr>
            <a:spLocks noChangeArrowheads="1"/>
          </p:cNvSpPr>
          <p:nvPr/>
        </p:nvSpPr>
        <p:spPr bwMode="auto">
          <a:xfrm>
            <a:off x="947687" y="931219"/>
            <a:ext cx="874871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位运算主要包括：与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(AND)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、或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(OR)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、非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(NOT)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、异或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(XOR)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aphicFrame>
        <p:nvGraphicFramePr>
          <p:cNvPr id="716849" name="Group 49"/>
          <p:cNvGraphicFramePr>
            <a:graphicFrameLocks noGrp="1"/>
          </p:cNvGraphicFramePr>
          <p:nvPr/>
        </p:nvGraphicFramePr>
        <p:xfrm>
          <a:off x="2207568" y="4077072"/>
          <a:ext cx="4454204" cy="25908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484273"/>
                <a:gridCol w="1485657"/>
                <a:gridCol w="1484274"/>
              </a:tblGrid>
              <a:tr h="474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A&amp;B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74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474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474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474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716850" name="Rectangle 50"/>
          <p:cNvSpPr>
            <a:spLocks noChangeArrowheads="1"/>
          </p:cNvSpPr>
          <p:nvPr/>
        </p:nvSpPr>
        <p:spPr bwMode="auto">
          <a:xfrm>
            <a:off x="7320136" y="4797152"/>
            <a:ext cx="4032448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28575">
            <a:solidFill>
              <a:srgbClr val="FF0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结论：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即只有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两个变量取值均为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，则它们“与”运算的结果才为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，其它均为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。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楷体" panose="02010609060101010101" pitchFamily="49" charset="-122"/>
              </a:rPr>
              <a:t> </a:t>
            </a:r>
            <a:endParaRPr lang="zh-CN" altLang="en-US" b="1" dirty="0">
              <a:solidFill>
                <a:srgbClr val="FF0000"/>
              </a:solidFill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716854" name="Group 54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16855" name="Text Box 55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16856" name="Text Box 56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6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6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6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6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6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6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6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7" grpId="0"/>
      <p:bldP spid="71685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1.4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二进制数的位运算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7830" name="Rectangle 6"/>
          <p:cNvSpPr>
            <a:spLocks noChangeArrowheads="1"/>
          </p:cNvSpPr>
          <p:nvPr/>
        </p:nvSpPr>
        <p:spPr bwMode="auto">
          <a:xfrm>
            <a:off x="611306" y="934095"/>
            <a:ext cx="11317342" cy="177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隶书" panose="02010509060101010101" pitchFamily="49" charset="-122"/>
              </a:rPr>
              <a:t>“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或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隶书" panose="020105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运算</a:t>
            </a:r>
            <a:r>
              <a:rPr lang="en-US" altLang="zh-C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(OR)</a:t>
            </a:r>
            <a:endParaRPr lang="en-US" altLang="zh-CN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“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或”运算又称为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逻辑加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，可用符号“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+”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或“∨”来表示，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语言中用“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|”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来表示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。如有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A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B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两个逻辑变量，可能有的取值情况只有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种。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17832" name="Group 8"/>
          <p:cNvGraphicFramePr>
            <a:graphicFrameLocks noGrp="1"/>
          </p:cNvGraphicFramePr>
          <p:nvPr/>
        </p:nvGraphicFramePr>
        <p:xfrm>
          <a:off x="1919536" y="2708920"/>
          <a:ext cx="5111750" cy="25908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703387"/>
                <a:gridCol w="1704975"/>
                <a:gridCol w="1703388"/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A|B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717858" name="Rectangle 34"/>
          <p:cNvSpPr>
            <a:spLocks noChangeArrowheads="1"/>
          </p:cNvSpPr>
          <p:nvPr/>
        </p:nvSpPr>
        <p:spPr bwMode="auto">
          <a:xfrm>
            <a:off x="7571755" y="3392010"/>
            <a:ext cx="3816424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28575">
            <a:solidFill>
              <a:srgbClr val="FF0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结论：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即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变量中只要一个变量取值为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，则它们“或”运算的结果就是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。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楷体" panose="02010609060101010101" pitchFamily="49" charset="-122"/>
              </a:rPr>
              <a:t> </a:t>
            </a:r>
            <a:endParaRPr lang="zh-CN" altLang="en-US" b="1" dirty="0">
              <a:solidFill>
                <a:srgbClr val="FF0000"/>
              </a:solidFill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717862" name="Group 38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17863" name="Text Box 3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17864" name="Text Box 4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5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1.4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二进制数的位运算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8854" name="Rectangle 6"/>
          <p:cNvSpPr>
            <a:spLocks noChangeArrowheads="1"/>
          </p:cNvSpPr>
          <p:nvPr/>
        </p:nvSpPr>
        <p:spPr bwMode="auto">
          <a:xfrm>
            <a:off x="552351" y="908720"/>
            <a:ext cx="8135937" cy="11255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隶书" panose="02010509060101010101" pitchFamily="49" charset="-122"/>
              </a:rPr>
              <a:t>“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非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隶书" panose="020105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运算</a:t>
            </a:r>
            <a:r>
              <a:rPr lang="en-US" altLang="zh-C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(NOT)</a:t>
            </a:r>
            <a:endParaRPr lang="en-US" altLang="zh-CN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“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非”运算又称为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逻辑反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语言中用“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~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”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来表示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18883" name="Group 35"/>
          <p:cNvGraphicFramePr>
            <a:graphicFrameLocks noGrp="1"/>
          </p:cNvGraphicFramePr>
          <p:nvPr/>
        </p:nvGraphicFramePr>
        <p:xfrm>
          <a:off x="1775520" y="2348880"/>
          <a:ext cx="3406775" cy="15544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703388"/>
                <a:gridCol w="1703387"/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~A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718881" name="Rectangle 33"/>
          <p:cNvSpPr>
            <a:spLocks noChangeArrowheads="1"/>
          </p:cNvSpPr>
          <p:nvPr/>
        </p:nvSpPr>
        <p:spPr bwMode="auto">
          <a:xfrm>
            <a:off x="6384032" y="2578100"/>
            <a:ext cx="2519363" cy="8509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28575">
            <a:solidFill>
              <a:srgbClr val="FF0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anchor="ctr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结论：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即将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的值求反。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楷体" panose="02010609060101010101" pitchFamily="49" charset="-122"/>
              </a:rPr>
              <a:t> </a:t>
            </a:r>
            <a:endParaRPr lang="zh-CN" altLang="en-US" b="1" dirty="0">
              <a:solidFill>
                <a:srgbClr val="FF0000"/>
              </a:solidFill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718887" name="Group 39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18888" name="Text Box 4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18889" name="Text Box 4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8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8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8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8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8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4" grpId="0" autoUpdateAnimBg="0"/>
      <p:bldP spid="718881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Text Box 2"/>
          <p:cNvSpPr txBox="1">
            <a:spLocks noChangeArrowheads="1"/>
          </p:cNvSpPr>
          <p:nvPr/>
        </p:nvSpPr>
        <p:spPr bwMode="auto">
          <a:xfrm>
            <a:off x="582099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1.4 </a:t>
            </a: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二进制数的位运算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9878" name="Rectangle 6"/>
          <p:cNvSpPr>
            <a:spLocks noChangeArrowheads="1"/>
          </p:cNvSpPr>
          <p:nvPr/>
        </p:nvSpPr>
        <p:spPr bwMode="auto">
          <a:xfrm>
            <a:off x="562290" y="908720"/>
            <a:ext cx="11150334" cy="177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隶书" panose="02010509060101010101" pitchFamily="49" charset="-122"/>
              </a:rPr>
              <a:t>“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异或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隶书" panose="020105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运算</a:t>
            </a:r>
            <a:r>
              <a:rPr lang="en-US" altLang="zh-C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(XOR)</a:t>
            </a:r>
            <a:endParaRPr lang="en-US" altLang="zh-CN" sz="3200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        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“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异或”运算可用符号“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⊕</a:t>
            </a: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” 来表示，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C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语言中用“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^”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来表示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。如有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A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B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两个逻辑变量，可能有的取值情况只有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4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种。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  <a:p>
            <a:pPr algn="just"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19879" name="Group 7"/>
          <p:cNvGraphicFramePr>
            <a:graphicFrameLocks noGrp="1"/>
          </p:cNvGraphicFramePr>
          <p:nvPr/>
        </p:nvGraphicFramePr>
        <p:xfrm>
          <a:off x="1491736" y="2740143"/>
          <a:ext cx="5111750" cy="25908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703387"/>
                <a:gridCol w="1704975"/>
                <a:gridCol w="1703388"/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A^B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719905" name="Rectangle 33"/>
          <p:cNvSpPr>
            <a:spLocks noChangeArrowheads="1"/>
          </p:cNvSpPr>
          <p:nvPr/>
        </p:nvSpPr>
        <p:spPr bwMode="auto">
          <a:xfrm>
            <a:off x="7513124" y="3250713"/>
            <a:ext cx="3767452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28575">
            <a:solidFill>
              <a:srgbClr val="FF0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anchor="ctr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结论：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即当两个变量的取值相异时，则它们“异或”运算的结果就是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，相同则结果为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。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719909" name="Group 37"/>
          <p:cNvGrpSpPr/>
          <p:nvPr/>
        </p:nvGrpSpPr>
        <p:grpSpPr bwMode="auto">
          <a:xfrm>
            <a:off x="-11627" y="0"/>
            <a:ext cx="446088" cy="6858000"/>
            <a:chOff x="0" y="0"/>
            <a:chExt cx="281" cy="4320"/>
          </a:xfrm>
        </p:grpSpPr>
        <p:sp>
          <p:nvSpPr>
            <p:cNvPr id="719910" name="Text Box 3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19911" name="Text Box 3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9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9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9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9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9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90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Text Box 2"/>
          <p:cNvSpPr txBox="1">
            <a:spLocks noChangeArrowheads="1"/>
          </p:cNvSpPr>
          <p:nvPr/>
        </p:nvSpPr>
        <p:spPr bwMode="auto">
          <a:xfrm>
            <a:off x="578985" y="244475"/>
            <a:ext cx="69310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按位运算举例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720902" name="Rectangle 6"/>
          <p:cNvSpPr>
            <a:spLocks noChangeArrowheads="1"/>
          </p:cNvSpPr>
          <p:nvPr/>
        </p:nvSpPr>
        <p:spPr bwMode="auto">
          <a:xfrm>
            <a:off x="539296" y="881064"/>
            <a:ext cx="11173327" cy="11255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       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【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例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" panose="02010609060101010101" pitchFamily="49" charset="-122"/>
              </a:rPr>
              <a:t>】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:  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如果两个变量的其值为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X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＝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0X00FF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，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Y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＝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0X5555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，求 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X&amp;Y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X|Y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、 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~X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X^Y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的值 </a:t>
            </a:r>
            <a:endParaRPr lang="zh-CN" altLang="en-US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721223" name="Rectangle 327"/>
          <p:cNvSpPr>
            <a:spLocks noChangeArrowheads="1"/>
          </p:cNvSpPr>
          <p:nvPr/>
        </p:nvSpPr>
        <p:spPr bwMode="auto">
          <a:xfrm>
            <a:off x="2753245" y="3138014"/>
            <a:ext cx="6602064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X &amp; Y =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0 0 0 0 0 0 0 0 0 1 0 1 0 1 0 1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）</a:t>
            </a:r>
            <a:r>
              <a:rPr lang="en-US" altLang="zh-CN" sz="2800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lang="en-US" altLang="zh-CN" sz="2800" b="1" dirty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721228" name="Group 332"/>
          <p:cNvGrpSpPr/>
          <p:nvPr/>
        </p:nvGrpSpPr>
        <p:grpSpPr bwMode="auto">
          <a:xfrm>
            <a:off x="2932840" y="1916832"/>
            <a:ext cx="6769103" cy="1127126"/>
            <a:chOff x="901" y="1215"/>
            <a:chExt cx="4264" cy="710"/>
          </a:xfrm>
        </p:grpSpPr>
        <p:sp>
          <p:nvSpPr>
            <p:cNvPr id="721221" name="Rectangle 325"/>
            <p:cNvSpPr>
              <a:spLocks noChangeArrowheads="1"/>
            </p:cNvSpPr>
            <p:nvPr/>
          </p:nvSpPr>
          <p:spPr bwMode="auto">
            <a:xfrm>
              <a:off x="1190" y="1215"/>
              <a:ext cx="3767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X  =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（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0 0 0 0 0 0 0 0 1 1 1 1 1 1 1 1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）</a:t>
              </a:r>
              <a:r>
                <a:rPr lang="en-US" altLang="zh-CN" sz="2800" b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endPara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721222" name="Rectangle 326"/>
            <p:cNvSpPr>
              <a:spLocks noChangeArrowheads="1"/>
            </p:cNvSpPr>
            <p:nvPr/>
          </p:nvSpPr>
          <p:spPr bwMode="auto">
            <a:xfrm>
              <a:off x="1191" y="1560"/>
              <a:ext cx="3758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Y  =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（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0 1 0 1 0 1 0 1 0 1 0 1 0 1 0 1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）</a:t>
              </a:r>
              <a:r>
                <a:rPr lang="en-US" altLang="zh-CN" sz="2800" b="1" baseline="-250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endPara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721224" name="Line 328"/>
            <p:cNvSpPr>
              <a:spLocks noChangeShapeType="1"/>
            </p:cNvSpPr>
            <p:nvPr/>
          </p:nvSpPr>
          <p:spPr bwMode="auto">
            <a:xfrm>
              <a:off x="901" y="1925"/>
              <a:ext cx="4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800"/>
            </a:p>
          </p:txBody>
        </p:sp>
      </p:grpSp>
      <p:sp>
        <p:nvSpPr>
          <p:cNvPr id="721229" name="Rectangle 333"/>
          <p:cNvSpPr>
            <a:spLocks noChangeArrowheads="1"/>
          </p:cNvSpPr>
          <p:nvPr/>
        </p:nvSpPr>
        <p:spPr bwMode="auto">
          <a:xfrm>
            <a:off x="2711624" y="3693536"/>
            <a:ext cx="661969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X  |  Y =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0 1 0 1 0 1 0 1 1 1 1 1 1 1 1 1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）</a:t>
            </a:r>
            <a:r>
              <a:rPr lang="en-US" altLang="zh-CN" sz="28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 </a:t>
            </a:r>
            <a:endParaRPr lang="en-US" altLang="zh-CN" sz="2800" b="1" baseline="-25000" dirty="0">
              <a:solidFill>
                <a:srgbClr val="0000FF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21230" name="Rectangle 334"/>
          <p:cNvSpPr>
            <a:spLocks noChangeArrowheads="1"/>
          </p:cNvSpPr>
          <p:nvPr/>
        </p:nvSpPr>
        <p:spPr bwMode="auto">
          <a:xfrm>
            <a:off x="3168824" y="4251990"/>
            <a:ext cx="6135013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~X  =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（</a:t>
            </a: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1 1 1 1 1 1 1 1 0 0 0 0 0 0 0 0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）</a:t>
            </a:r>
            <a:r>
              <a:rPr lang="en-US" altLang="zh-CN" sz="2800" b="1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 </a:t>
            </a:r>
            <a:endParaRPr lang="en-US" altLang="zh-CN" sz="2800" b="1" baseline="-25000" dirty="0">
              <a:solidFill>
                <a:srgbClr val="008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21231" name="Rectangle 335"/>
          <p:cNvSpPr>
            <a:spLocks noChangeArrowheads="1"/>
          </p:cNvSpPr>
          <p:nvPr/>
        </p:nvSpPr>
        <p:spPr bwMode="auto">
          <a:xfrm>
            <a:off x="2824738" y="4790152"/>
            <a:ext cx="6510693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800" b="1" dirty="0">
                <a:solidFill>
                  <a:srgbClr val="CC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X ^ Y =</a:t>
            </a:r>
            <a:r>
              <a:rPr lang="zh-CN" altLang="en-US" sz="2800" b="1" dirty="0">
                <a:solidFill>
                  <a:srgbClr val="CC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（</a:t>
            </a:r>
            <a:r>
              <a:rPr lang="en-US" altLang="zh-CN" sz="2800" b="1" dirty="0">
                <a:solidFill>
                  <a:srgbClr val="CC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0 1 0 1 0 1 0 1 1 0 1 0 1 0 1 0</a:t>
            </a:r>
            <a:r>
              <a:rPr lang="zh-CN" altLang="en-US" sz="2800" b="1" dirty="0">
                <a:solidFill>
                  <a:srgbClr val="CC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）</a:t>
            </a:r>
            <a:r>
              <a:rPr lang="en-US" altLang="zh-CN" sz="2800" b="1" baseline="-25000" dirty="0">
                <a:solidFill>
                  <a:srgbClr val="CC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sz="2800" b="1" dirty="0">
                <a:solidFill>
                  <a:srgbClr val="CC00CC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lang="en-US" altLang="zh-CN" sz="2800" b="1" dirty="0">
              <a:solidFill>
                <a:srgbClr val="CC00CC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721235" name="Group 339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21236" name="Text Box 34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21237" name="Text Box 34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08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09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1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1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1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1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1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21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21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98" grpId="0"/>
      <p:bldP spid="720902" grpId="0"/>
      <p:bldP spid="721223" grpId="0"/>
      <p:bldP spid="721229" grpId="0"/>
      <p:bldP spid="721230" grpId="0"/>
      <p:bldP spid="72123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Text Box 2"/>
          <p:cNvSpPr txBox="1">
            <a:spLocks noChangeArrowheads="1"/>
          </p:cNvSpPr>
          <p:nvPr/>
        </p:nvSpPr>
        <p:spPr bwMode="auto">
          <a:xfrm>
            <a:off x="668827" y="176765"/>
            <a:ext cx="2232248" cy="57943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本章小结：</a:t>
            </a:r>
            <a:endParaRPr kumimoji="0"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721938" name="Rectangle 18"/>
          <p:cNvSpPr>
            <a:spLocks noChangeArrowheads="1"/>
          </p:cNvSpPr>
          <p:nvPr/>
        </p:nvSpPr>
        <p:spPr bwMode="auto">
          <a:xfrm>
            <a:off x="739045" y="1052736"/>
            <a:ext cx="11043152" cy="4990597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pPr marL="342900" indent="-342900">
              <a:lnSpc>
                <a:spcPts val="3500"/>
              </a:lnSpc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计算机是由硬件系统和软件系统组成的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。硬件系统又是由控制器、运算器、存储器及输入输出设备五大部件构成的，其中控制器和运算器集成在一起成为中央处理器（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，控制器发出控制命令指挥其它逻辑部件进行工作，运算器可执行算术和逻辑运算操作，存储器分为内存和外存，所有的数据和程序必须在内存中运行和执行，内存中存放数据是以存储单元为单位进行存放的，每个存储单元都有一个存储地址，计算机就是通过存储地址来访问存储单元的数据的。</a:t>
            </a:r>
            <a:endParaRPr lang="en-US" altLang="zh-CN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软件是指计算机程序及有关程序的技术文档资料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两者中更为重要的是程序，它是计算机进行数据处理的指令集，也是计算机正常工作最重要的因素。计算机离开了软件系统是无法工作的，软件分为系统软件和应用软件，系统软件中最为典型的就是操作系统，我们平时编制的软件通常是应用软件。  </a:t>
            </a:r>
            <a:endParaRPr lang="zh-CN" altLang="en-US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1939" name="Group 19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21940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21941" name="Text Box 2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19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21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22" grpId="0" animBg="1"/>
      <p:bldP spid="72193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Text Box 2"/>
          <p:cNvSpPr txBox="1">
            <a:spLocks noChangeArrowheads="1"/>
          </p:cNvSpPr>
          <p:nvPr/>
        </p:nvSpPr>
        <p:spPr bwMode="auto">
          <a:xfrm>
            <a:off x="668827" y="176765"/>
            <a:ext cx="2232248" cy="57943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本章小结：</a:t>
            </a:r>
            <a:endParaRPr kumimoji="0"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721938" name="Rectangle 18"/>
          <p:cNvSpPr>
            <a:spLocks noChangeArrowheads="1"/>
          </p:cNvSpPr>
          <p:nvPr/>
        </p:nvSpPr>
        <p:spPr bwMode="auto">
          <a:xfrm>
            <a:off x="739045" y="1052736"/>
            <a:ext cx="11043152" cy="4092915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rgbClr val="008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>
            <a:spAutoFit/>
          </a:bodyPr>
          <a:lstStyle/>
          <a:p>
            <a:pPr marL="342900" indent="-342900">
              <a:lnSpc>
                <a:spcPts val="3500"/>
              </a:lnSpc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计算机中使用的进制数是二进制数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而不是十进制数，因为二进制只有两个数码，运算简单便于硬件实现，同时二进制便于逻辑运算。将十进制转换成二进制整数部分可采用基数除法来实现，小数部分可采用基数乘法来实现。八进制和十六进制也是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语言中经常表示数据的进制，因为它门与二进制之间的转换非常方便，但要注意它们不是计算机中使用的进制。</a:t>
            </a:r>
            <a:endParaRPr lang="en-US" altLang="zh-CN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机器数的表示形式有原码、反码和补码几种形式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，计算机中通常是使用补码的形式来表示一个数，因为补码运算可以连同符号位一起参与运算，这便于运算器的设计和实现。</a:t>
            </a:r>
            <a:endParaRPr lang="en-US" altLang="zh-CN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500"/>
              </a:lnSpc>
              <a:buClr>
                <a:srgbClr val="FF00FF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二进制的位运算有逻辑与、逻辑或、逻辑非和逻辑异或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zh-CN" altLang="en-US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1939" name="Group 19"/>
          <p:cNvGrpSpPr/>
          <p:nvPr/>
        </p:nvGrpSpPr>
        <p:grpSpPr bwMode="auto">
          <a:xfrm>
            <a:off x="-14741" y="0"/>
            <a:ext cx="446088" cy="6858000"/>
            <a:chOff x="0" y="0"/>
            <a:chExt cx="281" cy="4320"/>
          </a:xfrm>
        </p:grpSpPr>
        <p:sp>
          <p:nvSpPr>
            <p:cNvPr id="721940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21941" name="Text Box 21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67408" y="5589240"/>
            <a:ext cx="7921625" cy="461665"/>
          </a:xfrm>
          <a:prstGeom prst="rect">
            <a:avLst/>
          </a:prstGeom>
          <a:solidFill>
            <a:srgbClr val="FF0000"/>
          </a:solidFill>
          <a:ln w="28575">
            <a:solidFill>
              <a:srgbClr val="00CCFF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习题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1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b="1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b="1" dirty="0">
              <a:solidFill>
                <a:srgbClr val="FF66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21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38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6" name="AutoShape 6"/>
          <p:cNvSpPr>
            <a:spLocks noChangeArrowheads="1"/>
          </p:cNvSpPr>
          <p:nvPr/>
        </p:nvSpPr>
        <p:spPr bwMode="auto">
          <a:xfrm>
            <a:off x="206648" y="1892301"/>
            <a:ext cx="5387975" cy="48577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结论：</a:t>
            </a:r>
            <a:endParaRPr lang="zh-CN" altLang="en-US" sz="3200" b="1" dirty="0">
              <a:solidFill>
                <a:srgbClr val="FF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75847" name="Rectangle 7"/>
          <p:cNvSpPr>
            <a:spLocks noChangeArrowheads="1"/>
          </p:cNvSpPr>
          <p:nvPr/>
        </p:nvSpPr>
        <p:spPr bwMode="auto">
          <a:xfrm>
            <a:off x="432073" y="857233"/>
            <a:ext cx="11280551" cy="974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语言就是编制计算机软件的开发工具。具体就是对这些信息进行处理的软件工具。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5851" name="Rectangle 11"/>
          <p:cNvSpPr>
            <a:spLocks noChangeArrowheads="1"/>
          </p:cNvSpPr>
          <p:nvPr/>
        </p:nvSpPr>
        <p:spPr bwMode="auto">
          <a:xfrm>
            <a:off x="1120126" y="2713062"/>
            <a:ext cx="10376474" cy="25881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lvl="1">
              <a:spcBef>
                <a:spcPct val="20000"/>
              </a:spcBef>
            </a:pP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除了：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_GB2312" pitchFamily="49" charset="-122"/>
              </a:rPr>
              <a:t>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了解计算机硬件系统的组成（因为硬件是软件的物质基础）。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了解计算机软件系统的组成（因为软件是硬件的灵魂）。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>
              <a:spcBef>
                <a:spcPct val="2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更重要的是：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了解二进制数在计算机中的表示形式、表示范围以及二进制数的算术运算和逻辑运算，另外就是数据在计算机中是如何存储的</a:t>
            </a:r>
            <a:r>
              <a:rPr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1">
              <a:spcBef>
                <a:spcPct val="20000"/>
              </a:spcBef>
            </a:pP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endParaRPr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5853" name="Freeform 13"/>
          <p:cNvSpPr/>
          <p:nvPr/>
        </p:nvSpPr>
        <p:spPr bwMode="auto">
          <a:xfrm>
            <a:off x="1120126" y="4005286"/>
            <a:ext cx="10304466" cy="1079898"/>
          </a:xfrm>
          <a:custGeom>
            <a:avLst/>
            <a:gdLst/>
            <a:ahLst/>
            <a:cxnLst>
              <a:cxn ang="0">
                <a:pos x="1436" y="103"/>
              </a:cxn>
              <a:cxn ang="0">
                <a:pos x="1685" y="69"/>
              </a:cxn>
              <a:cxn ang="0">
                <a:pos x="2734" y="52"/>
              </a:cxn>
              <a:cxn ang="0">
                <a:pos x="4436" y="26"/>
              </a:cxn>
              <a:cxn ang="0">
                <a:pos x="4668" y="0"/>
              </a:cxn>
              <a:cxn ang="0">
                <a:pos x="4771" y="9"/>
              </a:cxn>
              <a:cxn ang="0">
                <a:pos x="4952" y="69"/>
              </a:cxn>
              <a:cxn ang="0">
                <a:pos x="5055" y="77"/>
              </a:cxn>
              <a:cxn ang="0">
                <a:pos x="5210" y="103"/>
              </a:cxn>
              <a:cxn ang="0">
                <a:pos x="5270" y="249"/>
              </a:cxn>
              <a:cxn ang="0">
                <a:pos x="5210" y="482"/>
              </a:cxn>
              <a:cxn ang="0">
                <a:pos x="5175" y="559"/>
              </a:cxn>
              <a:cxn ang="0">
                <a:pos x="5072" y="679"/>
              </a:cxn>
              <a:cxn ang="0">
                <a:pos x="4341" y="834"/>
              </a:cxn>
              <a:cxn ang="0">
                <a:pos x="2906" y="843"/>
              </a:cxn>
              <a:cxn ang="0">
                <a:pos x="1332" y="894"/>
              </a:cxn>
              <a:cxn ang="0">
                <a:pos x="791" y="886"/>
              </a:cxn>
              <a:cxn ang="0">
                <a:pos x="163" y="851"/>
              </a:cxn>
              <a:cxn ang="0">
                <a:pos x="86" y="825"/>
              </a:cxn>
              <a:cxn ang="0">
                <a:pos x="51" y="782"/>
              </a:cxn>
              <a:cxn ang="0">
                <a:pos x="26" y="739"/>
              </a:cxn>
              <a:cxn ang="0">
                <a:pos x="0" y="662"/>
              </a:cxn>
              <a:cxn ang="0">
                <a:pos x="8" y="499"/>
              </a:cxn>
              <a:cxn ang="0">
                <a:pos x="370" y="327"/>
              </a:cxn>
              <a:cxn ang="0">
                <a:pos x="774" y="361"/>
              </a:cxn>
              <a:cxn ang="0">
                <a:pos x="1384" y="327"/>
              </a:cxn>
              <a:cxn ang="0">
                <a:pos x="1436" y="318"/>
              </a:cxn>
              <a:cxn ang="0">
                <a:pos x="1487" y="301"/>
              </a:cxn>
              <a:cxn ang="0">
                <a:pos x="1436" y="103"/>
              </a:cxn>
            </a:cxnLst>
            <a:rect l="0" t="0" r="r" b="b"/>
            <a:pathLst>
              <a:path w="5270" h="903">
                <a:moveTo>
                  <a:pt x="1436" y="103"/>
                </a:moveTo>
                <a:cubicBezTo>
                  <a:pt x="1522" y="74"/>
                  <a:pt x="1588" y="74"/>
                  <a:pt x="1685" y="69"/>
                </a:cubicBezTo>
                <a:cubicBezTo>
                  <a:pt x="2036" y="80"/>
                  <a:pt x="2384" y="62"/>
                  <a:pt x="2734" y="52"/>
                </a:cubicBezTo>
                <a:cubicBezTo>
                  <a:pt x="3322" y="8"/>
                  <a:pt x="3677" y="30"/>
                  <a:pt x="4436" y="26"/>
                </a:cubicBezTo>
                <a:cubicBezTo>
                  <a:pt x="4513" y="17"/>
                  <a:pt x="4590" y="7"/>
                  <a:pt x="4668" y="0"/>
                </a:cubicBezTo>
                <a:cubicBezTo>
                  <a:pt x="4702" y="3"/>
                  <a:pt x="4737" y="4"/>
                  <a:pt x="4771" y="9"/>
                </a:cubicBezTo>
                <a:cubicBezTo>
                  <a:pt x="4833" y="17"/>
                  <a:pt x="4890" y="61"/>
                  <a:pt x="4952" y="69"/>
                </a:cubicBezTo>
                <a:cubicBezTo>
                  <a:pt x="4986" y="73"/>
                  <a:pt x="5021" y="74"/>
                  <a:pt x="5055" y="77"/>
                </a:cubicBezTo>
                <a:cubicBezTo>
                  <a:pt x="5107" y="86"/>
                  <a:pt x="5158" y="93"/>
                  <a:pt x="5210" y="103"/>
                </a:cubicBezTo>
                <a:cubicBezTo>
                  <a:pt x="5243" y="153"/>
                  <a:pt x="5258" y="191"/>
                  <a:pt x="5270" y="249"/>
                </a:cubicBezTo>
                <a:cubicBezTo>
                  <a:pt x="5264" y="321"/>
                  <a:pt x="5265" y="424"/>
                  <a:pt x="5210" y="482"/>
                </a:cubicBezTo>
                <a:cubicBezTo>
                  <a:pt x="5189" y="543"/>
                  <a:pt x="5202" y="518"/>
                  <a:pt x="5175" y="559"/>
                </a:cubicBezTo>
                <a:cubicBezTo>
                  <a:pt x="5161" y="604"/>
                  <a:pt x="5117" y="665"/>
                  <a:pt x="5072" y="679"/>
                </a:cubicBezTo>
                <a:cubicBezTo>
                  <a:pt x="4854" y="822"/>
                  <a:pt x="4601" y="831"/>
                  <a:pt x="4341" y="834"/>
                </a:cubicBezTo>
                <a:cubicBezTo>
                  <a:pt x="3863" y="839"/>
                  <a:pt x="3384" y="840"/>
                  <a:pt x="2906" y="843"/>
                </a:cubicBezTo>
                <a:cubicBezTo>
                  <a:pt x="2360" y="894"/>
                  <a:pt x="1946" y="890"/>
                  <a:pt x="1332" y="894"/>
                </a:cubicBezTo>
                <a:cubicBezTo>
                  <a:pt x="1150" y="902"/>
                  <a:pt x="973" y="903"/>
                  <a:pt x="791" y="886"/>
                </a:cubicBezTo>
                <a:cubicBezTo>
                  <a:pt x="584" y="843"/>
                  <a:pt x="375" y="855"/>
                  <a:pt x="163" y="851"/>
                </a:cubicBezTo>
                <a:cubicBezTo>
                  <a:pt x="137" y="843"/>
                  <a:pt x="86" y="825"/>
                  <a:pt x="86" y="825"/>
                </a:cubicBezTo>
                <a:cubicBezTo>
                  <a:pt x="76" y="810"/>
                  <a:pt x="61" y="798"/>
                  <a:pt x="51" y="782"/>
                </a:cubicBezTo>
                <a:cubicBezTo>
                  <a:pt x="14" y="722"/>
                  <a:pt x="74" y="789"/>
                  <a:pt x="26" y="739"/>
                </a:cubicBezTo>
                <a:cubicBezTo>
                  <a:pt x="5" y="679"/>
                  <a:pt x="13" y="705"/>
                  <a:pt x="0" y="662"/>
                </a:cubicBezTo>
                <a:cubicBezTo>
                  <a:pt x="3" y="608"/>
                  <a:pt x="3" y="553"/>
                  <a:pt x="8" y="499"/>
                </a:cubicBezTo>
                <a:cubicBezTo>
                  <a:pt x="22" y="337"/>
                  <a:pt x="256" y="335"/>
                  <a:pt x="370" y="327"/>
                </a:cubicBezTo>
                <a:cubicBezTo>
                  <a:pt x="506" y="334"/>
                  <a:pt x="638" y="351"/>
                  <a:pt x="774" y="361"/>
                </a:cubicBezTo>
                <a:cubicBezTo>
                  <a:pt x="978" y="350"/>
                  <a:pt x="1179" y="333"/>
                  <a:pt x="1384" y="327"/>
                </a:cubicBezTo>
                <a:cubicBezTo>
                  <a:pt x="1401" y="324"/>
                  <a:pt x="1419" y="322"/>
                  <a:pt x="1436" y="318"/>
                </a:cubicBezTo>
                <a:cubicBezTo>
                  <a:pt x="1453" y="314"/>
                  <a:pt x="1487" y="301"/>
                  <a:pt x="1487" y="301"/>
                </a:cubicBezTo>
                <a:cubicBezTo>
                  <a:pt x="1512" y="228"/>
                  <a:pt x="1487" y="154"/>
                  <a:pt x="1436" y="103"/>
                </a:cubicBezTo>
                <a:close/>
              </a:path>
            </a:pathLst>
          </a:custGeom>
          <a:noFill/>
          <a:ln w="38100">
            <a:solidFill>
              <a:srgbClr val="0066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5854" name="AutoShape 14"/>
          <p:cNvSpPr>
            <a:spLocks noChangeArrowheads="1"/>
          </p:cNvSpPr>
          <p:nvPr/>
        </p:nvSpPr>
        <p:spPr bwMode="auto">
          <a:xfrm>
            <a:off x="6743625" y="1479812"/>
            <a:ext cx="4752975" cy="1527184"/>
          </a:xfrm>
          <a:prstGeom prst="cloudCallout">
            <a:avLst>
              <a:gd name="adj1" fmla="val -47785"/>
              <a:gd name="adj2" fmla="val 145090"/>
            </a:avLst>
          </a:prstGeom>
          <a:gradFill rotWithShape="1">
            <a:gsLst>
              <a:gs pos="0">
                <a:srgbClr val="FF99CC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学好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语言必须掌握的基础知识！！！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75858" name="Group 18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75859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75860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Group 3"/>
          <p:cNvGrpSpPr/>
          <p:nvPr/>
        </p:nvGrpSpPr>
        <p:grpSpPr bwMode="auto">
          <a:xfrm>
            <a:off x="692393" y="214290"/>
            <a:ext cx="4572032" cy="795338"/>
            <a:chOff x="192" y="768"/>
            <a:chExt cx="3168" cy="501"/>
          </a:xfrm>
        </p:grpSpPr>
        <p:sp>
          <p:nvSpPr>
            <p:cNvPr id="12" name="AutoShape 864"/>
            <p:cNvSpPr>
              <a:spLocks noChangeArrowheads="1"/>
            </p:cNvSpPr>
            <p:nvPr/>
          </p:nvSpPr>
          <p:spPr bwMode="auto">
            <a:xfrm>
              <a:off x="230" y="800"/>
              <a:ext cx="3017" cy="35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C000"/>
                </a:gs>
                <a:gs pos="100000">
                  <a:srgbClr val="FE6900"/>
                </a:gs>
              </a:gsLst>
              <a:lin ang="5400000" scaled="1"/>
            </a:gradFill>
            <a:ln w="19050" algn="ctr">
              <a:noFill/>
              <a:round/>
            </a:ln>
            <a:effectLst>
              <a:outerShdw blurRad="149987" dist="127000" dir="288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146050" h="139700"/>
            </a:sp3d>
          </p:spPr>
          <p:txBody>
            <a:bodyPr wrap="none" lIns="72000" tIns="0" rIns="7200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2000" b="1" kern="0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3" name="AutoShape 50"/>
            <p:cNvSpPr>
              <a:spLocks noChangeArrowheads="1"/>
            </p:cNvSpPr>
            <p:nvPr/>
          </p:nvSpPr>
          <p:spPr bwMode="auto">
            <a:xfrm>
              <a:off x="624" y="848"/>
              <a:ext cx="2457" cy="2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</a:ln>
          </p:spPr>
          <p:txBody>
            <a:bodyPr wrap="none" lIns="342000" tIns="36000" bIns="36000" anchor="ctr"/>
            <a:lstStyle/>
            <a:p>
              <a:pPr marL="457200" indent="-457200" latinLnBrk="1"/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anose="02010509060101010101" pitchFamily="49" charset="-122"/>
                </a:rPr>
                <a:t>什么是</a:t>
              </a:r>
              <a:r>
                <a:rPr lang="en-US" altLang="zh-CN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anose="02010509060101010101" pitchFamily="49" charset="-122"/>
                </a:rPr>
                <a:t>C</a:t>
              </a:r>
              <a:r>
                <a:rPr lang="zh-CN" altLang="en-US" sz="2800" b="1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anose="02010509060101010101" pitchFamily="49" charset="-122"/>
                </a:rPr>
                <a:t>语言？</a:t>
              </a:r>
              <a:endPara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TextBox 47"/>
            <p:cNvSpPr txBox="1">
              <a:spLocks noChangeArrowheads="1"/>
            </p:cNvSpPr>
            <p:nvPr/>
          </p:nvSpPr>
          <p:spPr bwMode="auto">
            <a:xfrm>
              <a:off x="301" y="810"/>
              <a:ext cx="27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r" latinLnBrk="1"/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Gulim" panose="020B0600000101010101" pitchFamily="34" charset="-127"/>
                  <a:cs typeface="Times New Roman" panose="02020603050405020304" pitchFamily="18" charset="0"/>
                </a:rPr>
                <a:t>4.</a:t>
              </a:r>
              <a:endPara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ulim" panose="020B0600000101010101" pitchFamily="34" charset="-127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75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6758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67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5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5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6" grpId="0"/>
      <p:bldP spid="675847" grpId="0"/>
      <p:bldP spid="675851" grpId="0" animBg="1"/>
      <p:bldP spid="675853" grpId="0" animBg="1"/>
      <p:bldP spid="6758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Text Box 2"/>
          <p:cNvSpPr txBox="1">
            <a:spLocks noChangeArrowheads="1"/>
          </p:cNvSpPr>
          <p:nvPr/>
        </p:nvSpPr>
        <p:spPr bwMode="auto">
          <a:xfrm>
            <a:off x="551384" y="141132"/>
            <a:ext cx="410527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buFont typeface="Wingdings" panose="05000000000000000000" pitchFamily="2" charset="2"/>
              <a:buChar char="u"/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学习目标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endParaRPr kumimoji="0"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76870" name="Rectangle 6"/>
          <p:cNvSpPr>
            <a:spLocks noChangeArrowheads="1"/>
          </p:cNvSpPr>
          <p:nvPr/>
        </p:nvSpPr>
        <p:spPr bwMode="auto">
          <a:xfrm>
            <a:off x="1086420" y="812428"/>
            <a:ext cx="10482188" cy="237604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rgbClr val="FF0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lIns="18000"/>
          <a:lstStyle/>
          <a:p>
            <a:pPr marL="535305" lvl="1" indent="-357505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了解计算机的系统组成及工作原理；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5305" lvl="1" indent="-357505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掌握二进制数的表示及二进制数与其它进制数的转换方法；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5305" lvl="1" indent="-357505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掌握机器数的表示形式和表示范围，特别是补码表示形式；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5305" lvl="1" indent="-357505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掌握补码的加、减运算方法；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5305" lvl="1" indent="-357505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掌握二进制数的位运算方法；         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6873" name="AutoShape 9"/>
          <p:cNvSpPr>
            <a:spLocks noChangeArrowheads="1"/>
          </p:cNvSpPr>
          <p:nvPr/>
        </p:nvSpPr>
        <p:spPr bwMode="auto">
          <a:xfrm>
            <a:off x="1734492" y="3285282"/>
            <a:ext cx="6769100" cy="1439862"/>
          </a:xfrm>
          <a:prstGeom prst="cloudCallout">
            <a:avLst>
              <a:gd name="adj1" fmla="val 15500"/>
              <a:gd name="adj2" fmla="val -167199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rgbClr val="FF00FF"/>
            </a:solidFill>
            <a:round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这些是更好地理解和掌握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语言数据类型（第</a:t>
            </a:r>
            <a:r>
              <a:rPr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章）的基础。</a:t>
            </a:r>
            <a:endParaRPr lang="zh-CN" altLang="en-US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76877" name="Group 13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76878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76879" name="Text Box 15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06115" y="3584891"/>
            <a:ext cx="388937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buFont typeface="Wingdings" panose="05000000000000000000" pitchFamily="2" charset="2"/>
              <a:buChar char="u"/>
              <a:tabLst>
                <a:tab pos="177800" algn="l"/>
              </a:tabLst>
            </a:pP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隶书" panose="02010509060101010101" pitchFamily="49" charset="-122"/>
              </a:rPr>
              <a:t>学习内容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endParaRPr kumimoji="0" lang="zh-CN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055440" y="4269000"/>
            <a:ext cx="10482188" cy="2232595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38100">
            <a:solidFill>
              <a:srgbClr val="FF00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perspectiveFront"/>
            <a:lightRig rig="threePt" dir="t"/>
          </a:scene3d>
          <a:sp3d>
            <a:bevelT w="114300" prst="hardEdge"/>
          </a:sp3d>
        </p:spPr>
        <p:txBody>
          <a:bodyPr lIns="18000"/>
          <a:lstStyle/>
          <a:p>
            <a:pPr marL="609600" indent="-4318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计算机系统组成及工作原理简介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4318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进位计数制及其转换（二进制、八进制、十六进制）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4318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机器数的表示形式及其表示范围（原码、补码、反码）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4318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二进制数的位运算（与、或、非、异或）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9600" indent="-43180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本章小结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768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6" grpId="0"/>
      <p:bldP spid="676870" grpId="0" animBg="1"/>
      <p:bldP spid="676873" grpId="1" animBg="1"/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Text Box 2"/>
          <p:cNvSpPr txBox="1">
            <a:spLocks noChangeArrowheads="1"/>
          </p:cNvSpPr>
          <p:nvPr/>
        </p:nvSpPr>
        <p:spPr bwMode="auto">
          <a:xfrm>
            <a:off x="498530" y="173039"/>
            <a:ext cx="7273925" cy="579437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1.1  </a:t>
            </a:r>
            <a:r>
              <a:rPr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计算机系统组成及工作原理简介</a:t>
            </a:r>
            <a:endParaRPr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78915" name="Rectangle 3"/>
          <p:cNvSpPr>
            <a:spLocks noChangeArrowheads="1"/>
          </p:cNvSpPr>
          <p:nvPr/>
        </p:nvSpPr>
        <p:spPr bwMode="auto">
          <a:xfrm>
            <a:off x="2063552" y="3702322"/>
            <a:ext cx="1944688" cy="576263"/>
          </a:xfrm>
          <a:prstGeom prst="rect">
            <a:avLst/>
          </a:prstGeom>
          <a:solidFill>
            <a:srgbClr val="00CCFF"/>
          </a:solidFill>
          <a:ln w="2857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FF"/>
            </a:extrusionClr>
          </a:sp3d>
        </p:spPr>
        <p:txBody>
          <a:bodyPr lIns="18000">
            <a:flatTx/>
          </a:bodyPr>
          <a:lstStyle/>
          <a:p>
            <a:pPr marL="609600" indent="-609600">
              <a:spcBef>
                <a:spcPct val="20000"/>
              </a:spcBef>
            </a:pPr>
            <a:r>
              <a:rPr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计算机系统</a:t>
            </a: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8916" name="Rectangle 4"/>
          <p:cNvSpPr>
            <a:spLocks noChangeArrowheads="1"/>
          </p:cNvSpPr>
          <p:nvPr/>
        </p:nvSpPr>
        <p:spPr bwMode="auto">
          <a:xfrm>
            <a:off x="4666109" y="2554559"/>
            <a:ext cx="1800225" cy="576262"/>
          </a:xfrm>
          <a:prstGeom prst="rect">
            <a:avLst/>
          </a:prstGeom>
          <a:solidFill>
            <a:srgbClr val="FFCC99"/>
          </a:solidFill>
          <a:ln w="28575">
            <a:noFill/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 lIns="18000">
            <a:flatTx/>
          </a:bodyPr>
          <a:lstStyle/>
          <a:p>
            <a:pPr marL="609600" indent="-609600">
              <a:spcBef>
                <a:spcPct val="2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硬件系统</a:t>
            </a:r>
            <a:endParaRPr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8917" name="Rectangle 5"/>
          <p:cNvSpPr>
            <a:spLocks noChangeArrowheads="1"/>
          </p:cNvSpPr>
          <p:nvPr/>
        </p:nvSpPr>
        <p:spPr bwMode="auto">
          <a:xfrm>
            <a:off x="4640709" y="5121547"/>
            <a:ext cx="1944687" cy="576263"/>
          </a:xfrm>
          <a:prstGeom prst="rect">
            <a:avLst/>
          </a:prstGeom>
          <a:solidFill>
            <a:srgbClr val="FF99CC"/>
          </a:solidFill>
          <a:ln w="28575">
            <a:noFill/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CC"/>
            </a:extrusionClr>
          </a:sp3d>
        </p:spPr>
        <p:txBody>
          <a:bodyPr lIns="18000">
            <a:flatTx/>
          </a:bodyPr>
          <a:lstStyle/>
          <a:p>
            <a:pPr marL="609600" indent="-609600">
              <a:spcBef>
                <a:spcPct val="2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软件系统 </a:t>
            </a:r>
            <a:endParaRPr lang="zh-CN" altLang="en-US" sz="2800" b="1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8918" name="AutoShape 6"/>
          <p:cNvSpPr/>
          <p:nvPr/>
        </p:nvSpPr>
        <p:spPr bwMode="auto">
          <a:xfrm>
            <a:off x="4326384" y="2618059"/>
            <a:ext cx="288925" cy="2609850"/>
          </a:xfrm>
          <a:prstGeom prst="leftBrace">
            <a:avLst>
              <a:gd name="adj1" fmla="val 75275"/>
              <a:gd name="adj2" fmla="val 50000"/>
            </a:avLst>
          </a:prstGeom>
          <a:noFill/>
          <a:ln w="41275">
            <a:solidFill>
              <a:srgbClr val="FF33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8921" name="AutoShape 9"/>
          <p:cNvSpPr/>
          <p:nvPr/>
        </p:nvSpPr>
        <p:spPr bwMode="auto">
          <a:xfrm>
            <a:off x="6847333" y="1482996"/>
            <a:ext cx="215900" cy="2520950"/>
          </a:xfrm>
          <a:prstGeom prst="leftBrace">
            <a:avLst>
              <a:gd name="adj1" fmla="val 97304"/>
              <a:gd name="adj2" fmla="val 50000"/>
            </a:avLst>
          </a:prstGeom>
          <a:noFill/>
          <a:ln w="41275">
            <a:solidFill>
              <a:srgbClr val="FF33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8923" name="Text Box 11"/>
          <p:cNvSpPr txBox="1">
            <a:spLocks noChangeArrowheads="1"/>
          </p:cNvSpPr>
          <p:nvPr/>
        </p:nvSpPr>
        <p:spPr bwMode="auto">
          <a:xfrm>
            <a:off x="7207696" y="1314721"/>
            <a:ext cx="12239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运算器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8924" name="Text Box 12"/>
          <p:cNvSpPr txBox="1">
            <a:spLocks noChangeArrowheads="1"/>
          </p:cNvSpPr>
          <p:nvPr/>
        </p:nvSpPr>
        <p:spPr bwMode="auto">
          <a:xfrm>
            <a:off x="7207696" y="1898921"/>
            <a:ext cx="12239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控制器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8925" name="Text Box 13"/>
          <p:cNvSpPr txBox="1">
            <a:spLocks noChangeArrowheads="1"/>
          </p:cNvSpPr>
          <p:nvPr/>
        </p:nvSpPr>
        <p:spPr bwMode="auto">
          <a:xfrm>
            <a:off x="7194996" y="2483121"/>
            <a:ext cx="12239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存储器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8926" name="Text Box 14"/>
          <p:cNvSpPr txBox="1">
            <a:spLocks noChangeArrowheads="1"/>
          </p:cNvSpPr>
          <p:nvPr/>
        </p:nvSpPr>
        <p:spPr bwMode="auto">
          <a:xfrm>
            <a:off x="7207695" y="3194321"/>
            <a:ext cx="14859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输入设备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8927" name="Text Box 15"/>
          <p:cNvSpPr txBox="1">
            <a:spLocks noChangeArrowheads="1"/>
          </p:cNvSpPr>
          <p:nvPr/>
        </p:nvSpPr>
        <p:spPr bwMode="auto">
          <a:xfrm>
            <a:off x="7220395" y="3715021"/>
            <a:ext cx="14859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输出设备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8928" name="AutoShape 16"/>
          <p:cNvSpPr/>
          <p:nvPr/>
        </p:nvSpPr>
        <p:spPr bwMode="auto">
          <a:xfrm>
            <a:off x="8342759" y="2284685"/>
            <a:ext cx="287337" cy="935037"/>
          </a:xfrm>
          <a:prstGeom prst="leftBrace">
            <a:avLst>
              <a:gd name="adj1" fmla="val 27118"/>
              <a:gd name="adj2" fmla="val 50000"/>
            </a:avLst>
          </a:prstGeom>
          <a:noFill/>
          <a:ln w="41275">
            <a:solidFill>
              <a:srgbClr val="FF33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8929" name="Text Box 17"/>
          <p:cNvSpPr txBox="1">
            <a:spLocks noChangeArrowheads="1"/>
          </p:cNvSpPr>
          <p:nvPr/>
        </p:nvSpPr>
        <p:spPr bwMode="auto">
          <a:xfrm>
            <a:off x="8576120" y="2157684"/>
            <a:ext cx="9350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内存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8930" name="Text Box 18"/>
          <p:cNvSpPr txBox="1">
            <a:spLocks noChangeArrowheads="1"/>
          </p:cNvSpPr>
          <p:nvPr/>
        </p:nvSpPr>
        <p:spPr bwMode="auto">
          <a:xfrm>
            <a:off x="8576120" y="2881584"/>
            <a:ext cx="9350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外存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8931" name="AutoShape 19"/>
          <p:cNvSpPr/>
          <p:nvPr/>
        </p:nvSpPr>
        <p:spPr bwMode="auto">
          <a:xfrm rot="10800000">
            <a:off x="8431659" y="1581421"/>
            <a:ext cx="287337" cy="584200"/>
          </a:xfrm>
          <a:prstGeom prst="leftBrace">
            <a:avLst>
              <a:gd name="adj1" fmla="val 16943"/>
              <a:gd name="adj2" fmla="val 50000"/>
            </a:avLst>
          </a:prstGeom>
          <a:noFill/>
          <a:ln w="41275">
            <a:solidFill>
              <a:srgbClr val="FF33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8932" name="Text Box 20"/>
          <p:cNvSpPr txBox="1">
            <a:spLocks noChangeArrowheads="1"/>
          </p:cNvSpPr>
          <p:nvPr/>
        </p:nvSpPr>
        <p:spPr bwMode="auto">
          <a:xfrm>
            <a:off x="8677720" y="1598884"/>
            <a:ext cx="9350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8933" name="AutoShape 21"/>
          <p:cNvSpPr/>
          <p:nvPr/>
        </p:nvSpPr>
        <p:spPr bwMode="auto">
          <a:xfrm rot="10800000">
            <a:off x="9384159" y="1797321"/>
            <a:ext cx="287337" cy="584200"/>
          </a:xfrm>
          <a:prstGeom prst="leftBrace">
            <a:avLst>
              <a:gd name="adj1" fmla="val 16943"/>
              <a:gd name="adj2" fmla="val 50000"/>
            </a:avLst>
          </a:prstGeom>
          <a:noFill/>
          <a:ln w="41275">
            <a:solidFill>
              <a:srgbClr val="FF33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8934" name="Text Box 22"/>
          <p:cNvSpPr txBox="1">
            <a:spLocks noChangeArrowheads="1"/>
          </p:cNvSpPr>
          <p:nvPr/>
        </p:nvSpPr>
        <p:spPr bwMode="auto">
          <a:xfrm>
            <a:off x="9625459" y="1817959"/>
            <a:ext cx="9350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主机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8936" name="AutoShape 24"/>
          <p:cNvSpPr/>
          <p:nvPr/>
        </p:nvSpPr>
        <p:spPr bwMode="auto">
          <a:xfrm rot="10800000">
            <a:off x="9295259" y="3165746"/>
            <a:ext cx="287337" cy="935038"/>
          </a:xfrm>
          <a:prstGeom prst="leftBrace">
            <a:avLst>
              <a:gd name="adj1" fmla="val 27118"/>
              <a:gd name="adj2" fmla="val 50000"/>
            </a:avLst>
          </a:prstGeom>
          <a:noFill/>
          <a:ln w="41275">
            <a:solidFill>
              <a:srgbClr val="FF33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8937" name="Text Box 25"/>
          <p:cNvSpPr txBox="1">
            <a:spLocks noChangeArrowheads="1"/>
          </p:cNvSpPr>
          <p:nvPr/>
        </p:nvSpPr>
        <p:spPr bwMode="auto">
          <a:xfrm>
            <a:off x="9558784" y="3173685"/>
            <a:ext cx="935037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外围设备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8938" name="AutoShape 26"/>
          <p:cNvSpPr/>
          <p:nvPr/>
        </p:nvSpPr>
        <p:spPr bwMode="auto">
          <a:xfrm>
            <a:off x="6902895" y="4846910"/>
            <a:ext cx="287338" cy="935037"/>
          </a:xfrm>
          <a:prstGeom prst="leftBrace">
            <a:avLst>
              <a:gd name="adj1" fmla="val 27118"/>
              <a:gd name="adj2" fmla="val 50000"/>
            </a:avLst>
          </a:prstGeom>
          <a:noFill/>
          <a:ln w="41275">
            <a:solidFill>
              <a:srgbClr val="FF3300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8939" name="Text Box 27"/>
          <p:cNvSpPr txBox="1">
            <a:spLocks noChangeArrowheads="1"/>
          </p:cNvSpPr>
          <p:nvPr/>
        </p:nvSpPr>
        <p:spPr bwMode="auto">
          <a:xfrm>
            <a:off x="7233095" y="4616721"/>
            <a:ext cx="14859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系统软件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8940" name="Text Box 28"/>
          <p:cNvSpPr txBox="1">
            <a:spLocks noChangeArrowheads="1"/>
          </p:cNvSpPr>
          <p:nvPr/>
        </p:nvSpPr>
        <p:spPr bwMode="auto">
          <a:xfrm>
            <a:off x="7156895" y="5518421"/>
            <a:ext cx="14859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应用软件</a:t>
            </a:r>
            <a:endParaRPr lang="zh-CN" altLang="en-US" b="1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8941" name="AutoShape 29"/>
          <p:cNvSpPr>
            <a:spLocks noChangeArrowheads="1"/>
          </p:cNvSpPr>
          <p:nvPr/>
        </p:nvSpPr>
        <p:spPr bwMode="auto">
          <a:xfrm>
            <a:off x="2383284" y="931600"/>
            <a:ext cx="3383731" cy="1296988"/>
          </a:xfrm>
          <a:prstGeom prst="wedgeRoundRectCallout">
            <a:avLst>
              <a:gd name="adj1" fmla="val 48604"/>
              <a:gd name="adj2" fmla="val 73222"/>
              <a:gd name="adj3" fmla="val 16667"/>
            </a:avLst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硬件是指构成计算机的物理装置，看得见、摸得着，是一些实实在在的有形实体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8942" name="AutoShape 30"/>
          <p:cNvSpPr>
            <a:spLocks noChangeArrowheads="1"/>
          </p:cNvSpPr>
          <p:nvPr/>
        </p:nvSpPr>
        <p:spPr bwMode="auto">
          <a:xfrm>
            <a:off x="2351534" y="5877197"/>
            <a:ext cx="3271465" cy="792163"/>
          </a:xfrm>
          <a:prstGeom prst="wedgeRoundRectCallout">
            <a:avLst>
              <a:gd name="adj1" fmla="val 54574"/>
              <a:gd name="adj2" fmla="val -89681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/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软件是指计算机程序及有关程序的技术文档资料 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78949" name="Group 37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78950" name="Text Box 38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78951" name="Text Box 39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789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89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789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789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8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8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8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8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789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789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789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789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789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789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789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789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789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789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789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789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78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789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78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678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678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789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5" grpId="0" animBg="1"/>
      <p:bldP spid="678916" grpId="0" animBg="1"/>
      <p:bldP spid="678917" grpId="0" animBg="1"/>
      <p:bldP spid="678918" grpId="0" animBg="1"/>
      <p:bldP spid="678921" grpId="0" animBg="1"/>
      <p:bldP spid="678923" grpId="0"/>
      <p:bldP spid="678924" grpId="0"/>
      <p:bldP spid="678925" grpId="0"/>
      <p:bldP spid="678926" grpId="0"/>
      <p:bldP spid="678927" grpId="0"/>
      <p:bldP spid="678928" grpId="0" animBg="1"/>
      <p:bldP spid="678929" grpId="0"/>
      <p:bldP spid="678930" grpId="0"/>
      <p:bldP spid="678931" grpId="0" animBg="1"/>
      <p:bldP spid="678932" grpId="0"/>
      <p:bldP spid="678933" grpId="0" animBg="1"/>
      <p:bldP spid="678934" grpId="0"/>
      <p:bldP spid="678936" grpId="0" animBg="1"/>
      <p:bldP spid="678937" grpId="0"/>
      <p:bldP spid="678938" grpId="0" animBg="1"/>
      <p:bldP spid="678939" grpId="0"/>
      <p:bldP spid="678940" grpId="0"/>
      <p:bldP spid="678941" grpId="0" animBg="1"/>
      <p:bldP spid="6789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Text Box 2"/>
          <p:cNvSpPr txBox="1">
            <a:spLocks noChangeArrowheads="1"/>
          </p:cNvSpPr>
          <p:nvPr/>
        </p:nvSpPr>
        <p:spPr bwMode="auto">
          <a:xfrm>
            <a:off x="455667" y="260350"/>
            <a:ext cx="6626225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buFont typeface="Wingdings" panose="05000000000000000000" pitchFamily="2" charset="2"/>
              <a:buChar char="u"/>
              <a:tabLst>
                <a:tab pos="177800" algn="l"/>
              </a:tabLst>
            </a:pPr>
            <a:r>
              <a:rPr kumimoji="0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硬件系统的基本组成及工作原理</a:t>
            </a:r>
            <a:endParaRPr kumimoji="0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隶书" panose="02010509060101010101" pitchFamily="49" charset="-122"/>
            </a:endParaRPr>
          </a:p>
        </p:txBody>
      </p:sp>
      <p:grpSp>
        <p:nvGrpSpPr>
          <p:cNvPr id="680092" name="Group 156"/>
          <p:cNvGrpSpPr/>
          <p:nvPr/>
        </p:nvGrpSpPr>
        <p:grpSpPr bwMode="auto">
          <a:xfrm>
            <a:off x="1415480" y="1412876"/>
            <a:ext cx="10297144" cy="5114925"/>
            <a:chOff x="297" y="890"/>
            <a:chExt cx="5244" cy="3222"/>
          </a:xfrm>
        </p:grpSpPr>
        <p:sp>
          <p:nvSpPr>
            <p:cNvPr id="680042" name="Text Box 106"/>
            <p:cNvSpPr txBox="1">
              <a:spLocks noChangeArrowheads="1"/>
            </p:cNvSpPr>
            <p:nvPr/>
          </p:nvSpPr>
          <p:spPr bwMode="auto">
            <a:xfrm>
              <a:off x="1278" y="1602"/>
              <a:ext cx="756" cy="356"/>
            </a:xfrm>
            <a:prstGeom prst="rect">
              <a:avLst/>
            </a:prstGeom>
            <a:solidFill>
              <a:srgbClr val="FFCC99"/>
            </a:solidFill>
            <a:ln w="9525">
              <a:miter lim="800000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99"/>
              </a:extrusionClr>
            </a:sp3d>
          </p:spPr>
          <p:txBody>
            <a:bodyPr>
              <a:flatTx/>
            </a:bodyPr>
            <a:lstStyle/>
            <a:p>
              <a:pPr algn="just"/>
              <a:r>
                <a:rPr lang="zh-CN" alt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输入设备</a:t>
              </a:r>
              <a:endPara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680091" name="Group 155"/>
            <p:cNvGrpSpPr/>
            <p:nvPr/>
          </p:nvGrpSpPr>
          <p:grpSpPr bwMode="auto">
            <a:xfrm>
              <a:off x="297" y="890"/>
              <a:ext cx="5244" cy="3222"/>
              <a:chOff x="297" y="890"/>
              <a:chExt cx="5244" cy="3222"/>
            </a:xfrm>
          </p:grpSpPr>
          <p:sp>
            <p:nvSpPr>
              <p:cNvPr id="680041" name="Text Box 105"/>
              <p:cNvSpPr txBox="1">
                <a:spLocks noChangeArrowheads="1"/>
              </p:cNvSpPr>
              <p:nvPr/>
            </p:nvSpPr>
            <p:spPr bwMode="auto">
              <a:xfrm>
                <a:off x="2674" y="1613"/>
                <a:ext cx="756" cy="356"/>
              </a:xfrm>
              <a:prstGeom prst="rect">
                <a:avLst/>
              </a:prstGeom>
              <a:solidFill>
                <a:srgbClr val="FFFF00"/>
              </a:solidFill>
              <a:ln w="9525"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</a:sp3d>
            </p:spPr>
            <p:txBody>
              <a:bodyPr>
                <a:flatTx/>
              </a:bodyPr>
              <a:lstStyle/>
              <a:p>
                <a:pPr algn="just"/>
                <a:r>
                  <a:rPr lang="zh-CN" alt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内存储器</a:t>
                </a:r>
                <a:endParaRPr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43" name="Text Box 107"/>
              <p:cNvSpPr txBox="1">
                <a:spLocks noChangeArrowheads="1"/>
              </p:cNvSpPr>
              <p:nvPr/>
            </p:nvSpPr>
            <p:spPr bwMode="auto">
              <a:xfrm>
                <a:off x="2695" y="890"/>
                <a:ext cx="756" cy="356"/>
              </a:xfrm>
              <a:prstGeom prst="rect">
                <a:avLst/>
              </a:prstGeom>
              <a:solidFill>
                <a:srgbClr val="CCFFFF"/>
              </a:solidFill>
              <a:ln w="9525"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FFFF"/>
                </a:extrusionClr>
              </a:sp3d>
            </p:spPr>
            <p:txBody>
              <a:bodyPr>
                <a:flatTx/>
              </a:bodyPr>
              <a:lstStyle/>
              <a:p>
                <a:pPr algn="just"/>
                <a:r>
                  <a:rPr lang="zh-CN" altLang="en-US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外存储器</a:t>
                </a:r>
                <a:endParaRPr lang="zh-CN" alt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44" name="Text Box 108"/>
              <p:cNvSpPr txBox="1">
                <a:spLocks noChangeArrowheads="1"/>
              </p:cNvSpPr>
              <p:nvPr/>
            </p:nvSpPr>
            <p:spPr bwMode="auto">
              <a:xfrm>
                <a:off x="4154" y="1602"/>
                <a:ext cx="756" cy="356"/>
              </a:xfrm>
              <a:prstGeom prst="rect">
                <a:avLst/>
              </a:prstGeom>
              <a:solidFill>
                <a:srgbClr val="FF99CC"/>
              </a:solidFill>
              <a:ln w="9525"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CC"/>
                </a:extrusionClr>
              </a:sp3d>
            </p:spPr>
            <p:txBody>
              <a:bodyPr>
                <a:flatTx/>
              </a:bodyPr>
              <a:lstStyle/>
              <a:p>
                <a:pPr algn="ctr"/>
                <a:r>
                  <a:rPr lang="zh-CN" alt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运算器</a:t>
                </a:r>
                <a:endParaRPr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45" name="Text Box 109"/>
              <p:cNvSpPr txBox="1">
                <a:spLocks noChangeArrowheads="1"/>
              </p:cNvSpPr>
              <p:nvPr/>
            </p:nvSpPr>
            <p:spPr bwMode="auto">
              <a:xfrm>
                <a:off x="2674" y="3211"/>
                <a:ext cx="756" cy="356"/>
              </a:xfrm>
              <a:prstGeom prst="rect">
                <a:avLst/>
              </a:prstGeom>
              <a:solidFill>
                <a:srgbClr val="CC99FF"/>
              </a:solidFill>
              <a:ln w="9525"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C99FF"/>
                </a:extrusionClr>
              </a:sp3d>
            </p:spPr>
            <p:txBody>
              <a:bodyPr>
                <a:flatTx/>
              </a:bodyPr>
              <a:lstStyle/>
              <a:p>
                <a:pPr algn="ctr"/>
                <a:r>
                  <a:rPr lang="zh-CN" altLang="en-US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控制器</a:t>
                </a:r>
                <a:endParaRPr lang="zh-CN" alt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46" name="Text Box 110"/>
              <p:cNvSpPr txBox="1">
                <a:spLocks noChangeArrowheads="1"/>
              </p:cNvSpPr>
              <p:nvPr/>
            </p:nvSpPr>
            <p:spPr bwMode="auto">
              <a:xfrm>
                <a:off x="1278" y="3211"/>
                <a:ext cx="756" cy="356"/>
              </a:xfrm>
              <a:prstGeom prst="rect">
                <a:avLst/>
              </a:prstGeom>
              <a:solidFill>
                <a:srgbClr val="99CCFF"/>
              </a:solidFill>
              <a:ln w="9525">
                <a:miter lim="800000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9CCFF"/>
                </a:extrusionClr>
              </a:sp3d>
            </p:spPr>
            <p:txBody>
              <a:bodyPr>
                <a:flatTx/>
              </a:bodyPr>
              <a:lstStyle/>
              <a:p>
                <a:pPr algn="just"/>
                <a:r>
                  <a:rPr lang="zh-CN" alt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输出设备</a:t>
                </a:r>
                <a:endParaRPr lang="zh-CN" alt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47" name="Line 111"/>
              <p:cNvSpPr>
                <a:spLocks noChangeShapeType="1"/>
              </p:cNvSpPr>
              <p:nvPr/>
            </p:nvSpPr>
            <p:spPr bwMode="auto">
              <a:xfrm>
                <a:off x="648" y="1709"/>
                <a:ext cx="630" cy="0"/>
              </a:xfrm>
              <a:prstGeom prst="line">
                <a:avLst/>
              </a:prstGeom>
              <a:noFill/>
              <a:ln w="34925">
                <a:solidFill>
                  <a:srgbClr val="FF3300"/>
                </a:solidFill>
                <a:rou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048" name="Line 112"/>
              <p:cNvSpPr>
                <a:spLocks noChangeShapeType="1"/>
              </p:cNvSpPr>
              <p:nvPr/>
            </p:nvSpPr>
            <p:spPr bwMode="auto">
              <a:xfrm>
                <a:off x="648" y="1862"/>
                <a:ext cx="630" cy="0"/>
              </a:xfrm>
              <a:prstGeom prst="line">
                <a:avLst/>
              </a:prstGeom>
              <a:noFill/>
              <a:ln w="34925">
                <a:solidFill>
                  <a:srgbClr val="FF3300"/>
                </a:solidFill>
                <a:rou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049" name="Line 113"/>
              <p:cNvSpPr>
                <a:spLocks noChangeShapeType="1"/>
              </p:cNvSpPr>
              <p:nvPr/>
            </p:nvSpPr>
            <p:spPr bwMode="auto">
              <a:xfrm>
                <a:off x="2086" y="1744"/>
                <a:ext cx="574" cy="0"/>
              </a:xfrm>
              <a:prstGeom prst="line">
                <a:avLst/>
              </a:prstGeom>
              <a:noFill/>
              <a:ln w="34925">
                <a:solidFill>
                  <a:srgbClr val="FF3300"/>
                </a:solidFill>
                <a:rou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050" name="Line 114"/>
              <p:cNvSpPr>
                <a:spLocks noChangeShapeType="1"/>
              </p:cNvSpPr>
              <p:nvPr/>
            </p:nvSpPr>
            <p:spPr bwMode="auto">
              <a:xfrm>
                <a:off x="3493" y="1744"/>
                <a:ext cx="630" cy="0"/>
              </a:xfrm>
              <a:prstGeom prst="line">
                <a:avLst/>
              </a:prstGeom>
              <a:noFill/>
              <a:ln w="34925">
                <a:solidFill>
                  <a:srgbClr val="FF3300"/>
                </a:solidFill>
                <a:rou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051" name="Line 115"/>
              <p:cNvSpPr>
                <a:spLocks noChangeShapeType="1"/>
              </p:cNvSpPr>
              <p:nvPr/>
            </p:nvSpPr>
            <p:spPr bwMode="auto">
              <a:xfrm rot="10800000">
                <a:off x="3482" y="1880"/>
                <a:ext cx="629" cy="0"/>
              </a:xfrm>
              <a:prstGeom prst="line">
                <a:avLst/>
              </a:prstGeom>
              <a:noFill/>
              <a:ln w="34925">
                <a:solidFill>
                  <a:srgbClr val="FF3300"/>
                </a:solidFill>
                <a:rou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052" name="Line 116"/>
              <p:cNvSpPr>
                <a:spLocks noChangeShapeType="1"/>
              </p:cNvSpPr>
              <p:nvPr/>
            </p:nvSpPr>
            <p:spPr bwMode="auto">
              <a:xfrm>
                <a:off x="2915" y="1964"/>
                <a:ext cx="0" cy="1186"/>
              </a:xfrm>
              <a:prstGeom prst="line">
                <a:avLst/>
              </a:prstGeom>
              <a:noFill/>
              <a:ln w="34925">
                <a:solidFill>
                  <a:srgbClr val="FF3300"/>
                </a:solidFill>
                <a:rou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053" name="Line 117"/>
              <p:cNvSpPr>
                <a:spLocks noChangeShapeType="1"/>
              </p:cNvSpPr>
              <p:nvPr/>
            </p:nvSpPr>
            <p:spPr bwMode="auto">
              <a:xfrm rot="10800000">
                <a:off x="3167" y="1992"/>
                <a:ext cx="0" cy="1187"/>
              </a:xfrm>
              <a:prstGeom prst="line">
                <a:avLst/>
              </a:prstGeom>
              <a:noFill/>
              <a:ln w="34925" cap="rnd">
                <a:solidFill>
                  <a:srgbClr val="008000"/>
                </a:solidFill>
                <a:prstDash val="sysDot"/>
                <a:rou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80054" name="Group 118"/>
              <p:cNvGrpSpPr/>
              <p:nvPr/>
            </p:nvGrpSpPr>
            <p:grpSpPr bwMode="auto">
              <a:xfrm>
                <a:off x="3503" y="1992"/>
                <a:ext cx="1050" cy="1424"/>
                <a:chOff x="6417" y="8973"/>
                <a:chExt cx="1500" cy="1872"/>
              </a:xfrm>
            </p:grpSpPr>
            <p:sp>
              <p:nvSpPr>
                <p:cNvPr id="680055" name="Line 119"/>
                <p:cNvSpPr>
                  <a:spLocks noChangeShapeType="1"/>
                </p:cNvSpPr>
                <p:nvPr/>
              </p:nvSpPr>
              <p:spPr bwMode="auto">
                <a:xfrm>
                  <a:off x="6417" y="10845"/>
                  <a:ext cx="1497" cy="0"/>
                </a:xfrm>
                <a:prstGeom prst="line">
                  <a:avLst/>
                </a:prstGeom>
                <a:noFill/>
                <a:ln w="34925" cap="rnd">
                  <a:solidFill>
                    <a:srgbClr val="008000"/>
                  </a:solidFill>
                  <a:prstDash val="sysDot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0056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7917" y="8973"/>
                  <a:ext cx="0" cy="1872"/>
                </a:xfrm>
                <a:prstGeom prst="line">
                  <a:avLst/>
                </a:prstGeom>
                <a:noFill/>
                <a:ln w="34925" cap="rnd">
                  <a:solidFill>
                    <a:srgbClr val="008000"/>
                  </a:solidFill>
                  <a:prstDash val="sysDot"/>
                  <a:rou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80058" name="Line 122"/>
              <p:cNvSpPr>
                <a:spLocks noChangeShapeType="1"/>
              </p:cNvSpPr>
              <p:nvPr/>
            </p:nvSpPr>
            <p:spPr bwMode="auto">
              <a:xfrm flipH="1">
                <a:off x="2053" y="1842"/>
                <a:ext cx="252" cy="0"/>
              </a:xfrm>
              <a:prstGeom prst="line">
                <a:avLst/>
              </a:prstGeom>
              <a:noFill/>
              <a:ln w="34925" cap="rnd">
                <a:solidFill>
                  <a:srgbClr val="008000"/>
                </a:solidFill>
                <a:prstDash val="sysDot"/>
                <a:rou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80087" name="Group 151"/>
              <p:cNvGrpSpPr/>
              <p:nvPr/>
            </p:nvGrpSpPr>
            <p:grpSpPr bwMode="auto">
              <a:xfrm>
                <a:off x="2307" y="1842"/>
                <a:ext cx="365" cy="1558"/>
                <a:chOff x="2307" y="1842"/>
                <a:chExt cx="365" cy="1558"/>
              </a:xfrm>
            </p:grpSpPr>
            <p:sp>
              <p:nvSpPr>
                <p:cNvPr id="680059" name="Line 123"/>
                <p:cNvSpPr>
                  <a:spLocks noChangeShapeType="1"/>
                </p:cNvSpPr>
                <p:nvPr/>
              </p:nvSpPr>
              <p:spPr bwMode="auto">
                <a:xfrm>
                  <a:off x="2307" y="1842"/>
                  <a:ext cx="0" cy="1548"/>
                </a:xfrm>
                <a:prstGeom prst="line">
                  <a:avLst/>
                </a:prstGeom>
                <a:noFill/>
                <a:ln w="34925" cap="rnd">
                  <a:solidFill>
                    <a:srgbClr val="008000"/>
                  </a:solidFill>
                  <a:prstDash val="sysDot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0060" name="Line 124"/>
                <p:cNvSpPr>
                  <a:spLocks noChangeShapeType="1"/>
                </p:cNvSpPr>
                <p:nvPr/>
              </p:nvSpPr>
              <p:spPr bwMode="auto">
                <a:xfrm flipH="1">
                  <a:off x="2307" y="3400"/>
                  <a:ext cx="365" cy="0"/>
                </a:xfrm>
                <a:prstGeom prst="line">
                  <a:avLst/>
                </a:prstGeom>
                <a:noFill/>
                <a:ln w="34925" cap="rnd">
                  <a:solidFill>
                    <a:srgbClr val="008000"/>
                  </a:solidFill>
                  <a:prstDash val="sysDot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80061" name="Line 125"/>
              <p:cNvSpPr>
                <a:spLocks noChangeShapeType="1"/>
              </p:cNvSpPr>
              <p:nvPr/>
            </p:nvSpPr>
            <p:spPr bwMode="auto">
              <a:xfrm flipH="1">
                <a:off x="2042" y="3492"/>
                <a:ext cx="615" cy="0"/>
              </a:xfrm>
              <a:prstGeom prst="line">
                <a:avLst/>
              </a:prstGeom>
              <a:noFill/>
              <a:ln w="34925" cap="rnd">
                <a:solidFill>
                  <a:srgbClr val="008000"/>
                </a:solidFill>
                <a:prstDash val="sysDot"/>
                <a:rou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80062" name="Group 126"/>
              <p:cNvGrpSpPr/>
              <p:nvPr/>
            </p:nvGrpSpPr>
            <p:grpSpPr bwMode="auto">
              <a:xfrm>
                <a:off x="2054" y="1860"/>
                <a:ext cx="605" cy="1424"/>
                <a:chOff x="4321" y="8801"/>
                <a:chExt cx="865" cy="1872"/>
              </a:xfrm>
            </p:grpSpPr>
            <p:sp>
              <p:nvSpPr>
                <p:cNvPr id="680063" name="Line 127"/>
                <p:cNvSpPr>
                  <a:spLocks noChangeShapeType="1"/>
                </p:cNvSpPr>
                <p:nvPr/>
              </p:nvSpPr>
              <p:spPr bwMode="auto">
                <a:xfrm flipH="1">
                  <a:off x="4321" y="10659"/>
                  <a:ext cx="540" cy="0"/>
                </a:xfrm>
                <a:prstGeom prst="line">
                  <a:avLst/>
                </a:prstGeom>
                <a:noFill/>
                <a:ln w="34925">
                  <a:solidFill>
                    <a:srgbClr val="FF3300"/>
                  </a:solidFill>
                  <a:round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0064" name="Line 128"/>
                <p:cNvSpPr>
                  <a:spLocks noChangeShapeType="1"/>
                </p:cNvSpPr>
                <p:nvPr/>
              </p:nvSpPr>
              <p:spPr bwMode="auto">
                <a:xfrm>
                  <a:off x="4857" y="8814"/>
                  <a:ext cx="329" cy="0"/>
                </a:xfrm>
                <a:prstGeom prst="line">
                  <a:avLst/>
                </a:prstGeom>
                <a:noFill/>
                <a:ln w="34925">
                  <a:solidFill>
                    <a:srgbClr val="FF33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0065" name="Line 129"/>
                <p:cNvSpPr>
                  <a:spLocks noChangeShapeType="1"/>
                </p:cNvSpPr>
                <p:nvPr/>
              </p:nvSpPr>
              <p:spPr bwMode="auto">
                <a:xfrm>
                  <a:off x="4857" y="8801"/>
                  <a:ext cx="0" cy="1872"/>
                </a:xfrm>
                <a:prstGeom prst="line">
                  <a:avLst/>
                </a:prstGeom>
                <a:noFill/>
                <a:ln w="34925">
                  <a:solidFill>
                    <a:srgbClr val="FF33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80066" name="Line 130"/>
              <p:cNvSpPr>
                <a:spLocks noChangeShapeType="1"/>
              </p:cNvSpPr>
              <p:nvPr/>
            </p:nvSpPr>
            <p:spPr bwMode="auto">
              <a:xfrm rot="10800000">
                <a:off x="627" y="3382"/>
                <a:ext cx="630" cy="0"/>
              </a:xfrm>
              <a:prstGeom prst="line">
                <a:avLst/>
              </a:prstGeom>
              <a:noFill/>
              <a:ln w="34925">
                <a:solidFill>
                  <a:srgbClr val="FF3300"/>
                </a:solidFill>
                <a:rou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067" name="Line 131"/>
              <p:cNvSpPr>
                <a:spLocks noChangeShapeType="1"/>
              </p:cNvSpPr>
              <p:nvPr/>
            </p:nvSpPr>
            <p:spPr bwMode="auto">
              <a:xfrm>
                <a:off x="3041" y="1257"/>
                <a:ext cx="0" cy="356"/>
              </a:xfrm>
              <a:prstGeom prst="line">
                <a:avLst/>
              </a:prstGeom>
              <a:noFill/>
              <a:ln w="34925">
                <a:solidFill>
                  <a:srgbClr val="FF3300"/>
                </a:solidFill>
                <a:round/>
                <a:headEnd type="stealth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069" name="Text Box 133"/>
              <p:cNvSpPr txBox="1">
                <a:spLocks noChangeArrowheads="1"/>
              </p:cNvSpPr>
              <p:nvPr/>
            </p:nvSpPr>
            <p:spPr bwMode="auto">
              <a:xfrm>
                <a:off x="637" y="1481"/>
                <a:ext cx="746" cy="2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zh-CN" altLang="en-US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信 息</a:t>
                </a:r>
                <a:endParaRPr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70" name="Text Box 134"/>
              <p:cNvSpPr txBox="1">
                <a:spLocks noChangeArrowheads="1"/>
              </p:cNvSpPr>
              <p:nvPr/>
            </p:nvSpPr>
            <p:spPr bwMode="auto">
              <a:xfrm>
                <a:off x="297" y="1923"/>
                <a:ext cx="1315" cy="2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如程序、原始数据</a:t>
                </a:r>
                <a:r>
                  <a:rPr lang="en-US" altLang="zh-CN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endParaRPr lang="en-US" altLang="zh-CN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71" name="Text Box 135"/>
              <p:cNvSpPr txBox="1">
                <a:spLocks noChangeArrowheads="1"/>
              </p:cNvSpPr>
              <p:nvPr/>
            </p:nvSpPr>
            <p:spPr bwMode="auto">
              <a:xfrm>
                <a:off x="2090" y="1515"/>
                <a:ext cx="571" cy="25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存</a:t>
                </a:r>
                <a:r>
                  <a:rPr lang="en-US" altLang="zh-CN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数据</a:t>
                </a:r>
                <a:endParaRPr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72" name="Text Box 136"/>
              <p:cNvSpPr txBox="1">
                <a:spLocks noChangeArrowheads="1"/>
              </p:cNvSpPr>
              <p:nvPr/>
            </p:nvSpPr>
            <p:spPr bwMode="auto">
              <a:xfrm>
                <a:off x="3575" y="1524"/>
                <a:ext cx="571" cy="2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取</a:t>
                </a:r>
                <a:r>
                  <a:rPr lang="en-US" altLang="zh-CN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数据</a:t>
                </a:r>
                <a:endParaRPr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73" name="Text Box 137"/>
              <p:cNvSpPr txBox="1">
                <a:spLocks noChangeArrowheads="1"/>
              </p:cNvSpPr>
              <p:nvPr/>
            </p:nvSpPr>
            <p:spPr bwMode="auto">
              <a:xfrm>
                <a:off x="3682" y="3206"/>
                <a:ext cx="745" cy="22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zh-CN" altLang="en-US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运算命令</a:t>
                </a:r>
                <a:endParaRPr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74" name="Text Box 138"/>
              <p:cNvSpPr txBox="1">
                <a:spLocks noChangeArrowheads="1"/>
              </p:cNvSpPr>
              <p:nvPr/>
            </p:nvSpPr>
            <p:spPr bwMode="auto">
              <a:xfrm>
                <a:off x="2160" y="3496"/>
                <a:ext cx="745" cy="20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zh-CN" altLang="en-US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输出命令</a:t>
                </a:r>
                <a:endParaRPr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75" name="Text Box 139"/>
              <p:cNvSpPr txBox="1">
                <a:spLocks noChangeArrowheads="1"/>
              </p:cNvSpPr>
              <p:nvPr/>
            </p:nvSpPr>
            <p:spPr bwMode="auto">
              <a:xfrm>
                <a:off x="616" y="3392"/>
                <a:ext cx="746" cy="1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zh-CN" altLang="en-US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输出信息</a:t>
                </a:r>
                <a:endParaRPr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76" name="Text Box 140"/>
              <p:cNvSpPr txBox="1">
                <a:spLocks noChangeArrowheads="1"/>
              </p:cNvSpPr>
              <p:nvPr/>
            </p:nvSpPr>
            <p:spPr bwMode="auto">
              <a:xfrm>
                <a:off x="3635" y="1908"/>
                <a:ext cx="746" cy="24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存</a:t>
                </a:r>
                <a:r>
                  <a:rPr lang="en-US" altLang="zh-CN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数据</a:t>
                </a:r>
                <a:endParaRPr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77" name="Text Box 141"/>
              <p:cNvSpPr txBox="1">
                <a:spLocks noChangeArrowheads="1"/>
              </p:cNvSpPr>
              <p:nvPr/>
            </p:nvSpPr>
            <p:spPr bwMode="auto">
              <a:xfrm>
                <a:off x="3065" y="2115"/>
                <a:ext cx="295" cy="8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eaVert"/>
              <a:lstStyle/>
              <a:p>
                <a:pPr algn="just"/>
                <a:r>
                  <a:rPr lang="zh-CN" altLang="en-US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存 取 指 令</a:t>
                </a:r>
                <a:endParaRPr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78" name="Text Box 142"/>
              <p:cNvSpPr txBox="1">
                <a:spLocks noChangeArrowheads="1"/>
              </p:cNvSpPr>
              <p:nvPr/>
            </p:nvSpPr>
            <p:spPr bwMode="auto">
              <a:xfrm>
                <a:off x="2768" y="2070"/>
                <a:ext cx="193" cy="85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eaVert"/>
              <a:lstStyle/>
              <a:p>
                <a:pPr algn="just"/>
                <a:r>
                  <a:rPr lang="zh-CN" altLang="en-US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程 序 指 令</a:t>
                </a:r>
                <a:endParaRPr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79" name="Text Box 143"/>
              <p:cNvSpPr txBox="1">
                <a:spLocks noChangeArrowheads="1"/>
              </p:cNvSpPr>
              <p:nvPr/>
            </p:nvSpPr>
            <p:spPr bwMode="auto">
              <a:xfrm>
                <a:off x="2391" y="2425"/>
                <a:ext cx="275" cy="4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eaVert"/>
              <a:lstStyle/>
              <a:p>
                <a:pPr algn="just"/>
                <a:r>
                  <a:rPr lang="zh-CN" altLang="en-US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数 据</a:t>
                </a:r>
                <a:endParaRPr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80" name="Text Box 144"/>
              <p:cNvSpPr txBox="1">
                <a:spLocks noChangeArrowheads="1"/>
              </p:cNvSpPr>
              <p:nvPr/>
            </p:nvSpPr>
            <p:spPr bwMode="auto">
              <a:xfrm>
                <a:off x="2043" y="2070"/>
                <a:ext cx="281" cy="88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eaVert"/>
              <a:lstStyle/>
              <a:p>
                <a:pPr algn="just"/>
                <a:r>
                  <a:rPr lang="zh-CN" altLang="en-US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输 入 指 令</a:t>
                </a:r>
                <a:endParaRPr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83" name="Line 147"/>
              <p:cNvSpPr>
                <a:spLocks noChangeShapeType="1"/>
              </p:cNvSpPr>
              <p:nvPr/>
            </p:nvSpPr>
            <p:spPr bwMode="auto">
              <a:xfrm>
                <a:off x="4738" y="3665"/>
                <a:ext cx="630" cy="0"/>
              </a:xfrm>
              <a:prstGeom prst="line">
                <a:avLst/>
              </a:prstGeom>
              <a:noFill/>
              <a:ln w="34925">
                <a:solidFill>
                  <a:srgbClr val="FF3300"/>
                </a:solidFill>
                <a:rou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084" name="Line 148"/>
              <p:cNvSpPr>
                <a:spLocks noChangeShapeType="1"/>
              </p:cNvSpPr>
              <p:nvPr/>
            </p:nvSpPr>
            <p:spPr bwMode="auto">
              <a:xfrm>
                <a:off x="4738" y="3857"/>
                <a:ext cx="630" cy="0"/>
              </a:xfrm>
              <a:prstGeom prst="line">
                <a:avLst/>
              </a:prstGeom>
              <a:noFill/>
              <a:ln w="34925" cap="rnd">
                <a:solidFill>
                  <a:srgbClr val="008000"/>
                </a:solidFill>
                <a:prstDash val="sysDot"/>
                <a:round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0085" name="Text Box 149"/>
              <p:cNvSpPr txBox="1">
                <a:spLocks noChangeArrowheads="1"/>
              </p:cNvSpPr>
              <p:nvPr/>
            </p:nvSpPr>
            <p:spPr bwMode="auto">
              <a:xfrm>
                <a:off x="4763" y="3407"/>
                <a:ext cx="756" cy="1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zh-CN" altLang="en-US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数据信息</a:t>
                </a:r>
                <a:endParaRPr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80086" name="Text Box 150"/>
              <p:cNvSpPr txBox="1">
                <a:spLocks noChangeArrowheads="1"/>
              </p:cNvSpPr>
              <p:nvPr/>
            </p:nvSpPr>
            <p:spPr bwMode="auto">
              <a:xfrm>
                <a:off x="4785" y="3885"/>
                <a:ext cx="756" cy="2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zh-CN" altLang="en-US" sz="16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控制信息</a:t>
                </a:r>
                <a:endParaRPr lang="zh-CN" altLang="en-US" sz="16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680099" name="Group 163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80100" name="Text Box 16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80101" name="Text Box 165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9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0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Text Box 2"/>
          <p:cNvSpPr txBox="1">
            <a:spLocks noChangeArrowheads="1"/>
          </p:cNvSpPr>
          <p:nvPr/>
        </p:nvSpPr>
        <p:spPr bwMode="auto">
          <a:xfrm>
            <a:off x="527104" y="188640"/>
            <a:ext cx="7721600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(1) </a:t>
            </a: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运算器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0"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(ALU-Arithmetic Logic Unit</a:t>
            </a:r>
            <a:r>
              <a:rPr kumimoji="0" lang="en-US" altLang="zh-CN" sz="2800" dirty="0">
                <a:solidFill>
                  <a:srgbClr val="0070C0"/>
                </a:solidFill>
                <a:ea typeface="隶书" panose="02010509060101010101" pitchFamily="49" charset="-122"/>
              </a:rPr>
              <a:t> )</a:t>
            </a:r>
            <a:r>
              <a:rPr kumimoji="0"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kumimoji="0" lang="en-US" altLang="zh-CN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80963" name="Rectangle 3"/>
          <p:cNvSpPr>
            <a:spLocks noChangeArrowheads="1"/>
          </p:cNvSpPr>
          <p:nvPr/>
        </p:nvSpPr>
        <p:spPr bwMode="auto">
          <a:xfrm>
            <a:off x="1488701" y="846499"/>
            <a:ext cx="9991406" cy="1286357"/>
          </a:xfrm>
          <a:prstGeom prst="rect">
            <a:avLst/>
          </a:prstGeom>
          <a:ln w="38100"/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运算器又称</a:t>
            </a:r>
            <a:r>
              <a:rPr lang="zh-CN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算术逻辑部件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，简称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楷体" panose="02010609060101010101" pitchFamily="49" charset="-122"/>
              </a:rPr>
              <a:t>ALU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，是计算机用来进行数据运算的部件。数据运算包括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算术运算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逻辑运算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，后者常被忽视，但恰恰是逻辑运算使计算机能进行因果关系分析。一般运算器都具有逻辑运算能力。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0964" name="Text Box 4"/>
          <p:cNvSpPr txBox="1">
            <a:spLocks noChangeArrowheads="1"/>
          </p:cNvSpPr>
          <p:nvPr/>
        </p:nvSpPr>
        <p:spPr bwMode="auto">
          <a:xfrm>
            <a:off x="500117" y="2385263"/>
            <a:ext cx="5097463" cy="579438"/>
          </a:xfrm>
          <a:prstGeom prst="rect">
            <a:avLst/>
          </a:prstGeom>
          <a:noFill/>
          <a:ln w="57150">
            <a:noFill/>
            <a:miter lim="800000"/>
          </a:ln>
          <a:effectLst/>
        </p:spPr>
        <p:txBody>
          <a:bodyPr>
            <a:spAutoFit/>
          </a:bodyPr>
          <a:lstStyle/>
          <a:p>
            <a:pPr marL="177800" indent="-177800">
              <a:spcBef>
                <a:spcPct val="50000"/>
              </a:spcBef>
              <a:tabLst>
                <a:tab pos="177800" algn="l"/>
              </a:tabLst>
            </a:pPr>
            <a:r>
              <a:rPr kumimoji="0"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(2) </a:t>
            </a:r>
            <a:r>
              <a:rPr kumimoji="0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控制器</a:t>
            </a:r>
            <a:r>
              <a:rPr kumimoji="0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0"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隶书" panose="02010509060101010101" pitchFamily="49" charset="-122"/>
              </a:rPr>
              <a:t>(Controller</a:t>
            </a:r>
            <a:r>
              <a:rPr kumimoji="0" lang="en-US" altLang="zh-CN" sz="2800" dirty="0">
                <a:solidFill>
                  <a:srgbClr val="0070C0"/>
                </a:solidFill>
                <a:ea typeface="隶书" panose="02010509060101010101" pitchFamily="49" charset="-122"/>
              </a:rPr>
              <a:t>)</a:t>
            </a:r>
            <a:r>
              <a:rPr kumimoji="0"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0" lang="en-US" altLang="zh-CN" b="1" dirty="0">
              <a:solidFill>
                <a:srgbClr val="0070C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80965" name="Rectangle 5"/>
          <p:cNvSpPr>
            <a:spLocks noChangeArrowheads="1"/>
          </p:cNvSpPr>
          <p:nvPr/>
        </p:nvSpPr>
        <p:spPr bwMode="auto">
          <a:xfrm>
            <a:off x="1506416" y="3040197"/>
            <a:ext cx="9990184" cy="1972979"/>
          </a:xfrm>
          <a:prstGeom prst="rect">
            <a:avLst/>
          </a:prstGeom>
          <a:ln w="38100"/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控制器是计算机的指挥系统，计算机的工作就是在控制器控制下有条不紊协调工作的。控制器通过地址访问存储器，逐条取出选中单元的指令，分析指令，根据指令产生相应的控制信号作用于其它各个部件，控制其它部件完成指令要求的操作。上述过程周而复始，保证了计算机能自动、连续地工作。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80972" name="Group 12"/>
          <p:cNvGrpSpPr/>
          <p:nvPr/>
        </p:nvGrpSpPr>
        <p:grpSpPr bwMode="auto">
          <a:xfrm>
            <a:off x="-5016" y="0"/>
            <a:ext cx="446088" cy="6858000"/>
            <a:chOff x="0" y="0"/>
            <a:chExt cx="281" cy="4320"/>
          </a:xfrm>
        </p:grpSpPr>
        <p:sp>
          <p:nvSpPr>
            <p:cNvPr id="680973" name="Text Box 13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4320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0784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altLang="zh-CN" sz="1800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语言程序设计教程     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</a:rPr>
                <a:t>第三版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第一章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CC"/>
                  </a:solidFill>
                  <a:latin typeface="Verdana" panose="020B0604030504040204" pitchFamily="34" charset="0"/>
                </a:rPr>
                <a:t>预备知识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80974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281" cy="231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494541" y="5301208"/>
            <a:ext cx="9990184" cy="1230213"/>
          </a:xfrm>
          <a:prstGeom prst="rect">
            <a:avLst/>
          </a:prstGeom>
          <a:gradFill flip="none" rotWithShape="1">
            <a:gsLst>
              <a:gs pos="0">
                <a:srgbClr val="FFFFCC">
                  <a:shade val="30000"/>
                  <a:satMod val="115000"/>
                </a:srgbClr>
              </a:gs>
              <a:gs pos="50000">
                <a:srgbClr val="FFFFCC">
                  <a:shade val="67500"/>
                  <a:satMod val="115000"/>
                </a:srgbClr>
              </a:gs>
              <a:gs pos="100000">
                <a:srgbClr val="FFFFCC">
                  <a:shade val="100000"/>
                  <a:satMod val="115000"/>
                </a:srgbClr>
              </a:gs>
            </a:gsLst>
            <a:lin ang="13500000" scaled="1"/>
            <a:tileRect/>
          </a:gradFill>
          <a:ln w="38100">
            <a:solidFill>
              <a:srgbClr val="FF3300"/>
            </a:solidFill>
            <a:miter lim="800000"/>
          </a:ln>
          <a:effectLst>
            <a:outerShdw blurRad="50800" dist="106680" dir="2700000" algn="tl" rotWithShape="0">
              <a:prstClr val="black">
                <a:alpha val="43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lIns="18000"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         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一般把运算器和控制器做在一块集成电路芯片上，称为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楷体" panose="02010609060101010101" pitchFamily="49" charset="-122"/>
              </a:rPr>
              <a:t>中央处理器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，简称为</a:t>
            </a:r>
            <a:r>
              <a:rPr lang="en-US" altLang="zh-CN" b="1" dirty="0">
                <a:solidFill>
                  <a:srgbClr val="FF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Central Processing Unit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）。它是计算机核心和关键，计算机的性能主要取决于</a:t>
            </a: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楷体" panose="02010609060101010101" pitchFamily="49" charset="-122"/>
              </a:rPr>
              <a:t>。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楷体" panose="02010609060101010101" pitchFamily="49" charset="-122"/>
            </a:endParaRPr>
          </a:p>
        </p:txBody>
      </p:sp>
      <p:pic>
        <p:nvPicPr>
          <p:cNvPr id="10" name="图片 9" descr="cpu1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30289" y="3273509"/>
            <a:ext cx="4136210" cy="3038848"/>
          </a:xfrm>
          <a:prstGeom prst="rect">
            <a:avLst/>
          </a:prstGeom>
          <a:ln w="38100">
            <a:solidFill>
              <a:srgbClr val="FF00F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</p:pic>
      <p:pic>
        <p:nvPicPr>
          <p:cNvPr id="11" name="图片 10" descr="cpu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16080" y="3273509"/>
            <a:ext cx="3966800" cy="3038400"/>
          </a:xfrm>
          <a:prstGeom prst="rect">
            <a:avLst/>
          </a:prstGeom>
          <a:ln w="38100">
            <a:solidFill>
              <a:srgbClr val="FF00F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2328545" y="6052820"/>
              <a:ext cx="2562225" cy="39052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2328545" y="6052820"/>
                <a:ext cx="2562225" cy="390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4686300" y="2957195"/>
              <a:ext cx="1638300" cy="56197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4686300" y="2957195"/>
                <a:ext cx="1638300" cy="561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4" name="墨迹 3"/>
              <p14:cNvContentPartPr/>
              <p14:nvPr/>
            </p14:nvContentPartPr>
            <p14:xfrm>
              <a:off x="5700395" y="3804920"/>
              <a:ext cx="2052955" cy="381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8"/>
            </p:blipFill>
            <p:spPr>
              <a:xfrm>
                <a:off x="5700395" y="3804920"/>
                <a:ext cx="2052955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5" name="墨迹 4"/>
              <p14:cNvContentPartPr/>
              <p14:nvPr/>
            </p14:nvContentPartPr>
            <p14:xfrm>
              <a:off x="4986020" y="3919220"/>
              <a:ext cx="4529455" cy="2857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0"/>
            </p:blipFill>
            <p:spPr>
              <a:xfrm>
                <a:off x="4986020" y="3919220"/>
                <a:ext cx="452945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6" name="墨迹 5"/>
              <p14:cNvContentPartPr/>
              <p14:nvPr/>
            </p14:nvContentPartPr>
            <p14:xfrm>
              <a:off x="3823970" y="4505325"/>
              <a:ext cx="1386205" cy="952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2"/>
            </p:blipFill>
            <p:spPr>
              <a:xfrm>
                <a:off x="3823970" y="4505325"/>
                <a:ext cx="138620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7" name="墨迹 6"/>
              <p14:cNvContentPartPr/>
              <p14:nvPr/>
            </p14:nvContentPartPr>
            <p14:xfrm>
              <a:off x="6271895" y="4528820"/>
              <a:ext cx="2638425" cy="952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4"/>
            </p:blipFill>
            <p:spPr>
              <a:xfrm>
                <a:off x="6271895" y="4528820"/>
                <a:ext cx="2638425" cy="9525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09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80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09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809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2" grpId="0"/>
      <p:bldP spid="680963" grpId="0" animBg="1"/>
      <p:bldP spid="680964" grpId="0"/>
      <p:bldP spid="680965" grpId="0" animBg="1"/>
      <p:bldP spid="9" grpId="0" animBg="1"/>
    </p:bldLst>
  </p:timing>
</p:sld>
</file>

<file path=ppt/tags/tag1.xml><?xml version="1.0" encoding="utf-8"?>
<p:tagLst xmlns:p="http://schemas.openxmlformats.org/presentationml/2006/main">
  <p:tag name="COMMONDATA" val="eyJoZGlkIjoiNmQ5ZWU1ZGM5NjFhODJlMDFhOTMwNTdmZTc2YzFmOTAifQ=="/>
  <p:tag name="commondata" val="eyJoZGlkIjoiOTllNzM5MTQzMjEzMWQ0NWYwZmExM2YxMDVhNmM4OG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13330</Words>
  <Application>WPS 演示</Application>
  <PresentationFormat>宽屏</PresentationFormat>
  <Paragraphs>1495</Paragraphs>
  <Slides>46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46</vt:i4>
      </vt:variant>
    </vt:vector>
  </HeadingPairs>
  <TitlesOfParts>
    <vt:vector size="72" baseType="lpstr">
      <vt:lpstr>Arial</vt:lpstr>
      <vt:lpstr>宋体</vt:lpstr>
      <vt:lpstr>Wingdings</vt:lpstr>
      <vt:lpstr>Times New Roman</vt:lpstr>
      <vt:lpstr>隶书</vt:lpstr>
      <vt:lpstr>楷体</vt:lpstr>
      <vt:lpstr>微软雅黑</vt:lpstr>
      <vt:lpstr>华文琥珀</vt:lpstr>
      <vt:lpstr>ˎ̥</vt:lpstr>
      <vt:lpstr>AMGDT</vt:lpstr>
      <vt:lpstr>Verdana</vt:lpstr>
      <vt:lpstr>华文新魏</vt:lpstr>
      <vt:lpstr>Gulim</vt:lpstr>
      <vt:lpstr>Times New Roman</vt:lpstr>
      <vt:lpstr>楷体_GB2312</vt:lpstr>
      <vt:lpstr>新宋体</vt:lpstr>
      <vt:lpstr>Arial Unicode MS</vt:lpstr>
      <vt:lpstr>Symbol</vt:lpstr>
      <vt:lpstr>Malgun Gothic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yanweimin</dc:creator>
  <cp:lastModifiedBy>彭俊杰</cp:lastModifiedBy>
  <cp:revision>406</cp:revision>
  <dcterms:created xsi:type="dcterms:W3CDTF">1999-05-31T10:27:00Z</dcterms:created>
  <dcterms:modified xsi:type="dcterms:W3CDTF">2023-12-26T14:15:11Z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8ED0DD3227AE48D8931DAFBD7AE9D03E</vt:lpwstr>
  </property>
  <property fmtid="{D5CDD505-2E9C-101B-9397-08002B2CF9AE}" pid="3" name="KSOProductBuildVer">
    <vt:lpwstr>2052-12.1.0.16120</vt:lpwstr>
  </property>
</Properties>
</file>