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  <p:sldMasterId id="2147483675" r:id="rId4"/>
  </p:sldMasterIdLst>
  <p:notesMasterIdLst>
    <p:notesMasterId r:id="rId48"/>
  </p:notesMasterIdLst>
  <p:sldIdLst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9" r:id="rId31"/>
    <p:sldId id="418" r:id="rId32"/>
    <p:sldId id="340" r:id="rId33"/>
    <p:sldId id="341" r:id="rId34"/>
    <p:sldId id="342" r:id="rId35"/>
    <p:sldId id="343" r:id="rId36"/>
    <p:sldId id="344" r:id="rId37"/>
    <p:sldId id="345" r:id="rId38"/>
    <p:sldId id="346" r:id="rId39"/>
    <p:sldId id="415" r:id="rId40"/>
    <p:sldId id="420" r:id="rId41"/>
    <p:sldId id="347" r:id="rId42"/>
    <p:sldId id="348" r:id="rId43"/>
    <p:sldId id="349" r:id="rId44"/>
    <p:sldId id="350" r:id="rId45"/>
    <p:sldId id="351" r:id="rId46"/>
    <p:sldId id="352" r:id="rId47"/>
    <p:sldId id="353" r:id="rId49"/>
    <p:sldId id="417" r:id="rId50"/>
    <p:sldId id="355" r:id="rId51"/>
    <p:sldId id="356" r:id="rId52"/>
    <p:sldId id="357" r:id="rId53"/>
    <p:sldId id="358" r:id="rId54"/>
    <p:sldId id="359" r:id="rId55"/>
    <p:sldId id="360" r:id="rId56"/>
    <p:sldId id="361" r:id="rId57"/>
    <p:sldId id="362" r:id="rId58"/>
    <p:sldId id="363" r:id="rId59"/>
    <p:sldId id="364" r:id="rId60"/>
    <p:sldId id="365" r:id="rId61"/>
    <p:sldId id="366" r:id="rId62"/>
    <p:sldId id="422" r:id="rId63"/>
    <p:sldId id="423" r:id="rId64"/>
    <p:sldId id="367" r:id="rId65"/>
    <p:sldId id="368" r:id="rId66"/>
    <p:sldId id="369" r:id="rId67"/>
    <p:sldId id="370" r:id="rId68"/>
    <p:sldId id="371" r:id="rId69"/>
    <p:sldId id="419" r:id="rId70"/>
    <p:sldId id="372" r:id="rId71"/>
    <p:sldId id="373" r:id="rId72"/>
    <p:sldId id="374" r:id="rId73"/>
    <p:sldId id="376" r:id="rId74"/>
    <p:sldId id="380" r:id="rId75"/>
    <p:sldId id="375" r:id="rId76"/>
    <p:sldId id="377" r:id="rId77"/>
    <p:sldId id="378" r:id="rId78"/>
    <p:sldId id="379" r:id="rId79"/>
    <p:sldId id="381" r:id="rId80"/>
    <p:sldId id="382" r:id="rId81"/>
    <p:sldId id="384" r:id="rId82"/>
    <p:sldId id="383" r:id="rId83"/>
    <p:sldId id="385" r:id="rId84"/>
    <p:sldId id="386" r:id="rId85"/>
    <p:sldId id="387" r:id="rId86"/>
    <p:sldId id="388" r:id="rId87"/>
    <p:sldId id="389" r:id="rId88"/>
    <p:sldId id="390" r:id="rId89"/>
    <p:sldId id="391" r:id="rId90"/>
    <p:sldId id="392" r:id="rId91"/>
    <p:sldId id="393" r:id="rId92"/>
    <p:sldId id="394" r:id="rId93"/>
    <p:sldId id="395" r:id="rId94"/>
    <p:sldId id="396" r:id="rId95"/>
    <p:sldId id="397" r:id="rId96"/>
    <p:sldId id="398" r:id="rId97"/>
    <p:sldId id="399" r:id="rId98"/>
    <p:sldId id="400" r:id="rId99"/>
    <p:sldId id="401" r:id="rId100"/>
    <p:sldId id="402" r:id="rId101"/>
    <p:sldId id="403" r:id="rId102"/>
    <p:sldId id="404" r:id="rId103"/>
    <p:sldId id="405" r:id="rId104"/>
    <p:sldId id="406" r:id="rId105"/>
    <p:sldId id="407" r:id="rId106"/>
    <p:sldId id="408" r:id="rId107"/>
    <p:sldId id="496" r:id="rId108"/>
    <p:sldId id="497" r:id="rId109"/>
  </p:sldIdLst>
  <p:sldSz cx="9144000" cy="6858000" type="screen4x3"/>
  <p:notesSz cx="6858000" cy="9144000"/>
  <p:custDataLst>
    <p:tags r:id="rId113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CC"/>
    <a:srgbClr val="FF99CC"/>
    <a:srgbClr val="FFFFCC"/>
    <a:srgbClr val="9D138D"/>
    <a:srgbClr val="FFCCFF"/>
    <a:srgbClr val="E1FFE1"/>
    <a:srgbClr val="CCEC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485"/>
    <p:restoredTop sz="84713"/>
  </p:normalViewPr>
  <p:slideViewPr>
    <p:cSldViewPr showGuides="1">
      <p:cViewPr varScale="1">
        <p:scale>
          <a:sx n="101" d="100"/>
          <a:sy n="101" d="100"/>
        </p:scale>
        <p:origin x="-11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4.xml"/><Relationship Id="rId98" Type="http://schemas.openxmlformats.org/officeDocument/2006/relationships/slide" Target="slides/slide93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" Type="http://schemas.openxmlformats.org/officeDocument/2006/relationships/slide" Target="slides/slide5.xml"/><Relationship Id="rId89" Type="http://schemas.openxmlformats.org/officeDocument/2006/relationships/slide" Target="slides/slide84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80" Type="http://schemas.openxmlformats.org/officeDocument/2006/relationships/slide" Target="slides/slide75.xml"/><Relationship Id="rId8" Type="http://schemas.openxmlformats.org/officeDocument/2006/relationships/slide" Target="slides/slide4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7" Type="http://schemas.openxmlformats.org/officeDocument/2006/relationships/slide" Target="slides/slide3.xml"/><Relationship Id="rId69" Type="http://schemas.openxmlformats.org/officeDocument/2006/relationships/slide" Target="slides/slide64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0" Type="http://schemas.openxmlformats.org/officeDocument/2006/relationships/slide" Target="slides/slide55.xml"/><Relationship Id="rId6" Type="http://schemas.openxmlformats.org/officeDocument/2006/relationships/slide" Target="slides/slide2.xml"/><Relationship Id="rId59" Type="http://schemas.openxmlformats.org/officeDocument/2006/relationships/slide" Target="slides/slide54.xml"/><Relationship Id="rId58" Type="http://schemas.openxmlformats.org/officeDocument/2006/relationships/slide" Target="slides/slide53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notesMaster" Target="notesMasters/notesMaster1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3" Type="http://schemas.openxmlformats.org/officeDocument/2006/relationships/tags" Target="tags/tag2.xml"/><Relationship Id="rId112" Type="http://schemas.openxmlformats.org/officeDocument/2006/relationships/tableStyles" Target="tableStyles.xml"/><Relationship Id="rId111" Type="http://schemas.openxmlformats.org/officeDocument/2006/relationships/viewProps" Target="viewProps.xml"/><Relationship Id="rId110" Type="http://schemas.openxmlformats.org/officeDocument/2006/relationships/presProps" Target="presProps.xml"/><Relationship Id="rId11" Type="http://schemas.openxmlformats.org/officeDocument/2006/relationships/slide" Target="slides/slide7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31.wmf"/><Relationship Id="rId4" Type="http://schemas.openxmlformats.org/officeDocument/2006/relationships/image" Target="../media/image30.wmf"/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6738" name="页眉占位符 11673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zh-CN" altLang="en-US" sz="1200" strike="noStrike" noProof="1" dirty="0"/>
          </a:p>
        </p:txBody>
      </p:sp>
      <p:sp>
        <p:nvSpPr>
          <p:cNvPr id="116739" name="日期占位符 11673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fld id="{BB962C8B-B14F-4D97-AF65-F5344CB8AC3E}" type="datetimeFigureOut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4" name="幻灯片图像占位符 116739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5605" name="文本占位符 116740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6742" name="页脚占位符 116741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fontAlgn="base"/>
            <a:endParaRPr lang="zh-CN" altLang="en-US" sz="1200" strike="noStrike" noProof="1" dirty="0"/>
          </a:p>
        </p:txBody>
      </p:sp>
      <p:sp>
        <p:nvSpPr>
          <p:cNvPr id="116743" name="灯片编号占位符 116742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幻灯片图像占位符 118785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71682" name="文本占位符 118786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lvl="0"/>
            <a:r>
              <a:rPr lang="en-US" altLang="zh-CN"/>
              <a:t>if(1/2)</a:t>
            </a:r>
            <a:endParaRPr lang="en-US" altLang="zh-CN"/>
          </a:p>
          <a:p>
            <a:pPr lvl="0"/>
            <a:r>
              <a:rPr lang="en-US" altLang="zh-CN" dirty="0"/>
              <a:t>if(1.0/2)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066" name="幻灯片图像占位符 855041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88067" name="文本占位符 85504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ln/>
        </p:spPr>
        <p:txBody>
          <a:bodyPr anchor="t" anchorCtr="0"/>
          <a:p>
            <a:pPr lvl="0"/>
            <a:r>
              <a:rPr lang="en-US" altLang="zh-CN" dirty="0"/>
              <a:t>1946</a:t>
            </a:r>
            <a:r>
              <a:rPr lang="zh-CN" altLang="en-US" dirty="0"/>
              <a:t>年，第一台电子计算机问世，应用领域迅速扩大，软硬件飞速发展，程序设计语言相继问世。</a:t>
            </a:r>
            <a:endParaRPr lang="zh-CN" altLang="en-US" dirty="0"/>
          </a:p>
          <a:p>
            <a:pPr lvl="0"/>
            <a:r>
              <a:rPr lang="zh-CN" altLang="en-US" dirty="0"/>
              <a:t>程序设计语言</a:t>
            </a:r>
            <a:r>
              <a:rPr lang="en-US" altLang="zh-CN" dirty="0"/>
              <a:t>:</a:t>
            </a:r>
            <a:r>
              <a:rPr lang="zh-CN" altLang="en-US" dirty="0"/>
              <a:t>将自然语言形式化为有格式的语言</a:t>
            </a:r>
            <a:endParaRPr lang="zh-CN" altLang="en-US" dirty="0"/>
          </a:p>
          <a:p>
            <a:pPr lvl="0"/>
            <a:r>
              <a:rPr lang="en-US" altLang="zh-CN" dirty="0"/>
              <a:t>1</a:t>
            </a:r>
            <a:r>
              <a:rPr lang="zh-CN" altLang="en-US" dirty="0"/>
              <a:t>。机器语言：</a:t>
            </a:r>
            <a:endParaRPr lang="zh-CN" altLang="en-US" dirty="0"/>
          </a:p>
          <a:p>
            <a:pPr lvl="2" indent="0">
              <a:buClr>
                <a:schemeClr val="tx2"/>
              </a:buClr>
              <a:buChar char="•"/>
            </a:pPr>
            <a:r>
              <a:rPr lang="zh-CN" altLang="en-US" dirty="0"/>
              <a:t>计算机能够认识的语言</a:t>
            </a:r>
            <a:endParaRPr lang="zh-CN" altLang="en-US" dirty="0"/>
          </a:p>
          <a:p>
            <a:pPr lvl="2" indent="0">
              <a:buClr>
                <a:schemeClr val="tx2"/>
              </a:buClr>
              <a:buChar char="•"/>
            </a:pPr>
            <a:r>
              <a:rPr lang="zh-CN" altLang="en-US" dirty="0"/>
              <a:t>计算机的基础是数字电路</a:t>
            </a:r>
            <a:endParaRPr lang="zh-CN" altLang="en-US" dirty="0"/>
          </a:p>
          <a:p>
            <a:pPr lvl="2" indent="0">
              <a:buClr>
                <a:schemeClr val="tx2"/>
              </a:buClr>
              <a:buChar char="•"/>
            </a:pPr>
            <a:r>
              <a:rPr lang="zh-CN" altLang="en-US" dirty="0"/>
              <a:t>机器语言就是数字电路里的电信号</a:t>
            </a:r>
            <a:endParaRPr lang="zh-CN" altLang="en-US" dirty="0"/>
          </a:p>
          <a:p>
            <a:pPr lvl="2" indent="0">
              <a:buClr>
                <a:schemeClr val="tx2"/>
              </a:buClr>
              <a:buChar char="•"/>
            </a:pPr>
            <a:r>
              <a:rPr lang="zh-CN" altLang="en-US" dirty="0"/>
              <a:t>将在</a:t>
            </a:r>
            <a:r>
              <a:rPr lang="en-US" altLang="zh-CN" dirty="0"/>
              <a:t>《</a:t>
            </a:r>
            <a:r>
              <a:rPr lang="zh-CN" altLang="en-US" dirty="0"/>
              <a:t>计算机组成</a:t>
            </a:r>
            <a:r>
              <a:rPr lang="en-US" altLang="zh-CN" dirty="0"/>
              <a:t>》</a:t>
            </a:r>
            <a:r>
              <a:rPr lang="zh-CN" altLang="en-US" dirty="0"/>
              <a:t>课程中学习</a:t>
            </a:r>
            <a:endParaRPr lang="zh-CN" altLang="en-US" dirty="0"/>
          </a:p>
          <a:p>
            <a:pPr lvl="2" indent="0">
              <a:buClr>
                <a:schemeClr val="tx2"/>
              </a:buClr>
              <a:buChar char="•"/>
            </a:pPr>
            <a:r>
              <a:rPr lang="zh-CN" altLang="en-US" dirty="0"/>
              <a:t>都是二进制文件</a:t>
            </a:r>
            <a:endParaRPr lang="zh-CN" altLang="en-US" dirty="0"/>
          </a:p>
          <a:p>
            <a:pPr lvl="2" indent="0">
              <a:buClr>
                <a:schemeClr val="tx2"/>
              </a:buClr>
              <a:buChar char="•"/>
            </a:pPr>
            <a:r>
              <a:rPr lang="zh-CN" altLang="en-US" dirty="0"/>
              <a:t>一条机器语言成为一条指令</a:t>
            </a:r>
            <a:endParaRPr lang="zh-CN" altLang="en-US" dirty="0"/>
          </a:p>
          <a:p>
            <a:pPr lvl="2" indent="0">
              <a:buClr>
                <a:schemeClr val="tx2"/>
              </a:buClr>
              <a:buChar char="•"/>
            </a:pPr>
            <a:r>
              <a:rPr lang="zh-CN" altLang="en-US" dirty="0"/>
              <a:t>指令是不可分割的最小功能单元</a:t>
            </a:r>
            <a:endParaRPr lang="zh-CN" altLang="en-US" dirty="0"/>
          </a:p>
          <a:p>
            <a:pPr lvl="0"/>
            <a:r>
              <a:rPr lang="zh-CN" altLang="en-US" dirty="0"/>
              <a:t>定义：一种</a:t>
            </a:r>
            <a:r>
              <a:rPr lang="en-US" altLang="zh-CN" dirty="0"/>
              <a:t>CPU</a:t>
            </a:r>
            <a:r>
              <a:rPr lang="zh-CN" altLang="en-US" dirty="0"/>
              <a:t>的指令系统，由该</a:t>
            </a:r>
            <a:r>
              <a:rPr lang="en-US" altLang="zh-CN" dirty="0"/>
              <a:t>CPU</a:t>
            </a:r>
            <a:r>
              <a:rPr lang="zh-CN" altLang="en-US" dirty="0"/>
              <a:t>可识别的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序列构成的指令码组成。</a:t>
            </a:r>
            <a:endParaRPr lang="zh-CN" altLang="en-US" dirty="0"/>
          </a:p>
          <a:p>
            <a:pPr lvl="0"/>
            <a:r>
              <a:rPr lang="zh-CN" altLang="en-US" dirty="0"/>
              <a:t>特点：</a:t>
            </a:r>
            <a:endParaRPr lang="zh-CN" altLang="en-US" dirty="0"/>
          </a:p>
          <a:p>
            <a:pPr lvl="0"/>
            <a:r>
              <a:rPr lang="zh-CN" altLang="en-US" dirty="0"/>
              <a:t>执行效率高</a:t>
            </a:r>
            <a:endParaRPr lang="zh-CN" altLang="en-US" dirty="0"/>
          </a:p>
          <a:p>
            <a:pPr lvl="0"/>
            <a:r>
              <a:rPr lang="zh-CN" altLang="en-US" dirty="0"/>
              <a:t>不直观，不易查错，生产效率低。</a:t>
            </a:r>
            <a:endParaRPr lang="zh-CN" altLang="en-US" dirty="0"/>
          </a:p>
          <a:p>
            <a:pPr lvl="0"/>
            <a:r>
              <a:rPr lang="en-US" altLang="zh-CN" dirty="0"/>
              <a:t>2</a:t>
            </a:r>
            <a:r>
              <a:rPr lang="zh-CN" altLang="en-US" dirty="0"/>
              <a:t>。汇编语言</a:t>
            </a:r>
            <a:endParaRPr lang="zh-CN" altLang="en-US" dirty="0"/>
          </a:p>
          <a:p>
            <a:pPr lvl="0"/>
            <a:r>
              <a:rPr lang="zh-CN" altLang="en-US" dirty="0"/>
              <a:t>定义：用助记符号描述的指令系统</a:t>
            </a:r>
            <a:endParaRPr lang="zh-CN" altLang="en-US" dirty="0"/>
          </a:p>
          <a:p>
            <a:pPr lvl="0"/>
            <a:r>
              <a:rPr lang="zh-CN" altLang="en-US" dirty="0"/>
              <a:t>特点：</a:t>
            </a:r>
            <a:endParaRPr lang="zh-CN" altLang="en-US" dirty="0"/>
          </a:p>
          <a:p>
            <a:pPr lvl="0"/>
            <a:r>
              <a:rPr lang="zh-CN" altLang="en-US" dirty="0"/>
              <a:t>生产效率高，质量好，执行效率较高；</a:t>
            </a:r>
            <a:endParaRPr lang="zh-CN" altLang="en-US" dirty="0"/>
          </a:p>
          <a:p>
            <a:pPr lvl="0"/>
            <a:r>
              <a:rPr lang="zh-CN" altLang="en-US" dirty="0"/>
              <a:t>要经汇编程序汇编成目标程序（机器语言）才能执行，依赖硬件。</a:t>
            </a:r>
            <a:endParaRPr lang="zh-CN" altLang="en-US" dirty="0"/>
          </a:p>
          <a:p>
            <a:pPr lvl="0"/>
            <a:r>
              <a:rPr lang="zh-CN" altLang="en-US" dirty="0"/>
              <a:t>（面向机器的语言</a:t>
            </a:r>
            <a:r>
              <a:rPr lang="en-US" altLang="zh-CN" dirty="0"/>
              <a:t>----</a:t>
            </a:r>
            <a:r>
              <a:rPr lang="zh-CN" altLang="en-US" dirty="0"/>
              <a:t>依</a:t>
            </a:r>
            <a:r>
              <a:rPr lang="en-US" altLang="zh-CN" dirty="0"/>
              <a:t>CPU</a:t>
            </a:r>
            <a:r>
              <a:rPr lang="zh-CN" altLang="en-US" dirty="0"/>
              <a:t>不同而异）</a:t>
            </a:r>
            <a:endParaRPr lang="zh-CN" altLang="en-US" dirty="0"/>
          </a:p>
          <a:p>
            <a:pPr lvl="0"/>
            <a:r>
              <a:rPr lang="en-US" altLang="zh-CN" dirty="0"/>
              <a:t>3</a:t>
            </a:r>
            <a:r>
              <a:rPr lang="zh-CN" altLang="en-US" dirty="0"/>
              <a:t>。高级语言</a:t>
            </a:r>
            <a:endParaRPr lang="zh-CN" altLang="en-US" dirty="0"/>
          </a:p>
          <a:p>
            <a:pPr lvl="0"/>
            <a:r>
              <a:rPr lang="zh-CN" altLang="en-US" dirty="0"/>
              <a:t>特点：</a:t>
            </a:r>
            <a:endParaRPr lang="zh-CN" altLang="en-US" dirty="0"/>
          </a:p>
          <a:p>
            <a:pPr lvl="0"/>
            <a:r>
              <a:rPr lang="zh-CN" altLang="en-US" dirty="0"/>
              <a:t>编程效率高，不必考虑硬件；</a:t>
            </a:r>
            <a:endParaRPr lang="zh-CN" altLang="en-US" dirty="0"/>
          </a:p>
          <a:p>
            <a:pPr lvl="0"/>
            <a:r>
              <a:rPr lang="zh-CN" altLang="en-US" dirty="0"/>
              <a:t>执行效率低，要经编译、连接后才能执行。</a:t>
            </a:r>
            <a:endParaRPr lang="zh-CN" altLang="en-US" dirty="0"/>
          </a:p>
          <a:p>
            <a:pPr lvl="0"/>
            <a:r>
              <a:rPr lang="zh-CN" altLang="en-US" dirty="0"/>
              <a:t>面向过程的程序设计语言</a:t>
            </a:r>
            <a:endParaRPr lang="zh-CN" altLang="en-US" dirty="0"/>
          </a:p>
          <a:p>
            <a:pPr lvl="0"/>
            <a:r>
              <a:rPr lang="zh-CN" altLang="en-US" dirty="0"/>
              <a:t>认为解题过程是数据被加工的过程</a:t>
            </a:r>
            <a:endParaRPr lang="zh-CN" altLang="en-US" dirty="0"/>
          </a:p>
          <a:p>
            <a:pPr lvl="0"/>
            <a:r>
              <a:rPr lang="zh-CN" altLang="en-US" dirty="0"/>
              <a:t>程序</a:t>
            </a:r>
            <a:r>
              <a:rPr lang="en-US" altLang="zh-CN" dirty="0"/>
              <a:t>=</a:t>
            </a:r>
            <a:r>
              <a:rPr lang="zh-CN" altLang="en-US" dirty="0"/>
              <a:t>数据结构</a:t>
            </a:r>
            <a:r>
              <a:rPr lang="en-US" altLang="zh-CN" dirty="0"/>
              <a:t>+</a:t>
            </a:r>
            <a:r>
              <a:rPr lang="zh-CN" altLang="en-US" dirty="0"/>
              <a:t>算法</a:t>
            </a:r>
            <a:endParaRPr lang="zh-CN" altLang="en-US" dirty="0"/>
          </a:p>
          <a:p>
            <a:pPr lvl="0"/>
            <a:r>
              <a:rPr lang="en-US" altLang="zh-CN" dirty="0"/>
              <a:t>C</a:t>
            </a:r>
            <a:r>
              <a:rPr lang="zh-CN" altLang="en-US" dirty="0"/>
              <a:t>语言是面向过程的高级语言</a:t>
            </a:r>
            <a:endParaRPr lang="zh-CN" altLang="en-US" dirty="0"/>
          </a:p>
          <a:p>
            <a:pPr lvl="0"/>
            <a:r>
              <a:rPr lang="zh-CN" altLang="en-US" dirty="0"/>
              <a:t>           面向对象的程序设计语言</a:t>
            </a:r>
            <a:endParaRPr lang="zh-CN" altLang="en-US" dirty="0"/>
          </a:p>
          <a:p>
            <a:pPr lvl="0"/>
            <a:r>
              <a:rPr lang="zh-CN" altLang="en-US" dirty="0"/>
              <a:t>一种结构模拟方法。认为：现实世界由对象组成，对象是数据和方法的封装体；客观世界可以分类，每个对象是类的一个实例。</a:t>
            </a:r>
            <a:endParaRPr lang="zh-CN" altLang="en-US" dirty="0"/>
          </a:p>
          <a:p>
            <a:pPr lvl="0"/>
            <a:r>
              <a:rPr lang="zh-CN" altLang="en-US" dirty="0"/>
              <a:t>特点：比面向过程的语言更清晰、易懂，适宜编更大规模程序，是程序设计的主流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程序设计语言基本成分：</a:t>
            </a:r>
            <a:endParaRPr lang="zh-CN" altLang="en-US" dirty="0"/>
          </a:p>
          <a:p>
            <a:pPr lvl="0"/>
            <a:r>
              <a:rPr lang="zh-CN" altLang="en-US" dirty="0"/>
              <a:t>。数据成分</a:t>
            </a:r>
            <a:endParaRPr lang="zh-CN" altLang="en-US" dirty="0"/>
          </a:p>
          <a:p>
            <a:pPr lvl="0"/>
            <a:r>
              <a:rPr lang="zh-CN" altLang="en-US" dirty="0"/>
              <a:t>。运算成分</a:t>
            </a:r>
            <a:endParaRPr lang="zh-CN" altLang="en-US" dirty="0"/>
          </a:p>
          <a:p>
            <a:pPr lvl="0"/>
            <a:r>
              <a:rPr lang="zh-CN" altLang="en-US" dirty="0"/>
              <a:t>。控制成分</a:t>
            </a:r>
            <a:endParaRPr lang="zh-CN" altLang="en-US" dirty="0"/>
          </a:p>
          <a:p>
            <a:pPr lvl="0"/>
            <a:r>
              <a:rPr lang="zh-CN" altLang="en-US" dirty="0"/>
              <a:t>。传输成分	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程序设计语言定义：用于书写计算机程序的语言。通常指实现高级语言。</a:t>
            </a:r>
            <a:endParaRPr lang="zh-CN" altLang="en-US" dirty="0"/>
          </a:p>
          <a:p>
            <a:pPr lvl="0"/>
            <a:r>
              <a:rPr lang="zh-CN" altLang="en-US" dirty="0"/>
              <a:t>语言的基础是一组记号与一组规则。</a:t>
            </a:r>
            <a:endParaRPr lang="zh-CN" altLang="en-US" dirty="0"/>
          </a:p>
          <a:p>
            <a:pPr lvl="0"/>
            <a:r>
              <a:rPr lang="zh-CN" altLang="en-US" dirty="0"/>
              <a:t>程序设计语言包括：</a:t>
            </a:r>
            <a:endParaRPr lang="zh-CN" altLang="en-US" dirty="0"/>
          </a:p>
          <a:p>
            <a:pPr lvl="0"/>
            <a:r>
              <a:rPr lang="zh-CN" altLang="en-US" dirty="0"/>
              <a:t>语法：记号的组合规则</a:t>
            </a:r>
            <a:endParaRPr lang="zh-CN" altLang="en-US" dirty="0"/>
          </a:p>
          <a:p>
            <a:pPr lvl="0"/>
            <a:r>
              <a:rPr lang="zh-CN" altLang="en-US" dirty="0"/>
              <a:t>语义：记号的特定意义</a:t>
            </a:r>
            <a:endParaRPr lang="zh-CN" altLang="en-US" dirty="0"/>
          </a:p>
          <a:p>
            <a:pPr lvl="0"/>
            <a:r>
              <a:rPr lang="zh-CN" altLang="en-US" dirty="0"/>
              <a:t>语用：程序与使用者的关系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3" name="幻灯片图像占位符 117761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05474" name="文本占位符 117762"/>
          <p:cNvSpPr>
            <a:spLocks noGrp="1"/>
          </p:cNvSpPr>
          <p:nvPr>
            <p:ph type="body"/>
          </p:nvPr>
        </p:nvSpPr>
        <p:spPr>
          <a:ln/>
        </p:spPr>
        <p:txBody>
          <a:bodyPr anchor="t" anchorCtr="0"/>
          <a:p>
            <a:pPr lvl="0">
              <a:lnSpc>
                <a:spcPct val="80000"/>
              </a:lnSpc>
            </a:pPr>
            <a:r>
              <a:rPr lang="en-US" altLang="zh-CN" sz="900"/>
              <a:t>#include &lt;</a:t>
            </a:r>
            <a:r>
              <a:rPr lang="en-US" altLang="zh-CN" sz="900" err="1"/>
              <a:t>stdio.h</a:t>
            </a:r>
            <a:r>
              <a:rPr lang="en-US" altLang="zh-CN" sz="900"/>
              <a:t>&gt; </a:t>
            </a:r>
            <a:endParaRPr lang="en-US" altLang="zh-CN" sz="900"/>
          </a:p>
          <a:p>
            <a:pPr lvl="0">
              <a:lnSpc>
                <a:spcPct val="80000"/>
              </a:lnSpc>
            </a:pPr>
            <a:r>
              <a:rPr lang="en-US" altLang="zh-CN" sz="900" err="1"/>
              <a:t>int</a:t>
            </a:r>
            <a:r>
              <a:rPr lang="en-US" altLang="zh-CN" sz="900"/>
              <a:t> main()</a:t>
            </a:r>
            <a:endParaRPr lang="en-US" altLang="zh-CN" sz="900"/>
          </a:p>
          <a:p>
            <a:pPr lvl="0">
              <a:lnSpc>
                <a:spcPct val="80000"/>
              </a:lnSpc>
            </a:pPr>
            <a:r>
              <a:rPr lang="en-US" altLang="zh-CN" sz="900"/>
              <a:t>{</a:t>
            </a:r>
            <a:endParaRPr lang="en-US" altLang="zh-CN" sz="900"/>
          </a:p>
          <a:p>
            <a:pPr lvl="0">
              <a:lnSpc>
                <a:spcPct val="80000"/>
              </a:lnSpc>
            </a:pPr>
            <a:r>
              <a:rPr lang="en-US" altLang="zh-CN" sz="900"/>
              <a:t>  </a:t>
            </a:r>
            <a:r>
              <a:rPr lang="en-US" altLang="zh-CN" sz="900" err="1"/>
              <a:t>int</a:t>
            </a:r>
            <a:r>
              <a:rPr lang="en-US" altLang="zh-CN" sz="900"/>
              <a:t> day;</a:t>
            </a:r>
            <a:endParaRPr lang="en-US" altLang="zh-CN" sz="900"/>
          </a:p>
          <a:p>
            <a:pPr lvl="0">
              <a:lnSpc>
                <a:spcPct val="80000"/>
              </a:lnSpc>
            </a:pPr>
            <a:r>
              <a:rPr lang="en-US" altLang="zh-CN" sz="900"/>
              <a:t>  </a:t>
            </a:r>
            <a:r>
              <a:rPr lang="en-US" altLang="zh-CN" sz="900" err="1"/>
              <a:t>scanf("%d</a:t>
            </a:r>
            <a:r>
              <a:rPr lang="en-US" altLang="zh-CN" sz="900"/>
              <a:t>", &amp;day);</a:t>
            </a:r>
            <a:endParaRPr lang="en-US" altLang="zh-CN" sz="900"/>
          </a:p>
          <a:p>
            <a:pPr lvl="0">
              <a:lnSpc>
                <a:spcPct val="80000"/>
              </a:lnSpc>
            </a:pPr>
            <a:r>
              <a:rPr lang="en-US" altLang="zh-CN" sz="900"/>
              <a:t>  </a:t>
            </a:r>
            <a:r>
              <a:rPr lang="en-US" altLang="zh-CN" sz="900" err="1"/>
              <a:t>switch(day</a:t>
            </a:r>
            <a:r>
              <a:rPr lang="en-US" altLang="zh-CN" sz="900"/>
              <a:t>){</a:t>
            </a:r>
            <a:endParaRPr lang="en-US" altLang="zh-CN" sz="900"/>
          </a:p>
          <a:p>
            <a:pPr lvl="0">
              <a:lnSpc>
                <a:spcPct val="80000"/>
              </a:lnSpc>
            </a:pPr>
            <a:r>
              <a:rPr lang="en-US" altLang="zh-CN" sz="900"/>
              <a:t>    case 1: </a:t>
            </a:r>
            <a:r>
              <a:rPr lang="en-US" altLang="zh-CN" sz="900" err="1"/>
              <a:t>printf("Math!\n</a:t>
            </a:r>
            <a:r>
              <a:rPr lang="en-US" altLang="zh-CN" sz="900"/>
              <a:t>"); break;</a:t>
            </a:r>
            <a:endParaRPr lang="en-US" altLang="zh-CN" sz="900"/>
          </a:p>
          <a:p>
            <a:pPr lvl="0">
              <a:lnSpc>
                <a:spcPct val="80000"/>
              </a:lnSpc>
            </a:pPr>
            <a:r>
              <a:rPr lang="en-US" altLang="zh-CN" sz="900"/>
              <a:t>    case 2: </a:t>
            </a:r>
            <a:r>
              <a:rPr lang="en-US" altLang="zh-CN" sz="900" err="1"/>
              <a:t>printf("English!\n</a:t>
            </a:r>
            <a:r>
              <a:rPr lang="en-US" altLang="zh-CN" sz="900"/>
              <a:t>"); break;</a:t>
            </a:r>
            <a:endParaRPr lang="en-US" altLang="zh-CN" sz="900"/>
          </a:p>
          <a:p>
            <a:pPr lvl="0">
              <a:lnSpc>
                <a:spcPct val="80000"/>
              </a:lnSpc>
            </a:pPr>
            <a:r>
              <a:rPr lang="en-US" altLang="zh-CN" sz="900"/>
              <a:t>    case 3: </a:t>
            </a:r>
            <a:r>
              <a:rPr lang="en-US" altLang="zh-CN" sz="900" err="1"/>
              <a:t>printf("Physics!\n</a:t>
            </a:r>
            <a:r>
              <a:rPr lang="en-US" altLang="zh-CN" sz="900"/>
              <a:t>"); break;</a:t>
            </a:r>
            <a:endParaRPr lang="en-US" altLang="zh-CN" sz="900"/>
          </a:p>
          <a:p>
            <a:pPr lvl="0">
              <a:lnSpc>
                <a:spcPct val="80000"/>
              </a:lnSpc>
            </a:pPr>
            <a:r>
              <a:rPr lang="en-US" altLang="zh-CN" sz="900"/>
              <a:t>    case 6:</a:t>
            </a:r>
            <a:endParaRPr lang="en-US" altLang="zh-CN" sz="900"/>
          </a:p>
          <a:p>
            <a:pPr lvl="0">
              <a:lnSpc>
                <a:spcPct val="80000"/>
              </a:lnSpc>
            </a:pPr>
            <a:r>
              <a:rPr lang="en-US" altLang="zh-CN" sz="900"/>
              <a:t>    case 7: </a:t>
            </a:r>
            <a:r>
              <a:rPr lang="en-US" altLang="zh-CN" sz="900" err="1"/>
              <a:t>printf("Off</a:t>
            </a:r>
            <a:r>
              <a:rPr lang="en-US" altLang="zh-CN" sz="900"/>
              <a:t> days!\n"); break;</a:t>
            </a:r>
            <a:endParaRPr lang="en-US" altLang="zh-CN" sz="900"/>
          </a:p>
          <a:p>
            <a:pPr lvl="0">
              <a:lnSpc>
                <a:spcPct val="80000"/>
              </a:lnSpc>
            </a:pPr>
            <a:r>
              <a:rPr lang="en-US" altLang="zh-CN" sz="900"/>
              <a:t>    default: </a:t>
            </a:r>
            <a:r>
              <a:rPr lang="en-US" altLang="zh-CN" sz="900" err="1"/>
              <a:t>printf("Wrong</a:t>
            </a:r>
            <a:r>
              <a:rPr lang="en-US" altLang="zh-CN" sz="900"/>
              <a:t> days!\n"); </a:t>
            </a:r>
            <a:endParaRPr lang="en-US" altLang="zh-CN" sz="900"/>
          </a:p>
          <a:p>
            <a:pPr lvl="0">
              <a:lnSpc>
                <a:spcPct val="80000"/>
              </a:lnSpc>
            </a:pPr>
            <a:r>
              <a:rPr lang="en-US" altLang="zh-CN" sz="900"/>
              <a:t>  }</a:t>
            </a:r>
            <a:endParaRPr lang="en-US" altLang="zh-CN" sz="900"/>
          </a:p>
          <a:p>
            <a:pPr lvl="0">
              <a:lnSpc>
                <a:spcPct val="80000"/>
              </a:lnSpc>
            </a:pPr>
            <a:r>
              <a:rPr lang="en-US" altLang="zh-CN" sz="900"/>
              <a:t>}</a:t>
            </a:r>
            <a:endParaRPr lang="en-US" altLang="zh-CN" sz="900"/>
          </a:p>
          <a:p>
            <a:pPr lvl="0">
              <a:lnSpc>
                <a:spcPct val="80000"/>
              </a:lnSpc>
            </a:pPr>
            <a:r>
              <a:rPr lang="en-US" altLang="zh-CN" sz="900"/>
              <a:t>------------------------------------------------------------------------{</a:t>
            </a:r>
            <a:endParaRPr lang="en-US" altLang="zh-CN" sz="900"/>
          </a:p>
          <a:p>
            <a:pPr lvl="0">
              <a:lnSpc>
                <a:spcPct val="80000"/>
              </a:lnSpc>
            </a:pPr>
            <a:r>
              <a:rPr lang="en-US" altLang="zh-CN" sz="900"/>
              <a:t>  char </a:t>
            </a:r>
            <a:r>
              <a:rPr lang="en-US" altLang="zh-CN" sz="900" err="1"/>
              <a:t>oper</a:t>
            </a:r>
            <a:r>
              <a:rPr lang="en-US" altLang="zh-CN" sz="900"/>
              <a:t>;</a:t>
            </a:r>
            <a:endParaRPr lang="en-US" altLang="zh-CN" sz="900"/>
          </a:p>
          <a:p>
            <a:pPr lvl="0">
              <a:lnSpc>
                <a:spcPct val="80000"/>
              </a:lnSpc>
            </a:pPr>
            <a:r>
              <a:rPr lang="en-US" altLang="zh-CN" sz="900"/>
              <a:t>  </a:t>
            </a:r>
            <a:r>
              <a:rPr lang="en-US" altLang="zh-CN" sz="900" err="1"/>
              <a:t>oper</a:t>
            </a:r>
            <a:r>
              <a:rPr lang="en-US" altLang="zh-CN" sz="900"/>
              <a:t> = </a:t>
            </a:r>
            <a:r>
              <a:rPr lang="en-US" altLang="zh-CN" sz="900" err="1"/>
              <a:t>getchar</a:t>
            </a:r>
            <a:r>
              <a:rPr lang="en-US" altLang="zh-CN" sz="900"/>
              <a:t>();</a:t>
            </a:r>
            <a:endParaRPr lang="en-US" altLang="zh-CN" sz="900"/>
          </a:p>
          <a:p>
            <a:pPr lvl="0">
              <a:lnSpc>
                <a:spcPct val="80000"/>
              </a:lnSpc>
            </a:pPr>
            <a:r>
              <a:rPr lang="en-US" altLang="zh-CN" sz="900"/>
              <a:t>  </a:t>
            </a:r>
            <a:r>
              <a:rPr lang="en-US" altLang="zh-CN" sz="900" err="1"/>
              <a:t>switch(oper</a:t>
            </a:r>
            <a:r>
              <a:rPr lang="en-US" altLang="zh-CN" sz="900"/>
              <a:t>){</a:t>
            </a:r>
            <a:endParaRPr lang="en-US" altLang="zh-CN" sz="900"/>
          </a:p>
          <a:p>
            <a:pPr lvl="0">
              <a:lnSpc>
                <a:spcPct val="80000"/>
              </a:lnSpc>
            </a:pPr>
            <a:r>
              <a:rPr lang="en-US" altLang="zh-CN" sz="900"/>
              <a:t>    case '+': </a:t>
            </a:r>
            <a:r>
              <a:rPr lang="en-US" altLang="zh-CN" sz="900" err="1"/>
              <a:t>add(a,b</a:t>
            </a:r>
            <a:r>
              <a:rPr lang="en-US" altLang="zh-CN" sz="900"/>
              <a:t>); break;</a:t>
            </a:r>
            <a:endParaRPr lang="en-US" altLang="zh-CN" sz="900"/>
          </a:p>
          <a:p>
            <a:pPr lvl="0">
              <a:lnSpc>
                <a:spcPct val="80000"/>
              </a:lnSpc>
            </a:pPr>
            <a:r>
              <a:rPr lang="en-US" altLang="zh-CN" sz="900"/>
              <a:t>    case '-': </a:t>
            </a:r>
            <a:r>
              <a:rPr lang="en-US" altLang="zh-CN" sz="900" err="1"/>
              <a:t>sub(a,b</a:t>
            </a:r>
            <a:r>
              <a:rPr lang="en-US" altLang="zh-CN" sz="900"/>
              <a:t>); break;</a:t>
            </a:r>
            <a:endParaRPr lang="en-US" altLang="zh-CN" sz="900"/>
          </a:p>
          <a:p>
            <a:pPr lvl="0">
              <a:lnSpc>
                <a:spcPct val="80000"/>
              </a:lnSpc>
            </a:pPr>
            <a:r>
              <a:rPr lang="en-US" altLang="zh-CN" sz="900"/>
              <a:t>    case '*': </a:t>
            </a:r>
            <a:r>
              <a:rPr lang="en-US" altLang="zh-CN" sz="900" err="1"/>
              <a:t>prod(a,b</a:t>
            </a:r>
            <a:r>
              <a:rPr lang="en-US" altLang="zh-CN" sz="900"/>
              <a:t>); break;</a:t>
            </a:r>
            <a:endParaRPr lang="en-US" altLang="zh-CN" sz="900"/>
          </a:p>
          <a:p>
            <a:pPr lvl="0">
              <a:lnSpc>
                <a:spcPct val="80000"/>
              </a:lnSpc>
            </a:pPr>
            <a:r>
              <a:rPr lang="en-US" altLang="zh-CN" sz="900"/>
              <a:t>    case '/': </a:t>
            </a:r>
            <a:r>
              <a:rPr lang="en-US" altLang="zh-CN" sz="900" err="1"/>
              <a:t>divide(a,b</a:t>
            </a:r>
            <a:r>
              <a:rPr lang="en-US" altLang="zh-CN" sz="900"/>
              <a:t>); break;</a:t>
            </a:r>
            <a:endParaRPr lang="en-US" altLang="zh-CN" sz="900"/>
          </a:p>
          <a:p>
            <a:pPr lvl="0">
              <a:lnSpc>
                <a:spcPct val="80000"/>
              </a:lnSpc>
            </a:pPr>
            <a:r>
              <a:rPr lang="en-US" altLang="zh-CN" sz="900"/>
              <a:t>    default: </a:t>
            </a:r>
            <a:r>
              <a:rPr lang="en-US" altLang="zh-CN" sz="900" err="1"/>
              <a:t>printf("Wrong</a:t>
            </a:r>
            <a:r>
              <a:rPr lang="en-US" altLang="zh-CN" sz="900"/>
              <a:t> operator!\n"); </a:t>
            </a:r>
            <a:endParaRPr lang="en-US" altLang="zh-CN" sz="900"/>
          </a:p>
          <a:p>
            <a:pPr lvl="0">
              <a:lnSpc>
                <a:spcPct val="80000"/>
              </a:lnSpc>
            </a:pPr>
            <a:r>
              <a:rPr lang="en-US" altLang="zh-CN" sz="900"/>
              <a:t>  }</a:t>
            </a:r>
            <a:endParaRPr lang="en-US" altLang="zh-CN" sz="900"/>
          </a:p>
          <a:p>
            <a:pPr lvl="0">
              <a:lnSpc>
                <a:spcPct val="80000"/>
              </a:lnSpc>
            </a:pPr>
            <a:r>
              <a:rPr lang="en-US" altLang="zh-CN" sz="900"/>
              <a:t>}</a:t>
            </a:r>
            <a:endParaRPr lang="en-US" altLang="zh-CN" sz="900"/>
          </a:p>
          <a:p>
            <a:pPr lvl="0">
              <a:lnSpc>
                <a:spcPct val="80000"/>
              </a:lnSpc>
            </a:pPr>
            <a:endParaRPr lang="zh-CN" altLang="en-US" sz="9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193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6194" name="幻灯片图像占位符 896001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36195" name="文本占位符 89600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ln/>
        </p:spPr>
        <p:txBody>
          <a:bodyPr anchor="t" anchorCtr="0"/>
          <a:p>
            <a:pPr lvl="0"/>
            <a:endParaRPr 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8241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8242" name="幻灯片图像占位符 898049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38243" name="文本占位符 898050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ln/>
        </p:spPr>
        <p:txBody>
          <a:bodyPr anchor="t" anchorCtr="0"/>
          <a:p>
            <a:pPr lvl="0"/>
            <a:endParaRPr 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6"/>
          <p:cNvSpPr>
            <a:spLocks noChangeArrowheads="1"/>
          </p:cNvSpPr>
          <p:nvPr/>
        </p:nvSpPr>
        <p:spPr bwMode="auto">
          <a:xfrm>
            <a:off x="3505200" y="2590800"/>
            <a:ext cx="4892675" cy="76200"/>
          </a:xfrm>
          <a:prstGeom prst="rect">
            <a:avLst/>
          </a:prstGeom>
          <a:solidFill>
            <a:schemeClr val="hlink">
              <a:alpha val="50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779463" y="1766888"/>
            <a:ext cx="7678737" cy="762000"/>
          </a:xfrm>
          <a:effectLst/>
        </p:spPr>
        <p:txBody>
          <a:bodyPr/>
          <a:lstStyle>
            <a:lvl1pPr algn="r"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4164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21138" y="2860675"/>
            <a:ext cx="4437062" cy="311467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8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7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algn="r" fontAlgn="base"/>
            <a:fld id="{9A0DB2DC-4C9A-4742-B13C-FB6460FD3503}" type="slidenum">
              <a:rPr lang="en-US" altLang="zh-CN" strike="noStrike" noProof="1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Verdana" panose="020B060403050404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6388" y="762000"/>
            <a:ext cx="2039937" cy="536257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762000"/>
            <a:ext cx="5970588" cy="536257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162925" cy="762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9750" y="1628775"/>
            <a:ext cx="400050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92650" y="1628775"/>
            <a:ext cx="4000500" cy="21717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92650" y="3952875"/>
            <a:ext cx="4000500" cy="21717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162925" cy="762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9750" y="1628775"/>
            <a:ext cx="400050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650" y="1628775"/>
            <a:ext cx="400050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162925" cy="762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39750" y="1628775"/>
            <a:ext cx="8153400" cy="4495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kumimoji="1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41438"/>
            <a:ext cx="3808476" cy="475456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341438"/>
            <a:ext cx="3808476" cy="475456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buFont typeface="Wingdings" panose="05000000000000000000" pitchFamily="2" charset="2"/>
              <a:buChar char="Ø"/>
              <a:defRPr/>
            </a:lvl1pPr>
            <a:lvl2pPr>
              <a:buClrTx/>
              <a:buFont typeface="Wingdings" panose="05000000000000000000" pitchFamily="2" charset="2"/>
              <a:buChar char="u"/>
              <a:defRPr/>
            </a:lvl2pPr>
            <a:lvl3pPr>
              <a:buClrTx/>
              <a:buFont typeface="Wingdings" panose="05000000000000000000" pitchFamily="2" charset="2"/>
              <a:buChar char="l"/>
              <a:defRPr sz="2800"/>
            </a:lvl3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115888"/>
            <a:ext cx="1943100" cy="59801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15888"/>
            <a:ext cx="5716657" cy="59801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41438"/>
            <a:ext cx="3808476" cy="475456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341438"/>
            <a:ext cx="3808476" cy="475456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115888"/>
            <a:ext cx="1943100" cy="59801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15888"/>
            <a:ext cx="5716657" cy="59801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628775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650" y="1628775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1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3" Type="http://schemas.openxmlformats.org/officeDocument/2006/relationships/theme" Target="../theme/theme3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65"/>
          <p:cNvSpPr>
            <a:spLocks noGrp="1"/>
          </p:cNvSpPr>
          <p:nvPr>
            <p:ph type="title"/>
          </p:nvPr>
        </p:nvSpPr>
        <p:spPr>
          <a:xfrm>
            <a:off x="533400" y="762000"/>
            <a:ext cx="8162925" cy="762000"/>
          </a:xfrm>
          <a:prstGeom prst="rect">
            <a:avLst/>
          </a:prstGeom>
          <a:noFill/>
          <a:ln w="9525">
            <a:noFill/>
          </a:ln>
          <a:effectLst>
            <a:outerShdw dist="45791" dir="3378595" algn="ctr" rotWithShape="0">
              <a:schemeClr val="accent2"/>
            </a:outerShdw>
          </a:effectLst>
        </p:spPr>
        <p:txBody>
          <a:bodyPr vert="horz" wrap="square" lIns="91440" tIns="45720" rIns="91440" bIns="45720" anchor="b" anchorCtr="0">
            <a:spAutoFit/>
          </a:bodyPr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66"/>
          <p:cNvSpPr>
            <a:spLocks noGrp="1"/>
          </p:cNvSpPr>
          <p:nvPr>
            <p:ph type="body"/>
          </p:nvPr>
        </p:nvSpPr>
        <p:spPr>
          <a:xfrm>
            <a:off x="539750" y="1628775"/>
            <a:ext cx="81534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3139" name="Rectangle 6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525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400"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40" name="Rectangle 6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0925" y="62865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kumimoji="0" sz="1400"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41" name="Rectangle 6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>
                <a:latin typeface="Verdana" panose="020B060403050404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>
    <p:fade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u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µ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µ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µ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µ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µ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µ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85800" y="115888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685800" y="1341438"/>
            <a:ext cx="7772400" cy="47545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base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base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base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base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b="1"/>
            </a:lvl1pPr>
          </a:lstStyle>
          <a:p>
            <a:pPr lvl="0" fontAlgn="base"/>
            <a:fld id="{BB962C8B-B14F-4D97-AF65-F5344CB8AC3E}" type="datetime1">
              <a:rPr lang="zh-CN" altLang="en-US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b="1"/>
            </a:lvl1pPr>
          </a:lstStyle>
          <a:p>
            <a:pPr lvl="0" fontAlgn="base"/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b="1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ransition>
    <p:zoom/>
  </p:transition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1" i="0" u="none" kern="1200" baseline="0">
          <a:solidFill>
            <a:schemeClr val="tx2"/>
          </a:solidFill>
          <a:effectLst>
            <a:outerShdw blurRad="38100" dist="38100" dir="2700000">
              <a:srgbClr val="FFFFFF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1" i="0" u="none" kern="1200" baseline="0">
          <a:solidFill>
            <a:schemeClr val="tx1"/>
          </a:solidFill>
          <a:effectLst>
            <a:outerShdw blurRad="38100" dist="38100" dir="2700000">
              <a:srgbClr val="FFFFFF"/>
            </a:outerShdw>
          </a:effectLst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1" i="0" u="none" kern="1200" baseline="0">
          <a:solidFill>
            <a:schemeClr val="tx1"/>
          </a:solidFill>
          <a:effectLst>
            <a:outerShdw blurRad="38100" dist="38100" dir="2700000">
              <a:srgbClr val="FFFFFF"/>
            </a:outerShdw>
          </a:effectLst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1" i="0" u="none" kern="1200" baseline="0">
          <a:solidFill>
            <a:schemeClr val="tx1"/>
          </a:solidFill>
          <a:effectLst>
            <a:outerShdw blurRad="38100" dist="38100" dir="2700000">
              <a:srgbClr val="FFFFFF"/>
            </a:outerShdw>
          </a:effectLst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1" i="0" u="none" kern="1200" baseline="0">
          <a:solidFill>
            <a:schemeClr val="tx1"/>
          </a:solidFill>
          <a:effectLst>
            <a:outerShdw blurRad="38100" dist="38100" dir="2700000">
              <a:srgbClr val="FFFFFF"/>
            </a:outerShdw>
          </a:effectLst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i="0" u="none" kern="1200" baseline="0">
          <a:solidFill>
            <a:schemeClr val="tx1"/>
          </a:solidFill>
          <a:effectLst>
            <a:outerShdw blurRad="38100" dist="38100" dir="2700000">
              <a:srgbClr val="FFFFFF"/>
            </a:outerShdw>
          </a:effectLst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i="0" u="none" kern="1200" baseline="0">
          <a:solidFill>
            <a:schemeClr val="tx1"/>
          </a:solidFill>
          <a:effectLst>
            <a:outerShdw blurRad="38100" dist="38100" dir="2700000">
              <a:srgbClr val="FFFFFF"/>
            </a:outerShdw>
          </a:effectLst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i="0" u="none" kern="1200" baseline="0">
          <a:solidFill>
            <a:schemeClr val="tx1"/>
          </a:solidFill>
          <a:effectLst>
            <a:outerShdw blurRad="38100" dist="38100" dir="2700000">
              <a:srgbClr val="FFFFFF"/>
            </a:outerShdw>
          </a:effectLst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i="0" u="none" kern="1200" baseline="0">
          <a:solidFill>
            <a:schemeClr val="tx1"/>
          </a:solidFill>
          <a:effectLst>
            <a:outerShdw blurRad="38100" dist="38100" dir="2700000">
              <a:srgbClr val="FFFFFF"/>
            </a:outerShdw>
          </a:effectLst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i="0" u="none" kern="1200" baseline="0">
          <a:solidFill>
            <a:schemeClr val="tx1"/>
          </a:solidFill>
          <a:effectLst>
            <a:outerShdw blurRad="38100" dist="38100" dir="2700000">
              <a:srgbClr val="FFFFFF"/>
            </a:outerShdw>
          </a:effectLst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85800" y="115888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685800" y="1341438"/>
            <a:ext cx="7772400" cy="47545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base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base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base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base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b="1"/>
            </a:lvl1pPr>
          </a:lstStyle>
          <a:p>
            <a:pPr lvl="0" fontAlgn="base"/>
            <a:fld id="{BB962C8B-B14F-4D97-AF65-F5344CB8AC3E}" type="datetime1">
              <a:rPr lang="zh-CN" altLang="en-US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b="1"/>
            </a:lvl1pPr>
          </a:lstStyle>
          <a:p>
            <a:pPr lvl="0" fontAlgn="base"/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b="1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>
    <p:zoom/>
  </p:transition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1" i="0" u="none" kern="1200" baseline="0">
          <a:solidFill>
            <a:schemeClr val="tx2"/>
          </a:solidFill>
          <a:effectLst>
            <a:outerShdw blurRad="38100" dist="38100" dir="2700000">
              <a:srgbClr val="FFFFFF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1" i="0" u="none" kern="1200" baseline="0">
          <a:solidFill>
            <a:schemeClr val="tx1"/>
          </a:solidFill>
          <a:effectLst>
            <a:outerShdw blurRad="38100" dist="38100" dir="2700000">
              <a:srgbClr val="FFFFFF"/>
            </a:outerShdw>
          </a:effectLst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1" i="0" u="none" kern="1200" baseline="0">
          <a:solidFill>
            <a:schemeClr val="tx1"/>
          </a:solidFill>
          <a:effectLst>
            <a:outerShdw blurRad="38100" dist="38100" dir="2700000">
              <a:srgbClr val="FFFFFF"/>
            </a:outerShdw>
          </a:effectLst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1" i="0" u="none" kern="1200" baseline="0">
          <a:solidFill>
            <a:schemeClr val="tx1"/>
          </a:solidFill>
          <a:effectLst>
            <a:outerShdw blurRad="38100" dist="38100" dir="2700000">
              <a:srgbClr val="FFFFFF"/>
            </a:outerShdw>
          </a:effectLst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1" i="0" u="none" kern="1200" baseline="0">
          <a:solidFill>
            <a:schemeClr val="tx1"/>
          </a:solidFill>
          <a:effectLst>
            <a:outerShdw blurRad="38100" dist="38100" dir="2700000">
              <a:srgbClr val="FFFFFF"/>
            </a:outerShdw>
          </a:effectLst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i="0" u="none" kern="1200" baseline="0">
          <a:solidFill>
            <a:schemeClr val="tx1"/>
          </a:solidFill>
          <a:effectLst>
            <a:outerShdw blurRad="38100" dist="38100" dir="2700000">
              <a:srgbClr val="FFFFFF"/>
            </a:outerShdw>
          </a:effectLst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i="0" u="none" kern="1200" baseline="0">
          <a:solidFill>
            <a:schemeClr val="tx1"/>
          </a:solidFill>
          <a:effectLst>
            <a:outerShdw blurRad="38100" dist="38100" dir="2700000">
              <a:srgbClr val="FFFFFF"/>
            </a:outerShdw>
          </a:effectLst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i="0" u="none" kern="1200" baseline="0">
          <a:solidFill>
            <a:schemeClr val="tx1"/>
          </a:solidFill>
          <a:effectLst>
            <a:outerShdw blurRad="38100" dist="38100" dir="2700000">
              <a:srgbClr val="FFFFFF"/>
            </a:outerShdw>
          </a:effectLst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i="0" u="none" kern="1200" baseline="0">
          <a:solidFill>
            <a:schemeClr val="tx1"/>
          </a:solidFill>
          <a:effectLst>
            <a:outerShdw blurRad="38100" dist="38100" dir="2700000">
              <a:srgbClr val="FFFFFF"/>
            </a:outerShdw>
          </a:effectLst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i="0" u="none" kern="1200" baseline="0">
          <a:solidFill>
            <a:schemeClr val="tx1"/>
          </a:solidFill>
          <a:effectLst>
            <a:outerShdw blurRad="38100" dist="38100" dir="2700000">
              <a:srgbClr val="FFFFFF"/>
            </a:outerShdw>
          </a:effectLst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slide" Target="slide84.xml"/><Relationship Id="rId7" Type="http://schemas.openxmlformats.org/officeDocument/2006/relationships/slide" Target="slide66.xml"/><Relationship Id="rId6" Type="http://schemas.openxmlformats.org/officeDocument/2006/relationships/slide" Target="slide56.xml"/><Relationship Id="rId5" Type="http://schemas.openxmlformats.org/officeDocument/2006/relationships/slide" Target="slide48.xml"/><Relationship Id="rId4" Type="http://schemas.openxmlformats.org/officeDocument/2006/relationships/slide" Target="slide38.xml"/><Relationship Id="rId3" Type="http://schemas.openxmlformats.org/officeDocument/2006/relationships/slide" Target="slide31.xml"/><Relationship Id="rId2" Type="http://schemas.openxmlformats.org/officeDocument/2006/relationships/slide" Target="slide13.xml"/><Relationship Id="rId1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image" Target="../media/image8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1.xml"/></Relationships>
</file>

<file path=ppt/slides/_rels/slide10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image" Target="../media/image35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2.xml"/><Relationship Id="rId1" Type="http://schemas.openxmlformats.org/officeDocument/2006/relationships/audio" Target="../media/audio1.wav"/></Relationships>
</file>

<file path=ppt/slides/_rels/slide10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2.xml"/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1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openxmlformats.org/officeDocument/2006/relationships/slide" Target="slide1.xml"/><Relationship Id="rId2" Type="http://schemas.openxmlformats.org/officeDocument/2006/relationships/slide" Target="slide26.xml"/><Relationship Id="rId1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slide" Target="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slide" Target="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slide" Target="slid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slide" Target="slide13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slide" Target="slide13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slide" Target="slide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slide" Target="slide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slide" Target="slide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slide" Target="slide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slide" Target="slide13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slide" Target="slide13.xml"/><Relationship Id="rId1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slide" Target="slide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slide" Target="slide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slide" Target="slide13.xml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audio" Target="../media/audio2.wav"/><Relationship Id="rId4" Type="http://schemas.openxmlformats.org/officeDocument/2006/relationships/image" Target="../media/image2.png"/><Relationship Id="rId3" Type="http://schemas.openxmlformats.org/officeDocument/2006/relationships/slide" Target="slide1.xml"/><Relationship Id="rId2" Type="http://schemas.openxmlformats.org/officeDocument/2006/relationships/slide" Target="slide35.xml"/><Relationship Id="rId1" Type="http://schemas.openxmlformats.org/officeDocument/2006/relationships/slide" Target="slide3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slide" Target="slid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slide" Target="slide3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slide" Target="slide3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slide" Target="slide3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audio" Target="../media/audio1.wav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audio" Target="../media/audio1.wav"/><Relationship Id="rId1" Type="http://schemas.openxmlformats.org/officeDocument/2006/relationships/image" Target="../media/image12.jpe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slide" Target="slide1.xml"/><Relationship Id="rId3" Type="http://schemas.openxmlformats.org/officeDocument/2006/relationships/slide" Target="slide47.xml"/><Relationship Id="rId2" Type="http://schemas.openxmlformats.org/officeDocument/2006/relationships/slide" Target="slide43.xml"/><Relationship Id="rId1" Type="http://schemas.openxmlformats.org/officeDocument/2006/relationships/slide" Target="slide3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slide" Target="slide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slide" Target="slide38.xml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audio" Target="../media/audio2.wav"/><Relationship Id="rId3" Type="http://schemas.openxmlformats.org/officeDocument/2006/relationships/tags" Target="../tags/tag1.xml"/><Relationship Id="rId2" Type="http://schemas.openxmlformats.org/officeDocument/2006/relationships/image" Target="../media/image9.png"/><Relationship Id="rId1" Type="http://schemas.openxmlformats.org/officeDocument/2006/relationships/slide" Target="slide3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slide" Target="slide38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slide" Target="slide3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slide" Target="slide3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audio" Target="../media/audio2.wav"/><Relationship Id="rId1" Type="http://schemas.openxmlformats.org/officeDocument/2006/relationships/audio" Target="../media/audio1.wav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slide" Target="slide3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slide" Target="slide3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6" Type="http://schemas.openxmlformats.org/officeDocument/2006/relationships/slide" Target="slide1.x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1.xml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image" Target="../media/image1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1.xml"/></Relationships>
</file>

<file path=ppt/slides/_rels/slide5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1.xml"/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image" Target="../media/image12.jpe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1.xml"/></Relationships>
</file>

<file path=ppt/slides/_rels/slide6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openxmlformats.org/officeDocument/2006/relationships/slide" Target="slide1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4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1.xml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image" Target="../media/image15.png"/></Relationships>
</file>

<file path=ppt/slides/_rels/slide6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openxmlformats.org/officeDocument/2006/relationships/slide" Target="slide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1.xml"/></Relationships>
</file>

<file path=ppt/slides/_rels/slide6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openxmlformats.org/officeDocument/2006/relationships/slide" Target="slide1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1.xml"/></Relationships>
</file>

<file path=ppt/slides/_rels/slide7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openxmlformats.org/officeDocument/2006/relationships/slide" Target="slide1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7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openxmlformats.org/officeDocument/2006/relationships/slide" Target="slide1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7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openxmlformats.org/officeDocument/2006/relationships/slide" Target="slide1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7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1.xml"/></Relationships>
</file>

<file path=ppt/slides/_rels/slide7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image" Target="../media/image23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1.xml"/></Relationships>
</file>

<file path=ppt/slides/_rels/slide7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image" Target="../media/image24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image" Target="../media/image6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1.xml"/></Relationships>
</file>

<file path=ppt/slides/_rels/slide8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openxmlformats.org/officeDocument/2006/relationships/slide" Target="slide1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image" Target="../media/image7.png"/></Relationships>
</file>

<file path=ppt/slides/_rels/slide9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.bin"/><Relationship Id="rId8" Type="http://schemas.openxmlformats.org/officeDocument/2006/relationships/image" Target="../media/image30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2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8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27.wmf"/><Relationship Id="rId14" Type="http://schemas.openxmlformats.org/officeDocument/2006/relationships/vmlDrawing" Target="../drawings/vmlDrawing3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.png"/><Relationship Id="rId11" Type="http://schemas.openxmlformats.org/officeDocument/2006/relationships/slide" Target="slide1.xml"/><Relationship Id="rId10" Type="http://schemas.openxmlformats.org/officeDocument/2006/relationships/image" Target="../media/image31.wmf"/><Relationship Id="rId1" Type="http://schemas.openxmlformats.org/officeDocument/2006/relationships/oleObject" Target="../embeddings/oleObject5.bin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1.xml"/></Relationships>
</file>

<file path=ppt/slides/_rels/slide9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image" Target="../media/image32.png"/></Relationships>
</file>

<file path=ppt/slides/_rels/slide9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image" Target="../media/image33.png"/></Relationships>
</file>

<file path=ppt/slides/_rels/slide9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image" Target="../media/image3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785813"/>
            <a:ext cx="8001000" cy="830263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第</a:t>
            </a:r>
            <a:r>
              <a:rPr kumimoji="1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5</a:t>
            </a:r>
            <a:r>
              <a:rPr kumimoji="1" lang="zh-CN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章 选择结构程序设计</a:t>
            </a:r>
            <a:endParaRPr kumimoji="1" lang="zh-CN" altLang="en-US" sz="4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26626" name="Rectangle 3"/>
          <p:cNvSpPr>
            <a:spLocks noGrp="1"/>
          </p:cNvSpPr>
          <p:nvPr>
            <p:ph idx="1"/>
          </p:nvPr>
        </p:nvSpPr>
        <p:spPr>
          <a:xfrm>
            <a:off x="785813" y="1714500"/>
            <a:ext cx="7858125" cy="4643438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ts val="3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+mn-lt"/>
                <a:ea typeface="+mn-ea"/>
                <a:cs typeface="+mn-cs"/>
                <a:hlinkClick r:id="rId1" action="ppaction://hlinksldjump"/>
              </a:rPr>
              <a:t>5.1 </a:t>
            </a:r>
            <a:r>
              <a:rPr kumimoji="1" lang="zh-CN" altLang="zh-CN" dirty="0">
                <a:latin typeface="+mn-lt"/>
                <a:ea typeface="+mn-ea"/>
                <a:cs typeface="+mn-cs"/>
                <a:hlinkClick r:id="rId1" action="ppaction://hlinksldjump"/>
              </a:rPr>
              <a:t>选择结构和条件判断</a:t>
            </a:r>
            <a:endParaRPr kumimoji="1" lang="en-US" altLang="zh-CN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ts val="3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+mn-lt"/>
                <a:ea typeface="+mn-ea"/>
                <a:cs typeface="+mn-cs"/>
                <a:hlinkClick r:id="rId1" action="ppaction://hlinksldjump"/>
              </a:rPr>
              <a:t>5</a:t>
            </a:r>
            <a:r>
              <a:rPr kumimoji="1" lang="en-US" altLang="zh-CN">
                <a:latin typeface="+mn-lt"/>
                <a:ea typeface="+mn-ea"/>
                <a:cs typeface="+mn-cs"/>
                <a:hlinkClick r:id="rId2" action="ppaction://hlinksldjump"/>
              </a:rPr>
              <a:t>.2 </a:t>
            </a:r>
            <a:r>
              <a:rPr kumimoji="1" lang="zh-CN" altLang="zh-CN" dirty="0">
                <a:latin typeface="+mn-lt"/>
                <a:ea typeface="+mn-ea"/>
                <a:cs typeface="+mn-cs"/>
                <a:hlinkClick r:id="rId2" action="ppaction://hlinksldjump"/>
              </a:rPr>
              <a:t>用</a:t>
            </a:r>
            <a:r>
              <a:rPr kumimoji="1" lang="en-US" altLang="zh-CN">
                <a:latin typeface="+mn-lt"/>
                <a:ea typeface="+mn-ea"/>
                <a:cs typeface="+mn-cs"/>
                <a:hlinkClick r:id="rId2" action="ppaction://hlinksldjump"/>
              </a:rPr>
              <a:t>if</a:t>
            </a:r>
            <a:r>
              <a:rPr kumimoji="1" lang="zh-CN" altLang="zh-CN" dirty="0">
                <a:latin typeface="+mn-lt"/>
                <a:ea typeface="+mn-ea"/>
                <a:cs typeface="+mn-cs"/>
                <a:hlinkClick r:id="rId2" action="ppaction://hlinksldjump"/>
              </a:rPr>
              <a:t>语句实现选择结构</a:t>
            </a:r>
            <a:endParaRPr kumimoji="1" lang="en-US" altLang="zh-CN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ts val="3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+mn-lt"/>
                <a:ea typeface="+mn-ea"/>
                <a:cs typeface="+mn-cs"/>
                <a:hlinkClick r:id="rId1" action="ppaction://hlinksldjump"/>
              </a:rPr>
              <a:t>5</a:t>
            </a:r>
            <a:r>
              <a:rPr kumimoji="1" lang="en-US" altLang="zh-CN">
                <a:latin typeface="+mn-lt"/>
                <a:ea typeface="+mn-ea"/>
                <a:cs typeface="+mn-cs"/>
                <a:hlinkClick r:id="rId3" action="ppaction://hlinksldjump"/>
              </a:rPr>
              <a:t>.3</a:t>
            </a:r>
            <a:r>
              <a:rPr kumimoji="1" lang="zh-CN" altLang="zh-CN" dirty="0">
                <a:latin typeface="+mn-lt"/>
                <a:ea typeface="+mn-ea"/>
                <a:cs typeface="+mn-cs"/>
                <a:hlinkClick r:id="rId3" action="ppaction://hlinksldjump"/>
              </a:rPr>
              <a:t>关系运算符和关系表达式</a:t>
            </a:r>
            <a:endParaRPr kumimoji="1" lang="en-US" altLang="zh-CN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ts val="3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+mn-lt"/>
                <a:ea typeface="+mn-ea"/>
                <a:cs typeface="+mn-cs"/>
                <a:hlinkClick r:id="rId1" action="ppaction://hlinksldjump"/>
              </a:rPr>
              <a:t>5</a:t>
            </a:r>
            <a:r>
              <a:rPr kumimoji="1" lang="en-US" altLang="zh-CN">
                <a:latin typeface="+mn-lt"/>
                <a:ea typeface="+mn-ea"/>
                <a:cs typeface="+mn-cs"/>
                <a:hlinkClick r:id="rId4" action="ppaction://hlinksldjump"/>
              </a:rPr>
              <a:t>.4 </a:t>
            </a:r>
            <a:r>
              <a:rPr kumimoji="1" lang="zh-CN" altLang="zh-CN" dirty="0">
                <a:latin typeface="+mn-lt"/>
                <a:ea typeface="+mn-ea"/>
                <a:cs typeface="+mn-cs"/>
                <a:hlinkClick r:id="rId4" action="ppaction://hlinksldjump"/>
              </a:rPr>
              <a:t>逻辑运算符和逻辑表达式</a:t>
            </a:r>
            <a:endParaRPr kumimoji="1" lang="en-US" altLang="zh-CN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ts val="3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+mn-lt"/>
                <a:ea typeface="+mn-ea"/>
                <a:cs typeface="+mn-cs"/>
                <a:hlinkClick r:id="rId1" action="ppaction://hlinksldjump"/>
              </a:rPr>
              <a:t>5</a:t>
            </a:r>
            <a:r>
              <a:rPr kumimoji="1" lang="en-US" altLang="zh-CN">
                <a:latin typeface="+mn-lt"/>
                <a:ea typeface="+mn-ea"/>
                <a:cs typeface="+mn-cs"/>
                <a:hlinkClick r:id="rId5" action="ppaction://hlinksldjump"/>
              </a:rPr>
              <a:t>.5 </a:t>
            </a:r>
            <a:r>
              <a:rPr kumimoji="1" lang="zh-CN" altLang="zh-CN" dirty="0">
                <a:latin typeface="+mn-lt"/>
                <a:ea typeface="+mn-ea"/>
                <a:cs typeface="+mn-cs"/>
                <a:hlinkClick r:id="rId5" action="ppaction://hlinksldjump"/>
              </a:rPr>
              <a:t>条件运算符和条件表达式</a:t>
            </a:r>
            <a:endParaRPr kumimoji="1" lang="en-US" altLang="zh-CN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ts val="3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+mn-lt"/>
                <a:ea typeface="+mn-ea"/>
                <a:cs typeface="+mn-cs"/>
                <a:hlinkClick r:id="rId1" action="ppaction://hlinksldjump"/>
              </a:rPr>
              <a:t>5</a:t>
            </a:r>
            <a:r>
              <a:rPr kumimoji="1" lang="en-US" altLang="zh-CN">
                <a:latin typeface="+mn-lt"/>
                <a:ea typeface="+mn-ea"/>
                <a:cs typeface="+mn-cs"/>
                <a:hlinkClick r:id="rId6" action="ppaction://hlinksldjump"/>
              </a:rPr>
              <a:t>.6 </a:t>
            </a:r>
            <a:r>
              <a:rPr kumimoji="1" lang="zh-CN" altLang="zh-CN" dirty="0">
                <a:latin typeface="+mn-lt"/>
                <a:ea typeface="+mn-ea"/>
                <a:cs typeface="+mn-cs"/>
                <a:hlinkClick r:id="rId6" action="ppaction://hlinksldjump"/>
              </a:rPr>
              <a:t>选择结构的嵌套</a:t>
            </a:r>
            <a:endParaRPr kumimoji="1" lang="en-US" altLang="zh-CN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ts val="3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+mn-lt"/>
                <a:ea typeface="+mn-ea"/>
                <a:cs typeface="+mn-cs"/>
                <a:hlinkClick r:id="rId1" action="ppaction://hlinksldjump"/>
              </a:rPr>
              <a:t>5</a:t>
            </a:r>
            <a:r>
              <a:rPr kumimoji="1" lang="en-US" altLang="zh-CN">
                <a:latin typeface="+mn-lt"/>
                <a:ea typeface="+mn-ea"/>
                <a:cs typeface="+mn-cs"/>
                <a:hlinkClick r:id="rId7" action="ppaction://hlinksldjump"/>
              </a:rPr>
              <a:t>.7 </a:t>
            </a:r>
            <a:r>
              <a:rPr kumimoji="1" lang="zh-CN" altLang="zh-CN" dirty="0">
                <a:latin typeface="+mn-lt"/>
                <a:ea typeface="+mn-ea"/>
                <a:cs typeface="+mn-cs"/>
                <a:hlinkClick r:id="rId7" action="ppaction://hlinksldjump"/>
              </a:rPr>
              <a:t>用</a:t>
            </a:r>
            <a:r>
              <a:rPr kumimoji="1" lang="en-US" altLang="zh-CN">
                <a:latin typeface="+mn-lt"/>
                <a:ea typeface="+mn-ea"/>
                <a:cs typeface="+mn-cs"/>
                <a:hlinkClick r:id="rId7" action="ppaction://hlinksldjump"/>
              </a:rPr>
              <a:t>switch</a:t>
            </a:r>
            <a:r>
              <a:rPr kumimoji="1" lang="zh-CN" altLang="zh-CN" dirty="0">
                <a:latin typeface="+mn-lt"/>
                <a:ea typeface="+mn-ea"/>
                <a:cs typeface="+mn-cs"/>
                <a:hlinkClick r:id="rId7" action="ppaction://hlinksldjump"/>
              </a:rPr>
              <a:t>语句实现多分支选择结构</a:t>
            </a:r>
            <a:endParaRPr kumimoji="1" lang="en-US" altLang="zh-CN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ts val="3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+mn-lt"/>
                <a:ea typeface="+mn-ea"/>
                <a:cs typeface="+mn-cs"/>
                <a:hlinkClick r:id="rId1" action="ppaction://hlinksldjump"/>
              </a:rPr>
              <a:t>5</a:t>
            </a:r>
            <a:r>
              <a:rPr kumimoji="1" lang="en-US" altLang="zh-CN">
                <a:latin typeface="+mn-lt"/>
                <a:ea typeface="+mn-ea"/>
                <a:cs typeface="+mn-cs"/>
                <a:hlinkClick r:id="rId8" action="ppaction://hlinksldjump"/>
              </a:rPr>
              <a:t>.8</a:t>
            </a:r>
            <a:r>
              <a:rPr kumimoji="1" lang="en-US" altLang="zh-CN">
                <a:latin typeface="+mn-lt"/>
                <a:ea typeface="+mn-ea"/>
                <a:cs typeface="+mn-cs"/>
                <a:hlinkClick r:id="rId7" action="ppaction://hlinksldjump"/>
              </a:rPr>
              <a:t> </a:t>
            </a:r>
            <a:r>
              <a:rPr kumimoji="1" lang="zh-CN" altLang="zh-CN" dirty="0">
                <a:latin typeface="+mn-lt"/>
                <a:ea typeface="+mn-ea"/>
                <a:cs typeface="+mn-cs"/>
                <a:hlinkClick r:id="rId8" action="ppaction://hlinksldjump"/>
              </a:rPr>
              <a:t>选择结构程序综合举例</a:t>
            </a:r>
            <a:endParaRPr kumimoji="1" lang="en-US" altLang="zh-CN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kumimoji="1" lang="zh-CN" altLang="en-US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blinds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Rectangle 3"/>
          <p:cNvSpPr>
            <a:spLocks noGrp="1"/>
          </p:cNvSpPr>
          <p:nvPr>
            <p:ph idx="1"/>
          </p:nvPr>
        </p:nvSpPr>
        <p:spPr>
          <a:xfrm>
            <a:off x="571500" y="785813"/>
            <a:ext cx="7858125" cy="5786437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</a:t>
            </a:r>
            <a:r>
              <a:rPr kumimoji="1" lang="en-US" altLang="zh-CN" sz="280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if (disc&lt;0) </a:t>
            </a:r>
            <a:endParaRPr kumimoji="1" lang="zh-CN" altLang="zh-CN" sz="2800" dirty="0">
              <a:solidFill>
                <a:srgbClr val="9D138D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     </a:t>
            </a:r>
            <a:r>
              <a:rPr kumimoji="1" lang="en-US" altLang="zh-CN" sz="2800" err="1">
                <a:solidFill>
                  <a:srgbClr val="9D138D"/>
                </a:solidFill>
                <a:latin typeface="+mn-lt"/>
                <a:ea typeface="+mn-ea"/>
                <a:cs typeface="+mn-cs"/>
              </a:rPr>
              <a:t>printf(“has</a:t>
            </a:r>
            <a:r>
              <a:rPr kumimoji="1" lang="en-US" altLang="zh-CN" sz="280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 not real roots\n”); </a:t>
            </a:r>
            <a:endParaRPr kumimoji="1" lang="zh-CN" altLang="zh-CN" sz="2800" dirty="0">
              <a:solidFill>
                <a:srgbClr val="9D138D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</a:t>
            </a: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else                                 </a:t>
            </a:r>
            <a:r>
              <a:rPr kumimoji="1" lang="zh-CN" altLang="zh-CN" sz="28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</a:t>
            </a:r>
            <a:endParaRPr kumimoji="1" lang="zh-CN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 {  p=-b/(2.0*a);</a:t>
            </a:r>
            <a:endParaRPr kumimoji="1" lang="zh-CN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     q=sqrt(disc)/(2.0*a);</a:t>
            </a:r>
            <a:endParaRPr kumimoji="1" lang="zh-CN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     x1=</a:t>
            </a:r>
            <a:r>
              <a:rPr kumimoji="1" lang="en-US" altLang="zh-CN" sz="2800" err="1">
                <a:solidFill>
                  <a:srgbClr val="00B050"/>
                </a:solidFill>
                <a:latin typeface="+mn-lt"/>
                <a:ea typeface="+mn-ea"/>
                <a:cs typeface="+mn-cs"/>
              </a:rPr>
              <a:t>p+q</a:t>
            </a: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;</a:t>
            </a:r>
            <a:endParaRPr kumimoji="1" lang="en-US" altLang="zh-CN" sz="280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     x2=</a:t>
            </a:r>
            <a:r>
              <a:rPr kumimoji="1" lang="en-US" altLang="zh-CN" sz="2800" err="1">
                <a:solidFill>
                  <a:srgbClr val="00B050"/>
                </a:solidFill>
                <a:latin typeface="+mn-lt"/>
                <a:ea typeface="+mn-ea"/>
                <a:cs typeface="+mn-cs"/>
              </a:rPr>
              <a:t>p-q</a:t>
            </a: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; </a:t>
            </a:r>
            <a:endParaRPr kumimoji="1" lang="zh-CN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     </a:t>
            </a:r>
            <a:r>
              <a:rPr kumimoji="1" lang="en-US" altLang="zh-CN" sz="2800" err="1">
                <a:solidFill>
                  <a:srgbClr val="00B050"/>
                </a:solidFill>
                <a:latin typeface="+mn-lt"/>
                <a:ea typeface="+mn-ea"/>
                <a:cs typeface="+mn-cs"/>
              </a:rPr>
              <a:t>printf(“real</a:t>
            </a: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roots:\nx1=%7.2f\n</a:t>
            </a:r>
            <a:endParaRPr kumimoji="1" lang="en-US" altLang="zh-CN" sz="280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                        x2=%7.2f\n”,x1,x2);   </a:t>
            </a:r>
            <a:endParaRPr kumimoji="1" lang="zh-CN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  }</a:t>
            </a:r>
            <a:endParaRPr kumimoji="1" lang="zh-CN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return 0;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}</a:t>
            </a:r>
            <a:endParaRPr kumimoji="1" lang="en-US" altLang="zh-CN" sz="2800">
              <a:latin typeface="+mn-lt"/>
              <a:ea typeface="+mn-ea"/>
              <a:cs typeface="+mn-cs"/>
            </a:endParaRPr>
          </a:p>
        </p:txBody>
      </p:sp>
      <p:sp>
        <p:nvSpPr>
          <p:cNvPr id="35842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3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4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86188" y="714375"/>
            <a:ext cx="2428875" cy="584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2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8&lt;0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为假</a:t>
            </a:r>
            <a:endParaRPr lang="zh-CN" altLang="en-US" sz="32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857250" y="2143125"/>
            <a:ext cx="928688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" name="TextBox 9"/>
          <p:cNvSpPr txBox="1"/>
          <p:nvPr/>
        </p:nvSpPr>
        <p:spPr>
          <a:xfrm>
            <a:off x="4572000" y="2143125"/>
            <a:ext cx="2357438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的值变为</a:t>
            </a:r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-1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00750" y="2643188"/>
            <a:ext cx="2857500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</a:t>
            </a:r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的值变为</a:t>
            </a:r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0.71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357313" y="2701925"/>
            <a:ext cx="28575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4" name="直接连接符 13"/>
          <p:cNvCxnSpPr/>
          <p:nvPr/>
        </p:nvCxnSpPr>
        <p:spPr>
          <a:xfrm>
            <a:off x="1357313" y="3214688"/>
            <a:ext cx="4357687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6" name="TextBox 15"/>
          <p:cNvSpPr txBox="1"/>
          <p:nvPr/>
        </p:nvSpPr>
        <p:spPr>
          <a:xfrm>
            <a:off x="3556000" y="3163888"/>
            <a:ext cx="3214688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x1</a:t>
            </a:r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的值变为</a:t>
            </a:r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-0.29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1357313" y="3643313"/>
            <a:ext cx="1857375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" name="TextBox 19"/>
          <p:cNvSpPr txBox="1"/>
          <p:nvPr/>
        </p:nvSpPr>
        <p:spPr>
          <a:xfrm>
            <a:off x="3556000" y="3663950"/>
            <a:ext cx="3214688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x2</a:t>
            </a:r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的值变为</a:t>
            </a:r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-1.71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1357313" y="4143375"/>
            <a:ext cx="1857375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619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6250" y="5072063"/>
            <a:ext cx="2951163" cy="13573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856" name="图片 17" descr="Untitled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6" grpId="0"/>
      <p:bldP spid="20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2097" name="Rectangle 3"/>
          <p:cNvSpPr>
            <a:spLocks noGrp="1"/>
          </p:cNvSpPr>
          <p:nvPr>
            <p:ph idx="1"/>
          </p:nvPr>
        </p:nvSpPr>
        <p:spPr>
          <a:xfrm>
            <a:off x="500063" y="785813"/>
            <a:ext cx="7858125" cy="542925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#include &lt;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stdio.h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&gt;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err="1"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 main()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{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c,s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float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p,w,d,f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printf("please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 enter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price,weight,discount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:");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scanf("%f,%f,%d",&amp;p,&amp;w,&amp;s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);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if(s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&gt;=3000)  c=12;                            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else         c=s/250;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132098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2099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2100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2101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2102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2103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2104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2105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2106" name="Rectangle 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0625" y="4857750"/>
            <a:ext cx="4000500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zh-CN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输入单价、重量、距离</a:t>
            </a:r>
            <a:endParaRPr lang="zh-CN" altLang="en-US" sz="2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32108" name="图片 12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21" name="Rectangle 3"/>
          <p:cNvSpPr>
            <a:spLocks noGrp="1"/>
          </p:cNvSpPr>
          <p:nvPr>
            <p:ph idx="1"/>
          </p:nvPr>
        </p:nvSpPr>
        <p:spPr>
          <a:xfrm>
            <a:off x="500063" y="500063"/>
            <a:ext cx="7858125" cy="6072187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switch(c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{ case 0:   d=0; break;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 case 1:   d=2; break;                       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 case 2: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 case 3:   d=5; break;                        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 case 4: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 case 5:   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 case 6:   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 case 7:   d=8; break;                        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 case 8:  case 9:  case 10: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 case 11:  d=10; break;                     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 case 12:  d=15; break;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133122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23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24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25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26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27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28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29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30" name="Rectangle 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33131" name="图片 11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4145" name="Rectangle 3"/>
          <p:cNvSpPr>
            <a:spLocks noGrp="1"/>
          </p:cNvSpPr>
          <p:nvPr>
            <p:ph idx="1"/>
          </p:nvPr>
        </p:nvSpPr>
        <p:spPr>
          <a:xfrm>
            <a:off x="714375" y="1143000"/>
            <a:ext cx="7858125" cy="3000375"/>
          </a:xfrm>
          <a:ln/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f = p * w * s * (1 - d / 100);                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printf(“freight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=%10.2f\n”,f);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return 0;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134146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4147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4148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4149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4150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4151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4152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4153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4154" name="Rectangle 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1913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38" y="3714750"/>
            <a:ext cx="9001125" cy="768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4156" name="图片 12" descr="Untitled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5169" name="矩形 894977"/>
          <p:cNvSpPr/>
          <p:nvPr/>
        </p:nvSpPr>
        <p:spPr>
          <a:xfrm>
            <a:off x="1028700" y="5810250"/>
            <a:ext cx="476250" cy="476250"/>
          </a:xfrm>
          <a:prstGeom prst="rect">
            <a:avLst/>
          </a:prstGeom>
          <a:noFill/>
          <a:ln w="38100">
            <a:noFill/>
          </a:ln>
        </p:spPr>
        <p:txBody>
          <a:bodyPr anchor="t" anchorCtr="0"/>
          <a:p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4982" name="矩形 894981"/>
          <p:cNvSpPr/>
          <p:nvPr/>
        </p:nvSpPr>
        <p:spPr>
          <a:xfrm>
            <a:off x="611188" y="188913"/>
            <a:ext cx="8208963" cy="11874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defTabSz="914400" fontAlgn="base">
              <a:tabLst>
                <a:tab pos="1049655" algn="l"/>
              </a:tabLst>
            </a:pPr>
            <a:r>
              <a:rPr lang="en-US" altLang="zh-CN" sz="2400" b="1" strike="noStrike" noProof="1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  </a:t>
            </a:r>
            <a:r>
              <a:rPr lang="zh-CN" altLang="en-US" sz="2400" b="1" strike="noStrike" noProof="1" dirty="0">
                <a:solidFill>
                  <a:srgbClr val="CC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【例</a:t>
            </a:r>
            <a:r>
              <a:rPr lang="en-US" altLang="zh-CN" sz="2400" b="1" strike="noStrike" noProof="1">
                <a:solidFill>
                  <a:srgbClr val="CC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3</a:t>
            </a:r>
            <a:r>
              <a:rPr lang="zh-CN" altLang="en-US" sz="2400" b="1" strike="noStrike" noProof="1">
                <a:solidFill>
                  <a:srgbClr val="CC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】</a:t>
            </a:r>
            <a:r>
              <a:rPr lang="zh-CN" altLang="en-US" sz="2400" b="1" strike="noStrike" noProof="1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写写一程序，从键盘上输入任意两个数和一运算符（</a:t>
            </a:r>
            <a:r>
              <a:rPr lang="en-US" altLang="zh-CN" sz="2400" b="1" strike="noStrike" noProof="1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+</a:t>
            </a:r>
            <a:r>
              <a:rPr lang="zh-CN" altLang="en-US" sz="2400" b="1" strike="noStrike" noProof="1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：加，</a:t>
            </a:r>
            <a:r>
              <a:rPr lang="en-US" altLang="zh-CN" sz="2400" b="1" strike="noStrike" noProof="1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-</a:t>
            </a:r>
            <a:r>
              <a:rPr lang="zh-CN" altLang="en-US" sz="2400" b="1" strike="noStrike" noProof="1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：减，</a:t>
            </a:r>
            <a:r>
              <a:rPr lang="en-US" altLang="zh-CN" sz="2400" b="1" strike="noStrike" noProof="1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*</a:t>
            </a:r>
            <a:r>
              <a:rPr lang="zh-CN" altLang="en-US" sz="2400" b="1" strike="noStrike" noProof="1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：乘，</a:t>
            </a:r>
            <a:r>
              <a:rPr lang="en-US" altLang="zh-CN" sz="2400" b="1" strike="noStrike" noProof="1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/</a:t>
            </a:r>
            <a:r>
              <a:rPr lang="zh-CN" altLang="en-US" sz="2400" b="1" strike="noStrike" noProof="1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：除），计算其运算的结果并输出</a:t>
            </a:r>
            <a:r>
              <a:rPr lang="zh-CN" altLang="en-US" sz="2400" strike="noStrike" noProof="1" dirty="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r>
              <a:rPr lang="zh-CN" altLang="en-US" sz="2400" b="1" strike="noStrike" noProof="1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。 </a:t>
            </a:r>
            <a:endParaRPr lang="zh-CN" altLang="en-US" sz="2400" b="1" strike="noStrike" noProof="1" dirty="0">
              <a:solidFill>
                <a:schemeClr val="accent2"/>
              </a:solidFill>
              <a:effectLst>
                <a:outerShdw blurRad="38100" dist="38100" dir="2700000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94983" name="矩形 894982"/>
          <p:cNvSpPr/>
          <p:nvPr/>
        </p:nvSpPr>
        <p:spPr>
          <a:xfrm>
            <a:off x="539750" y="1693863"/>
            <a:ext cx="8353425" cy="2320925"/>
          </a:xfrm>
          <a:prstGeom prst="rect">
            <a:avLst/>
          </a:prstGeom>
          <a:noFill/>
          <a:ln w="38100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p>
            <a:pPr defTabSz="914400" fontAlgn="base">
              <a:tabLst>
                <a:tab pos="457200" algn="l"/>
              </a:tabLst>
            </a:pPr>
            <a:r>
              <a:rPr lang="zh-CN" altLang="en-US" sz="2400" b="1" u="sng" strike="noStrike" noProof="1" dirty="0">
                <a:solidFill>
                  <a:srgbClr val="FF33C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程序应该这样来设计：</a:t>
            </a:r>
            <a:endParaRPr lang="zh-CN" altLang="en-US" sz="2400" b="1" u="sng" strike="noStrike" noProof="1" dirty="0">
              <a:solidFill>
                <a:srgbClr val="FF33CC"/>
              </a:solidFill>
              <a:effectLst>
                <a:outerShdw blurRad="38100" dist="38100" dir="2700000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defTabSz="914400" fontAlgn="base">
              <a:tabLst>
                <a:tab pos="457200" algn="l"/>
              </a:tabLst>
            </a:pPr>
            <a:r>
              <a:rPr lang="zh-CN" altLang="en-US" sz="2400" b="1" strike="noStrike" noProof="1" dirty="0">
                <a:solidFill>
                  <a:srgbClr val="FF33C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   </a:t>
            </a:r>
            <a:r>
              <a:rPr lang="zh-CN" altLang="en-US" sz="2400" b="1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首先输入两个数和一运算符号，然后根据运算符号来做相应的运算，但是在做除法运算时，应判别除数是否为</a:t>
            </a:r>
            <a:r>
              <a:rPr lang="en-US" altLang="zh-CN" sz="2400" b="1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0</a:t>
            </a:r>
            <a:r>
              <a:rPr lang="zh-CN" altLang="en-US" sz="2400" b="1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，如果为</a:t>
            </a:r>
            <a:r>
              <a:rPr lang="en-US" altLang="zh-CN" sz="2400" b="1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0</a:t>
            </a:r>
            <a:r>
              <a:rPr lang="zh-CN" altLang="en-US" sz="2400" b="1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，运算非法，给出提示信息。如果运算符号不是</a:t>
            </a:r>
            <a:r>
              <a:rPr lang="en-US" altLang="zh-CN" sz="2400" b="1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+</a:t>
            </a:r>
            <a:r>
              <a:rPr lang="zh-CN" altLang="en-US" sz="2400" b="1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、</a:t>
            </a:r>
            <a:r>
              <a:rPr lang="en-US" altLang="zh-CN" sz="2400" b="1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-</a:t>
            </a:r>
            <a:r>
              <a:rPr lang="zh-CN" altLang="en-US" sz="2400" b="1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、</a:t>
            </a:r>
            <a:r>
              <a:rPr lang="en-US" altLang="zh-CN" sz="2400" b="1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*</a:t>
            </a:r>
            <a:r>
              <a:rPr lang="zh-CN" altLang="en-US" sz="2400" b="1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、</a:t>
            </a:r>
            <a:r>
              <a:rPr lang="en-US" altLang="zh-CN" sz="2400" b="1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/</a:t>
            </a:r>
            <a:r>
              <a:rPr lang="zh-CN" altLang="en-US" sz="2400" b="1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则同样是非法的，也应给出提示信息。其它情况，输出运算的结果。</a:t>
            </a:r>
            <a:endParaRPr lang="zh-CN" altLang="en-US" sz="2400" b="1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949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4983" grpId="0" bldLvl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7217" name="矩形 897025"/>
          <p:cNvSpPr/>
          <p:nvPr/>
        </p:nvSpPr>
        <p:spPr>
          <a:xfrm>
            <a:off x="1028700" y="5810250"/>
            <a:ext cx="476250" cy="476250"/>
          </a:xfrm>
          <a:prstGeom prst="rect">
            <a:avLst/>
          </a:prstGeom>
          <a:noFill/>
          <a:ln w="38100">
            <a:noFill/>
          </a:ln>
        </p:spPr>
        <p:txBody>
          <a:bodyPr anchor="t" anchorCtr="0"/>
          <a:p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7030" name="文本框 897029" descr="信纸"/>
          <p:cNvSpPr txBox="1"/>
          <p:nvPr/>
        </p:nvSpPr>
        <p:spPr>
          <a:xfrm>
            <a:off x="603250" y="174625"/>
            <a:ext cx="6848475" cy="3787775"/>
          </a:xfrm>
          <a:prstGeom prst="rect">
            <a:avLst/>
          </a:prstGeom>
          <a:blipFill rotWithShape="0">
            <a:blip r:embed="rId1"/>
          </a:blipFill>
          <a:ln w="38100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lIns="0" tIns="46800" rIns="90000" bIns="46800">
            <a:spAutoFit/>
          </a:bodyPr>
          <a:p>
            <a:pPr marL="457200" indent="-457200"/>
            <a:r>
              <a:rPr lang="en-US" altLang="zh-CN" sz="2000" b="1" noProof="1" err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#include &lt;stdio.h</a:t>
            </a:r>
            <a:r>
              <a:rPr lang="en-US" altLang="zh-CN" sz="20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&gt;</a:t>
            </a:r>
            <a:endParaRPr lang="en-US" altLang="zh-CN" sz="20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indent="-457200"/>
            <a:r>
              <a:rPr lang="en-US" altLang="zh-CN" sz="2000" b="1" noProof="1">
                <a:solidFill>
                  <a:srgbClr val="CC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void main ( )</a:t>
            </a:r>
            <a:endParaRPr lang="en-US" altLang="zh-CN" sz="2000" b="1" noProof="1">
              <a:solidFill>
                <a:srgbClr val="CC33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indent="-457200"/>
            <a:r>
              <a:rPr lang="en-US" altLang="zh-CN" sz="20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{</a:t>
            </a:r>
            <a:endParaRPr lang="en-US" altLang="zh-CN" sz="20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indent="-457200"/>
            <a:r>
              <a:rPr lang="en-US" altLang="zh-CN" sz="20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float a, b;       </a:t>
            </a:r>
            <a:r>
              <a:rPr lang="en-US" altLang="zh-CN" sz="20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//</a:t>
            </a:r>
            <a:r>
              <a:rPr lang="zh-CN" altLang="en-US" sz="20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存放两个数的变量</a:t>
            </a:r>
            <a:endParaRPr lang="zh-CN" altLang="en-US" sz="2000" b="1" noProof="1" dirty="0">
              <a:solidFill>
                <a:schemeClr val="accent2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indent="-457200"/>
            <a:r>
              <a:rPr lang="zh-CN" altLang="en-US" sz="2000" b="1" noProof="1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lang="en-US" altLang="zh-CN" sz="2000" b="1" noProof="1" err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int</a:t>
            </a:r>
            <a:r>
              <a:rPr lang="en-US" altLang="zh-CN" sz="20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tag = 0;     </a:t>
            </a:r>
            <a:r>
              <a:rPr lang="en-US" altLang="zh-CN" sz="20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//</a:t>
            </a:r>
            <a:r>
              <a:rPr lang="zh-CN" altLang="en-US" sz="20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运算合法的标志，</a:t>
            </a:r>
            <a:r>
              <a:rPr lang="en-US" altLang="zh-CN" sz="20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0--</a:t>
            </a:r>
            <a:r>
              <a:rPr lang="zh-CN" altLang="en-US" sz="20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合法，</a:t>
            </a:r>
            <a:r>
              <a:rPr lang="en-US" altLang="zh-CN" sz="20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1--</a:t>
            </a:r>
            <a:r>
              <a:rPr lang="zh-CN" altLang="en-US" sz="20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非法</a:t>
            </a:r>
            <a:endParaRPr lang="zh-CN" altLang="en-US" sz="2000" b="1" noProof="1" dirty="0">
              <a:solidFill>
                <a:schemeClr val="accent2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indent="-457200"/>
            <a:r>
              <a:rPr lang="zh-CN" altLang="en-US" sz="2000" b="1" noProof="1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lang="en-US" altLang="zh-CN" sz="2000" b="1" noProof="1" err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char ch</a:t>
            </a:r>
            <a:r>
              <a:rPr lang="en-US" altLang="zh-CN" sz="20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;         </a:t>
            </a:r>
            <a:r>
              <a:rPr lang="en-US" altLang="zh-CN" sz="20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//</a:t>
            </a:r>
            <a:r>
              <a:rPr lang="zh-CN" altLang="en-US" sz="20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运算符变量</a:t>
            </a:r>
            <a:endParaRPr lang="zh-CN" altLang="en-US" sz="2000" b="1" noProof="1" dirty="0">
              <a:solidFill>
                <a:schemeClr val="accent2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indent="-457200"/>
            <a:r>
              <a:rPr lang="zh-CN" altLang="en-US" sz="2000" b="1" noProof="1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lang="en-US" altLang="zh-CN" sz="20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float result;   </a:t>
            </a:r>
            <a:r>
              <a:rPr lang="en-US" altLang="zh-CN" sz="20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//</a:t>
            </a:r>
            <a:r>
              <a:rPr lang="zh-CN" altLang="en-US" sz="20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运算结果变量</a:t>
            </a:r>
            <a:endParaRPr lang="zh-CN" altLang="en-US" sz="2000" b="1" noProof="1" dirty="0">
              <a:solidFill>
                <a:schemeClr val="accent2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indent="-457200"/>
            <a:r>
              <a:rPr lang="zh-CN" altLang="en-US" sz="2000" b="1" noProof="1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lang="en-US" altLang="zh-CN" sz="2000" b="1" noProof="1" err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printf</a:t>
            </a:r>
            <a:r>
              <a:rPr lang="en-US" altLang="zh-CN" sz="20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("input two number: ");     </a:t>
            </a:r>
            <a:r>
              <a:rPr lang="en-US" altLang="zh-CN" sz="20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//</a:t>
            </a:r>
            <a:r>
              <a:rPr lang="zh-CN" altLang="en-US" sz="20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提示输入两个数</a:t>
            </a:r>
            <a:endParaRPr lang="zh-CN" altLang="en-US" sz="2000" b="1" noProof="1" dirty="0">
              <a:solidFill>
                <a:schemeClr val="accent2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indent="-457200"/>
            <a:r>
              <a:rPr lang="zh-CN" altLang="en-US" sz="2000" b="1" noProof="1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lang="en-US" altLang="zh-CN" sz="2000" b="1" noProof="1" err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scanf ("%f%f</a:t>
            </a:r>
            <a:r>
              <a:rPr lang="en-US" altLang="zh-CN" sz="20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", &amp;a, &amp;b);             </a:t>
            </a:r>
            <a:r>
              <a:rPr lang="en-US" altLang="zh-CN" sz="20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//</a:t>
            </a:r>
            <a:r>
              <a:rPr lang="zh-CN" altLang="en-US" sz="20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输入两个数</a:t>
            </a:r>
            <a:endParaRPr lang="zh-CN" altLang="en-US" sz="2000" b="1" noProof="1" dirty="0">
              <a:solidFill>
                <a:schemeClr val="accent2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indent="-457200"/>
            <a:r>
              <a:rPr lang="zh-CN" altLang="en-US" sz="2000" b="1" noProof="1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lang="en-US" altLang="zh-CN" sz="2000" b="1" noProof="1" err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fflush (stdin</a:t>
            </a:r>
            <a:r>
              <a:rPr lang="en-US" altLang="zh-CN" sz="20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);                                 </a:t>
            </a:r>
            <a:r>
              <a:rPr lang="en-US" altLang="zh-CN" sz="20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//</a:t>
            </a:r>
            <a:r>
              <a:rPr lang="zh-CN" altLang="en-US" sz="20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清键盘缓冲区</a:t>
            </a:r>
            <a:endParaRPr lang="zh-CN" altLang="en-US" sz="2000" b="1" noProof="1" dirty="0">
              <a:solidFill>
                <a:schemeClr val="accent2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indent="-457200"/>
            <a:r>
              <a:rPr lang="zh-CN" altLang="en-US" sz="2000" b="1" noProof="1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lang="en-US" altLang="zh-CN" sz="2000" b="1" noProof="1" err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printf ("input arithmetic lable</a:t>
            </a:r>
            <a:r>
              <a:rPr lang="en-US" altLang="zh-CN" sz="20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(+ - * /): ");  </a:t>
            </a:r>
            <a:r>
              <a:rPr lang="en-US" altLang="zh-CN" sz="20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//</a:t>
            </a:r>
            <a:r>
              <a:rPr lang="zh-CN" altLang="en-US" sz="20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提示输入运算符</a:t>
            </a:r>
            <a:endParaRPr lang="zh-CN" altLang="en-US" sz="2000" b="1" noProof="1" dirty="0">
              <a:solidFill>
                <a:schemeClr val="accent2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indent="-457200"/>
            <a:r>
              <a:rPr lang="zh-CN" altLang="en-US" sz="2000" b="1" noProof="1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lang="en-US" altLang="zh-CN" sz="2000" b="1" noProof="1" err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scanf ("%c", &amp;ch</a:t>
            </a:r>
            <a:r>
              <a:rPr lang="en-US" altLang="zh-CN" sz="20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);     </a:t>
            </a:r>
            <a:r>
              <a:rPr lang="en-US" altLang="zh-CN" sz="20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//</a:t>
            </a:r>
            <a:r>
              <a:rPr lang="zh-CN" altLang="en-US" sz="20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输入运算符</a:t>
            </a:r>
            <a:endParaRPr lang="zh-CN" altLang="en-US" sz="2000" b="1" noProof="1">
              <a:solidFill>
                <a:schemeClr val="accent2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97036" name="文本框 897035" descr="信纸"/>
          <p:cNvSpPr txBox="1"/>
          <p:nvPr/>
        </p:nvSpPr>
        <p:spPr>
          <a:xfrm>
            <a:off x="1763713" y="765175"/>
            <a:ext cx="7208838" cy="5921375"/>
          </a:xfrm>
          <a:prstGeom prst="rect">
            <a:avLst/>
          </a:prstGeom>
          <a:blipFill rotWithShape="0">
            <a:blip r:embed="rId1"/>
          </a:blipFill>
          <a:ln w="38100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lIns="0" tIns="46800" rIns="90000" bIns="46800">
            <a:spAutoFit/>
          </a:bodyPr>
          <a:p>
            <a:pPr marL="457200" indent="-457200"/>
            <a:r>
              <a:rPr lang="en-US" altLang="zh-CN" sz="2000" b="1" noProof="1" err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switch ( ch</a:t>
            </a:r>
            <a:r>
              <a:rPr lang="en-US" altLang="zh-CN" sz="20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)  </a:t>
            </a:r>
            <a:r>
              <a:rPr lang="en-US" altLang="zh-CN" sz="20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//</a:t>
            </a:r>
            <a:r>
              <a:rPr lang="zh-CN" altLang="en-US" sz="20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根据运算符来进行相关的运算</a:t>
            </a:r>
            <a:endParaRPr lang="zh-CN" altLang="en-US" sz="2000" b="1" noProof="1" dirty="0">
              <a:solidFill>
                <a:schemeClr val="accent2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indent="-457200"/>
            <a:r>
              <a:rPr lang="zh-CN" altLang="en-US" sz="2000" b="1" noProof="1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lang="en-US" altLang="zh-CN" sz="20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{</a:t>
            </a:r>
            <a:endParaRPr lang="en-US" altLang="zh-CN" sz="20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indent="-457200"/>
            <a:r>
              <a:rPr lang="en-US" altLang="zh-CN" sz="20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case  '+':  result = a + b;   break;   </a:t>
            </a:r>
            <a:r>
              <a:rPr lang="en-US" altLang="zh-CN" sz="20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//</a:t>
            </a:r>
            <a:r>
              <a:rPr lang="zh-CN" altLang="en-US" sz="20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加法运算</a:t>
            </a:r>
            <a:endParaRPr lang="zh-CN" altLang="en-US" sz="2000" b="1" noProof="1" dirty="0">
              <a:solidFill>
                <a:schemeClr val="accent2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indent="-457200"/>
            <a:r>
              <a:rPr lang="zh-CN" altLang="en-US" sz="2000" b="1" noProof="1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</a:t>
            </a:r>
            <a:r>
              <a:rPr lang="en-US" altLang="zh-CN" sz="20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case  '-':   result = a - b;    break;   </a:t>
            </a:r>
            <a:r>
              <a:rPr lang="en-US" altLang="zh-CN" sz="20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//</a:t>
            </a:r>
            <a:r>
              <a:rPr lang="zh-CN" altLang="en-US" sz="20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减法运算</a:t>
            </a:r>
            <a:endParaRPr lang="zh-CN" altLang="en-US" sz="2000" b="1" noProof="1" dirty="0">
              <a:solidFill>
                <a:schemeClr val="accent2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indent="-457200"/>
            <a:r>
              <a:rPr lang="zh-CN" altLang="en-US" sz="2000" b="1" noProof="1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</a:t>
            </a:r>
            <a:r>
              <a:rPr lang="en-US" altLang="zh-CN" sz="20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case  '*':  result = a * b;   break;   </a:t>
            </a:r>
            <a:r>
              <a:rPr lang="en-US" altLang="zh-CN" sz="20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//</a:t>
            </a:r>
            <a:r>
              <a:rPr lang="zh-CN" altLang="en-US" sz="20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乘法运算</a:t>
            </a:r>
            <a:endParaRPr lang="zh-CN" altLang="en-US" sz="2000" b="1" noProof="1" dirty="0">
              <a:solidFill>
                <a:schemeClr val="accent2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indent="-457200"/>
            <a:r>
              <a:rPr lang="zh-CN" altLang="en-US" sz="2000" b="1" noProof="1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</a:t>
            </a:r>
            <a:r>
              <a:rPr lang="en-US" altLang="zh-CN" sz="20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case  '/':   if (!b)    </a:t>
            </a:r>
            <a:r>
              <a:rPr lang="en-US" altLang="zh-CN" sz="20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//</a:t>
            </a:r>
            <a:r>
              <a:rPr lang="zh-CN" altLang="en-US" sz="20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除法运算，判除数是否为</a:t>
            </a:r>
            <a:r>
              <a:rPr lang="en-US" altLang="zh-CN" sz="2000" b="1" noProof="1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r>
              <a:rPr lang="en-US" altLang="zh-CN" sz="20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endParaRPr lang="en-US" altLang="zh-CN" sz="20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indent="-457200"/>
            <a:r>
              <a:rPr lang="en-US" altLang="zh-CN" sz="20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      {</a:t>
            </a:r>
            <a:endParaRPr lang="en-US" altLang="zh-CN" sz="20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indent="-457200"/>
            <a:r>
              <a:rPr lang="en-US" altLang="zh-CN" sz="2000" b="1" noProof="1" err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         printf</a:t>
            </a:r>
            <a:r>
              <a:rPr lang="en-US" altLang="zh-CN" sz="20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("divisor is zero!\n");  </a:t>
            </a:r>
            <a:r>
              <a:rPr lang="en-US" altLang="zh-CN" sz="20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//</a:t>
            </a:r>
            <a:r>
              <a:rPr lang="zh-CN" altLang="en-US" sz="20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显示除数为</a:t>
            </a:r>
            <a:r>
              <a:rPr lang="en-US" altLang="zh-CN" sz="2000" b="1" noProof="1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r>
              <a:rPr lang="en-US" altLang="zh-CN" sz="20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endParaRPr lang="en-US" altLang="zh-CN" sz="20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indent="-457200"/>
            <a:r>
              <a:rPr lang="en-US" altLang="zh-CN" sz="20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         tag = 1;  </a:t>
            </a:r>
            <a:r>
              <a:rPr lang="en-US" altLang="zh-CN" sz="20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//</a:t>
            </a:r>
            <a:r>
              <a:rPr lang="zh-CN" altLang="en-US" sz="20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置运算非法标志</a:t>
            </a:r>
            <a:endParaRPr lang="zh-CN" altLang="en-US" sz="2000" b="1" noProof="1" dirty="0">
              <a:solidFill>
                <a:schemeClr val="accent2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indent="-457200"/>
            <a:r>
              <a:rPr lang="zh-CN" altLang="en-US" sz="2000" b="1" noProof="1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      </a:t>
            </a:r>
            <a:r>
              <a:rPr lang="en-US" altLang="zh-CN" sz="20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}</a:t>
            </a:r>
            <a:endParaRPr lang="en-US" altLang="zh-CN" sz="20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indent="-457200"/>
            <a:r>
              <a:rPr lang="en-US" altLang="zh-CN" sz="20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     else  </a:t>
            </a:r>
            <a:r>
              <a:rPr lang="en-US" altLang="zh-CN" sz="20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//</a:t>
            </a:r>
            <a:r>
              <a:rPr lang="zh-CN" altLang="en-US" sz="20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除数非</a:t>
            </a:r>
            <a:r>
              <a:rPr lang="en-US" altLang="zh-CN" sz="2000" b="1" noProof="1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endParaRPr lang="en-US" altLang="zh-CN" sz="2000" b="1" noProof="1">
              <a:solidFill>
                <a:schemeClr val="accent2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indent="-457200"/>
            <a:r>
              <a:rPr lang="en-US" altLang="zh-CN" sz="20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        result = a / b;  </a:t>
            </a:r>
            <a:r>
              <a:rPr lang="en-US" altLang="zh-CN" sz="20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//</a:t>
            </a:r>
            <a:r>
              <a:rPr lang="zh-CN" altLang="en-US" sz="20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计算商</a:t>
            </a:r>
            <a:endParaRPr lang="zh-CN" altLang="en-US" sz="2000" b="1" noProof="1" dirty="0">
              <a:solidFill>
                <a:schemeClr val="accent2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indent="-457200"/>
            <a:r>
              <a:rPr lang="zh-CN" altLang="en-US" sz="2000" b="1" noProof="1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     </a:t>
            </a:r>
            <a:r>
              <a:rPr lang="en-US" altLang="zh-CN" sz="20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break;</a:t>
            </a:r>
            <a:endParaRPr lang="en-US" altLang="zh-CN" sz="20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indent="-457200"/>
            <a:r>
              <a:rPr lang="en-US" altLang="zh-CN" sz="2000" b="1" noProof="1" err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default:  printf ("illegal arithmetic lable\n</a:t>
            </a:r>
            <a:r>
              <a:rPr lang="en-US" altLang="zh-CN" sz="20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");  </a:t>
            </a:r>
            <a:r>
              <a:rPr lang="en-US" altLang="zh-CN" sz="20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//</a:t>
            </a:r>
            <a:r>
              <a:rPr lang="zh-CN" altLang="en-US" sz="20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非法的运算符</a:t>
            </a:r>
            <a:endParaRPr lang="zh-CN" altLang="en-US" sz="2000" b="1" noProof="1" dirty="0">
              <a:solidFill>
                <a:schemeClr val="accent2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indent="-457200"/>
            <a:r>
              <a:rPr lang="zh-CN" altLang="en-US" sz="2000" b="1" noProof="1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</a:t>
            </a:r>
            <a:r>
              <a:rPr lang="en-US" altLang="zh-CN" sz="20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tag = 1;   </a:t>
            </a:r>
            <a:r>
              <a:rPr lang="en-US" altLang="zh-CN" sz="20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//</a:t>
            </a:r>
            <a:r>
              <a:rPr lang="zh-CN" altLang="en-US" sz="20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置运算非法标志</a:t>
            </a:r>
            <a:endParaRPr lang="zh-CN" altLang="en-US" sz="2000" b="1" noProof="1" dirty="0">
              <a:solidFill>
                <a:schemeClr val="accent2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indent="-457200"/>
            <a:r>
              <a:rPr lang="zh-CN" altLang="en-US" sz="2000" b="1" noProof="1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lang="en-US" altLang="zh-CN" sz="20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}</a:t>
            </a:r>
            <a:endParaRPr lang="en-US" altLang="zh-CN" sz="20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indent="-457200"/>
            <a:r>
              <a:rPr lang="en-US" altLang="zh-CN" sz="20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if (!tag)  </a:t>
            </a:r>
            <a:r>
              <a:rPr lang="en-US" altLang="zh-CN" sz="20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//</a:t>
            </a:r>
            <a:r>
              <a:rPr lang="zh-CN" altLang="en-US" sz="20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运算合法，显示运算结果</a:t>
            </a:r>
            <a:endParaRPr lang="zh-CN" altLang="en-US" sz="2000" b="1" noProof="1" dirty="0">
              <a:solidFill>
                <a:schemeClr val="accent2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indent="-457200"/>
            <a:r>
              <a:rPr lang="zh-CN" altLang="en-US" sz="2000" b="1" noProof="1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</a:t>
            </a:r>
            <a:r>
              <a:rPr lang="en-US" altLang="zh-CN" sz="2000" b="1" noProof="1" err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printf ("%.2f %c %.2f = %.2f\n", a, ch</a:t>
            </a:r>
            <a:r>
              <a:rPr lang="en-US" altLang="zh-CN" sz="20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b, result);</a:t>
            </a:r>
            <a:endParaRPr lang="en-US" altLang="zh-CN" sz="20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indent="-457200"/>
            <a:r>
              <a:rPr lang="en-US" altLang="zh-CN" sz="20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}</a:t>
            </a:r>
            <a:endParaRPr lang="en-US" altLang="zh-CN" sz="20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97031" name="矩形 897030"/>
          <p:cNvSpPr/>
          <p:nvPr/>
        </p:nvSpPr>
        <p:spPr>
          <a:xfrm>
            <a:off x="3851275" y="5084763"/>
            <a:ext cx="5041900" cy="159067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p>
            <a:pPr fontAlgn="base"/>
            <a:r>
              <a:rPr lang="zh-CN" altLang="en-US" sz="2400" b="1" strike="noStrike" noProof="1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运行结果：</a:t>
            </a:r>
            <a:endParaRPr lang="zh-CN" altLang="en-US" sz="2400" b="1" strike="noStrike" noProof="1" dirty="0">
              <a:solidFill>
                <a:srgbClr val="FF3300"/>
              </a:solidFill>
              <a:effectLst>
                <a:outerShdw blurRad="38100" dist="38100" dir="2700000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fontAlgn="base"/>
            <a:r>
              <a:rPr lang="en-US" altLang="zh-CN" sz="2400" b="1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input two number: 20 30↙</a:t>
            </a:r>
            <a:endParaRPr lang="en-US" altLang="zh-CN" sz="2400" b="1" strike="noStrike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fontAlgn="base"/>
            <a:r>
              <a:rPr lang="en-US" altLang="zh-CN" sz="2400" b="1" strike="noStrike" noProof="1" err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input arithmetic lable</a:t>
            </a:r>
            <a:r>
              <a:rPr lang="en-US" altLang="zh-CN" sz="2400" b="1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(+ - * /): +↙</a:t>
            </a:r>
            <a:endParaRPr lang="en-US" altLang="zh-CN" sz="2400" b="1" strike="noStrike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fontAlgn="base"/>
            <a:r>
              <a:rPr lang="en-US" altLang="zh-CN" sz="2400" b="1" strike="noStrike" noProof="1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20.00 + 30.00 = 50.00</a:t>
            </a:r>
            <a:r>
              <a:rPr lang="en-US" altLang="zh-CN" sz="2400" strike="noStrike" noProof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lang="en-US" altLang="zh-CN" sz="2400" strike="noStrike" noProof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970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970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970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7030" grpId="0" bldLvl="0" animBg="1"/>
      <p:bldP spid="897036" grpId="0" bldLvl="0" animBg="1"/>
      <p:bldP spid="897031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Rectangle 3"/>
          <p:cNvSpPr>
            <a:spLocks noGrp="1"/>
          </p:cNvSpPr>
          <p:nvPr>
            <p:ph idx="1"/>
          </p:nvPr>
        </p:nvSpPr>
        <p:spPr>
          <a:xfrm>
            <a:off x="571500" y="785813"/>
            <a:ext cx="7858125" cy="5786437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</a:t>
            </a:r>
            <a:r>
              <a:rPr kumimoji="1" lang="en-US" altLang="zh-CN" sz="280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if (disc&lt;0) </a:t>
            </a:r>
            <a:endParaRPr kumimoji="1" lang="zh-CN" altLang="zh-CN" sz="2800" dirty="0">
              <a:solidFill>
                <a:srgbClr val="9D138D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     </a:t>
            </a:r>
            <a:r>
              <a:rPr kumimoji="1" lang="en-US" altLang="zh-CN" sz="2800" err="1">
                <a:solidFill>
                  <a:srgbClr val="9D138D"/>
                </a:solidFill>
                <a:latin typeface="+mn-lt"/>
                <a:ea typeface="+mn-ea"/>
                <a:cs typeface="+mn-cs"/>
              </a:rPr>
              <a:t>printf(“has</a:t>
            </a:r>
            <a:r>
              <a:rPr kumimoji="1" lang="en-US" altLang="zh-CN" sz="280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 not real roots\n”); </a:t>
            </a:r>
            <a:endParaRPr kumimoji="1" lang="zh-CN" altLang="zh-CN" sz="2800" dirty="0">
              <a:solidFill>
                <a:srgbClr val="9D138D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</a:t>
            </a: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else                                 </a:t>
            </a:r>
            <a:r>
              <a:rPr kumimoji="1" lang="zh-CN" altLang="zh-CN" sz="28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</a:t>
            </a:r>
            <a:endParaRPr kumimoji="1" lang="zh-CN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 {  p=-b/(2.0*a);</a:t>
            </a:r>
            <a:endParaRPr kumimoji="1" lang="zh-CN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     q=sqrt(disc)/(2.0*a);</a:t>
            </a:r>
            <a:endParaRPr kumimoji="1" lang="zh-CN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     x1=</a:t>
            </a:r>
            <a:r>
              <a:rPr kumimoji="1" lang="en-US" altLang="zh-CN" sz="2800" err="1">
                <a:solidFill>
                  <a:srgbClr val="00B050"/>
                </a:solidFill>
                <a:latin typeface="+mn-lt"/>
                <a:ea typeface="+mn-ea"/>
                <a:cs typeface="+mn-cs"/>
              </a:rPr>
              <a:t>p+q</a:t>
            </a: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;</a:t>
            </a:r>
            <a:endParaRPr kumimoji="1" lang="en-US" altLang="zh-CN" sz="280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     x2=</a:t>
            </a:r>
            <a:r>
              <a:rPr kumimoji="1" lang="en-US" altLang="zh-CN" sz="2800" err="1">
                <a:solidFill>
                  <a:srgbClr val="00B050"/>
                </a:solidFill>
                <a:latin typeface="+mn-lt"/>
                <a:ea typeface="+mn-ea"/>
                <a:cs typeface="+mn-cs"/>
              </a:rPr>
              <a:t>p-q</a:t>
            </a: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; </a:t>
            </a:r>
            <a:endParaRPr kumimoji="1" lang="zh-CN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     </a:t>
            </a:r>
            <a:r>
              <a:rPr kumimoji="1" lang="en-US" altLang="zh-CN" sz="2800" err="1">
                <a:solidFill>
                  <a:srgbClr val="00B050"/>
                </a:solidFill>
                <a:latin typeface="+mn-lt"/>
                <a:ea typeface="+mn-ea"/>
                <a:cs typeface="+mn-cs"/>
              </a:rPr>
              <a:t>printf(“real</a:t>
            </a: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roots:\nx1=%7.2f\n</a:t>
            </a:r>
            <a:endParaRPr kumimoji="1" lang="en-US" altLang="zh-CN" sz="280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                        x2=%7.2f\n”,x1,x2);   </a:t>
            </a:r>
            <a:endParaRPr kumimoji="1" lang="zh-CN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  }</a:t>
            </a:r>
            <a:endParaRPr kumimoji="1" lang="zh-CN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return 0;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}</a:t>
            </a:r>
            <a:endParaRPr kumimoji="1" lang="en-US" altLang="zh-CN" sz="2800">
              <a:latin typeface="+mn-lt"/>
              <a:ea typeface="+mn-ea"/>
              <a:cs typeface="+mn-cs"/>
            </a:endParaRPr>
          </a:p>
        </p:txBody>
      </p:sp>
      <p:sp>
        <p:nvSpPr>
          <p:cNvPr id="36866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7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8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7563" y="5715000"/>
            <a:ext cx="4929187" cy="584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zh-CN" sz="3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选择结构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zh-CN" altLang="zh-CN" sz="3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用</a:t>
            </a:r>
            <a:r>
              <a:rPr lang="en-US" altLang="zh-CN" sz="32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</a:t>
            </a:r>
            <a:r>
              <a:rPr lang="zh-CN" altLang="zh-CN" sz="3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语句实现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</a:t>
            </a:r>
            <a:endParaRPr lang="zh-CN" altLang="en-US" sz="32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4375" y="642938"/>
            <a:ext cx="7572375" cy="500062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6871" name="图片 7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Rectangle 3"/>
          <p:cNvSpPr>
            <a:spLocks noGrp="1"/>
          </p:cNvSpPr>
          <p:nvPr>
            <p:ph idx="1"/>
          </p:nvPr>
        </p:nvSpPr>
        <p:spPr>
          <a:xfrm>
            <a:off x="571500" y="785813"/>
            <a:ext cx="7858125" cy="5786437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</a:t>
            </a:r>
            <a:r>
              <a:rPr kumimoji="1" lang="en-US" altLang="zh-CN" sz="280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if (disc&lt;0) </a:t>
            </a:r>
            <a:endParaRPr kumimoji="1" lang="zh-CN" altLang="zh-CN" sz="2800" dirty="0">
              <a:solidFill>
                <a:srgbClr val="9D138D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     </a:t>
            </a:r>
            <a:r>
              <a:rPr kumimoji="1" lang="en-US" altLang="zh-CN" sz="2800" err="1">
                <a:solidFill>
                  <a:srgbClr val="9D138D"/>
                </a:solidFill>
                <a:latin typeface="+mn-lt"/>
                <a:ea typeface="+mn-ea"/>
                <a:cs typeface="+mn-cs"/>
              </a:rPr>
              <a:t>printf(“has</a:t>
            </a:r>
            <a:r>
              <a:rPr kumimoji="1" lang="en-US" altLang="zh-CN" sz="280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 not real roots\n”); </a:t>
            </a:r>
            <a:endParaRPr kumimoji="1" lang="zh-CN" altLang="zh-CN" sz="2800" dirty="0">
              <a:solidFill>
                <a:srgbClr val="9D138D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</a:t>
            </a: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else                                 </a:t>
            </a:r>
            <a:r>
              <a:rPr kumimoji="1" lang="zh-CN" altLang="zh-CN" sz="28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</a:t>
            </a:r>
            <a:endParaRPr kumimoji="1" lang="zh-CN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 {  p=-b/(2.0*a);</a:t>
            </a:r>
            <a:endParaRPr kumimoji="1" lang="zh-CN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     q=sqrt(disc)/(2.0*a);</a:t>
            </a:r>
            <a:endParaRPr kumimoji="1" lang="zh-CN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     x1=</a:t>
            </a:r>
            <a:r>
              <a:rPr kumimoji="1" lang="en-US" altLang="zh-CN" sz="2800" err="1">
                <a:solidFill>
                  <a:srgbClr val="00B050"/>
                </a:solidFill>
                <a:latin typeface="+mn-lt"/>
                <a:ea typeface="+mn-ea"/>
                <a:cs typeface="+mn-cs"/>
              </a:rPr>
              <a:t>p+q</a:t>
            </a: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;</a:t>
            </a:r>
            <a:endParaRPr kumimoji="1" lang="en-US" altLang="zh-CN" sz="280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     x2=</a:t>
            </a:r>
            <a:r>
              <a:rPr kumimoji="1" lang="en-US" altLang="zh-CN" sz="2800" err="1">
                <a:solidFill>
                  <a:srgbClr val="00B050"/>
                </a:solidFill>
                <a:latin typeface="+mn-lt"/>
                <a:ea typeface="+mn-ea"/>
                <a:cs typeface="+mn-cs"/>
              </a:rPr>
              <a:t>p-q</a:t>
            </a: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; </a:t>
            </a:r>
            <a:endParaRPr kumimoji="1" lang="zh-CN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     </a:t>
            </a:r>
            <a:r>
              <a:rPr kumimoji="1" lang="en-US" altLang="zh-CN" sz="2800" err="1">
                <a:solidFill>
                  <a:srgbClr val="00B050"/>
                </a:solidFill>
                <a:latin typeface="+mn-lt"/>
                <a:ea typeface="+mn-ea"/>
                <a:cs typeface="+mn-cs"/>
              </a:rPr>
              <a:t>printf(“real</a:t>
            </a: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roots:\nx1=%7.2f\n</a:t>
            </a:r>
            <a:endParaRPr kumimoji="1" lang="en-US" altLang="zh-CN" sz="280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                        x2=%7.2f\n”,x1,x2);   </a:t>
            </a:r>
            <a:endParaRPr kumimoji="1" lang="zh-CN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  }</a:t>
            </a:r>
            <a:endParaRPr kumimoji="1" lang="zh-CN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return 0;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}</a:t>
            </a:r>
            <a:endParaRPr kumimoji="1" lang="en-US" altLang="zh-CN" sz="2800">
              <a:latin typeface="+mn-lt"/>
              <a:ea typeface="+mn-ea"/>
              <a:cs typeface="+mn-cs"/>
            </a:endParaRPr>
          </a:p>
        </p:txBody>
      </p:sp>
      <p:sp>
        <p:nvSpPr>
          <p:cNvPr id="37890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1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2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6250" y="5786438"/>
            <a:ext cx="2000250" cy="584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复合语句</a:t>
            </a:r>
            <a:endParaRPr lang="zh-CN" altLang="en-US" sz="32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4375" y="2214563"/>
            <a:ext cx="7572375" cy="34290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7895" name="图片 7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785813"/>
            <a:ext cx="8001000" cy="830263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5.2 </a:t>
            </a:r>
            <a:r>
              <a:rPr kumimoji="1" lang="zh-CN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用</a:t>
            </a:r>
            <a:r>
              <a:rPr kumimoji="1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if</a:t>
            </a:r>
            <a:r>
              <a:rPr kumimoji="1" lang="zh-CN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语句实现选择结构</a:t>
            </a:r>
            <a:endParaRPr kumimoji="1" lang="zh-CN" altLang="en-US" sz="4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38914" name="Rectangle 3"/>
          <p:cNvSpPr>
            <a:spLocks noGrp="1"/>
          </p:cNvSpPr>
          <p:nvPr>
            <p:ph idx="1"/>
          </p:nvPr>
        </p:nvSpPr>
        <p:spPr>
          <a:xfrm>
            <a:off x="785813" y="2357438"/>
            <a:ext cx="7715250" cy="200025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sz="3600">
                <a:latin typeface="+mn-lt"/>
                <a:ea typeface="+mn-ea"/>
                <a:cs typeface="+mn-cs"/>
                <a:hlinkClick r:id="rId1" action="ppaction://hlinksldjump"/>
              </a:rPr>
              <a:t>5.2.1 </a:t>
            </a:r>
            <a:r>
              <a:rPr kumimoji="1" lang="zh-CN" altLang="zh-CN" sz="3600" dirty="0">
                <a:latin typeface="+mn-lt"/>
                <a:ea typeface="+mn-ea"/>
                <a:cs typeface="+mn-cs"/>
                <a:hlinkClick r:id="rId1" action="ppaction://hlinksldjump"/>
              </a:rPr>
              <a:t>用</a:t>
            </a:r>
            <a:r>
              <a:rPr kumimoji="1" lang="en-US" altLang="zh-CN" sz="3600">
                <a:latin typeface="+mn-lt"/>
                <a:ea typeface="+mn-ea"/>
                <a:cs typeface="+mn-cs"/>
                <a:hlinkClick r:id="rId1" action="ppaction://hlinksldjump"/>
              </a:rPr>
              <a:t>if</a:t>
            </a:r>
            <a:r>
              <a:rPr kumimoji="1" lang="zh-CN" altLang="zh-CN" sz="3600" dirty="0">
                <a:latin typeface="+mn-lt"/>
                <a:ea typeface="+mn-ea"/>
                <a:cs typeface="+mn-cs"/>
                <a:hlinkClick r:id="rId1" action="ppaction://hlinksldjump"/>
              </a:rPr>
              <a:t>语句处理选择结构举例</a:t>
            </a:r>
            <a:endParaRPr kumimoji="1" lang="en-US" altLang="zh-CN" sz="3600"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sz="3600">
                <a:latin typeface="+mn-lt"/>
                <a:ea typeface="+mn-ea"/>
                <a:cs typeface="+mn-cs"/>
                <a:hlinkClick r:id="rId1" action="ppaction://hlinksldjump"/>
              </a:rPr>
              <a:t>5</a:t>
            </a:r>
            <a:r>
              <a:rPr kumimoji="1" lang="en-US" altLang="zh-CN" sz="3600">
                <a:latin typeface="+mn-lt"/>
                <a:ea typeface="+mn-ea"/>
                <a:cs typeface="+mn-cs"/>
                <a:hlinkClick r:id="rId2" action="ppaction://hlinksldjump"/>
              </a:rPr>
              <a:t>.2.2  if</a:t>
            </a:r>
            <a:r>
              <a:rPr kumimoji="1" lang="zh-CN" altLang="zh-CN" sz="3600" dirty="0">
                <a:latin typeface="+mn-lt"/>
                <a:ea typeface="+mn-ea"/>
                <a:cs typeface="+mn-cs"/>
                <a:hlinkClick r:id="rId2" action="ppaction://hlinksldjump"/>
              </a:rPr>
              <a:t>语句的一般形式</a:t>
            </a:r>
            <a:endParaRPr kumimoji="1" lang="en-US" altLang="zh-CN" sz="3600">
              <a:latin typeface="+mn-lt"/>
              <a:ea typeface="+mn-ea"/>
              <a:cs typeface="+mn-cs"/>
            </a:endParaRPr>
          </a:p>
        </p:txBody>
      </p:sp>
      <p:sp>
        <p:nvSpPr>
          <p:cNvPr id="38915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16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17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8918" name="图片 6" descr="Untitl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8" y="720725"/>
            <a:ext cx="9001125" cy="830263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5.2.1 </a:t>
            </a:r>
            <a:r>
              <a:rPr kumimoji="1" lang="zh-CN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用</a:t>
            </a:r>
            <a:r>
              <a:rPr kumimoji="1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if</a:t>
            </a:r>
            <a:r>
              <a:rPr kumimoji="1" lang="zh-CN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语句处理选择结构举例</a:t>
            </a:r>
            <a:endParaRPr kumimoji="1" lang="zh-CN" altLang="en-US" sz="4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39938" name="Rectangle 3"/>
          <p:cNvSpPr>
            <a:spLocks noGrp="1"/>
          </p:cNvSpPr>
          <p:nvPr>
            <p:ph idx="1"/>
          </p:nvPr>
        </p:nvSpPr>
        <p:spPr>
          <a:xfrm>
            <a:off x="642938" y="1857375"/>
            <a:ext cx="7786687" cy="4214813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+mn-lt"/>
                <a:ea typeface="+mn-ea"/>
                <a:cs typeface="+mn-cs"/>
              </a:rPr>
              <a:t>  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例</a:t>
            </a:r>
            <a:r>
              <a:rPr kumimoji="1" lang="en-US" altLang="zh-CN">
                <a:latin typeface="+mn-lt"/>
                <a:ea typeface="+mn-ea"/>
                <a:cs typeface="+mn-cs"/>
              </a:rPr>
              <a:t>5.2 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输入两个实数，按代数值由小到大的顺序输出这两个数。</a:t>
            </a:r>
            <a:endParaRPr kumimoji="1" lang="en-US" altLang="zh-CN">
              <a:latin typeface="+mn-lt"/>
              <a:ea typeface="+mn-ea"/>
              <a:cs typeface="+mn-cs"/>
            </a:endParaRPr>
          </a:p>
        </p:txBody>
      </p:sp>
      <p:sp>
        <p:nvSpPr>
          <p:cNvPr id="39939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0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1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9942" name="图片 6" descr="Untitled2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42938" y="1714500"/>
            <a:ext cx="7786688" cy="25717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解题思路：</a:t>
            </a:r>
            <a:endParaRPr kumimoji="1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只需要做一次比较，然后进行一次交换即可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用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if</a:t>
            </a:r>
            <a:r>
              <a:rPr kumimoji="1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语句实现条件判断</a:t>
            </a:r>
            <a:endParaRPr kumimoji="1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关键是怎样实现两个变量值的互换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962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3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4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圆柱形 6"/>
          <p:cNvSpPr/>
          <p:nvPr/>
        </p:nvSpPr>
        <p:spPr>
          <a:xfrm>
            <a:off x="3643313" y="4214813"/>
            <a:ext cx="571500" cy="928687"/>
          </a:xfrm>
          <a:prstGeom prst="can">
            <a:avLst>
              <a:gd name="adj" fmla="val 24991"/>
            </a:avLst>
          </a:prstGeom>
          <a:solidFill>
            <a:schemeClr val="accent1"/>
          </a:solidFill>
          <a:ln w="38100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 algn="ctr"/>
            <a:r>
              <a:rPr lang="en-US" altLang="zh-CN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★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圆柱形 7"/>
          <p:cNvSpPr/>
          <p:nvPr/>
        </p:nvSpPr>
        <p:spPr>
          <a:xfrm>
            <a:off x="5286375" y="4214813"/>
            <a:ext cx="571500" cy="928687"/>
          </a:xfrm>
          <a:prstGeom prst="can">
            <a:avLst>
              <a:gd name="adj" fmla="val 24991"/>
            </a:avLst>
          </a:prstGeom>
          <a:solidFill>
            <a:schemeClr val="accent1"/>
          </a:solidFill>
          <a:ln w="38100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 algn="ctr"/>
            <a:r>
              <a:rPr lang="en-US" altLang="zh-CN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●</a:t>
            </a:r>
            <a:endParaRPr lang="zh-CN" altLang="en-US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43250" y="4357688"/>
            <a:ext cx="428625" cy="584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20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zh-CN" altLang="en-US" sz="3200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29313" y="4357688"/>
            <a:ext cx="428625" cy="584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2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zh-CN" altLang="en-US" sz="32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28750" y="4357688"/>
            <a:ext cx="1428750" cy="584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互换前</a:t>
            </a:r>
            <a:endParaRPr lang="zh-CN" altLang="en-US" sz="32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圆柱形 11"/>
          <p:cNvSpPr/>
          <p:nvPr/>
        </p:nvSpPr>
        <p:spPr>
          <a:xfrm>
            <a:off x="3643313" y="5357813"/>
            <a:ext cx="571500" cy="928687"/>
          </a:xfrm>
          <a:prstGeom prst="can">
            <a:avLst>
              <a:gd name="adj" fmla="val 24991"/>
            </a:avLst>
          </a:prstGeom>
          <a:solidFill>
            <a:schemeClr val="accent1"/>
          </a:solidFill>
          <a:ln w="38100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 algn="ctr"/>
            <a:r>
              <a:rPr lang="en-US" altLang="zh-CN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●</a:t>
            </a:r>
            <a:endParaRPr lang="zh-CN" altLang="en-US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圆柱形 12"/>
          <p:cNvSpPr/>
          <p:nvPr/>
        </p:nvSpPr>
        <p:spPr>
          <a:xfrm>
            <a:off x="5286375" y="5357813"/>
            <a:ext cx="571500" cy="928687"/>
          </a:xfrm>
          <a:prstGeom prst="can">
            <a:avLst>
              <a:gd name="adj" fmla="val 24991"/>
            </a:avLst>
          </a:prstGeom>
          <a:solidFill>
            <a:schemeClr val="accent1"/>
          </a:solidFill>
          <a:ln w="38100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 algn="ctr"/>
            <a:r>
              <a:rPr lang="en-US" altLang="zh-CN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★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43250" y="5500688"/>
            <a:ext cx="428625" cy="584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20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zh-CN" altLang="en-US" sz="3200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29313" y="5500688"/>
            <a:ext cx="428625" cy="584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2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zh-CN" altLang="en-US" sz="32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28750" y="5500688"/>
            <a:ext cx="1428750" cy="584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互换后</a:t>
            </a:r>
            <a:endParaRPr lang="zh-CN" altLang="en-US" sz="32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357313" y="5265738"/>
            <a:ext cx="5214937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8" y="720725"/>
            <a:ext cx="9001125" cy="830263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5.2.1 </a:t>
            </a:r>
            <a:r>
              <a:rPr kumimoji="1" lang="zh-CN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用</a:t>
            </a:r>
            <a:r>
              <a:rPr kumimoji="1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if</a:t>
            </a:r>
            <a:r>
              <a:rPr kumimoji="1" lang="zh-CN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语句处理选择结构举例</a:t>
            </a:r>
            <a:endParaRPr kumimoji="1" lang="zh-CN" altLang="en-US" sz="4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pic>
        <p:nvPicPr>
          <p:cNvPr id="40977" name="图片 18" descr="Untitled2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charRg st="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26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charRg st="26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38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charRg st="38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/>
      <p:bldP spid="12" grpId="0" animBg="1"/>
      <p:bldP spid="13" grpId="0" animBg="1"/>
      <p:bldP spid="14" grpId="0"/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6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7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8" name="圆柱形 6"/>
          <p:cNvSpPr/>
          <p:nvPr/>
        </p:nvSpPr>
        <p:spPr>
          <a:xfrm>
            <a:off x="3643313" y="4214813"/>
            <a:ext cx="571500" cy="928687"/>
          </a:xfrm>
          <a:prstGeom prst="can">
            <a:avLst>
              <a:gd name="adj" fmla="val 24991"/>
            </a:avLst>
          </a:prstGeom>
          <a:solidFill>
            <a:schemeClr val="accent1"/>
          </a:solidFill>
          <a:ln w="38100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 algn="ctr"/>
            <a:r>
              <a:rPr lang="en-US" altLang="zh-CN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★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9" name="圆柱形 7"/>
          <p:cNvSpPr/>
          <p:nvPr/>
        </p:nvSpPr>
        <p:spPr>
          <a:xfrm>
            <a:off x="5286375" y="4214813"/>
            <a:ext cx="571500" cy="928687"/>
          </a:xfrm>
          <a:prstGeom prst="can">
            <a:avLst>
              <a:gd name="adj" fmla="val 24991"/>
            </a:avLst>
          </a:prstGeom>
          <a:solidFill>
            <a:schemeClr val="accent1"/>
          </a:solidFill>
          <a:ln w="38100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 algn="ctr"/>
            <a:r>
              <a:rPr lang="en-US" altLang="zh-CN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●</a:t>
            </a:r>
            <a:endParaRPr lang="zh-CN" altLang="en-US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90" name="TextBox 8"/>
          <p:cNvSpPr txBox="1"/>
          <p:nvPr/>
        </p:nvSpPr>
        <p:spPr>
          <a:xfrm>
            <a:off x="3143250" y="4357688"/>
            <a:ext cx="428625" cy="584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20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zh-CN" altLang="en-US" sz="3200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91" name="TextBox 9"/>
          <p:cNvSpPr txBox="1"/>
          <p:nvPr/>
        </p:nvSpPr>
        <p:spPr>
          <a:xfrm>
            <a:off x="5929313" y="4357688"/>
            <a:ext cx="428625" cy="584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2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zh-CN" altLang="en-US" sz="32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圆柱形 19"/>
          <p:cNvSpPr/>
          <p:nvPr/>
        </p:nvSpPr>
        <p:spPr>
          <a:xfrm>
            <a:off x="4429125" y="2571750"/>
            <a:ext cx="571500" cy="928688"/>
          </a:xfrm>
          <a:prstGeom prst="can">
            <a:avLst>
              <a:gd name="adj" fmla="val 24991"/>
            </a:avLst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29063" y="2714625"/>
            <a:ext cx="428625" cy="584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endParaRPr lang="zh-CN" altLang="en-US" sz="3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上箭头 23"/>
          <p:cNvSpPr/>
          <p:nvPr/>
        </p:nvSpPr>
        <p:spPr>
          <a:xfrm rot="2133267">
            <a:off x="4052888" y="3459163"/>
            <a:ext cx="357187" cy="785812"/>
          </a:xfrm>
          <a:prstGeom prst="upArrow">
            <a:avLst>
              <a:gd name="adj1" fmla="val 50000"/>
              <a:gd name="adj2" fmla="val 49978"/>
            </a:avLst>
          </a:prstGeom>
          <a:solidFill>
            <a:schemeClr val="accent1"/>
          </a:solidFill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91025" y="2689225"/>
            <a:ext cx="642938" cy="7080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★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8" y="720725"/>
            <a:ext cx="9001125" cy="830263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5.2.1 </a:t>
            </a:r>
            <a:r>
              <a:rPr kumimoji="1" lang="zh-CN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用</a:t>
            </a:r>
            <a:r>
              <a:rPr kumimoji="1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if</a:t>
            </a:r>
            <a:r>
              <a:rPr kumimoji="1" lang="zh-CN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语句处理选择结构举例</a:t>
            </a:r>
            <a:endParaRPr kumimoji="1" lang="zh-CN" altLang="en-US" sz="4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pic>
        <p:nvPicPr>
          <p:cNvPr id="41997" name="图片 13" descr="Untitled2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4" grpId="0" animBg="1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0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1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2" name="圆柱形 6"/>
          <p:cNvSpPr/>
          <p:nvPr/>
        </p:nvSpPr>
        <p:spPr>
          <a:xfrm>
            <a:off x="3643313" y="4214813"/>
            <a:ext cx="571500" cy="928687"/>
          </a:xfrm>
          <a:prstGeom prst="can">
            <a:avLst>
              <a:gd name="adj" fmla="val 24991"/>
            </a:avLst>
          </a:prstGeom>
          <a:solidFill>
            <a:schemeClr val="accent1"/>
          </a:solidFill>
          <a:ln w="38100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 algn="ctr"/>
            <a:r>
              <a:rPr lang="en-US" altLang="zh-CN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★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3" name="圆柱形 7"/>
          <p:cNvSpPr/>
          <p:nvPr/>
        </p:nvSpPr>
        <p:spPr>
          <a:xfrm>
            <a:off x="5286375" y="4214813"/>
            <a:ext cx="571500" cy="928687"/>
          </a:xfrm>
          <a:prstGeom prst="can">
            <a:avLst>
              <a:gd name="adj" fmla="val 24991"/>
            </a:avLst>
          </a:prstGeom>
          <a:solidFill>
            <a:schemeClr val="accent1"/>
          </a:solidFill>
          <a:ln w="38100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 algn="ctr"/>
            <a:r>
              <a:rPr lang="en-US" altLang="zh-CN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●</a:t>
            </a:r>
            <a:endParaRPr lang="zh-CN" altLang="en-US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4" name="TextBox 8"/>
          <p:cNvSpPr txBox="1"/>
          <p:nvPr/>
        </p:nvSpPr>
        <p:spPr>
          <a:xfrm>
            <a:off x="3143250" y="4357688"/>
            <a:ext cx="428625" cy="584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20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zh-CN" altLang="en-US" sz="3200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5" name="TextBox 9"/>
          <p:cNvSpPr txBox="1"/>
          <p:nvPr/>
        </p:nvSpPr>
        <p:spPr>
          <a:xfrm>
            <a:off x="5929313" y="4357688"/>
            <a:ext cx="428625" cy="584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2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zh-CN" altLang="en-US" sz="32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6" name="圆柱形 19"/>
          <p:cNvSpPr/>
          <p:nvPr/>
        </p:nvSpPr>
        <p:spPr>
          <a:xfrm>
            <a:off x="4429125" y="2571750"/>
            <a:ext cx="571500" cy="928688"/>
          </a:xfrm>
          <a:prstGeom prst="can">
            <a:avLst>
              <a:gd name="adj" fmla="val 24991"/>
            </a:avLst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7" name="TextBox 20"/>
          <p:cNvSpPr txBox="1"/>
          <p:nvPr/>
        </p:nvSpPr>
        <p:spPr>
          <a:xfrm>
            <a:off x="3929063" y="2714625"/>
            <a:ext cx="428625" cy="584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endParaRPr lang="zh-CN" altLang="en-US" sz="3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上箭头 23"/>
          <p:cNvSpPr/>
          <p:nvPr/>
        </p:nvSpPr>
        <p:spPr>
          <a:xfrm rot="-5400000">
            <a:off x="4552950" y="4244975"/>
            <a:ext cx="357188" cy="785813"/>
          </a:xfrm>
          <a:prstGeom prst="upArrow">
            <a:avLst>
              <a:gd name="adj1" fmla="val 50000"/>
              <a:gd name="adj2" fmla="val 49978"/>
            </a:avLst>
          </a:prstGeom>
          <a:solidFill>
            <a:schemeClr val="accent1"/>
          </a:solidFill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9" name="TextBox 13"/>
          <p:cNvSpPr txBox="1"/>
          <p:nvPr/>
        </p:nvSpPr>
        <p:spPr>
          <a:xfrm>
            <a:off x="4391025" y="2689225"/>
            <a:ext cx="642938" cy="7080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★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08400" y="4365625"/>
            <a:ext cx="428625" cy="6096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lIns="0" tIns="0" rIns="0" bIns="0" anchor="t" anchorCtr="0">
            <a:spAutoFit/>
          </a:bodyPr>
          <a:p>
            <a:pPr algn="ctr"/>
            <a:r>
              <a:rPr lang="en-US" altLang="zh-CN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●</a:t>
            </a:r>
            <a:endParaRPr lang="zh-CN" altLang="en-US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8" y="720725"/>
            <a:ext cx="9001125" cy="830263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5.2.1 </a:t>
            </a:r>
            <a:r>
              <a:rPr kumimoji="1" lang="zh-CN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用</a:t>
            </a:r>
            <a:r>
              <a:rPr kumimoji="1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if</a:t>
            </a:r>
            <a:r>
              <a:rPr kumimoji="1" lang="zh-CN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语句处理选择结构举例</a:t>
            </a:r>
            <a:endParaRPr kumimoji="1" lang="zh-CN" altLang="en-US" sz="4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pic>
        <p:nvPicPr>
          <p:cNvPr id="43022" name="图片 15" descr="Untitled2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4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5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6" name="圆柱形 6"/>
          <p:cNvSpPr/>
          <p:nvPr/>
        </p:nvSpPr>
        <p:spPr>
          <a:xfrm>
            <a:off x="3643313" y="4214813"/>
            <a:ext cx="571500" cy="928687"/>
          </a:xfrm>
          <a:prstGeom prst="can">
            <a:avLst>
              <a:gd name="adj" fmla="val 24991"/>
            </a:avLst>
          </a:prstGeom>
          <a:solidFill>
            <a:schemeClr val="accent1"/>
          </a:solidFill>
          <a:ln w="38100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 algn="ctr"/>
            <a:endParaRPr lang="zh-CN" altLang="en-US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7" name="TextBox 8"/>
          <p:cNvSpPr txBox="1"/>
          <p:nvPr/>
        </p:nvSpPr>
        <p:spPr>
          <a:xfrm>
            <a:off x="3143250" y="4357688"/>
            <a:ext cx="428625" cy="584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20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zh-CN" altLang="en-US" sz="3200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8" name="TextBox 9"/>
          <p:cNvSpPr txBox="1"/>
          <p:nvPr/>
        </p:nvSpPr>
        <p:spPr>
          <a:xfrm>
            <a:off x="5929313" y="4357688"/>
            <a:ext cx="428625" cy="584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2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zh-CN" altLang="en-US" sz="32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9" name="圆柱形 19"/>
          <p:cNvSpPr/>
          <p:nvPr/>
        </p:nvSpPr>
        <p:spPr>
          <a:xfrm>
            <a:off x="4429125" y="2571750"/>
            <a:ext cx="571500" cy="928688"/>
          </a:xfrm>
          <a:prstGeom prst="can">
            <a:avLst>
              <a:gd name="adj" fmla="val 24991"/>
            </a:avLst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40" name="TextBox 20"/>
          <p:cNvSpPr txBox="1"/>
          <p:nvPr/>
        </p:nvSpPr>
        <p:spPr>
          <a:xfrm>
            <a:off x="3929063" y="2714625"/>
            <a:ext cx="428625" cy="584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endParaRPr lang="zh-CN" altLang="en-US" sz="3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上箭头 23"/>
          <p:cNvSpPr/>
          <p:nvPr/>
        </p:nvSpPr>
        <p:spPr>
          <a:xfrm rot="8527934">
            <a:off x="4989513" y="3455988"/>
            <a:ext cx="357187" cy="785812"/>
          </a:xfrm>
          <a:prstGeom prst="upArrow">
            <a:avLst>
              <a:gd name="adj1" fmla="val 50000"/>
              <a:gd name="adj2" fmla="val 49978"/>
            </a:avLst>
          </a:prstGeom>
          <a:solidFill>
            <a:schemeClr val="accent1"/>
          </a:solidFill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42" name="TextBox 12"/>
          <p:cNvSpPr txBox="1"/>
          <p:nvPr/>
        </p:nvSpPr>
        <p:spPr>
          <a:xfrm>
            <a:off x="4391025" y="2689225"/>
            <a:ext cx="642938" cy="7080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★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43" name="圆柱形 16"/>
          <p:cNvSpPr/>
          <p:nvPr/>
        </p:nvSpPr>
        <p:spPr>
          <a:xfrm>
            <a:off x="5286375" y="4214813"/>
            <a:ext cx="571500" cy="928687"/>
          </a:xfrm>
          <a:prstGeom prst="can">
            <a:avLst>
              <a:gd name="adj" fmla="val 24991"/>
            </a:avLst>
          </a:prstGeom>
          <a:solidFill>
            <a:schemeClr val="accent1"/>
          </a:solidFill>
          <a:ln w="38100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 algn="ctr"/>
            <a:r>
              <a:rPr lang="en-US" altLang="zh-CN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●</a:t>
            </a:r>
            <a:endParaRPr lang="zh-CN" altLang="en-US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2413" y="4413250"/>
            <a:ext cx="500062" cy="61595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lIns="0" tIns="0" rIns="0" bIns="0" anchor="t" anchorCtr="0">
            <a:spAutoFit/>
          </a:bodyPr>
          <a:p>
            <a:r>
              <a:rPr lang="en-US" altLang="zh-CN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★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916238" y="4010025"/>
            <a:ext cx="3714750" cy="1357313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8" y="720725"/>
            <a:ext cx="9001125" cy="830263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5.2.1 </a:t>
            </a:r>
            <a:r>
              <a:rPr kumimoji="1" lang="zh-CN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用</a:t>
            </a:r>
            <a:r>
              <a:rPr kumimoji="1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if</a:t>
            </a:r>
            <a:r>
              <a:rPr kumimoji="1" lang="zh-CN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语句处理选择结构举例</a:t>
            </a:r>
            <a:endParaRPr kumimoji="1" lang="zh-CN" altLang="en-US" sz="4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pic>
        <p:nvPicPr>
          <p:cNvPr id="44047" name="图片 16" descr="Untitled2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4048" name="TextBox 14"/>
          <p:cNvSpPr txBox="1"/>
          <p:nvPr/>
        </p:nvSpPr>
        <p:spPr>
          <a:xfrm>
            <a:off x="3708400" y="4365625"/>
            <a:ext cx="428625" cy="6096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lIns="0" tIns="0" rIns="0" bIns="0" anchor="t" anchorCtr="0">
            <a:spAutoFit/>
          </a:bodyPr>
          <a:p>
            <a:pPr algn="ctr"/>
            <a:r>
              <a:rPr lang="en-US" altLang="zh-CN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●</a:t>
            </a:r>
            <a:endParaRPr lang="zh-CN" altLang="en-US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5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Rectangle 3"/>
          <p:cNvSpPr>
            <a:spLocks noGrp="1"/>
          </p:cNvSpPr>
          <p:nvPr>
            <p:ph idx="1"/>
          </p:nvPr>
        </p:nvSpPr>
        <p:spPr>
          <a:xfrm>
            <a:off x="714375" y="428625"/>
            <a:ext cx="7000875" cy="628650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#include &lt;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stdio.h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&gt;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err="1"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 main()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{ float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a,b,t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scanf("%f,%f",&amp;a,&amp;b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if(a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&gt;b)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{  t=a;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   a=b;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   b=t;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printf("%5.2f,%5.2f\n",a,b);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return 0;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kumimoji="1" lang="en-US" altLang="zh-CN" sz="2800">
              <a:latin typeface="+mn-lt"/>
              <a:ea typeface="+mn-ea"/>
              <a:cs typeface="+mn-cs"/>
            </a:endParaRPr>
          </a:p>
        </p:txBody>
      </p:sp>
      <p:sp>
        <p:nvSpPr>
          <p:cNvPr id="45058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59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60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14688" y="3357563"/>
            <a:ext cx="3571875" cy="584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zh-CN" sz="3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将</a:t>
            </a:r>
            <a:r>
              <a:rPr lang="en-US" altLang="zh-CN"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zh-CN" sz="3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zh-CN" sz="3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的值互换</a:t>
            </a:r>
            <a:endParaRPr lang="zh-CN" altLang="en-US" sz="32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43063" y="3071813"/>
            <a:ext cx="1357312" cy="142875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3824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29313" y="5643563"/>
            <a:ext cx="2424112" cy="857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3000375" y="2428875"/>
            <a:ext cx="2071688" cy="584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如果</a:t>
            </a:r>
            <a:r>
              <a:rPr lang="en-US" altLang="zh-CN"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a&gt;b</a:t>
            </a:r>
            <a:endParaRPr lang="zh-CN" altLang="en-US" sz="32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5065" name="图片 9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785813"/>
            <a:ext cx="8001000" cy="830263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5.1 </a:t>
            </a:r>
            <a:r>
              <a:rPr kumimoji="1" lang="zh-CN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选择结构和条件判断</a:t>
            </a:r>
            <a:endParaRPr kumimoji="1" lang="zh-CN" altLang="en-US" sz="4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857250" y="1714500"/>
            <a:ext cx="7500938" cy="4643438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spcBef>
                <a:spcPct val="50000"/>
              </a:spcBef>
            </a:pPr>
            <a:r>
              <a:rPr kumimoji="1" lang="zh-CN" altLang="zh-CN" dirty="0">
                <a:latin typeface="+mn-lt"/>
                <a:ea typeface="+mn-ea"/>
                <a:cs typeface="+mn-cs"/>
              </a:rPr>
              <a:t>在现实生活</a:t>
            </a:r>
            <a:r>
              <a:rPr kumimoji="1" lang="zh-CN" altLang="en-US" dirty="0">
                <a:latin typeface="+mn-lt"/>
                <a:ea typeface="+mn-ea"/>
                <a:cs typeface="+mn-cs"/>
              </a:rPr>
              <a:t>中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，需要进行判断和选择的情况是很多的</a:t>
            </a:r>
            <a:endParaRPr kumimoji="1" lang="en-US" altLang="zh-CN">
              <a:latin typeface="+mn-lt"/>
              <a:ea typeface="+mn-ea"/>
              <a:cs typeface="+mn-cs"/>
            </a:endParaRPr>
          </a:p>
          <a:p>
            <a:pPr lvl="1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zh-CN" dirty="0">
                <a:latin typeface="+mn-lt"/>
                <a:ea typeface="+mn-ea"/>
              </a:rPr>
              <a:t>如果你在家，我去拜访你</a:t>
            </a:r>
            <a:endParaRPr kumimoji="1" lang="en-US" altLang="zh-CN">
              <a:latin typeface="+mn-lt"/>
              <a:ea typeface="+mn-ea"/>
            </a:endParaRPr>
          </a:p>
          <a:p>
            <a:pPr lvl="1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zh-CN" dirty="0">
                <a:latin typeface="+mn-lt"/>
                <a:ea typeface="+mn-ea"/>
              </a:rPr>
              <a:t>如果考试不及格，要补考</a:t>
            </a:r>
            <a:endParaRPr kumimoji="1" lang="en-US" altLang="zh-CN">
              <a:latin typeface="+mn-lt"/>
              <a:ea typeface="+mn-ea"/>
            </a:endParaRPr>
          </a:p>
          <a:p>
            <a:pPr lvl="1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zh-CN" dirty="0">
                <a:latin typeface="+mn-lt"/>
                <a:ea typeface="+mn-ea"/>
              </a:rPr>
              <a:t>如果遇到红灯，要停车等待</a:t>
            </a:r>
            <a:endParaRPr kumimoji="1" lang="en-US" altLang="zh-CN">
              <a:latin typeface="+mn-lt"/>
              <a:ea typeface="+mn-ea"/>
            </a:endParaRPr>
          </a:p>
          <a:p>
            <a:pPr lvl="1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zh-CN" dirty="0">
                <a:latin typeface="+mn-lt"/>
                <a:ea typeface="+mn-ea"/>
              </a:rPr>
              <a:t>周末我们去郊游</a:t>
            </a:r>
            <a:endParaRPr kumimoji="1" lang="en-US" altLang="zh-CN">
              <a:latin typeface="+mn-lt"/>
              <a:ea typeface="+mn-ea"/>
            </a:endParaRPr>
          </a:p>
          <a:p>
            <a:pPr lvl="1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>
                <a:latin typeface="+mn-lt"/>
                <a:ea typeface="+mn-ea"/>
              </a:rPr>
              <a:t>70</a:t>
            </a:r>
            <a:r>
              <a:rPr kumimoji="1" lang="zh-CN" altLang="zh-CN" dirty="0">
                <a:latin typeface="+mn-lt"/>
                <a:ea typeface="+mn-ea"/>
              </a:rPr>
              <a:t>岁以上的老年人，入公园免票</a:t>
            </a:r>
            <a:endParaRPr kumimoji="1" lang="zh-CN" altLang="en-US" dirty="0">
              <a:latin typeface="+mn-lt"/>
              <a:ea typeface="+mn-ea"/>
            </a:endParaRPr>
          </a:p>
        </p:txBody>
      </p:sp>
      <p:pic>
        <p:nvPicPr>
          <p:cNvPr id="27651" name="图片 3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24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charRg st="24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36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charRg st="36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48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charRg st="48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61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267">
                                            <p:txEl>
                                              <p:charRg st="61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69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267">
                                            <p:txEl>
                                              <p:charRg st="69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Rectangle 3"/>
          <p:cNvSpPr>
            <a:spLocks noGrp="1"/>
          </p:cNvSpPr>
          <p:nvPr>
            <p:ph idx="1"/>
          </p:nvPr>
        </p:nvSpPr>
        <p:spPr>
          <a:xfrm>
            <a:off x="714375" y="428625"/>
            <a:ext cx="7000875" cy="628650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#include &lt;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stdio.h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&gt;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err="1"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 main()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{ float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a,b,t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scanf("%f,%f",&amp;a,&amp;b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if(a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&gt;b)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{  t=a;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   a=b;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   b=t;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printf("%5.2f,%5.2f\n",a,b);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return 0;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kumimoji="1" lang="en-US" altLang="zh-CN" sz="2800">
              <a:latin typeface="+mn-lt"/>
              <a:ea typeface="+mn-ea"/>
              <a:cs typeface="+mn-cs"/>
            </a:endParaRPr>
          </a:p>
        </p:txBody>
      </p:sp>
      <p:sp>
        <p:nvSpPr>
          <p:cNvPr id="46082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3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4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0125" y="2500313"/>
            <a:ext cx="2214563" cy="257175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43313" y="3143250"/>
            <a:ext cx="5143500" cy="584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选择结构，用</a:t>
            </a:r>
            <a:r>
              <a:rPr lang="en-US" altLang="zh-CN"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语句实现的</a:t>
            </a:r>
            <a:endParaRPr lang="zh-CN" altLang="en-US" sz="32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6087" name="图片 7" descr="Untitled2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Rectangle 3"/>
          <p:cNvSpPr>
            <a:spLocks noGrp="1"/>
          </p:cNvSpPr>
          <p:nvPr>
            <p:ph idx="1"/>
          </p:nvPr>
        </p:nvSpPr>
        <p:spPr>
          <a:xfrm>
            <a:off x="642938" y="1857375"/>
            <a:ext cx="7786687" cy="4214813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+mn-lt"/>
                <a:ea typeface="+mn-ea"/>
                <a:cs typeface="+mn-cs"/>
              </a:rPr>
              <a:t>  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例</a:t>
            </a:r>
            <a:r>
              <a:rPr kumimoji="1" lang="en-US" altLang="zh-CN">
                <a:latin typeface="+mn-lt"/>
                <a:ea typeface="+mn-ea"/>
                <a:cs typeface="+mn-cs"/>
              </a:rPr>
              <a:t>5.3 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输入</a:t>
            </a:r>
            <a:r>
              <a:rPr kumimoji="1" lang="en-US" altLang="zh-CN">
                <a:latin typeface="+mn-lt"/>
                <a:ea typeface="+mn-ea"/>
                <a:cs typeface="+mn-cs"/>
              </a:rPr>
              <a:t>3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个数</a:t>
            </a:r>
            <a:r>
              <a:rPr kumimoji="1" lang="en-US" altLang="zh-CN">
                <a:latin typeface="+mn-lt"/>
                <a:ea typeface="+mn-ea"/>
                <a:cs typeface="+mn-cs"/>
              </a:rPr>
              <a:t>a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，</a:t>
            </a:r>
            <a:r>
              <a:rPr kumimoji="1" lang="en-US" altLang="zh-CN">
                <a:latin typeface="+mn-lt"/>
                <a:ea typeface="+mn-ea"/>
                <a:cs typeface="+mn-cs"/>
              </a:rPr>
              <a:t>b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，</a:t>
            </a:r>
            <a:r>
              <a:rPr kumimoji="1" lang="en-US" altLang="zh-CN">
                <a:latin typeface="+mn-lt"/>
                <a:ea typeface="+mn-ea"/>
                <a:cs typeface="+mn-cs"/>
              </a:rPr>
              <a:t>c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，要求按由小到大的顺序输出。</a:t>
            </a:r>
            <a:endParaRPr kumimoji="1" lang="en-US" altLang="zh-CN">
              <a:latin typeface="+mn-lt"/>
              <a:ea typeface="+mn-ea"/>
              <a:cs typeface="+mn-cs"/>
            </a:endParaRPr>
          </a:p>
        </p:txBody>
      </p:sp>
      <p:sp>
        <p:nvSpPr>
          <p:cNvPr id="47106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107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108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7109" name="图片 5" descr="Untitled2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285750" y="1857375"/>
            <a:ext cx="8501063" cy="4214813"/>
          </a:xfrm>
          <a:ln/>
        </p:spPr>
        <p:txBody>
          <a:bodyPr vert="horz" wrap="square" lIns="91440" tIns="45720" rIns="91440" bIns="45720" anchor="t" anchorCtr="0"/>
          <a:p>
            <a:pPr/>
            <a:r>
              <a:rPr kumimoji="1" lang="zh-CN" altLang="zh-CN" dirty="0">
                <a:latin typeface="+mn-lt"/>
                <a:ea typeface="+mn-ea"/>
                <a:cs typeface="+mn-cs"/>
              </a:rPr>
              <a:t>解题思路：可以先用伪代码写出算法：</a:t>
            </a:r>
            <a:endParaRPr kumimoji="1" lang="zh-CN" altLang="zh-CN" dirty="0"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zh-CN">
                <a:latin typeface="+mn-lt"/>
                <a:ea typeface="+mn-ea"/>
              </a:rPr>
              <a:t>if a&gt;b</a:t>
            </a:r>
            <a:r>
              <a:rPr kumimoji="1" lang="zh-CN" altLang="zh-CN" dirty="0">
                <a:latin typeface="+mn-lt"/>
                <a:ea typeface="+mn-ea"/>
              </a:rPr>
              <a:t>，</a:t>
            </a:r>
            <a:r>
              <a:rPr kumimoji="1" lang="en-US" altLang="zh-CN">
                <a:latin typeface="+mn-lt"/>
                <a:ea typeface="+mn-ea"/>
              </a:rPr>
              <a:t>a</a:t>
            </a:r>
            <a:r>
              <a:rPr kumimoji="1" lang="zh-CN" altLang="zh-CN" dirty="0">
                <a:latin typeface="+mn-lt"/>
                <a:ea typeface="+mn-ea"/>
              </a:rPr>
              <a:t>和</a:t>
            </a:r>
            <a:r>
              <a:rPr kumimoji="1" lang="en-US" altLang="zh-CN">
                <a:latin typeface="+mn-lt"/>
                <a:ea typeface="+mn-ea"/>
              </a:rPr>
              <a:t>b</a:t>
            </a:r>
            <a:r>
              <a:rPr kumimoji="1" lang="zh-CN" altLang="zh-CN" dirty="0">
                <a:latin typeface="+mn-lt"/>
                <a:ea typeface="+mn-ea"/>
              </a:rPr>
              <a:t>对换</a:t>
            </a:r>
            <a:r>
              <a:rPr kumimoji="1" lang="en-US" altLang="zh-CN">
                <a:latin typeface="+mn-lt"/>
                <a:ea typeface="+mn-ea"/>
              </a:rPr>
              <a:t>    </a:t>
            </a:r>
            <a:r>
              <a:rPr kumimoji="1" lang="zh-CN" altLang="zh-CN" dirty="0">
                <a:latin typeface="+mn-lt"/>
                <a:ea typeface="+mn-ea"/>
              </a:rPr>
              <a:t>（</a:t>
            </a:r>
            <a:r>
              <a:rPr kumimoji="1" lang="en-US" altLang="zh-CN">
                <a:latin typeface="+mn-lt"/>
                <a:ea typeface="+mn-ea"/>
              </a:rPr>
              <a:t>a</a:t>
            </a:r>
            <a:r>
              <a:rPr kumimoji="1" lang="zh-CN" altLang="zh-CN" dirty="0">
                <a:latin typeface="+mn-lt"/>
                <a:ea typeface="+mn-ea"/>
              </a:rPr>
              <a:t>是</a:t>
            </a:r>
            <a:r>
              <a:rPr kumimoji="1" lang="en-US" altLang="zh-CN">
                <a:latin typeface="+mn-lt"/>
                <a:ea typeface="+mn-ea"/>
              </a:rPr>
              <a:t>a</a:t>
            </a:r>
            <a:r>
              <a:rPr kumimoji="1" lang="zh-CN" altLang="zh-CN" dirty="0">
                <a:latin typeface="+mn-lt"/>
                <a:ea typeface="+mn-ea"/>
              </a:rPr>
              <a:t>、</a:t>
            </a:r>
            <a:r>
              <a:rPr kumimoji="1" lang="en-US" altLang="zh-CN">
                <a:latin typeface="+mn-lt"/>
                <a:ea typeface="+mn-ea"/>
              </a:rPr>
              <a:t>b</a:t>
            </a:r>
            <a:r>
              <a:rPr kumimoji="1" lang="zh-CN" altLang="zh-CN" dirty="0">
                <a:latin typeface="+mn-lt"/>
                <a:ea typeface="+mn-ea"/>
              </a:rPr>
              <a:t>中的小者）</a:t>
            </a:r>
            <a:endParaRPr kumimoji="1" lang="zh-CN" altLang="zh-CN" dirty="0">
              <a:latin typeface="+mn-lt"/>
              <a:ea typeface="+mn-ea"/>
            </a:endParaRPr>
          </a:p>
          <a:p>
            <a:pPr lvl="1"/>
            <a:r>
              <a:rPr kumimoji="1" lang="en-US" altLang="zh-CN">
                <a:latin typeface="+mn-lt"/>
                <a:ea typeface="+mn-ea"/>
              </a:rPr>
              <a:t>if a&gt;c</a:t>
            </a:r>
            <a:r>
              <a:rPr kumimoji="1" lang="zh-CN" altLang="zh-CN" dirty="0">
                <a:latin typeface="+mn-lt"/>
                <a:ea typeface="+mn-ea"/>
              </a:rPr>
              <a:t>，</a:t>
            </a:r>
            <a:r>
              <a:rPr kumimoji="1" lang="en-US" altLang="zh-CN">
                <a:latin typeface="+mn-lt"/>
                <a:ea typeface="+mn-ea"/>
              </a:rPr>
              <a:t>a</a:t>
            </a:r>
            <a:r>
              <a:rPr kumimoji="1" lang="zh-CN" altLang="zh-CN" dirty="0">
                <a:latin typeface="+mn-lt"/>
                <a:ea typeface="+mn-ea"/>
              </a:rPr>
              <a:t>和</a:t>
            </a:r>
            <a:r>
              <a:rPr kumimoji="1" lang="en-US" altLang="zh-CN">
                <a:latin typeface="+mn-lt"/>
                <a:ea typeface="+mn-ea"/>
              </a:rPr>
              <a:t>c</a:t>
            </a:r>
            <a:r>
              <a:rPr kumimoji="1" lang="zh-CN" altLang="zh-CN" dirty="0">
                <a:latin typeface="+mn-lt"/>
                <a:ea typeface="+mn-ea"/>
              </a:rPr>
              <a:t>对换</a:t>
            </a:r>
            <a:r>
              <a:rPr kumimoji="1" lang="en-US" altLang="zh-CN">
                <a:latin typeface="+mn-lt"/>
                <a:ea typeface="+mn-ea"/>
              </a:rPr>
              <a:t>     </a:t>
            </a:r>
            <a:r>
              <a:rPr kumimoji="1" lang="zh-CN" altLang="zh-CN" dirty="0">
                <a:latin typeface="+mn-lt"/>
                <a:ea typeface="+mn-ea"/>
              </a:rPr>
              <a:t>（</a:t>
            </a:r>
            <a:r>
              <a:rPr kumimoji="1" lang="en-US" altLang="zh-CN">
                <a:latin typeface="+mn-lt"/>
                <a:ea typeface="+mn-ea"/>
              </a:rPr>
              <a:t>a</a:t>
            </a:r>
            <a:r>
              <a:rPr kumimoji="1" lang="zh-CN" altLang="zh-CN" dirty="0">
                <a:latin typeface="+mn-lt"/>
                <a:ea typeface="+mn-ea"/>
              </a:rPr>
              <a:t>是三者中最小者）</a:t>
            </a:r>
            <a:endParaRPr kumimoji="1" lang="zh-CN" altLang="zh-CN" dirty="0">
              <a:latin typeface="+mn-lt"/>
              <a:ea typeface="+mn-ea"/>
            </a:endParaRPr>
          </a:p>
          <a:p>
            <a:pPr lvl="1"/>
            <a:r>
              <a:rPr kumimoji="1" lang="en-US" altLang="zh-CN">
                <a:latin typeface="+mn-lt"/>
                <a:ea typeface="+mn-ea"/>
              </a:rPr>
              <a:t>if b&gt;c</a:t>
            </a:r>
            <a:r>
              <a:rPr kumimoji="1" lang="zh-CN" altLang="zh-CN" dirty="0">
                <a:latin typeface="+mn-lt"/>
                <a:ea typeface="+mn-ea"/>
              </a:rPr>
              <a:t>，</a:t>
            </a:r>
            <a:r>
              <a:rPr kumimoji="1" lang="en-US" altLang="zh-CN">
                <a:latin typeface="+mn-lt"/>
                <a:ea typeface="+mn-ea"/>
              </a:rPr>
              <a:t>b</a:t>
            </a:r>
            <a:r>
              <a:rPr kumimoji="1" lang="zh-CN" altLang="zh-CN" dirty="0">
                <a:latin typeface="+mn-lt"/>
                <a:ea typeface="+mn-ea"/>
              </a:rPr>
              <a:t>和</a:t>
            </a:r>
            <a:r>
              <a:rPr kumimoji="1" lang="en-US" altLang="zh-CN">
                <a:latin typeface="+mn-lt"/>
                <a:ea typeface="+mn-ea"/>
              </a:rPr>
              <a:t>c</a:t>
            </a:r>
            <a:r>
              <a:rPr kumimoji="1" lang="zh-CN" altLang="zh-CN" dirty="0">
                <a:latin typeface="+mn-lt"/>
                <a:ea typeface="+mn-ea"/>
              </a:rPr>
              <a:t>对换</a:t>
            </a:r>
            <a:r>
              <a:rPr kumimoji="1" lang="en-US" altLang="zh-CN">
                <a:latin typeface="+mn-lt"/>
                <a:ea typeface="+mn-ea"/>
              </a:rPr>
              <a:t>     </a:t>
            </a:r>
            <a:r>
              <a:rPr kumimoji="1" lang="zh-CN" altLang="zh-CN" dirty="0">
                <a:latin typeface="+mn-lt"/>
                <a:ea typeface="+mn-ea"/>
              </a:rPr>
              <a:t>（</a:t>
            </a:r>
            <a:r>
              <a:rPr kumimoji="1" lang="en-US" altLang="zh-CN">
                <a:latin typeface="+mn-lt"/>
                <a:ea typeface="+mn-ea"/>
              </a:rPr>
              <a:t>b</a:t>
            </a:r>
            <a:r>
              <a:rPr kumimoji="1" lang="zh-CN" altLang="zh-CN" dirty="0">
                <a:latin typeface="+mn-lt"/>
                <a:ea typeface="+mn-ea"/>
              </a:rPr>
              <a:t>是三者中次小者</a:t>
            </a:r>
            <a:r>
              <a:rPr kumimoji="1" lang="zh-CN" altLang="en-US" dirty="0">
                <a:latin typeface="+mn-lt"/>
                <a:ea typeface="+mn-ea"/>
              </a:rPr>
              <a:t>）</a:t>
            </a:r>
            <a:endParaRPr kumimoji="1" lang="zh-CN" altLang="zh-CN" dirty="0">
              <a:latin typeface="+mn-lt"/>
              <a:ea typeface="+mn-ea"/>
            </a:endParaRPr>
          </a:p>
          <a:p>
            <a:pPr lvl="1"/>
            <a:r>
              <a:rPr kumimoji="1" lang="zh-CN" altLang="zh-CN" dirty="0">
                <a:latin typeface="+mn-lt"/>
                <a:ea typeface="+mn-ea"/>
              </a:rPr>
              <a:t>顺序输出</a:t>
            </a:r>
            <a:r>
              <a:rPr kumimoji="1" lang="en-US" altLang="zh-CN">
                <a:latin typeface="+mn-lt"/>
                <a:ea typeface="+mn-ea"/>
              </a:rPr>
              <a:t>a</a:t>
            </a:r>
            <a:r>
              <a:rPr kumimoji="1" lang="zh-CN" altLang="zh-CN" dirty="0">
                <a:latin typeface="+mn-lt"/>
                <a:ea typeface="+mn-ea"/>
              </a:rPr>
              <a:t>，</a:t>
            </a:r>
            <a:r>
              <a:rPr kumimoji="1" lang="en-US" altLang="zh-CN">
                <a:latin typeface="+mn-lt"/>
                <a:ea typeface="+mn-ea"/>
              </a:rPr>
              <a:t>b</a:t>
            </a:r>
            <a:r>
              <a:rPr kumimoji="1" lang="zh-CN" altLang="zh-CN" dirty="0">
                <a:latin typeface="+mn-lt"/>
                <a:ea typeface="+mn-ea"/>
              </a:rPr>
              <a:t>，</a:t>
            </a:r>
            <a:r>
              <a:rPr kumimoji="1" lang="en-US" altLang="zh-CN">
                <a:latin typeface="+mn-lt"/>
                <a:ea typeface="+mn-ea"/>
              </a:rPr>
              <a:t>c</a:t>
            </a:r>
            <a:endParaRPr kumimoji="1" lang="en-US" altLang="zh-CN">
              <a:latin typeface="+mn-lt"/>
              <a:ea typeface="+mn-ea"/>
            </a:endParaRPr>
          </a:p>
        </p:txBody>
      </p:sp>
      <p:sp>
        <p:nvSpPr>
          <p:cNvPr id="48130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1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2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8133" name="图片 5" descr="Untitled2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8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charRg st="18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46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charRg st="46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74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charRg st="74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02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charRg st="102" end="1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Rectangle 3"/>
          <p:cNvSpPr>
            <a:spLocks noGrp="1"/>
          </p:cNvSpPr>
          <p:nvPr>
            <p:ph idx="1"/>
          </p:nvPr>
        </p:nvSpPr>
        <p:spPr>
          <a:xfrm>
            <a:off x="357188" y="500063"/>
            <a:ext cx="8501062" cy="6143625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#include &lt;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stdio.h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&gt;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err="1"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 main()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{ float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a,b,c,t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scanf("%f,%f,%f",&amp;a,&amp;b,&amp;c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</a:t>
            </a:r>
            <a:r>
              <a:rPr kumimoji="1" lang="en-US" altLang="zh-CN" sz="2800" err="1">
                <a:solidFill>
                  <a:srgbClr val="00B050"/>
                </a:solidFill>
                <a:latin typeface="+mn-lt"/>
                <a:ea typeface="+mn-ea"/>
                <a:cs typeface="+mn-cs"/>
              </a:rPr>
              <a:t>if(a</a:t>
            </a: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&gt;b)</a:t>
            </a:r>
            <a:endParaRPr kumimoji="1" lang="zh-CN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  {   t=a;  a=b;  b=t;   } </a:t>
            </a:r>
            <a:endParaRPr kumimoji="1" lang="zh-CN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</a:t>
            </a:r>
            <a:r>
              <a:rPr kumimoji="1" lang="en-US" altLang="zh-CN" sz="2800" err="1">
                <a:solidFill>
                  <a:srgbClr val="9D138D"/>
                </a:solidFill>
                <a:latin typeface="+mn-lt"/>
                <a:ea typeface="+mn-ea"/>
                <a:cs typeface="+mn-cs"/>
              </a:rPr>
              <a:t>if(a</a:t>
            </a:r>
            <a:r>
              <a:rPr kumimoji="1" lang="en-US" altLang="zh-CN" sz="280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&gt;c)</a:t>
            </a:r>
            <a:endParaRPr kumimoji="1" lang="zh-CN" altLang="zh-CN" sz="2800" dirty="0">
              <a:solidFill>
                <a:srgbClr val="9D138D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   {   t=a;  a=c;  c=t;   }        </a:t>
            </a:r>
            <a:endParaRPr kumimoji="1" lang="zh-CN" altLang="zh-CN" sz="2800" dirty="0">
              <a:solidFill>
                <a:srgbClr val="9D138D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</a:t>
            </a:r>
            <a:r>
              <a:rPr kumimoji="1" lang="en-US" altLang="zh-CN" sz="2800" err="1">
                <a:solidFill>
                  <a:srgbClr val="FFC000"/>
                </a:solidFill>
                <a:latin typeface="+mn-lt"/>
                <a:ea typeface="+mn-ea"/>
                <a:cs typeface="+mn-cs"/>
              </a:rPr>
              <a:t>if(b</a:t>
            </a:r>
            <a:r>
              <a:rPr kumimoji="1" lang="en-US" altLang="zh-CN" sz="280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&gt;c) </a:t>
            </a:r>
            <a:endParaRPr kumimoji="1" lang="zh-CN" altLang="zh-CN" sz="28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   {   t=b;  b=c;  c=t;   }                        </a:t>
            </a:r>
            <a:endParaRPr kumimoji="1" lang="zh-CN" altLang="zh-CN" sz="28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printf("%5.2f,%5.2f,%5.2f\n",a,b,c);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return 0;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}</a:t>
            </a:r>
            <a:endParaRPr kumimoji="1" lang="en-US" altLang="zh-CN" sz="2800">
              <a:latin typeface="+mn-lt"/>
              <a:ea typeface="+mn-ea"/>
              <a:cs typeface="+mn-cs"/>
            </a:endParaRPr>
          </a:p>
        </p:txBody>
      </p:sp>
      <p:sp>
        <p:nvSpPr>
          <p:cNvPr id="49154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55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56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86063" y="2357438"/>
            <a:ext cx="4572000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如果</a:t>
            </a:r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a&gt;b</a:t>
            </a:r>
            <a:r>
              <a:rPr lang="zh-CN" altLang="zh-CN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，将</a:t>
            </a:r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zh-CN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zh-CN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对换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57813" y="2786063"/>
            <a:ext cx="3143250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zh-CN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zh-CN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zh-CN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中的小者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9159" name="图片 9" descr="Untitled2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Rectangle 3"/>
          <p:cNvSpPr>
            <a:spLocks noGrp="1"/>
          </p:cNvSpPr>
          <p:nvPr>
            <p:ph idx="1"/>
          </p:nvPr>
        </p:nvSpPr>
        <p:spPr>
          <a:xfrm>
            <a:off x="357188" y="500063"/>
            <a:ext cx="8501062" cy="6143625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#include &lt;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stdio.h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&gt;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err="1"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 main()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{ float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a,b,c,t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scanf("%f,%f,%f",&amp;a,&amp;b,&amp;c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</a:t>
            </a:r>
            <a:r>
              <a:rPr kumimoji="1" lang="en-US" altLang="zh-CN" sz="2800" err="1">
                <a:solidFill>
                  <a:srgbClr val="00B050"/>
                </a:solidFill>
                <a:latin typeface="+mn-lt"/>
                <a:ea typeface="+mn-ea"/>
                <a:cs typeface="+mn-cs"/>
              </a:rPr>
              <a:t>if(a</a:t>
            </a: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&gt;b)</a:t>
            </a:r>
            <a:endParaRPr kumimoji="1" lang="zh-CN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  {   t=a;  a=b;  b=t;   } </a:t>
            </a:r>
            <a:endParaRPr kumimoji="1" lang="zh-CN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</a:t>
            </a:r>
            <a:r>
              <a:rPr kumimoji="1" lang="en-US" altLang="zh-CN" sz="2800" err="1">
                <a:solidFill>
                  <a:srgbClr val="9D138D"/>
                </a:solidFill>
                <a:latin typeface="+mn-lt"/>
                <a:ea typeface="+mn-ea"/>
                <a:cs typeface="+mn-cs"/>
              </a:rPr>
              <a:t>if(a</a:t>
            </a:r>
            <a:r>
              <a:rPr kumimoji="1" lang="en-US" altLang="zh-CN" sz="280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&gt;c)</a:t>
            </a:r>
            <a:endParaRPr kumimoji="1" lang="zh-CN" altLang="zh-CN" sz="2800" dirty="0">
              <a:solidFill>
                <a:srgbClr val="9D138D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   {   t=a;  a=c;  c=t;   }        </a:t>
            </a:r>
            <a:endParaRPr kumimoji="1" lang="zh-CN" altLang="zh-CN" sz="2800" dirty="0">
              <a:solidFill>
                <a:srgbClr val="9D138D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</a:t>
            </a:r>
            <a:r>
              <a:rPr kumimoji="1" lang="en-US" altLang="zh-CN" sz="2800" err="1">
                <a:solidFill>
                  <a:srgbClr val="FFC000"/>
                </a:solidFill>
                <a:latin typeface="+mn-lt"/>
                <a:ea typeface="+mn-ea"/>
                <a:cs typeface="+mn-cs"/>
              </a:rPr>
              <a:t>if(b</a:t>
            </a:r>
            <a:r>
              <a:rPr kumimoji="1" lang="en-US" altLang="zh-CN" sz="280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&gt;c) </a:t>
            </a:r>
            <a:endParaRPr kumimoji="1" lang="zh-CN" altLang="zh-CN" sz="28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   {   t=b;  b=c;  c=t;   }                        </a:t>
            </a:r>
            <a:endParaRPr kumimoji="1" lang="zh-CN" altLang="zh-CN" sz="28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printf("%5.2f,%5.2f,%5.2f\n",a,b,c);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return 0;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}</a:t>
            </a:r>
            <a:endParaRPr kumimoji="1" lang="en-US" altLang="zh-CN" sz="2800">
              <a:latin typeface="+mn-lt"/>
              <a:ea typeface="+mn-ea"/>
              <a:cs typeface="+mn-cs"/>
            </a:endParaRPr>
          </a:p>
        </p:txBody>
      </p:sp>
      <p:sp>
        <p:nvSpPr>
          <p:cNvPr id="50178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79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80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86063" y="3262313"/>
            <a:ext cx="4857750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如果</a:t>
            </a:r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a&gt;c</a:t>
            </a:r>
            <a:r>
              <a:rPr lang="zh-CN" altLang="zh-CN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，将</a:t>
            </a:r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zh-CN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zh-CN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对换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57813" y="3690938"/>
            <a:ext cx="3143250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zh-CN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是</a:t>
            </a:r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三者</a:t>
            </a:r>
            <a:r>
              <a:rPr lang="zh-CN" altLang="zh-CN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中的小者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0183" name="图片 9" descr="Untitled2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Rectangle 3"/>
          <p:cNvSpPr>
            <a:spLocks noGrp="1"/>
          </p:cNvSpPr>
          <p:nvPr>
            <p:ph idx="1"/>
          </p:nvPr>
        </p:nvSpPr>
        <p:spPr>
          <a:xfrm>
            <a:off x="357188" y="500063"/>
            <a:ext cx="8501062" cy="6143625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#include &lt;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stdio.h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&gt;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err="1"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 main()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{ float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a,b,c,t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scanf("%f,%f,%f",&amp;a,&amp;b,&amp;c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</a:t>
            </a:r>
            <a:r>
              <a:rPr kumimoji="1" lang="en-US" altLang="zh-CN" sz="2800" err="1">
                <a:solidFill>
                  <a:srgbClr val="00B050"/>
                </a:solidFill>
                <a:latin typeface="+mn-lt"/>
                <a:ea typeface="+mn-ea"/>
                <a:cs typeface="+mn-cs"/>
              </a:rPr>
              <a:t>if(a</a:t>
            </a: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&gt;b)</a:t>
            </a:r>
            <a:endParaRPr kumimoji="1" lang="zh-CN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  {   t=a;  a=b;  b=t;   } </a:t>
            </a:r>
            <a:endParaRPr kumimoji="1" lang="zh-CN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</a:t>
            </a:r>
            <a:r>
              <a:rPr kumimoji="1" lang="en-US" altLang="zh-CN" sz="2800" err="1">
                <a:solidFill>
                  <a:srgbClr val="9D138D"/>
                </a:solidFill>
                <a:latin typeface="+mn-lt"/>
                <a:ea typeface="+mn-ea"/>
                <a:cs typeface="+mn-cs"/>
              </a:rPr>
              <a:t>if(a</a:t>
            </a:r>
            <a:r>
              <a:rPr kumimoji="1" lang="en-US" altLang="zh-CN" sz="280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&gt;c)</a:t>
            </a:r>
            <a:endParaRPr kumimoji="1" lang="zh-CN" altLang="zh-CN" sz="2800" dirty="0">
              <a:solidFill>
                <a:srgbClr val="9D138D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   {   t=a;  a=c;  c=t;   }        </a:t>
            </a:r>
            <a:endParaRPr kumimoji="1" lang="zh-CN" altLang="zh-CN" sz="2800" dirty="0">
              <a:solidFill>
                <a:srgbClr val="9D138D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</a:t>
            </a:r>
            <a:r>
              <a:rPr kumimoji="1" lang="en-US" altLang="zh-CN" sz="2800" err="1">
                <a:solidFill>
                  <a:srgbClr val="FFC000"/>
                </a:solidFill>
                <a:latin typeface="+mn-lt"/>
                <a:ea typeface="+mn-ea"/>
                <a:cs typeface="+mn-cs"/>
              </a:rPr>
              <a:t>if(b</a:t>
            </a:r>
            <a:r>
              <a:rPr kumimoji="1" lang="en-US" altLang="zh-CN" sz="280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&gt;c) </a:t>
            </a:r>
            <a:endParaRPr kumimoji="1" lang="zh-CN" altLang="zh-CN" sz="28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   {   t=b;  b=c;  c=t;   }                        </a:t>
            </a:r>
            <a:endParaRPr kumimoji="1" lang="zh-CN" altLang="zh-CN" sz="28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printf("%5.2f,%5.2f,%5.2f\n",a,b,c);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return 0;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}</a:t>
            </a:r>
            <a:endParaRPr kumimoji="1" lang="en-US" altLang="zh-CN" sz="2800">
              <a:latin typeface="+mn-lt"/>
              <a:ea typeface="+mn-ea"/>
              <a:cs typeface="+mn-cs"/>
            </a:endParaRPr>
          </a:p>
        </p:txBody>
      </p:sp>
      <p:sp>
        <p:nvSpPr>
          <p:cNvPr id="51202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03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04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86063" y="4262438"/>
            <a:ext cx="4857750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如果</a:t>
            </a:r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b&gt;c</a:t>
            </a:r>
            <a:r>
              <a:rPr lang="zh-CN" altLang="zh-CN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，将</a:t>
            </a:r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zh-CN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zh-CN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对换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57813" y="4691063"/>
            <a:ext cx="3500437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zh-CN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是</a:t>
            </a:r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三者</a:t>
            </a:r>
            <a:r>
              <a:rPr lang="zh-CN" altLang="zh-CN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中的</a:t>
            </a:r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次</a:t>
            </a:r>
            <a:r>
              <a:rPr lang="zh-CN" altLang="zh-CN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小者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3926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6250" y="5786438"/>
            <a:ext cx="3548063" cy="857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08" name="图片 9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785813"/>
            <a:ext cx="8001000" cy="830263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5.2.2  if</a:t>
            </a:r>
            <a:r>
              <a:rPr kumimoji="1" lang="zh-CN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语句的一般形式</a:t>
            </a:r>
            <a:endParaRPr kumimoji="1" lang="zh-CN" altLang="en-US" sz="4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52226" name="Rectangle 3"/>
          <p:cNvSpPr>
            <a:spLocks noGrp="1"/>
          </p:cNvSpPr>
          <p:nvPr>
            <p:ph idx="1"/>
          </p:nvPr>
        </p:nvSpPr>
        <p:spPr>
          <a:xfrm>
            <a:off x="642938" y="2571750"/>
            <a:ext cx="8321675" cy="3305175"/>
          </a:xfrm>
          <a:ln/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None/>
            </a:pPr>
            <a:r>
              <a:rPr kumimoji="1" lang="en-US" altLang="zh-CN">
                <a:latin typeface="+mn-lt"/>
                <a:ea typeface="+mn-ea"/>
                <a:cs typeface="+mn-cs"/>
              </a:rPr>
              <a:t>     if (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表达式</a:t>
            </a:r>
            <a:r>
              <a:rPr kumimoji="1" lang="en-US" altLang="zh-CN">
                <a:latin typeface="+mn-lt"/>
                <a:ea typeface="+mn-ea"/>
                <a:cs typeface="+mn-cs"/>
              </a:rPr>
              <a:t>) </a:t>
            </a:r>
            <a:endParaRPr kumimoji="1" lang="en-US" altLang="zh-CN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zh-CN" altLang="en-US" dirty="0">
                <a:latin typeface="+mn-lt"/>
                <a:ea typeface="+mn-ea"/>
                <a:cs typeface="+mn-cs"/>
              </a:rPr>
              <a:t>		  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语句</a:t>
            </a:r>
            <a:r>
              <a:rPr kumimoji="1" lang="en-US" altLang="zh-CN">
                <a:latin typeface="+mn-lt"/>
                <a:ea typeface="+mn-ea"/>
                <a:cs typeface="+mn-cs"/>
              </a:rPr>
              <a:t>1 </a:t>
            </a:r>
            <a:endParaRPr kumimoji="1" lang="zh-CN" altLang="zh-CN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>
                <a:latin typeface="+mn-lt"/>
                <a:ea typeface="+mn-ea"/>
                <a:cs typeface="+mn-cs"/>
              </a:rPr>
              <a:t>     [ else</a:t>
            </a:r>
            <a:endParaRPr kumimoji="1" lang="en-US" altLang="zh-CN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zh-CN" altLang="en-US" dirty="0">
                <a:latin typeface="+mn-lt"/>
                <a:ea typeface="+mn-ea"/>
                <a:cs typeface="+mn-cs"/>
              </a:rPr>
              <a:t>		  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语句</a:t>
            </a:r>
            <a:r>
              <a:rPr kumimoji="1" lang="en-US" altLang="zh-CN">
                <a:latin typeface="+mn-lt"/>
                <a:ea typeface="+mn-ea"/>
                <a:cs typeface="+mn-cs"/>
              </a:rPr>
              <a:t>2  ]</a:t>
            </a:r>
            <a:endParaRPr kumimoji="1" lang="en-US" altLang="zh-CN">
              <a:latin typeface="+mn-lt"/>
              <a:ea typeface="+mn-ea"/>
              <a:cs typeface="+mn-cs"/>
            </a:endParaRPr>
          </a:p>
        </p:txBody>
      </p:sp>
      <p:sp>
        <p:nvSpPr>
          <p:cNvPr id="52227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28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29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43125" y="2643188"/>
            <a:ext cx="1214438" cy="50006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线形标注 2 8"/>
          <p:cNvSpPr/>
          <p:nvPr/>
        </p:nvSpPr>
        <p:spPr>
          <a:xfrm>
            <a:off x="4929188" y="1714500"/>
            <a:ext cx="2428875" cy="150018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7394"/>
              <a:gd name="adj6" fmla="val -65083"/>
            </a:avLst>
          </a:prstGeom>
          <a:solidFill>
            <a:schemeClr val="accent1"/>
          </a:solidFill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r>
              <a:rPr lang="zh-CN" altLang="zh-CN" sz="3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关系表达式</a:t>
            </a:r>
            <a:endParaRPr lang="en-US" altLang="zh-CN" sz="3200" b="1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sz="3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逻辑表达式</a:t>
            </a:r>
            <a:endParaRPr lang="en-US" altLang="zh-CN" sz="3200" b="1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sz="3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数值表达式</a:t>
            </a:r>
            <a:endParaRPr lang="zh-CN" altLang="en-US" sz="32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95513" y="5516563"/>
            <a:ext cx="4357687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zh-CN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方括号内的部分为可选的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403350" y="5300663"/>
            <a:ext cx="2376488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52234" name="图片 11" descr="Untitled2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6"/>
          <p:cNvSpPr/>
          <p:nvPr/>
        </p:nvSpPr>
        <p:spPr>
          <a:xfrm>
            <a:off x="1835150" y="3357563"/>
            <a:ext cx="1285875" cy="50006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TextBox 9"/>
          <p:cNvSpPr txBox="1"/>
          <p:nvPr/>
        </p:nvSpPr>
        <p:spPr>
          <a:xfrm>
            <a:off x="3851275" y="3716338"/>
            <a:ext cx="2857500" cy="13731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zh-CN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简单的语句</a:t>
            </a:r>
            <a:endParaRPr lang="en-US" altLang="zh-CN" sz="2800" b="1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复合语句</a:t>
            </a:r>
            <a:endParaRPr lang="en-US" altLang="zh-CN" sz="2800" b="1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另一个</a:t>
            </a:r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</a:t>
            </a:r>
            <a:r>
              <a:rPr lang="zh-CN" altLang="zh-CN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语句</a:t>
            </a:r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等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35150" y="4724400"/>
            <a:ext cx="1285875" cy="500063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2" grpId="0" animBg="1"/>
      <p:bldP spid="3" grpId="0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428625" y="714375"/>
            <a:ext cx="8286750" cy="5857875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zh-CN" altLang="zh-CN" sz="2800" dirty="0">
                <a:latin typeface="+mn-lt"/>
                <a:ea typeface="+mn-ea"/>
                <a:cs typeface="+mn-cs"/>
              </a:rPr>
              <a:t>最常用的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3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种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if</a:t>
            </a:r>
            <a:r>
              <a:rPr kumimoji="1" lang="zh-CN" altLang="en-US" sz="2800" dirty="0">
                <a:latin typeface="+mn-lt"/>
                <a:ea typeface="+mn-ea"/>
                <a:cs typeface="+mn-cs"/>
              </a:rPr>
              <a:t>语句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形式</a:t>
            </a:r>
            <a:r>
              <a:rPr kumimoji="1" lang="zh-CN" altLang="en-US" sz="2800" dirty="0">
                <a:latin typeface="+mn-lt"/>
                <a:ea typeface="+mn-ea"/>
                <a:cs typeface="+mn-cs"/>
              </a:rPr>
              <a:t>：</a:t>
            </a:r>
            <a:endParaRPr kumimoji="1" lang="en-US" altLang="zh-CN" sz="280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1. if (</a:t>
            </a:r>
            <a:r>
              <a:rPr kumimoji="1" lang="zh-CN" altLang="zh-CN" sz="28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表达式</a:t>
            </a: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) </a:t>
            </a:r>
            <a:r>
              <a:rPr kumimoji="1" lang="zh-CN" altLang="zh-CN" sz="28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语句</a:t>
            </a: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1    </a:t>
            </a:r>
            <a:r>
              <a:rPr kumimoji="1" lang="en-US" altLang="zh-CN" sz="28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1" lang="zh-CN" altLang="zh-CN" sz="2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没有</a:t>
            </a:r>
            <a:r>
              <a:rPr kumimoji="1" lang="en-US" altLang="zh-CN" sz="28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else</a:t>
            </a:r>
            <a:r>
              <a:rPr kumimoji="1" lang="zh-CN" altLang="zh-CN" sz="2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子句</a:t>
            </a:r>
            <a:r>
              <a:rPr kumimoji="1" lang="en-US" altLang="zh-CN" sz="28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)</a:t>
            </a:r>
            <a:endParaRPr kumimoji="1" lang="en-US" altLang="zh-CN" sz="280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2. if (</a:t>
            </a:r>
            <a:r>
              <a:rPr kumimoji="1" lang="zh-CN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表达式</a:t>
            </a:r>
            <a:r>
              <a:rPr kumimoji="1" lang="en-US" altLang="zh-CN" sz="280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) </a:t>
            </a:r>
            <a:r>
              <a:rPr kumimoji="1" lang="zh-CN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语句</a:t>
            </a:r>
            <a:r>
              <a:rPr kumimoji="1" lang="en-US" altLang="zh-CN" sz="280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1         </a:t>
            </a:r>
            <a:endParaRPr kumimoji="1" lang="zh-CN" altLang="zh-CN" sz="2800" dirty="0">
              <a:solidFill>
                <a:srgbClr val="9D138D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    else  </a:t>
            </a:r>
            <a:r>
              <a:rPr kumimoji="1" lang="zh-CN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语句</a:t>
            </a:r>
            <a:r>
              <a:rPr kumimoji="1" lang="en-US" altLang="zh-CN" sz="280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2           </a:t>
            </a:r>
            <a:r>
              <a:rPr kumimoji="1" lang="en-US" altLang="zh-CN" sz="28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1" lang="zh-CN" altLang="zh-CN" sz="2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有</a:t>
            </a:r>
            <a:r>
              <a:rPr kumimoji="1" lang="en-US" altLang="zh-CN" sz="28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else</a:t>
            </a:r>
            <a:r>
              <a:rPr kumimoji="1" lang="zh-CN" altLang="zh-CN" sz="2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子句</a:t>
            </a:r>
            <a:r>
              <a:rPr kumimoji="1" lang="en-US" altLang="zh-CN" sz="28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)</a:t>
            </a:r>
            <a:endParaRPr kumimoji="1" lang="zh-CN" altLang="zh-CN" sz="2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3. if</a:t>
            </a:r>
            <a:r>
              <a:rPr kumimoji="1" lang="zh-CN" altLang="zh-CN" sz="2800" dirty="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（表达式１） </a:t>
            </a:r>
            <a:r>
              <a:rPr kumimoji="1" lang="en-US" altLang="zh-CN" sz="280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   </a:t>
            </a:r>
            <a:r>
              <a:rPr kumimoji="1" lang="zh-CN" altLang="zh-CN" sz="2800" dirty="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语句１</a:t>
            </a:r>
            <a:endParaRPr kumimoji="1" lang="zh-CN" altLang="zh-CN" sz="2800" dirty="0">
              <a:solidFill>
                <a:srgbClr val="0000CC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    else if</a:t>
            </a:r>
            <a:r>
              <a:rPr kumimoji="1" lang="zh-CN" altLang="zh-CN" sz="2800" dirty="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（表达式２） 语句２</a:t>
            </a:r>
            <a:endParaRPr kumimoji="1" lang="zh-CN" altLang="zh-CN" sz="2800" dirty="0">
              <a:solidFill>
                <a:srgbClr val="0000CC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    else if</a:t>
            </a:r>
            <a:r>
              <a:rPr kumimoji="1" lang="zh-CN" altLang="zh-CN" sz="2800" dirty="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（表达式３） 语句３</a:t>
            </a:r>
            <a:endParaRPr kumimoji="1" lang="zh-CN" altLang="zh-CN" sz="2800" dirty="0">
              <a:solidFill>
                <a:srgbClr val="0000CC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                  </a:t>
            </a:r>
            <a:r>
              <a:rPr kumimoji="1" lang="zh-CN" altLang="zh-CN" sz="2800" dirty="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┆</a:t>
            </a:r>
            <a:endParaRPr kumimoji="1" lang="zh-CN" altLang="zh-CN" sz="2800" dirty="0">
              <a:solidFill>
                <a:srgbClr val="0000CC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    else if</a:t>
            </a:r>
            <a:r>
              <a:rPr kumimoji="1" lang="zh-CN" altLang="zh-CN" sz="2800" dirty="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（表达式ｍ） 语句ｍ</a:t>
            </a:r>
            <a:endParaRPr kumimoji="1" lang="zh-CN" altLang="zh-CN" sz="2800" dirty="0">
              <a:solidFill>
                <a:srgbClr val="0000CC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    else   </a:t>
            </a:r>
            <a:r>
              <a:rPr kumimoji="1" lang="zh-CN" altLang="zh-CN" sz="2800" dirty="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语句</a:t>
            </a:r>
            <a:r>
              <a:rPr kumimoji="1" lang="en-US" altLang="zh-CN" sz="280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m+1</a:t>
            </a:r>
            <a:endParaRPr kumimoji="1" lang="en-US" altLang="zh-CN" sz="2800">
              <a:solidFill>
                <a:srgbClr val="0000CC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        (</a:t>
            </a:r>
            <a:r>
              <a:rPr kumimoji="1" lang="zh-CN" altLang="zh-CN" sz="2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在</a:t>
            </a:r>
            <a:r>
              <a:rPr kumimoji="1" lang="en-US" altLang="zh-CN" sz="28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else</a:t>
            </a:r>
            <a:r>
              <a:rPr kumimoji="1" lang="zh-CN" altLang="zh-CN" sz="2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部分又嵌套了多层的</a:t>
            </a:r>
            <a:r>
              <a:rPr kumimoji="1" lang="en-US" altLang="zh-CN" sz="28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if</a:t>
            </a:r>
            <a:r>
              <a:rPr kumimoji="1" lang="zh-CN" altLang="zh-CN" sz="2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语句</a:t>
            </a:r>
            <a:r>
              <a:rPr kumimoji="1" lang="en-US" altLang="zh-CN" sz="28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)</a:t>
            </a:r>
            <a:endParaRPr kumimoji="1" lang="en-US" altLang="zh-CN" sz="280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3250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1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2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3253" name="图片 5" descr="Untitled2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charRg st="14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44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charRg st="44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69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charRg st="69" end="1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03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267">
                                            <p:txEl>
                                              <p:charRg st="103" end="1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22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267">
                                            <p:txEl>
                                              <p:charRg st="122" end="1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44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267">
                                            <p:txEl>
                                              <p:charRg st="144" end="1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66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267">
                                            <p:txEl>
                                              <p:charRg st="166" end="1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86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267">
                                            <p:txEl>
                                              <p:charRg st="186" end="2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208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267">
                                            <p:txEl>
                                              <p:charRg st="208" end="2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225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267">
                                            <p:txEl>
                                              <p:charRg st="225" end="2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0" name="矩形 849929"/>
          <p:cNvSpPr/>
          <p:nvPr/>
        </p:nvSpPr>
        <p:spPr>
          <a:xfrm>
            <a:off x="215900" y="90488"/>
            <a:ext cx="20970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fontAlgn="base">
              <a:buFont typeface="Wingdings" panose="05000000000000000000" pitchFamily="2" charset="2"/>
              <a:buChar char="l"/>
            </a:pPr>
            <a:r>
              <a:rPr lang="en-US" altLang="zh-CN" b="1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lang="zh-CN" altLang="en-US" b="1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执行流程：</a:t>
            </a:r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  <p:grpSp>
        <p:nvGrpSpPr>
          <p:cNvPr id="849974" name="组合 849973"/>
          <p:cNvGrpSpPr/>
          <p:nvPr/>
        </p:nvGrpSpPr>
        <p:grpSpPr>
          <a:xfrm>
            <a:off x="601663" y="836613"/>
            <a:ext cx="1908175" cy="495300"/>
            <a:chOff x="6744" y="1437"/>
            <a:chExt cx="1356" cy="486"/>
          </a:xfrm>
        </p:grpSpPr>
        <p:sp>
          <p:nvSpPr>
            <p:cNvPr id="54275" name="流程图: 决策 849974"/>
            <p:cNvSpPr/>
            <p:nvPr/>
          </p:nvSpPr>
          <p:spPr>
            <a:xfrm>
              <a:off x="6744" y="1437"/>
              <a:ext cx="1356" cy="471"/>
            </a:xfrm>
            <a:prstGeom prst="flowChartDecision">
              <a:avLst/>
            </a:prstGeom>
            <a:solidFill>
              <a:srgbClr val="FFFFD1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rgbClr val="808080">
                  <a:alpha val="50000"/>
                </a:srgbClr>
              </a:outerShdw>
            </a:effectLst>
          </p:spPr>
          <p:txBody>
            <a:bodyPr anchor="t" anchorCtr="0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49976" name="文本框 849975"/>
            <p:cNvSpPr txBox="1"/>
            <p:nvPr/>
          </p:nvSpPr>
          <p:spPr>
            <a:xfrm>
              <a:off x="6975" y="1455"/>
              <a:ext cx="108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r>
                <a:rPr lang="zh-CN" altLang="en-US" sz="2000" b="1" noProof="1" dirty="0">
                  <a:effectLst>
                    <a:outerShdw blurRad="38100" dist="38100" dir="2700000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  <a:cs typeface="+mn-cs"/>
                </a:rPr>
                <a:t>表达式</a:t>
              </a:r>
              <a:r>
                <a:rPr lang="en-US" altLang="zh-CN" sz="2000" b="1" noProof="1">
                  <a:effectLst>
                    <a:outerShdw blurRad="38100" dist="38100" dir="2700000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  <a:cs typeface="+mn-cs"/>
                </a:rPr>
                <a:t>1</a:t>
              </a:r>
              <a:endParaRPr lang="en-US" altLang="zh-CN" sz="2000" b="1" noProof="1">
                <a:effectLst>
                  <a:outerShdw blurRad="38100" dist="38100" dir="2700000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849980" name="直接连接符 849979"/>
          <p:cNvSpPr/>
          <p:nvPr/>
        </p:nvSpPr>
        <p:spPr>
          <a:xfrm>
            <a:off x="1543050" y="522288"/>
            <a:ext cx="0" cy="31750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stealth" w="lg" len="lg"/>
          </a:ln>
          <a:effectLst>
            <a:outerShdw dist="35921" dir="2699999" algn="ctr" rotWithShape="0">
              <a:srgbClr val="808080"/>
            </a:outerShdw>
          </a:effectLst>
        </p:spPr>
      </p:sp>
      <p:grpSp>
        <p:nvGrpSpPr>
          <p:cNvPr id="850037" name="组合 850036"/>
          <p:cNvGrpSpPr/>
          <p:nvPr/>
        </p:nvGrpSpPr>
        <p:grpSpPr>
          <a:xfrm>
            <a:off x="2525713" y="739775"/>
            <a:ext cx="447675" cy="563563"/>
            <a:chOff x="3049" y="2535"/>
            <a:chExt cx="282" cy="355"/>
          </a:xfrm>
        </p:grpSpPr>
        <p:sp>
          <p:nvSpPr>
            <p:cNvPr id="54279" name="文本框 849985"/>
            <p:cNvSpPr txBox="1"/>
            <p:nvPr/>
          </p:nvSpPr>
          <p:spPr>
            <a:xfrm>
              <a:off x="3092" y="2535"/>
              <a:ext cx="186" cy="17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just"/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 sz="18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54280" name="组合 850023"/>
            <p:cNvGrpSpPr/>
            <p:nvPr/>
          </p:nvGrpSpPr>
          <p:grpSpPr>
            <a:xfrm>
              <a:off x="3049" y="2744"/>
              <a:ext cx="282" cy="146"/>
              <a:chOff x="3049" y="2744"/>
              <a:chExt cx="282" cy="146"/>
            </a:xfrm>
          </p:grpSpPr>
          <p:sp>
            <p:nvSpPr>
              <p:cNvPr id="54281" name="直接连接符 849984"/>
              <p:cNvSpPr/>
              <p:nvPr/>
            </p:nvSpPr>
            <p:spPr>
              <a:xfrm flipH="1">
                <a:off x="3049" y="2746"/>
                <a:ext cx="272" cy="0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699999" algn="ctr" rotWithShape="0">
                  <a:srgbClr val="808080"/>
                </a:outerShdw>
              </a:effectLst>
            </p:spPr>
          </p:sp>
          <p:sp>
            <p:nvSpPr>
              <p:cNvPr id="54282" name="直接连接符 849986"/>
              <p:cNvSpPr/>
              <p:nvPr/>
            </p:nvSpPr>
            <p:spPr>
              <a:xfrm>
                <a:off x="3331" y="2744"/>
                <a:ext cx="0" cy="146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stealth" w="lg" len="lg"/>
              </a:ln>
              <a:effectLst>
                <a:outerShdw dist="35921" dir="2699999" algn="ctr" rotWithShape="0">
                  <a:srgbClr val="808080"/>
                </a:outerShdw>
              </a:effectLst>
            </p:spPr>
          </p:sp>
        </p:grpSp>
      </p:grpSp>
      <p:grpSp>
        <p:nvGrpSpPr>
          <p:cNvPr id="849988" name="组合 849987"/>
          <p:cNvGrpSpPr/>
          <p:nvPr/>
        </p:nvGrpSpPr>
        <p:grpSpPr>
          <a:xfrm>
            <a:off x="2044700" y="1298575"/>
            <a:ext cx="1908175" cy="495300"/>
            <a:chOff x="6744" y="1437"/>
            <a:chExt cx="1356" cy="486"/>
          </a:xfrm>
        </p:grpSpPr>
        <p:sp>
          <p:nvSpPr>
            <p:cNvPr id="54284" name="流程图: 决策 849988"/>
            <p:cNvSpPr/>
            <p:nvPr/>
          </p:nvSpPr>
          <p:spPr>
            <a:xfrm>
              <a:off x="6744" y="1437"/>
              <a:ext cx="1356" cy="471"/>
            </a:xfrm>
            <a:prstGeom prst="flowChartDecision">
              <a:avLst/>
            </a:prstGeom>
            <a:solidFill>
              <a:srgbClr val="FFFFCD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rgbClr val="808080">
                  <a:alpha val="50000"/>
                </a:srgbClr>
              </a:outerShdw>
            </a:effectLst>
          </p:spPr>
          <p:txBody>
            <a:bodyPr anchor="t" anchorCtr="0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49990" name="文本框 849989"/>
            <p:cNvSpPr txBox="1"/>
            <p:nvPr/>
          </p:nvSpPr>
          <p:spPr>
            <a:xfrm>
              <a:off x="6975" y="1455"/>
              <a:ext cx="108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r>
                <a:rPr lang="zh-CN" altLang="en-US" sz="2000" b="1" noProof="1" dirty="0">
                  <a:effectLst>
                    <a:outerShdw blurRad="38100" dist="38100" dir="2700000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  <a:cs typeface="+mn-cs"/>
                </a:rPr>
                <a:t>表达式</a:t>
              </a:r>
              <a:r>
                <a:rPr lang="en-US" altLang="zh-CN" sz="2000" b="1" noProof="1">
                  <a:effectLst>
                    <a:outerShdw blurRad="38100" dist="38100" dir="2700000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  <a:cs typeface="+mn-cs"/>
                </a:rPr>
                <a:t>2</a:t>
              </a:r>
              <a:endParaRPr lang="en-US" altLang="zh-CN" sz="2000" b="1" noProof="1">
                <a:effectLst>
                  <a:outerShdw blurRad="38100" dist="38100" dir="2700000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849991" name="组合 849990"/>
          <p:cNvGrpSpPr/>
          <p:nvPr/>
        </p:nvGrpSpPr>
        <p:grpSpPr>
          <a:xfrm>
            <a:off x="3471863" y="1793875"/>
            <a:ext cx="1908175" cy="495300"/>
            <a:chOff x="6744" y="1437"/>
            <a:chExt cx="1356" cy="486"/>
          </a:xfrm>
        </p:grpSpPr>
        <p:sp>
          <p:nvSpPr>
            <p:cNvPr id="54287" name="流程图: 决策 849991"/>
            <p:cNvSpPr/>
            <p:nvPr/>
          </p:nvSpPr>
          <p:spPr>
            <a:xfrm>
              <a:off x="6744" y="1437"/>
              <a:ext cx="1356" cy="471"/>
            </a:xfrm>
            <a:prstGeom prst="flowChartDecision">
              <a:avLst/>
            </a:prstGeom>
            <a:solidFill>
              <a:srgbClr val="FFFFCD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rgbClr val="808080">
                  <a:alpha val="50000"/>
                </a:srgbClr>
              </a:outerShdw>
            </a:effectLst>
          </p:spPr>
          <p:txBody>
            <a:bodyPr anchor="t" anchorCtr="0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49993" name="文本框 849992"/>
            <p:cNvSpPr txBox="1"/>
            <p:nvPr/>
          </p:nvSpPr>
          <p:spPr>
            <a:xfrm>
              <a:off x="6975" y="1455"/>
              <a:ext cx="108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r>
                <a:rPr lang="zh-CN" altLang="en-US" sz="2000" b="1" noProof="1" dirty="0">
                  <a:effectLst>
                    <a:outerShdw blurRad="38100" dist="38100" dir="2700000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  <a:cs typeface="+mn-cs"/>
                </a:rPr>
                <a:t>表达式</a:t>
              </a:r>
              <a:r>
                <a:rPr lang="en-US" altLang="zh-CN" sz="2000" b="1" noProof="1">
                  <a:effectLst>
                    <a:outerShdw blurRad="38100" dist="38100" dir="2700000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  <a:cs typeface="+mn-cs"/>
                </a:rPr>
                <a:t>3</a:t>
              </a:r>
              <a:endParaRPr lang="en-US" altLang="zh-CN" sz="2000" b="1" noProof="1">
                <a:effectLst>
                  <a:outerShdw blurRad="38100" dist="38100" dir="2700000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850040" name="组合 850039"/>
          <p:cNvGrpSpPr/>
          <p:nvPr/>
        </p:nvGrpSpPr>
        <p:grpSpPr>
          <a:xfrm>
            <a:off x="3970338" y="1204913"/>
            <a:ext cx="434975" cy="565150"/>
            <a:chOff x="3948" y="2828"/>
            <a:chExt cx="274" cy="356"/>
          </a:xfrm>
        </p:grpSpPr>
        <p:sp>
          <p:nvSpPr>
            <p:cNvPr id="54290" name="文本框 849995"/>
            <p:cNvSpPr txBox="1"/>
            <p:nvPr/>
          </p:nvSpPr>
          <p:spPr>
            <a:xfrm>
              <a:off x="3991" y="2828"/>
              <a:ext cx="202" cy="15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just"/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 sz="18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54291" name="组合 850037"/>
            <p:cNvGrpSpPr/>
            <p:nvPr/>
          </p:nvGrpSpPr>
          <p:grpSpPr>
            <a:xfrm>
              <a:off x="3948" y="3038"/>
              <a:ext cx="274" cy="146"/>
              <a:chOff x="3948" y="3038"/>
              <a:chExt cx="274" cy="146"/>
            </a:xfrm>
          </p:grpSpPr>
          <p:sp>
            <p:nvSpPr>
              <p:cNvPr id="54292" name="直接连接符 849994"/>
              <p:cNvSpPr/>
              <p:nvPr/>
            </p:nvSpPr>
            <p:spPr>
              <a:xfrm flipH="1">
                <a:off x="3948" y="3040"/>
                <a:ext cx="271" cy="0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699999" algn="ctr" rotWithShape="0">
                  <a:srgbClr val="808080"/>
                </a:outerShdw>
              </a:effectLst>
            </p:spPr>
          </p:sp>
          <p:sp>
            <p:nvSpPr>
              <p:cNvPr id="54293" name="直接连接符 849996"/>
              <p:cNvSpPr/>
              <p:nvPr/>
            </p:nvSpPr>
            <p:spPr>
              <a:xfrm>
                <a:off x="4222" y="3038"/>
                <a:ext cx="0" cy="146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stealth" w="lg" len="lg"/>
              </a:ln>
              <a:effectLst>
                <a:outerShdw dist="35921" dir="2699999" algn="ctr" rotWithShape="0">
                  <a:srgbClr val="808080"/>
                </a:outerShdw>
              </a:effectLst>
            </p:spPr>
          </p:sp>
        </p:grpSp>
      </p:grpSp>
      <p:grpSp>
        <p:nvGrpSpPr>
          <p:cNvPr id="850036" name="组合 850035"/>
          <p:cNvGrpSpPr/>
          <p:nvPr/>
        </p:nvGrpSpPr>
        <p:grpSpPr>
          <a:xfrm>
            <a:off x="1236663" y="1331913"/>
            <a:ext cx="288925" cy="1711325"/>
            <a:chOff x="2237" y="2908"/>
            <a:chExt cx="227" cy="764"/>
          </a:xfrm>
        </p:grpSpPr>
        <p:sp>
          <p:nvSpPr>
            <p:cNvPr id="54295" name="文本框 850004"/>
            <p:cNvSpPr txBox="1"/>
            <p:nvPr/>
          </p:nvSpPr>
          <p:spPr>
            <a:xfrm>
              <a:off x="2237" y="3075"/>
              <a:ext cx="227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just"/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296" name="直接连接符 850005"/>
            <p:cNvSpPr/>
            <p:nvPr/>
          </p:nvSpPr>
          <p:spPr>
            <a:xfrm>
              <a:off x="2441" y="2908"/>
              <a:ext cx="0" cy="764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dist="35921" dir="2699999" algn="ctr" rotWithShape="0">
                <a:srgbClr val="808080"/>
              </a:outerShdw>
            </a:effectLst>
          </p:spPr>
        </p:sp>
      </p:grpSp>
      <p:grpSp>
        <p:nvGrpSpPr>
          <p:cNvPr id="850034" name="组合 850033"/>
          <p:cNvGrpSpPr/>
          <p:nvPr/>
        </p:nvGrpSpPr>
        <p:grpSpPr>
          <a:xfrm>
            <a:off x="7070725" y="2193925"/>
            <a:ext cx="431800" cy="839788"/>
            <a:chOff x="4847" y="3140"/>
            <a:chExt cx="276" cy="529"/>
          </a:xfrm>
        </p:grpSpPr>
        <p:grpSp>
          <p:nvGrpSpPr>
            <p:cNvPr id="54298" name="组合 850032"/>
            <p:cNvGrpSpPr/>
            <p:nvPr/>
          </p:nvGrpSpPr>
          <p:grpSpPr>
            <a:xfrm>
              <a:off x="4847" y="3348"/>
              <a:ext cx="276" cy="321"/>
              <a:chOff x="4847" y="3348"/>
              <a:chExt cx="276" cy="321"/>
            </a:xfrm>
          </p:grpSpPr>
          <p:sp>
            <p:nvSpPr>
              <p:cNvPr id="54299" name="直接连接符 850007"/>
              <p:cNvSpPr/>
              <p:nvPr/>
            </p:nvSpPr>
            <p:spPr>
              <a:xfrm>
                <a:off x="4847" y="3348"/>
                <a:ext cx="276" cy="0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699999" algn="ctr" rotWithShape="0">
                  <a:srgbClr val="808080"/>
                </a:outerShdw>
              </a:effectLst>
            </p:spPr>
          </p:sp>
          <p:sp>
            <p:nvSpPr>
              <p:cNvPr id="54300" name="直接连接符 850008"/>
              <p:cNvSpPr/>
              <p:nvPr/>
            </p:nvSpPr>
            <p:spPr>
              <a:xfrm>
                <a:off x="5118" y="3359"/>
                <a:ext cx="0" cy="310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stealth" w="lg" len="lg"/>
              </a:ln>
              <a:effectLst>
                <a:outerShdw dist="35921" dir="2699999" algn="ctr" rotWithShape="0">
                  <a:srgbClr val="808080"/>
                </a:outerShdw>
              </a:effectLst>
            </p:spPr>
          </p:sp>
        </p:grpSp>
        <p:sp>
          <p:nvSpPr>
            <p:cNvPr id="54301" name="文本框 850009"/>
            <p:cNvSpPr txBox="1"/>
            <p:nvPr/>
          </p:nvSpPr>
          <p:spPr>
            <a:xfrm>
              <a:off x="4892" y="3140"/>
              <a:ext cx="147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just"/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 sz="18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50035" name="组合 850034"/>
          <p:cNvGrpSpPr/>
          <p:nvPr/>
        </p:nvGrpSpPr>
        <p:grpSpPr>
          <a:xfrm>
            <a:off x="2693988" y="1793875"/>
            <a:ext cx="342900" cy="1249363"/>
            <a:chOff x="3155" y="3199"/>
            <a:chExt cx="190" cy="474"/>
          </a:xfrm>
        </p:grpSpPr>
        <p:sp>
          <p:nvSpPr>
            <p:cNvPr id="54303" name="直接连接符 850011"/>
            <p:cNvSpPr/>
            <p:nvPr/>
          </p:nvSpPr>
          <p:spPr>
            <a:xfrm>
              <a:off x="3345" y="3199"/>
              <a:ext cx="0" cy="474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dist="35921" dir="2699999" algn="ctr" rotWithShape="0">
                <a:srgbClr val="808080"/>
              </a:outerShdw>
            </a:effectLst>
          </p:spPr>
        </p:sp>
        <p:sp>
          <p:nvSpPr>
            <p:cNvPr id="54304" name="文本框 850012"/>
            <p:cNvSpPr txBox="1"/>
            <p:nvPr/>
          </p:nvSpPr>
          <p:spPr>
            <a:xfrm>
              <a:off x="3155" y="3273"/>
              <a:ext cx="164" cy="21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just"/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50055" name="组合 850054"/>
          <p:cNvGrpSpPr/>
          <p:nvPr/>
        </p:nvGrpSpPr>
        <p:grpSpPr>
          <a:xfrm>
            <a:off x="4102100" y="2251075"/>
            <a:ext cx="317500" cy="792163"/>
            <a:chOff x="3224" y="3158"/>
            <a:chExt cx="200" cy="499"/>
          </a:xfrm>
        </p:grpSpPr>
        <p:sp>
          <p:nvSpPr>
            <p:cNvPr id="54306" name="直接连接符 850014"/>
            <p:cNvSpPr/>
            <p:nvPr/>
          </p:nvSpPr>
          <p:spPr>
            <a:xfrm>
              <a:off x="3424" y="3158"/>
              <a:ext cx="0" cy="499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dist="35921" dir="2699999" algn="ctr" rotWithShape="0">
                <a:srgbClr val="808080"/>
              </a:outerShdw>
            </a:effectLst>
          </p:spPr>
        </p:sp>
        <p:sp>
          <p:nvSpPr>
            <p:cNvPr id="54307" name="文本框 850015"/>
            <p:cNvSpPr txBox="1"/>
            <p:nvPr/>
          </p:nvSpPr>
          <p:spPr>
            <a:xfrm>
              <a:off x="3224" y="3239"/>
              <a:ext cx="155" cy="23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just"/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50069" name="组合 850068"/>
          <p:cNvGrpSpPr/>
          <p:nvPr/>
        </p:nvGrpSpPr>
        <p:grpSpPr>
          <a:xfrm>
            <a:off x="5341938" y="1700213"/>
            <a:ext cx="809625" cy="565150"/>
            <a:chOff x="4014" y="2811"/>
            <a:chExt cx="510" cy="356"/>
          </a:xfrm>
        </p:grpSpPr>
        <p:grpSp>
          <p:nvGrpSpPr>
            <p:cNvPr id="54309" name="组合 850045"/>
            <p:cNvGrpSpPr/>
            <p:nvPr/>
          </p:nvGrpSpPr>
          <p:grpSpPr>
            <a:xfrm>
              <a:off x="4250" y="2811"/>
              <a:ext cx="274" cy="356"/>
              <a:chOff x="3948" y="2828"/>
              <a:chExt cx="274" cy="356"/>
            </a:xfrm>
          </p:grpSpPr>
          <p:sp>
            <p:nvSpPr>
              <p:cNvPr id="54310" name="文本框 850046"/>
              <p:cNvSpPr txBox="1"/>
              <p:nvPr/>
            </p:nvSpPr>
            <p:spPr>
              <a:xfrm>
                <a:off x="3991" y="2828"/>
                <a:ext cx="202" cy="15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just"/>
                <a:r>
                  <a:rPr lang="en-US" altLang="zh-CN" sz="18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  <a:endPara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54311" name="组合 850047"/>
              <p:cNvGrpSpPr/>
              <p:nvPr/>
            </p:nvGrpSpPr>
            <p:grpSpPr>
              <a:xfrm>
                <a:off x="3948" y="3038"/>
                <a:ext cx="274" cy="146"/>
                <a:chOff x="3948" y="3038"/>
                <a:chExt cx="274" cy="146"/>
              </a:xfrm>
            </p:grpSpPr>
            <p:sp>
              <p:nvSpPr>
                <p:cNvPr id="54312" name="直接连接符 850048"/>
                <p:cNvSpPr/>
                <p:nvPr/>
              </p:nvSpPr>
              <p:spPr>
                <a:xfrm flipH="1">
                  <a:off x="3948" y="3040"/>
                  <a:ext cx="271" cy="0"/>
                </a:xfrm>
                <a:prstGeom prst="line">
                  <a:avLst/>
                </a:prstGeom>
                <a:ln w="28575" cap="flat" cmpd="sng">
                  <a:solidFill>
                    <a:srgbClr val="FF33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35921" dir="2699999" algn="ctr" rotWithShape="0">
                    <a:srgbClr val="808080"/>
                  </a:outerShdw>
                </a:effectLst>
              </p:spPr>
            </p:sp>
            <p:sp>
              <p:nvSpPr>
                <p:cNvPr id="54313" name="直接连接符 850049"/>
                <p:cNvSpPr/>
                <p:nvPr/>
              </p:nvSpPr>
              <p:spPr>
                <a:xfrm>
                  <a:off x="4222" y="3038"/>
                  <a:ext cx="0" cy="146"/>
                </a:xfrm>
                <a:prstGeom prst="line">
                  <a:avLst/>
                </a:prstGeom>
                <a:ln w="28575" cap="flat" cmpd="sng">
                  <a:solidFill>
                    <a:srgbClr val="FF3300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>
                  <a:outerShdw dist="35921" dir="2699999" algn="ctr" rotWithShape="0">
                    <a:srgbClr val="808080"/>
                  </a:outerShdw>
                </a:effectLst>
              </p:spPr>
            </p:sp>
          </p:grpSp>
        </p:grpSp>
        <p:sp>
          <p:nvSpPr>
            <p:cNvPr id="54314" name="直接连接符 850050"/>
            <p:cNvSpPr/>
            <p:nvPr/>
          </p:nvSpPr>
          <p:spPr>
            <a:xfrm>
              <a:off x="4014" y="3022"/>
              <a:ext cx="227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</p:sp>
      </p:grpSp>
      <p:grpSp>
        <p:nvGrpSpPr>
          <p:cNvPr id="850052" name="组合 850051"/>
          <p:cNvGrpSpPr/>
          <p:nvPr/>
        </p:nvGrpSpPr>
        <p:grpSpPr>
          <a:xfrm>
            <a:off x="5191125" y="2293938"/>
            <a:ext cx="1908175" cy="495300"/>
            <a:chOff x="6744" y="1437"/>
            <a:chExt cx="1356" cy="486"/>
          </a:xfrm>
        </p:grpSpPr>
        <p:sp>
          <p:nvSpPr>
            <p:cNvPr id="54316" name="流程图: 决策 850052"/>
            <p:cNvSpPr/>
            <p:nvPr/>
          </p:nvSpPr>
          <p:spPr>
            <a:xfrm>
              <a:off x="6744" y="1437"/>
              <a:ext cx="1356" cy="471"/>
            </a:xfrm>
            <a:prstGeom prst="flowChartDecision">
              <a:avLst/>
            </a:prstGeom>
            <a:solidFill>
              <a:srgbClr val="FFFFCD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rgbClr val="808080">
                  <a:alpha val="50000"/>
                </a:srgbClr>
              </a:outerShdw>
            </a:effectLst>
          </p:spPr>
          <p:txBody>
            <a:bodyPr anchor="t" anchorCtr="0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50054" name="文本框 850053"/>
            <p:cNvSpPr txBox="1"/>
            <p:nvPr/>
          </p:nvSpPr>
          <p:spPr>
            <a:xfrm>
              <a:off x="6975" y="1455"/>
              <a:ext cx="108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r>
                <a:rPr lang="zh-CN" altLang="en-US" sz="2000" b="1" noProof="1" dirty="0">
                  <a:effectLst>
                    <a:outerShdw blurRad="38100" dist="38100" dir="2700000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  <a:cs typeface="+mn-cs"/>
                </a:rPr>
                <a:t>表达式</a:t>
              </a:r>
              <a:r>
                <a:rPr lang="en-US" altLang="zh-CN" sz="2000" b="1" noProof="1">
                  <a:effectLst>
                    <a:outerShdw blurRad="38100" dist="38100" dir="2700000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  <a:cs typeface="+mn-cs"/>
                </a:rPr>
                <a:t>n</a:t>
              </a:r>
              <a:endParaRPr lang="en-US" altLang="zh-CN" sz="2000" b="1" noProof="1">
                <a:effectLst>
                  <a:outerShdw blurRad="38100" dist="38100" dir="2700000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850059" name="文本框 850058"/>
          <p:cNvSpPr txBox="1"/>
          <p:nvPr/>
        </p:nvSpPr>
        <p:spPr>
          <a:xfrm>
            <a:off x="5629275" y="3043238"/>
            <a:ext cx="1008063" cy="4064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000" b="1" noProof="1" dirty="0">
                <a:effectLst>
                  <a:outerShdw blurRad="38100" dist="38100" dir="2700000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语句</a:t>
            </a:r>
            <a:r>
              <a:rPr lang="en-US" altLang="zh-CN" sz="2000" b="1" noProof="1">
                <a:effectLst>
                  <a:outerShdw blurRad="38100" dist="38100" dir="2700000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n</a:t>
            </a:r>
            <a:endParaRPr lang="en-US" altLang="zh-CN" sz="2000" b="1" noProof="1">
              <a:effectLst>
                <a:outerShdw blurRad="38100" dist="38100" dir="2700000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50063" name="文本框 850062"/>
          <p:cNvSpPr txBox="1"/>
          <p:nvPr/>
        </p:nvSpPr>
        <p:spPr>
          <a:xfrm>
            <a:off x="6854825" y="3043238"/>
            <a:ext cx="1150938" cy="4064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noProof="1" dirty="0">
                <a:effectLst>
                  <a:outerShdw blurRad="38100" dist="38100" dir="2700000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语句</a:t>
            </a:r>
            <a:r>
              <a:rPr lang="en-US" altLang="zh-CN" sz="2000" b="1" noProof="1">
                <a:effectLst>
                  <a:outerShdw blurRad="38100" dist="38100" dir="2700000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n+1</a:t>
            </a:r>
            <a:endParaRPr lang="en-US" altLang="zh-CN" sz="2000" b="1" noProof="1">
              <a:effectLst>
                <a:outerShdw blurRad="38100" dist="38100" dir="2700000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850064" name="组合 850063"/>
          <p:cNvGrpSpPr/>
          <p:nvPr/>
        </p:nvGrpSpPr>
        <p:grpSpPr>
          <a:xfrm>
            <a:off x="5816600" y="2682875"/>
            <a:ext cx="334963" cy="360363"/>
            <a:chOff x="4313" y="3430"/>
            <a:chExt cx="211" cy="227"/>
          </a:xfrm>
        </p:grpSpPr>
        <p:sp>
          <p:nvSpPr>
            <p:cNvPr id="54321" name="文本框 850057"/>
            <p:cNvSpPr txBox="1"/>
            <p:nvPr/>
          </p:nvSpPr>
          <p:spPr>
            <a:xfrm rot="-10800000" flipV="1">
              <a:off x="4313" y="3430"/>
              <a:ext cx="211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just"/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322" name="直接连接符 850056"/>
            <p:cNvSpPr/>
            <p:nvPr/>
          </p:nvSpPr>
          <p:spPr>
            <a:xfrm flipH="1">
              <a:off x="4513" y="3475"/>
              <a:ext cx="0" cy="182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dist="35921" dir="2699999" algn="ctr" rotWithShape="0">
                <a:srgbClr val="808080"/>
              </a:outerShdw>
            </a:effectLst>
          </p:spPr>
        </p:sp>
      </p:grpSp>
      <p:sp>
        <p:nvSpPr>
          <p:cNvPr id="850065" name="文本框 850064"/>
          <p:cNvSpPr txBox="1"/>
          <p:nvPr/>
        </p:nvSpPr>
        <p:spPr>
          <a:xfrm>
            <a:off x="3973513" y="3040063"/>
            <a:ext cx="1008063" cy="4064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000" b="1" noProof="1" dirty="0">
                <a:effectLst>
                  <a:outerShdw blurRad="38100" dist="38100" dir="2700000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语句</a:t>
            </a:r>
            <a:r>
              <a:rPr lang="en-US" altLang="zh-CN" sz="2000" b="1" noProof="1">
                <a:effectLst>
                  <a:outerShdw blurRad="38100" dist="38100" dir="2700000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3</a:t>
            </a:r>
            <a:endParaRPr lang="en-US" altLang="zh-CN" sz="2000" b="1" noProof="1">
              <a:effectLst>
                <a:outerShdw blurRad="38100" dist="38100" dir="2700000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50066" name="文本框 850065"/>
          <p:cNvSpPr txBox="1"/>
          <p:nvPr/>
        </p:nvSpPr>
        <p:spPr>
          <a:xfrm>
            <a:off x="2533650" y="3043238"/>
            <a:ext cx="1008063" cy="4064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000" b="1" noProof="1" dirty="0">
                <a:effectLst>
                  <a:outerShdw blurRad="38100" dist="38100" dir="2700000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语句</a:t>
            </a:r>
            <a:r>
              <a:rPr lang="en-US" altLang="zh-CN" sz="2000" b="1" noProof="1">
                <a:effectLst>
                  <a:outerShdw blurRad="38100" dist="38100" dir="2700000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2</a:t>
            </a:r>
            <a:endParaRPr lang="en-US" altLang="zh-CN" sz="2000" b="1" noProof="1">
              <a:effectLst>
                <a:outerShdw blurRad="38100" dist="38100" dir="2700000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50067" name="文本框 850066"/>
          <p:cNvSpPr txBox="1"/>
          <p:nvPr/>
        </p:nvSpPr>
        <p:spPr>
          <a:xfrm>
            <a:off x="1020763" y="3043238"/>
            <a:ext cx="1008063" cy="4064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000" b="1" noProof="1" dirty="0">
                <a:effectLst>
                  <a:outerShdw blurRad="38100" dist="38100" dir="2700000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语句</a:t>
            </a:r>
            <a:r>
              <a:rPr lang="en-US" altLang="zh-CN" sz="2000" b="1" noProof="1">
                <a:effectLst>
                  <a:outerShdw blurRad="38100" dist="38100" dir="2700000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  <a:endParaRPr lang="en-US" altLang="zh-CN" sz="2000" b="1" noProof="1">
              <a:effectLst>
                <a:outerShdw blurRad="38100" dist="38100" dir="2700000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850072" name="组合 850071"/>
          <p:cNvGrpSpPr/>
          <p:nvPr/>
        </p:nvGrpSpPr>
        <p:grpSpPr>
          <a:xfrm>
            <a:off x="1482725" y="3470275"/>
            <a:ext cx="2314575" cy="552450"/>
            <a:chOff x="1583" y="3926"/>
            <a:chExt cx="1458" cy="348"/>
          </a:xfrm>
        </p:grpSpPr>
        <p:sp>
          <p:nvSpPr>
            <p:cNvPr id="54327" name="直接连接符 850018"/>
            <p:cNvSpPr/>
            <p:nvPr/>
          </p:nvSpPr>
          <p:spPr>
            <a:xfrm>
              <a:off x="1592" y="3926"/>
              <a:ext cx="0" cy="182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dist="35921" dir="2699999" algn="ctr" rotWithShape="0">
                <a:srgbClr val="808080"/>
              </a:outerShdw>
            </a:effectLst>
          </p:spPr>
        </p:sp>
        <p:sp>
          <p:nvSpPr>
            <p:cNvPr id="54328" name="直接连接符 850022"/>
            <p:cNvSpPr/>
            <p:nvPr/>
          </p:nvSpPr>
          <p:spPr>
            <a:xfrm>
              <a:off x="3041" y="4092"/>
              <a:ext cx="0" cy="182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dist="35921" dir="2699999" algn="ctr" rotWithShape="0">
                <a:srgbClr val="808080"/>
              </a:outerShdw>
            </a:effectLst>
          </p:spPr>
        </p:sp>
        <p:sp>
          <p:nvSpPr>
            <p:cNvPr id="54329" name="直接连接符 850069"/>
            <p:cNvSpPr/>
            <p:nvPr/>
          </p:nvSpPr>
          <p:spPr>
            <a:xfrm>
              <a:off x="1583" y="4101"/>
              <a:ext cx="1451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</p:sp>
      </p:grpSp>
      <p:grpSp>
        <p:nvGrpSpPr>
          <p:cNvPr id="850075" name="组合 850074"/>
          <p:cNvGrpSpPr/>
          <p:nvPr/>
        </p:nvGrpSpPr>
        <p:grpSpPr>
          <a:xfrm>
            <a:off x="3008313" y="3451225"/>
            <a:ext cx="792162" cy="571500"/>
            <a:chOff x="2544" y="3914"/>
            <a:chExt cx="499" cy="360"/>
          </a:xfrm>
        </p:grpSpPr>
        <p:sp>
          <p:nvSpPr>
            <p:cNvPr id="54331" name="直接连接符 850019"/>
            <p:cNvSpPr/>
            <p:nvPr/>
          </p:nvSpPr>
          <p:spPr>
            <a:xfrm>
              <a:off x="2562" y="3914"/>
              <a:ext cx="0" cy="18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dist="35921" dir="2699999" algn="ctr" rotWithShape="0">
                <a:srgbClr val="808080"/>
              </a:outerShdw>
            </a:effectLst>
          </p:spPr>
        </p:sp>
        <p:sp>
          <p:nvSpPr>
            <p:cNvPr id="54332" name="直接连接符 850070"/>
            <p:cNvSpPr/>
            <p:nvPr/>
          </p:nvSpPr>
          <p:spPr>
            <a:xfrm>
              <a:off x="3043" y="4092"/>
              <a:ext cx="0" cy="18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dist="35921" dir="2699999" algn="ctr" rotWithShape="0">
                <a:srgbClr val="808080"/>
              </a:outerShdw>
            </a:effectLst>
          </p:spPr>
        </p:sp>
        <p:sp>
          <p:nvSpPr>
            <p:cNvPr id="54333" name="直接连接符 850073"/>
            <p:cNvSpPr/>
            <p:nvPr/>
          </p:nvSpPr>
          <p:spPr>
            <a:xfrm>
              <a:off x="2544" y="4101"/>
              <a:ext cx="499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</p:sp>
      </p:grpSp>
      <p:grpSp>
        <p:nvGrpSpPr>
          <p:cNvPr id="850078" name="组合 850077"/>
          <p:cNvGrpSpPr/>
          <p:nvPr/>
        </p:nvGrpSpPr>
        <p:grpSpPr>
          <a:xfrm>
            <a:off x="3800475" y="3446463"/>
            <a:ext cx="649288" cy="576262"/>
            <a:chOff x="3043" y="3911"/>
            <a:chExt cx="409" cy="363"/>
          </a:xfrm>
        </p:grpSpPr>
        <p:sp>
          <p:nvSpPr>
            <p:cNvPr id="54335" name="直接连接符 850020"/>
            <p:cNvSpPr/>
            <p:nvPr/>
          </p:nvSpPr>
          <p:spPr>
            <a:xfrm>
              <a:off x="3435" y="3911"/>
              <a:ext cx="0" cy="182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dist="35921" dir="2699999" algn="ctr" rotWithShape="0">
                <a:srgbClr val="808080"/>
              </a:outerShdw>
            </a:effectLst>
          </p:spPr>
        </p:sp>
        <p:sp>
          <p:nvSpPr>
            <p:cNvPr id="54336" name="直接连接符 850075"/>
            <p:cNvSpPr/>
            <p:nvPr/>
          </p:nvSpPr>
          <p:spPr>
            <a:xfrm>
              <a:off x="3043" y="4101"/>
              <a:ext cx="409" cy="0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</p:sp>
        <p:sp>
          <p:nvSpPr>
            <p:cNvPr id="54337" name="直接连接符 850076"/>
            <p:cNvSpPr/>
            <p:nvPr/>
          </p:nvSpPr>
          <p:spPr>
            <a:xfrm>
              <a:off x="3043" y="4092"/>
              <a:ext cx="0" cy="182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dist="35921" dir="2699999" algn="ctr" rotWithShape="0">
                <a:srgbClr val="808080"/>
              </a:outerShdw>
            </a:effectLst>
          </p:spPr>
        </p:sp>
      </p:grpSp>
      <p:grpSp>
        <p:nvGrpSpPr>
          <p:cNvPr id="850081" name="组合 850080"/>
          <p:cNvGrpSpPr/>
          <p:nvPr/>
        </p:nvGrpSpPr>
        <p:grpSpPr>
          <a:xfrm>
            <a:off x="3786188" y="3473450"/>
            <a:ext cx="2374900" cy="534988"/>
            <a:chOff x="3034" y="3928"/>
            <a:chExt cx="1496" cy="337"/>
          </a:xfrm>
        </p:grpSpPr>
        <p:sp>
          <p:nvSpPr>
            <p:cNvPr id="54339" name="直接连接符 850021"/>
            <p:cNvSpPr/>
            <p:nvPr/>
          </p:nvSpPr>
          <p:spPr>
            <a:xfrm>
              <a:off x="4513" y="3928"/>
              <a:ext cx="0" cy="182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dist="35921" dir="2699999" algn="ctr" rotWithShape="0">
                <a:srgbClr val="808080"/>
              </a:outerShdw>
            </a:effectLst>
          </p:spPr>
        </p:sp>
        <p:sp>
          <p:nvSpPr>
            <p:cNvPr id="54340" name="直接连接符 850078"/>
            <p:cNvSpPr/>
            <p:nvPr/>
          </p:nvSpPr>
          <p:spPr>
            <a:xfrm>
              <a:off x="3034" y="4101"/>
              <a:ext cx="1496" cy="0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</p:sp>
        <p:sp>
          <p:nvSpPr>
            <p:cNvPr id="54341" name="直接连接符 850079"/>
            <p:cNvSpPr/>
            <p:nvPr/>
          </p:nvSpPr>
          <p:spPr>
            <a:xfrm>
              <a:off x="3034" y="4083"/>
              <a:ext cx="0" cy="182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dist="35921" dir="2699999" algn="ctr" rotWithShape="0">
                <a:srgbClr val="808080"/>
              </a:outerShdw>
            </a:effectLst>
          </p:spPr>
        </p:sp>
      </p:grpSp>
      <p:grpSp>
        <p:nvGrpSpPr>
          <p:cNvPr id="850084" name="组合 850083"/>
          <p:cNvGrpSpPr/>
          <p:nvPr/>
        </p:nvGrpSpPr>
        <p:grpSpPr>
          <a:xfrm>
            <a:off x="3771900" y="3475038"/>
            <a:ext cx="3744913" cy="549275"/>
            <a:chOff x="3025" y="3929"/>
            <a:chExt cx="2359" cy="346"/>
          </a:xfrm>
        </p:grpSpPr>
        <p:sp>
          <p:nvSpPr>
            <p:cNvPr id="54343" name="直接连接符 850067"/>
            <p:cNvSpPr/>
            <p:nvPr/>
          </p:nvSpPr>
          <p:spPr>
            <a:xfrm>
              <a:off x="5375" y="3929"/>
              <a:ext cx="0" cy="182"/>
            </a:xfrm>
            <a:prstGeom prst="line">
              <a:avLst/>
            </a:prstGeom>
            <a:ln w="28575" cap="flat" cmpd="sng">
              <a:solidFill>
                <a:srgbClr val="800000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dist="35921" dir="2699999" algn="ctr" rotWithShape="0">
                <a:srgbClr val="808080"/>
              </a:outerShdw>
            </a:effectLst>
          </p:spPr>
        </p:sp>
        <p:sp>
          <p:nvSpPr>
            <p:cNvPr id="54344" name="直接连接符 850081"/>
            <p:cNvSpPr/>
            <p:nvPr/>
          </p:nvSpPr>
          <p:spPr>
            <a:xfrm>
              <a:off x="3025" y="4101"/>
              <a:ext cx="2359" cy="0"/>
            </a:xfrm>
            <a:prstGeom prst="line">
              <a:avLst/>
            </a:prstGeom>
            <a:ln w="28575" cap="flat" cmpd="sng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</p:sp>
        <p:sp>
          <p:nvSpPr>
            <p:cNvPr id="54345" name="直接连接符 850082"/>
            <p:cNvSpPr/>
            <p:nvPr/>
          </p:nvSpPr>
          <p:spPr>
            <a:xfrm>
              <a:off x="3034" y="4093"/>
              <a:ext cx="0" cy="182"/>
            </a:xfrm>
            <a:prstGeom prst="line">
              <a:avLst/>
            </a:prstGeom>
            <a:ln w="28575" cap="flat" cmpd="sng">
              <a:solidFill>
                <a:srgbClr val="800000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dist="35921" dir="2699999" algn="ctr" rotWithShape="0">
                <a:srgbClr val="808080"/>
              </a:outerShdw>
            </a:effectLst>
          </p:spPr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499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2000"/>
                                        <p:tgtEl>
                                          <p:spTgt spid="8499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5" dur="2000"/>
                                        <p:tgtEl>
                                          <p:spTgt spid="8499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2000"/>
                                        <p:tgtEl>
                                          <p:spTgt spid="8500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2000"/>
                                        <p:tgtEl>
                                          <p:spTgt spid="8500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2000"/>
                                        <p:tgtEl>
                                          <p:spTgt spid="8500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5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2000"/>
                                        <p:tgtEl>
                                          <p:spTgt spid="8500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0"/>
                            </p:stCondLst>
                            <p:childTnLst>
                              <p:par>
                                <p:cTn id="33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5" dur="2000"/>
                                        <p:tgtEl>
                                          <p:spTgt spid="8499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500"/>
                            </p:stCondLst>
                            <p:childTnLst>
                              <p:par>
                                <p:cTn id="3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2000"/>
                                        <p:tgtEl>
                                          <p:spTgt spid="8500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500"/>
                            </p:stCondLst>
                            <p:childTnLst>
                              <p:par>
                                <p:cTn id="4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2000"/>
                                        <p:tgtEl>
                                          <p:spTgt spid="8500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500"/>
                            </p:stCondLst>
                            <p:childTnLst>
                              <p:par>
                                <p:cTn id="4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2000"/>
                                        <p:tgtEl>
                                          <p:spTgt spid="8500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500"/>
                            </p:stCondLst>
                            <p:childTnLst>
                              <p:par>
                                <p:cTn id="4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2000"/>
                                        <p:tgtEl>
                                          <p:spTgt spid="8500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2500"/>
                            </p:stCondLst>
                            <p:childTnLst>
                              <p:par>
                                <p:cTn id="53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5" dur="2000"/>
                                        <p:tgtEl>
                                          <p:spTgt spid="8499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4500"/>
                            </p:stCondLst>
                            <p:childTnLst>
                              <p:par>
                                <p:cTn id="5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2000"/>
                                        <p:tgtEl>
                                          <p:spTgt spid="8500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6500"/>
                            </p:stCondLst>
                            <p:childTnLst>
                              <p:par>
                                <p:cTn id="6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2000"/>
                                        <p:tgtEl>
                                          <p:spTgt spid="8500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8500"/>
                            </p:stCondLst>
                            <p:childTnLst>
                              <p:par>
                                <p:cTn id="6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2000"/>
                                        <p:tgtEl>
                                          <p:spTgt spid="8500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500"/>
                            </p:stCondLst>
                            <p:childTnLst>
                              <p:par>
                                <p:cTn id="6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2000"/>
                                        <p:tgtEl>
                                          <p:spTgt spid="8500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0"/>
                            </p:stCondLst>
                            <p:childTnLst>
                              <p:par>
                                <p:cTn id="73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5" dur="2000"/>
                                        <p:tgtEl>
                                          <p:spTgt spid="8500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4500"/>
                            </p:stCondLst>
                            <p:childTnLst>
                              <p:par>
                                <p:cTn id="7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2000"/>
                                        <p:tgtEl>
                                          <p:spTgt spid="8500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6500"/>
                            </p:stCondLst>
                            <p:childTnLst>
                              <p:par>
                                <p:cTn id="8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3" dur="2000"/>
                                        <p:tgtEl>
                                          <p:spTgt spid="8500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8500"/>
                            </p:stCondLst>
                            <p:childTnLst>
                              <p:par>
                                <p:cTn id="8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2000"/>
                                        <p:tgtEl>
                                          <p:spTgt spid="8500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0500"/>
                            </p:stCondLst>
                            <p:childTnLst>
                              <p:par>
                                <p:cTn id="8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1" dur="2000"/>
                                        <p:tgtEl>
                                          <p:spTgt spid="8500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2500"/>
                            </p:stCondLst>
                            <p:childTnLst>
                              <p:par>
                                <p:cTn id="9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5" dur="2000"/>
                                        <p:tgtEl>
                                          <p:spTgt spid="8500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4500"/>
                            </p:stCondLst>
                            <p:childTnLst>
                              <p:par>
                                <p:cTn id="9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9" dur="2000"/>
                                        <p:tgtEl>
                                          <p:spTgt spid="8500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30" grpId="0"/>
      <p:bldP spid="850059" grpId="0" bldLvl="0" animBg="1"/>
      <p:bldP spid="850063" grpId="0" bldLvl="0" animBg="1"/>
      <p:bldP spid="850065" grpId="0" bldLvl="0" animBg="1"/>
      <p:bldP spid="850066" grpId="0" bldLvl="0" animBg="1"/>
      <p:bldP spid="850067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Rectangle 3"/>
          <p:cNvSpPr>
            <a:spLocks noGrp="1"/>
          </p:cNvSpPr>
          <p:nvPr>
            <p:ph idx="1"/>
          </p:nvPr>
        </p:nvSpPr>
        <p:spPr>
          <a:xfrm>
            <a:off x="357188" y="571500"/>
            <a:ext cx="7929562" cy="2714625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err="1">
                <a:latin typeface="+mn-lt"/>
                <a:ea typeface="+mn-ea"/>
                <a:cs typeface="+mn-cs"/>
              </a:rPr>
              <a:t>if(number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 &gt; 500)  cost = 0.15</a:t>
            </a:r>
            <a:r>
              <a:rPr kumimoji="1" lang="en-US" altLang="zh-CN" sz="28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;</a:t>
            </a:r>
            <a:endParaRPr kumimoji="1" lang="zh-CN" altLang="zh-CN" sz="2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else if (number &gt; 300)  cost = 0.10</a:t>
            </a:r>
            <a:r>
              <a:rPr kumimoji="1" lang="en-US" altLang="zh-CN" sz="28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;</a:t>
            </a:r>
            <a:endParaRPr kumimoji="1" lang="zh-CN" altLang="zh-CN" sz="2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else if (number &gt; 100)  cost = 0.075</a:t>
            </a:r>
            <a:r>
              <a:rPr kumimoji="1" lang="en-US" altLang="zh-CN" sz="28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;</a:t>
            </a:r>
            <a:endParaRPr kumimoji="1" lang="zh-CN" altLang="zh-CN" sz="2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else if (number &gt; 50)   cost = 0.05</a:t>
            </a:r>
            <a:r>
              <a:rPr kumimoji="1" lang="en-US" altLang="zh-CN" sz="28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;</a:t>
            </a:r>
            <a:endParaRPr kumimoji="1" lang="zh-CN" altLang="zh-CN" sz="2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else    cost=0</a:t>
            </a:r>
            <a:r>
              <a:rPr kumimoji="1" lang="en-US" altLang="zh-CN" sz="28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;</a:t>
            </a:r>
            <a:endParaRPr kumimoji="1" lang="zh-CN" altLang="zh-CN" sz="2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5298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299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300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angle 3"/>
          <p:cNvSpPr txBox="1"/>
          <p:nvPr/>
        </p:nvSpPr>
        <p:spPr>
          <a:xfrm>
            <a:off x="357188" y="3219450"/>
            <a:ext cx="7929562" cy="3500438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 anchorCtr="0"/>
          <a:p>
            <a:pPr>
              <a:buSzTx/>
            </a:pPr>
            <a:r>
              <a:rPr lang="en-US" altLang="zh-CN" sz="2800" b="1" dirty="0">
                <a:solidFill>
                  <a:srgbClr val="00B05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if (number &gt; 500)  cost = 0.15</a:t>
            </a:r>
            <a:r>
              <a:rPr lang="en-US" altLang="zh-CN" sz="2800" b="1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;</a:t>
            </a:r>
            <a:endParaRPr lang="zh-CN" altLang="zh-CN" sz="2800" b="1" dirty="0">
              <a:solidFill>
                <a:srgbClr val="FF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>
              <a:buSzTx/>
            </a:pPr>
            <a:r>
              <a:rPr lang="en-US" altLang="zh-CN" sz="2800" b="1" dirty="0">
                <a:solidFill>
                  <a:srgbClr val="00B05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else </a:t>
            </a:r>
            <a:endParaRPr lang="zh-CN" altLang="zh-CN" sz="2800" b="1" dirty="0">
              <a:solidFill>
                <a:srgbClr val="00B05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>
              <a:buSzTx/>
            </a:pPr>
            <a:r>
              <a:rPr lang="en-US" altLang="zh-CN" sz="2800" b="1" dirty="0">
                <a:solidFill>
                  <a:srgbClr val="00B05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if (number &gt; 300)   cost = 0.10</a:t>
            </a:r>
            <a:r>
              <a:rPr lang="en-US" altLang="zh-CN" sz="2800" b="1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;</a:t>
            </a:r>
            <a:endParaRPr lang="zh-CN" altLang="zh-CN" sz="2800" b="1" dirty="0">
              <a:solidFill>
                <a:srgbClr val="FF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>
              <a:buSzTx/>
            </a:pPr>
            <a:r>
              <a:rPr lang="en-US" altLang="zh-CN" sz="2800" b="1" dirty="0">
                <a:solidFill>
                  <a:srgbClr val="00B05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else </a:t>
            </a:r>
            <a:endParaRPr lang="zh-CN" altLang="zh-CN" sz="2800" b="1" dirty="0">
              <a:solidFill>
                <a:srgbClr val="00B05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>
              <a:buSzTx/>
            </a:pPr>
            <a:r>
              <a:rPr lang="en-US" altLang="zh-CN" sz="2800" b="1" dirty="0">
                <a:solidFill>
                  <a:srgbClr val="00B05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if (number &gt; 100)  cost = 0.075</a:t>
            </a:r>
            <a:r>
              <a:rPr lang="en-US" altLang="zh-CN" sz="2800" b="1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;</a:t>
            </a:r>
            <a:endParaRPr lang="zh-CN" altLang="zh-CN" sz="2800" b="1" dirty="0">
              <a:solidFill>
                <a:srgbClr val="FF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>
              <a:buSzTx/>
            </a:pPr>
            <a:r>
              <a:rPr lang="en-US" altLang="zh-CN" sz="2800" b="1" dirty="0">
                <a:solidFill>
                  <a:srgbClr val="00B05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else </a:t>
            </a:r>
            <a:endParaRPr lang="zh-CN" altLang="zh-CN" sz="2800" b="1" dirty="0">
              <a:solidFill>
                <a:srgbClr val="00B05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>
              <a:buSzTx/>
            </a:pPr>
            <a:r>
              <a:rPr lang="en-US" altLang="zh-CN" sz="2800" b="1" dirty="0">
                <a:solidFill>
                  <a:srgbClr val="00B05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  if (number &gt; 50)  cost = 0.05</a:t>
            </a:r>
            <a:r>
              <a:rPr lang="en-US" altLang="zh-CN" sz="2800" b="1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;</a:t>
            </a:r>
            <a:endParaRPr lang="zh-CN" altLang="zh-CN" sz="2800" b="1" dirty="0">
              <a:solidFill>
                <a:srgbClr val="FF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>
              <a:buSzTx/>
            </a:pPr>
            <a:r>
              <a:rPr lang="en-US" altLang="zh-CN" sz="2800" b="1" dirty="0">
                <a:solidFill>
                  <a:srgbClr val="00B05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  else   cost = 0</a:t>
            </a:r>
            <a:r>
              <a:rPr lang="en-US" altLang="zh-CN" sz="2800" b="1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;</a:t>
            </a:r>
            <a:endParaRPr lang="zh-CN" altLang="zh-CN" sz="2800" b="1" dirty="0">
              <a:solidFill>
                <a:srgbClr val="FF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9000" y="2643188"/>
            <a:ext cx="1428750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等价于</a:t>
            </a:r>
            <a:endParaRPr lang="zh-CN" altLang="en-US" sz="2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爆炸形 1 7"/>
          <p:cNvSpPr/>
          <p:nvPr/>
        </p:nvSpPr>
        <p:spPr>
          <a:xfrm>
            <a:off x="571500" y="3500438"/>
            <a:ext cx="6000750" cy="1714500"/>
          </a:xfrm>
          <a:prstGeom prst="irregularSeal1">
            <a:avLst/>
          </a:prstGeom>
          <a:solidFill>
            <a:srgbClr val="CCECFF"/>
          </a:solidFill>
          <a:ln w="9525" cap="flat" cmpd="sng">
            <a:solidFill>
              <a:srgbClr val="333399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分号不能丢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5304" name="图片 8" descr="Untitled2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785813"/>
            <a:ext cx="8001000" cy="830263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5.1 </a:t>
            </a:r>
            <a:r>
              <a:rPr kumimoji="1" lang="zh-CN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选择结构和条件判断</a:t>
            </a:r>
            <a:endParaRPr kumimoji="1" lang="zh-CN" altLang="en-US" sz="4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857250" y="1714500"/>
            <a:ext cx="7500938" cy="4643438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spcBef>
                <a:spcPct val="50000"/>
              </a:spcBef>
            </a:pPr>
            <a:r>
              <a:rPr kumimoji="1" lang="zh-CN" altLang="zh-CN" dirty="0">
                <a:latin typeface="+mn-lt"/>
                <a:ea typeface="+mn-ea"/>
                <a:cs typeface="+mn-cs"/>
              </a:rPr>
              <a:t>在现实生活</a:t>
            </a:r>
            <a:r>
              <a:rPr kumimoji="1" lang="zh-CN" altLang="en-US" dirty="0">
                <a:latin typeface="+mn-lt"/>
                <a:ea typeface="+mn-ea"/>
                <a:cs typeface="+mn-cs"/>
              </a:rPr>
              <a:t>中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，需要进行判断和选择的情况是很多的</a:t>
            </a:r>
            <a:endParaRPr kumimoji="1" lang="en-US" altLang="zh-CN"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zh-CN" dirty="0">
                <a:latin typeface="+mn-lt"/>
                <a:ea typeface="+mn-ea"/>
                <a:cs typeface="+mn-cs"/>
              </a:rPr>
              <a:t>处理</a:t>
            </a:r>
            <a:r>
              <a:rPr kumimoji="1" lang="zh-CN" altLang="en-US" dirty="0">
                <a:latin typeface="+mn-lt"/>
                <a:ea typeface="+mn-ea"/>
                <a:cs typeface="+mn-cs"/>
              </a:rPr>
              <a:t>这些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问题，关键在于进行条件判断</a:t>
            </a:r>
            <a:endParaRPr kumimoji="1" lang="en-US" altLang="zh-CN"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zh-CN" dirty="0">
                <a:latin typeface="+mn-lt"/>
                <a:ea typeface="+mn-ea"/>
                <a:cs typeface="+mn-cs"/>
              </a:rPr>
              <a:t>由于程序处理问题的需要，在大多数程序中都会包含选择结构，需要在进行下一个操作之前先进行条件判断</a:t>
            </a:r>
            <a:endParaRPr kumimoji="1" lang="en-US" altLang="zh-CN">
              <a:latin typeface="+mn-lt"/>
              <a:ea typeface="+mn-ea"/>
              <a:cs typeface="+mn-cs"/>
            </a:endParaRPr>
          </a:p>
        </p:txBody>
      </p:sp>
      <p:pic>
        <p:nvPicPr>
          <p:cNvPr id="28675" name="图片 3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24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charRg st="24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42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charRg st="42" end="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500063" y="1143000"/>
            <a:ext cx="8286750" cy="428625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100000"/>
              </a:lnSpc>
            </a:pPr>
            <a:r>
              <a:rPr kumimoji="1" lang="zh-CN" altLang="zh-CN" dirty="0">
                <a:latin typeface="+mn-lt"/>
                <a:ea typeface="+mn-ea"/>
                <a:cs typeface="+mn-cs"/>
              </a:rPr>
              <a:t>说明：</a:t>
            </a:r>
            <a:endParaRPr kumimoji="1" lang="en-US" altLang="zh-CN">
              <a:latin typeface="+mn-lt"/>
              <a:ea typeface="+mn-ea"/>
              <a:cs typeface="+mn-cs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>
                <a:latin typeface="+mn-lt"/>
                <a:ea typeface="+mn-ea"/>
              </a:rPr>
              <a:t>(1)</a:t>
            </a:r>
            <a:r>
              <a:rPr kumimoji="1" lang="zh-CN" altLang="zh-CN" dirty="0">
                <a:latin typeface="+mn-lt"/>
                <a:ea typeface="+mn-ea"/>
              </a:rPr>
              <a:t>整个</a:t>
            </a:r>
            <a:r>
              <a:rPr kumimoji="1" lang="en-US" altLang="zh-CN">
                <a:latin typeface="+mn-lt"/>
                <a:ea typeface="+mn-ea"/>
              </a:rPr>
              <a:t>if</a:t>
            </a:r>
            <a:r>
              <a:rPr kumimoji="1" lang="zh-CN" altLang="zh-CN" dirty="0">
                <a:latin typeface="+mn-lt"/>
                <a:ea typeface="+mn-ea"/>
              </a:rPr>
              <a:t>语句可写在多行上，也可写在一行上</a:t>
            </a:r>
            <a:endParaRPr kumimoji="1" lang="en-US" altLang="zh-CN">
              <a:latin typeface="+mn-lt"/>
              <a:ea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zh-CN" altLang="en-US" dirty="0">
                <a:latin typeface="+mn-lt"/>
                <a:ea typeface="+mn-ea"/>
              </a:rPr>
              <a:t>      但</a:t>
            </a:r>
            <a:r>
              <a:rPr kumimoji="1" lang="zh-CN" altLang="zh-CN" dirty="0">
                <a:latin typeface="+mn-lt"/>
                <a:ea typeface="+mn-ea"/>
              </a:rPr>
              <a:t>都是一个整体，属于同一个语句</a:t>
            </a:r>
            <a:endParaRPr kumimoji="1" lang="en-US" altLang="zh-CN">
              <a:latin typeface="+mn-lt"/>
              <a:ea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>
                <a:latin typeface="+mn-lt"/>
                <a:ea typeface="+mn-ea"/>
              </a:rPr>
              <a:t>(2)</a:t>
            </a:r>
            <a:r>
              <a:rPr kumimoji="1" lang="zh-CN" altLang="zh-CN" dirty="0">
                <a:latin typeface="+mn-lt"/>
                <a:ea typeface="+mn-ea"/>
              </a:rPr>
              <a:t>“语句</a:t>
            </a:r>
            <a:r>
              <a:rPr kumimoji="1" lang="en-US" altLang="zh-CN">
                <a:latin typeface="+mn-lt"/>
                <a:ea typeface="+mn-ea"/>
              </a:rPr>
              <a:t>1</a:t>
            </a:r>
            <a:r>
              <a:rPr kumimoji="1" lang="zh-CN" altLang="zh-CN" dirty="0">
                <a:latin typeface="+mn-lt"/>
                <a:ea typeface="+mn-ea"/>
              </a:rPr>
              <a:t>”…“语句</a:t>
            </a:r>
            <a:r>
              <a:rPr kumimoji="1" lang="en-US" altLang="zh-CN">
                <a:latin typeface="+mn-lt"/>
                <a:ea typeface="+mn-ea"/>
              </a:rPr>
              <a:t>m</a:t>
            </a:r>
            <a:r>
              <a:rPr kumimoji="1" lang="zh-CN" altLang="zh-CN" dirty="0">
                <a:latin typeface="+mn-lt"/>
                <a:ea typeface="+mn-ea"/>
              </a:rPr>
              <a:t>”是</a:t>
            </a:r>
            <a:r>
              <a:rPr kumimoji="1" lang="en-US" altLang="zh-CN">
                <a:latin typeface="+mn-lt"/>
                <a:ea typeface="+mn-ea"/>
              </a:rPr>
              <a:t>if</a:t>
            </a:r>
            <a:r>
              <a:rPr kumimoji="1" lang="zh-CN" altLang="zh-CN" dirty="0">
                <a:latin typeface="+mn-lt"/>
                <a:ea typeface="+mn-ea"/>
              </a:rPr>
              <a:t>中的内嵌语句</a:t>
            </a:r>
            <a:endParaRPr kumimoji="1" lang="en-US" altLang="zh-CN">
              <a:latin typeface="+mn-lt"/>
              <a:ea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>
                <a:latin typeface="+mn-lt"/>
                <a:ea typeface="+mn-ea"/>
              </a:rPr>
              <a:t>      </a:t>
            </a:r>
            <a:r>
              <a:rPr kumimoji="1" lang="zh-CN" altLang="zh-CN" dirty="0">
                <a:latin typeface="+mn-lt"/>
                <a:ea typeface="+mn-ea"/>
              </a:rPr>
              <a:t>内嵌语句也可以是一个</a:t>
            </a:r>
            <a:r>
              <a:rPr kumimoji="1" lang="en-US" altLang="zh-CN">
                <a:latin typeface="+mn-lt"/>
                <a:ea typeface="+mn-ea"/>
              </a:rPr>
              <a:t>if</a:t>
            </a:r>
            <a:r>
              <a:rPr kumimoji="1" lang="zh-CN" altLang="zh-CN" dirty="0">
                <a:latin typeface="+mn-lt"/>
                <a:ea typeface="+mn-ea"/>
              </a:rPr>
              <a:t>语句</a:t>
            </a:r>
            <a:endParaRPr kumimoji="1" lang="en-US" altLang="zh-CN">
              <a:latin typeface="+mn-lt"/>
              <a:ea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>
                <a:latin typeface="+mn-lt"/>
                <a:ea typeface="+mn-ea"/>
              </a:rPr>
              <a:t>(3)</a:t>
            </a:r>
            <a:r>
              <a:rPr kumimoji="1" lang="zh-CN" altLang="zh-CN" dirty="0">
                <a:latin typeface="+mn-lt"/>
                <a:ea typeface="+mn-ea"/>
              </a:rPr>
              <a:t>“语句</a:t>
            </a:r>
            <a:r>
              <a:rPr kumimoji="1" lang="en-US" altLang="zh-CN">
                <a:latin typeface="+mn-lt"/>
                <a:ea typeface="+mn-ea"/>
              </a:rPr>
              <a:t>1</a:t>
            </a:r>
            <a:r>
              <a:rPr kumimoji="1" lang="zh-CN" altLang="zh-CN" dirty="0">
                <a:latin typeface="+mn-lt"/>
                <a:ea typeface="+mn-ea"/>
              </a:rPr>
              <a:t>”…“语句</a:t>
            </a:r>
            <a:r>
              <a:rPr kumimoji="1" lang="en-US" altLang="zh-CN">
                <a:latin typeface="+mn-lt"/>
                <a:ea typeface="+mn-ea"/>
              </a:rPr>
              <a:t>m</a:t>
            </a:r>
            <a:r>
              <a:rPr kumimoji="1" lang="zh-CN" altLang="zh-CN" dirty="0">
                <a:latin typeface="+mn-lt"/>
                <a:ea typeface="+mn-ea"/>
              </a:rPr>
              <a:t>”可以是简单的语句，也可以是复合语句</a:t>
            </a:r>
            <a:endParaRPr kumimoji="1" lang="zh-CN" altLang="zh-CN" dirty="0">
              <a:latin typeface="+mn-lt"/>
              <a:ea typeface="+mn-ea"/>
            </a:endParaRPr>
          </a:p>
        </p:txBody>
      </p:sp>
      <p:sp>
        <p:nvSpPr>
          <p:cNvPr id="56322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323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324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6325" name="图片 5" descr="Untitled2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4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charRg st="4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28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charRg st="28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50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charRg st="50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74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267">
                                            <p:txEl>
                                              <p:charRg st="74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95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267">
                                            <p:txEl>
                                              <p:charRg st="95" end="1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785813"/>
            <a:ext cx="8001000" cy="830263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5.3</a:t>
            </a:r>
            <a:r>
              <a:rPr kumimoji="1" lang="zh-CN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关系运算符和关系表达式</a:t>
            </a:r>
            <a:endParaRPr kumimoji="1" lang="zh-CN" altLang="en-US" sz="4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57346" name="Rectangle 3"/>
          <p:cNvSpPr>
            <a:spLocks noGrp="1"/>
          </p:cNvSpPr>
          <p:nvPr>
            <p:ph idx="1"/>
          </p:nvPr>
        </p:nvSpPr>
        <p:spPr>
          <a:xfrm>
            <a:off x="785813" y="2214563"/>
            <a:ext cx="7429500" cy="1928812"/>
          </a:xfrm>
          <a:ln/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None/>
            </a:pPr>
            <a:r>
              <a:rPr kumimoji="1" lang="en-US" altLang="zh-CN" sz="3600">
                <a:latin typeface="+mn-lt"/>
                <a:ea typeface="+mn-ea"/>
                <a:cs typeface="+mn-cs"/>
                <a:hlinkClick r:id="rId1" action="ppaction://hlinksldjump"/>
              </a:rPr>
              <a:t>5.3.1</a:t>
            </a:r>
            <a:r>
              <a:rPr kumimoji="1" lang="zh-CN" altLang="zh-CN" sz="3600" dirty="0">
                <a:latin typeface="+mn-lt"/>
                <a:ea typeface="+mn-ea"/>
                <a:cs typeface="+mn-cs"/>
                <a:hlinkClick r:id="rId1" action="ppaction://hlinksldjump"/>
              </a:rPr>
              <a:t>关系运算符及其优先次序</a:t>
            </a:r>
            <a:endParaRPr kumimoji="1" lang="en-US" altLang="zh-CN" sz="360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3600">
                <a:latin typeface="+mn-lt"/>
                <a:ea typeface="+mn-ea"/>
                <a:cs typeface="+mn-cs"/>
                <a:hlinkClick r:id="rId2" action="ppaction://hlinksldjump"/>
              </a:rPr>
              <a:t>5.3.2 </a:t>
            </a:r>
            <a:r>
              <a:rPr kumimoji="1" lang="zh-CN" altLang="zh-CN" sz="3600" dirty="0">
                <a:latin typeface="+mn-lt"/>
                <a:ea typeface="+mn-ea"/>
                <a:cs typeface="+mn-cs"/>
                <a:hlinkClick r:id="rId2" action="ppaction://hlinksldjump"/>
              </a:rPr>
              <a:t>关系表达式</a:t>
            </a:r>
            <a:endParaRPr kumimoji="1" lang="en-US" altLang="zh-CN" sz="3600">
              <a:latin typeface="+mn-lt"/>
              <a:ea typeface="+mn-ea"/>
              <a:cs typeface="+mn-cs"/>
            </a:endParaRPr>
          </a:p>
        </p:txBody>
      </p:sp>
      <p:sp>
        <p:nvSpPr>
          <p:cNvPr id="57347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48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49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7350" name="图片 6" descr="Untitl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35753" name="矩形 835752"/>
          <p:cNvSpPr/>
          <p:nvPr/>
        </p:nvSpPr>
        <p:spPr>
          <a:xfrm>
            <a:off x="1030288" y="4143375"/>
            <a:ext cx="7081838" cy="2122488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p>
            <a:pPr fontAlgn="base"/>
            <a:r>
              <a:rPr lang="zh-CN" altLang="en-US" sz="3600" b="1" strike="noStrike" noProof="1" dirty="0">
                <a:solidFill>
                  <a:srgbClr val="CC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例：</a:t>
            </a:r>
            <a:endParaRPr lang="zh-CN" altLang="en-US" sz="3600" b="1" strike="noStrike" noProof="1" dirty="0">
              <a:solidFill>
                <a:srgbClr val="CC00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fontAlgn="base"/>
            <a:r>
              <a:rPr lang="zh-CN" altLang="en-US" sz="3600" b="1" strike="noStrike" noProof="1" dirty="0">
                <a:solidFill>
                  <a:srgbClr val="CC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</a:t>
            </a:r>
            <a:r>
              <a:rPr lang="en-US" altLang="zh-CN" sz="3600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+ b &gt; c – d      x &gt; 3 / 2</a:t>
            </a:r>
            <a:endParaRPr lang="en-US" altLang="zh-CN" sz="3600" strike="noStrike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fontAlgn="base"/>
            <a:r>
              <a:rPr lang="en-US" altLang="zh-CN" sz="3600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'a' + 1 &lt; c      </a:t>
            </a:r>
            <a:r>
              <a:rPr lang="en-US" altLang="zh-CN" sz="6000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–</a:t>
            </a:r>
            <a:r>
              <a:rPr lang="en-US" altLang="zh-CN" sz="60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3600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 – 5 * j == k + 1</a:t>
            </a:r>
            <a:endParaRPr lang="en-US" altLang="zh-CN" sz="6000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357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5753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828675"/>
            <a:ext cx="8429625" cy="828675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5.3.1</a:t>
            </a:r>
            <a:r>
              <a:rPr kumimoji="1" lang="zh-CN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关系运算符及其优先次序</a:t>
            </a:r>
            <a:endParaRPr kumimoji="1" lang="zh-CN" altLang="en-US" sz="4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714375" y="1785938"/>
            <a:ext cx="7429500" cy="4500562"/>
          </a:xfrm>
          <a:ln/>
        </p:spPr>
        <p:txBody>
          <a:bodyPr vert="horz" wrap="square" lIns="91440" tIns="45720" rIns="91440" bIns="45720" anchor="t" anchorCtr="0"/>
          <a:p>
            <a:pPr/>
            <a:r>
              <a:rPr kumimoji="1" lang="zh-CN" altLang="zh-CN" dirty="0">
                <a:latin typeface="+mn-lt"/>
                <a:ea typeface="+mn-ea"/>
                <a:cs typeface="+mn-cs"/>
              </a:rPr>
              <a:t>关系运算符</a:t>
            </a:r>
            <a:r>
              <a:rPr kumimoji="1" lang="zh-CN" altLang="en-US" dirty="0">
                <a:latin typeface="+mn-lt"/>
                <a:ea typeface="+mn-ea"/>
                <a:cs typeface="+mn-cs"/>
              </a:rPr>
              <a:t>：</a:t>
            </a:r>
            <a:endParaRPr kumimoji="1" lang="en-US" altLang="zh-CN">
              <a:latin typeface="+mn-lt"/>
              <a:ea typeface="+mn-ea"/>
              <a:cs typeface="+mn-cs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1" lang="zh-CN" altLang="zh-CN" dirty="0">
                <a:latin typeface="+mn-lt"/>
                <a:ea typeface="+mn-ea"/>
              </a:rPr>
              <a:t>用来对两个数值进行比较</a:t>
            </a:r>
            <a:r>
              <a:rPr kumimoji="1" lang="zh-CN" altLang="en-US" dirty="0">
                <a:latin typeface="+mn-lt"/>
                <a:ea typeface="+mn-ea"/>
              </a:rPr>
              <a:t>的</a:t>
            </a:r>
            <a:r>
              <a:rPr kumimoji="1" lang="zh-CN" altLang="zh-CN" dirty="0">
                <a:latin typeface="+mn-lt"/>
                <a:ea typeface="+mn-ea"/>
              </a:rPr>
              <a:t>比较运算符</a:t>
            </a:r>
            <a:endParaRPr kumimoji="1" lang="en-US" altLang="zh-CN">
              <a:latin typeface="+mn-lt"/>
              <a:ea typeface="+mn-ea"/>
            </a:endParaRPr>
          </a:p>
          <a:p>
            <a:pPr/>
            <a:r>
              <a:rPr kumimoji="1" lang="zh-CN" altLang="zh-CN" dirty="0">
                <a:latin typeface="+mn-lt"/>
                <a:ea typeface="+mn-ea"/>
                <a:cs typeface="+mn-cs"/>
              </a:rPr>
              <a:t>Ｃ语言提供６种关系运算符：</a:t>
            </a:r>
            <a:endParaRPr kumimoji="1" lang="zh-CN" altLang="zh-CN" dirty="0">
              <a:latin typeface="+mn-lt"/>
              <a:ea typeface="+mn-ea"/>
              <a:cs typeface="+mn-cs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1" lang="zh-CN" altLang="zh-CN" dirty="0">
                <a:solidFill>
                  <a:srgbClr val="00B050"/>
                </a:solidFill>
                <a:latin typeface="+mn-lt"/>
                <a:ea typeface="+mn-ea"/>
              </a:rPr>
              <a:t>① ＜</a:t>
            </a:r>
            <a:r>
              <a:rPr kumimoji="1" lang="en-US" altLang="zh-CN">
                <a:solidFill>
                  <a:srgbClr val="00B050"/>
                </a:solidFill>
                <a:latin typeface="+mn-lt"/>
                <a:ea typeface="+mn-ea"/>
              </a:rPr>
              <a:t>  (</a:t>
            </a:r>
            <a:r>
              <a:rPr kumimoji="1" lang="zh-CN" altLang="zh-CN" dirty="0">
                <a:solidFill>
                  <a:srgbClr val="00B050"/>
                </a:solidFill>
                <a:latin typeface="+mn-lt"/>
                <a:ea typeface="+mn-ea"/>
              </a:rPr>
              <a:t>小于</a:t>
            </a:r>
            <a:r>
              <a:rPr kumimoji="1" lang="en-US" altLang="zh-CN">
                <a:solidFill>
                  <a:srgbClr val="00B050"/>
                </a:solidFill>
                <a:latin typeface="+mn-lt"/>
                <a:ea typeface="+mn-ea"/>
              </a:rPr>
              <a:t>)   </a:t>
            </a:r>
            <a:r>
              <a:rPr kumimoji="1" lang="zh-CN" altLang="zh-CN" dirty="0">
                <a:solidFill>
                  <a:srgbClr val="00B050"/>
                </a:solidFill>
                <a:latin typeface="+mn-lt"/>
                <a:ea typeface="+mn-ea"/>
              </a:rPr>
              <a:t>② ＜</a:t>
            </a:r>
            <a:r>
              <a:rPr kumimoji="1" lang="en-US" altLang="zh-CN">
                <a:solidFill>
                  <a:srgbClr val="00B050"/>
                </a:solidFill>
                <a:latin typeface="+mn-lt"/>
                <a:ea typeface="+mn-ea"/>
              </a:rPr>
              <a:t>=     (</a:t>
            </a:r>
            <a:r>
              <a:rPr kumimoji="1" lang="zh-CN" altLang="zh-CN" dirty="0">
                <a:solidFill>
                  <a:srgbClr val="00B050"/>
                </a:solidFill>
                <a:latin typeface="+mn-lt"/>
                <a:ea typeface="+mn-ea"/>
              </a:rPr>
              <a:t>小于或等于</a:t>
            </a:r>
            <a:r>
              <a:rPr kumimoji="1" lang="en-US" altLang="zh-CN">
                <a:solidFill>
                  <a:srgbClr val="00B050"/>
                </a:solidFill>
                <a:latin typeface="+mn-lt"/>
                <a:ea typeface="+mn-ea"/>
              </a:rPr>
              <a:t>)   </a:t>
            </a:r>
            <a:endParaRPr kumimoji="1" lang="zh-CN" altLang="zh-CN" dirty="0">
              <a:solidFill>
                <a:srgbClr val="00B050"/>
              </a:solidFill>
              <a:latin typeface="+mn-lt"/>
              <a:ea typeface="+mn-ea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1" lang="zh-CN" altLang="zh-CN" dirty="0">
                <a:solidFill>
                  <a:srgbClr val="00B050"/>
                </a:solidFill>
                <a:latin typeface="+mn-lt"/>
                <a:ea typeface="+mn-ea"/>
              </a:rPr>
              <a:t>③ ＞</a:t>
            </a:r>
            <a:r>
              <a:rPr kumimoji="1" lang="en-US" altLang="zh-CN">
                <a:solidFill>
                  <a:srgbClr val="00B050"/>
                </a:solidFill>
                <a:latin typeface="+mn-lt"/>
                <a:ea typeface="+mn-ea"/>
              </a:rPr>
              <a:t>  (</a:t>
            </a:r>
            <a:r>
              <a:rPr kumimoji="1" lang="zh-CN" altLang="zh-CN" dirty="0">
                <a:solidFill>
                  <a:srgbClr val="00B050"/>
                </a:solidFill>
                <a:latin typeface="+mn-lt"/>
                <a:ea typeface="+mn-ea"/>
              </a:rPr>
              <a:t>大于</a:t>
            </a:r>
            <a:r>
              <a:rPr kumimoji="1" lang="en-US" altLang="zh-CN">
                <a:solidFill>
                  <a:srgbClr val="00B050"/>
                </a:solidFill>
                <a:latin typeface="+mn-lt"/>
                <a:ea typeface="+mn-ea"/>
              </a:rPr>
              <a:t>)   </a:t>
            </a:r>
            <a:r>
              <a:rPr kumimoji="1" lang="zh-CN" altLang="zh-CN" dirty="0">
                <a:solidFill>
                  <a:srgbClr val="00B050"/>
                </a:solidFill>
                <a:latin typeface="+mn-lt"/>
                <a:ea typeface="+mn-ea"/>
              </a:rPr>
              <a:t>④ ＞</a:t>
            </a:r>
            <a:r>
              <a:rPr kumimoji="1" lang="en-US" altLang="zh-CN">
                <a:solidFill>
                  <a:srgbClr val="00B050"/>
                </a:solidFill>
                <a:latin typeface="+mn-lt"/>
                <a:ea typeface="+mn-ea"/>
              </a:rPr>
              <a:t>=     (</a:t>
            </a:r>
            <a:r>
              <a:rPr kumimoji="1" lang="zh-CN" altLang="zh-CN" dirty="0">
                <a:solidFill>
                  <a:srgbClr val="00B050"/>
                </a:solidFill>
                <a:latin typeface="+mn-lt"/>
                <a:ea typeface="+mn-ea"/>
              </a:rPr>
              <a:t>大于或等于</a:t>
            </a:r>
            <a:r>
              <a:rPr kumimoji="1" lang="en-US" altLang="zh-CN">
                <a:solidFill>
                  <a:srgbClr val="00B050"/>
                </a:solidFill>
                <a:latin typeface="+mn-lt"/>
                <a:ea typeface="+mn-ea"/>
              </a:rPr>
              <a:t>) </a:t>
            </a:r>
            <a:endParaRPr kumimoji="1" lang="en-US" altLang="zh-CN">
              <a:solidFill>
                <a:srgbClr val="00B050"/>
              </a:solidFill>
              <a:latin typeface="+mn-lt"/>
              <a:ea typeface="+mn-ea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00B050"/>
                </a:solidFill>
                <a:latin typeface="+mn-lt"/>
                <a:ea typeface="+mn-ea"/>
              </a:rPr>
              <a:t>   </a:t>
            </a:r>
            <a:endParaRPr kumimoji="1" lang="zh-CN" altLang="zh-CN" dirty="0">
              <a:solidFill>
                <a:srgbClr val="00B050"/>
              </a:solidFill>
              <a:latin typeface="+mn-lt"/>
              <a:ea typeface="+mn-ea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1" lang="zh-CN" altLang="zh-CN" dirty="0">
                <a:solidFill>
                  <a:srgbClr val="9D138D"/>
                </a:solidFill>
                <a:latin typeface="+mn-lt"/>
                <a:ea typeface="+mn-ea"/>
              </a:rPr>
              <a:t>⑤</a:t>
            </a:r>
            <a:r>
              <a:rPr kumimoji="1" lang="en-US" altLang="zh-CN">
                <a:solidFill>
                  <a:srgbClr val="9D138D"/>
                </a:solidFill>
                <a:latin typeface="+mn-lt"/>
                <a:ea typeface="+mn-ea"/>
              </a:rPr>
              <a:t> ==   (</a:t>
            </a:r>
            <a:r>
              <a:rPr kumimoji="1" lang="zh-CN" altLang="zh-CN" dirty="0">
                <a:solidFill>
                  <a:srgbClr val="9D138D"/>
                </a:solidFill>
                <a:latin typeface="+mn-lt"/>
                <a:ea typeface="+mn-ea"/>
              </a:rPr>
              <a:t>等于</a:t>
            </a:r>
            <a:r>
              <a:rPr kumimoji="1" lang="en-US" altLang="zh-CN">
                <a:solidFill>
                  <a:srgbClr val="9D138D"/>
                </a:solidFill>
                <a:latin typeface="+mn-lt"/>
                <a:ea typeface="+mn-ea"/>
              </a:rPr>
              <a:t>)      </a:t>
            </a:r>
            <a:r>
              <a:rPr kumimoji="1" lang="zh-CN" altLang="zh-CN" dirty="0">
                <a:solidFill>
                  <a:srgbClr val="9D138D"/>
                </a:solidFill>
                <a:latin typeface="+mn-lt"/>
                <a:ea typeface="+mn-ea"/>
              </a:rPr>
              <a:t>⑥</a:t>
            </a:r>
            <a:r>
              <a:rPr kumimoji="1" lang="en-US" altLang="zh-CN">
                <a:solidFill>
                  <a:srgbClr val="9D138D"/>
                </a:solidFill>
                <a:latin typeface="+mn-lt"/>
                <a:ea typeface="+mn-ea"/>
              </a:rPr>
              <a:t> !=   (</a:t>
            </a:r>
            <a:r>
              <a:rPr kumimoji="1" lang="zh-CN" altLang="zh-CN" dirty="0">
                <a:solidFill>
                  <a:srgbClr val="9D138D"/>
                </a:solidFill>
                <a:latin typeface="+mn-lt"/>
                <a:ea typeface="+mn-ea"/>
              </a:rPr>
              <a:t>不等于</a:t>
            </a:r>
            <a:r>
              <a:rPr kumimoji="1" lang="en-US" altLang="zh-CN">
                <a:solidFill>
                  <a:srgbClr val="9D138D"/>
                </a:solidFill>
                <a:latin typeface="+mn-lt"/>
                <a:ea typeface="+mn-ea"/>
              </a:rPr>
              <a:t>) </a:t>
            </a:r>
            <a:endParaRPr kumimoji="1" lang="en-US" altLang="zh-CN">
              <a:solidFill>
                <a:srgbClr val="9D138D"/>
              </a:solidFill>
              <a:latin typeface="+mn-lt"/>
              <a:ea typeface="+mn-ea"/>
            </a:endParaRPr>
          </a:p>
        </p:txBody>
      </p:sp>
      <p:sp>
        <p:nvSpPr>
          <p:cNvPr id="58371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2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3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3125" y="4929188"/>
            <a:ext cx="3071813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zh-CN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优先级相同</a:t>
            </a:r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(</a:t>
            </a:r>
            <a:r>
              <a:rPr lang="zh-CN" altLang="zh-CN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高</a:t>
            </a:r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43000" y="3714750"/>
            <a:ext cx="7000875" cy="121443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14438" y="5500688"/>
            <a:ext cx="7000875" cy="642937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0" y="6143625"/>
            <a:ext cx="3071813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zh-CN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优先级相同</a:t>
            </a:r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(</a:t>
            </a:r>
            <a:r>
              <a:rPr lang="zh-CN" altLang="zh-CN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低</a:t>
            </a:r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zh-CN" altLang="en-US" sz="2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8378" name="图片 10" descr="Untitled2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7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charRg st="7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25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charRg st="25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39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267">
                                            <p:txEl>
                                              <p:charRg st="39" end="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71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267">
                                            <p:txEl>
                                              <p:charRg st="71" end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01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267">
                                            <p:txEl>
                                              <p:charRg st="101" end="1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05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267">
                                            <p:txEl>
                                              <p:charRg st="105" end="1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828675"/>
            <a:ext cx="8429625" cy="828675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5.3.1</a:t>
            </a:r>
            <a:r>
              <a:rPr kumimoji="1" lang="zh-CN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关系运算符及其优先次序</a:t>
            </a:r>
            <a:endParaRPr kumimoji="1" lang="zh-CN" altLang="en-US" sz="4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714375" y="1785938"/>
            <a:ext cx="7429500" cy="785812"/>
          </a:xfrm>
          <a:ln/>
        </p:spPr>
        <p:txBody>
          <a:bodyPr vert="horz" wrap="square" lIns="91440" tIns="45720" rIns="91440" bIns="45720" anchor="t" anchorCtr="0"/>
          <a:p>
            <a:pPr/>
            <a:r>
              <a:rPr kumimoji="1" lang="zh-CN" altLang="zh-CN" dirty="0">
                <a:latin typeface="+mn-lt"/>
                <a:ea typeface="+mn-ea"/>
                <a:cs typeface="+mn-cs"/>
              </a:rPr>
              <a:t>关系</a:t>
            </a:r>
            <a:r>
              <a:rPr kumimoji="1" lang="zh-CN" altLang="en-US" dirty="0">
                <a:latin typeface="+mn-lt"/>
                <a:ea typeface="+mn-ea"/>
                <a:cs typeface="+mn-cs"/>
              </a:rPr>
              <a:t>、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算术</a:t>
            </a:r>
            <a:r>
              <a:rPr kumimoji="1" lang="zh-CN" altLang="en-US" dirty="0">
                <a:latin typeface="+mn-lt"/>
                <a:ea typeface="+mn-ea"/>
                <a:cs typeface="+mn-cs"/>
              </a:rPr>
              <a:t>、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赋值运算符</a:t>
            </a:r>
            <a:r>
              <a:rPr kumimoji="1" lang="zh-CN" altLang="en-US" dirty="0">
                <a:latin typeface="+mn-lt"/>
                <a:ea typeface="+mn-ea"/>
                <a:cs typeface="+mn-cs"/>
              </a:rPr>
              <a:t>的优先级</a:t>
            </a:r>
            <a:endParaRPr kumimoji="1" lang="en-US" altLang="zh-CN">
              <a:latin typeface="+mn-lt"/>
              <a:ea typeface="+mn-ea"/>
              <a:cs typeface="+mn-cs"/>
            </a:endParaRPr>
          </a:p>
          <a:p>
            <a:pPr lvl="1"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9D138D"/>
              </a:solidFill>
              <a:latin typeface="+mn-lt"/>
              <a:ea typeface="+mn-ea"/>
            </a:endParaRPr>
          </a:p>
        </p:txBody>
      </p:sp>
      <p:sp>
        <p:nvSpPr>
          <p:cNvPr id="59395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6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7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组合 15"/>
          <p:cNvGrpSpPr/>
          <p:nvPr/>
        </p:nvGrpSpPr>
        <p:grpSpPr>
          <a:xfrm>
            <a:off x="2000250" y="2928938"/>
            <a:ext cx="3643313" cy="2143125"/>
            <a:chOff x="1785918" y="2715414"/>
            <a:chExt cx="3643338" cy="2143140"/>
          </a:xfrm>
        </p:grpSpPr>
        <p:sp>
          <p:nvSpPr>
            <p:cNvPr id="59399" name="TextBox 10"/>
            <p:cNvSpPr txBox="1"/>
            <p:nvPr/>
          </p:nvSpPr>
          <p:spPr>
            <a:xfrm>
              <a:off x="1785918" y="2786058"/>
              <a:ext cx="3643338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2800" b="1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算术运算符      </a:t>
              </a:r>
              <a:r>
                <a:rPr lang="en-US" altLang="zh-CN" sz="28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</a:t>
              </a:r>
              <a:r>
                <a:rPr lang="zh-CN" altLang="en-US" sz="2800" b="1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高</a:t>
              </a:r>
              <a:r>
                <a:rPr lang="en-US" altLang="zh-CN" sz="28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)</a:t>
              </a:r>
              <a:endPara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00" name="TextBox 11"/>
            <p:cNvSpPr txBox="1"/>
            <p:nvPr/>
          </p:nvSpPr>
          <p:spPr>
            <a:xfrm>
              <a:off x="1785918" y="4286256"/>
              <a:ext cx="3643338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2800" b="1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赋值运算符      </a:t>
              </a:r>
              <a:r>
                <a:rPr lang="en-US" altLang="zh-CN" sz="28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</a:t>
              </a:r>
              <a:r>
                <a:rPr lang="zh-CN" altLang="en-US" sz="2800" b="1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低</a:t>
              </a:r>
              <a:r>
                <a:rPr lang="en-US" altLang="zh-CN" sz="28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)</a:t>
              </a:r>
              <a:endPara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01" name="TextBox 12"/>
            <p:cNvSpPr txBox="1"/>
            <p:nvPr/>
          </p:nvSpPr>
          <p:spPr>
            <a:xfrm>
              <a:off x="1823496" y="3579312"/>
              <a:ext cx="2143140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2800" b="1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关系运算符 </a:t>
              </a:r>
              <a:endPara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9402" name="直接箭头连接符 14"/>
            <p:cNvCxnSpPr/>
            <p:nvPr/>
          </p:nvCxnSpPr>
          <p:spPr>
            <a:xfrm rot="5400000" flipH="1" flipV="1">
              <a:off x="2857488" y="3786190"/>
              <a:ext cx="2143140" cy="1588"/>
            </a:xfrm>
            <a:prstGeom prst="straightConnector1">
              <a:avLst/>
            </a:prstGeom>
            <a:ln w="38100" cap="flat" cmpd="sng">
              <a:solidFill>
                <a:srgbClr val="FF0000"/>
              </a:solidFill>
              <a:prstDash val="solid"/>
              <a:miter/>
              <a:headEnd type="none" w="med" len="med"/>
              <a:tailEnd type="arrow" w="med" len="med"/>
            </a:ln>
          </p:spPr>
        </p:cxnSp>
      </p:grpSp>
      <p:pic>
        <p:nvPicPr>
          <p:cNvPr id="59403" name="图片 11" descr="Untitled2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828675"/>
            <a:ext cx="8429625" cy="828675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5.3.1</a:t>
            </a:r>
            <a:r>
              <a:rPr kumimoji="1" lang="zh-CN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关系运算符及其优先次序</a:t>
            </a:r>
            <a:endParaRPr kumimoji="1" lang="zh-CN" altLang="en-US" sz="4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857250" y="2143125"/>
            <a:ext cx="7429500" cy="3143250"/>
          </a:xfrm>
          <a:ln/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None/>
            </a:pPr>
            <a:r>
              <a:rPr kumimoji="1" lang="en-US" altLang="zh-CN">
                <a:latin typeface="+mn-lt"/>
                <a:ea typeface="+mn-ea"/>
                <a:cs typeface="+mn-cs"/>
              </a:rPr>
              <a:t>c&gt;</a:t>
            </a:r>
            <a:r>
              <a:rPr kumimoji="1" lang="en-US" altLang="zh-CN" err="1">
                <a:latin typeface="+mn-lt"/>
                <a:ea typeface="+mn-ea"/>
                <a:cs typeface="+mn-cs"/>
              </a:rPr>
              <a:t>a+b</a:t>
            </a:r>
            <a:r>
              <a:rPr kumimoji="1" lang="en-US" altLang="zh-CN">
                <a:latin typeface="+mn-lt"/>
                <a:ea typeface="+mn-ea"/>
                <a:cs typeface="+mn-cs"/>
              </a:rPr>
              <a:t>        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等效于</a:t>
            </a:r>
            <a:r>
              <a:rPr kumimoji="1" lang="en-US" altLang="zh-CN">
                <a:latin typeface="+mn-lt"/>
                <a:ea typeface="+mn-ea"/>
                <a:cs typeface="+mn-cs"/>
              </a:rPr>
              <a:t>  c&gt;(</a:t>
            </a:r>
            <a:r>
              <a:rPr kumimoji="1" lang="en-US" altLang="zh-CN" err="1">
                <a:latin typeface="+mn-lt"/>
                <a:ea typeface="+mn-ea"/>
                <a:cs typeface="+mn-cs"/>
              </a:rPr>
              <a:t>a+b</a:t>
            </a:r>
            <a:r>
              <a:rPr kumimoji="1" lang="en-US" altLang="zh-CN">
                <a:latin typeface="+mn-lt"/>
                <a:ea typeface="+mn-ea"/>
                <a:cs typeface="+mn-cs"/>
              </a:rPr>
              <a:t>)</a:t>
            </a:r>
            <a:endParaRPr kumimoji="1" lang="zh-CN" altLang="zh-CN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>
                <a:latin typeface="+mn-lt"/>
                <a:ea typeface="+mn-ea"/>
                <a:cs typeface="+mn-cs"/>
              </a:rPr>
              <a:t>a&gt;b==c     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等效于</a:t>
            </a:r>
            <a:r>
              <a:rPr kumimoji="1" lang="en-US" altLang="zh-CN">
                <a:latin typeface="+mn-lt"/>
                <a:ea typeface="+mn-ea"/>
                <a:cs typeface="+mn-cs"/>
              </a:rPr>
              <a:t>  (a&gt;b)==c</a:t>
            </a:r>
            <a:endParaRPr kumimoji="1" lang="zh-CN" altLang="zh-CN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>
                <a:latin typeface="+mn-lt"/>
                <a:ea typeface="+mn-ea"/>
                <a:cs typeface="+mn-cs"/>
              </a:rPr>
              <a:t>a==b&lt;c     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等效于</a:t>
            </a:r>
            <a:r>
              <a:rPr kumimoji="1" lang="en-US" altLang="zh-CN">
                <a:latin typeface="+mn-lt"/>
                <a:ea typeface="+mn-ea"/>
                <a:cs typeface="+mn-cs"/>
              </a:rPr>
              <a:t>   a==(b&lt;c)</a:t>
            </a:r>
            <a:endParaRPr kumimoji="1" lang="zh-CN" altLang="zh-CN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>
                <a:latin typeface="+mn-lt"/>
                <a:ea typeface="+mn-ea"/>
                <a:cs typeface="+mn-cs"/>
              </a:rPr>
              <a:t>a=b&gt;c       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等效于</a:t>
            </a:r>
            <a:r>
              <a:rPr kumimoji="1" lang="en-US" altLang="zh-CN">
                <a:latin typeface="+mn-lt"/>
                <a:ea typeface="+mn-ea"/>
                <a:cs typeface="+mn-cs"/>
              </a:rPr>
              <a:t>   a=(b&gt;c)</a:t>
            </a:r>
            <a:endParaRPr kumimoji="1" lang="en-US" altLang="zh-CN">
              <a:solidFill>
                <a:srgbClr val="9D138D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0419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20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21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0422" name="图片 6" descr="Untitled2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26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267">
                                            <p:txEl>
                                              <p:charRg st="26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51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charRg st="51" end="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77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267">
                                            <p:txEl>
                                              <p:charRg st="77" end="1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828675"/>
            <a:ext cx="8429625" cy="828675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5.3.2 </a:t>
            </a:r>
            <a:r>
              <a:rPr kumimoji="1" lang="zh-CN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关系表达式</a:t>
            </a:r>
            <a:endParaRPr kumimoji="1" lang="zh-CN" altLang="en-US" sz="4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785813" y="1785938"/>
            <a:ext cx="7429500" cy="4071937"/>
          </a:xfrm>
          <a:ln/>
        </p:spPr>
        <p:txBody>
          <a:bodyPr vert="horz" wrap="square" lIns="91440" tIns="45720" rIns="91440" bIns="45720" anchor="t" anchorCtr="0"/>
          <a:p>
            <a:pPr/>
            <a:r>
              <a:rPr kumimoji="1" lang="zh-CN" altLang="zh-CN" dirty="0">
                <a:latin typeface="+mn-lt"/>
                <a:ea typeface="+mn-ea"/>
                <a:cs typeface="+mn-cs"/>
              </a:rPr>
              <a:t>关系表达式</a:t>
            </a:r>
            <a:endParaRPr kumimoji="1" lang="en-US" altLang="zh-CN">
              <a:latin typeface="+mn-lt"/>
              <a:ea typeface="+mn-ea"/>
              <a:cs typeface="+mn-cs"/>
            </a:endParaRPr>
          </a:p>
          <a:p>
            <a:pPr lvl="1"/>
            <a:r>
              <a:rPr kumimoji="1" lang="zh-CN" altLang="zh-CN" dirty="0">
                <a:latin typeface="+mn-lt"/>
                <a:ea typeface="+mn-ea"/>
              </a:rPr>
              <a:t>用关系运算符将两个数值或数值表达式连接起来的式子</a:t>
            </a:r>
            <a:endParaRPr kumimoji="1" lang="en-US" altLang="zh-CN">
              <a:latin typeface="+mn-lt"/>
              <a:ea typeface="+mn-ea"/>
            </a:endParaRPr>
          </a:p>
          <a:p>
            <a:pPr lvl="1"/>
            <a:r>
              <a:rPr kumimoji="1" lang="zh-CN" altLang="zh-CN" dirty="0">
                <a:latin typeface="+mn-lt"/>
                <a:ea typeface="+mn-ea"/>
              </a:rPr>
              <a:t>关系表达式的值是一个逻辑值，即“真”或“假”</a:t>
            </a:r>
            <a:endParaRPr kumimoji="1" lang="en-US" altLang="zh-CN">
              <a:latin typeface="+mn-lt"/>
              <a:ea typeface="+mn-ea"/>
            </a:endParaRPr>
          </a:p>
          <a:p>
            <a:pPr lvl="1"/>
            <a:r>
              <a:rPr kumimoji="1" lang="zh-CN" altLang="zh-CN" dirty="0">
                <a:latin typeface="+mn-lt"/>
                <a:ea typeface="+mn-ea"/>
              </a:rPr>
              <a:t>在</a:t>
            </a:r>
            <a:r>
              <a:rPr kumimoji="1" lang="en-US" altLang="zh-CN">
                <a:latin typeface="+mn-lt"/>
                <a:ea typeface="+mn-ea"/>
              </a:rPr>
              <a:t>C</a:t>
            </a:r>
            <a:r>
              <a:rPr kumimoji="1" lang="zh-CN" altLang="zh-CN" dirty="0">
                <a:latin typeface="+mn-lt"/>
                <a:ea typeface="+mn-ea"/>
              </a:rPr>
              <a:t>的逻辑运算中，以“１”代表“真”，以“０”代表“假”</a:t>
            </a:r>
            <a:endParaRPr kumimoji="1" lang="en-US" altLang="zh-CN">
              <a:solidFill>
                <a:srgbClr val="9D138D"/>
              </a:solidFill>
              <a:latin typeface="+mn-lt"/>
              <a:ea typeface="+mn-ea"/>
            </a:endParaRPr>
          </a:p>
        </p:txBody>
      </p:sp>
      <p:sp>
        <p:nvSpPr>
          <p:cNvPr id="61443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44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45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1446" name="图片 6" descr="Untitled2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6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charRg st="6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31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charRg st="31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54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267">
                                            <p:txEl>
                                              <p:charRg st="54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82" name="文本占位符 839681"/>
          <p:cNvSpPr>
            <a:spLocks noGrp="1"/>
          </p:cNvSpPr>
          <p:nvPr>
            <p:ph idx="1"/>
          </p:nvPr>
        </p:nvSpPr>
        <p:spPr>
          <a:xfrm>
            <a:off x="661988" y="188913"/>
            <a:ext cx="4500563" cy="400050"/>
          </a:xfrm>
        </p:spPr>
        <p:txBody>
          <a:bodyPr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2400" b="1" i="0" u="none" strike="noStrike" kern="1200" cap="none" spc="0" normalizeH="0" baseline="0" noProof="1" dirty="0">
                <a:solidFill>
                  <a:srgbClr val="008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+mn-lt"/>
                <a:ea typeface="楷体_GB2312" pitchFamily="49" charset="-122"/>
                <a:cs typeface="+mn-cs"/>
              </a:rPr>
              <a:t>关系运算注意：</a:t>
            </a:r>
            <a:endParaRPr kumimoji="0" lang="zh-CN" altLang="en-US" sz="2400" b="1" i="0" u="none" strike="noStrike" kern="1200" cap="none" spc="0" normalizeH="0" baseline="0" noProof="1" dirty="0">
              <a:solidFill>
                <a:srgbClr val="008000"/>
              </a:solidFill>
              <a:effectLst>
                <a:outerShdw blurRad="38100" dist="38100" dir="2700000">
                  <a:srgbClr val="FFFFFF"/>
                </a:outerShdw>
              </a:effectLst>
              <a:latin typeface="+mn-lt"/>
              <a:ea typeface="楷体_GB2312" pitchFamily="49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839685" name="矩形 839684"/>
          <p:cNvSpPr/>
          <p:nvPr/>
        </p:nvSpPr>
        <p:spPr>
          <a:xfrm>
            <a:off x="935038" y="706438"/>
            <a:ext cx="4073525" cy="86042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 anchor="ctr">
            <a:spAutoFit/>
          </a:bodyPr>
          <a:p>
            <a:pPr eaLnBrk="0" fontAlgn="base" hangingPunct="0"/>
            <a:r>
              <a:rPr lang="zh-CN" altLang="zh-CN" sz="2400" b="1" strike="noStrike" noProof="1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例 </a:t>
            </a:r>
            <a:r>
              <a:rPr lang="zh-CN" altLang="zh-CN" sz="2400" b="1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  若</a:t>
            </a:r>
            <a:r>
              <a:rPr lang="en-US" altLang="zh-CN" sz="2400" b="1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a = 0; b = 0.5; x = 0.3;</a:t>
            </a:r>
            <a:endParaRPr lang="en-US" altLang="zh-CN" sz="2400" b="1" strike="noStrike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eaLnBrk="0" fontAlgn="base" hangingPunct="0"/>
            <a:r>
              <a:rPr lang="zh-CN" altLang="zh-CN" sz="2400" b="1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      则 </a:t>
            </a:r>
            <a:r>
              <a:rPr lang="en-US" altLang="zh-CN" sz="2400" b="1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 </a:t>
            </a:r>
            <a:r>
              <a:rPr lang="zh-CN" altLang="zh-CN" sz="2400" b="1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&lt;= x &lt;= b的值为</a:t>
            </a:r>
            <a:r>
              <a:rPr lang="zh-CN" altLang="zh-CN" sz="2400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</a:t>
            </a:r>
            <a:endParaRPr lang="zh-CN" altLang="zh-CN" sz="2400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39686" name="文本框 839685"/>
          <p:cNvSpPr txBox="1"/>
          <p:nvPr/>
        </p:nvSpPr>
        <p:spPr>
          <a:xfrm>
            <a:off x="4252913" y="1141413"/>
            <a:ext cx="322263" cy="396875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t">
            <a:spAutoFit/>
          </a:bodyPr>
          <a:p>
            <a:pPr eaLnBrk="0" hangingPunct="0"/>
            <a:r>
              <a:rPr lang="en-US" altLang="zh-CN" sz="2000" b="1" noProof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0</a:t>
            </a:r>
            <a:endParaRPr lang="en-US" altLang="zh-CN" sz="2000" b="1" noProof="1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839687" name="矩形 839686"/>
          <p:cNvSpPr/>
          <p:nvPr/>
        </p:nvSpPr>
        <p:spPr>
          <a:xfrm>
            <a:off x="4922838" y="1692275"/>
            <a:ext cx="3519488" cy="86042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 anchor="ctr">
            <a:spAutoFit/>
          </a:bodyPr>
          <a:p>
            <a:pPr eaLnBrk="0" fontAlgn="base" hangingPunct="0"/>
            <a:r>
              <a:rPr lang="zh-CN" altLang="zh-CN" sz="2400" b="1" strike="noStrike" noProof="1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例</a:t>
            </a:r>
            <a:r>
              <a:rPr lang="zh-CN" altLang="zh-CN" sz="2400" b="1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   </a:t>
            </a:r>
            <a:r>
              <a:rPr lang="en-US" altLang="zh-CN" sz="2400" b="1" strike="noStrike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5 &gt; 2 &gt; 7 &gt; 8</a:t>
            </a:r>
            <a:r>
              <a:rPr lang="zh-CN" altLang="zh-CN" sz="2400" b="1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在</a:t>
            </a:r>
            <a:r>
              <a:rPr lang="zh-CN" altLang="zh-CN" sz="2400" b="1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C中是</a:t>
            </a:r>
            <a:endParaRPr lang="en-US" altLang="zh-CN" sz="2400" b="1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eaLnBrk="0" fontAlgn="base" hangingPunct="0"/>
            <a:r>
              <a:rPr lang="zh-CN" altLang="zh-CN" sz="2400" b="1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允许的，值为</a:t>
            </a:r>
            <a:endParaRPr lang="zh-CN" altLang="zh-CN" sz="2400" b="1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839688" name="文本框 839687"/>
          <p:cNvSpPr txBox="1"/>
          <p:nvPr/>
        </p:nvSpPr>
        <p:spPr>
          <a:xfrm>
            <a:off x="6818313" y="2130425"/>
            <a:ext cx="322263" cy="396875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t">
            <a:spAutoFit/>
          </a:bodyPr>
          <a:p>
            <a:pPr eaLnBrk="0" hangingPunct="0"/>
            <a:r>
              <a:rPr lang="en-US" altLang="zh-CN" sz="2000" b="1" noProof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0</a:t>
            </a:r>
            <a:endParaRPr lang="en-US" altLang="zh-CN" sz="2000" b="1" noProof="1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839689" name="矩形 839688"/>
          <p:cNvSpPr/>
          <p:nvPr/>
        </p:nvSpPr>
        <p:spPr>
          <a:xfrm>
            <a:off x="773113" y="1763713"/>
            <a:ext cx="3973513" cy="122555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 anchor="ctr">
            <a:spAutoFit/>
          </a:bodyPr>
          <a:p>
            <a:pPr eaLnBrk="0" fontAlgn="base" hangingPunct="0"/>
            <a:r>
              <a:rPr lang="zh-CN" altLang="zh-CN" sz="2400" b="1" strike="noStrike" noProof="1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例</a:t>
            </a:r>
            <a:r>
              <a:rPr lang="zh-CN" altLang="zh-CN" sz="2400" b="1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     </a:t>
            </a:r>
            <a:r>
              <a:rPr lang="en-US" altLang="zh-CN" sz="2400" b="1" strike="noStrike" noProof="1" err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int</a:t>
            </a:r>
            <a:r>
              <a:rPr lang="en-US" altLang="zh-CN" sz="2400" b="1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  i = 1,  j = 7, a;  </a:t>
            </a:r>
            <a:endParaRPr lang="en-US" altLang="zh-CN" sz="2400" b="1" strike="noStrike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eaLnBrk="0" fontAlgn="base" hangingPunct="0"/>
            <a:r>
              <a:rPr lang="en-US" altLang="zh-CN" sz="2400" b="1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         a = i + (j % 4 != 0);   </a:t>
            </a:r>
            <a:endParaRPr lang="en-US" altLang="zh-CN" sz="2400" b="1" strike="noStrike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eaLnBrk="0" fontAlgn="base" hangingPunct="0"/>
            <a:r>
              <a:rPr lang="zh-CN" altLang="zh-CN" sz="2400" b="1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         则</a:t>
            </a:r>
            <a:r>
              <a:rPr lang="en-US" altLang="zh-CN" sz="2400" b="1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a =</a:t>
            </a:r>
            <a:endParaRPr lang="en-US" altLang="zh-CN" sz="2400" b="1" strike="noStrike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839690" name="文本框 839689"/>
          <p:cNvSpPr txBox="1"/>
          <p:nvPr/>
        </p:nvSpPr>
        <p:spPr>
          <a:xfrm>
            <a:off x="2230438" y="2533650"/>
            <a:ext cx="322263" cy="396875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t">
            <a:spAutoFit/>
          </a:bodyPr>
          <a:p>
            <a:pPr eaLnBrk="0" hangingPunct="0"/>
            <a:r>
              <a:rPr lang="en-US" altLang="zh-CN" sz="2000" b="1" noProof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2</a:t>
            </a:r>
            <a:endParaRPr lang="en-US" altLang="zh-CN" sz="2000" b="1" noProof="1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839691" name="文本框 839690"/>
          <p:cNvSpPr txBox="1"/>
          <p:nvPr/>
        </p:nvSpPr>
        <p:spPr>
          <a:xfrm>
            <a:off x="1776413" y="3167063"/>
            <a:ext cx="4867275" cy="86042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 anchor="ctr">
            <a:spAutoFit/>
          </a:bodyPr>
          <a:p>
            <a:pPr eaLnBrk="0" hangingPunct="0"/>
            <a:r>
              <a:rPr lang="zh-CN" altLang="en-US" sz="2400" b="1" noProof="1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例</a:t>
            </a:r>
            <a:r>
              <a:rPr lang="zh-CN" altLang="en-US" sz="2400" b="1" noProof="1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   ‘</a:t>
            </a:r>
            <a:r>
              <a:rPr lang="zh-CN" altLang="zh-CN" sz="2400" b="1" noProof="1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a’&gt;0        结果为</a:t>
            </a:r>
            <a:endParaRPr lang="zh-CN" altLang="zh-CN" sz="2400" b="1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eaLnBrk="0" hangingPunct="0"/>
            <a:r>
              <a:rPr lang="zh-CN" altLang="zh-CN" sz="2400" b="1" noProof="1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      ‘A’&gt;100    结果为</a:t>
            </a:r>
            <a:endParaRPr lang="zh-CN" altLang="zh-CN" sz="2400" b="1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839692" name="文本框 839691"/>
          <p:cNvSpPr txBox="1"/>
          <p:nvPr/>
        </p:nvSpPr>
        <p:spPr>
          <a:xfrm>
            <a:off x="5075238" y="3208338"/>
            <a:ext cx="322263" cy="396875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t">
            <a:spAutoFit/>
          </a:bodyPr>
          <a:p>
            <a:pPr eaLnBrk="0" hangingPunct="0"/>
            <a:r>
              <a:rPr lang="en-US" altLang="zh-CN" sz="2000" b="1" noProof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1</a:t>
            </a:r>
            <a:endParaRPr lang="en-US" altLang="zh-CN" sz="2000" b="1" noProof="1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839693" name="文本框 839692"/>
          <p:cNvSpPr txBox="1"/>
          <p:nvPr/>
        </p:nvSpPr>
        <p:spPr>
          <a:xfrm>
            <a:off x="5075238" y="3605213"/>
            <a:ext cx="322263" cy="396875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t">
            <a:spAutoFit/>
          </a:bodyPr>
          <a:p>
            <a:pPr eaLnBrk="0" hangingPunct="0"/>
            <a:r>
              <a:rPr lang="en-US" altLang="zh-CN" sz="2000" b="1" noProof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0</a:t>
            </a:r>
            <a:endParaRPr lang="en-US" altLang="zh-CN" sz="2000" b="1" noProof="1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839700" name="矩形 839699"/>
          <p:cNvSpPr/>
          <p:nvPr/>
        </p:nvSpPr>
        <p:spPr>
          <a:xfrm>
            <a:off x="773113" y="4445000"/>
            <a:ext cx="5383213" cy="830263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 anchor="ctr">
            <a:spAutoFit/>
          </a:bodyPr>
          <a:p>
            <a:pPr eaLnBrk="0" fontAlgn="base" hangingPunct="0"/>
            <a:r>
              <a:rPr lang="zh-CN" altLang="en-US" sz="2400" b="1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应避免对</a:t>
            </a:r>
            <a:r>
              <a:rPr lang="zh-CN" altLang="en-US" sz="2400" b="1" strike="noStrike" noProof="1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实数</a:t>
            </a:r>
            <a:r>
              <a:rPr lang="zh-CN" altLang="en-US" sz="2400" b="1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作相等或不等的判断</a:t>
            </a:r>
            <a:endParaRPr lang="zh-CN" altLang="en-US" sz="2400" b="1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eaLnBrk="0" fontAlgn="base" hangingPunct="0"/>
            <a:endParaRPr lang="en-US" altLang="zh-CN" sz="2400" b="1" strike="noStrike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3968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396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6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39686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8396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83968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8396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83969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8396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83969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396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8397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0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839700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682" grpId="0" bldLvl="5" build="p"/>
      <p:bldP spid="839685" grpId="0" bldLvl="0" animBg="1"/>
      <p:bldP spid="839686" grpId="0" build="p"/>
      <p:bldP spid="839687" grpId="0" bldLvl="0" animBg="1"/>
      <p:bldP spid="839688" grpId="0" build="p"/>
      <p:bldP spid="839689" grpId="0" bldLvl="0" animBg="1"/>
      <p:bldP spid="839690" grpId="0" build="p"/>
      <p:bldP spid="839691" grpId="0" bldLvl="0" animBg="1"/>
      <p:bldP spid="839692" grpId="0" build="p"/>
      <p:bldP spid="839693" grpId="0"/>
      <p:bldP spid="839700" grpId="0" animBg="1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52060" name="组合 852059"/>
          <p:cNvGrpSpPr/>
          <p:nvPr/>
        </p:nvGrpSpPr>
        <p:grpSpPr>
          <a:xfrm>
            <a:off x="1547813" y="2133600"/>
            <a:ext cx="7058025" cy="4530725"/>
            <a:chOff x="884" y="1298"/>
            <a:chExt cx="4446" cy="2854"/>
          </a:xfrm>
        </p:grpSpPr>
        <p:sp>
          <p:nvSpPr>
            <p:cNvPr id="852052" name="矩形 852051" descr="信纸"/>
            <p:cNvSpPr/>
            <p:nvPr/>
          </p:nvSpPr>
          <p:spPr>
            <a:xfrm>
              <a:off x="884" y="1298"/>
              <a:ext cx="2178" cy="2849"/>
            </a:xfrm>
            <a:prstGeom prst="rect">
              <a:avLst/>
            </a:prstGeom>
            <a:blipFill rotWithShape="1">
              <a:blip r:embed="rId1"/>
            </a:blipFill>
            <a:ln w="38100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p>
              <a:pPr fontAlgn="base"/>
              <a:r>
                <a:rPr lang="zh-CN" altLang="en-US" sz="2400" b="1" strike="noStrike" noProof="1" dirty="0">
                  <a:solidFill>
                    <a:srgbClr val="FF3300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例</a:t>
              </a:r>
              <a:r>
                <a:rPr lang="en-US" altLang="zh-CN" sz="2400" b="1" strike="noStrike" noProof="1">
                  <a:solidFill>
                    <a:srgbClr val="FF3300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:  </a:t>
              </a:r>
              <a:endParaRPr lang="en-US" altLang="zh-CN" sz="2400" b="1" strike="noStrike" noProof="1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fontAlgn="base"/>
              <a:r>
                <a:rPr lang="en-US" altLang="zh-CN" sz="2400" b="1" strike="noStrike" noProof="1">
                  <a:solidFill>
                    <a:srgbClr val="FF3300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  </a:t>
              </a:r>
              <a:r>
                <a:rPr lang="en-US" altLang="zh-CN" sz="2400" b="1" strike="noStrike" noProof="1" err="1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#include &lt;stdio.h</a:t>
              </a:r>
              <a:r>
                <a:rPr lang="en-US" altLang="zh-CN" sz="2400" b="1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&gt;</a:t>
              </a:r>
              <a:endParaRPr lang="en-US" altLang="zh-CN" sz="2400" b="1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fontAlgn="base"/>
              <a:r>
                <a:rPr lang="en-US" altLang="zh-CN" sz="2400" b="1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  void main ( )</a:t>
              </a:r>
              <a:endParaRPr lang="en-US" altLang="zh-CN" sz="2400" b="1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fontAlgn="base"/>
              <a:r>
                <a:rPr lang="en-US" altLang="zh-CN" sz="2400" b="1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  {</a:t>
              </a:r>
              <a:endParaRPr lang="en-US" altLang="zh-CN" sz="2400" b="1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fontAlgn="base"/>
              <a:r>
                <a:rPr lang="en-US" altLang="zh-CN" sz="2400" b="1" strike="noStrike" noProof="1" err="1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     int</a:t>
              </a:r>
              <a:r>
                <a:rPr lang="en-US" altLang="zh-CN" sz="2400" b="1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x = 0;</a:t>
              </a:r>
              <a:endParaRPr lang="en-US" altLang="zh-CN" sz="2400" b="1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fontAlgn="base"/>
              <a:r>
                <a:rPr lang="en-US" altLang="zh-CN" sz="2400" b="1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     if (</a:t>
              </a:r>
              <a:r>
                <a:rPr lang="en-US" altLang="zh-CN" sz="2400" b="1" strike="noStrike" noProof="1">
                  <a:solidFill>
                    <a:srgbClr val="FF33CC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x == 0</a:t>
              </a:r>
              <a:r>
                <a:rPr lang="en-US" altLang="zh-CN" sz="2400" b="1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)</a:t>
              </a:r>
              <a:endParaRPr lang="en-US" altLang="zh-CN" sz="2400" b="1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fontAlgn="base"/>
              <a:r>
                <a:rPr lang="en-US" altLang="zh-CN" sz="2400" b="1" strike="noStrike" noProof="1" err="1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        printf</a:t>
              </a:r>
              <a:r>
                <a:rPr lang="en-US" altLang="zh-CN" sz="2400" b="1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(“x = 0\n”);</a:t>
              </a:r>
              <a:endParaRPr lang="en-US" altLang="zh-CN" sz="2400" b="1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fontAlgn="base"/>
              <a:r>
                <a:rPr lang="en-US" altLang="zh-CN" sz="2400" b="1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     else</a:t>
              </a:r>
              <a:endParaRPr lang="en-US" altLang="zh-CN" sz="2400" b="1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fontAlgn="base"/>
              <a:r>
                <a:rPr lang="en-US" altLang="zh-CN" sz="2400" b="1" strike="noStrike" noProof="1" err="1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        printf</a:t>
              </a:r>
              <a:r>
                <a:rPr lang="en-US" altLang="zh-CN" sz="2400" b="1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(“x != 0\n”);</a:t>
              </a:r>
              <a:endParaRPr lang="en-US" altLang="zh-CN" sz="2400" b="1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fontAlgn="base"/>
              <a:r>
                <a:rPr lang="en-US" altLang="zh-CN" sz="2400" b="1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  }</a:t>
              </a:r>
              <a:endParaRPr lang="en-US" altLang="zh-CN" sz="2400" b="1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fontAlgn="base"/>
              <a:endParaRPr lang="en-US" altLang="zh-CN" sz="2400" b="1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lvl="3" fontAlgn="base"/>
              <a:endParaRPr lang="en-US" altLang="zh-CN" sz="2400" b="1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52058" name="矩形 852057" descr="信纸"/>
            <p:cNvSpPr/>
            <p:nvPr/>
          </p:nvSpPr>
          <p:spPr>
            <a:xfrm>
              <a:off x="3152" y="1303"/>
              <a:ext cx="2178" cy="2849"/>
            </a:xfrm>
            <a:prstGeom prst="rect">
              <a:avLst/>
            </a:prstGeom>
            <a:blipFill rotWithShape="1">
              <a:blip r:embed="rId1"/>
            </a:blipFill>
            <a:ln w="38100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p>
              <a:pPr fontAlgn="base"/>
              <a:r>
                <a:rPr lang="zh-CN" altLang="en-US" sz="2400" b="1" strike="noStrike" noProof="1" dirty="0">
                  <a:solidFill>
                    <a:srgbClr val="FF3300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例</a:t>
              </a:r>
              <a:r>
                <a:rPr lang="en-US" altLang="zh-CN" sz="2400" b="1" strike="noStrike" noProof="1">
                  <a:solidFill>
                    <a:srgbClr val="FF3300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:  </a:t>
              </a:r>
              <a:endParaRPr lang="en-US" altLang="zh-CN" sz="2400" b="1" strike="noStrike" noProof="1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fontAlgn="base"/>
              <a:r>
                <a:rPr lang="en-US" altLang="zh-CN" sz="2400" b="1" strike="noStrike" noProof="1">
                  <a:solidFill>
                    <a:srgbClr val="FF3300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  </a:t>
              </a:r>
              <a:r>
                <a:rPr lang="en-US" altLang="zh-CN" sz="2400" b="1" strike="noStrike" noProof="1" err="1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#include &lt;stdio.h</a:t>
              </a:r>
              <a:r>
                <a:rPr lang="en-US" altLang="zh-CN" sz="2400" b="1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&gt;</a:t>
              </a:r>
              <a:endParaRPr lang="en-US" altLang="zh-CN" sz="2400" b="1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fontAlgn="base"/>
              <a:r>
                <a:rPr lang="en-US" altLang="zh-CN" sz="2400" b="1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  void main ( )</a:t>
              </a:r>
              <a:endParaRPr lang="en-US" altLang="zh-CN" sz="2400" b="1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fontAlgn="base"/>
              <a:r>
                <a:rPr lang="en-US" altLang="zh-CN" sz="2400" b="1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  {</a:t>
              </a:r>
              <a:endParaRPr lang="en-US" altLang="zh-CN" sz="2400" b="1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fontAlgn="base"/>
              <a:r>
                <a:rPr lang="en-US" altLang="zh-CN" sz="2400" b="1" strike="noStrike" noProof="1" err="1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     int</a:t>
              </a:r>
              <a:r>
                <a:rPr lang="en-US" altLang="zh-CN" sz="2400" b="1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x = 0;</a:t>
              </a:r>
              <a:endParaRPr lang="en-US" altLang="zh-CN" sz="2400" b="1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fontAlgn="base"/>
              <a:r>
                <a:rPr lang="en-US" altLang="zh-CN" sz="2400" b="1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     if (</a:t>
              </a:r>
              <a:r>
                <a:rPr lang="en-US" altLang="zh-CN" sz="2400" b="1" strike="noStrike" noProof="1">
                  <a:solidFill>
                    <a:srgbClr val="FF33CC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x = 0</a:t>
              </a:r>
              <a:r>
                <a:rPr lang="en-US" altLang="zh-CN" sz="2400" b="1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)</a:t>
              </a:r>
              <a:endParaRPr lang="en-US" altLang="zh-CN" sz="2400" b="1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fontAlgn="base"/>
              <a:r>
                <a:rPr lang="en-US" altLang="zh-CN" sz="2400" b="1" strike="noStrike" noProof="1" err="1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        printf</a:t>
              </a:r>
              <a:r>
                <a:rPr lang="en-US" altLang="zh-CN" sz="2400" b="1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(“x = 0\n”);</a:t>
              </a:r>
              <a:endParaRPr lang="en-US" altLang="zh-CN" sz="2400" b="1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fontAlgn="base"/>
              <a:r>
                <a:rPr lang="en-US" altLang="zh-CN" sz="2400" b="1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     else</a:t>
              </a:r>
              <a:endParaRPr lang="en-US" altLang="zh-CN" sz="2400" b="1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fontAlgn="base"/>
              <a:r>
                <a:rPr lang="en-US" altLang="zh-CN" sz="2400" b="1" strike="noStrike" noProof="1" err="1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        printf</a:t>
              </a:r>
              <a:r>
                <a:rPr lang="en-US" altLang="zh-CN" sz="2400" b="1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(“x != 0\n”);</a:t>
              </a:r>
              <a:endParaRPr lang="en-US" altLang="zh-CN" sz="2400" b="1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fontAlgn="base"/>
              <a:r>
                <a:rPr lang="en-US" altLang="zh-CN" sz="2400" b="1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  }</a:t>
              </a:r>
              <a:endParaRPr lang="en-US" altLang="zh-CN" sz="2400" b="1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fontAlgn="base"/>
              <a:endParaRPr lang="en-US" altLang="zh-CN" sz="2400" b="1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lvl="3" fontAlgn="base"/>
              <a:endParaRPr lang="en-US" altLang="zh-CN" sz="2400" b="1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839682" name="文本占位符 839681"/>
          <p:cNvSpPr>
            <a:spLocks noGrp="1"/>
          </p:cNvSpPr>
          <p:nvPr/>
        </p:nvSpPr>
        <p:spPr>
          <a:xfrm>
            <a:off x="661988" y="188913"/>
            <a:ext cx="7158038" cy="4000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1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1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Wingdings" panose="05000000000000000000" pitchFamily="2" charset="2"/>
              <a:buChar char="Ø"/>
            </a:pPr>
            <a:r>
              <a:rPr lang="zh-CN" altLang="en-US" sz="2400" strike="noStrike" noProof="1" dirty="0">
                <a:solidFill>
                  <a:srgbClr val="008000"/>
                </a:solidFill>
                <a:latin typeface="+mn-lt"/>
                <a:ea typeface="楷体_GB2312" pitchFamily="49" charset="-122"/>
                <a:cs typeface="+mn-cs"/>
              </a:rPr>
              <a:t>关系运算符 </a:t>
            </a:r>
            <a:r>
              <a:rPr lang="en-US" altLang="zh-CN" sz="2400" strike="noStrike" noProof="1" dirty="0">
                <a:solidFill>
                  <a:srgbClr val="008000"/>
                </a:solidFill>
                <a:latin typeface="+mn-lt"/>
                <a:ea typeface="楷体_GB2312" pitchFamily="49" charset="-122"/>
                <a:cs typeface="+mn-cs"/>
              </a:rPr>
              <a:t>== </a:t>
            </a:r>
            <a:r>
              <a:rPr lang="zh-CN" altLang="en-US" sz="2400" strike="noStrike" noProof="1" dirty="0">
                <a:solidFill>
                  <a:srgbClr val="008000"/>
                </a:solidFill>
                <a:latin typeface="+mn-lt"/>
                <a:ea typeface="楷体_GB2312" pitchFamily="49" charset="-122"/>
                <a:cs typeface="+mn-cs"/>
              </a:rPr>
              <a:t>注意和赋值符的区别：</a:t>
            </a:r>
            <a:endParaRPr lang="zh-CN" altLang="en-US" sz="2400" strike="noStrike" noProof="1" dirty="0">
              <a:solidFill>
                <a:srgbClr val="008000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520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3968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682" grpId="0" bldLvl="5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828675"/>
            <a:ext cx="8429625" cy="828675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5.4 </a:t>
            </a:r>
            <a:r>
              <a:rPr kumimoji="1" lang="zh-CN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逻辑运算符和逻辑表达式</a:t>
            </a:r>
            <a:endParaRPr kumimoji="1" lang="zh-CN" altLang="en-US" sz="4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64514" name="Rectangle 3"/>
          <p:cNvSpPr>
            <a:spLocks noGrp="1"/>
          </p:cNvSpPr>
          <p:nvPr>
            <p:ph idx="1"/>
          </p:nvPr>
        </p:nvSpPr>
        <p:spPr>
          <a:xfrm>
            <a:off x="1285875" y="2286000"/>
            <a:ext cx="7286625" cy="2714625"/>
          </a:xfrm>
          <a:ln/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None/>
            </a:pPr>
            <a:r>
              <a:rPr kumimoji="1" lang="en-US" altLang="zh-CN" sz="3600">
                <a:latin typeface="+mn-lt"/>
                <a:ea typeface="+mn-ea"/>
                <a:cs typeface="+mn-cs"/>
                <a:hlinkClick r:id="rId1" action="ppaction://hlinksldjump"/>
              </a:rPr>
              <a:t>5.4.1 </a:t>
            </a:r>
            <a:r>
              <a:rPr kumimoji="1" lang="zh-CN" altLang="zh-CN" sz="3600" dirty="0">
                <a:latin typeface="+mn-lt"/>
                <a:ea typeface="+mn-ea"/>
                <a:cs typeface="+mn-cs"/>
                <a:hlinkClick r:id="rId1" action="ppaction://hlinksldjump"/>
              </a:rPr>
              <a:t>逻辑运算符及其优先次序</a:t>
            </a:r>
            <a:endParaRPr kumimoji="1" lang="en-US" altLang="zh-CN" sz="360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3600">
                <a:latin typeface="+mn-lt"/>
                <a:ea typeface="+mn-ea"/>
                <a:cs typeface="+mn-cs"/>
                <a:hlinkClick r:id="rId1" action="ppaction://hlinksldjump"/>
              </a:rPr>
              <a:t>5</a:t>
            </a:r>
            <a:r>
              <a:rPr kumimoji="1" lang="en-US" altLang="zh-CN" sz="3600">
                <a:latin typeface="+mn-lt"/>
                <a:ea typeface="+mn-ea"/>
                <a:cs typeface="+mn-cs"/>
                <a:hlinkClick r:id="rId2" action="ppaction://hlinksldjump"/>
              </a:rPr>
              <a:t>.4.2 </a:t>
            </a:r>
            <a:r>
              <a:rPr kumimoji="1" lang="zh-CN" altLang="zh-CN" sz="3600" dirty="0">
                <a:latin typeface="+mn-lt"/>
                <a:ea typeface="+mn-ea"/>
                <a:cs typeface="+mn-cs"/>
                <a:hlinkClick r:id="rId2" action="ppaction://hlinksldjump"/>
              </a:rPr>
              <a:t>逻辑表达式</a:t>
            </a:r>
            <a:endParaRPr kumimoji="1" lang="en-US" altLang="zh-CN" sz="360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3600">
                <a:latin typeface="+mn-lt"/>
                <a:ea typeface="+mn-ea"/>
                <a:cs typeface="+mn-cs"/>
                <a:hlinkClick r:id="rId1" action="ppaction://hlinksldjump"/>
              </a:rPr>
              <a:t>5</a:t>
            </a:r>
            <a:r>
              <a:rPr kumimoji="1" lang="en-US" altLang="zh-CN" sz="3600">
                <a:latin typeface="+mn-lt"/>
                <a:ea typeface="+mn-ea"/>
                <a:cs typeface="+mn-cs"/>
                <a:hlinkClick r:id="rId3" action="ppaction://hlinksldjump"/>
              </a:rPr>
              <a:t>.4.3 </a:t>
            </a:r>
            <a:r>
              <a:rPr kumimoji="1" lang="zh-CN" altLang="zh-CN" sz="3600" dirty="0">
                <a:latin typeface="+mn-lt"/>
                <a:ea typeface="+mn-ea"/>
                <a:cs typeface="+mn-cs"/>
                <a:hlinkClick r:id="rId3" action="ppaction://hlinksldjump"/>
              </a:rPr>
              <a:t>逻辑型变量</a:t>
            </a:r>
            <a:endParaRPr kumimoji="1" lang="en-US" altLang="zh-CN" sz="3600">
              <a:solidFill>
                <a:srgbClr val="9D138D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4515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16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17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4518" name="图片 6" descr="Untitled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706438"/>
            <a:ext cx="8572500" cy="828675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5.4.1 </a:t>
            </a:r>
            <a:r>
              <a:rPr kumimoji="1" lang="zh-CN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逻辑运算符及其优先次序</a:t>
            </a:r>
            <a:endParaRPr kumimoji="1" lang="zh-CN" altLang="en-US" sz="4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785813" y="1643063"/>
            <a:ext cx="7786687" cy="4500562"/>
          </a:xfrm>
          <a:ln/>
        </p:spPr>
        <p:txBody>
          <a:bodyPr vert="horz" wrap="square" lIns="91440" tIns="45720" rIns="91440" bIns="45720" anchor="t" anchorCtr="0"/>
          <a:p>
            <a:pPr/>
            <a:r>
              <a:rPr kumimoji="1" lang="en-US" altLang="zh-CN">
                <a:latin typeface="+mn-lt"/>
                <a:ea typeface="+mn-ea"/>
                <a:cs typeface="+mn-cs"/>
              </a:rPr>
              <a:t>3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种逻辑运算符：</a:t>
            </a:r>
            <a:endParaRPr kumimoji="1" lang="en-US" altLang="zh-CN">
              <a:latin typeface="+mn-lt"/>
              <a:ea typeface="+mn-ea"/>
              <a:cs typeface="+mn-cs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1" lang="en-US" altLang="zh-CN">
                <a:latin typeface="+mn-lt"/>
                <a:ea typeface="+mn-ea"/>
              </a:rPr>
              <a:t>&amp;&amp;</a:t>
            </a:r>
            <a:r>
              <a:rPr kumimoji="1" lang="zh-CN" altLang="en-US" dirty="0">
                <a:latin typeface="+mn-lt"/>
                <a:ea typeface="+mn-ea"/>
              </a:rPr>
              <a:t>（</a:t>
            </a:r>
            <a:r>
              <a:rPr kumimoji="1" lang="zh-CN" altLang="zh-CN" dirty="0">
                <a:latin typeface="+mn-lt"/>
                <a:ea typeface="+mn-ea"/>
              </a:rPr>
              <a:t>逻辑与</a:t>
            </a:r>
            <a:r>
              <a:rPr kumimoji="1" lang="zh-CN" altLang="en-US" dirty="0">
                <a:latin typeface="+mn-lt"/>
                <a:ea typeface="+mn-ea"/>
              </a:rPr>
              <a:t>）</a:t>
            </a:r>
            <a:r>
              <a:rPr kumimoji="1" lang="en-US" altLang="zh-CN">
                <a:latin typeface="+mn-lt"/>
                <a:ea typeface="+mn-ea"/>
              </a:rPr>
              <a:t>  ||</a:t>
            </a:r>
            <a:r>
              <a:rPr kumimoji="1" lang="zh-CN" altLang="en-US" dirty="0">
                <a:latin typeface="+mn-lt"/>
                <a:ea typeface="+mn-ea"/>
              </a:rPr>
              <a:t>（</a:t>
            </a:r>
            <a:r>
              <a:rPr kumimoji="1" lang="zh-CN" altLang="zh-CN" dirty="0">
                <a:latin typeface="+mn-lt"/>
                <a:ea typeface="+mn-ea"/>
              </a:rPr>
              <a:t>逻辑或</a:t>
            </a:r>
            <a:r>
              <a:rPr kumimoji="1" lang="zh-CN" altLang="en-US" dirty="0">
                <a:latin typeface="+mn-lt"/>
                <a:ea typeface="+mn-ea"/>
              </a:rPr>
              <a:t>）</a:t>
            </a:r>
            <a:r>
              <a:rPr kumimoji="1" lang="en-US" altLang="zh-CN">
                <a:latin typeface="+mn-lt"/>
                <a:ea typeface="+mn-ea"/>
              </a:rPr>
              <a:t>  !</a:t>
            </a:r>
            <a:r>
              <a:rPr kumimoji="1" lang="zh-CN" altLang="en-US" dirty="0">
                <a:latin typeface="+mn-lt"/>
                <a:ea typeface="+mn-ea"/>
              </a:rPr>
              <a:t>（</a:t>
            </a:r>
            <a:r>
              <a:rPr kumimoji="1" lang="zh-CN" altLang="zh-CN" dirty="0">
                <a:latin typeface="+mn-lt"/>
                <a:ea typeface="+mn-ea"/>
              </a:rPr>
              <a:t>逻辑非</a:t>
            </a:r>
            <a:r>
              <a:rPr kumimoji="1" lang="zh-CN" altLang="en-US" dirty="0">
                <a:latin typeface="+mn-lt"/>
                <a:ea typeface="+mn-ea"/>
              </a:rPr>
              <a:t>）</a:t>
            </a:r>
            <a:endParaRPr kumimoji="1" lang="en-US" altLang="zh-CN">
              <a:latin typeface="+mn-lt"/>
              <a:ea typeface="+mn-ea"/>
            </a:endParaRPr>
          </a:p>
          <a:p>
            <a:pPr/>
            <a:r>
              <a:rPr kumimoji="1" lang="en-US" altLang="zh-CN">
                <a:latin typeface="+mn-lt"/>
                <a:ea typeface="+mn-ea"/>
                <a:cs typeface="+mn-cs"/>
              </a:rPr>
              <a:t>&amp;&amp;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和</a:t>
            </a:r>
            <a:r>
              <a:rPr kumimoji="1" lang="en-US" altLang="zh-CN">
                <a:latin typeface="+mn-lt"/>
                <a:ea typeface="+mn-ea"/>
                <a:cs typeface="+mn-cs"/>
              </a:rPr>
              <a:t>||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是双目</a:t>
            </a:r>
            <a:r>
              <a:rPr kumimoji="1" lang="en-US" altLang="zh-CN">
                <a:latin typeface="+mn-lt"/>
                <a:ea typeface="+mn-ea"/>
                <a:cs typeface="+mn-cs"/>
              </a:rPr>
              <a:t>(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元</a:t>
            </a:r>
            <a:r>
              <a:rPr kumimoji="1" lang="en-US" altLang="zh-CN">
                <a:latin typeface="+mn-lt"/>
                <a:ea typeface="+mn-ea"/>
                <a:cs typeface="+mn-cs"/>
              </a:rPr>
              <a:t>)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运算符</a:t>
            </a:r>
            <a:endParaRPr kumimoji="1" lang="en-US" altLang="zh-CN">
              <a:latin typeface="+mn-lt"/>
              <a:ea typeface="+mn-ea"/>
              <a:cs typeface="+mn-cs"/>
            </a:endParaRPr>
          </a:p>
          <a:p>
            <a:pPr/>
            <a:r>
              <a:rPr kumimoji="1" lang="en-US" altLang="zh-CN">
                <a:latin typeface="+mn-lt"/>
                <a:ea typeface="+mn-ea"/>
                <a:cs typeface="+mn-cs"/>
              </a:rPr>
              <a:t>!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是一目</a:t>
            </a:r>
            <a:r>
              <a:rPr kumimoji="1" lang="en-US" altLang="zh-CN">
                <a:latin typeface="+mn-lt"/>
                <a:ea typeface="+mn-ea"/>
                <a:cs typeface="+mn-cs"/>
              </a:rPr>
              <a:t>(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元</a:t>
            </a:r>
            <a:r>
              <a:rPr kumimoji="1" lang="en-US" altLang="zh-CN">
                <a:latin typeface="+mn-lt"/>
                <a:ea typeface="+mn-ea"/>
                <a:cs typeface="+mn-cs"/>
              </a:rPr>
              <a:t>)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运算符</a:t>
            </a:r>
            <a:endParaRPr kumimoji="1" lang="en-US" altLang="zh-CN">
              <a:latin typeface="+mn-lt"/>
              <a:ea typeface="+mn-ea"/>
              <a:cs typeface="+mn-cs"/>
            </a:endParaRPr>
          </a:p>
          <a:p>
            <a:pPr/>
            <a:r>
              <a:rPr kumimoji="1" lang="zh-CN" altLang="zh-CN" dirty="0">
                <a:latin typeface="+mn-lt"/>
                <a:ea typeface="+mn-ea"/>
                <a:cs typeface="+mn-cs"/>
              </a:rPr>
              <a:t>逻辑表达式</a:t>
            </a:r>
            <a:endParaRPr kumimoji="1" lang="en-US" altLang="zh-CN">
              <a:latin typeface="+mn-lt"/>
              <a:ea typeface="+mn-ea"/>
              <a:cs typeface="+mn-cs"/>
            </a:endParaRPr>
          </a:p>
          <a:p>
            <a:pPr lvl="1"/>
            <a:r>
              <a:rPr kumimoji="1" lang="zh-CN" altLang="zh-CN" dirty="0">
                <a:latin typeface="+mn-lt"/>
                <a:ea typeface="+mn-ea"/>
              </a:rPr>
              <a:t>用逻辑运算符将关系表达式或其他逻辑量连接起来的式子</a:t>
            </a:r>
            <a:endParaRPr kumimoji="1" lang="en-US" altLang="zh-CN">
              <a:solidFill>
                <a:srgbClr val="9D138D"/>
              </a:solidFill>
              <a:latin typeface="+mn-lt"/>
              <a:ea typeface="+mn-ea"/>
            </a:endParaRPr>
          </a:p>
        </p:txBody>
      </p:sp>
      <p:sp>
        <p:nvSpPr>
          <p:cNvPr id="65539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540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541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5542" name="图片 6" descr="Untitled2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9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charRg st="9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34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charRg st="34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49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267">
                                            <p:txEl>
                                              <p:charRg st="49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60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267">
                                            <p:txEl>
                                              <p:charRg st="60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66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267">
                                            <p:txEl>
                                              <p:charRg st="66" end="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785813"/>
            <a:ext cx="8001000" cy="830263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5.1 </a:t>
            </a:r>
            <a:r>
              <a:rPr kumimoji="1" lang="zh-CN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选择结构和条件判断</a:t>
            </a:r>
            <a:endParaRPr kumimoji="1" lang="zh-CN" altLang="en-US" sz="4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500063" y="1714500"/>
            <a:ext cx="8215313" cy="46434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1" lang="zh-CN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语言有两种选择语句</a:t>
            </a: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endParaRPr kumimoji="1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(1)</a:t>
            </a: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</a:t>
            </a:r>
            <a:r>
              <a:rPr kumimoji="1" lang="zh-CN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语句</a:t>
            </a:r>
            <a:r>
              <a:rPr kumimoji="1" lang="zh-CN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，实现两个分支的选择结构</a:t>
            </a:r>
            <a:endParaRPr kumimoji="1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(2)</a:t>
            </a: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switch</a:t>
            </a:r>
            <a:r>
              <a:rPr kumimoji="1" lang="zh-CN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语句</a:t>
            </a:r>
            <a:r>
              <a:rPr kumimoji="1" lang="zh-CN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，实现多分支的选择结构</a:t>
            </a:r>
            <a:endParaRPr kumimoji="1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9699" name="图片 3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charRg st="1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32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charRg st="32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706438"/>
            <a:ext cx="8572500" cy="828675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5.4.1 </a:t>
            </a:r>
            <a:r>
              <a:rPr kumimoji="1" lang="zh-CN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逻辑运算符及其优先次序</a:t>
            </a:r>
            <a:endParaRPr kumimoji="1" lang="zh-CN" altLang="en-US" sz="4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1000125" y="1857375"/>
            <a:ext cx="7786688" cy="3286125"/>
          </a:xfrm>
          <a:ln/>
        </p:spPr>
        <p:txBody>
          <a:bodyPr vert="horz" wrap="square" lIns="91440" tIns="45720" rIns="91440" bIns="45720" anchor="t" anchorCtr="0"/>
          <a:p>
            <a:pPr/>
            <a:r>
              <a:rPr kumimoji="1" lang="zh-CN" altLang="en-US" dirty="0">
                <a:latin typeface="+mn-lt"/>
                <a:ea typeface="+mn-ea"/>
                <a:cs typeface="+mn-cs"/>
              </a:rPr>
              <a:t>判断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年龄</a:t>
            </a:r>
            <a:r>
              <a:rPr kumimoji="1" lang="zh-CN" altLang="en-US" dirty="0">
                <a:latin typeface="+mn-lt"/>
                <a:ea typeface="+mn-ea"/>
                <a:cs typeface="+mn-cs"/>
              </a:rPr>
              <a:t>在</a:t>
            </a:r>
            <a:r>
              <a:rPr kumimoji="1" lang="en-US" altLang="zh-CN">
                <a:latin typeface="+mn-lt"/>
                <a:ea typeface="+mn-ea"/>
                <a:cs typeface="+mn-cs"/>
              </a:rPr>
              <a:t>13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至</a:t>
            </a:r>
            <a:r>
              <a:rPr kumimoji="1" lang="en-US" altLang="zh-CN">
                <a:latin typeface="+mn-lt"/>
                <a:ea typeface="+mn-ea"/>
                <a:cs typeface="+mn-cs"/>
              </a:rPr>
              <a:t>17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岁</a:t>
            </a:r>
            <a:r>
              <a:rPr kumimoji="1" lang="zh-CN" altLang="en-US" dirty="0">
                <a:latin typeface="+mn-lt"/>
                <a:ea typeface="+mn-ea"/>
                <a:cs typeface="+mn-cs"/>
              </a:rPr>
              <a:t>之内？</a:t>
            </a:r>
            <a:endParaRPr kumimoji="1" lang="en-US" altLang="zh-CN">
              <a:latin typeface="+mn-lt"/>
              <a:ea typeface="+mn-ea"/>
              <a:cs typeface="+mn-cs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1" lang="en-US" altLang="zh-CN">
                <a:latin typeface="+mn-lt"/>
                <a:ea typeface="+mn-ea"/>
              </a:rPr>
              <a:t>age&gt;=13 &amp;&amp; age&lt;=17</a:t>
            </a:r>
            <a:endParaRPr kumimoji="1" lang="en-US" altLang="zh-CN">
              <a:latin typeface="+mn-lt"/>
              <a:ea typeface="+mn-ea"/>
            </a:endParaRPr>
          </a:p>
          <a:p>
            <a:pPr/>
            <a:r>
              <a:rPr kumimoji="1" lang="zh-CN" altLang="en-US" dirty="0">
                <a:latin typeface="+mn-lt"/>
                <a:ea typeface="+mn-ea"/>
                <a:cs typeface="+mn-cs"/>
              </a:rPr>
              <a:t>判断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年龄小于</a:t>
            </a:r>
            <a:r>
              <a:rPr kumimoji="1" lang="en-US" altLang="zh-CN">
                <a:latin typeface="+mn-lt"/>
                <a:ea typeface="+mn-ea"/>
                <a:cs typeface="+mn-cs"/>
              </a:rPr>
              <a:t>12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或大于</a:t>
            </a:r>
            <a:r>
              <a:rPr kumimoji="1" lang="en-US" altLang="zh-CN">
                <a:latin typeface="+mn-lt"/>
                <a:ea typeface="+mn-ea"/>
                <a:cs typeface="+mn-cs"/>
              </a:rPr>
              <a:t>65</a:t>
            </a:r>
            <a:r>
              <a:rPr kumimoji="1" lang="zh-CN" altLang="en-US" dirty="0">
                <a:latin typeface="+mn-lt"/>
                <a:ea typeface="+mn-ea"/>
                <a:cs typeface="+mn-cs"/>
              </a:rPr>
              <a:t>？</a:t>
            </a:r>
            <a:endParaRPr kumimoji="1" lang="en-US" altLang="zh-CN">
              <a:latin typeface="+mn-lt"/>
              <a:ea typeface="+mn-ea"/>
              <a:cs typeface="+mn-cs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1" lang="en-US" altLang="zh-CN">
                <a:latin typeface="+mn-lt"/>
                <a:ea typeface="+mn-ea"/>
              </a:rPr>
              <a:t>age&lt;12 || age&gt;65</a:t>
            </a:r>
            <a:endParaRPr kumimoji="1" lang="en-US" altLang="zh-CN">
              <a:latin typeface="+mn-lt"/>
              <a:ea typeface="+mn-ea"/>
            </a:endParaRPr>
          </a:p>
          <a:p>
            <a:pPr lvl="1">
              <a:buFont typeface="Wingdings" panose="05000000000000000000" pitchFamily="2" charset="2"/>
              <a:buNone/>
            </a:pPr>
            <a:endParaRPr kumimoji="1" lang="en-US" altLang="zh-CN">
              <a:solidFill>
                <a:srgbClr val="9D138D"/>
              </a:solidFill>
              <a:latin typeface="+mn-lt"/>
              <a:ea typeface="+mn-ea"/>
            </a:endParaRPr>
          </a:p>
        </p:txBody>
      </p:sp>
      <p:sp>
        <p:nvSpPr>
          <p:cNvPr id="66563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4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5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6566" name="图片 6" descr="Untitled2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5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charRg st="15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34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charRg st="34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49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charRg st="49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706438"/>
            <a:ext cx="8572500" cy="828675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5.4.1 </a:t>
            </a:r>
            <a:r>
              <a:rPr kumimoji="1" lang="zh-CN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逻辑运算符及其优先次序</a:t>
            </a:r>
            <a:endParaRPr kumimoji="1" lang="zh-CN" altLang="en-US" sz="4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67586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587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588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Rectangle 3"/>
          <p:cNvSpPr txBox="1"/>
          <p:nvPr/>
        </p:nvSpPr>
        <p:spPr>
          <a:xfrm>
            <a:off x="785813" y="1785938"/>
            <a:ext cx="4357687" cy="64293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逻辑运算的真值表</a:t>
            </a:r>
            <a:endParaRPr lang="en-US" altLang="zh-CN" sz="2800" b="1" dirty="0">
              <a:solidFill>
                <a:srgbClr val="9D138D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67634" name="图片 9" descr="Untitled2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" name="Group 344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582295" y="2679700"/>
          <a:ext cx="8204835" cy="1898015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800100"/>
                <a:gridCol w="834390"/>
                <a:gridCol w="1643380"/>
                <a:gridCol w="1640840"/>
                <a:gridCol w="1643380"/>
                <a:gridCol w="1642745"/>
              </a:tblGrid>
              <a:tr h="39687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A</a:t>
                      </a:r>
                      <a:endParaRPr kumimoji="1" lang="en-US" altLang="zh-CN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D60093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00CC99">
                            <a:lumMod val="60000"/>
                            <a:lumOff val="40000"/>
                            <a:tint val="66000"/>
                            <a:satMod val="160000"/>
                          </a:srgbClr>
                        </a:gs>
                        <a:gs pos="50000">
                          <a:srgbClr val="00CC99">
                            <a:lumMod val="60000"/>
                            <a:lumOff val="40000"/>
                            <a:tint val="44500"/>
                            <a:satMod val="160000"/>
                          </a:srgbClr>
                        </a:gs>
                        <a:gs pos="100000">
                          <a:srgbClr val="00CC99">
                            <a:lumMod val="60000"/>
                            <a:lumOff val="40000"/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B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D60093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00CC99">
                            <a:lumMod val="60000"/>
                            <a:lumOff val="40000"/>
                            <a:tint val="66000"/>
                            <a:satMod val="160000"/>
                          </a:srgbClr>
                        </a:gs>
                        <a:gs pos="50000">
                          <a:srgbClr val="00CC99">
                            <a:lumMod val="60000"/>
                            <a:lumOff val="40000"/>
                            <a:tint val="44500"/>
                            <a:satMod val="160000"/>
                          </a:srgbClr>
                        </a:gs>
                        <a:gs pos="100000">
                          <a:srgbClr val="00CC99">
                            <a:lumMod val="60000"/>
                            <a:lumOff val="40000"/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!A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D60093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00CC99">
                            <a:lumMod val="60000"/>
                            <a:lumOff val="40000"/>
                            <a:tint val="66000"/>
                            <a:satMod val="160000"/>
                          </a:srgbClr>
                        </a:gs>
                        <a:gs pos="50000">
                          <a:srgbClr val="00CC99">
                            <a:lumMod val="60000"/>
                            <a:lumOff val="40000"/>
                            <a:tint val="44500"/>
                            <a:satMod val="160000"/>
                          </a:srgbClr>
                        </a:gs>
                        <a:gs pos="100000">
                          <a:srgbClr val="00CC99">
                            <a:lumMod val="60000"/>
                            <a:lumOff val="40000"/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!B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D60093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00CC99">
                            <a:lumMod val="60000"/>
                            <a:lumOff val="40000"/>
                            <a:tint val="66000"/>
                            <a:satMod val="160000"/>
                          </a:srgbClr>
                        </a:gs>
                        <a:gs pos="50000">
                          <a:srgbClr val="00CC99">
                            <a:lumMod val="60000"/>
                            <a:lumOff val="40000"/>
                            <a:tint val="44500"/>
                            <a:satMod val="160000"/>
                          </a:srgbClr>
                        </a:gs>
                        <a:gs pos="100000">
                          <a:srgbClr val="00CC99">
                            <a:lumMod val="60000"/>
                            <a:lumOff val="40000"/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A &amp;&amp; B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D60093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00CC99">
                            <a:lumMod val="60000"/>
                            <a:lumOff val="40000"/>
                            <a:tint val="66000"/>
                            <a:satMod val="160000"/>
                          </a:srgbClr>
                        </a:gs>
                        <a:gs pos="50000">
                          <a:srgbClr val="00CC99">
                            <a:lumMod val="60000"/>
                            <a:lumOff val="40000"/>
                            <a:tint val="44500"/>
                            <a:satMod val="160000"/>
                          </a:srgbClr>
                        </a:gs>
                        <a:gs pos="100000">
                          <a:srgbClr val="00CC99">
                            <a:lumMod val="60000"/>
                            <a:lumOff val="40000"/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A || B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D60093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00CC99">
                            <a:lumMod val="60000"/>
                            <a:lumOff val="40000"/>
                            <a:tint val="66000"/>
                            <a:satMod val="160000"/>
                          </a:srgbClr>
                        </a:gs>
                        <a:gs pos="50000">
                          <a:srgbClr val="00CC99">
                            <a:lumMod val="60000"/>
                            <a:lumOff val="40000"/>
                            <a:tint val="44500"/>
                            <a:satMod val="160000"/>
                          </a:srgbClr>
                        </a:gs>
                        <a:gs pos="100000">
                          <a:srgbClr val="00CC99">
                            <a:lumMod val="60000"/>
                            <a:lumOff val="40000"/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37592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假</a:t>
                      </a: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假</a:t>
                      </a: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401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假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真</a:t>
                      </a: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592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真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假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528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真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真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82295" y="5372735"/>
            <a:ext cx="61436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kumimoji="1" lang="zh-CN" altLang="en-US" sz="2400" dirty="0">
                <a:latin typeface="+mn-lt"/>
                <a:ea typeface="+mn-ea"/>
                <a:sym typeface="+mn-ea"/>
              </a:rPr>
              <a:t>注意：所有</a:t>
            </a:r>
            <a:r>
              <a:rPr kumimoji="1" lang="zh-CN" altLang="zh-CN" sz="2400" dirty="0">
                <a:latin typeface="+mn-lt"/>
                <a:ea typeface="+mn-ea"/>
                <a:sym typeface="+mn-ea"/>
              </a:rPr>
              <a:t>非零的数值均认作为“真”</a:t>
            </a:r>
            <a:endParaRPr kumimoji="1" lang="zh-CN" altLang="zh-CN" sz="2400" dirty="0">
              <a:latin typeface="+mn-lt"/>
              <a:ea typeface="+mn-ea"/>
              <a:sym typeface="+mn-ea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706438"/>
            <a:ext cx="8572500" cy="828675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5.4.1 </a:t>
            </a:r>
            <a:r>
              <a:rPr kumimoji="1" lang="zh-CN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逻辑运算符及其优先次序</a:t>
            </a:r>
            <a:endParaRPr kumimoji="1" lang="zh-CN" altLang="en-US" sz="4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69634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35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36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Rectangle 3"/>
          <p:cNvSpPr txBox="1"/>
          <p:nvPr/>
        </p:nvSpPr>
        <p:spPr>
          <a:xfrm>
            <a:off x="714375" y="1714500"/>
            <a:ext cx="8143875" cy="21431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逻辑运算符的优先次序</a:t>
            </a:r>
            <a:endParaRPr lang="en-US" altLang="zh-CN" sz="32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120000"/>
              </a:lnSpc>
              <a:spcBef>
                <a:spcPct val="20000"/>
              </a:spcBef>
            </a:pP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!  </a:t>
            </a:r>
            <a:r>
              <a:rPr lang="zh-CN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→</a:t>
            </a: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 &amp;&amp; </a:t>
            </a:r>
            <a:r>
              <a:rPr lang="zh-CN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→ </a:t>
            </a: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||           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!</a:t>
            </a:r>
            <a:r>
              <a:rPr lang="zh-CN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为三者中最高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en-US" altLang="zh-CN" sz="32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与其他运算符的优先次序</a:t>
            </a:r>
            <a:endParaRPr lang="en-US" altLang="zh-CN" sz="32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lnSpc>
                <a:spcPct val="120000"/>
              </a:lnSpc>
              <a:spcBef>
                <a:spcPct val="20000"/>
              </a:spcBef>
            </a:pPr>
            <a:endParaRPr lang="en-US" altLang="zh-CN" sz="32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Rectangle 3"/>
          <p:cNvSpPr txBox="1"/>
          <p:nvPr/>
        </p:nvSpPr>
        <p:spPr>
          <a:xfrm>
            <a:off x="2143125" y="3786188"/>
            <a:ext cx="4300538" cy="2643187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        !                    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（高）</a:t>
            </a:r>
            <a:endParaRPr lang="en-US" altLang="zh-CN" sz="28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算术运算符</a:t>
            </a:r>
            <a:endParaRPr lang="en-US" altLang="zh-CN" sz="28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关系运算符</a:t>
            </a:r>
            <a:endParaRPr lang="en-US" altLang="zh-CN" sz="28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  &amp;&amp; 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和 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||</a:t>
            </a:r>
            <a:endParaRPr lang="en-US" altLang="zh-CN" sz="28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赋值运算符           （低）</a:t>
            </a:r>
            <a:endParaRPr lang="en-US" altLang="zh-CN" sz="28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 eaLnBrk="0" hangingPunct="0">
              <a:spcBef>
                <a:spcPct val="20000"/>
              </a:spcBef>
            </a:pPr>
            <a:endParaRPr lang="en-US" altLang="zh-CN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rot="5400000" flipH="1" flipV="1">
            <a:off x="3394075" y="5097463"/>
            <a:ext cx="2357438" cy="1587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arrow" w="med" len="med"/>
          </a:ln>
        </p:spPr>
      </p:cxnSp>
      <p:pic>
        <p:nvPicPr>
          <p:cNvPr id="69640" name="图片 11" descr="Untitled2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11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charRg st="11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charRg st="11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charRg st="11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charRg st="11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44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charRg st="44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charRg st="44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charRg st="44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charRg st="44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828675"/>
            <a:ext cx="8429625" cy="828675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5.4.2 </a:t>
            </a:r>
            <a:r>
              <a:rPr kumimoji="1" lang="zh-CN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逻辑表达式</a:t>
            </a:r>
            <a:endParaRPr kumimoji="1" lang="zh-CN" altLang="en-US" sz="4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785813" y="1785938"/>
            <a:ext cx="8072437" cy="4595812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110000"/>
              </a:lnSpc>
            </a:pPr>
            <a:r>
              <a:rPr kumimoji="1" lang="zh-CN" altLang="zh-CN" dirty="0">
                <a:latin typeface="+mn-lt"/>
                <a:ea typeface="+mn-ea"/>
                <a:cs typeface="+mn-cs"/>
              </a:rPr>
              <a:t>逻辑表达式的值应该是逻辑量“真”或“假”</a:t>
            </a:r>
            <a:endParaRPr kumimoji="1" lang="en-US" altLang="zh-CN">
              <a:latin typeface="+mn-lt"/>
              <a:ea typeface="+mn-ea"/>
              <a:cs typeface="+mn-cs"/>
            </a:endParaRPr>
          </a:p>
          <a:p>
            <a:pPr>
              <a:lnSpc>
                <a:spcPct val="110000"/>
              </a:lnSpc>
            </a:pPr>
            <a:r>
              <a:rPr kumimoji="1" lang="zh-CN" altLang="zh-CN" dirty="0">
                <a:latin typeface="+mn-lt"/>
                <a:ea typeface="+mn-ea"/>
                <a:cs typeface="+mn-cs"/>
              </a:rPr>
              <a:t>编译系统在</a:t>
            </a:r>
            <a:r>
              <a:rPr kumimoji="1" lang="zh-CN" altLang="zh-CN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表示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逻辑运算</a:t>
            </a:r>
            <a:r>
              <a:rPr kumimoji="1" lang="zh-CN" altLang="zh-CN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结果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时</a:t>
            </a:r>
            <a:endParaRPr kumimoji="1" lang="en-US" altLang="zh-CN">
              <a:latin typeface="+mn-lt"/>
              <a:ea typeface="+mn-ea"/>
              <a:cs typeface="+mn-cs"/>
            </a:endParaRPr>
          </a:p>
          <a:p>
            <a:pPr lvl="1">
              <a:lnSpc>
                <a:spcPct val="110000"/>
              </a:lnSpc>
            </a:pPr>
            <a:r>
              <a:rPr kumimoji="1" lang="zh-CN" altLang="zh-CN" sz="3200" dirty="0">
                <a:latin typeface="+mn-lt"/>
                <a:ea typeface="+mn-ea"/>
              </a:rPr>
              <a:t>以数值</a:t>
            </a:r>
            <a:r>
              <a:rPr kumimoji="1" lang="en-US" altLang="zh-CN" sz="3200">
                <a:solidFill>
                  <a:srgbClr val="FF0000"/>
                </a:solidFill>
                <a:latin typeface="+mn-lt"/>
                <a:ea typeface="+mn-ea"/>
              </a:rPr>
              <a:t>1</a:t>
            </a:r>
            <a:r>
              <a:rPr kumimoji="1" lang="zh-CN" altLang="zh-CN" sz="3200" dirty="0">
                <a:latin typeface="+mn-lt"/>
                <a:ea typeface="+mn-ea"/>
              </a:rPr>
              <a:t>代表“真”，以</a:t>
            </a:r>
            <a:r>
              <a:rPr kumimoji="1" lang="en-US" altLang="zh-CN" sz="3200">
                <a:solidFill>
                  <a:srgbClr val="FF0000"/>
                </a:solidFill>
                <a:latin typeface="+mn-lt"/>
                <a:ea typeface="+mn-ea"/>
              </a:rPr>
              <a:t>0</a:t>
            </a:r>
            <a:r>
              <a:rPr kumimoji="1" lang="zh-CN" altLang="zh-CN" sz="3200" dirty="0">
                <a:latin typeface="+mn-lt"/>
                <a:ea typeface="+mn-ea"/>
              </a:rPr>
              <a:t>代表“假”</a:t>
            </a:r>
            <a:endParaRPr kumimoji="1" lang="en-US" altLang="zh-CN" sz="3200">
              <a:latin typeface="+mn-lt"/>
              <a:ea typeface="+mn-ea"/>
            </a:endParaRPr>
          </a:p>
          <a:p>
            <a:pPr>
              <a:lnSpc>
                <a:spcPct val="110000"/>
              </a:lnSpc>
            </a:pPr>
            <a:r>
              <a:rPr kumimoji="1" lang="zh-CN" altLang="zh-CN" dirty="0">
                <a:latin typeface="+mn-lt"/>
                <a:ea typeface="+mn-ea"/>
                <a:cs typeface="+mn-cs"/>
              </a:rPr>
              <a:t>但在</a:t>
            </a:r>
            <a:r>
              <a:rPr kumimoji="1" lang="zh-CN" altLang="zh-CN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判断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一个量是否为“真”时</a:t>
            </a:r>
            <a:endParaRPr kumimoji="1" lang="en-US" altLang="zh-CN">
              <a:latin typeface="+mn-lt"/>
              <a:ea typeface="+mn-ea"/>
              <a:cs typeface="+mn-cs"/>
            </a:endParaRPr>
          </a:p>
          <a:p>
            <a:pPr lvl="1">
              <a:lnSpc>
                <a:spcPct val="110000"/>
              </a:lnSpc>
            </a:pPr>
            <a:r>
              <a:rPr kumimoji="1" lang="zh-CN" altLang="zh-CN" sz="3200" dirty="0">
                <a:latin typeface="+mn-lt"/>
                <a:ea typeface="+mn-ea"/>
              </a:rPr>
              <a:t>以</a:t>
            </a:r>
            <a:r>
              <a:rPr kumimoji="1" lang="en-US" altLang="zh-CN" sz="3200">
                <a:latin typeface="+mn-lt"/>
                <a:ea typeface="+mn-ea"/>
              </a:rPr>
              <a:t>0</a:t>
            </a:r>
            <a:r>
              <a:rPr kumimoji="1" lang="zh-CN" altLang="zh-CN" sz="3200" dirty="0">
                <a:latin typeface="+mn-lt"/>
                <a:ea typeface="+mn-ea"/>
              </a:rPr>
              <a:t>代表“假”，以非</a:t>
            </a:r>
            <a:r>
              <a:rPr kumimoji="1" lang="en-US" altLang="zh-CN" sz="3200">
                <a:latin typeface="+mn-lt"/>
                <a:ea typeface="+mn-ea"/>
              </a:rPr>
              <a:t>0</a:t>
            </a:r>
            <a:r>
              <a:rPr kumimoji="1" lang="zh-CN" altLang="zh-CN" sz="3200" dirty="0">
                <a:latin typeface="+mn-lt"/>
                <a:ea typeface="+mn-ea"/>
              </a:rPr>
              <a:t>代表“真”</a:t>
            </a:r>
            <a:endParaRPr kumimoji="1" lang="zh-CN" altLang="en-US" sz="3200" dirty="0">
              <a:latin typeface="+mn-lt"/>
              <a:ea typeface="+mn-ea"/>
            </a:endParaRPr>
          </a:p>
          <a:p>
            <a:pPr lvl="1">
              <a:lnSpc>
                <a:spcPct val="110000"/>
              </a:lnSpc>
            </a:pPr>
            <a:r>
              <a:rPr kumimoji="1" lang="en-US" altLang="zh-CN" sz="3200" err="1">
                <a:latin typeface="+mn-lt"/>
                <a:ea typeface="+mn-ea"/>
              </a:rPr>
              <a:t>if(x</a:t>
            </a:r>
            <a:r>
              <a:rPr kumimoji="1" lang="en-US" altLang="zh-CN" sz="3200">
                <a:latin typeface="+mn-lt"/>
                <a:ea typeface="+mn-ea"/>
              </a:rPr>
              <a:t>) y = 1.0/x</a:t>
            </a:r>
            <a:endParaRPr kumimoji="1" lang="en-US" altLang="zh-CN" sz="3200">
              <a:latin typeface="+mn-lt"/>
              <a:ea typeface="+mn-ea"/>
            </a:endParaRPr>
          </a:p>
          <a:p>
            <a:pPr>
              <a:lnSpc>
                <a:spcPct val="110000"/>
              </a:lnSpc>
            </a:pPr>
            <a:r>
              <a:rPr kumimoji="1" lang="zh-CN" altLang="en-US" dirty="0">
                <a:latin typeface="+mn-lt"/>
                <a:ea typeface="+mn-ea"/>
                <a:cs typeface="+mn-cs"/>
              </a:rPr>
              <a:t>注意：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将一个非零的数值认作为“真”</a:t>
            </a:r>
            <a:endParaRPr kumimoji="1" lang="en-US" altLang="zh-CN">
              <a:solidFill>
                <a:srgbClr val="9D138D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0659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60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61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0662" name="图片 6" descr="Untitled2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21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charRg st="21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36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charRg st="36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54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267">
                                            <p:txEl>
                                              <p:charRg st="54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69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267">
                                            <p:txEl>
                                              <p:charRg st="69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86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267">
                                            <p:txEl>
                                              <p:charRg st="86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02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267">
                                            <p:txEl>
                                              <p:charRg st="102" end="1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828675"/>
            <a:ext cx="8429625" cy="828675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5.4.2 </a:t>
            </a:r>
            <a:r>
              <a:rPr kumimoji="1" lang="zh-CN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逻辑表达式</a:t>
            </a:r>
            <a:endParaRPr kumimoji="1" lang="zh-CN" altLang="en-US" sz="4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827088" y="2000250"/>
            <a:ext cx="7673975" cy="4524375"/>
          </a:xfrm>
          <a:ln/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(1) 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若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a=4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，则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!a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的值为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0</a:t>
            </a:r>
            <a:endParaRPr kumimoji="1" lang="en-US" altLang="zh-CN" sz="280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(2) 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若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a=4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，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b=5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，则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a &amp;&amp; b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的值为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1</a:t>
            </a:r>
            <a:endParaRPr kumimoji="1" lang="en-US" altLang="zh-CN" sz="280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(3) a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和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b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值分别为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4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和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5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，</a:t>
            </a:r>
            <a:r>
              <a:rPr kumimoji="1" lang="zh-CN" altLang="en-US" sz="2800" dirty="0">
                <a:latin typeface="+mn-lt"/>
                <a:ea typeface="+mn-ea"/>
                <a:cs typeface="+mn-cs"/>
              </a:rPr>
              <a:t>则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a||b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的值为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1</a:t>
            </a:r>
            <a:endParaRPr kumimoji="1" lang="en-US" altLang="zh-CN" sz="280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(4) a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和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b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值分别为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4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和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5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，</a:t>
            </a:r>
            <a:r>
              <a:rPr kumimoji="1" lang="zh-CN" altLang="en-US" sz="2800" dirty="0">
                <a:latin typeface="+mn-lt"/>
                <a:ea typeface="+mn-ea"/>
                <a:cs typeface="+mn-cs"/>
              </a:rPr>
              <a:t>则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!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a||b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的值为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1</a:t>
            </a:r>
            <a:endParaRPr kumimoji="1" lang="en-US" altLang="zh-CN" sz="280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(5) 4 &amp;&amp; 0 || 2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的值为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1</a:t>
            </a:r>
            <a:endParaRPr kumimoji="1" lang="en-US" altLang="zh-CN" sz="280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(6) x&gt;3 &amp;&amp; x&lt;10</a:t>
            </a:r>
            <a:endParaRPr kumimoji="1" lang="en-US" altLang="zh-CN" sz="280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		 3&lt; x &lt;10	</a:t>
            </a:r>
            <a:r>
              <a:rPr kumimoji="1" lang="zh-CN" altLang="en-US" sz="2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错</a:t>
            </a:r>
            <a:endParaRPr kumimoji="1" lang="en-US" altLang="zh-CN" sz="280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2707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708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709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2710" name="图片 6" descr="Untitled2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7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charRg st="17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42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charRg st="42" end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67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charRg st="67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93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charRg st="93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13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267">
                                            <p:txEl>
                                              <p:charRg st="113" end="1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29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267">
                                            <p:txEl>
                                              <p:charRg st="129" end="1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4802" name="文本占位符 844801"/>
          <p:cNvSpPr>
            <a:spLocks noGrp="1"/>
          </p:cNvSpPr>
          <p:nvPr>
            <p:ph idx="1"/>
          </p:nvPr>
        </p:nvSpPr>
        <p:spPr>
          <a:xfrm>
            <a:off x="661988" y="188913"/>
            <a:ext cx="4500563" cy="400050"/>
          </a:xfrm>
        </p:spPr>
        <p:txBody>
          <a:bodyPr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2400" b="1" i="0" u="none" strike="noStrike" kern="1200" cap="none" spc="0" normalizeH="0" baseline="0" noProof="1" dirty="0">
                <a:solidFill>
                  <a:srgbClr val="008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+mn-lt"/>
                <a:ea typeface="楷体_GB2312" pitchFamily="49" charset="-122"/>
                <a:cs typeface="+mn-cs"/>
              </a:rPr>
              <a:t>逻辑运算注意：</a:t>
            </a:r>
            <a:endParaRPr kumimoji="0" lang="zh-CN" altLang="en-US" sz="2400" b="1" i="0" u="none" strike="noStrike" kern="1200" cap="none" spc="0" normalizeH="0" baseline="0" noProof="1" dirty="0">
              <a:solidFill>
                <a:srgbClr val="008000"/>
              </a:solidFill>
              <a:effectLst>
                <a:outerShdw blurRad="38100" dist="38100" dir="2700000">
                  <a:srgbClr val="FFFFFF"/>
                </a:outerShdw>
              </a:effectLst>
              <a:latin typeface="+mn-lt"/>
              <a:ea typeface="楷体_GB2312" pitchFamily="49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844819" name="矩形 844818"/>
          <p:cNvSpPr/>
          <p:nvPr/>
        </p:nvSpPr>
        <p:spPr>
          <a:xfrm>
            <a:off x="806450" y="663575"/>
            <a:ext cx="7921625" cy="1187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fontAlgn="base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</a:pPr>
            <a:r>
              <a:rPr lang="en-US" altLang="zh-CN" sz="2400" b="1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</a:t>
            </a:r>
            <a:r>
              <a:rPr lang="zh-CN" altLang="en-US" sz="2400" b="1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逻辑表达式求解时，并非所有的逻辑运算符都被执行，只是在必须执行下一个逻辑运算符才能求出表达式的解时，才执行该运算符。</a:t>
            </a:r>
            <a:endParaRPr lang="zh-CN" altLang="en-US" sz="2400" b="1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44821" name="矩形 844820"/>
          <p:cNvSpPr/>
          <p:nvPr/>
        </p:nvSpPr>
        <p:spPr>
          <a:xfrm>
            <a:off x="903288" y="2009775"/>
            <a:ext cx="7850188" cy="2320925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p>
            <a:pPr fontAlgn="base"/>
            <a:r>
              <a:rPr lang="zh-CN" altLang="en-US" sz="2400" b="1" strike="noStrike" noProof="1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例</a:t>
            </a:r>
            <a:r>
              <a:rPr lang="zh-CN" altLang="en-US" sz="2400" b="1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lang="en-US" altLang="zh-CN" sz="2400" b="1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 &amp;&amp; b &amp;&amp; c    </a:t>
            </a:r>
            <a:r>
              <a:rPr lang="zh-CN" altLang="zh-CN" sz="2400" b="1" strike="noStrike" noProof="1" dirty="0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//只在a为真时，才判别b的值；</a:t>
            </a:r>
            <a:endParaRPr lang="zh-CN" altLang="zh-CN" sz="2400" b="1" strike="noStrike" noProof="1" dirty="0">
              <a:solidFill>
                <a:srgbClr val="0000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fontAlgn="base"/>
            <a:r>
              <a:rPr lang="zh-CN" altLang="zh-CN" sz="2400" b="1" strike="noStrike" noProof="1" dirty="0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                   </a:t>
            </a:r>
            <a:r>
              <a:rPr lang="en-US" altLang="zh-CN" sz="2400" b="1" strike="noStrike" noProof="1" dirty="0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lang="zh-CN" altLang="zh-CN" sz="2400" b="1" strike="noStrike" noProof="1" dirty="0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只在</a:t>
            </a:r>
            <a:r>
              <a:rPr lang="en-US" altLang="zh-CN" sz="2400" b="1" strike="noStrike" noProof="1" dirty="0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lang="zh-CN" altLang="en-US" sz="2400" b="1" strike="noStrike" noProof="1" dirty="0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、</a:t>
            </a:r>
            <a:r>
              <a:rPr lang="zh-CN" altLang="zh-CN" sz="2400" b="1" strike="noStrike" noProof="1" dirty="0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b都为真时，才判别 c的值</a:t>
            </a:r>
            <a:endParaRPr lang="zh-CN" altLang="zh-CN" sz="2400" b="1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fontAlgn="base"/>
            <a:r>
              <a:rPr lang="zh-CN" altLang="zh-CN" sz="2400" b="1" strike="noStrike" noProof="1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例</a:t>
            </a:r>
            <a:r>
              <a:rPr lang="zh-CN" altLang="zh-CN" sz="2400" b="1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lang="en-US" altLang="zh-CN" sz="2400" b="1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 || b || c             </a:t>
            </a:r>
            <a:r>
              <a:rPr lang="zh-CN" altLang="zh-CN" sz="2400" b="1" strike="noStrike" noProof="1" dirty="0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//只在a为假时，才判别b的值；</a:t>
            </a:r>
            <a:endParaRPr lang="zh-CN" altLang="zh-CN" sz="2400" b="1" strike="noStrike" noProof="1" dirty="0">
              <a:solidFill>
                <a:srgbClr val="0000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fontAlgn="base"/>
            <a:r>
              <a:rPr lang="zh-CN" altLang="zh-CN" sz="2400" b="1" strike="noStrike" noProof="1" dirty="0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                   </a:t>
            </a:r>
            <a:r>
              <a:rPr lang="en-US" altLang="zh-CN" sz="2400" b="1" strike="noStrike" noProof="1" dirty="0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lang="zh-CN" altLang="zh-CN" sz="2400" b="1" strike="noStrike" noProof="1" dirty="0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只在</a:t>
            </a:r>
            <a:r>
              <a:rPr lang="en-US" altLang="zh-CN" sz="2400" b="1" strike="noStrike" noProof="1" dirty="0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lang="zh-CN" altLang="en-US" sz="2400" b="1" strike="noStrike" noProof="1" dirty="0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、</a:t>
            </a:r>
            <a:r>
              <a:rPr lang="zh-CN" altLang="zh-CN" sz="2400" b="1" strike="noStrike" noProof="1" dirty="0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b都为假时，才判别 c的值</a:t>
            </a:r>
            <a:endParaRPr lang="zh-CN" altLang="en-US" sz="2400" b="1" strike="noStrike" noProof="1" dirty="0">
              <a:solidFill>
                <a:srgbClr val="0000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fontAlgn="base"/>
            <a:r>
              <a:rPr lang="zh-CN" altLang="en-US" sz="2400" b="1" strike="noStrike" noProof="1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例</a:t>
            </a:r>
            <a:r>
              <a:rPr lang="zh-CN" altLang="en-US" sz="2400" b="1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lang="en-US" altLang="zh-CN" sz="2400" b="1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 = 1; b = 2; c = 3; d = 4; m = 1; n = 1;</a:t>
            </a:r>
            <a:endParaRPr lang="en-US" altLang="zh-CN" sz="2400" b="1" strike="noStrike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fontAlgn="base"/>
            <a:r>
              <a:rPr lang="en-US" altLang="zh-CN" sz="2400" b="1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(m = a &gt; b) &amp;&amp; (n = c &gt; d)</a:t>
            </a:r>
            <a:endParaRPr lang="en-US" altLang="zh-CN" sz="2400" b="1" strike="noStrike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44822" name="文本框 844821"/>
          <p:cNvSpPr txBox="1"/>
          <p:nvPr/>
        </p:nvSpPr>
        <p:spPr>
          <a:xfrm>
            <a:off x="5148263" y="3875088"/>
            <a:ext cx="3255963" cy="457200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t">
            <a:spAutoFit/>
          </a:bodyPr>
          <a:p>
            <a:pPr eaLnBrk="0" hangingPunct="0"/>
            <a:r>
              <a:rPr lang="zh-CN" altLang="zh-CN" sz="2400" b="1" noProof="1" dirty="0">
                <a:solidFill>
                  <a:srgbClr val="D60093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//结果：</a:t>
            </a:r>
            <a:r>
              <a:rPr lang="en-US" altLang="zh-CN" sz="2400" b="1" noProof="1">
                <a:solidFill>
                  <a:srgbClr val="D60093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m = 0, n = 1</a:t>
            </a:r>
            <a:endParaRPr lang="en-US" altLang="zh-CN" sz="2400" b="1" noProof="1">
              <a:solidFill>
                <a:srgbClr val="D60093"/>
              </a:solidFill>
              <a:effectLst>
                <a:outerShdw blurRad="38100" dist="38100" dir="2700000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448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22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44822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4821" grpId="0" bldLvl="0" animBg="1"/>
      <p:bldP spid="844822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828675"/>
            <a:ext cx="8429625" cy="828675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5.4.2 </a:t>
            </a:r>
            <a:r>
              <a:rPr kumimoji="1" lang="zh-CN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逻辑表达式</a:t>
            </a:r>
            <a:endParaRPr kumimoji="1" lang="zh-CN" altLang="en-US" sz="4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642938" y="1714500"/>
            <a:ext cx="8286750" cy="4429125"/>
          </a:xfrm>
          <a:ln/>
        </p:spPr>
        <p:txBody>
          <a:bodyPr vert="horz" wrap="square" lIns="91440" tIns="45720" rIns="91440" bIns="45720" anchor="t" anchorCtr="0"/>
          <a:p>
            <a:pPr/>
            <a:r>
              <a:rPr kumimoji="1" lang="zh-CN" altLang="zh-CN" dirty="0">
                <a:latin typeface="+mn-lt"/>
                <a:ea typeface="+mn-ea"/>
                <a:cs typeface="+mn-cs"/>
              </a:rPr>
              <a:t>判别某一年是否闰年，</a:t>
            </a:r>
            <a:r>
              <a:rPr kumimoji="1" lang="zh-CN" altLang="en-US" dirty="0">
                <a:latin typeface="+mn-lt"/>
                <a:ea typeface="+mn-ea"/>
                <a:cs typeface="+mn-cs"/>
              </a:rPr>
              <a:t>用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逻辑表达式表示</a:t>
            </a:r>
            <a:endParaRPr kumimoji="1" lang="en-US" altLang="zh-CN">
              <a:latin typeface="+mn-lt"/>
              <a:ea typeface="+mn-ea"/>
              <a:cs typeface="+mn-cs"/>
            </a:endParaRPr>
          </a:p>
          <a:p>
            <a:pPr/>
            <a:r>
              <a:rPr kumimoji="1" lang="zh-CN" altLang="zh-CN" dirty="0">
                <a:latin typeface="+mn-lt"/>
                <a:ea typeface="+mn-ea"/>
                <a:cs typeface="+mn-cs"/>
              </a:rPr>
              <a:t>闰年的条件是符合下面二者之一：</a:t>
            </a:r>
            <a:endParaRPr kumimoji="1" lang="en-US" altLang="zh-CN">
              <a:latin typeface="+mn-lt"/>
              <a:ea typeface="+mn-ea"/>
              <a:cs typeface="+mn-cs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1" lang="zh-CN" altLang="zh-CN" dirty="0">
                <a:latin typeface="+mn-lt"/>
                <a:ea typeface="+mn-ea"/>
              </a:rPr>
              <a:t>①能被</a:t>
            </a:r>
            <a:r>
              <a:rPr kumimoji="1" lang="en-US" altLang="zh-CN">
                <a:latin typeface="+mn-lt"/>
                <a:ea typeface="+mn-ea"/>
              </a:rPr>
              <a:t>4</a:t>
            </a:r>
            <a:r>
              <a:rPr kumimoji="1" lang="zh-CN" altLang="zh-CN" dirty="0">
                <a:latin typeface="+mn-lt"/>
                <a:ea typeface="+mn-ea"/>
              </a:rPr>
              <a:t>整除，但不能被</a:t>
            </a:r>
            <a:r>
              <a:rPr kumimoji="1" lang="en-US" altLang="zh-CN">
                <a:latin typeface="+mn-lt"/>
                <a:ea typeface="+mn-ea"/>
              </a:rPr>
              <a:t>100</a:t>
            </a:r>
            <a:r>
              <a:rPr kumimoji="1" lang="zh-CN" altLang="zh-CN" dirty="0">
                <a:latin typeface="+mn-lt"/>
                <a:ea typeface="+mn-ea"/>
              </a:rPr>
              <a:t>整除，如</a:t>
            </a:r>
            <a:r>
              <a:rPr kumimoji="1" lang="en-US" altLang="zh-CN">
                <a:latin typeface="+mn-lt"/>
                <a:ea typeface="+mn-ea"/>
              </a:rPr>
              <a:t>2008</a:t>
            </a:r>
            <a:endParaRPr kumimoji="1" lang="en-US" altLang="zh-CN">
              <a:latin typeface="+mn-lt"/>
              <a:ea typeface="+mn-ea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1" lang="zh-CN" altLang="zh-CN" dirty="0">
                <a:latin typeface="+mn-lt"/>
                <a:ea typeface="+mn-ea"/>
              </a:rPr>
              <a:t>②能被</a:t>
            </a:r>
            <a:r>
              <a:rPr kumimoji="1" lang="en-US" altLang="zh-CN">
                <a:latin typeface="+mn-lt"/>
                <a:ea typeface="+mn-ea"/>
              </a:rPr>
              <a:t>400</a:t>
            </a:r>
            <a:r>
              <a:rPr kumimoji="1" lang="zh-CN" altLang="zh-CN" dirty="0">
                <a:latin typeface="+mn-lt"/>
                <a:ea typeface="+mn-ea"/>
              </a:rPr>
              <a:t>整除，如</a:t>
            </a:r>
            <a:r>
              <a:rPr kumimoji="1" lang="en-US" altLang="zh-CN">
                <a:latin typeface="+mn-lt"/>
                <a:ea typeface="+mn-ea"/>
              </a:rPr>
              <a:t>2000</a:t>
            </a:r>
            <a:endParaRPr kumimoji="1" lang="en-US" altLang="zh-CN">
              <a:latin typeface="+mn-lt"/>
              <a:ea typeface="+mn-ea"/>
            </a:endParaRPr>
          </a:p>
          <a:p>
            <a:pPr lvl="1"/>
            <a:r>
              <a:rPr kumimoji="1" lang="en-US" altLang="zh-CN">
                <a:latin typeface="+mn-lt"/>
                <a:ea typeface="+mn-ea"/>
              </a:rPr>
              <a:t>(year % 4 == 0 &amp;&amp; year 100 !=0)</a:t>
            </a:r>
            <a:endParaRPr kumimoji="1" lang="en-US" altLang="zh-CN">
              <a:latin typeface="+mn-lt"/>
              <a:ea typeface="+mn-ea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>
                <a:latin typeface="+mn-lt"/>
                <a:ea typeface="+mn-ea"/>
                <a:cs typeface="+mn-cs"/>
              </a:rPr>
              <a:t>                        || year % 400 == 0</a:t>
            </a:r>
            <a:endParaRPr kumimoji="1" lang="en-US" altLang="zh-CN">
              <a:latin typeface="+mn-lt"/>
              <a:ea typeface="+mn-ea"/>
              <a:cs typeface="+mn-cs"/>
            </a:endParaRPr>
          </a:p>
          <a:p>
            <a:pPr lvl="1"/>
            <a:r>
              <a:rPr kumimoji="1" lang="zh-CN" altLang="zh-CN" dirty="0">
                <a:latin typeface="+mn-lt"/>
                <a:ea typeface="+mn-ea"/>
              </a:rPr>
              <a:t>如果表达式值为</a:t>
            </a:r>
            <a:r>
              <a:rPr kumimoji="1" lang="en-US" altLang="zh-CN">
                <a:latin typeface="+mn-lt"/>
                <a:ea typeface="+mn-ea"/>
              </a:rPr>
              <a:t>1</a:t>
            </a:r>
            <a:r>
              <a:rPr kumimoji="1" lang="zh-CN" altLang="zh-CN" dirty="0">
                <a:latin typeface="+mn-lt"/>
                <a:ea typeface="+mn-ea"/>
              </a:rPr>
              <a:t>，则闰年；否则为非闰年</a:t>
            </a:r>
            <a:endParaRPr kumimoji="1" lang="en-US" altLang="zh-CN">
              <a:solidFill>
                <a:srgbClr val="9D138D"/>
              </a:solidFill>
              <a:latin typeface="+mn-lt"/>
              <a:ea typeface="+mn-ea"/>
            </a:endParaRPr>
          </a:p>
        </p:txBody>
      </p:sp>
      <p:sp>
        <p:nvSpPr>
          <p:cNvPr id="74755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756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757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4758" name="图片 6" descr="Untitled2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9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charRg st="19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35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charRg st="35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58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charRg st="58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73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charRg st="73" end="1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05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267">
                                            <p:txEl>
                                              <p:charRg st="105" end="1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48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267">
                                            <p:txEl>
                                              <p:charRg st="148" end="1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828675"/>
            <a:ext cx="8429625" cy="828675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5.4.3 </a:t>
            </a:r>
            <a:r>
              <a:rPr kumimoji="1" lang="zh-CN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逻辑型变量</a:t>
            </a:r>
            <a:endParaRPr kumimoji="1" lang="zh-CN" altLang="en-US" sz="4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785813" y="2000250"/>
            <a:ext cx="7715250" cy="2857500"/>
          </a:xfrm>
          <a:ln/>
        </p:spPr>
        <p:txBody>
          <a:bodyPr vert="horz" wrap="square" lIns="91440" tIns="45720" rIns="91440" bIns="45720" anchor="t" anchorCtr="0"/>
          <a:p>
            <a:pPr/>
            <a:r>
              <a:rPr kumimoji="1" lang="zh-CN" altLang="zh-CN" dirty="0">
                <a:latin typeface="+mn-lt"/>
                <a:ea typeface="+mn-ea"/>
                <a:cs typeface="+mn-cs"/>
              </a:rPr>
              <a:t>这是</a:t>
            </a:r>
            <a:r>
              <a:rPr kumimoji="1" lang="en-US" altLang="zh-CN">
                <a:latin typeface="+mn-lt"/>
                <a:ea typeface="+mn-ea"/>
                <a:cs typeface="+mn-cs"/>
              </a:rPr>
              <a:t>C99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所增加的一种数据类型</a:t>
            </a:r>
            <a:endParaRPr kumimoji="1" lang="en-US" altLang="zh-CN">
              <a:latin typeface="+mn-lt"/>
              <a:ea typeface="+mn-ea"/>
              <a:cs typeface="+mn-cs"/>
            </a:endParaRPr>
          </a:p>
          <a:p>
            <a:pPr/>
            <a:r>
              <a:rPr kumimoji="1" lang="zh-CN" altLang="zh-CN" dirty="0">
                <a:latin typeface="+mn-lt"/>
                <a:ea typeface="+mn-ea"/>
                <a:cs typeface="+mn-cs"/>
              </a:rPr>
              <a:t>可以将关系运算和逻辑运算的结果存到一个逻辑型变量中，以便于分析和运算</a:t>
            </a:r>
            <a:endParaRPr kumimoji="1" lang="en-US" altLang="zh-CN">
              <a:solidFill>
                <a:srgbClr val="9D138D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5779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80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81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5782" name="图片 6" descr="Untitled2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6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267">
                                            <p:txEl>
                                              <p:charRg st="16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828675"/>
            <a:ext cx="8429625" cy="828675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5.5 </a:t>
            </a:r>
            <a:r>
              <a:rPr kumimoji="1" lang="zh-CN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条件运算符和条件表达式</a:t>
            </a:r>
            <a:endParaRPr kumimoji="1" lang="zh-CN" altLang="en-US" sz="4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785813" y="2000250"/>
            <a:ext cx="7715250" cy="4286250"/>
          </a:xfrm>
          <a:ln/>
        </p:spPr>
        <p:txBody>
          <a:bodyPr vert="horz" wrap="square" lIns="91440" tIns="45720" rIns="91440" bIns="45720" anchor="t" anchorCtr="0"/>
          <a:p>
            <a:pPr/>
            <a:r>
              <a:rPr kumimoji="1" lang="zh-CN" altLang="zh-CN" dirty="0">
                <a:latin typeface="+mn-lt"/>
                <a:ea typeface="+mn-ea"/>
                <a:cs typeface="+mn-cs"/>
              </a:rPr>
              <a:t>有一种</a:t>
            </a:r>
            <a:r>
              <a:rPr kumimoji="1" lang="en-US" altLang="zh-CN">
                <a:latin typeface="+mn-lt"/>
                <a:ea typeface="+mn-ea"/>
                <a:cs typeface="+mn-cs"/>
              </a:rPr>
              <a:t>if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语句，当被判别的表达式的值为“真”或“假” 时，都执行一个赋值语句且向同一个变量赋值</a:t>
            </a:r>
            <a:endParaRPr kumimoji="1" lang="en-US" altLang="zh-CN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kumimoji="1" lang="zh-CN" altLang="zh-CN" dirty="0">
                <a:latin typeface="+mn-lt"/>
                <a:ea typeface="+mn-ea"/>
                <a:cs typeface="+mn-cs"/>
              </a:rPr>
              <a:t>如：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if (a&gt;b)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>
                <a:latin typeface="+mn-lt"/>
                <a:ea typeface="+mn-ea"/>
              </a:rPr>
              <a:t>           max=a;</a:t>
            </a:r>
            <a:endParaRPr kumimoji="1" lang="zh-CN" altLang="zh-CN" dirty="0">
              <a:latin typeface="+mn-lt"/>
              <a:ea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>
                <a:latin typeface="+mn-lt"/>
                <a:ea typeface="+mn-ea"/>
              </a:rPr>
              <a:t>      else </a:t>
            </a:r>
            <a:endParaRPr kumimoji="1" lang="zh-CN" altLang="zh-CN" dirty="0">
              <a:latin typeface="+mn-lt"/>
              <a:ea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>
                <a:latin typeface="+mn-lt"/>
                <a:ea typeface="+mn-ea"/>
              </a:rPr>
              <a:t>           max=b;</a:t>
            </a:r>
            <a:endParaRPr kumimoji="1" lang="zh-CN" altLang="zh-CN" dirty="0">
              <a:latin typeface="+mn-lt"/>
              <a:ea typeface="+mn-ea"/>
            </a:endParaRPr>
          </a:p>
          <a:p>
            <a:pPr/>
            <a:endParaRPr kumimoji="1" lang="en-US" altLang="zh-CN">
              <a:solidFill>
                <a:srgbClr val="9D138D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6803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4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5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29188" y="4714875"/>
            <a:ext cx="3857625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max = (a &gt; b) </a:t>
            </a:r>
            <a:r>
              <a:rPr lang="en-US" altLang="zh-CN" sz="2800" b="1">
                <a:solidFill>
                  <a:srgbClr val="9D138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?</a:t>
            </a:r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a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>
                <a:solidFill>
                  <a:srgbClr val="9D138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b;</a:t>
            </a:r>
            <a:endParaRPr lang="zh-CN" altLang="en-US" sz="2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57375" y="3857625"/>
            <a:ext cx="2714625" cy="2214563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205663" y="4572000"/>
            <a:ext cx="357187" cy="785813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786688" y="4572000"/>
            <a:ext cx="357187" cy="785813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00813" y="4000500"/>
            <a:ext cx="2428875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条件运算符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6811" name="图片 11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charRg st="0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48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charRg st="48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59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267">
                                            <p:txEl>
                                              <p:charRg st="59" end="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77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267">
                                            <p:txEl>
                                              <p:charRg st="77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89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267">
                                            <p:txEl>
                                              <p:charRg st="89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828675"/>
            <a:ext cx="8429625" cy="828675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5.5 </a:t>
            </a:r>
            <a:r>
              <a:rPr kumimoji="1" lang="zh-CN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条件运算符和条件表达式</a:t>
            </a:r>
            <a:endParaRPr kumimoji="1" lang="zh-CN" altLang="en-US" sz="4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77826" name="Rectangle 3"/>
          <p:cNvSpPr>
            <a:spLocks noGrp="1"/>
          </p:cNvSpPr>
          <p:nvPr>
            <p:ph idx="1"/>
          </p:nvPr>
        </p:nvSpPr>
        <p:spPr>
          <a:xfrm>
            <a:off x="785813" y="2000250"/>
            <a:ext cx="7715250" cy="4286250"/>
          </a:xfrm>
          <a:ln/>
        </p:spPr>
        <p:txBody>
          <a:bodyPr vert="horz" wrap="square" lIns="91440" tIns="45720" rIns="91440" bIns="45720" anchor="t" anchorCtr="0"/>
          <a:p>
            <a:pPr/>
            <a:r>
              <a:rPr kumimoji="1" lang="zh-CN" altLang="zh-CN" dirty="0">
                <a:latin typeface="+mn-lt"/>
                <a:ea typeface="+mn-ea"/>
                <a:cs typeface="+mn-cs"/>
              </a:rPr>
              <a:t>有一种</a:t>
            </a:r>
            <a:r>
              <a:rPr kumimoji="1" lang="en-US" altLang="zh-CN">
                <a:latin typeface="+mn-lt"/>
                <a:ea typeface="+mn-ea"/>
                <a:cs typeface="+mn-cs"/>
              </a:rPr>
              <a:t>if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语句，当被判别的表达式的值为“真”或“假” 时，都执行一个赋值语句且向同一个变量赋值</a:t>
            </a:r>
            <a:endParaRPr kumimoji="1" lang="en-US" altLang="zh-CN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kumimoji="1" lang="zh-CN" altLang="zh-CN" dirty="0">
                <a:latin typeface="+mn-lt"/>
                <a:ea typeface="+mn-ea"/>
                <a:cs typeface="+mn-cs"/>
              </a:rPr>
              <a:t>如：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if (a&gt;b)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>
                <a:latin typeface="+mn-lt"/>
                <a:ea typeface="+mn-ea"/>
              </a:rPr>
              <a:t>           max=a;</a:t>
            </a:r>
            <a:endParaRPr kumimoji="1" lang="zh-CN" altLang="zh-CN" dirty="0">
              <a:latin typeface="+mn-lt"/>
              <a:ea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>
                <a:latin typeface="+mn-lt"/>
                <a:ea typeface="+mn-ea"/>
              </a:rPr>
              <a:t>      else </a:t>
            </a:r>
            <a:endParaRPr kumimoji="1" lang="zh-CN" altLang="zh-CN" dirty="0">
              <a:latin typeface="+mn-lt"/>
              <a:ea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>
                <a:latin typeface="+mn-lt"/>
                <a:ea typeface="+mn-ea"/>
              </a:rPr>
              <a:t>           max=b;</a:t>
            </a:r>
            <a:endParaRPr kumimoji="1" lang="zh-CN" altLang="zh-CN" dirty="0">
              <a:latin typeface="+mn-lt"/>
              <a:ea typeface="+mn-ea"/>
            </a:endParaRPr>
          </a:p>
          <a:p>
            <a:pPr/>
            <a:endParaRPr kumimoji="1" lang="en-US" altLang="zh-CN">
              <a:solidFill>
                <a:srgbClr val="9D138D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7827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28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29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30" name="TextBox 6"/>
          <p:cNvSpPr txBox="1"/>
          <p:nvPr/>
        </p:nvSpPr>
        <p:spPr>
          <a:xfrm>
            <a:off x="4929188" y="4714875"/>
            <a:ext cx="3857625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max = (a &gt; b) </a:t>
            </a:r>
            <a:r>
              <a:rPr lang="en-US" altLang="zh-CN" sz="2800" b="1">
                <a:solidFill>
                  <a:srgbClr val="9D138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?</a:t>
            </a:r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a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>
                <a:solidFill>
                  <a:srgbClr val="9D138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b;</a:t>
            </a:r>
            <a:endParaRPr lang="zh-CN" altLang="en-US" sz="2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00750" y="4714875"/>
            <a:ext cx="2357438" cy="500063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3563" y="5429250"/>
            <a:ext cx="2428875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条件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表达式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7833" name="图片 9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785813"/>
            <a:ext cx="8001000" cy="830263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5.1 </a:t>
            </a:r>
            <a:r>
              <a:rPr kumimoji="1" lang="zh-CN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选择结构和条件判断</a:t>
            </a:r>
            <a:endParaRPr kumimoji="1" lang="zh-CN" altLang="en-US" sz="4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30722" name="Rectangle 3"/>
          <p:cNvSpPr>
            <a:spLocks noGrp="1"/>
          </p:cNvSpPr>
          <p:nvPr>
            <p:ph idx="1"/>
          </p:nvPr>
        </p:nvSpPr>
        <p:spPr>
          <a:xfrm>
            <a:off x="500063" y="1714500"/>
            <a:ext cx="8215312" cy="4643438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+mn-lt"/>
                <a:ea typeface="+mn-ea"/>
                <a:cs typeface="+mn-cs"/>
              </a:rPr>
              <a:t>  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例</a:t>
            </a:r>
            <a:r>
              <a:rPr kumimoji="1" lang="en-US" altLang="zh-CN">
                <a:latin typeface="+mn-lt"/>
                <a:ea typeface="+mn-ea"/>
                <a:cs typeface="+mn-cs"/>
              </a:rPr>
              <a:t>5.1 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对程序进行改进。题目要求</a:t>
            </a:r>
            <a:r>
              <a:rPr kumimoji="1" lang="zh-CN" altLang="en-US" dirty="0">
                <a:latin typeface="+mn-lt"/>
                <a:ea typeface="+mn-ea"/>
                <a:cs typeface="+mn-cs"/>
              </a:rPr>
              <a:t>是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求</a:t>
            </a:r>
            <a:r>
              <a:rPr kumimoji="1" lang="en-US" altLang="zh-CN">
                <a:latin typeface="+mn-lt"/>
                <a:ea typeface="+mn-ea"/>
                <a:cs typeface="+mn-cs"/>
              </a:rPr>
              <a:t>                                                       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方程的根。</a:t>
            </a:r>
            <a:endParaRPr kumimoji="1" lang="en-US" altLang="zh-CN"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+mn-lt"/>
                <a:ea typeface="+mn-ea"/>
                <a:cs typeface="+mn-cs"/>
              </a:rPr>
              <a:t>  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由键盘输入</a:t>
            </a:r>
            <a:r>
              <a:rPr kumimoji="1" lang="en-US" altLang="zh-CN" err="1">
                <a:latin typeface="+mn-lt"/>
                <a:ea typeface="+mn-ea"/>
                <a:cs typeface="+mn-cs"/>
              </a:rPr>
              <a:t>a,b,c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。假设</a:t>
            </a:r>
            <a:r>
              <a:rPr kumimoji="1" lang="en-US" altLang="zh-CN" err="1">
                <a:latin typeface="+mn-lt"/>
                <a:ea typeface="+mn-ea"/>
                <a:cs typeface="+mn-cs"/>
              </a:rPr>
              <a:t>a,b,c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的值任意，并不保证</a:t>
            </a:r>
            <a:r>
              <a:rPr kumimoji="1" lang="en-US" altLang="zh-CN">
                <a:latin typeface="+mn-lt"/>
                <a:ea typeface="+mn-ea"/>
                <a:cs typeface="+mn-cs"/>
              </a:rPr>
              <a:t>               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。需要在程序中进行判别，如果</a:t>
            </a:r>
            <a:r>
              <a:rPr kumimoji="1" lang="en-US" altLang="zh-CN">
                <a:latin typeface="+mn-lt"/>
                <a:ea typeface="+mn-ea"/>
                <a:cs typeface="+mn-cs"/>
              </a:rPr>
              <a:t>                 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，就计算并输出方程的两个实根，</a:t>
            </a:r>
            <a:r>
              <a:rPr kumimoji="1" lang="zh-CN" altLang="en-US" dirty="0">
                <a:latin typeface="+mn-lt"/>
                <a:ea typeface="+mn-ea"/>
                <a:cs typeface="+mn-cs"/>
              </a:rPr>
              <a:t>否则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就输出“方程无实根”的信息。</a:t>
            </a:r>
            <a:r>
              <a:rPr kumimoji="1" lang="en-US" altLang="zh-CN">
                <a:latin typeface="+mn-lt"/>
                <a:ea typeface="+mn-ea"/>
                <a:cs typeface="+mn-cs"/>
              </a:rPr>
              <a:t> </a:t>
            </a:r>
            <a:endParaRPr kumimoji="1" lang="en-US" altLang="zh-CN">
              <a:latin typeface="+mn-lt"/>
              <a:ea typeface="+mn-ea"/>
              <a:cs typeface="+mn-cs"/>
            </a:endParaRPr>
          </a:p>
        </p:txBody>
      </p:sp>
      <p:sp>
        <p:nvSpPr>
          <p:cNvPr id="30723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0724" name="Object 1"/>
          <p:cNvGraphicFramePr/>
          <p:nvPr/>
        </p:nvGraphicFramePr>
        <p:xfrm>
          <a:off x="3478213" y="2357438"/>
          <a:ext cx="2544762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977900" imgH="203200" progId="Equation.3">
                  <p:embed/>
                </p:oleObj>
              </mc:Choice>
              <mc:Fallback>
                <p:oleObj name="" r:id="rId1" imgW="977900" imgH="2032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78213" y="2357438"/>
                        <a:ext cx="2544762" cy="519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6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0727" name="Object 5"/>
          <p:cNvGraphicFramePr/>
          <p:nvPr/>
        </p:nvGraphicFramePr>
        <p:xfrm>
          <a:off x="2571750" y="3740150"/>
          <a:ext cx="21431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786765" imgH="203200" progId="Equation.3">
                  <p:embed/>
                </p:oleObj>
              </mc:Choice>
              <mc:Fallback>
                <p:oleObj name="" r:id="rId3" imgW="786765" imgH="2032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71750" y="3740150"/>
                        <a:ext cx="2143125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5"/>
          <p:cNvGraphicFramePr/>
          <p:nvPr/>
        </p:nvGraphicFramePr>
        <p:xfrm>
          <a:off x="3100388" y="4311650"/>
          <a:ext cx="214312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5" imgW="786765" imgH="203200" progId="Equation.3">
                  <p:embed/>
                </p:oleObj>
              </mc:Choice>
              <mc:Fallback>
                <p:oleObj name="" r:id="rId5" imgW="786765" imgH="203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00388" y="4311650"/>
                        <a:ext cx="2143125" cy="541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9" name="图片 9" descr="Untitl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828675"/>
            <a:ext cx="8429625" cy="828675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5.5 </a:t>
            </a:r>
            <a:r>
              <a:rPr kumimoji="1" lang="zh-CN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条件运算符和条件表达式</a:t>
            </a:r>
            <a:endParaRPr kumimoji="1" lang="zh-CN" altLang="en-US" sz="4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785813" y="2000250"/>
            <a:ext cx="7715250" cy="4286250"/>
          </a:xfrm>
          <a:ln/>
        </p:spPr>
        <p:txBody>
          <a:bodyPr vert="horz" wrap="square" lIns="91440" tIns="45720" rIns="91440" bIns="45720" anchor="t" anchorCtr="0"/>
          <a:p>
            <a:pPr/>
            <a:r>
              <a:rPr kumimoji="1" lang="zh-CN" altLang="zh-CN" dirty="0">
                <a:latin typeface="+mn-lt"/>
                <a:ea typeface="+mn-ea"/>
                <a:cs typeface="+mn-cs"/>
              </a:rPr>
              <a:t>条件表达式的一般形式为</a:t>
            </a:r>
            <a:endParaRPr kumimoji="1" lang="zh-CN" altLang="zh-CN" dirty="0">
              <a:latin typeface="+mn-lt"/>
              <a:ea typeface="+mn-ea"/>
              <a:cs typeface="+mn-cs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1" lang="zh-CN" altLang="zh-CN" sz="3200" dirty="0">
                <a:latin typeface="+mn-lt"/>
                <a:ea typeface="+mn-ea"/>
              </a:rPr>
              <a:t>表达式１</a:t>
            </a:r>
            <a:r>
              <a:rPr kumimoji="1" lang="zh-CN" altLang="zh-CN" sz="3200" dirty="0">
                <a:solidFill>
                  <a:srgbClr val="FF0000"/>
                </a:solidFill>
                <a:latin typeface="+mn-lt"/>
                <a:ea typeface="+mn-ea"/>
              </a:rPr>
              <a:t>？</a:t>
            </a:r>
            <a:r>
              <a:rPr kumimoji="1" lang="zh-CN" altLang="zh-CN" sz="3200" dirty="0">
                <a:latin typeface="+mn-lt"/>
                <a:ea typeface="+mn-ea"/>
              </a:rPr>
              <a:t>表达式２</a:t>
            </a:r>
            <a:r>
              <a:rPr kumimoji="1" lang="en-US" altLang="zh-CN" sz="3200">
                <a:solidFill>
                  <a:srgbClr val="FF0000"/>
                </a:solidFill>
                <a:latin typeface="+mn-lt"/>
                <a:ea typeface="+mn-ea"/>
              </a:rPr>
              <a:t>:</a:t>
            </a:r>
            <a:r>
              <a:rPr kumimoji="1" lang="en-US" altLang="zh-CN" sz="3200">
                <a:latin typeface="+mn-lt"/>
                <a:ea typeface="+mn-ea"/>
              </a:rPr>
              <a:t> </a:t>
            </a:r>
            <a:r>
              <a:rPr kumimoji="1" lang="zh-CN" altLang="zh-CN" sz="3200" dirty="0">
                <a:latin typeface="+mn-lt"/>
                <a:ea typeface="+mn-ea"/>
              </a:rPr>
              <a:t>表达式３</a:t>
            </a:r>
            <a:endParaRPr kumimoji="1" lang="zh-CN" altLang="zh-CN" sz="3200" dirty="0">
              <a:latin typeface="+mn-lt"/>
              <a:ea typeface="+mn-ea"/>
            </a:endParaRPr>
          </a:p>
        </p:txBody>
      </p:sp>
      <p:sp>
        <p:nvSpPr>
          <p:cNvPr id="78851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852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853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8854" name="图片 6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2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267">
                                            <p:txEl>
                                              <p:charRg st="12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828675"/>
            <a:ext cx="8429625" cy="828675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5.5 </a:t>
            </a:r>
            <a:r>
              <a:rPr kumimoji="1" lang="zh-CN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条件运算符和条件表达式</a:t>
            </a:r>
            <a:endParaRPr kumimoji="1" lang="zh-CN" altLang="en-US" sz="4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785813" y="2000250"/>
            <a:ext cx="7786687" cy="3857625"/>
          </a:xfrm>
          <a:ln/>
        </p:spPr>
        <p:txBody>
          <a:bodyPr vert="horz" wrap="square" lIns="91440" tIns="45720" rIns="91440" bIns="45720" anchor="t" anchorCtr="0"/>
          <a:p>
            <a:pPr/>
            <a:r>
              <a:rPr kumimoji="1" lang="zh-CN" altLang="zh-CN" dirty="0">
                <a:latin typeface="+mn-lt"/>
                <a:ea typeface="+mn-ea"/>
                <a:cs typeface="+mn-cs"/>
              </a:rPr>
              <a:t>条件运算符的执行顺序：</a:t>
            </a:r>
            <a:endParaRPr kumimoji="1" lang="en-US" altLang="zh-CN">
              <a:latin typeface="+mn-lt"/>
              <a:ea typeface="+mn-ea"/>
              <a:cs typeface="+mn-cs"/>
            </a:endParaRPr>
          </a:p>
          <a:p>
            <a:pPr lvl="1"/>
            <a:r>
              <a:rPr kumimoji="1" lang="zh-CN" altLang="zh-CN" dirty="0">
                <a:latin typeface="+mn-lt"/>
                <a:ea typeface="+mn-ea"/>
              </a:rPr>
              <a:t>求解表达式</a:t>
            </a:r>
            <a:r>
              <a:rPr kumimoji="1" lang="en-US" altLang="zh-CN">
                <a:latin typeface="+mn-lt"/>
                <a:ea typeface="+mn-ea"/>
              </a:rPr>
              <a:t>1</a:t>
            </a:r>
            <a:endParaRPr kumimoji="1" lang="en-US" altLang="zh-CN">
              <a:latin typeface="+mn-lt"/>
              <a:ea typeface="+mn-ea"/>
            </a:endParaRPr>
          </a:p>
          <a:p>
            <a:pPr lvl="1"/>
            <a:r>
              <a:rPr kumimoji="1" lang="zh-CN" altLang="zh-CN" dirty="0">
                <a:latin typeface="+mn-lt"/>
                <a:ea typeface="+mn-ea"/>
              </a:rPr>
              <a:t>若为非</a:t>
            </a:r>
            <a:r>
              <a:rPr kumimoji="1" lang="en-US" altLang="zh-CN">
                <a:latin typeface="+mn-lt"/>
                <a:ea typeface="+mn-ea"/>
              </a:rPr>
              <a:t>0</a:t>
            </a:r>
            <a:r>
              <a:rPr kumimoji="1" lang="zh-CN" altLang="zh-CN" dirty="0">
                <a:latin typeface="+mn-lt"/>
                <a:ea typeface="+mn-ea"/>
              </a:rPr>
              <a:t>（真）则求解表达式</a:t>
            </a:r>
            <a:r>
              <a:rPr kumimoji="1" lang="en-US" altLang="zh-CN">
                <a:latin typeface="+mn-lt"/>
                <a:ea typeface="+mn-ea"/>
              </a:rPr>
              <a:t>2</a:t>
            </a:r>
            <a:r>
              <a:rPr kumimoji="1" lang="zh-CN" altLang="zh-CN" dirty="0">
                <a:latin typeface="+mn-lt"/>
                <a:ea typeface="+mn-ea"/>
              </a:rPr>
              <a:t>，此时表达式</a:t>
            </a:r>
            <a:r>
              <a:rPr kumimoji="1" lang="en-US" altLang="zh-CN">
                <a:latin typeface="+mn-lt"/>
                <a:ea typeface="+mn-ea"/>
              </a:rPr>
              <a:t>2</a:t>
            </a:r>
            <a:r>
              <a:rPr kumimoji="1" lang="zh-CN" altLang="zh-CN" dirty="0">
                <a:latin typeface="+mn-lt"/>
                <a:ea typeface="+mn-ea"/>
              </a:rPr>
              <a:t>的值就作为整个条件表达式的值</a:t>
            </a:r>
            <a:endParaRPr kumimoji="1" lang="en-US" altLang="zh-CN">
              <a:latin typeface="+mn-lt"/>
              <a:ea typeface="+mn-ea"/>
            </a:endParaRPr>
          </a:p>
          <a:p>
            <a:pPr lvl="1"/>
            <a:r>
              <a:rPr kumimoji="1" lang="zh-CN" altLang="zh-CN" dirty="0">
                <a:latin typeface="+mn-lt"/>
                <a:ea typeface="+mn-ea"/>
              </a:rPr>
              <a:t>若表达式</a:t>
            </a:r>
            <a:r>
              <a:rPr kumimoji="1" lang="en-US" altLang="zh-CN">
                <a:latin typeface="+mn-lt"/>
                <a:ea typeface="+mn-ea"/>
              </a:rPr>
              <a:t>1</a:t>
            </a:r>
            <a:r>
              <a:rPr kumimoji="1" lang="zh-CN" altLang="zh-CN" dirty="0">
                <a:latin typeface="+mn-lt"/>
                <a:ea typeface="+mn-ea"/>
              </a:rPr>
              <a:t>的值为</a:t>
            </a:r>
            <a:r>
              <a:rPr kumimoji="1" lang="en-US" altLang="zh-CN">
                <a:latin typeface="+mn-lt"/>
                <a:ea typeface="+mn-ea"/>
              </a:rPr>
              <a:t>0</a:t>
            </a:r>
            <a:r>
              <a:rPr kumimoji="1" lang="zh-CN" altLang="zh-CN" dirty="0">
                <a:latin typeface="+mn-lt"/>
                <a:ea typeface="+mn-ea"/>
              </a:rPr>
              <a:t>（假），则求解表达式</a:t>
            </a:r>
            <a:r>
              <a:rPr kumimoji="1" lang="en-US" altLang="zh-CN">
                <a:latin typeface="+mn-lt"/>
                <a:ea typeface="+mn-ea"/>
              </a:rPr>
              <a:t>3</a:t>
            </a:r>
            <a:r>
              <a:rPr kumimoji="1" lang="zh-CN" altLang="zh-CN" dirty="0">
                <a:latin typeface="+mn-lt"/>
                <a:ea typeface="+mn-ea"/>
              </a:rPr>
              <a:t>，表达式</a:t>
            </a:r>
            <a:r>
              <a:rPr kumimoji="1" lang="en-US" altLang="zh-CN">
                <a:latin typeface="+mn-lt"/>
                <a:ea typeface="+mn-ea"/>
              </a:rPr>
              <a:t>3</a:t>
            </a:r>
            <a:r>
              <a:rPr kumimoji="1" lang="zh-CN" altLang="zh-CN" dirty="0">
                <a:latin typeface="+mn-lt"/>
                <a:ea typeface="+mn-ea"/>
              </a:rPr>
              <a:t>的值就是整个条件表达式的值</a:t>
            </a:r>
            <a:endParaRPr kumimoji="1" lang="zh-CN" altLang="zh-CN" dirty="0">
              <a:latin typeface="+mn-lt"/>
              <a:ea typeface="+mn-ea"/>
            </a:endParaRPr>
          </a:p>
        </p:txBody>
      </p:sp>
      <p:sp>
        <p:nvSpPr>
          <p:cNvPr id="79875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876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877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9878" name="图片 6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2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charRg st="12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9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charRg st="19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55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charRg st="55" end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828675"/>
            <a:ext cx="8429625" cy="828675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5.5 </a:t>
            </a:r>
            <a:r>
              <a:rPr kumimoji="1" lang="zh-CN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条件运算符和条件表达式</a:t>
            </a:r>
            <a:endParaRPr kumimoji="1" lang="zh-CN" altLang="en-US" sz="4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71438" y="1857375"/>
            <a:ext cx="8821737" cy="3857625"/>
          </a:xfrm>
          <a:ln/>
        </p:spPr>
        <p:txBody>
          <a:bodyPr vert="horz" wrap="square" lIns="91440" tIns="45720" rIns="91440" bIns="45720" anchor="t" anchorCtr="0"/>
          <a:p>
            <a:pPr/>
            <a:r>
              <a:rPr kumimoji="1" lang="zh-CN" altLang="zh-CN" dirty="0">
                <a:latin typeface="+mn-lt"/>
                <a:ea typeface="+mn-ea"/>
                <a:cs typeface="+mn-cs"/>
              </a:rPr>
              <a:t>条件运算符优先于赋值运算符</a:t>
            </a:r>
            <a:endParaRPr kumimoji="1" lang="en-US" altLang="zh-CN">
              <a:latin typeface="+mn-lt"/>
              <a:ea typeface="+mn-ea"/>
              <a:cs typeface="+mn-cs"/>
            </a:endParaRPr>
          </a:p>
          <a:p>
            <a:pPr/>
            <a:r>
              <a:rPr kumimoji="1" lang="zh-CN" altLang="zh-CN" dirty="0">
                <a:latin typeface="+mn-lt"/>
                <a:ea typeface="+mn-ea"/>
                <a:cs typeface="+mn-cs"/>
              </a:rPr>
              <a:t>条件运算符的结合方向为“自右至左”</a:t>
            </a:r>
            <a:endParaRPr kumimoji="1" lang="en-US" altLang="zh-CN">
              <a:latin typeface="+mn-lt"/>
              <a:ea typeface="+mn-ea"/>
              <a:cs typeface="+mn-cs"/>
            </a:endParaRPr>
          </a:p>
          <a:p>
            <a:pPr/>
            <a:r>
              <a:rPr kumimoji="1" lang="zh-CN" altLang="en-US" dirty="0">
                <a:latin typeface="+mn-lt"/>
                <a:ea typeface="+mn-ea"/>
                <a:cs typeface="+mn-cs"/>
              </a:rPr>
              <a:t>以下为合法的使用方法：</a:t>
            </a:r>
            <a:endParaRPr kumimoji="1" lang="en-US" altLang="zh-CN"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zh-CN">
                <a:latin typeface="+mn-lt"/>
                <a:ea typeface="+mn-ea"/>
              </a:rPr>
              <a:t>a&gt;b ? (max=</a:t>
            </a:r>
            <a:r>
              <a:rPr kumimoji="1" lang="en-US" altLang="zh-CN" err="1">
                <a:latin typeface="+mn-lt"/>
                <a:ea typeface="+mn-ea"/>
              </a:rPr>
              <a:t>a):(max</a:t>
            </a:r>
            <a:r>
              <a:rPr kumimoji="1" lang="en-US" altLang="zh-CN">
                <a:latin typeface="+mn-lt"/>
                <a:ea typeface="+mn-ea"/>
              </a:rPr>
              <a:t>=b);</a:t>
            </a:r>
            <a:endParaRPr kumimoji="1" lang="en-US" altLang="zh-CN">
              <a:latin typeface="+mn-lt"/>
              <a:ea typeface="+mn-ea"/>
            </a:endParaRPr>
          </a:p>
          <a:p>
            <a:pPr lvl="1"/>
            <a:r>
              <a:rPr kumimoji="1" lang="en-US" altLang="zh-CN">
                <a:latin typeface="+mn-lt"/>
                <a:ea typeface="+mn-ea"/>
              </a:rPr>
              <a:t>a&gt;b ? </a:t>
            </a:r>
            <a:r>
              <a:rPr kumimoji="1" lang="en-US" altLang="zh-CN" err="1">
                <a:latin typeface="+mn-lt"/>
                <a:ea typeface="+mn-ea"/>
              </a:rPr>
              <a:t>printf(“%d”,a</a:t>
            </a:r>
            <a:r>
              <a:rPr kumimoji="1" lang="en-US" altLang="zh-CN">
                <a:latin typeface="+mn-lt"/>
                <a:ea typeface="+mn-ea"/>
              </a:rPr>
              <a:t>): </a:t>
            </a:r>
            <a:r>
              <a:rPr kumimoji="1" lang="en-US" altLang="zh-CN" err="1">
                <a:latin typeface="+mn-lt"/>
                <a:ea typeface="+mn-ea"/>
              </a:rPr>
              <a:t>printf(“%d”,b</a:t>
            </a:r>
            <a:r>
              <a:rPr kumimoji="1" lang="en-US" altLang="zh-CN">
                <a:latin typeface="+mn-lt"/>
                <a:ea typeface="+mn-ea"/>
              </a:rPr>
              <a:t>);</a:t>
            </a:r>
            <a:endParaRPr kumimoji="1" lang="zh-CN" altLang="zh-CN" dirty="0">
              <a:latin typeface="+mn-lt"/>
              <a:ea typeface="+mn-ea"/>
            </a:endParaRPr>
          </a:p>
        </p:txBody>
      </p:sp>
      <p:sp>
        <p:nvSpPr>
          <p:cNvPr id="80899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900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901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80902" name="图片 6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4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charRg st="14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32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charRg st="32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44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267">
                                            <p:txEl>
                                              <p:charRg st="44" end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67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267">
                                            <p:txEl>
                                              <p:charRg st="67" end="1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828675"/>
            <a:ext cx="8429625" cy="828675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5.5 </a:t>
            </a:r>
            <a:r>
              <a:rPr kumimoji="1" lang="zh-CN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条件运算符和条件表达式</a:t>
            </a:r>
            <a:endParaRPr kumimoji="1" lang="zh-CN" altLang="en-US" sz="4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642938" y="2000250"/>
            <a:ext cx="7786687" cy="2786063"/>
          </a:xfrm>
          <a:ln/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None/>
            </a:pPr>
            <a:r>
              <a:rPr kumimoji="1" lang="en-US" altLang="zh-CN">
                <a:latin typeface="+mn-lt"/>
                <a:ea typeface="+mn-ea"/>
                <a:cs typeface="+mn-cs"/>
              </a:rPr>
              <a:t>  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例</a:t>
            </a:r>
            <a:r>
              <a:rPr kumimoji="1" lang="en-US" altLang="zh-CN">
                <a:latin typeface="+mn-lt"/>
                <a:ea typeface="+mn-ea"/>
                <a:cs typeface="+mn-cs"/>
              </a:rPr>
              <a:t>4.4 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输入一个字符，判别它是否大写字母，如果是，将它转换成小写字母；如果不是，不转换。然后输出最后得到的字符。</a:t>
            </a:r>
            <a:endParaRPr kumimoji="1" lang="zh-CN" altLang="zh-CN" dirty="0">
              <a:latin typeface="+mn-lt"/>
              <a:ea typeface="+mn-ea"/>
              <a:cs typeface="+mn-cs"/>
            </a:endParaRPr>
          </a:p>
        </p:txBody>
      </p:sp>
      <p:sp>
        <p:nvSpPr>
          <p:cNvPr id="81923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24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25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81926" name="图片 6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0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charRg st="0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828675"/>
            <a:ext cx="8429625" cy="828675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5.5 </a:t>
            </a:r>
            <a:r>
              <a:rPr kumimoji="1" lang="zh-CN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条件运算符和条件表达式</a:t>
            </a:r>
            <a:endParaRPr kumimoji="1" lang="zh-CN" altLang="en-US" sz="4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642938" y="2000250"/>
            <a:ext cx="7786687" cy="2571750"/>
          </a:xfrm>
          <a:ln/>
        </p:spPr>
        <p:txBody>
          <a:bodyPr vert="horz" wrap="square" lIns="91440" tIns="45720" rIns="91440" bIns="45720" anchor="t" anchorCtr="0"/>
          <a:p>
            <a:pPr/>
            <a:r>
              <a:rPr kumimoji="1" lang="zh-CN" altLang="zh-CN" dirty="0">
                <a:latin typeface="+mn-lt"/>
                <a:ea typeface="+mn-ea"/>
                <a:cs typeface="+mn-cs"/>
              </a:rPr>
              <a:t>解题思路：用条件表达式来处理，当字母是大写时，转换成小写字母，否则不转换</a:t>
            </a:r>
            <a:endParaRPr kumimoji="1" lang="zh-CN" altLang="zh-CN" dirty="0">
              <a:latin typeface="+mn-lt"/>
              <a:ea typeface="+mn-ea"/>
              <a:cs typeface="+mn-cs"/>
            </a:endParaRPr>
          </a:p>
        </p:txBody>
      </p:sp>
      <p:sp>
        <p:nvSpPr>
          <p:cNvPr id="82947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948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949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82950" name="图片 6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828675"/>
            <a:ext cx="8429625" cy="828675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5.5 </a:t>
            </a:r>
            <a:r>
              <a:rPr kumimoji="1" lang="zh-CN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条件运算符和条件表达式</a:t>
            </a:r>
            <a:endParaRPr kumimoji="1" lang="zh-CN" altLang="en-US" sz="4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428625" y="1714500"/>
            <a:ext cx="8643938" cy="4643438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#include &lt;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stdio.h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&gt;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err="1"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 main()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{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char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ch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scanf("%c",&amp;ch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ch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=(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ch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&gt;='A' &amp;&amp;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ch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&lt;='Z')?(ch+32):ch;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printf("%c\n",ch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return 0;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83971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3972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3973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71010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7813" y="5000625"/>
            <a:ext cx="642937" cy="10048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3975" name="图片 7" descr="Untitled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9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267">
                                            <p:txEl>
                                              <p:charRg st="19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3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charRg st="30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32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267">
                                            <p:txEl>
                                              <p:charRg st="32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43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267">
                                            <p:txEl>
                                              <p:charRg st="43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62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charRg st="62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00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267">
                                            <p:txEl>
                                              <p:charRg st="100" end="1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21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267">
                                            <p:txEl>
                                              <p:charRg st="121" end="1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33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267">
                                            <p:txEl>
                                              <p:charRg st="133" end="1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7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828675"/>
            <a:ext cx="8429625" cy="828675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5.6 </a:t>
            </a:r>
            <a:r>
              <a:rPr kumimoji="1" lang="zh-CN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选择结构的嵌套</a:t>
            </a:r>
            <a:endParaRPr kumimoji="1" lang="zh-CN" altLang="en-US" sz="4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785813" y="1714500"/>
            <a:ext cx="7715250" cy="485775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100000"/>
              </a:lnSpc>
            </a:pPr>
            <a:r>
              <a:rPr kumimoji="1" lang="zh-CN" altLang="zh-CN" dirty="0">
                <a:latin typeface="+mn-lt"/>
                <a:ea typeface="+mn-ea"/>
                <a:cs typeface="+mn-cs"/>
              </a:rPr>
              <a:t>在</a:t>
            </a:r>
            <a:r>
              <a:rPr kumimoji="1" lang="en-US" altLang="zh-CN">
                <a:latin typeface="+mn-lt"/>
                <a:ea typeface="+mn-ea"/>
                <a:cs typeface="+mn-cs"/>
              </a:rPr>
              <a:t>if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语句中又包含一个或多个</a:t>
            </a:r>
            <a:r>
              <a:rPr kumimoji="1" lang="en-US" altLang="zh-CN">
                <a:latin typeface="+mn-lt"/>
                <a:ea typeface="+mn-ea"/>
                <a:cs typeface="+mn-cs"/>
              </a:rPr>
              <a:t>if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语句称为</a:t>
            </a:r>
            <a:r>
              <a:rPr kumimoji="1" lang="en-US" altLang="zh-CN">
                <a:latin typeface="+mn-lt"/>
                <a:ea typeface="+mn-ea"/>
                <a:cs typeface="+mn-cs"/>
              </a:rPr>
              <a:t>if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语句的嵌套</a:t>
            </a:r>
            <a:endParaRPr kumimoji="1" lang="en-US" altLang="zh-CN">
              <a:latin typeface="+mn-lt"/>
              <a:ea typeface="+mn-ea"/>
              <a:cs typeface="+mn-cs"/>
            </a:endParaRPr>
          </a:p>
          <a:p>
            <a:pPr/>
            <a:r>
              <a:rPr kumimoji="1" lang="zh-CN" altLang="zh-CN" dirty="0">
                <a:latin typeface="+mn-lt"/>
                <a:ea typeface="+mn-ea"/>
                <a:cs typeface="+mn-cs"/>
              </a:rPr>
              <a:t>一般形式：</a:t>
            </a:r>
            <a:endParaRPr kumimoji="1" lang="zh-CN" altLang="zh-CN" dirty="0">
              <a:latin typeface="+mn-lt"/>
              <a:ea typeface="+mn-ea"/>
              <a:cs typeface="+mn-cs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>
                <a:latin typeface="+mn-lt"/>
                <a:ea typeface="+mn-ea"/>
              </a:rPr>
              <a:t>if( )</a:t>
            </a:r>
            <a:endParaRPr kumimoji="1" lang="zh-CN" altLang="zh-CN" dirty="0">
              <a:latin typeface="+mn-lt"/>
              <a:ea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>
                <a:latin typeface="+mn-lt"/>
                <a:ea typeface="+mn-ea"/>
              </a:rPr>
              <a:t>     if(  ) </a:t>
            </a:r>
            <a:r>
              <a:rPr kumimoji="1" lang="zh-CN" altLang="zh-CN" dirty="0">
                <a:latin typeface="+mn-lt"/>
                <a:ea typeface="+mn-ea"/>
              </a:rPr>
              <a:t>语句</a:t>
            </a:r>
            <a:r>
              <a:rPr kumimoji="1" lang="en-US" altLang="zh-CN">
                <a:latin typeface="+mn-lt"/>
                <a:ea typeface="+mn-ea"/>
              </a:rPr>
              <a:t>1             </a:t>
            </a:r>
            <a:endParaRPr kumimoji="1" lang="zh-CN" altLang="zh-CN" dirty="0">
              <a:latin typeface="+mn-lt"/>
              <a:ea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>
                <a:latin typeface="+mn-lt"/>
                <a:ea typeface="+mn-ea"/>
              </a:rPr>
              <a:t>     else  </a:t>
            </a:r>
            <a:r>
              <a:rPr kumimoji="1" lang="zh-CN" altLang="zh-CN" dirty="0">
                <a:latin typeface="+mn-lt"/>
                <a:ea typeface="+mn-ea"/>
              </a:rPr>
              <a:t>语句</a:t>
            </a:r>
            <a:r>
              <a:rPr kumimoji="1" lang="en-US" altLang="zh-CN">
                <a:latin typeface="+mn-lt"/>
                <a:ea typeface="+mn-ea"/>
              </a:rPr>
              <a:t>2               </a:t>
            </a:r>
            <a:endParaRPr kumimoji="1" lang="zh-CN" altLang="zh-CN" dirty="0">
              <a:latin typeface="+mn-lt"/>
              <a:ea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>
                <a:latin typeface="+mn-lt"/>
                <a:ea typeface="+mn-ea"/>
              </a:rPr>
              <a:t>else</a:t>
            </a:r>
            <a:endParaRPr kumimoji="1" lang="zh-CN" altLang="zh-CN" dirty="0">
              <a:latin typeface="+mn-lt"/>
              <a:ea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>
                <a:latin typeface="+mn-lt"/>
                <a:ea typeface="+mn-ea"/>
              </a:rPr>
              <a:t>     if(  ) </a:t>
            </a:r>
            <a:r>
              <a:rPr kumimoji="1" lang="zh-CN" altLang="zh-CN" dirty="0">
                <a:latin typeface="+mn-lt"/>
                <a:ea typeface="+mn-ea"/>
              </a:rPr>
              <a:t>语句</a:t>
            </a:r>
            <a:r>
              <a:rPr kumimoji="1" lang="en-US" altLang="zh-CN">
                <a:latin typeface="+mn-lt"/>
                <a:ea typeface="+mn-ea"/>
              </a:rPr>
              <a:t>3             </a:t>
            </a:r>
            <a:endParaRPr kumimoji="1" lang="zh-CN" altLang="zh-CN" dirty="0">
              <a:latin typeface="+mn-lt"/>
              <a:ea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>
                <a:latin typeface="+mn-lt"/>
                <a:ea typeface="+mn-ea"/>
              </a:rPr>
              <a:t>     else  </a:t>
            </a:r>
            <a:r>
              <a:rPr kumimoji="1" lang="zh-CN" altLang="zh-CN" dirty="0">
                <a:latin typeface="+mn-lt"/>
                <a:ea typeface="+mn-ea"/>
              </a:rPr>
              <a:t>语句</a:t>
            </a:r>
            <a:r>
              <a:rPr kumimoji="1" lang="en-US" altLang="zh-CN">
                <a:latin typeface="+mn-lt"/>
                <a:ea typeface="+mn-ea"/>
              </a:rPr>
              <a:t>4            </a:t>
            </a:r>
            <a:endParaRPr kumimoji="1" lang="zh-CN" altLang="zh-CN" dirty="0">
              <a:latin typeface="+mn-lt"/>
              <a:ea typeface="+mn-ea"/>
            </a:endParaRPr>
          </a:p>
        </p:txBody>
      </p:sp>
      <p:sp>
        <p:nvSpPr>
          <p:cNvPr id="84995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6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7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7750" y="4786313"/>
            <a:ext cx="1500188" cy="584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zh-CN" sz="3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内嵌</a:t>
            </a:r>
            <a:r>
              <a:rPr lang="en-US" altLang="zh-CN"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</a:t>
            </a:r>
            <a:endParaRPr lang="zh-CN" altLang="en-US" sz="32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85938" y="4000500"/>
            <a:ext cx="2357437" cy="100012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65300" y="5500688"/>
            <a:ext cx="2357438" cy="100012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6250" y="2857500"/>
            <a:ext cx="4000500" cy="10779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2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else</a:t>
            </a:r>
            <a:r>
              <a:rPr lang="zh-CN" altLang="zh-CN" sz="3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总是与它上面最近的未配对的</a:t>
            </a:r>
            <a:r>
              <a:rPr lang="en-US" altLang="zh-CN" sz="32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</a:t>
            </a:r>
            <a:r>
              <a:rPr lang="zh-CN" altLang="zh-CN" sz="3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配对</a:t>
            </a:r>
            <a:endParaRPr lang="zh-CN" altLang="en-US" sz="32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85002" name="图片 11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28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charRg st="28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34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charRg st="34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40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charRg st="40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69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267">
                                            <p:txEl>
                                              <p:charRg st="69" end="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99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267">
                                            <p:txEl>
                                              <p:charRg st="99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04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267">
                                            <p:txEl>
                                              <p:charRg st="104" end="1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33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charRg st="133" end="1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828675"/>
            <a:ext cx="8429625" cy="828675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5.6 </a:t>
            </a:r>
            <a:r>
              <a:rPr kumimoji="1" lang="zh-CN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选择结构的嵌套</a:t>
            </a:r>
            <a:endParaRPr kumimoji="1" lang="zh-CN" altLang="en-US" sz="4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86018" name="Rectangle 3"/>
          <p:cNvSpPr>
            <a:spLocks noGrp="1"/>
          </p:cNvSpPr>
          <p:nvPr>
            <p:ph idx="1"/>
          </p:nvPr>
        </p:nvSpPr>
        <p:spPr>
          <a:xfrm>
            <a:off x="785813" y="1714500"/>
            <a:ext cx="7715250" cy="485775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100000"/>
              </a:lnSpc>
            </a:pPr>
            <a:r>
              <a:rPr kumimoji="1" lang="zh-CN" altLang="zh-CN" dirty="0">
                <a:latin typeface="+mn-lt"/>
                <a:ea typeface="+mn-ea"/>
                <a:cs typeface="+mn-cs"/>
              </a:rPr>
              <a:t>在</a:t>
            </a:r>
            <a:r>
              <a:rPr kumimoji="1" lang="en-US" altLang="zh-CN">
                <a:latin typeface="+mn-lt"/>
                <a:ea typeface="+mn-ea"/>
                <a:cs typeface="+mn-cs"/>
              </a:rPr>
              <a:t>if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语句中又包含一个或多个</a:t>
            </a:r>
            <a:r>
              <a:rPr kumimoji="1" lang="en-US" altLang="zh-CN">
                <a:latin typeface="+mn-lt"/>
                <a:ea typeface="+mn-ea"/>
                <a:cs typeface="+mn-cs"/>
              </a:rPr>
              <a:t>if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语句称为</a:t>
            </a:r>
            <a:r>
              <a:rPr kumimoji="1" lang="en-US" altLang="zh-CN">
                <a:latin typeface="+mn-lt"/>
                <a:ea typeface="+mn-ea"/>
                <a:cs typeface="+mn-cs"/>
              </a:rPr>
              <a:t>if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语句的嵌套</a:t>
            </a:r>
            <a:endParaRPr kumimoji="1" lang="en-US" altLang="zh-CN">
              <a:latin typeface="+mn-lt"/>
              <a:ea typeface="+mn-ea"/>
              <a:cs typeface="+mn-cs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1" lang="en-US" altLang="zh-CN">
                <a:latin typeface="+mn-lt"/>
                <a:ea typeface="+mn-ea"/>
              </a:rPr>
              <a:t>if ()</a:t>
            </a:r>
            <a:endParaRPr kumimoji="1" lang="zh-CN" altLang="zh-CN" dirty="0">
              <a:latin typeface="+mn-lt"/>
              <a:ea typeface="+mn-ea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00B050"/>
                </a:solidFill>
                <a:latin typeface="+mn-lt"/>
                <a:ea typeface="+mn-ea"/>
              </a:rPr>
              <a:t>{</a:t>
            </a:r>
            <a:r>
              <a:rPr kumimoji="1" lang="en-US" altLang="zh-CN">
                <a:latin typeface="+mn-lt"/>
                <a:ea typeface="+mn-ea"/>
              </a:rPr>
              <a:t>                   </a:t>
            </a:r>
            <a:endParaRPr kumimoji="1" lang="zh-CN" altLang="zh-CN" dirty="0">
              <a:latin typeface="+mn-lt"/>
              <a:ea typeface="+mn-ea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1" lang="en-US" altLang="zh-CN">
                <a:latin typeface="+mn-lt"/>
                <a:ea typeface="+mn-ea"/>
              </a:rPr>
              <a:t>     if () </a:t>
            </a:r>
            <a:r>
              <a:rPr kumimoji="1" lang="zh-CN" altLang="zh-CN" dirty="0">
                <a:latin typeface="+mn-lt"/>
                <a:ea typeface="+mn-ea"/>
              </a:rPr>
              <a:t>语句</a:t>
            </a:r>
            <a:r>
              <a:rPr kumimoji="1" lang="en-US" altLang="zh-CN">
                <a:latin typeface="+mn-lt"/>
                <a:ea typeface="+mn-ea"/>
              </a:rPr>
              <a:t>1     </a:t>
            </a:r>
            <a:endParaRPr kumimoji="1" lang="zh-CN" altLang="zh-CN" dirty="0">
              <a:latin typeface="+mn-lt"/>
              <a:ea typeface="+mn-ea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00B050"/>
                </a:solidFill>
                <a:latin typeface="+mn-lt"/>
                <a:ea typeface="+mn-ea"/>
              </a:rPr>
              <a:t>}</a:t>
            </a:r>
            <a:r>
              <a:rPr kumimoji="1" lang="en-US" altLang="zh-CN">
                <a:latin typeface="+mn-lt"/>
                <a:ea typeface="+mn-ea"/>
              </a:rPr>
              <a:t>                 </a:t>
            </a:r>
            <a:endParaRPr kumimoji="1" lang="zh-CN" altLang="zh-CN" dirty="0">
              <a:latin typeface="+mn-lt"/>
              <a:ea typeface="+mn-ea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1" lang="en-US" altLang="zh-CN">
                <a:latin typeface="+mn-lt"/>
                <a:ea typeface="+mn-ea"/>
              </a:rPr>
              <a:t>else </a:t>
            </a:r>
            <a:r>
              <a:rPr kumimoji="1" lang="zh-CN" altLang="zh-CN" dirty="0">
                <a:latin typeface="+mn-lt"/>
                <a:ea typeface="+mn-ea"/>
              </a:rPr>
              <a:t>语句</a:t>
            </a:r>
            <a:r>
              <a:rPr kumimoji="1" lang="en-US" altLang="zh-CN">
                <a:latin typeface="+mn-lt"/>
                <a:ea typeface="+mn-ea"/>
              </a:rPr>
              <a:t>2</a:t>
            </a:r>
            <a:endParaRPr kumimoji="1" lang="zh-CN" altLang="zh-CN" dirty="0">
              <a:latin typeface="+mn-lt"/>
              <a:ea typeface="+mn-ea"/>
            </a:endParaRPr>
          </a:p>
        </p:txBody>
      </p:sp>
      <p:sp>
        <p:nvSpPr>
          <p:cNvPr id="86019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6020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6021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6250" y="4071938"/>
            <a:ext cx="1500188" cy="584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zh-CN" sz="3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内嵌</a:t>
            </a:r>
            <a:r>
              <a:rPr lang="en-US" altLang="zh-CN"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</a:t>
            </a:r>
            <a:endParaRPr lang="zh-CN" altLang="en-US" sz="32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14438" y="3429000"/>
            <a:ext cx="2786062" cy="17145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7688" y="4857750"/>
            <a:ext cx="4286250" cy="584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200" b="1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 }</a:t>
            </a:r>
            <a:r>
              <a:rPr lang="zh-CN" altLang="zh-CN" sz="3200" b="1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限定了内嵌</a:t>
            </a:r>
            <a:r>
              <a:rPr lang="en-US" altLang="zh-CN" sz="3200" b="1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</a:t>
            </a:r>
            <a:r>
              <a:rPr lang="zh-CN" altLang="zh-CN" sz="3200" b="1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范围</a:t>
            </a:r>
            <a:endParaRPr lang="zh-CN" altLang="en-US" sz="3200" b="1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86025" name="图片 11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54051" name="文本框 854050"/>
          <p:cNvSpPr txBox="1"/>
          <p:nvPr/>
        </p:nvSpPr>
        <p:spPr>
          <a:xfrm>
            <a:off x="971550" y="2060575"/>
            <a:ext cx="3024188" cy="2016125"/>
          </a:xfrm>
          <a:prstGeom prst="rect">
            <a:avLst/>
          </a:prstGeom>
          <a:solidFill>
            <a:srgbClr val="E7FFFF"/>
          </a:solidFill>
          <a:ln w="3810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rgbClr val="808080">
                <a:alpha val="50000"/>
              </a:srgbClr>
            </a:outerShdw>
          </a:effectLst>
        </p:spPr>
        <p:txBody>
          <a:bodyPr anchor="t" anchorCtr="0"/>
          <a:p>
            <a:pPr algn="just"/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if  (……)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            if  (……)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if  (……)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else……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           else……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      else……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4052" name="左中括号 854051"/>
          <p:cNvSpPr/>
          <p:nvPr/>
        </p:nvSpPr>
        <p:spPr>
          <a:xfrm>
            <a:off x="2057400" y="2862263"/>
            <a:ext cx="196850" cy="376237"/>
          </a:xfrm>
          <a:prstGeom prst="leftBracket">
            <a:avLst>
              <a:gd name="adj" fmla="val 78407"/>
            </a:avLst>
          </a:prstGeom>
          <a:noFill/>
          <a:ln w="254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54053" name="左中括号 854052"/>
          <p:cNvSpPr/>
          <p:nvPr/>
        </p:nvSpPr>
        <p:spPr>
          <a:xfrm>
            <a:off x="1628775" y="2587625"/>
            <a:ext cx="214313" cy="900113"/>
          </a:xfrm>
          <a:prstGeom prst="leftBracket">
            <a:avLst>
              <a:gd name="adj" fmla="val 79547"/>
            </a:avLst>
          </a:prstGeom>
          <a:noFill/>
          <a:ln w="2540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54054" name="左中括号 854053"/>
          <p:cNvSpPr/>
          <p:nvPr/>
        </p:nvSpPr>
        <p:spPr>
          <a:xfrm>
            <a:off x="1266825" y="2311400"/>
            <a:ext cx="198438" cy="1550988"/>
          </a:xfrm>
          <a:prstGeom prst="leftBracket">
            <a:avLst>
              <a:gd name="adj" fmla="val 65097"/>
            </a:avLst>
          </a:prstGeom>
          <a:noFill/>
          <a:ln w="254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54057" name="矩形 854056"/>
          <p:cNvSpPr/>
          <p:nvPr/>
        </p:nvSpPr>
        <p:spPr>
          <a:xfrm>
            <a:off x="971550" y="765175"/>
            <a:ext cx="7777163" cy="984250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rgbClr val="00FFFF">
                  <a:gamma/>
                  <a:shade val="57647"/>
                  <a:invGamma/>
                </a:srgbClr>
              </a:gs>
            </a:gsLst>
            <a:lin ang="5400000" scaled="1"/>
            <a:tileRect/>
          </a:gradFill>
          <a:ln w="38100" cap="flat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p>
            <a:pPr fontAlgn="base"/>
            <a:r>
              <a:rPr lang="en-US" altLang="zh-CN" sz="2800" b="1" strike="noStrike" noProof="1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  </a:t>
            </a:r>
            <a:r>
              <a:rPr lang="zh-CN" altLang="en-US" sz="2800" b="1" strike="noStrike" noProof="1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Ｃ语言规定，在缺省</a:t>
            </a:r>
            <a:r>
              <a:rPr lang="en-US" altLang="zh-CN" sz="2800" b="1" strike="noStrike" noProof="1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{ }</a:t>
            </a:r>
            <a:r>
              <a:rPr lang="zh-CN" altLang="en-US" sz="2800" b="1" strike="noStrike" noProof="1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时，</a:t>
            </a:r>
            <a:r>
              <a:rPr lang="en-US" altLang="zh-CN" sz="2800" b="1" strike="noStrike" noProof="1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else</a:t>
            </a:r>
            <a:r>
              <a:rPr lang="zh-CN" altLang="en-US" sz="2800" b="1" strike="noStrike" noProof="1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总是和它上面离它最近的未配对的</a:t>
            </a:r>
            <a:r>
              <a:rPr lang="en-US" altLang="zh-CN" sz="2800" b="1" strike="noStrike" noProof="1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if</a:t>
            </a:r>
            <a:r>
              <a:rPr lang="zh-CN" altLang="en-US" sz="2800" b="1" strike="noStrike" noProof="1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配对 </a:t>
            </a:r>
            <a:endParaRPr lang="zh-CN" altLang="en-US" sz="2800" b="1" strike="noStrike" noProof="1" dirty="0">
              <a:solidFill>
                <a:srgbClr val="FF3300"/>
              </a:solidFill>
              <a:effectLst>
                <a:outerShdw blurRad="38100" dist="38100" dir="2700000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854062" name="组合 854061"/>
          <p:cNvGrpSpPr/>
          <p:nvPr/>
        </p:nvGrpSpPr>
        <p:grpSpPr>
          <a:xfrm>
            <a:off x="1403350" y="1481138"/>
            <a:ext cx="7131050" cy="5265738"/>
            <a:chOff x="884" y="1070"/>
            <a:chExt cx="4492" cy="3317"/>
          </a:xfrm>
        </p:grpSpPr>
        <p:sp>
          <p:nvSpPr>
            <p:cNvPr id="854059" name="矩形 854058" descr="信纸"/>
            <p:cNvSpPr/>
            <p:nvPr/>
          </p:nvSpPr>
          <p:spPr>
            <a:xfrm>
              <a:off x="884" y="1070"/>
              <a:ext cx="2178" cy="3072"/>
            </a:xfrm>
            <a:prstGeom prst="rect">
              <a:avLst/>
            </a:prstGeom>
            <a:blipFill rotWithShape="1">
              <a:blip r:embed="rId1"/>
            </a:blipFill>
            <a:ln w="38100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p>
              <a:pPr fontAlgn="base"/>
              <a:r>
                <a:rPr lang="zh-CN" altLang="en-US" sz="2400" b="1" strike="noStrike" noProof="1" dirty="0">
                  <a:solidFill>
                    <a:srgbClr val="FF3300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例</a:t>
              </a:r>
              <a:r>
                <a:rPr lang="en-US" altLang="zh-CN" sz="2400" b="1" strike="noStrike" noProof="1">
                  <a:solidFill>
                    <a:srgbClr val="FF3300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:  </a:t>
              </a:r>
              <a:endParaRPr lang="en-US" altLang="zh-CN" sz="2400" b="1" strike="noStrike" noProof="1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fontAlgn="base"/>
              <a:r>
                <a:rPr lang="en-US" altLang="zh-CN" sz="2400" b="1" strike="noStrike" noProof="1">
                  <a:solidFill>
                    <a:srgbClr val="FF3300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  </a:t>
              </a:r>
              <a:r>
                <a:rPr lang="en-US" altLang="zh-CN" sz="2400" b="1" strike="noStrike" noProof="1" err="1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#include &lt;stdio.h</a:t>
              </a:r>
              <a:r>
                <a:rPr lang="en-US" altLang="zh-CN" sz="2400" b="1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&gt;</a:t>
              </a:r>
              <a:endParaRPr lang="en-US" altLang="zh-CN" sz="2400" b="1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fontAlgn="base"/>
              <a:r>
                <a:rPr lang="en-US" altLang="zh-CN" sz="2400" b="1" strike="noStrike" noProof="1">
                  <a:solidFill>
                    <a:srgbClr val="CC3300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  void main ( )</a:t>
              </a:r>
              <a:endParaRPr lang="en-US" altLang="zh-CN" sz="2400" b="1" strike="noStrike" noProof="1">
                <a:solidFill>
                  <a:srgbClr val="CC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fontAlgn="base"/>
              <a:r>
                <a:rPr lang="en-US" altLang="zh-CN" sz="2400" b="1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  {</a:t>
              </a:r>
              <a:endParaRPr lang="en-US" altLang="zh-CN" sz="2400" b="1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fontAlgn="base"/>
              <a:r>
                <a:rPr lang="en-US" altLang="zh-CN" sz="2400" b="1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     </a:t>
              </a:r>
              <a:r>
                <a:rPr lang="en-US" altLang="zh-CN" sz="2400" b="1" strike="noStrike" noProof="1" err="1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int</a:t>
              </a:r>
              <a:r>
                <a:rPr lang="en-US" altLang="zh-CN" sz="2400" b="1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a = 1, b = -1;</a:t>
              </a:r>
              <a:r>
                <a:rPr lang="en-US" altLang="zh-CN" sz="2400" strike="noStrike" noProof="1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lang="en-US" altLang="zh-CN" sz="2400" b="1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fontAlgn="base"/>
              <a:r>
                <a:rPr lang="en-US" altLang="zh-CN" sz="2400" b="1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     </a:t>
              </a:r>
              <a:r>
                <a:rPr lang="en-US" altLang="zh-CN" sz="2400" b="1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if  (a &gt; 0)</a:t>
              </a:r>
              <a:r>
                <a:rPr lang="en-US" altLang="zh-CN" sz="2400" strike="noStrike" noProof="1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lang="en-US" altLang="zh-CN" sz="2400" strike="noStrike" noProof="1">
                <a:latin typeface="Times New Roman" panose="02020603050405020304" pitchFamily="18" charset="0"/>
              </a:endParaRPr>
            </a:p>
            <a:p>
              <a:pPr fontAlgn="base"/>
              <a:r>
                <a:rPr lang="en-US" altLang="zh-CN" sz="2400" b="1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</a:t>
              </a:r>
              <a:r>
                <a:rPr lang="en-US" altLang="zh-CN" sz="2400" b="1" strike="noStrike" noProof="1">
                  <a:solidFill>
                    <a:schemeClr val="accent2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if  (b &gt; 0)</a:t>
              </a:r>
              <a:r>
                <a:rPr lang="en-US" altLang="zh-CN" sz="2400" strike="noStrike" noProof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lang="en-US" altLang="zh-CN" sz="2400" b="1" strike="noStrike" noProof="1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fontAlgn="base"/>
              <a:r>
                <a:rPr lang="en-US" altLang="zh-CN" sz="2400" b="1" strike="noStrike" noProof="1">
                  <a:solidFill>
                    <a:schemeClr val="accent2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 a++;</a:t>
              </a:r>
              <a:r>
                <a:rPr lang="en-US" altLang="zh-CN" sz="2400" strike="noStrike" noProof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lang="en-US" altLang="zh-CN" sz="2400" strike="noStrike" noProof="1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  <a:p>
              <a:pPr fontAlgn="base"/>
              <a:r>
                <a:rPr lang="en-US" altLang="zh-CN" sz="2400" b="1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         </a:t>
              </a:r>
              <a:r>
                <a:rPr lang="en-US" altLang="zh-CN" sz="2400" b="1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else</a:t>
              </a:r>
              <a:r>
                <a:rPr lang="en-US" altLang="zh-CN" sz="2400" strike="noStrike" noProof="1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lang="en-US" altLang="zh-CN" sz="2400" strike="noStrike" noProof="1">
                <a:latin typeface="Times New Roman" panose="02020603050405020304" pitchFamily="18" charset="0"/>
              </a:endParaRPr>
            </a:p>
            <a:p>
              <a:pPr fontAlgn="base"/>
              <a:r>
                <a:rPr lang="en-US" altLang="zh-CN" sz="2400" strike="noStrike" noProof="1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 </a:t>
              </a:r>
              <a:r>
                <a:rPr lang="en-US" altLang="zh-CN" sz="2400" b="1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a--; </a:t>
              </a:r>
              <a:endParaRPr lang="en-US" altLang="zh-CN" sz="2400" b="1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  <a:p>
              <a:pPr fontAlgn="base"/>
              <a:r>
                <a:rPr lang="en-US" altLang="zh-CN" sz="2400" b="1" strike="noStrike" noProof="1" err="1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printf ("a = %d\n</a:t>
              </a:r>
              <a:r>
                <a:rPr lang="en-US" altLang="zh-CN" sz="2400" b="1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"); </a:t>
              </a:r>
              <a:endParaRPr lang="en-US" altLang="zh-CN" sz="2400" b="1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fontAlgn="base"/>
              <a:r>
                <a:rPr lang="en-US" altLang="zh-CN" sz="2400" b="1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  }</a:t>
              </a:r>
              <a:endParaRPr lang="en-US" altLang="zh-CN" sz="2400" b="1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lvl="3" fontAlgn="base"/>
              <a:endParaRPr lang="en-US" altLang="zh-CN" sz="2400" b="1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54061" name="矩形 854060" descr="信纸"/>
            <p:cNvSpPr/>
            <p:nvPr/>
          </p:nvSpPr>
          <p:spPr>
            <a:xfrm>
              <a:off x="3198" y="1072"/>
              <a:ext cx="2178" cy="3315"/>
            </a:xfrm>
            <a:prstGeom prst="rect">
              <a:avLst/>
            </a:prstGeom>
            <a:blipFill rotWithShape="1">
              <a:blip r:embed="rId1"/>
            </a:blipFill>
            <a:ln w="38100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p>
              <a:pPr fontAlgn="base"/>
              <a:r>
                <a:rPr lang="zh-CN" altLang="en-US" sz="2400" b="1" strike="noStrike" noProof="1" dirty="0">
                  <a:solidFill>
                    <a:srgbClr val="FF3300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例</a:t>
              </a:r>
              <a:r>
                <a:rPr lang="en-US" altLang="zh-CN" sz="2400" b="1" strike="noStrike" noProof="1">
                  <a:solidFill>
                    <a:srgbClr val="FF3300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:  </a:t>
              </a:r>
              <a:endParaRPr lang="en-US" altLang="zh-CN" sz="2400" b="1" strike="noStrike" noProof="1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fontAlgn="base"/>
              <a:r>
                <a:rPr lang="en-US" altLang="zh-CN" sz="2400" b="1" strike="noStrike" noProof="1">
                  <a:solidFill>
                    <a:srgbClr val="FF3300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  </a:t>
              </a:r>
              <a:r>
                <a:rPr lang="en-US" altLang="zh-CN" sz="2400" b="1" strike="noStrike" noProof="1" err="1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#include &lt;stdio.h</a:t>
              </a:r>
              <a:r>
                <a:rPr lang="en-US" altLang="zh-CN" sz="2400" b="1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&gt;</a:t>
              </a:r>
              <a:endParaRPr lang="en-US" altLang="zh-CN" sz="2400" b="1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fontAlgn="base"/>
              <a:r>
                <a:rPr lang="en-US" altLang="zh-CN" sz="2400" b="1" strike="noStrike" noProof="1">
                  <a:solidFill>
                    <a:srgbClr val="CC3300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  void main ( )</a:t>
              </a:r>
              <a:endParaRPr lang="en-US" altLang="zh-CN" sz="2400" b="1" strike="noStrike" noProof="1">
                <a:solidFill>
                  <a:srgbClr val="CC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fontAlgn="base"/>
              <a:r>
                <a:rPr lang="en-US" altLang="zh-CN" sz="2400" b="1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  {</a:t>
              </a:r>
              <a:endParaRPr lang="en-US" altLang="zh-CN" sz="2400" b="1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fontAlgn="base"/>
              <a:r>
                <a:rPr lang="en-US" altLang="zh-CN" sz="2400" b="1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     </a:t>
              </a:r>
              <a:r>
                <a:rPr lang="en-US" altLang="zh-CN" sz="2400" b="1" strike="noStrike" noProof="1" err="1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int</a:t>
              </a:r>
              <a:r>
                <a:rPr lang="en-US" altLang="zh-CN" sz="2400" b="1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a = 1, b = -1;</a:t>
              </a:r>
              <a:r>
                <a:rPr lang="en-US" altLang="zh-CN" sz="2400" strike="noStrike" noProof="1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lang="en-US" altLang="zh-CN" sz="2400" b="1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fontAlgn="base"/>
              <a:r>
                <a:rPr lang="en-US" altLang="zh-CN" sz="2400" b="1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     </a:t>
              </a:r>
              <a:r>
                <a:rPr lang="en-US" altLang="zh-CN" sz="2400" b="1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if  (a &gt; 0)</a:t>
              </a:r>
              <a:r>
                <a:rPr lang="en-US" altLang="zh-CN" sz="2400" strike="noStrike" noProof="1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lang="en-US" altLang="zh-CN" sz="2400" b="1" strike="noStrike" noProof="1">
                  <a:solidFill>
                    <a:schemeClr val="accent2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{</a:t>
              </a:r>
              <a:endParaRPr lang="en-US" altLang="zh-CN" sz="2400" b="1" strike="noStrike" noProof="1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  <a:p>
              <a:pPr fontAlgn="base"/>
              <a:r>
                <a:rPr lang="en-US" altLang="zh-CN" sz="2400" b="1" strike="noStrike" noProof="1">
                  <a:solidFill>
                    <a:schemeClr val="accent2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if  (b &gt; 0) </a:t>
              </a:r>
              <a:endParaRPr lang="en-US" altLang="zh-CN" sz="2400" b="1" strike="noStrike" noProof="1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fontAlgn="base"/>
              <a:r>
                <a:rPr lang="en-US" altLang="zh-CN" sz="2400" b="1" strike="noStrike" noProof="1">
                  <a:solidFill>
                    <a:schemeClr val="accent2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 a++; </a:t>
              </a:r>
              <a:endParaRPr lang="en-US" altLang="zh-CN" sz="2400" b="1" strike="noStrike" noProof="1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  <a:p>
              <a:pPr fontAlgn="base"/>
              <a:r>
                <a:rPr lang="en-US" altLang="zh-CN" sz="2400" b="1" strike="noStrike" noProof="1">
                  <a:solidFill>
                    <a:schemeClr val="accent2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}</a:t>
              </a:r>
              <a:endParaRPr lang="en-US" altLang="zh-CN" sz="2400" b="1" strike="noStrike" noProof="1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  <a:p>
              <a:pPr fontAlgn="base"/>
              <a:r>
                <a:rPr lang="en-US" altLang="zh-CN" sz="2400" b="1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     </a:t>
              </a:r>
              <a:r>
                <a:rPr lang="en-US" altLang="zh-CN" sz="2400" b="1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else</a:t>
              </a:r>
              <a:r>
                <a:rPr lang="en-US" altLang="zh-CN" sz="2400" strike="noStrike" noProof="1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lang="en-US" altLang="zh-CN" sz="2400" strike="noStrike" noProof="1">
                <a:latin typeface="Times New Roman" panose="02020603050405020304" pitchFamily="18" charset="0"/>
              </a:endParaRPr>
            </a:p>
            <a:p>
              <a:pPr fontAlgn="base"/>
              <a:r>
                <a:rPr lang="en-US" altLang="zh-CN" sz="2400" strike="noStrike" noProof="1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</a:t>
              </a:r>
              <a:r>
                <a:rPr lang="en-US" altLang="zh-CN" sz="2400" b="1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a--; </a:t>
              </a:r>
              <a:endParaRPr lang="en-US" altLang="zh-CN" sz="2400" b="1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  <a:p>
              <a:pPr fontAlgn="base"/>
              <a:r>
                <a:rPr lang="en-US" altLang="zh-CN" sz="2400" b="1" strike="noStrike" noProof="1" err="1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printf ("a = %d\n</a:t>
              </a:r>
              <a:r>
                <a:rPr lang="en-US" altLang="zh-CN" sz="2400" b="1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");</a:t>
              </a:r>
              <a:r>
                <a:rPr lang="en-US" altLang="zh-CN" sz="2400" strike="noStrike" noProof="1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lang="en-US" altLang="zh-CN" sz="2400" b="1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fontAlgn="base"/>
              <a:r>
                <a:rPr lang="en-US" altLang="zh-CN" sz="2400" b="1" strike="noStrike" noProof="1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  }</a:t>
              </a:r>
              <a:endParaRPr lang="en-US" altLang="zh-CN" sz="2400" b="1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lvl="3" fontAlgn="base"/>
              <a:endParaRPr lang="en-US" altLang="zh-CN" sz="2400" b="1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854063" name="矩形 854062"/>
          <p:cNvSpPr/>
          <p:nvPr/>
        </p:nvSpPr>
        <p:spPr>
          <a:xfrm>
            <a:off x="2311400" y="5659438"/>
            <a:ext cx="2305050" cy="4953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FF33CC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p>
            <a:pPr fontAlgn="base"/>
            <a:r>
              <a:rPr lang="zh-CN" altLang="en-US" sz="2000" b="1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运行结果：</a:t>
            </a:r>
            <a:r>
              <a:rPr lang="en-US" altLang="zh-CN" sz="2400" b="1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= 0</a:t>
            </a:r>
            <a:endParaRPr lang="en-US" altLang="zh-CN" sz="2400" b="1" strike="noStrike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854064" name="矩形 854063"/>
          <p:cNvSpPr/>
          <p:nvPr/>
        </p:nvSpPr>
        <p:spPr>
          <a:xfrm>
            <a:off x="6056313" y="6092825"/>
            <a:ext cx="2305050" cy="4953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FF33CC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p>
            <a:pPr fontAlgn="base"/>
            <a:r>
              <a:rPr lang="zh-CN" altLang="en-US" sz="2000" b="1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运行结果：</a:t>
            </a:r>
            <a:r>
              <a:rPr lang="en-US" altLang="zh-CN" sz="2400" b="1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= 1</a:t>
            </a:r>
            <a:endParaRPr lang="en-US" altLang="zh-CN" sz="2400" b="1" strike="noStrike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854066" name="矩形 854065"/>
          <p:cNvSpPr/>
          <p:nvPr/>
        </p:nvSpPr>
        <p:spPr>
          <a:xfrm>
            <a:off x="755650" y="188913"/>
            <a:ext cx="31686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fontAlgn="base">
              <a:buFont typeface="Wingdings" panose="05000000000000000000" pitchFamily="2" charset="2"/>
              <a:buChar char="l"/>
            </a:pPr>
            <a:r>
              <a:rPr lang="en-US" altLang="zh-CN" sz="2400" b="1" strike="noStrike" noProof="1" err="1">
                <a:solidFill>
                  <a:srgbClr val="CC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 if_else</a:t>
            </a:r>
            <a:r>
              <a:rPr lang="en-US" altLang="zh-CN" sz="2400" b="1" strike="noStrike" noProof="1" dirty="0">
                <a:solidFill>
                  <a:srgbClr val="CC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lang="zh-CN" altLang="en-US" sz="2400" b="1" strike="noStrike" noProof="1" dirty="0">
                <a:solidFill>
                  <a:srgbClr val="CC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配对原则</a:t>
            </a:r>
            <a:endParaRPr lang="zh-CN" altLang="en-US" sz="2400" b="1" strike="noStrike" noProof="1" dirty="0">
              <a:solidFill>
                <a:srgbClr val="CC3300"/>
              </a:solidFill>
              <a:effectLst>
                <a:outerShdw blurRad="38100" dist="38100" dir="2700000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540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540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8540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8540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8540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8540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540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540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4051" grpId="0" bldLvl="0" animBg="1"/>
      <p:bldP spid="854057" grpId="0" bldLvl="0" animBg="1"/>
      <p:bldP spid="854063" grpId="0" bldLvl="0" animBg="1"/>
      <p:bldP spid="854064" grpId="0" bldLvl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62" name="文本框 860161"/>
          <p:cNvSpPr txBox="1"/>
          <p:nvPr/>
        </p:nvSpPr>
        <p:spPr>
          <a:xfrm>
            <a:off x="1447800" y="152400"/>
            <a:ext cx="5211763" cy="226536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wrap="none" lIns="0" tIns="46800" rIns="90000" bIns="46800">
            <a:spAutoFit/>
          </a:bodyPr>
          <a:p>
            <a:pPr eaLnBrk="0" hangingPunct="0"/>
            <a:r>
              <a:rPr lang="zh-CN" altLang="en-US" sz="2800" b="1" noProof="1" dirty="0">
                <a:solidFill>
                  <a:srgbClr val="CC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例：</a:t>
            </a:r>
            <a:r>
              <a:rPr lang="zh-CN" altLang="en-US" sz="2800" b="1" noProof="1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</a:t>
            </a:r>
            <a:r>
              <a:rPr lang="en-US" altLang="zh-CN" sz="28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if (a==b)</a:t>
            </a:r>
            <a:endParaRPr lang="en-US" altLang="zh-CN" sz="28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/>
            <a:r>
              <a:rPr lang="en-US" altLang="zh-CN" sz="28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             if(b==c)</a:t>
            </a:r>
            <a:endParaRPr lang="en-US" altLang="zh-CN" sz="28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/>
            <a:r>
              <a:rPr lang="en-US" altLang="zh-CN" sz="2800" b="1" noProof="1" err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                     printf(“a</a:t>
            </a:r>
            <a:r>
              <a:rPr lang="en-US" altLang="zh-CN" sz="28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==b==c”);</a:t>
            </a:r>
            <a:endParaRPr lang="en-US" altLang="zh-CN" sz="28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/>
            <a:r>
              <a:rPr lang="en-US" altLang="zh-CN" sz="28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      else</a:t>
            </a:r>
            <a:endParaRPr lang="en-US" altLang="zh-CN" sz="28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/>
            <a:r>
              <a:rPr lang="en-US" altLang="zh-CN" sz="2800" b="1" noProof="1" err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             printf(“a</a:t>
            </a:r>
            <a:r>
              <a:rPr lang="en-US" altLang="zh-CN" sz="28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!=b”);</a:t>
            </a:r>
            <a:endParaRPr lang="en-US" altLang="zh-CN" sz="28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860163" name="文本框 860162"/>
          <p:cNvSpPr txBox="1"/>
          <p:nvPr/>
        </p:nvSpPr>
        <p:spPr>
          <a:xfrm>
            <a:off x="1354138" y="2624138"/>
            <a:ext cx="5211763" cy="26924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wrap="none" lIns="0" tIns="46800" rIns="90000" bIns="46800">
            <a:spAutoFit/>
          </a:bodyPr>
          <a:p>
            <a:pPr eaLnBrk="0" hangingPunct="0"/>
            <a:r>
              <a:rPr lang="zh-CN" altLang="en-US" sz="2800" b="1" noProof="1" dirty="0">
                <a:solidFill>
                  <a:srgbClr val="CC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修改：</a:t>
            </a:r>
            <a:r>
              <a:rPr lang="zh-CN" altLang="en-US" sz="2800" b="1" noProof="1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</a:t>
            </a:r>
            <a:r>
              <a:rPr lang="en-US" altLang="zh-CN" sz="28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if (a==b)</a:t>
            </a:r>
            <a:endParaRPr lang="en-US" altLang="zh-CN" sz="28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/>
            <a:r>
              <a:rPr lang="en-US" altLang="zh-CN" sz="28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          </a:t>
            </a:r>
            <a:r>
              <a:rPr lang="en-US" altLang="zh-CN" sz="2800" b="1" noProof="1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{</a:t>
            </a:r>
            <a:r>
              <a:rPr lang="en-US" altLang="zh-CN" sz="28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   if(b==c)</a:t>
            </a:r>
            <a:endParaRPr lang="en-US" altLang="zh-CN" sz="28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/>
            <a:r>
              <a:rPr lang="en-US" altLang="zh-CN" sz="2800" b="1" noProof="1" err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                     printf(“a</a:t>
            </a:r>
            <a:r>
              <a:rPr lang="en-US" altLang="zh-CN" sz="28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==b==c”);</a:t>
            </a:r>
            <a:endParaRPr lang="en-US" altLang="zh-CN" sz="28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/>
            <a:r>
              <a:rPr lang="en-US" altLang="zh-CN" sz="28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           </a:t>
            </a:r>
            <a:r>
              <a:rPr lang="en-US" altLang="zh-CN" sz="2800" b="1" noProof="1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}</a:t>
            </a:r>
            <a:endParaRPr lang="en-US" altLang="zh-CN" sz="2800" b="1" noProof="1">
              <a:solidFill>
                <a:srgbClr val="FF33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/>
            <a:r>
              <a:rPr lang="en-US" altLang="zh-CN" sz="28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        else</a:t>
            </a:r>
            <a:endParaRPr lang="en-US" altLang="zh-CN" sz="28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/>
            <a:r>
              <a:rPr lang="en-US" altLang="zh-CN" sz="2800" b="1" noProof="1" err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               printf(“a</a:t>
            </a:r>
            <a:r>
              <a:rPr lang="en-US" altLang="zh-CN" sz="28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!=b”);</a:t>
            </a:r>
            <a:endParaRPr lang="en-US" altLang="zh-CN" sz="28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860164" name="文本框 860163"/>
          <p:cNvSpPr txBox="1"/>
          <p:nvPr/>
        </p:nvSpPr>
        <p:spPr>
          <a:xfrm>
            <a:off x="1187450" y="5661025"/>
            <a:ext cx="6553200" cy="557213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rgbClr val="00FFFF">
                  <a:gamma/>
                  <a:shade val="66667"/>
                  <a:invGamma/>
                </a:srgbClr>
              </a:gs>
            </a:gsLst>
            <a:lin ang="5400000" scaled="1"/>
            <a:tileRect/>
          </a:gradFill>
          <a:ln w="38100" cap="flat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p>
            <a:pPr algn="ctr" eaLnBrk="0" hangingPunct="0"/>
            <a:r>
              <a:rPr lang="zh-CN" altLang="en-US" sz="2800" b="1" noProof="1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实现</a:t>
            </a:r>
            <a:r>
              <a:rPr lang="zh-CN" altLang="zh-CN" sz="2800" b="1" noProof="1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if ~ else 正确配对方法：加{ }</a:t>
            </a:r>
            <a:endParaRPr lang="zh-CN" altLang="en-US" sz="2800" b="1" noProof="1">
              <a:solidFill>
                <a:srgbClr val="FF33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860166" name="任意多边形 860165"/>
          <p:cNvSpPr/>
          <p:nvPr/>
        </p:nvSpPr>
        <p:spPr>
          <a:xfrm>
            <a:off x="2244725" y="863600"/>
            <a:ext cx="719138" cy="811213"/>
          </a:xfrm>
          <a:custGeom>
            <a:avLst/>
            <a:gdLst/>
            <a:ahLst/>
            <a:cxnLst/>
            <a:pathLst>
              <a:path w="453" h="511">
                <a:moveTo>
                  <a:pt x="20" y="511"/>
                </a:moveTo>
                <a:cubicBezTo>
                  <a:pt x="0" y="341"/>
                  <a:pt x="7" y="220"/>
                  <a:pt x="153" y="123"/>
                </a:cubicBezTo>
                <a:cubicBezTo>
                  <a:pt x="226" y="10"/>
                  <a:pt x="332" y="0"/>
                  <a:pt x="453" y="0"/>
                </a:cubicBez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601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601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601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8601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62" grpId="0" bldLvl="0" animBg="1"/>
      <p:bldP spid="860163" grpId="0" bldLvl="0" animBg="1"/>
      <p:bldP spid="86016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Rectangle 3"/>
          <p:cNvSpPr>
            <a:spLocks noGrp="1"/>
          </p:cNvSpPr>
          <p:nvPr>
            <p:ph idx="1"/>
          </p:nvPr>
        </p:nvSpPr>
        <p:spPr>
          <a:xfrm>
            <a:off x="357188" y="714375"/>
            <a:ext cx="2714625" cy="785813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spcBef>
                <a:spcPct val="50000"/>
              </a:spcBef>
            </a:pPr>
            <a:r>
              <a:rPr kumimoji="1" lang="zh-CN" altLang="zh-CN" dirty="0">
                <a:latin typeface="+mn-lt"/>
                <a:ea typeface="+mn-ea"/>
                <a:cs typeface="+mn-cs"/>
              </a:rPr>
              <a:t>解题思路：</a:t>
            </a:r>
            <a:endParaRPr kumimoji="1" lang="en-US" altLang="zh-CN">
              <a:latin typeface="+mn-lt"/>
              <a:ea typeface="+mn-ea"/>
              <a:cs typeface="+mn-cs"/>
            </a:endParaRPr>
          </a:p>
        </p:txBody>
      </p:sp>
      <p:sp>
        <p:nvSpPr>
          <p:cNvPr id="31746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7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8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3286125" y="1357313"/>
            <a:ext cx="2428875" cy="500062"/>
          </a:xfrm>
          <a:prstGeom prst="parallelogram">
            <a:avLst>
              <a:gd name="adj" fmla="val 25004"/>
            </a:avLst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t" anchorCtr="0"/>
          <a:p>
            <a:pPr algn="ctr"/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输入</a:t>
            </a:r>
            <a:r>
              <a:rPr lang="en-US" altLang="zh-CN" sz="2800" b="1" err="1">
                <a:latin typeface="Arial" panose="020B0604020202020204" pitchFamily="34" charset="0"/>
                <a:ea typeface="宋体" panose="02010600030101010101" pitchFamily="2" charset="-122"/>
              </a:rPr>
              <a:t>a,b,c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rot="5400000">
            <a:off x="4251325" y="1106488"/>
            <a:ext cx="500063" cy="1587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</p:cxnSp>
      <p:cxnSp>
        <p:nvCxnSpPr>
          <p:cNvPr id="10" name="直接箭头连接符 9"/>
          <p:cNvCxnSpPr/>
          <p:nvPr/>
        </p:nvCxnSpPr>
        <p:spPr>
          <a:xfrm rot="5400000">
            <a:off x="4251325" y="2106613"/>
            <a:ext cx="500063" cy="1587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</p:cxnSp>
      <p:sp>
        <p:nvSpPr>
          <p:cNvPr id="11" name="流程图: 过程 10"/>
          <p:cNvSpPr/>
          <p:nvPr/>
        </p:nvSpPr>
        <p:spPr>
          <a:xfrm>
            <a:off x="3454400" y="2357438"/>
            <a:ext cx="2071688" cy="500062"/>
          </a:xfrm>
          <a:prstGeom prst="flowChartProcess">
            <a:avLst/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t" anchorCtr="0"/>
          <a:p>
            <a:pPr algn="ctr"/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计算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disc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rot="5400000">
            <a:off x="4251325" y="3106738"/>
            <a:ext cx="500063" cy="1587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</p:cxnSp>
      <p:sp>
        <p:nvSpPr>
          <p:cNvPr id="13" name="流程图: 决策 12"/>
          <p:cNvSpPr/>
          <p:nvPr/>
        </p:nvSpPr>
        <p:spPr>
          <a:xfrm>
            <a:off x="3155950" y="3344863"/>
            <a:ext cx="2714625" cy="857250"/>
          </a:xfrm>
          <a:prstGeom prst="flowChartDecision">
            <a:avLst/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t" anchorCtr="0"/>
          <a:p>
            <a:pPr algn="ctr"/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disc&lt;0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1881188" y="4014788"/>
            <a:ext cx="500062" cy="1587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</p:cxnSp>
      <p:sp>
        <p:nvSpPr>
          <p:cNvPr id="15" name="流程图: 过程 14"/>
          <p:cNvSpPr/>
          <p:nvPr/>
        </p:nvSpPr>
        <p:spPr>
          <a:xfrm>
            <a:off x="1084263" y="4265613"/>
            <a:ext cx="2071687" cy="500062"/>
          </a:xfrm>
          <a:prstGeom prst="flowChartProcess">
            <a:avLst/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t" anchorCtr="0"/>
          <a:p>
            <a:pPr algn="ctr"/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计算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2800" b="1" baseline="-250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,x</a:t>
            </a:r>
            <a:r>
              <a:rPr lang="en-US" altLang="zh-CN" sz="2800" b="1" baseline="-2500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zh-CN" altLang="en-US" sz="2800" b="1" baseline="-25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5634038" y="4286250"/>
            <a:ext cx="2428875" cy="500063"/>
          </a:xfrm>
          <a:prstGeom prst="parallelogram">
            <a:avLst>
              <a:gd name="adj" fmla="val 25004"/>
            </a:avLst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t" anchorCtr="0"/>
          <a:p>
            <a:pPr algn="ctr"/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输出无实根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rot="5400000">
            <a:off x="6599238" y="4035425"/>
            <a:ext cx="500062" cy="1588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</p:cxnSp>
      <p:sp>
        <p:nvSpPr>
          <p:cNvPr id="18" name="平行四边形 17"/>
          <p:cNvSpPr/>
          <p:nvPr/>
        </p:nvSpPr>
        <p:spPr>
          <a:xfrm>
            <a:off x="941388" y="5265738"/>
            <a:ext cx="2428875" cy="571500"/>
          </a:xfrm>
          <a:prstGeom prst="parallelogram">
            <a:avLst>
              <a:gd name="adj" fmla="val 25007"/>
            </a:avLst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t" anchorCtr="0"/>
          <a:p>
            <a:pPr algn="ctr"/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输出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2800" b="1" baseline="-250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,x</a:t>
            </a:r>
            <a:r>
              <a:rPr lang="en-US" altLang="zh-CN" sz="2800" b="1" baseline="-2500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rot="5400000">
            <a:off x="1906588" y="5014913"/>
            <a:ext cx="500062" cy="1587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</p:cxnSp>
      <p:cxnSp>
        <p:nvCxnSpPr>
          <p:cNvPr id="22" name="直接连接符 21"/>
          <p:cNvCxnSpPr/>
          <p:nvPr/>
        </p:nvCxnSpPr>
        <p:spPr>
          <a:xfrm>
            <a:off x="2143125" y="3765550"/>
            <a:ext cx="100012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3" name="直接连接符 22"/>
          <p:cNvCxnSpPr/>
          <p:nvPr/>
        </p:nvCxnSpPr>
        <p:spPr>
          <a:xfrm>
            <a:off x="5857875" y="3786188"/>
            <a:ext cx="100012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" name="直接连接符 23"/>
          <p:cNvCxnSpPr/>
          <p:nvPr/>
        </p:nvCxnSpPr>
        <p:spPr>
          <a:xfrm>
            <a:off x="2143125" y="6286500"/>
            <a:ext cx="47148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6" name="直接箭头连接符 25"/>
          <p:cNvCxnSpPr/>
          <p:nvPr/>
        </p:nvCxnSpPr>
        <p:spPr>
          <a:xfrm rot="5400000">
            <a:off x="4343400" y="6545263"/>
            <a:ext cx="500063" cy="1587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</p:cxnSp>
      <p:cxnSp>
        <p:nvCxnSpPr>
          <p:cNvPr id="29" name="直接连接符 28"/>
          <p:cNvCxnSpPr>
            <a:endCxn id="16" idx="4"/>
          </p:cNvCxnSpPr>
          <p:nvPr/>
        </p:nvCxnSpPr>
        <p:spPr>
          <a:xfrm rot="-5400000" flipV="1">
            <a:off x="6099175" y="5527675"/>
            <a:ext cx="1500188" cy="952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" name="直接连接符 41"/>
          <p:cNvCxnSpPr>
            <a:endCxn id="16" idx="4"/>
          </p:cNvCxnSpPr>
          <p:nvPr/>
        </p:nvCxnSpPr>
        <p:spPr>
          <a:xfrm rot="-5400000" flipV="1">
            <a:off x="1933575" y="6067425"/>
            <a:ext cx="428625" cy="952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6" name="TextBox 45"/>
          <p:cNvSpPr txBox="1"/>
          <p:nvPr/>
        </p:nvSpPr>
        <p:spPr>
          <a:xfrm>
            <a:off x="2500313" y="3286125"/>
            <a:ext cx="500062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真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00750" y="3214688"/>
            <a:ext cx="500063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假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1769" name="图片 26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3" grpId="0" animBg="1"/>
      <p:bldP spid="15" grpId="0" animBg="1"/>
      <p:bldP spid="16" grpId="0" animBg="1"/>
      <p:bldP spid="18" grpId="0" animBg="1"/>
      <p:bldP spid="46" grpId="0"/>
      <p:bldP spid="4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828675"/>
            <a:ext cx="8429625" cy="828675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5.6 </a:t>
            </a:r>
            <a:r>
              <a:rPr kumimoji="1" lang="zh-CN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选择结构的嵌套</a:t>
            </a:r>
            <a:endParaRPr kumimoji="1" lang="zh-CN" altLang="en-US" sz="4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90114" name="Rectangle 3"/>
          <p:cNvSpPr>
            <a:spLocks noGrp="1"/>
          </p:cNvSpPr>
          <p:nvPr>
            <p:ph idx="1"/>
          </p:nvPr>
        </p:nvSpPr>
        <p:spPr>
          <a:xfrm>
            <a:off x="785813" y="1714500"/>
            <a:ext cx="7715250" cy="3786188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>
                <a:latin typeface="+mn-lt"/>
                <a:ea typeface="+mn-ea"/>
                <a:cs typeface="+mn-cs"/>
              </a:rPr>
              <a:t>  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例</a:t>
            </a:r>
            <a:r>
              <a:rPr kumimoji="1" lang="en-US" altLang="zh-CN">
                <a:latin typeface="+mn-lt"/>
                <a:ea typeface="+mn-ea"/>
                <a:cs typeface="+mn-cs"/>
              </a:rPr>
              <a:t>5.5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有一函数</a:t>
            </a:r>
            <a:r>
              <a:rPr kumimoji="1" lang="en-US" altLang="zh-CN">
                <a:latin typeface="+mn-lt"/>
                <a:ea typeface="+mn-ea"/>
                <a:cs typeface="+mn-cs"/>
              </a:rPr>
              <a:t>:</a:t>
            </a:r>
            <a:endParaRPr kumimoji="1" lang="en-US" altLang="zh-CN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endParaRPr kumimoji="1" lang="en-US" altLang="zh-CN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endParaRPr kumimoji="1" lang="en-US" altLang="zh-CN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endParaRPr kumimoji="1" lang="en-US" altLang="zh-CN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>
                <a:latin typeface="+mn-lt"/>
                <a:ea typeface="+mn-ea"/>
                <a:cs typeface="+mn-cs"/>
              </a:rPr>
              <a:t>  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编一程序</a:t>
            </a:r>
            <a:r>
              <a:rPr kumimoji="1" lang="zh-CN" altLang="en-US" dirty="0">
                <a:latin typeface="+mn-lt"/>
                <a:ea typeface="+mn-ea"/>
                <a:cs typeface="+mn-cs"/>
              </a:rPr>
              <a:t>，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输入一个</a:t>
            </a:r>
            <a:r>
              <a:rPr kumimoji="1" lang="en-US" altLang="zh-CN">
                <a:latin typeface="+mn-lt"/>
                <a:ea typeface="+mn-ea"/>
                <a:cs typeface="+mn-cs"/>
              </a:rPr>
              <a:t>x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值</a:t>
            </a:r>
            <a:r>
              <a:rPr kumimoji="1" lang="zh-CN" altLang="en-US" dirty="0">
                <a:latin typeface="+mn-lt"/>
                <a:ea typeface="+mn-ea"/>
                <a:cs typeface="+mn-cs"/>
              </a:rPr>
              <a:t>，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要求输出相应的</a:t>
            </a:r>
            <a:r>
              <a:rPr kumimoji="1" lang="en-US" altLang="zh-CN">
                <a:latin typeface="+mn-lt"/>
                <a:ea typeface="+mn-ea"/>
                <a:cs typeface="+mn-cs"/>
              </a:rPr>
              <a:t>y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值。</a:t>
            </a:r>
            <a:endParaRPr kumimoji="1" lang="zh-CN" altLang="zh-CN" dirty="0">
              <a:latin typeface="+mn-lt"/>
              <a:ea typeface="+mn-ea"/>
              <a:cs typeface="+mn-cs"/>
            </a:endParaRPr>
          </a:p>
        </p:txBody>
      </p:sp>
      <p:sp>
        <p:nvSpPr>
          <p:cNvPr id="90115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0116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0117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0118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0119" name="Object 1"/>
          <p:cNvGraphicFramePr/>
          <p:nvPr/>
        </p:nvGraphicFramePr>
        <p:xfrm>
          <a:off x="2286000" y="2357438"/>
          <a:ext cx="2500313" cy="165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078865" imgH="711200" progId="Equation.3">
                  <p:embed/>
                </p:oleObj>
              </mc:Choice>
              <mc:Fallback>
                <p:oleObj name="" r:id="rId1" imgW="1078865" imgH="711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6000" y="2357438"/>
                        <a:ext cx="2500313" cy="1658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0120" name="图片 8" descr="Untitl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828675"/>
            <a:ext cx="8429625" cy="828675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5.6 </a:t>
            </a:r>
            <a:r>
              <a:rPr kumimoji="1" lang="zh-CN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选择结构的嵌套</a:t>
            </a:r>
            <a:endParaRPr kumimoji="1" lang="zh-CN" altLang="en-US" sz="4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785813" y="1714500"/>
            <a:ext cx="7715250" cy="3214688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100000"/>
              </a:lnSpc>
            </a:pPr>
            <a:r>
              <a:rPr kumimoji="1" lang="zh-CN" altLang="zh-CN" dirty="0">
                <a:latin typeface="+mn-lt"/>
                <a:ea typeface="+mn-ea"/>
                <a:cs typeface="+mn-cs"/>
              </a:rPr>
              <a:t>解题思路：</a:t>
            </a:r>
            <a:endParaRPr kumimoji="1" lang="en-US" altLang="zh-CN">
              <a:latin typeface="+mn-lt"/>
              <a:ea typeface="+mn-ea"/>
              <a:cs typeface="+mn-cs"/>
            </a:endParaRPr>
          </a:p>
          <a:p>
            <a:pPr lvl="1">
              <a:lnSpc>
                <a:spcPct val="100000"/>
              </a:lnSpc>
            </a:pPr>
            <a:r>
              <a:rPr kumimoji="1" lang="zh-CN" altLang="zh-CN" dirty="0">
                <a:latin typeface="+mn-lt"/>
                <a:ea typeface="+mn-ea"/>
              </a:rPr>
              <a:t>用</a:t>
            </a:r>
            <a:r>
              <a:rPr kumimoji="1" lang="en-US" altLang="zh-CN">
                <a:latin typeface="+mn-lt"/>
                <a:ea typeface="+mn-ea"/>
              </a:rPr>
              <a:t>if</a:t>
            </a:r>
            <a:r>
              <a:rPr kumimoji="1" lang="zh-CN" altLang="zh-CN" dirty="0">
                <a:latin typeface="+mn-lt"/>
                <a:ea typeface="+mn-ea"/>
              </a:rPr>
              <a:t>语句检查</a:t>
            </a:r>
            <a:r>
              <a:rPr kumimoji="1" lang="en-US" altLang="zh-CN">
                <a:latin typeface="+mn-lt"/>
                <a:ea typeface="+mn-ea"/>
              </a:rPr>
              <a:t>x</a:t>
            </a:r>
            <a:r>
              <a:rPr kumimoji="1" lang="zh-CN" altLang="zh-CN" dirty="0">
                <a:latin typeface="+mn-lt"/>
                <a:ea typeface="+mn-ea"/>
              </a:rPr>
              <a:t>的值，根据</a:t>
            </a:r>
            <a:r>
              <a:rPr kumimoji="1" lang="en-US" altLang="zh-CN">
                <a:latin typeface="+mn-lt"/>
                <a:ea typeface="+mn-ea"/>
              </a:rPr>
              <a:t>x</a:t>
            </a:r>
            <a:r>
              <a:rPr kumimoji="1" lang="zh-CN" altLang="zh-CN" dirty="0">
                <a:latin typeface="+mn-lt"/>
                <a:ea typeface="+mn-ea"/>
              </a:rPr>
              <a:t>的值决定赋予</a:t>
            </a:r>
            <a:r>
              <a:rPr kumimoji="1" lang="en-US" altLang="zh-CN">
                <a:latin typeface="+mn-lt"/>
                <a:ea typeface="+mn-ea"/>
              </a:rPr>
              <a:t>y</a:t>
            </a:r>
            <a:r>
              <a:rPr kumimoji="1" lang="zh-CN" altLang="zh-CN" dirty="0">
                <a:latin typeface="+mn-lt"/>
                <a:ea typeface="+mn-ea"/>
              </a:rPr>
              <a:t>的值</a:t>
            </a:r>
            <a:endParaRPr kumimoji="1" lang="en-US" altLang="zh-CN">
              <a:latin typeface="+mn-lt"/>
              <a:ea typeface="+mn-ea"/>
            </a:endParaRPr>
          </a:p>
          <a:p>
            <a:pPr lvl="1">
              <a:lnSpc>
                <a:spcPct val="100000"/>
              </a:lnSpc>
            </a:pPr>
            <a:r>
              <a:rPr kumimoji="1" lang="zh-CN" altLang="zh-CN" dirty="0">
                <a:latin typeface="+mn-lt"/>
                <a:ea typeface="+mn-ea"/>
              </a:rPr>
              <a:t>由于</a:t>
            </a:r>
            <a:r>
              <a:rPr kumimoji="1" lang="en-US" altLang="zh-CN">
                <a:latin typeface="+mn-lt"/>
                <a:ea typeface="+mn-ea"/>
              </a:rPr>
              <a:t>y</a:t>
            </a:r>
            <a:r>
              <a:rPr kumimoji="1" lang="zh-CN" altLang="zh-CN" dirty="0">
                <a:latin typeface="+mn-lt"/>
                <a:ea typeface="+mn-ea"/>
              </a:rPr>
              <a:t>的可能值不是两个而是三个，因此不可能只用一个简单的</a:t>
            </a:r>
            <a:r>
              <a:rPr kumimoji="1" lang="en-US" altLang="zh-CN">
                <a:latin typeface="+mn-lt"/>
                <a:ea typeface="+mn-ea"/>
              </a:rPr>
              <a:t>(</a:t>
            </a:r>
            <a:r>
              <a:rPr kumimoji="1" lang="zh-CN" altLang="zh-CN" dirty="0">
                <a:latin typeface="+mn-lt"/>
                <a:ea typeface="+mn-ea"/>
              </a:rPr>
              <a:t>无内嵌</a:t>
            </a:r>
            <a:r>
              <a:rPr kumimoji="1" lang="en-US" altLang="zh-CN">
                <a:latin typeface="+mn-lt"/>
                <a:ea typeface="+mn-ea"/>
              </a:rPr>
              <a:t>if)</a:t>
            </a:r>
            <a:r>
              <a:rPr kumimoji="1" lang="zh-CN" altLang="zh-CN" dirty="0">
                <a:latin typeface="+mn-lt"/>
                <a:ea typeface="+mn-ea"/>
              </a:rPr>
              <a:t>的</a:t>
            </a:r>
            <a:r>
              <a:rPr kumimoji="1" lang="en-US" altLang="zh-CN">
                <a:latin typeface="+mn-lt"/>
                <a:ea typeface="+mn-ea"/>
              </a:rPr>
              <a:t>if</a:t>
            </a:r>
            <a:r>
              <a:rPr kumimoji="1" lang="zh-CN" altLang="zh-CN" dirty="0">
                <a:latin typeface="+mn-lt"/>
                <a:ea typeface="+mn-ea"/>
              </a:rPr>
              <a:t>语句来实现</a:t>
            </a:r>
            <a:endParaRPr kumimoji="1" lang="en-US" altLang="zh-CN">
              <a:latin typeface="+mn-lt"/>
              <a:ea typeface="+mn-ea"/>
            </a:endParaRPr>
          </a:p>
        </p:txBody>
      </p:sp>
      <p:sp>
        <p:nvSpPr>
          <p:cNvPr id="91139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1140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1141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1142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91143" name="图片 7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6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charRg st="6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30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charRg st="30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828675"/>
            <a:ext cx="8429625" cy="828675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5.6 </a:t>
            </a:r>
            <a:r>
              <a:rPr kumimoji="1" lang="zh-CN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选择结构的嵌套</a:t>
            </a:r>
            <a:endParaRPr kumimoji="1" lang="zh-CN" altLang="en-US" sz="4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785813" y="1714500"/>
            <a:ext cx="6715125" cy="428625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100000"/>
              </a:lnSpc>
            </a:pPr>
            <a:r>
              <a:rPr kumimoji="1" lang="zh-CN" altLang="zh-CN" dirty="0">
                <a:latin typeface="+mn-lt"/>
                <a:ea typeface="+mn-ea"/>
                <a:cs typeface="+mn-cs"/>
              </a:rPr>
              <a:t>解题思路：</a:t>
            </a:r>
            <a:r>
              <a:rPr kumimoji="1" lang="zh-CN" altLang="en-US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方法</a:t>
            </a:r>
            <a:r>
              <a:rPr kumimoji="1" lang="en-US" altLang="zh-CN">
                <a:solidFill>
                  <a:srgbClr val="9D138D"/>
                </a:solidFill>
                <a:latin typeface="+mn-lt"/>
                <a:ea typeface="+mn-ea"/>
                <a:cs typeface="+mn-cs"/>
              </a:rPr>
              <a:t>1</a:t>
            </a:r>
            <a:endParaRPr kumimoji="1" lang="en-US" altLang="zh-CN">
              <a:solidFill>
                <a:srgbClr val="9D138D"/>
              </a:solidFill>
              <a:latin typeface="+mn-lt"/>
              <a:ea typeface="+mn-ea"/>
              <a:cs typeface="+mn-cs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1" lang="en-US" altLang="zh-CN">
                <a:latin typeface="+mn-lt"/>
                <a:ea typeface="+mn-ea"/>
              </a:rPr>
              <a:t>(1) </a:t>
            </a:r>
            <a:r>
              <a:rPr kumimoji="1" lang="zh-CN" altLang="zh-CN" dirty="0">
                <a:latin typeface="+mn-lt"/>
                <a:ea typeface="+mn-ea"/>
              </a:rPr>
              <a:t>先后用</a:t>
            </a:r>
            <a:r>
              <a:rPr kumimoji="1" lang="en-US" altLang="zh-CN">
                <a:latin typeface="+mn-lt"/>
                <a:ea typeface="+mn-ea"/>
              </a:rPr>
              <a:t>3</a:t>
            </a:r>
            <a:r>
              <a:rPr kumimoji="1" lang="zh-CN" altLang="zh-CN" dirty="0">
                <a:latin typeface="+mn-lt"/>
                <a:ea typeface="+mn-ea"/>
              </a:rPr>
              <a:t>个独立的</a:t>
            </a:r>
            <a:r>
              <a:rPr kumimoji="1" lang="en-US" altLang="zh-CN">
                <a:latin typeface="+mn-lt"/>
                <a:ea typeface="+mn-ea"/>
              </a:rPr>
              <a:t>if</a:t>
            </a:r>
            <a:r>
              <a:rPr kumimoji="1" lang="zh-CN" altLang="zh-CN" dirty="0">
                <a:latin typeface="+mn-lt"/>
                <a:ea typeface="+mn-ea"/>
              </a:rPr>
              <a:t>语句处理：</a:t>
            </a:r>
            <a:endParaRPr kumimoji="1" lang="zh-CN" altLang="zh-CN" dirty="0">
              <a:latin typeface="+mn-lt"/>
              <a:ea typeface="+mn-ea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1" lang="zh-CN" altLang="zh-CN" dirty="0">
                <a:latin typeface="+mn-lt"/>
                <a:ea typeface="+mn-ea"/>
              </a:rPr>
              <a:t>输入</a:t>
            </a:r>
            <a:r>
              <a:rPr kumimoji="1" lang="en-US" altLang="zh-CN">
                <a:latin typeface="+mn-lt"/>
                <a:ea typeface="+mn-ea"/>
              </a:rPr>
              <a:t>x</a:t>
            </a:r>
            <a:endParaRPr kumimoji="1" lang="zh-CN" altLang="zh-CN" dirty="0">
              <a:latin typeface="+mn-lt"/>
              <a:ea typeface="+mn-ea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1" lang="zh-CN" altLang="zh-CN" dirty="0">
                <a:latin typeface="+mn-lt"/>
                <a:ea typeface="+mn-ea"/>
              </a:rPr>
              <a:t>若</a:t>
            </a:r>
            <a:r>
              <a:rPr kumimoji="1" lang="en-US" altLang="zh-CN">
                <a:latin typeface="+mn-lt"/>
                <a:ea typeface="+mn-ea"/>
              </a:rPr>
              <a:t> x &lt; 0, </a:t>
            </a:r>
            <a:r>
              <a:rPr kumimoji="1" lang="zh-CN" altLang="zh-CN" dirty="0">
                <a:latin typeface="+mn-lt"/>
                <a:ea typeface="+mn-ea"/>
              </a:rPr>
              <a:t>则</a:t>
            </a:r>
            <a:r>
              <a:rPr kumimoji="1" lang="en-US" altLang="zh-CN">
                <a:latin typeface="+mn-lt"/>
                <a:ea typeface="+mn-ea"/>
              </a:rPr>
              <a:t>y =-1</a:t>
            </a:r>
            <a:endParaRPr kumimoji="1" lang="zh-CN" altLang="zh-CN" dirty="0">
              <a:latin typeface="+mn-lt"/>
              <a:ea typeface="+mn-ea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1" lang="zh-CN" altLang="zh-CN" dirty="0">
                <a:latin typeface="+mn-lt"/>
                <a:ea typeface="+mn-ea"/>
              </a:rPr>
              <a:t>若</a:t>
            </a:r>
            <a:r>
              <a:rPr kumimoji="1" lang="en-US" altLang="zh-CN">
                <a:latin typeface="+mn-lt"/>
                <a:ea typeface="+mn-ea"/>
              </a:rPr>
              <a:t> x = 0, </a:t>
            </a:r>
            <a:r>
              <a:rPr kumimoji="1" lang="zh-CN" altLang="zh-CN" dirty="0">
                <a:latin typeface="+mn-lt"/>
                <a:ea typeface="+mn-ea"/>
              </a:rPr>
              <a:t>则</a:t>
            </a:r>
            <a:r>
              <a:rPr kumimoji="1" lang="en-US" altLang="zh-CN">
                <a:latin typeface="+mn-lt"/>
                <a:ea typeface="+mn-ea"/>
              </a:rPr>
              <a:t>y = 0</a:t>
            </a:r>
            <a:endParaRPr kumimoji="1" lang="zh-CN" altLang="zh-CN" dirty="0">
              <a:latin typeface="+mn-lt"/>
              <a:ea typeface="+mn-ea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1" lang="zh-CN" altLang="zh-CN" dirty="0">
                <a:latin typeface="+mn-lt"/>
                <a:ea typeface="+mn-ea"/>
              </a:rPr>
              <a:t>若</a:t>
            </a:r>
            <a:r>
              <a:rPr kumimoji="1" lang="en-US" altLang="zh-CN">
                <a:latin typeface="+mn-lt"/>
                <a:ea typeface="+mn-ea"/>
              </a:rPr>
              <a:t> x &gt; 0, </a:t>
            </a:r>
            <a:r>
              <a:rPr kumimoji="1" lang="zh-CN" altLang="zh-CN" dirty="0">
                <a:latin typeface="+mn-lt"/>
                <a:ea typeface="+mn-ea"/>
              </a:rPr>
              <a:t>则</a:t>
            </a:r>
            <a:r>
              <a:rPr kumimoji="1" lang="en-US" altLang="zh-CN">
                <a:latin typeface="+mn-lt"/>
                <a:ea typeface="+mn-ea"/>
              </a:rPr>
              <a:t>y = 1</a:t>
            </a:r>
            <a:endParaRPr kumimoji="1" lang="zh-CN" altLang="zh-CN" dirty="0">
              <a:latin typeface="+mn-lt"/>
              <a:ea typeface="+mn-ea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1" lang="zh-CN" altLang="zh-CN" dirty="0">
                <a:latin typeface="+mn-lt"/>
                <a:ea typeface="+mn-ea"/>
              </a:rPr>
              <a:t>输出</a:t>
            </a:r>
            <a:r>
              <a:rPr kumimoji="1" lang="en-US" altLang="zh-CN">
                <a:latin typeface="+mn-lt"/>
                <a:ea typeface="+mn-ea"/>
              </a:rPr>
              <a:t>x</a:t>
            </a:r>
            <a:r>
              <a:rPr kumimoji="1" lang="zh-CN" altLang="en-US" dirty="0">
                <a:latin typeface="+mn-lt"/>
                <a:ea typeface="+mn-ea"/>
              </a:rPr>
              <a:t>和</a:t>
            </a:r>
            <a:r>
              <a:rPr kumimoji="1" lang="en-US" altLang="zh-CN">
                <a:latin typeface="+mn-lt"/>
                <a:ea typeface="+mn-ea"/>
              </a:rPr>
              <a:t>y</a:t>
            </a:r>
            <a:endParaRPr kumimoji="1" lang="zh-CN" altLang="zh-CN" dirty="0">
              <a:latin typeface="+mn-lt"/>
              <a:ea typeface="+mn-ea"/>
            </a:endParaRPr>
          </a:p>
        </p:txBody>
      </p:sp>
      <p:sp>
        <p:nvSpPr>
          <p:cNvPr id="92163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64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65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66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857500" y="0"/>
            <a:ext cx="6286500" cy="257175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</a:ln>
        </p:spPr>
        <p:txBody>
          <a:bodyPr/>
          <a:lstStyle/>
          <a:p>
            <a:pPr marL="285750" marR="0" indent="-285750" defTabSz="914400" eaLnBrk="0" hangingPunct="0">
              <a:lnSpc>
                <a:spcPct val="120000"/>
              </a:lnSpc>
              <a:buClrTx/>
              <a:buSzTx/>
              <a:buFontTx/>
              <a:defRPr/>
            </a:pPr>
            <a:r>
              <a:rPr kumimoji="1" lang="en-US" altLang="zh-CN" sz="2800" b="1" kern="1200" cap="none" spc="0" normalizeH="0" baseline="0" noProof="0" dirty="0" err="1">
                <a:latin typeface="+mn-lt"/>
                <a:ea typeface="+mn-ea"/>
                <a:cs typeface="+mn-cs"/>
              </a:rPr>
              <a:t>scanf("%d",&amp;x);</a:t>
            </a:r>
            <a:endParaRPr kumimoji="1" lang="en-US" altLang="zh-CN" sz="2800" b="1" kern="1200" cap="none" spc="0" normalizeH="0" baseline="0" noProof="0" dirty="0" err="1">
              <a:latin typeface="+mn-lt"/>
              <a:ea typeface="+mn-ea"/>
              <a:cs typeface="+mn-cs"/>
            </a:endParaRPr>
          </a:p>
          <a:p>
            <a:pPr marR="0" defTabSz="914400">
              <a:buClrTx/>
              <a:buSzTx/>
              <a:buFontTx/>
              <a:defRPr/>
            </a:pPr>
            <a:r>
              <a:rPr kumimoji="1" lang="en-US" altLang="zh-CN" sz="2800" b="1" kern="1200" cap="none" spc="0" normalizeH="0" baseline="0" noProof="0" dirty="0">
                <a:latin typeface="+mn-lt"/>
                <a:ea typeface="+mn-ea"/>
                <a:cs typeface="+mn-cs"/>
              </a:rPr>
              <a:t>if(x&lt;0)    y = -1;</a:t>
            </a:r>
            <a:endParaRPr kumimoji="1" lang="en-US" altLang="zh-CN" sz="2800" b="1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R="0" defTabSz="914400">
              <a:buClrTx/>
              <a:buSzTx/>
              <a:buFontTx/>
              <a:defRPr/>
            </a:pPr>
            <a:r>
              <a:rPr kumimoji="1" lang="en-US" altLang="zh-CN" sz="2800" b="1" kern="1200" cap="none" spc="0" normalizeH="0" baseline="0" noProof="0" dirty="0">
                <a:latin typeface="+mn-lt"/>
                <a:ea typeface="+mn-ea"/>
                <a:cs typeface="+mn-cs"/>
              </a:rPr>
              <a:t>if(x==0)  y = 0;</a:t>
            </a:r>
            <a:endParaRPr kumimoji="1" lang="zh-CN" altLang="zh-CN" sz="2800" b="1" kern="1200" cap="none" spc="0" normalizeH="0" baseline="0" noProof="0" dirty="0" err="1">
              <a:latin typeface="+mn-lt"/>
              <a:ea typeface="+mn-ea"/>
              <a:cs typeface="+mn-cs"/>
            </a:endParaRPr>
          </a:p>
          <a:p>
            <a:pPr marL="285750" marR="0" indent="-285750" defTabSz="914400" eaLnBrk="0" hangingPunct="0">
              <a:lnSpc>
                <a:spcPct val="120000"/>
              </a:lnSpc>
              <a:buClrTx/>
              <a:buSzTx/>
              <a:buFont typeface="Wingdings" panose="05000000000000000000" pitchFamily="2" charset="2"/>
              <a:defRPr/>
            </a:pPr>
            <a:r>
              <a:rPr kumimoji="1" lang="en-US" altLang="zh-CN" sz="2800" b="1" kern="1200" cap="none" spc="0" normalizeH="0" baseline="0" noProof="0" dirty="0">
                <a:latin typeface="+mn-lt"/>
                <a:ea typeface="+mn-ea"/>
                <a:cs typeface="+mn-cs"/>
              </a:rPr>
              <a:t>if(x&gt;0)    y = 1;</a:t>
            </a:r>
            <a:endParaRPr kumimoji="1" lang="en-US" altLang="zh-CN" sz="2800" b="1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285750" marR="0" indent="-285750" defTabSz="914400" eaLnBrk="0" hangingPunct="0">
              <a:lnSpc>
                <a:spcPct val="120000"/>
              </a:lnSpc>
              <a:buClrTx/>
              <a:buSzTx/>
              <a:buFont typeface="Wingdings" panose="05000000000000000000" pitchFamily="2" charset="2"/>
              <a:defRPr/>
            </a:pPr>
            <a:r>
              <a:rPr kumimoji="1" lang="en-US" altLang="zh-CN" sz="2800" b="1" kern="1200" cap="none" spc="0" normalizeH="0" baseline="0" noProof="0" dirty="0" err="1">
                <a:latin typeface="+mn-lt"/>
                <a:ea typeface="+mn-ea"/>
                <a:cs typeface="+mn-cs"/>
              </a:rPr>
              <a:t>printf</a:t>
            </a:r>
            <a:r>
              <a:rPr kumimoji="1" lang="en-US" altLang="zh-CN" sz="2800" b="1" kern="1200" cap="none" spc="0" normalizeH="0" baseline="0" noProof="0" dirty="0">
                <a:latin typeface="+mn-lt"/>
                <a:ea typeface="+mn-ea"/>
                <a:cs typeface="+mn-cs"/>
              </a:rPr>
              <a:t>("x=%</a:t>
            </a:r>
            <a:r>
              <a:rPr kumimoji="1" lang="en-US" altLang="zh-CN" sz="2800" b="1" kern="1200" cap="none" spc="0" normalizeH="0" baseline="0" noProof="0" dirty="0" err="1">
                <a:latin typeface="+mn-lt"/>
                <a:ea typeface="+mn-ea"/>
                <a:cs typeface="+mn-cs"/>
              </a:rPr>
              <a:t>d,y</a:t>
            </a:r>
            <a:r>
              <a:rPr kumimoji="1" lang="en-US" altLang="zh-CN" sz="2800" b="1" kern="1200" cap="none" spc="0" normalizeH="0" baseline="0" noProof="0" dirty="0">
                <a:latin typeface="+mn-lt"/>
                <a:ea typeface="+mn-ea"/>
                <a:cs typeface="+mn-cs"/>
              </a:rPr>
              <a:t>=%d\</a:t>
            </a:r>
            <a:r>
              <a:rPr kumimoji="1" lang="en-US" altLang="zh-CN" sz="2800" b="1" kern="1200" cap="none" spc="0" normalizeH="0" baseline="0" noProof="0" dirty="0" err="1">
                <a:latin typeface="+mn-lt"/>
                <a:ea typeface="+mn-ea"/>
                <a:cs typeface="+mn-cs"/>
              </a:rPr>
              <a:t>n",x,y</a:t>
            </a:r>
            <a:r>
              <a:rPr kumimoji="1" lang="en-US" altLang="zh-CN" sz="2800" b="1" kern="1200" cap="none" spc="0" normalizeH="0" baseline="0" noProof="0" dirty="0">
                <a:latin typeface="+mn-lt"/>
                <a:ea typeface="+mn-ea"/>
                <a:cs typeface="+mn-cs"/>
              </a:rPr>
              <a:t>);</a:t>
            </a:r>
            <a:endParaRPr kumimoji="1" lang="zh-CN" altLang="zh-CN" sz="2800" b="1" kern="1200" cap="none" spc="0" normalizeH="0" baseline="0" noProof="0" dirty="0" err="1">
              <a:latin typeface="+mn-lt"/>
              <a:ea typeface="+mn-ea"/>
              <a:cs typeface="+mn-cs"/>
            </a:endParaRPr>
          </a:p>
        </p:txBody>
      </p:sp>
      <p:pic>
        <p:nvPicPr>
          <p:cNvPr id="18534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000" y="3786188"/>
            <a:ext cx="2143125" cy="8810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169" name="图片 9" descr="Untitled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charRg st="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29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charRg st="29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33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charRg st="33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49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267">
                                            <p:txEl>
                                              <p:charRg st="49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65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267">
                                            <p:txEl>
                                              <p:charRg st="65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81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267">
                                            <p:txEl>
                                              <p:charRg st="81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828675"/>
            <a:ext cx="8429625" cy="828675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5.6 </a:t>
            </a:r>
            <a:r>
              <a:rPr kumimoji="1" lang="zh-CN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选择结构的嵌套</a:t>
            </a:r>
            <a:endParaRPr kumimoji="1" lang="zh-CN" altLang="en-US" sz="4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785813" y="1714500"/>
            <a:ext cx="6715125" cy="485775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100000"/>
              </a:lnSpc>
            </a:pPr>
            <a:r>
              <a:rPr kumimoji="1" lang="zh-CN" altLang="zh-CN" dirty="0">
                <a:latin typeface="+mn-lt"/>
                <a:ea typeface="+mn-ea"/>
                <a:cs typeface="+mn-cs"/>
              </a:rPr>
              <a:t>解题思路：</a:t>
            </a:r>
            <a:r>
              <a:rPr kumimoji="1" lang="zh-CN" altLang="en-US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方法</a:t>
            </a:r>
            <a:r>
              <a:rPr kumimoji="1" lang="en-US" altLang="zh-CN">
                <a:solidFill>
                  <a:srgbClr val="00B050"/>
                </a:solidFill>
                <a:latin typeface="+mn-lt"/>
                <a:ea typeface="+mn-ea"/>
                <a:cs typeface="+mn-cs"/>
              </a:rPr>
              <a:t>2</a:t>
            </a:r>
            <a:endParaRPr kumimoji="1" lang="en-US" altLang="zh-CN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1" lang="en-US" altLang="zh-CN">
                <a:latin typeface="+mn-lt"/>
                <a:ea typeface="+mn-ea"/>
              </a:rPr>
              <a:t>(2) </a:t>
            </a:r>
            <a:r>
              <a:rPr kumimoji="1" lang="zh-CN" altLang="zh-CN" dirty="0">
                <a:latin typeface="+mn-lt"/>
                <a:ea typeface="+mn-ea"/>
              </a:rPr>
              <a:t>用一个嵌套的</a:t>
            </a:r>
            <a:r>
              <a:rPr kumimoji="1" lang="en-US" altLang="zh-CN">
                <a:latin typeface="+mn-lt"/>
                <a:ea typeface="+mn-ea"/>
              </a:rPr>
              <a:t>if</a:t>
            </a:r>
            <a:r>
              <a:rPr kumimoji="1" lang="zh-CN" altLang="zh-CN" dirty="0">
                <a:latin typeface="+mn-lt"/>
                <a:ea typeface="+mn-ea"/>
              </a:rPr>
              <a:t>语句处理：</a:t>
            </a:r>
            <a:endParaRPr kumimoji="1" lang="en-US" altLang="zh-CN">
              <a:latin typeface="+mn-lt"/>
              <a:ea typeface="+mn-ea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1" lang="zh-CN" altLang="zh-CN" dirty="0">
                <a:latin typeface="+mn-lt"/>
                <a:ea typeface="+mn-ea"/>
              </a:rPr>
              <a:t>输入</a:t>
            </a:r>
            <a:r>
              <a:rPr kumimoji="1" lang="en-US" altLang="zh-CN">
                <a:latin typeface="+mn-lt"/>
                <a:ea typeface="+mn-ea"/>
              </a:rPr>
              <a:t>x</a:t>
            </a:r>
            <a:endParaRPr kumimoji="1" lang="zh-CN" altLang="zh-CN" dirty="0">
              <a:latin typeface="+mn-lt"/>
              <a:ea typeface="+mn-ea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1" lang="zh-CN" altLang="zh-CN" dirty="0">
                <a:latin typeface="+mn-lt"/>
                <a:ea typeface="+mn-ea"/>
              </a:rPr>
              <a:t>若</a:t>
            </a:r>
            <a:r>
              <a:rPr kumimoji="1" lang="en-US" altLang="zh-CN">
                <a:latin typeface="+mn-lt"/>
                <a:ea typeface="+mn-ea"/>
              </a:rPr>
              <a:t>x &lt; 0, </a:t>
            </a:r>
            <a:r>
              <a:rPr kumimoji="1" lang="zh-CN" altLang="zh-CN" dirty="0">
                <a:latin typeface="+mn-lt"/>
                <a:ea typeface="+mn-ea"/>
              </a:rPr>
              <a:t>则</a:t>
            </a:r>
            <a:r>
              <a:rPr kumimoji="1" lang="en-US" altLang="zh-CN">
                <a:latin typeface="+mn-lt"/>
                <a:ea typeface="+mn-ea"/>
              </a:rPr>
              <a:t>y = -1 </a:t>
            </a:r>
            <a:endParaRPr kumimoji="1" lang="zh-CN" altLang="zh-CN" dirty="0">
              <a:latin typeface="+mn-lt"/>
              <a:ea typeface="+mn-ea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1" lang="zh-CN" altLang="zh-CN" dirty="0">
                <a:latin typeface="+mn-lt"/>
                <a:ea typeface="+mn-ea"/>
              </a:rPr>
              <a:t>否则</a:t>
            </a:r>
            <a:endParaRPr kumimoji="1" lang="zh-CN" altLang="zh-CN" dirty="0">
              <a:latin typeface="+mn-lt"/>
              <a:ea typeface="+mn-ea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1" lang="en-US" altLang="zh-CN">
                <a:latin typeface="+mn-lt"/>
                <a:ea typeface="+mn-ea"/>
              </a:rPr>
              <a:t>   </a:t>
            </a:r>
            <a:r>
              <a:rPr kumimoji="1" lang="zh-CN" altLang="zh-CN" dirty="0">
                <a:latin typeface="+mn-lt"/>
                <a:ea typeface="+mn-ea"/>
              </a:rPr>
              <a:t>若</a:t>
            </a:r>
            <a:r>
              <a:rPr kumimoji="1" lang="en-US" altLang="zh-CN">
                <a:latin typeface="+mn-lt"/>
                <a:ea typeface="+mn-ea"/>
              </a:rPr>
              <a:t> x = 0, </a:t>
            </a:r>
            <a:r>
              <a:rPr kumimoji="1" lang="zh-CN" altLang="zh-CN" dirty="0">
                <a:latin typeface="+mn-lt"/>
                <a:ea typeface="+mn-ea"/>
              </a:rPr>
              <a:t>则</a:t>
            </a:r>
            <a:r>
              <a:rPr kumimoji="1" lang="en-US" altLang="zh-CN">
                <a:latin typeface="+mn-lt"/>
                <a:ea typeface="+mn-ea"/>
              </a:rPr>
              <a:t>y = 0</a:t>
            </a:r>
            <a:endParaRPr kumimoji="1" lang="zh-CN" altLang="zh-CN" dirty="0">
              <a:latin typeface="+mn-lt"/>
              <a:ea typeface="+mn-ea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1" lang="en-US" altLang="zh-CN">
                <a:latin typeface="+mn-lt"/>
                <a:ea typeface="+mn-ea"/>
              </a:rPr>
              <a:t>   </a:t>
            </a:r>
            <a:r>
              <a:rPr kumimoji="1" lang="zh-CN" altLang="zh-CN" dirty="0">
                <a:latin typeface="+mn-lt"/>
                <a:ea typeface="+mn-ea"/>
              </a:rPr>
              <a:t>否则</a:t>
            </a:r>
            <a:r>
              <a:rPr kumimoji="1" lang="en-US" altLang="zh-CN">
                <a:latin typeface="+mn-lt"/>
                <a:ea typeface="+mn-ea"/>
              </a:rPr>
              <a:t>   y = 1</a:t>
            </a:r>
            <a:endParaRPr kumimoji="1" lang="zh-CN" altLang="zh-CN" dirty="0">
              <a:latin typeface="+mn-lt"/>
              <a:ea typeface="+mn-ea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1" lang="zh-CN" altLang="zh-CN" dirty="0">
                <a:latin typeface="+mn-lt"/>
                <a:ea typeface="+mn-ea"/>
              </a:rPr>
              <a:t>输出</a:t>
            </a:r>
            <a:r>
              <a:rPr kumimoji="1" lang="en-US" altLang="zh-CN">
                <a:latin typeface="+mn-lt"/>
                <a:ea typeface="+mn-ea"/>
              </a:rPr>
              <a:t>x</a:t>
            </a:r>
            <a:r>
              <a:rPr kumimoji="1" lang="zh-CN" altLang="zh-CN" dirty="0">
                <a:latin typeface="+mn-lt"/>
                <a:ea typeface="+mn-ea"/>
              </a:rPr>
              <a:t>和</a:t>
            </a:r>
            <a:r>
              <a:rPr kumimoji="1" lang="en-US" altLang="zh-CN">
                <a:latin typeface="+mn-lt"/>
                <a:ea typeface="+mn-ea"/>
              </a:rPr>
              <a:t>y</a:t>
            </a:r>
            <a:endParaRPr kumimoji="1" lang="zh-CN" altLang="zh-CN" dirty="0">
              <a:latin typeface="+mn-lt"/>
              <a:ea typeface="+mn-ea"/>
            </a:endParaRPr>
          </a:p>
        </p:txBody>
      </p:sp>
      <p:sp>
        <p:nvSpPr>
          <p:cNvPr id="93187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3188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3189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3190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Rectangle 3"/>
          <p:cNvSpPr txBox="1"/>
          <p:nvPr/>
        </p:nvSpPr>
        <p:spPr>
          <a:xfrm>
            <a:off x="2786063" y="0"/>
            <a:ext cx="6357937" cy="3286125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 anchorCtr="0"/>
          <a:p>
            <a:pPr marL="285750" indent="-285750" eaLnBrk="0" hangingPunct="0">
              <a:lnSpc>
                <a:spcPct val="120000"/>
              </a:lnSpc>
              <a:buSzTx/>
            </a:pPr>
            <a:r>
              <a:rPr lang="en-US" altLang="zh-CN" sz="2800" b="1" dirty="0" err="1">
                <a:latin typeface="Verdana" panose="020B0604030504040204" pitchFamily="34" charset="0"/>
                <a:ea typeface="宋体" panose="02010600030101010101" pitchFamily="2" charset="-122"/>
              </a:rPr>
              <a:t>scanf</a:t>
            </a:r>
            <a:r>
              <a:rPr lang="en-US" altLang="zh-CN" sz="2800" b="1" dirty="0">
                <a:latin typeface="Verdana" panose="020B0604030504040204" pitchFamily="34" charset="0"/>
                <a:ea typeface="宋体" panose="02010600030101010101" pitchFamily="2" charset="-122"/>
              </a:rPr>
              <a:t>("%</a:t>
            </a:r>
            <a:r>
              <a:rPr lang="en-US" altLang="zh-CN" sz="2800" b="1" dirty="0" err="1">
                <a:latin typeface="Verdana" panose="020B0604030504040204" pitchFamily="34" charset="0"/>
                <a:ea typeface="宋体" panose="02010600030101010101" pitchFamily="2" charset="-122"/>
              </a:rPr>
              <a:t>d",&amp;x</a:t>
            </a:r>
            <a:r>
              <a:rPr lang="en-US" altLang="zh-CN" sz="2800" b="1" dirty="0">
                <a:latin typeface="Verdana" panose="020B0604030504040204" pitchFamily="34" charset="0"/>
                <a:ea typeface="宋体" panose="02010600030101010101" pitchFamily="2" charset="-122"/>
              </a:rPr>
              <a:t>);</a:t>
            </a:r>
            <a:endParaRPr lang="zh-CN" altLang="zh-CN" sz="2800" b="1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285750" indent="-285750" eaLnBrk="0" hangingPunct="0">
              <a:lnSpc>
                <a:spcPct val="120000"/>
              </a:lnSpc>
              <a:buSzTx/>
            </a:pPr>
            <a:r>
              <a:rPr lang="en-US" altLang="zh-CN" sz="2800" b="1" dirty="0">
                <a:latin typeface="Verdana" panose="020B0604030504040204" pitchFamily="34" charset="0"/>
                <a:ea typeface="宋体" panose="02010600030101010101" pitchFamily="2" charset="-122"/>
              </a:rPr>
              <a:t>if(x&lt;0)  y=-1;</a:t>
            </a:r>
            <a:endParaRPr lang="zh-CN" altLang="zh-CN" sz="2800" b="1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285750" indent="-285750" eaLnBrk="0" hangingPunct="0">
              <a:lnSpc>
                <a:spcPct val="120000"/>
              </a:lnSpc>
              <a:buSzTx/>
            </a:pPr>
            <a:r>
              <a:rPr lang="en-US" altLang="zh-CN" sz="2800" b="1" dirty="0">
                <a:latin typeface="Verdana" panose="020B0604030504040204" pitchFamily="34" charset="0"/>
                <a:ea typeface="宋体" panose="02010600030101010101" pitchFamily="2" charset="-122"/>
              </a:rPr>
              <a:t>else </a:t>
            </a:r>
            <a:endParaRPr lang="zh-CN" altLang="zh-CN" sz="2800" b="1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285750" indent="-285750" eaLnBrk="0" hangingPunct="0">
              <a:lnSpc>
                <a:spcPct val="120000"/>
              </a:lnSpc>
              <a:buSzTx/>
            </a:pPr>
            <a:r>
              <a:rPr lang="en-US" altLang="zh-CN" sz="2800" b="1" dirty="0">
                <a:latin typeface="Verdana" panose="020B0604030504040204" pitchFamily="34" charset="0"/>
                <a:ea typeface="宋体" panose="02010600030101010101" pitchFamily="2" charset="-122"/>
              </a:rPr>
              <a:t>    if(x==0) y=0;</a:t>
            </a:r>
            <a:endParaRPr lang="zh-CN" altLang="zh-CN" sz="2800" b="1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285750" indent="-285750" eaLnBrk="0" hangingPunct="0">
              <a:lnSpc>
                <a:spcPct val="120000"/>
              </a:lnSpc>
              <a:buSzTx/>
            </a:pPr>
            <a:r>
              <a:rPr lang="en-US" altLang="zh-CN" sz="2800" b="1" dirty="0">
                <a:latin typeface="Verdana" panose="020B0604030504040204" pitchFamily="34" charset="0"/>
                <a:ea typeface="宋体" panose="02010600030101010101" pitchFamily="2" charset="-122"/>
              </a:rPr>
              <a:t>    else  y=1;</a:t>
            </a:r>
            <a:endParaRPr lang="zh-CN" altLang="zh-CN" sz="2800" b="1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285750" indent="-285750" eaLnBrk="0" hangingPunct="0">
              <a:lnSpc>
                <a:spcPct val="120000"/>
              </a:lnSpc>
              <a:buSzTx/>
            </a:pPr>
            <a:r>
              <a:rPr lang="en-US" altLang="zh-CN" sz="2800" b="1" dirty="0" err="1">
                <a:latin typeface="Verdana" panose="020B060403050404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800" b="1" dirty="0">
                <a:latin typeface="Verdana" panose="020B0604030504040204" pitchFamily="34" charset="0"/>
                <a:ea typeface="宋体" panose="02010600030101010101" pitchFamily="2" charset="-122"/>
              </a:rPr>
              <a:t>("x=%</a:t>
            </a:r>
            <a:r>
              <a:rPr lang="en-US" altLang="zh-CN" sz="2800" b="1" dirty="0" err="1">
                <a:latin typeface="Verdana" panose="020B0604030504040204" pitchFamily="34" charset="0"/>
                <a:ea typeface="宋体" panose="02010600030101010101" pitchFamily="2" charset="-122"/>
              </a:rPr>
              <a:t>d,y</a:t>
            </a:r>
            <a:r>
              <a:rPr lang="en-US" altLang="zh-CN" sz="2800" b="1" dirty="0">
                <a:latin typeface="Verdana" panose="020B0604030504040204" pitchFamily="34" charset="0"/>
                <a:ea typeface="宋体" panose="02010600030101010101" pitchFamily="2" charset="-122"/>
              </a:rPr>
              <a:t>=%d\</a:t>
            </a:r>
            <a:r>
              <a:rPr lang="en-US" altLang="zh-CN" sz="2800" b="1" dirty="0" err="1">
                <a:latin typeface="Verdana" panose="020B0604030504040204" pitchFamily="34" charset="0"/>
                <a:ea typeface="宋体" panose="02010600030101010101" pitchFamily="2" charset="-122"/>
              </a:rPr>
              <a:t>n",x,y</a:t>
            </a:r>
            <a:r>
              <a:rPr lang="en-US" altLang="zh-CN" sz="2800" b="1" dirty="0">
                <a:latin typeface="Verdana" panose="020B0604030504040204" pitchFamily="34" charset="0"/>
                <a:ea typeface="宋体" panose="02010600030101010101" pitchFamily="2" charset="-122"/>
              </a:rPr>
              <a:t>);</a:t>
            </a:r>
            <a:endParaRPr lang="zh-CN" altLang="zh-CN" sz="28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8534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3688" y="3643313"/>
            <a:ext cx="2143125" cy="8810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637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688" y="4857750"/>
            <a:ext cx="2089150" cy="9286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3194" name="图片 10" descr="Untitl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9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charRg st="9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27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charRg st="27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31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charRg st="31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48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267">
                                            <p:txEl>
                                              <p:charRg st="48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51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267">
                                            <p:txEl>
                                              <p:charRg st="51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70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267">
                                            <p:txEl>
                                              <p:charRg st="70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84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charRg st="84" end="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828675"/>
            <a:ext cx="8429625" cy="828675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5.6 </a:t>
            </a:r>
            <a:r>
              <a:rPr kumimoji="1" lang="zh-CN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选择结构的嵌套</a:t>
            </a:r>
            <a:endParaRPr kumimoji="1" lang="zh-CN" altLang="en-US" sz="4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94210" name="Rectangle 3"/>
          <p:cNvSpPr>
            <a:spLocks noGrp="1"/>
          </p:cNvSpPr>
          <p:nvPr>
            <p:ph idx="1"/>
          </p:nvPr>
        </p:nvSpPr>
        <p:spPr>
          <a:xfrm>
            <a:off x="785813" y="1714500"/>
            <a:ext cx="6715125" cy="485775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100000"/>
              </a:lnSpc>
            </a:pPr>
            <a:r>
              <a:rPr kumimoji="1" lang="zh-CN" altLang="zh-CN" dirty="0">
                <a:latin typeface="+mn-lt"/>
                <a:ea typeface="+mn-ea"/>
                <a:cs typeface="+mn-cs"/>
              </a:rPr>
              <a:t>解题思路：</a:t>
            </a:r>
            <a:r>
              <a:rPr kumimoji="1" lang="zh-CN" altLang="en-US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方法</a:t>
            </a:r>
            <a:r>
              <a:rPr kumimoji="1" lang="en-US" altLang="zh-CN">
                <a:solidFill>
                  <a:srgbClr val="00B050"/>
                </a:solidFill>
                <a:latin typeface="+mn-lt"/>
                <a:ea typeface="+mn-ea"/>
                <a:cs typeface="+mn-cs"/>
              </a:rPr>
              <a:t>2</a:t>
            </a:r>
            <a:endParaRPr kumimoji="1" lang="en-US" altLang="zh-CN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1" lang="en-US" altLang="zh-CN">
                <a:latin typeface="+mn-lt"/>
                <a:ea typeface="+mn-ea"/>
              </a:rPr>
              <a:t>(2) </a:t>
            </a:r>
            <a:r>
              <a:rPr kumimoji="1" lang="zh-CN" altLang="zh-CN" dirty="0">
                <a:latin typeface="+mn-lt"/>
                <a:ea typeface="+mn-ea"/>
              </a:rPr>
              <a:t>用一个嵌套的</a:t>
            </a:r>
            <a:r>
              <a:rPr kumimoji="1" lang="en-US" altLang="zh-CN">
                <a:latin typeface="+mn-lt"/>
                <a:ea typeface="+mn-ea"/>
              </a:rPr>
              <a:t>if</a:t>
            </a:r>
            <a:r>
              <a:rPr kumimoji="1" lang="zh-CN" altLang="zh-CN" dirty="0">
                <a:latin typeface="+mn-lt"/>
                <a:ea typeface="+mn-ea"/>
              </a:rPr>
              <a:t>语句处理：</a:t>
            </a:r>
            <a:endParaRPr kumimoji="1" lang="en-US" altLang="zh-CN">
              <a:latin typeface="+mn-lt"/>
              <a:ea typeface="+mn-ea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1" lang="zh-CN" altLang="zh-CN" dirty="0">
                <a:latin typeface="+mn-lt"/>
                <a:ea typeface="+mn-ea"/>
              </a:rPr>
              <a:t>输入</a:t>
            </a:r>
            <a:r>
              <a:rPr kumimoji="1" lang="en-US" altLang="zh-CN">
                <a:latin typeface="+mn-lt"/>
                <a:ea typeface="+mn-ea"/>
              </a:rPr>
              <a:t>x</a:t>
            </a:r>
            <a:endParaRPr kumimoji="1" lang="zh-CN" altLang="zh-CN" dirty="0">
              <a:latin typeface="+mn-lt"/>
              <a:ea typeface="+mn-ea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1" lang="zh-CN" altLang="zh-CN" dirty="0">
                <a:latin typeface="+mn-lt"/>
                <a:ea typeface="+mn-ea"/>
              </a:rPr>
              <a:t>若</a:t>
            </a:r>
            <a:r>
              <a:rPr kumimoji="1" lang="en-US" altLang="zh-CN">
                <a:latin typeface="+mn-lt"/>
                <a:ea typeface="+mn-ea"/>
              </a:rPr>
              <a:t>x &lt; 0, </a:t>
            </a:r>
            <a:r>
              <a:rPr kumimoji="1" lang="zh-CN" altLang="zh-CN" dirty="0">
                <a:latin typeface="+mn-lt"/>
                <a:ea typeface="+mn-ea"/>
              </a:rPr>
              <a:t>则</a:t>
            </a:r>
            <a:r>
              <a:rPr kumimoji="1" lang="en-US" altLang="zh-CN">
                <a:latin typeface="+mn-lt"/>
                <a:ea typeface="+mn-ea"/>
              </a:rPr>
              <a:t>y = -1 </a:t>
            </a:r>
            <a:endParaRPr kumimoji="1" lang="zh-CN" altLang="zh-CN" dirty="0">
              <a:latin typeface="+mn-lt"/>
              <a:ea typeface="+mn-ea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1" lang="zh-CN" altLang="zh-CN" dirty="0">
                <a:latin typeface="+mn-lt"/>
                <a:ea typeface="+mn-ea"/>
              </a:rPr>
              <a:t>否则</a:t>
            </a:r>
            <a:endParaRPr kumimoji="1" lang="zh-CN" altLang="zh-CN" dirty="0">
              <a:latin typeface="+mn-lt"/>
              <a:ea typeface="+mn-ea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1" lang="en-US" altLang="zh-CN">
                <a:latin typeface="+mn-lt"/>
                <a:ea typeface="+mn-ea"/>
              </a:rPr>
              <a:t>   </a:t>
            </a:r>
            <a:r>
              <a:rPr kumimoji="1" lang="zh-CN" altLang="zh-CN" dirty="0">
                <a:latin typeface="+mn-lt"/>
                <a:ea typeface="+mn-ea"/>
              </a:rPr>
              <a:t>若</a:t>
            </a:r>
            <a:r>
              <a:rPr kumimoji="1" lang="en-US" altLang="zh-CN">
                <a:latin typeface="+mn-lt"/>
                <a:ea typeface="+mn-ea"/>
              </a:rPr>
              <a:t> x = 0, </a:t>
            </a:r>
            <a:r>
              <a:rPr kumimoji="1" lang="zh-CN" altLang="zh-CN" dirty="0">
                <a:latin typeface="+mn-lt"/>
                <a:ea typeface="+mn-ea"/>
              </a:rPr>
              <a:t>则</a:t>
            </a:r>
            <a:r>
              <a:rPr kumimoji="1" lang="en-US" altLang="zh-CN">
                <a:latin typeface="+mn-lt"/>
                <a:ea typeface="+mn-ea"/>
              </a:rPr>
              <a:t>y = 0</a:t>
            </a:r>
            <a:endParaRPr kumimoji="1" lang="zh-CN" altLang="zh-CN" dirty="0">
              <a:latin typeface="+mn-lt"/>
              <a:ea typeface="+mn-ea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1" lang="en-US" altLang="zh-CN">
                <a:latin typeface="+mn-lt"/>
                <a:ea typeface="+mn-ea"/>
              </a:rPr>
              <a:t>   </a:t>
            </a:r>
            <a:r>
              <a:rPr kumimoji="1" lang="zh-CN" altLang="zh-CN" dirty="0">
                <a:latin typeface="+mn-lt"/>
                <a:ea typeface="+mn-ea"/>
              </a:rPr>
              <a:t>否则</a:t>
            </a:r>
            <a:r>
              <a:rPr kumimoji="1" lang="en-US" altLang="zh-CN">
                <a:latin typeface="+mn-lt"/>
                <a:ea typeface="+mn-ea"/>
              </a:rPr>
              <a:t>   y = 1</a:t>
            </a:r>
            <a:endParaRPr kumimoji="1" lang="zh-CN" altLang="zh-CN" dirty="0">
              <a:latin typeface="+mn-lt"/>
              <a:ea typeface="+mn-ea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1" lang="zh-CN" altLang="zh-CN" dirty="0">
                <a:latin typeface="+mn-lt"/>
                <a:ea typeface="+mn-ea"/>
              </a:rPr>
              <a:t>输出</a:t>
            </a:r>
            <a:r>
              <a:rPr kumimoji="1" lang="en-US" altLang="zh-CN">
                <a:latin typeface="+mn-lt"/>
                <a:ea typeface="+mn-ea"/>
              </a:rPr>
              <a:t>x</a:t>
            </a:r>
            <a:r>
              <a:rPr kumimoji="1" lang="zh-CN" altLang="zh-CN" dirty="0">
                <a:latin typeface="+mn-lt"/>
                <a:ea typeface="+mn-ea"/>
              </a:rPr>
              <a:t>和</a:t>
            </a:r>
            <a:r>
              <a:rPr kumimoji="1" lang="en-US" altLang="zh-CN">
                <a:latin typeface="+mn-lt"/>
                <a:ea typeface="+mn-ea"/>
              </a:rPr>
              <a:t>y</a:t>
            </a:r>
            <a:endParaRPr kumimoji="1" lang="zh-CN" altLang="zh-CN" dirty="0">
              <a:latin typeface="+mn-lt"/>
              <a:ea typeface="+mn-ea"/>
            </a:endParaRPr>
          </a:p>
        </p:txBody>
      </p:sp>
      <p:sp>
        <p:nvSpPr>
          <p:cNvPr id="94211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4212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4213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4214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4215" name="Rectangle 3"/>
          <p:cNvSpPr txBox="1"/>
          <p:nvPr/>
        </p:nvSpPr>
        <p:spPr>
          <a:xfrm>
            <a:off x="2786063" y="0"/>
            <a:ext cx="6357937" cy="3286125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 anchorCtr="0"/>
          <a:p>
            <a:pPr marL="285750" indent="-285750" eaLnBrk="0" hangingPunct="0">
              <a:lnSpc>
                <a:spcPct val="120000"/>
              </a:lnSpc>
              <a:buSzTx/>
            </a:pPr>
            <a:r>
              <a:rPr lang="en-US" altLang="zh-CN" sz="2800" b="1" dirty="0" err="1">
                <a:latin typeface="Verdana" panose="020B0604030504040204" pitchFamily="34" charset="0"/>
                <a:ea typeface="宋体" panose="02010600030101010101" pitchFamily="2" charset="-122"/>
              </a:rPr>
              <a:t>scanf</a:t>
            </a:r>
            <a:r>
              <a:rPr lang="en-US" altLang="zh-CN" sz="2800" b="1" dirty="0">
                <a:latin typeface="Verdana" panose="020B0604030504040204" pitchFamily="34" charset="0"/>
                <a:ea typeface="宋体" panose="02010600030101010101" pitchFamily="2" charset="-122"/>
              </a:rPr>
              <a:t>("%</a:t>
            </a:r>
            <a:r>
              <a:rPr lang="en-US" altLang="zh-CN" sz="2800" b="1" dirty="0" err="1">
                <a:latin typeface="Verdana" panose="020B0604030504040204" pitchFamily="34" charset="0"/>
                <a:ea typeface="宋体" panose="02010600030101010101" pitchFamily="2" charset="-122"/>
              </a:rPr>
              <a:t>d",&amp;x</a:t>
            </a:r>
            <a:r>
              <a:rPr lang="en-US" altLang="zh-CN" sz="2800" b="1" dirty="0">
                <a:latin typeface="Verdana" panose="020B0604030504040204" pitchFamily="34" charset="0"/>
                <a:ea typeface="宋体" panose="02010600030101010101" pitchFamily="2" charset="-122"/>
              </a:rPr>
              <a:t>);</a:t>
            </a:r>
            <a:endParaRPr lang="zh-CN" altLang="zh-CN" sz="2800" b="1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285750" indent="-285750" eaLnBrk="0" hangingPunct="0">
              <a:lnSpc>
                <a:spcPct val="120000"/>
              </a:lnSpc>
              <a:buSzTx/>
            </a:pPr>
            <a:r>
              <a:rPr lang="en-US" altLang="zh-CN" sz="2800" b="1" dirty="0">
                <a:latin typeface="Verdana" panose="020B0604030504040204" pitchFamily="34" charset="0"/>
                <a:ea typeface="宋体" panose="02010600030101010101" pitchFamily="2" charset="-122"/>
              </a:rPr>
              <a:t>if(x&lt;0)  y=-1;</a:t>
            </a:r>
            <a:endParaRPr lang="zh-CN" altLang="zh-CN" sz="2800" b="1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285750" indent="-285750" eaLnBrk="0" hangingPunct="0">
              <a:lnSpc>
                <a:spcPct val="120000"/>
              </a:lnSpc>
              <a:buSzTx/>
            </a:pPr>
            <a:r>
              <a:rPr lang="en-US" altLang="zh-CN" sz="2800" b="1" dirty="0">
                <a:latin typeface="Verdana" panose="020B0604030504040204" pitchFamily="34" charset="0"/>
                <a:ea typeface="宋体" panose="02010600030101010101" pitchFamily="2" charset="-122"/>
              </a:rPr>
              <a:t>else </a:t>
            </a:r>
            <a:endParaRPr lang="zh-CN" altLang="zh-CN" sz="2800" b="1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285750" indent="-285750" eaLnBrk="0" hangingPunct="0">
              <a:lnSpc>
                <a:spcPct val="120000"/>
              </a:lnSpc>
              <a:buSzTx/>
            </a:pPr>
            <a:r>
              <a:rPr lang="en-US" altLang="zh-CN" sz="2800" b="1" dirty="0">
                <a:latin typeface="Verdana" panose="020B0604030504040204" pitchFamily="34" charset="0"/>
                <a:ea typeface="宋体" panose="02010600030101010101" pitchFamily="2" charset="-122"/>
              </a:rPr>
              <a:t>    if(x==0) y=0;</a:t>
            </a:r>
            <a:endParaRPr lang="zh-CN" altLang="zh-CN" sz="2800" b="1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285750" indent="-285750" eaLnBrk="0" hangingPunct="0">
              <a:lnSpc>
                <a:spcPct val="120000"/>
              </a:lnSpc>
              <a:buSzTx/>
            </a:pPr>
            <a:r>
              <a:rPr lang="en-US" altLang="zh-CN" sz="2800" b="1" dirty="0">
                <a:latin typeface="Verdana" panose="020B0604030504040204" pitchFamily="34" charset="0"/>
                <a:ea typeface="宋体" panose="02010600030101010101" pitchFamily="2" charset="-122"/>
              </a:rPr>
              <a:t>    else  y=1;</a:t>
            </a:r>
            <a:endParaRPr lang="zh-CN" altLang="zh-CN" sz="2800" b="1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285750" indent="-285750" eaLnBrk="0" hangingPunct="0">
              <a:lnSpc>
                <a:spcPct val="120000"/>
              </a:lnSpc>
              <a:buSzTx/>
            </a:pPr>
            <a:r>
              <a:rPr lang="en-US" altLang="zh-CN" sz="2800" b="1" dirty="0" err="1">
                <a:latin typeface="Verdana" panose="020B060403050404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800" b="1" dirty="0">
                <a:latin typeface="Verdana" panose="020B0604030504040204" pitchFamily="34" charset="0"/>
                <a:ea typeface="宋体" panose="02010600030101010101" pitchFamily="2" charset="-122"/>
              </a:rPr>
              <a:t>("x=%</a:t>
            </a:r>
            <a:r>
              <a:rPr lang="en-US" altLang="zh-CN" sz="2800" b="1" dirty="0" err="1">
                <a:latin typeface="Verdana" panose="020B0604030504040204" pitchFamily="34" charset="0"/>
                <a:ea typeface="宋体" panose="02010600030101010101" pitchFamily="2" charset="-122"/>
              </a:rPr>
              <a:t>d,y</a:t>
            </a:r>
            <a:r>
              <a:rPr lang="en-US" altLang="zh-CN" sz="2800" b="1" dirty="0">
                <a:latin typeface="Verdana" panose="020B0604030504040204" pitchFamily="34" charset="0"/>
                <a:ea typeface="宋体" panose="02010600030101010101" pitchFamily="2" charset="-122"/>
              </a:rPr>
              <a:t>=%d\</a:t>
            </a:r>
            <a:r>
              <a:rPr lang="en-US" altLang="zh-CN" sz="2800" b="1" dirty="0" err="1">
                <a:latin typeface="Verdana" panose="020B0604030504040204" pitchFamily="34" charset="0"/>
                <a:ea typeface="宋体" panose="02010600030101010101" pitchFamily="2" charset="-122"/>
              </a:rPr>
              <a:t>n",x,y</a:t>
            </a:r>
            <a:r>
              <a:rPr lang="en-US" altLang="zh-CN" sz="2800" b="1" dirty="0">
                <a:latin typeface="Verdana" panose="020B0604030504040204" pitchFamily="34" charset="0"/>
                <a:ea typeface="宋体" panose="02010600030101010101" pitchFamily="2" charset="-122"/>
              </a:rPr>
              <a:t>);</a:t>
            </a:r>
            <a:endParaRPr lang="zh-CN" altLang="zh-CN" sz="28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Rectangle 3"/>
          <p:cNvSpPr txBox="1"/>
          <p:nvPr/>
        </p:nvSpPr>
        <p:spPr>
          <a:xfrm>
            <a:off x="0" y="3857625"/>
            <a:ext cx="6357938" cy="2786063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 anchorCtr="0"/>
          <a:p>
            <a:pPr>
              <a:buSzTx/>
            </a:pPr>
            <a:r>
              <a:rPr lang="en-US" altLang="zh-CN" sz="2800" b="1" dirty="0" err="1">
                <a:latin typeface="Verdana" panose="020B0604030504040204" pitchFamily="34" charset="0"/>
                <a:ea typeface="宋体" panose="02010600030101010101" pitchFamily="2" charset="-122"/>
              </a:rPr>
              <a:t>scanf</a:t>
            </a:r>
            <a:r>
              <a:rPr lang="en-US" altLang="zh-CN" sz="2800" b="1" dirty="0">
                <a:latin typeface="Verdana" panose="020B0604030504040204" pitchFamily="34" charset="0"/>
                <a:ea typeface="宋体" panose="02010600030101010101" pitchFamily="2" charset="-122"/>
              </a:rPr>
              <a:t>("%</a:t>
            </a:r>
            <a:r>
              <a:rPr lang="en-US" altLang="zh-CN" sz="2800" b="1" dirty="0" err="1">
                <a:latin typeface="Verdana" panose="020B0604030504040204" pitchFamily="34" charset="0"/>
                <a:ea typeface="宋体" panose="02010600030101010101" pitchFamily="2" charset="-122"/>
              </a:rPr>
              <a:t>d",&amp;x</a:t>
            </a:r>
            <a:r>
              <a:rPr lang="en-US" altLang="zh-CN" sz="2800" b="1" dirty="0">
                <a:latin typeface="Verdana" panose="020B0604030504040204" pitchFamily="34" charset="0"/>
                <a:ea typeface="宋体" panose="02010600030101010101" pitchFamily="2" charset="-122"/>
              </a:rPr>
              <a:t>);</a:t>
            </a:r>
            <a:endParaRPr lang="zh-CN" altLang="zh-CN" sz="2800" b="1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>
              <a:buSzTx/>
            </a:pPr>
            <a:r>
              <a:rPr lang="en-US" altLang="zh-CN" sz="2800" b="1" dirty="0">
                <a:latin typeface="Verdana" panose="020B0604030504040204" pitchFamily="34" charset="0"/>
                <a:ea typeface="宋体" panose="02010600030101010101" pitchFamily="2" charset="-122"/>
              </a:rPr>
              <a:t>if (x&gt;=0)</a:t>
            </a:r>
            <a:endParaRPr lang="zh-CN" altLang="zh-CN" sz="2800" b="1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>
              <a:buSzTx/>
            </a:pPr>
            <a:r>
              <a:rPr lang="en-US" altLang="zh-CN" sz="2800" b="1" dirty="0">
                <a:latin typeface="Verdana" panose="020B0604030504040204" pitchFamily="34" charset="0"/>
                <a:ea typeface="宋体" panose="02010600030101010101" pitchFamily="2" charset="-122"/>
              </a:rPr>
              <a:t>    if (x&gt;0) y=1;</a:t>
            </a:r>
            <a:endParaRPr lang="zh-CN" altLang="zh-CN" sz="2800" b="1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>
              <a:buSzTx/>
            </a:pPr>
            <a:r>
              <a:rPr lang="en-US" altLang="zh-CN" sz="2800" b="1" dirty="0">
                <a:latin typeface="Verdana" panose="020B0604030504040204" pitchFamily="34" charset="0"/>
                <a:ea typeface="宋体" panose="02010600030101010101" pitchFamily="2" charset="-122"/>
              </a:rPr>
              <a:t>    else     y=0;</a:t>
            </a:r>
            <a:endParaRPr lang="zh-CN" altLang="zh-CN" sz="2800" b="1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>
              <a:buSzTx/>
            </a:pPr>
            <a:r>
              <a:rPr lang="en-US" altLang="zh-CN" sz="2800" b="1" dirty="0">
                <a:latin typeface="Verdana" panose="020B0604030504040204" pitchFamily="34" charset="0"/>
                <a:ea typeface="宋体" panose="02010600030101010101" pitchFamily="2" charset="-122"/>
              </a:rPr>
              <a:t>else       y=-1;</a:t>
            </a:r>
            <a:endParaRPr lang="zh-CN" altLang="zh-CN" sz="2800" b="1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>
              <a:buSzTx/>
            </a:pPr>
            <a:r>
              <a:rPr lang="en-US" altLang="zh-CN" sz="2800" b="1" dirty="0" err="1">
                <a:latin typeface="Verdana" panose="020B060403050404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800" b="1" dirty="0">
                <a:latin typeface="Verdana" panose="020B0604030504040204" pitchFamily="34" charset="0"/>
                <a:ea typeface="宋体" panose="02010600030101010101" pitchFamily="2" charset="-122"/>
              </a:rPr>
              <a:t>("x=%</a:t>
            </a:r>
            <a:r>
              <a:rPr lang="en-US" altLang="zh-CN" sz="2800" b="1" dirty="0" err="1">
                <a:latin typeface="Verdana" panose="020B0604030504040204" pitchFamily="34" charset="0"/>
                <a:ea typeface="宋体" panose="02010600030101010101" pitchFamily="2" charset="-122"/>
              </a:rPr>
              <a:t>d,y</a:t>
            </a:r>
            <a:r>
              <a:rPr lang="en-US" altLang="zh-CN" sz="2800" b="1" dirty="0">
                <a:latin typeface="Verdana" panose="020B0604030504040204" pitchFamily="34" charset="0"/>
                <a:ea typeface="宋体" panose="02010600030101010101" pitchFamily="2" charset="-122"/>
              </a:rPr>
              <a:t>=%d\</a:t>
            </a:r>
            <a:r>
              <a:rPr lang="en-US" altLang="zh-CN" sz="2800" b="1" dirty="0" err="1">
                <a:latin typeface="Verdana" panose="020B0604030504040204" pitchFamily="34" charset="0"/>
                <a:ea typeface="宋体" panose="02010600030101010101" pitchFamily="2" charset="-122"/>
              </a:rPr>
              <a:t>n",x,y</a:t>
            </a:r>
            <a:r>
              <a:rPr lang="en-US" altLang="zh-CN" sz="2800" b="1" dirty="0">
                <a:latin typeface="Verdana" panose="020B0604030504040204" pitchFamily="34" charset="0"/>
                <a:ea typeface="宋体" panose="02010600030101010101" pitchFamily="2" charset="-122"/>
              </a:rPr>
              <a:t>);</a:t>
            </a:r>
            <a:endParaRPr lang="zh-CN" altLang="zh-CN" sz="2800" b="1" dirty="0" err="1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1000125"/>
            <a:ext cx="4357688" cy="584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提倡</a:t>
            </a:r>
            <a:r>
              <a:rPr lang="zh-CN" altLang="zh-CN" sz="3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内嵌</a:t>
            </a:r>
            <a:r>
              <a:rPr lang="en-US" altLang="zh-CN" sz="32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放在</a:t>
            </a:r>
            <a:r>
              <a:rPr lang="en-US" altLang="zh-CN" sz="32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else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中</a:t>
            </a:r>
            <a:endParaRPr lang="zh-CN" altLang="en-US" sz="32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86125" y="1571625"/>
            <a:ext cx="3000375" cy="100012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94219" name="图片 13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50042" name="文本框 850041" descr="信纸"/>
          <p:cNvSpPr txBox="1"/>
          <p:nvPr/>
        </p:nvSpPr>
        <p:spPr>
          <a:xfrm>
            <a:off x="611188" y="1500188"/>
            <a:ext cx="8353425" cy="5264150"/>
          </a:xfrm>
          <a:prstGeom prst="rect">
            <a:avLst/>
          </a:prstGeom>
          <a:noFill/>
          <a:ln w="38100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lIns="0" tIns="46800" rIns="90000" bIns="46800">
            <a:spAutoFit/>
          </a:bodyPr>
          <a:p>
            <a:r>
              <a:rPr lang="zh-CN" altLang="en-US" sz="2400" b="1" noProof="1" dirty="0">
                <a:solidFill>
                  <a:srgbClr val="FF33C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例如：下面的程序段是判断输入字符的种类。</a:t>
            </a:r>
            <a:endParaRPr lang="zh-CN" altLang="en-US" sz="2400" b="1" noProof="1" dirty="0">
              <a:solidFill>
                <a:srgbClr val="FF33CC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r>
              <a:rPr lang="zh-CN" altLang="en-US" sz="24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lang="en-US" altLang="zh-CN" sz="24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char c;</a:t>
            </a:r>
            <a:endParaRPr lang="en-US" altLang="zh-CN" sz="24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r>
              <a:rPr lang="en-US" altLang="zh-CN" sz="2400" b="1" noProof="1" err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printf</a:t>
            </a:r>
            <a:r>
              <a:rPr lang="en-US" altLang="zh-CN" sz="24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("Enter a character: ");</a:t>
            </a:r>
            <a:endParaRPr lang="en-US" altLang="zh-CN" sz="24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r>
              <a:rPr lang="en-US" altLang="zh-CN" sz="2400" b="1" noProof="1" err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c = getchar</a:t>
            </a:r>
            <a:r>
              <a:rPr lang="en-US" altLang="zh-CN" sz="24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 );</a:t>
            </a:r>
            <a:endParaRPr lang="en-US" altLang="zh-CN" sz="24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r>
              <a:rPr lang="en-US" altLang="zh-CN" sz="24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lang="en-US" altLang="zh-CN" sz="2400" b="1" noProof="1">
                <a:solidFill>
                  <a:srgbClr val="CC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</a:t>
            </a:r>
            <a:r>
              <a:rPr lang="en-US" altLang="zh-CN" sz="24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(c &lt; 0x20)  </a:t>
            </a:r>
            <a:endParaRPr lang="en-US" altLang="zh-CN" sz="24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r>
              <a:rPr lang="en-US" altLang="zh-CN" sz="2400" b="1" noProof="1" err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printf</a:t>
            </a:r>
            <a:r>
              <a:rPr lang="en-US" altLang="zh-CN" sz="24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("The character is a control character\n");</a:t>
            </a:r>
            <a:endParaRPr lang="en-US" altLang="zh-CN" sz="24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r>
              <a:rPr lang="en-US" altLang="zh-CN" sz="24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lang="en-US" altLang="zh-CN" sz="2400" b="1" noProof="1">
                <a:solidFill>
                  <a:srgbClr val="CC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else if</a:t>
            </a:r>
            <a:r>
              <a:rPr lang="en-US" altLang="zh-CN" sz="24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(c &gt;= '0' &amp;&amp; c &lt;= '9')   </a:t>
            </a:r>
            <a:endParaRPr lang="en-US" altLang="zh-CN" sz="24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r>
              <a:rPr lang="en-US" altLang="zh-CN" sz="2400" b="1" noProof="1" err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printf</a:t>
            </a:r>
            <a:r>
              <a:rPr lang="en-US" altLang="zh-CN" sz="24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("The character is a digit\n");</a:t>
            </a:r>
            <a:endParaRPr lang="en-US" altLang="zh-CN" sz="24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r>
              <a:rPr lang="en-US" altLang="zh-CN" sz="24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lang="en-US" altLang="zh-CN" sz="2400" b="1" noProof="1">
                <a:solidFill>
                  <a:srgbClr val="CC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else if</a:t>
            </a:r>
            <a:r>
              <a:rPr lang="en-US" altLang="zh-CN" sz="24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(c &gt;= 'A' &amp;&amp; c &lt;= 'Z')  </a:t>
            </a:r>
            <a:endParaRPr lang="en-US" altLang="zh-CN" sz="24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r>
              <a:rPr lang="en-US" altLang="zh-CN" sz="2400" b="1" noProof="1" err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printf</a:t>
            </a:r>
            <a:r>
              <a:rPr lang="en-US" altLang="zh-CN" sz="24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("The character is a capital letter\n");</a:t>
            </a:r>
            <a:endParaRPr lang="en-US" altLang="zh-CN" sz="24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r>
              <a:rPr lang="en-US" altLang="zh-CN" sz="24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lang="en-US" altLang="zh-CN" sz="2400" b="1" noProof="1">
                <a:solidFill>
                  <a:srgbClr val="CC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else if</a:t>
            </a:r>
            <a:r>
              <a:rPr lang="en-US" altLang="zh-CN" sz="24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(c &gt;= 'a' &amp;&amp; c &lt;= 'z')   </a:t>
            </a:r>
            <a:endParaRPr lang="en-US" altLang="zh-CN" sz="24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r>
              <a:rPr lang="en-US" altLang="zh-CN" sz="2400" b="1" noProof="1" err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printf</a:t>
            </a:r>
            <a:r>
              <a:rPr lang="en-US" altLang="zh-CN" sz="24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("The character is a lower letter\n");</a:t>
            </a:r>
            <a:endParaRPr lang="en-US" altLang="zh-CN" sz="24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r>
              <a:rPr lang="en-US" altLang="zh-CN" sz="2400" b="1" noProof="1">
                <a:solidFill>
                  <a:srgbClr val="CC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else</a:t>
            </a:r>
            <a:r>
              <a:rPr lang="en-US" altLang="zh-CN" sz="24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lang="en-US" altLang="zh-CN" sz="24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r>
              <a:rPr lang="en-US" altLang="zh-CN" sz="2400" b="1" noProof="1" err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printf</a:t>
            </a:r>
            <a:r>
              <a:rPr lang="en-US" altLang="zh-CN" sz="24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("The character is other character\n");</a:t>
            </a:r>
            <a:endParaRPr lang="en-US" altLang="zh-CN" sz="24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500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42" grpId="0" bldLvl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598488"/>
            <a:ext cx="8786813" cy="708025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5.7 </a:t>
            </a:r>
            <a:r>
              <a:rPr kumimoji="1" lang="zh-CN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用</a:t>
            </a:r>
            <a:r>
              <a:rPr kumimoji="1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switch</a:t>
            </a:r>
            <a:r>
              <a:rPr kumimoji="1" lang="zh-CN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语句实现多分支选择结构</a:t>
            </a:r>
            <a:endParaRPr kumimoji="1" lang="zh-CN" altLang="en-US" sz="40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>
          <a:xfrm>
            <a:off x="642938" y="1428750"/>
            <a:ext cx="7929562" cy="4857750"/>
          </a:xfrm>
          <a:ln/>
        </p:spPr>
        <p:txBody>
          <a:bodyPr vert="horz" wrap="square" lIns="91440" tIns="45720" rIns="91440" bIns="45720" anchor="t" anchorCtr="0"/>
          <a:p>
            <a:pPr/>
            <a:r>
              <a:rPr kumimoji="1" lang="en-US" altLang="zh-CN">
                <a:latin typeface="+mn-lt"/>
                <a:ea typeface="+mn-ea"/>
                <a:cs typeface="+mn-cs"/>
              </a:rPr>
              <a:t>switch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语句用来实现多分支选择结构</a:t>
            </a:r>
            <a:endParaRPr kumimoji="1" lang="en-US" altLang="zh-CN">
              <a:latin typeface="+mn-lt"/>
              <a:ea typeface="+mn-ea"/>
              <a:cs typeface="+mn-cs"/>
            </a:endParaRPr>
          </a:p>
          <a:p>
            <a:pPr lvl="1"/>
            <a:r>
              <a:rPr kumimoji="1" lang="zh-CN" altLang="zh-CN" dirty="0">
                <a:latin typeface="+mn-lt"/>
                <a:ea typeface="+mn-ea"/>
              </a:rPr>
              <a:t>学生成绩分类</a:t>
            </a:r>
            <a:endParaRPr kumimoji="1" lang="en-US" altLang="zh-CN">
              <a:latin typeface="+mn-lt"/>
              <a:ea typeface="+mn-ea"/>
            </a:endParaRPr>
          </a:p>
          <a:p>
            <a:pPr lvl="2">
              <a:buFont typeface="Wingdings" panose="05000000000000000000" pitchFamily="2" charset="2"/>
              <a:buNone/>
            </a:pPr>
            <a:r>
              <a:rPr kumimoji="1" lang="en-US" altLang="zh-CN">
                <a:latin typeface="+mn-lt"/>
                <a:ea typeface="+mn-ea"/>
              </a:rPr>
              <a:t>85</a:t>
            </a:r>
            <a:r>
              <a:rPr kumimoji="1" lang="zh-CN" altLang="zh-CN" dirty="0">
                <a:latin typeface="+mn-lt"/>
                <a:ea typeface="+mn-ea"/>
              </a:rPr>
              <a:t>分以上为</a:t>
            </a:r>
            <a:r>
              <a:rPr kumimoji="1" lang="en-US" altLang="zh-CN">
                <a:latin typeface="+mn-lt"/>
                <a:ea typeface="+mn-ea"/>
              </a:rPr>
              <a:t>’A’</a:t>
            </a:r>
            <a:r>
              <a:rPr kumimoji="1" lang="zh-CN" altLang="zh-CN" dirty="0">
                <a:latin typeface="+mn-lt"/>
                <a:ea typeface="+mn-ea"/>
              </a:rPr>
              <a:t>等</a:t>
            </a:r>
            <a:endParaRPr kumimoji="1" lang="en-US" altLang="zh-CN">
              <a:latin typeface="+mn-lt"/>
              <a:ea typeface="+mn-ea"/>
            </a:endParaRPr>
          </a:p>
          <a:p>
            <a:pPr lvl="2">
              <a:buFont typeface="Wingdings" panose="05000000000000000000" pitchFamily="2" charset="2"/>
              <a:buNone/>
            </a:pPr>
            <a:r>
              <a:rPr kumimoji="1" lang="en-US" altLang="zh-CN">
                <a:latin typeface="+mn-lt"/>
                <a:ea typeface="+mn-ea"/>
              </a:rPr>
              <a:t>70</a:t>
            </a:r>
            <a:r>
              <a:rPr kumimoji="1" lang="zh-CN" altLang="zh-CN" dirty="0">
                <a:latin typeface="+mn-lt"/>
                <a:ea typeface="+mn-ea"/>
              </a:rPr>
              <a:t>～</a:t>
            </a:r>
            <a:r>
              <a:rPr kumimoji="1" lang="en-US" altLang="zh-CN">
                <a:latin typeface="+mn-lt"/>
                <a:ea typeface="+mn-ea"/>
              </a:rPr>
              <a:t>84</a:t>
            </a:r>
            <a:r>
              <a:rPr kumimoji="1" lang="zh-CN" altLang="zh-CN" dirty="0">
                <a:latin typeface="+mn-lt"/>
                <a:ea typeface="+mn-ea"/>
              </a:rPr>
              <a:t>分为</a:t>
            </a:r>
            <a:r>
              <a:rPr kumimoji="1" lang="en-US" altLang="zh-CN">
                <a:latin typeface="+mn-lt"/>
                <a:ea typeface="+mn-ea"/>
              </a:rPr>
              <a:t>’B’</a:t>
            </a:r>
            <a:r>
              <a:rPr kumimoji="1" lang="zh-CN" altLang="zh-CN" dirty="0">
                <a:latin typeface="+mn-lt"/>
                <a:ea typeface="+mn-ea"/>
              </a:rPr>
              <a:t>等</a:t>
            </a:r>
            <a:endParaRPr kumimoji="1" lang="en-US" altLang="zh-CN">
              <a:latin typeface="+mn-lt"/>
              <a:ea typeface="+mn-ea"/>
            </a:endParaRPr>
          </a:p>
          <a:p>
            <a:pPr lvl="2">
              <a:buFont typeface="Wingdings" panose="05000000000000000000" pitchFamily="2" charset="2"/>
              <a:buNone/>
            </a:pPr>
            <a:r>
              <a:rPr kumimoji="1" lang="en-US" altLang="zh-CN">
                <a:latin typeface="+mn-lt"/>
                <a:ea typeface="+mn-ea"/>
              </a:rPr>
              <a:t>60</a:t>
            </a:r>
            <a:r>
              <a:rPr kumimoji="1" lang="zh-CN" altLang="zh-CN" dirty="0">
                <a:latin typeface="+mn-lt"/>
                <a:ea typeface="+mn-ea"/>
              </a:rPr>
              <a:t>～</a:t>
            </a:r>
            <a:r>
              <a:rPr kumimoji="1" lang="en-US" altLang="zh-CN">
                <a:latin typeface="+mn-lt"/>
                <a:ea typeface="+mn-ea"/>
              </a:rPr>
              <a:t>69</a:t>
            </a:r>
            <a:r>
              <a:rPr kumimoji="1" lang="zh-CN" altLang="zh-CN" dirty="0">
                <a:latin typeface="+mn-lt"/>
                <a:ea typeface="+mn-ea"/>
              </a:rPr>
              <a:t>分为</a:t>
            </a:r>
            <a:r>
              <a:rPr kumimoji="1" lang="en-US" altLang="zh-CN">
                <a:latin typeface="+mn-lt"/>
                <a:ea typeface="+mn-ea"/>
              </a:rPr>
              <a:t>’C’</a:t>
            </a:r>
            <a:r>
              <a:rPr kumimoji="1" lang="zh-CN" altLang="zh-CN" dirty="0">
                <a:latin typeface="+mn-lt"/>
                <a:ea typeface="+mn-ea"/>
              </a:rPr>
              <a:t>等</a:t>
            </a:r>
            <a:endParaRPr kumimoji="1" lang="en-US" altLang="zh-CN">
              <a:latin typeface="+mn-lt"/>
              <a:ea typeface="+mn-ea"/>
            </a:endParaRPr>
          </a:p>
          <a:p>
            <a:pPr lvl="2">
              <a:buFont typeface="Wingdings" panose="05000000000000000000" pitchFamily="2" charset="2"/>
              <a:buNone/>
            </a:pPr>
            <a:r>
              <a:rPr kumimoji="1" lang="zh-CN" altLang="zh-CN" dirty="0">
                <a:latin typeface="+mn-lt"/>
                <a:ea typeface="+mn-ea"/>
              </a:rPr>
              <a:t>……</a:t>
            </a:r>
            <a:endParaRPr kumimoji="1" lang="en-US" altLang="zh-CN">
              <a:latin typeface="+mn-lt"/>
              <a:ea typeface="+mn-ea"/>
            </a:endParaRPr>
          </a:p>
          <a:p>
            <a:pPr lvl="1"/>
            <a:r>
              <a:rPr kumimoji="1" lang="zh-CN" altLang="zh-CN" dirty="0">
                <a:latin typeface="+mn-lt"/>
                <a:ea typeface="+mn-ea"/>
              </a:rPr>
              <a:t>人口统计分类</a:t>
            </a:r>
            <a:endParaRPr kumimoji="1" lang="en-US" altLang="zh-CN">
              <a:latin typeface="+mn-lt"/>
              <a:ea typeface="+mn-ea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1" lang="en-US" altLang="zh-CN">
                <a:latin typeface="+mn-lt"/>
                <a:ea typeface="+mn-ea"/>
              </a:rPr>
              <a:t>    </a:t>
            </a:r>
            <a:r>
              <a:rPr kumimoji="1" lang="zh-CN" altLang="zh-CN" dirty="0">
                <a:latin typeface="+mn-lt"/>
                <a:ea typeface="+mn-ea"/>
              </a:rPr>
              <a:t>按年龄分为老、中、青、少、儿童</a:t>
            </a:r>
            <a:endParaRPr kumimoji="1" lang="zh-CN" altLang="zh-CN" dirty="0">
              <a:latin typeface="+mn-lt"/>
              <a:ea typeface="+mn-ea"/>
            </a:endParaRPr>
          </a:p>
        </p:txBody>
      </p:sp>
      <p:sp>
        <p:nvSpPr>
          <p:cNvPr id="96259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6260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6261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6262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96263" name="图片 7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charRg st="2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charRg st="2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charRg st="27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5539">
                                            <p:txEl>
                                              <p:charRg st="27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charRg st="38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5539">
                                            <p:txEl>
                                              <p:charRg st="38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charRg st="50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5539">
                                            <p:txEl>
                                              <p:charRg st="50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charRg st="62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5539">
                                            <p:txEl>
                                              <p:charRg st="62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charRg st="65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5539">
                                            <p:txEl>
                                              <p:charRg st="65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charRg st="72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5539">
                                            <p:txEl>
                                              <p:charRg st="72" end="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598488"/>
            <a:ext cx="8786813" cy="708025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5.7 </a:t>
            </a:r>
            <a:r>
              <a:rPr kumimoji="1" lang="zh-CN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用</a:t>
            </a:r>
            <a:r>
              <a:rPr kumimoji="1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switch</a:t>
            </a:r>
            <a:r>
              <a:rPr kumimoji="1" lang="zh-CN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语句实现多分支选择结构</a:t>
            </a:r>
            <a:endParaRPr kumimoji="1" lang="zh-CN" altLang="en-US" sz="40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500063" y="1714500"/>
            <a:ext cx="7929562" cy="2857500"/>
          </a:xfrm>
          <a:ln/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None/>
            </a:pPr>
            <a:r>
              <a:rPr kumimoji="1" lang="en-US" altLang="zh-CN">
                <a:latin typeface="+mn-lt"/>
                <a:ea typeface="+mn-ea"/>
                <a:cs typeface="+mn-cs"/>
              </a:rPr>
              <a:t>   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例</a:t>
            </a:r>
            <a:r>
              <a:rPr kumimoji="1" lang="en-US" altLang="zh-CN">
                <a:latin typeface="+mn-lt"/>
                <a:ea typeface="+mn-ea"/>
                <a:cs typeface="+mn-cs"/>
              </a:rPr>
              <a:t>5.6 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要求按照考试成绩的等级输出百分制分数段，</a:t>
            </a:r>
            <a:r>
              <a:rPr kumimoji="1" lang="en-US" altLang="zh-CN">
                <a:latin typeface="+mn-lt"/>
                <a:ea typeface="+mn-ea"/>
                <a:cs typeface="+mn-cs"/>
              </a:rPr>
              <a:t>A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等为</a:t>
            </a:r>
            <a:r>
              <a:rPr kumimoji="1" lang="en-US" altLang="zh-CN">
                <a:latin typeface="+mn-lt"/>
                <a:ea typeface="+mn-ea"/>
                <a:cs typeface="+mn-cs"/>
              </a:rPr>
              <a:t>85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分以上，</a:t>
            </a:r>
            <a:r>
              <a:rPr kumimoji="1" lang="en-US" altLang="zh-CN">
                <a:latin typeface="+mn-lt"/>
                <a:ea typeface="+mn-ea"/>
                <a:cs typeface="+mn-cs"/>
              </a:rPr>
              <a:t>B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等为</a:t>
            </a:r>
            <a:r>
              <a:rPr kumimoji="1" lang="en-US" altLang="zh-CN">
                <a:latin typeface="+mn-lt"/>
                <a:ea typeface="+mn-ea"/>
                <a:cs typeface="+mn-cs"/>
              </a:rPr>
              <a:t>70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～</a:t>
            </a:r>
            <a:r>
              <a:rPr kumimoji="1" lang="en-US" altLang="zh-CN">
                <a:latin typeface="+mn-lt"/>
                <a:ea typeface="+mn-ea"/>
                <a:cs typeface="+mn-cs"/>
              </a:rPr>
              <a:t>84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分，</a:t>
            </a:r>
            <a:r>
              <a:rPr kumimoji="1" lang="en-US" altLang="zh-CN">
                <a:latin typeface="+mn-lt"/>
                <a:ea typeface="+mn-ea"/>
                <a:cs typeface="+mn-cs"/>
              </a:rPr>
              <a:t>C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等为</a:t>
            </a:r>
            <a:r>
              <a:rPr kumimoji="1" lang="en-US" altLang="zh-CN">
                <a:latin typeface="+mn-lt"/>
                <a:ea typeface="+mn-ea"/>
                <a:cs typeface="+mn-cs"/>
              </a:rPr>
              <a:t>60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～</a:t>
            </a:r>
            <a:r>
              <a:rPr kumimoji="1" lang="en-US" altLang="zh-CN">
                <a:latin typeface="+mn-lt"/>
                <a:ea typeface="+mn-ea"/>
                <a:cs typeface="+mn-cs"/>
              </a:rPr>
              <a:t>69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分 ，</a:t>
            </a:r>
            <a:r>
              <a:rPr kumimoji="1" lang="en-US" altLang="zh-CN">
                <a:latin typeface="+mn-lt"/>
                <a:ea typeface="+mn-ea"/>
                <a:cs typeface="+mn-cs"/>
              </a:rPr>
              <a:t>D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等为 </a:t>
            </a:r>
            <a:r>
              <a:rPr kumimoji="1" lang="en-US" altLang="zh-CN">
                <a:latin typeface="+mn-lt"/>
                <a:ea typeface="+mn-ea"/>
                <a:cs typeface="+mn-cs"/>
              </a:rPr>
              <a:t>60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分以下 。成绩的等级由键盘输入。</a:t>
            </a:r>
            <a:endParaRPr kumimoji="1" lang="zh-CN" altLang="zh-CN" dirty="0">
              <a:latin typeface="+mn-lt"/>
              <a:ea typeface="+mn-ea"/>
              <a:cs typeface="+mn-cs"/>
            </a:endParaRPr>
          </a:p>
        </p:txBody>
      </p:sp>
      <p:sp>
        <p:nvSpPr>
          <p:cNvPr id="97283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7284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7285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7286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97287" name="图片 7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0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charRg st="0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598488"/>
            <a:ext cx="8786813" cy="708025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5.7 </a:t>
            </a:r>
            <a:r>
              <a:rPr kumimoji="1" lang="zh-CN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用</a:t>
            </a:r>
            <a:r>
              <a:rPr kumimoji="1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switch</a:t>
            </a:r>
            <a:r>
              <a:rPr kumimoji="1" lang="zh-CN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语句实现多分支选择结构</a:t>
            </a:r>
            <a:endParaRPr kumimoji="1" lang="zh-CN" altLang="en-US" sz="40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500063" y="1714500"/>
            <a:ext cx="7929562" cy="3929063"/>
          </a:xfrm>
          <a:ln/>
        </p:spPr>
        <p:txBody>
          <a:bodyPr vert="horz" wrap="square" lIns="91440" tIns="45720" rIns="91440" bIns="45720" anchor="t" anchorCtr="0"/>
          <a:p>
            <a:pPr/>
            <a:r>
              <a:rPr kumimoji="1" lang="zh-CN" altLang="zh-CN" dirty="0">
                <a:latin typeface="+mn-lt"/>
                <a:ea typeface="+mn-ea"/>
                <a:cs typeface="+mn-cs"/>
              </a:rPr>
              <a:t>解题思路：</a:t>
            </a:r>
            <a:endParaRPr kumimoji="1" lang="en-US" altLang="zh-CN">
              <a:latin typeface="+mn-lt"/>
              <a:ea typeface="+mn-ea"/>
              <a:cs typeface="+mn-cs"/>
            </a:endParaRPr>
          </a:p>
          <a:p>
            <a:pPr lvl="1"/>
            <a:r>
              <a:rPr kumimoji="1" lang="zh-CN" altLang="en-US" dirty="0">
                <a:latin typeface="+mn-lt"/>
                <a:ea typeface="+mn-ea"/>
              </a:rPr>
              <a:t>判断出</a:t>
            </a:r>
            <a:r>
              <a:rPr kumimoji="1" lang="zh-CN" altLang="zh-CN" dirty="0">
                <a:latin typeface="+mn-lt"/>
                <a:ea typeface="+mn-ea"/>
              </a:rPr>
              <a:t>这是一个多分支选择问题</a:t>
            </a:r>
            <a:endParaRPr kumimoji="1" lang="en-US" altLang="zh-CN">
              <a:latin typeface="+mn-lt"/>
              <a:ea typeface="+mn-ea"/>
            </a:endParaRPr>
          </a:p>
          <a:p>
            <a:pPr lvl="1"/>
            <a:r>
              <a:rPr kumimoji="1" lang="zh-CN" altLang="zh-CN" dirty="0">
                <a:latin typeface="+mn-lt"/>
                <a:ea typeface="+mn-ea"/>
              </a:rPr>
              <a:t>根据百分制分数将学生成绩分为</a:t>
            </a:r>
            <a:r>
              <a:rPr kumimoji="1" lang="en-US" altLang="zh-CN">
                <a:latin typeface="+mn-lt"/>
                <a:ea typeface="+mn-ea"/>
              </a:rPr>
              <a:t>4</a:t>
            </a:r>
            <a:r>
              <a:rPr kumimoji="1" lang="zh-CN" altLang="zh-CN" dirty="0">
                <a:latin typeface="+mn-lt"/>
                <a:ea typeface="+mn-ea"/>
              </a:rPr>
              <a:t>个等级</a:t>
            </a:r>
            <a:endParaRPr kumimoji="1" lang="en-US" altLang="zh-CN">
              <a:latin typeface="+mn-lt"/>
              <a:ea typeface="+mn-ea"/>
            </a:endParaRPr>
          </a:p>
          <a:p>
            <a:pPr lvl="1"/>
            <a:r>
              <a:rPr kumimoji="1" lang="zh-CN" altLang="zh-CN" dirty="0">
                <a:latin typeface="+mn-lt"/>
                <a:ea typeface="+mn-ea"/>
              </a:rPr>
              <a:t>如果用</a:t>
            </a:r>
            <a:r>
              <a:rPr kumimoji="1" lang="en-US" altLang="zh-CN">
                <a:latin typeface="+mn-lt"/>
                <a:ea typeface="+mn-ea"/>
              </a:rPr>
              <a:t>if</a:t>
            </a:r>
            <a:r>
              <a:rPr kumimoji="1" lang="zh-CN" altLang="zh-CN" dirty="0">
                <a:latin typeface="+mn-lt"/>
                <a:ea typeface="+mn-ea"/>
              </a:rPr>
              <a:t>语句</a:t>
            </a:r>
            <a:r>
              <a:rPr kumimoji="1" lang="zh-CN" altLang="en-US" dirty="0">
                <a:latin typeface="+mn-lt"/>
                <a:ea typeface="+mn-ea"/>
              </a:rPr>
              <a:t>，</a:t>
            </a:r>
            <a:r>
              <a:rPr kumimoji="1" lang="zh-CN" altLang="zh-CN" dirty="0">
                <a:latin typeface="+mn-lt"/>
                <a:ea typeface="+mn-ea"/>
              </a:rPr>
              <a:t>至少要用</a:t>
            </a:r>
            <a:r>
              <a:rPr kumimoji="1" lang="en-US" altLang="zh-CN">
                <a:latin typeface="+mn-lt"/>
                <a:ea typeface="+mn-ea"/>
              </a:rPr>
              <a:t>3</a:t>
            </a:r>
            <a:r>
              <a:rPr kumimoji="1" lang="zh-CN" altLang="zh-CN" dirty="0">
                <a:latin typeface="+mn-lt"/>
                <a:ea typeface="+mn-ea"/>
              </a:rPr>
              <a:t>层嵌套的</a:t>
            </a:r>
            <a:r>
              <a:rPr kumimoji="1" lang="en-US" altLang="zh-CN">
                <a:latin typeface="+mn-lt"/>
                <a:ea typeface="+mn-ea"/>
              </a:rPr>
              <a:t>if</a:t>
            </a:r>
            <a:r>
              <a:rPr kumimoji="1" lang="zh-CN" altLang="zh-CN" dirty="0">
                <a:latin typeface="+mn-lt"/>
                <a:ea typeface="+mn-ea"/>
              </a:rPr>
              <a:t>，进行</a:t>
            </a:r>
            <a:r>
              <a:rPr kumimoji="1" lang="en-US" altLang="zh-CN">
                <a:latin typeface="+mn-lt"/>
                <a:ea typeface="+mn-ea"/>
              </a:rPr>
              <a:t>3</a:t>
            </a:r>
            <a:r>
              <a:rPr kumimoji="1" lang="zh-CN" altLang="zh-CN" dirty="0">
                <a:latin typeface="+mn-lt"/>
                <a:ea typeface="+mn-ea"/>
              </a:rPr>
              <a:t>次检查判断</a:t>
            </a:r>
            <a:endParaRPr kumimoji="1" lang="en-US" altLang="zh-CN">
              <a:latin typeface="+mn-lt"/>
              <a:ea typeface="+mn-ea"/>
            </a:endParaRPr>
          </a:p>
          <a:p>
            <a:pPr lvl="1"/>
            <a:r>
              <a:rPr kumimoji="1" lang="zh-CN" altLang="zh-CN" dirty="0">
                <a:latin typeface="+mn-lt"/>
                <a:ea typeface="+mn-ea"/>
              </a:rPr>
              <a:t>用</a:t>
            </a:r>
            <a:r>
              <a:rPr kumimoji="1" lang="en-US" altLang="zh-CN">
                <a:latin typeface="+mn-lt"/>
                <a:ea typeface="+mn-ea"/>
              </a:rPr>
              <a:t>switch</a:t>
            </a:r>
            <a:r>
              <a:rPr kumimoji="1" lang="zh-CN" altLang="zh-CN" dirty="0">
                <a:latin typeface="+mn-lt"/>
                <a:ea typeface="+mn-ea"/>
              </a:rPr>
              <a:t>语句进行一次检查即可得到结果</a:t>
            </a:r>
            <a:endParaRPr kumimoji="1" lang="zh-CN" altLang="zh-CN" dirty="0">
              <a:latin typeface="+mn-lt"/>
              <a:ea typeface="+mn-ea"/>
            </a:endParaRPr>
          </a:p>
        </p:txBody>
      </p:sp>
      <p:sp>
        <p:nvSpPr>
          <p:cNvPr id="98307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8308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8309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8310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98311" name="图片 7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6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charRg st="6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21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charRg st="21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40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267">
                                            <p:txEl>
                                              <p:charRg st="40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69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267">
                                            <p:txEl>
                                              <p:charRg st="69" end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29" name="Rectangle 3"/>
          <p:cNvSpPr>
            <a:spLocks noGrp="1"/>
          </p:cNvSpPr>
          <p:nvPr>
            <p:ph idx="1"/>
          </p:nvPr>
        </p:nvSpPr>
        <p:spPr>
          <a:xfrm>
            <a:off x="357188" y="285750"/>
            <a:ext cx="8643937" cy="657225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#include &lt;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stdio.h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&gt;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err="1"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 main()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{ char grade;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scanf("%c",&amp;grade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printf("Your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 score:");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switch(grade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{ case 'A': printf("85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～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100\n");break;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case 'B': printf("70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～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84\n");break;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case 'C': printf("60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～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69\n");break;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case 'D':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printf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("&lt;60\n");break; 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	  default: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printf("enter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 data error!\n");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return 0;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99330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9331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9332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9333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8739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3500" y="1714500"/>
            <a:ext cx="3841750" cy="428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/>
        </p:nvSpPr>
        <p:spPr>
          <a:xfrm>
            <a:off x="2286000" y="2643188"/>
            <a:ext cx="1214438" cy="42862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7625" y="2571750"/>
            <a:ext cx="1500188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值为</a:t>
            </a:r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zh-CN" altLang="en-US" sz="2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00125" y="3500438"/>
            <a:ext cx="7358063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8739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0" y="2143125"/>
            <a:ext cx="3857625" cy="428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9339" name="图片 12" descr="Untitl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Rectangle 3"/>
          <p:cNvSpPr>
            <a:spLocks noGrp="1"/>
          </p:cNvSpPr>
          <p:nvPr>
            <p:ph idx="1"/>
          </p:nvPr>
        </p:nvSpPr>
        <p:spPr>
          <a:xfrm>
            <a:off x="500063" y="1143000"/>
            <a:ext cx="8215312" cy="4643438"/>
          </a:xfrm>
          <a:ln/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#include &lt;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stdio.h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&gt;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#include  &lt;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math.h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&gt;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 err="1"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 main ( )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{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double a,b,c,disc,x1,x2,p,q;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scanf("%lf%lf%lf",&amp;a,&amp;b,&amp;c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);</a:t>
            </a:r>
            <a:endParaRPr kumimoji="1" lang="en-US" altLang="zh-CN" sz="280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disc=b*b-4*a*c;</a:t>
            </a:r>
            <a:endParaRPr kumimoji="1" lang="en-US" altLang="zh-CN" sz="2800">
              <a:latin typeface="+mn-lt"/>
              <a:ea typeface="+mn-ea"/>
              <a:cs typeface="+mn-cs"/>
            </a:endParaRPr>
          </a:p>
        </p:txBody>
      </p:sp>
      <p:sp>
        <p:nvSpPr>
          <p:cNvPr id="32770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1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2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85938" y="5286375"/>
            <a:ext cx="5857875" cy="584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计算</a:t>
            </a:r>
            <a:r>
              <a:rPr lang="en-US" altLang="zh-CN"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3200" b="1" baseline="300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-4ac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disc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的值变为</a:t>
            </a:r>
            <a:r>
              <a:rPr lang="en-US" altLang="zh-CN" sz="32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-15</a:t>
            </a:r>
            <a:endParaRPr lang="zh-CN" altLang="en-US" sz="32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4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71563" y="4643438"/>
            <a:ext cx="6072187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4148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6625" y="4143375"/>
            <a:ext cx="1439863" cy="571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777" name="图片 9" descr="Untitled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3" name="Rectangle 3"/>
          <p:cNvSpPr>
            <a:spLocks noGrp="1"/>
          </p:cNvSpPr>
          <p:nvPr>
            <p:ph idx="1"/>
          </p:nvPr>
        </p:nvSpPr>
        <p:spPr>
          <a:xfrm>
            <a:off x="357188" y="285750"/>
            <a:ext cx="8643937" cy="657225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#include &lt;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stdio.h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&gt;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err="1"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 main()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{ char grade;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scanf("%c",&amp;grade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printf("Your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 score:");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switch(grade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{ case 'A': printf("85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～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100\n");break;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case 'B': printf("70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～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84\n");break;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case 'C': printf("60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～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69\n");break;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case 'D':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printf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("&lt;60\n");break; 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	  default: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printf("enter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 data error!\n");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return 0;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100354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0355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0356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0357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29438" y="3071813"/>
            <a:ext cx="1571625" cy="42862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29438" y="2500313"/>
            <a:ext cx="1500187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不能少</a:t>
            </a:r>
            <a:endParaRPr lang="zh-CN" altLang="en-US" sz="2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0360" name="图片 8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7" name="Rectangle 3"/>
          <p:cNvSpPr>
            <a:spLocks noGrp="1"/>
          </p:cNvSpPr>
          <p:nvPr>
            <p:ph idx="1"/>
          </p:nvPr>
        </p:nvSpPr>
        <p:spPr>
          <a:xfrm>
            <a:off x="357188" y="285750"/>
            <a:ext cx="8643937" cy="657225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#include &lt;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stdio.h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&gt;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err="1"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 main()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{ char grade;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scanf("%c",&amp;grade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printf("Your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 score:");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switch(grade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{ case 'A': printf("85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～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100\n");break;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case 'B': printf("70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～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84\n");break;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case 'C': printf("60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～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69\n");break;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case 'D':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printf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("&lt;60\n");break; 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	  default: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printf("enter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 data error!\n");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return 0;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101378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1379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1380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1381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86000" y="2643188"/>
            <a:ext cx="1214438" cy="42862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7625" y="2571750"/>
            <a:ext cx="1500188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值为</a:t>
            </a:r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endParaRPr lang="zh-CN" altLang="en-US" sz="2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71563" y="4429125"/>
            <a:ext cx="7358062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87396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3500" y="1747838"/>
            <a:ext cx="3786188" cy="419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7397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538" y="2143125"/>
            <a:ext cx="3714750" cy="4714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387" name="图片 12" descr="Untitl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1" name="Rectangle 3"/>
          <p:cNvSpPr>
            <a:spLocks noGrp="1"/>
          </p:cNvSpPr>
          <p:nvPr>
            <p:ph idx="1"/>
          </p:nvPr>
        </p:nvSpPr>
        <p:spPr>
          <a:xfrm>
            <a:off x="357188" y="285750"/>
            <a:ext cx="8643937" cy="657225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#include &lt;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stdio.h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&gt;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err="1"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 main()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{ char grade;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scanf("%c",&amp;grade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printf("Your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 score:");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switch(grade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{ case 'A': printf("85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～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100\n");break;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case 'B': printf("70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～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84\n");break;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case 'C': printf("60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～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69\n");break;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case 'D':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printf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("&lt;60\n");break; 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	  default: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printf("enter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 data error!\n");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return 0;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102402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03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04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05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86000" y="2643188"/>
            <a:ext cx="1214438" cy="42862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7625" y="2571750"/>
            <a:ext cx="1500188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值为</a:t>
            </a:r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endParaRPr lang="zh-CN" altLang="en-US" sz="2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00125" y="5357813"/>
            <a:ext cx="771525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8841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0375" y="5429250"/>
            <a:ext cx="5286375" cy="365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8419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5786438"/>
            <a:ext cx="5286375" cy="412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11" name="图片 12" descr="Untitl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5" name="Rectangle 3"/>
          <p:cNvSpPr>
            <a:spLocks noGrp="1"/>
          </p:cNvSpPr>
          <p:nvPr>
            <p:ph idx="1"/>
          </p:nvPr>
        </p:nvSpPr>
        <p:spPr>
          <a:xfrm>
            <a:off x="357188" y="285750"/>
            <a:ext cx="8643937" cy="657225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#include &lt;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stdio.h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&gt;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err="1"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 main()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{ char grade;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scanf("%c",&amp;grade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printf("Your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 score:");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switch(grade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{ case 'A': printf("85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～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100\n");break;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case 'B': printf("70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～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84\n");break;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case 'C': printf("60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～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69\n");break;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case 'D':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printf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("&lt;60\n");break; 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	  default: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printf("enter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 data error!\n");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return 0;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103426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27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28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29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430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0375" y="5429250"/>
            <a:ext cx="5286375" cy="365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431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5786438"/>
            <a:ext cx="5286375" cy="412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矩形 12"/>
          <p:cNvSpPr/>
          <p:nvPr/>
        </p:nvSpPr>
        <p:spPr>
          <a:xfrm>
            <a:off x="2928938" y="5786438"/>
            <a:ext cx="2000250" cy="50006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72125" y="1857375"/>
            <a:ext cx="3321050" cy="946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此行位置有问题，应如何修改？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14375" y="2143125"/>
            <a:ext cx="4572000" cy="500063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435" name="图片 11" descr="Untitl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500063" y="857250"/>
            <a:ext cx="7929562" cy="5572125"/>
          </a:xfrm>
          <a:ln/>
        </p:spPr>
        <p:txBody>
          <a:bodyPr vert="horz" wrap="square" lIns="91440" tIns="45720" rIns="91440" bIns="45720" anchor="t" anchorCtr="0"/>
          <a:p>
            <a:pPr/>
            <a:r>
              <a:rPr kumimoji="1" lang="en-US" altLang="zh-CN">
                <a:latin typeface="+mn-lt"/>
                <a:ea typeface="+mn-ea"/>
                <a:cs typeface="+mn-cs"/>
              </a:rPr>
              <a:t>switch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语句的作用是根据表达式的值，使流程跳转到不同的语句</a:t>
            </a:r>
            <a:endParaRPr kumimoji="1" lang="en-US" altLang="zh-CN">
              <a:latin typeface="+mn-lt"/>
              <a:ea typeface="+mn-ea"/>
              <a:cs typeface="+mn-cs"/>
            </a:endParaRPr>
          </a:p>
          <a:p>
            <a:pPr/>
            <a:r>
              <a:rPr kumimoji="1" lang="en-US" altLang="zh-CN">
                <a:latin typeface="+mn-lt"/>
                <a:ea typeface="+mn-ea"/>
                <a:cs typeface="+mn-cs"/>
              </a:rPr>
              <a:t>switch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语句的一般形式</a:t>
            </a:r>
            <a:r>
              <a:rPr kumimoji="1" lang="zh-CN" altLang="en-US" dirty="0">
                <a:latin typeface="+mn-lt"/>
                <a:ea typeface="+mn-ea"/>
                <a:cs typeface="+mn-cs"/>
              </a:rPr>
              <a:t>：</a:t>
            </a:r>
            <a:endParaRPr kumimoji="1" lang="en-US" altLang="zh-CN">
              <a:latin typeface="+mn-lt"/>
              <a:ea typeface="+mn-ea"/>
              <a:cs typeface="+mn-cs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>
                <a:latin typeface="+mn-lt"/>
                <a:ea typeface="+mn-ea"/>
              </a:rPr>
              <a:t>switch</a:t>
            </a:r>
            <a:r>
              <a:rPr kumimoji="1" lang="zh-CN" altLang="zh-CN" dirty="0">
                <a:latin typeface="+mn-lt"/>
                <a:ea typeface="+mn-ea"/>
              </a:rPr>
              <a:t>（表达式）</a:t>
            </a:r>
            <a:endParaRPr kumimoji="1" lang="zh-CN" altLang="zh-CN" dirty="0">
              <a:latin typeface="+mn-lt"/>
              <a:ea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>
                <a:latin typeface="+mn-lt"/>
                <a:ea typeface="+mn-ea"/>
              </a:rPr>
              <a:t>{  case  </a:t>
            </a:r>
            <a:r>
              <a:rPr kumimoji="1" lang="zh-CN" altLang="zh-CN" dirty="0">
                <a:latin typeface="+mn-lt"/>
                <a:ea typeface="+mn-ea"/>
              </a:rPr>
              <a:t>常量</a:t>
            </a:r>
            <a:r>
              <a:rPr kumimoji="1" lang="en-US" altLang="zh-CN">
                <a:latin typeface="+mn-lt"/>
                <a:ea typeface="+mn-ea"/>
              </a:rPr>
              <a:t>1 </a:t>
            </a:r>
            <a:r>
              <a:rPr kumimoji="1" lang="zh-CN" altLang="zh-CN" dirty="0">
                <a:latin typeface="+mn-lt"/>
                <a:ea typeface="+mn-ea"/>
              </a:rPr>
              <a:t>：语句</a:t>
            </a:r>
            <a:r>
              <a:rPr kumimoji="1" lang="en-US" altLang="zh-CN">
                <a:latin typeface="+mn-lt"/>
                <a:ea typeface="+mn-ea"/>
              </a:rPr>
              <a:t>1</a:t>
            </a:r>
            <a:endParaRPr kumimoji="1" lang="zh-CN" altLang="zh-CN" dirty="0">
              <a:latin typeface="+mn-lt"/>
              <a:ea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>
                <a:latin typeface="+mn-lt"/>
                <a:ea typeface="+mn-ea"/>
              </a:rPr>
              <a:t>    case  </a:t>
            </a:r>
            <a:r>
              <a:rPr kumimoji="1" lang="zh-CN" altLang="zh-CN" dirty="0">
                <a:latin typeface="+mn-lt"/>
                <a:ea typeface="+mn-ea"/>
              </a:rPr>
              <a:t>常量</a:t>
            </a:r>
            <a:r>
              <a:rPr kumimoji="1" lang="en-US" altLang="zh-CN">
                <a:latin typeface="+mn-lt"/>
                <a:ea typeface="+mn-ea"/>
              </a:rPr>
              <a:t>2 </a:t>
            </a:r>
            <a:r>
              <a:rPr kumimoji="1" lang="zh-CN" altLang="zh-CN" dirty="0">
                <a:latin typeface="+mn-lt"/>
                <a:ea typeface="+mn-ea"/>
              </a:rPr>
              <a:t>：语句</a:t>
            </a:r>
            <a:r>
              <a:rPr kumimoji="1" lang="en-US" altLang="zh-CN">
                <a:latin typeface="+mn-lt"/>
                <a:ea typeface="+mn-ea"/>
              </a:rPr>
              <a:t>2</a:t>
            </a:r>
            <a:endParaRPr kumimoji="1" lang="zh-CN" altLang="zh-CN" dirty="0">
              <a:latin typeface="+mn-lt"/>
              <a:ea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>
                <a:latin typeface="+mn-lt"/>
                <a:ea typeface="+mn-ea"/>
              </a:rPr>
              <a:t>       </a:t>
            </a:r>
            <a:r>
              <a:rPr kumimoji="1" lang="zh-CN" altLang="zh-CN" dirty="0">
                <a:latin typeface="+mn-lt"/>
                <a:ea typeface="+mn-ea"/>
              </a:rPr>
              <a:t>┇</a:t>
            </a:r>
            <a:r>
              <a:rPr kumimoji="1" lang="en-US" altLang="zh-CN">
                <a:latin typeface="+mn-lt"/>
                <a:ea typeface="+mn-ea"/>
              </a:rPr>
              <a:t>    </a:t>
            </a:r>
            <a:r>
              <a:rPr kumimoji="1" lang="zh-CN" altLang="zh-CN" dirty="0">
                <a:latin typeface="+mn-lt"/>
                <a:ea typeface="+mn-ea"/>
              </a:rPr>
              <a:t>┇</a:t>
            </a:r>
            <a:r>
              <a:rPr kumimoji="1" lang="en-US" altLang="zh-CN">
                <a:latin typeface="+mn-lt"/>
                <a:ea typeface="+mn-ea"/>
              </a:rPr>
              <a:t>       </a:t>
            </a:r>
            <a:r>
              <a:rPr kumimoji="1" lang="zh-CN" altLang="zh-CN" dirty="0">
                <a:latin typeface="+mn-lt"/>
                <a:ea typeface="+mn-ea"/>
              </a:rPr>
              <a:t>┇</a:t>
            </a:r>
            <a:endParaRPr kumimoji="1" lang="zh-CN" altLang="zh-CN" dirty="0">
              <a:latin typeface="+mn-lt"/>
              <a:ea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>
                <a:latin typeface="+mn-lt"/>
                <a:ea typeface="+mn-ea"/>
              </a:rPr>
              <a:t>    case  </a:t>
            </a:r>
            <a:r>
              <a:rPr kumimoji="1" lang="zh-CN" altLang="zh-CN" dirty="0">
                <a:latin typeface="+mn-lt"/>
                <a:ea typeface="+mn-ea"/>
              </a:rPr>
              <a:t>常量</a:t>
            </a:r>
            <a:r>
              <a:rPr kumimoji="1" lang="en-US" altLang="zh-CN">
                <a:latin typeface="+mn-lt"/>
                <a:ea typeface="+mn-ea"/>
              </a:rPr>
              <a:t>n </a:t>
            </a:r>
            <a:r>
              <a:rPr kumimoji="1" lang="zh-CN" altLang="zh-CN" dirty="0">
                <a:latin typeface="+mn-lt"/>
                <a:ea typeface="+mn-ea"/>
              </a:rPr>
              <a:t>：语句</a:t>
            </a:r>
            <a:r>
              <a:rPr kumimoji="1" lang="en-US" altLang="zh-CN">
                <a:latin typeface="+mn-lt"/>
                <a:ea typeface="+mn-ea"/>
              </a:rPr>
              <a:t>n</a:t>
            </a:r>
            <a:endParaRPr kumimoji="1" lang="zh-CN" altLang="zh-CN" dirty="0">
              <a:latin typeface="+mn-lt"/>
              <a:ea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>
                <a:latin typeface="+mn-lt"/>
                <a:ea typeface="+mn-ea"/>
              </a:rPr>
              <a:t>    default     :  </a:t>
            </a:r>
            <a:r>
              <a:rPr kumimoji="1" lang="zh-CN" altLang="zh-CN" dirty="0">
                <a:latin typeface="+mn-lt"/>
                <a:ea typeface="+mn-ea"/>
              </a:rPr>
              <a:t>语句</a:t>
            </a:r>
            <a:r>
              <a:rPr kumimoji="1" lang="en-US" altLang="zh-CN">
                <a:latin typeface="+mn-lt"/>
                <a:ea typeface="+mn-ea"/>
              </a:rPr>
              <a:t>n+1</a:t>
            </a:r>
            <a:endParaRPr kumimoji="1" lang="zh-CN" altLang="zh-CN" dirty="0">
              <a:latin typeface="+mn-lt"/>
              <a:ea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>
                <a:latin typeface="+mn-lt"/>
                <a:ea typeface="+mn-ea"/>
              </a:rPr>
              <a:t>}</a:t>
            </a:r>
            <a:endParaRPr kumimoji="1" lang="zh-CN" altLang="zh-CN" dirty="0">
              <a:latin typeface="+mn-lt"/>
              <a:ea typeface="+mn-ea"/>
            </a:endParaRPr>
          </a:p>
        </p:txBody>
      </p:sp>
      <p:sp>
        <p:nvSpPr>
          <p:cNvPr id="104450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451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452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453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43188" y="2786063"/>
            <a:ext cx="1143000" cy="50006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43375" y="2714625"/>
            <a:ext cx="4071938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zh-CN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整数类型</a:t>
            </a:r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zh-CN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包括字符型</a:t>
            </a:r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zh-CN" altLang="en-US" sz="2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4456" name="图片 10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32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charRg st="32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47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charRg st="47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59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267">
                                            <p:txEl>
                                              <p:charRg st="59" end="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77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267">
                                            <p:txEl>
                                              <p:charRg st="77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96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267">
                                            <p:txEl>
                                              <p:charRg st="96" end="1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18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267">
                                            <p:txEl>
                                              <p:charRg st="118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37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267">
                                            <p:txEl>
                                              <p:charRg st="137" end="1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62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267">
                                            <p:txEl>
                                              <p:charRg st="162" end="1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  <p:bldP spid="9" grpId="0" animBg="1"/>
      <p:bldP spid="10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7" name="Rectangle 3"/>
          <p:cNvSpPr>
            <a:spLocks noGrp="1"/>
          </p:cNvSpPr>
          <p:nvPr>
            <p:ph idx="1"/>
          </p:nvPr>
        </p:nvSpPr>
        <p:spPr>
          <a:xfrm>
            <a:off x="500063" y="857250"/>
            <a:ext cx="7929562" cy="5572125"/>
          </a:xfrm>
          <a:ln/>
        </p:spPr>
        <p:txBody>
          <a:bodyPr vert="horz" wrap="square" lIns="91440" tIns="45720" rIns="91440" bIns="45720" anchor="t" anchorCtr="0"/>
          <a:p>
            <a:pPr/>
            <a:r>
              <a:rPr kumimoji="1" lang="en-US" altLang="zh-CN">
                <a:latin typeface="+mn-lt"/>
                <a:ea typeface="+mn-ea"/>
                <a:cs typeface="+mn-cs"/>
              </a:rPr>
              <a:t>switch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语句的作用是根据表达式的值，使流程跳转到不同的语句</a:t>
            </a:r>
            <a:endParaRPr kumimoji="1" lang="en-US" altLang="zh-CN">
              <a:latin typeface="+mn-lt"/>
              <a:ea typeface="+mn-ea"/>
              <a:cs typeface="+mn-cs"/>
            </a:endParaRPr>
          </a:p>
          <a:p>
            <a:pPr/>
            <a:r>
              <a:rPr kumimoji="1" lang="en-US" altLang="zh-CN">
                <a:latin typeface="+mn-lt"/>
                <a:ea typeface="+mn-ea"/>
                <a:cs typeface="+mn-cs"/>
              </a:rPr>
              <a:t>switch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语句的一般形式</a:t>
            </a:r>
            <a:r>
              <a:rPr kumimoji="1" lang="zh-CN" altLang="en-US" dirty="0">
                <a:latin typeface="+mn-lt"/>
                <a:ea typeface="+mn-ea"/>
                <a:cs typeface="+mn-cs"/>
              </a:rPr>
              <a:t>：</a:t>
            </a:r>
            <a:endParaRPr kumimoji="1" lang="en-US" altLang="zh-CN">
              <a:latin typeface="+mn-lt"/>
              <a:ea typeface="+mn-ea"/>
              <a:cs typeface="+mn-cs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>
                <a:latin typeface="+mn-lt"/>
                <a:ea typeface="+mn-ea"/>
              </a:rPr>
              <a:t>switch</a:t>
            </a:r>
            <a:r>
              <a:rPr kumimoji="1" lang="zh-CN" altLang="zh-CN" dirty="0">
                <a:latin typeface="+mn-lt"/>
                <a:ea typeface="+mn-ea"/>
              </a:rPr>
              <a:t>（表达式）</a:t>
            </a:r>
            <a:endParaRPr kumimoji="1" lang="zh-CN" altLang="zh-CN" dirty="0">
              <a:latin typeface="+mn-lt"/>
              <a:ea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>
                <a:latin typeface="+mn-lt"/>
                <a:ea typeface="+mn-ea"/>
              </a:rPr>
              <a:t>{  case  </a:t>
            </a:r>
            <a:r>
              <a:rPr kumimoji="1" lang="zh-CN" altLang="zh-CN" dirty="0">
                <a:latin typeface="+mn-lt"/>
                <a:ea typeface="+mn-ea"/>
              </a:rPr>
              <a:t>常量</a:t>
            </a:r>
            <a:r>
              <a:rPr kumimoji="1" lang="en-US" altLang="zh-CN">
                <a:latin typeface="+mn-lt"/>
                <a:ea typeface="+mn-ea"/>
              </a:rPr>
              <a:t>1 </a:t>
            </a:r>
            <a:r>
              <a:rPr kumimoji="1" lang="zh-CN" altLang="zh-CN" dirty="0">
                <a:latin typeface="+mn-lt"/>
                <a:ea typeface="+mn-ea"/>
              </a:rPr>
              <a:t>：语句</a:t>
            </a:r>
            <a:r>
              <a:rPr kumimoji="1" lang="en-US" altLang="zh-CN">
                <a:latin typeface="+mn-lt"/>
                <a:ea typeface="+mn-ea"/>
              </a:rPr>
              <a:t>1</a:t>
            </a:r>
            <a:endParaRPr kumimoji="1" lang="zh-CN" altLang="zh-CN" dirty="0">
              <a:latin typeface="+mn-lt"/>
              <a:ea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>
                <a:latin typeface="+mn-lt"/>
                <a:ea typeface="+mn-ea"/>
              </a:rPr>
              <a:t>    case  </a:t>
            </a:r>
            <a:r>
              <a:rPr kumimoji="1" lang="zh-CN" altLang="zh-CN" dirty="0">
                <a:latin typeface="+mn-lt"/>
                <a:ea typeface="+mn-ea"/>
              </a:rPr>
              <a:t>常量</a:t>
            </a:r>
            <a:r>
              <a:rPr kumimoji="1" lang="en-US" altLang="zh-CN">
                <a:latin typeface="+mn-lt"/>
                <a:ea typeface="+mn-ea"/>
              </a:rPr>
              <a:t>2 </a:t>
            </a:r>
            <a:r>
              <a:rPr kumimoji="1" lang="zh-CN" altLang="zh-CN" dirty="0">
                <a:latin typeface="+mn-lt"/>
                <a:ea typeface="+mn-ea"/>
              </a:rPr>
              <a:t>：语句</a:t>
            </a:r>
            <a:r>
              <a:rPr kumimoji="1" lang="en-US" altLang="zh-CN">
                <a:latin typeface="+mn-lt"/>
                <a:ea typeface="+mn-ea"/>
              </a:rPr>
              <a:t>2</a:t>
            </a:r>
            <a:endParaRPr kumimoji="1" lang="zh-CN" altLang="zh-CN" dirty="0">
              <a:latin typeface="+mn-lt"/>
              <a:ea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>
                <a:latin typeface="+mn-lt"/>
                <a:ea typeface="+mn-ea"/>
              </a:rPr>
              <a:t>       </a:t>
            </a:r>
            <a:r>
              <a:rPr kumimoji="1" lang="zh-CN" altLang="zh-CN" dirty="0">
                <a:latin typeface="+mn-lt"/>
                <a:ea typeface="+mn-ea"/>
              </a:rPr>
              <a:t>┇</a:t>
            </a:r>
            <a:r>
              <a:rPr kumimoji="1" lang="en-US" altLang="zh-CN">
                <a:latin typeface="+mn-lt"/>
                <a:ea typeface="+mn-ea"/>
              </a:rPr>
              <a:t>    </a:t>
            </a:r>
            <a:r>
              <a:rPr kumimoji="1" lang="zh-CN" altLang="zh-CN" dirty="0">
                <a:latin typeface="+mn-lt"/>
                <a:ea typeface="+mn-ea"/>
              </a:rPr>
              <a:t>┇</a:t>
            </a:r>
            <a:r>
              <a:rPr kumimoji="1" lang="en-US" altLang="zh-CN">
                <a:latin typeface="+mn-lt"/>
                <a:ea typeface="+mn-ea"/>
              </a:rPr>
              <a:t>       </a:t>
            </a:r>
            <a:r>
              <a:rPr kumimoji="1" lang="zh-CN" altLang="zh-CN" dirty="0">
                <a:latin typeface="+mn-lt"/>
                <a:ea typeface="+mn-ea"/>
              </a:rPr>
              <a:t>┇</a:t>
            </a:r>
            <a:endParaRPr kumimoji="1" lang="zh-CN" altLang="zh-CN" dirty="0">
              <a:latin typeface="+mn-lt"/>
              <a:ea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>
                <a:latin typeface="+mn-lt"/>
                <a:ea typeface="+mn-ea"/>
              </a:rPr>
              <a:t>    case  </a:t>
            </a:r>
            <a:r>
              <a:rPr kumimoji="1" lang="zh-CN" altLang="zh-CN" dirty="0">
                <a:latin typeface="+mn-lt"/>
                <a:ea typeface="+mn-ea"/>
              </a:rPr>
              <a:t>常量</a:t>
            </a:r>
            <a:r>
              <a:rPr kumimoji="1" lang="en-US" altLang="zh-CN">
                <a:latin typeface="+mn-lt"/>
                <a:ea typeface="+mn-ea"/>
              </a:rPr>
              <a:t>n </a:t>
            </a:r>
            <a:r>
              <a:rPr kumimoji="1" lang="zh-CN" altLang="zh-CN" dirty="0">
                <a:latin typeface="+mn-lt"/>
                <a:ea typeface="+mn-ea"/>
              </a:rPr>
              <a:t>：语句</a:t>
            </a:r>
            <a:r>
              <a:rPr kumimoji="1" lang="en-US" altLang="zh-CN">
                <a:latin typeface="+mn-lt"/>
                <a:ea typeface="+mn-ea"/>
              </a:rPr>
              <a:t>n</a:t>
            </a:r>
            <a:endParaRPr kumimoji="1" lang="zh-CN" altLang="zh-CN" dirty="0">
              <a:latin typeface="+mn-lt"/>
              <a:ea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>
                <a:latin typeface="+mn-lt"/>
                <a:ea typeface="+mn-ea"/>
              </a:rPr>
              <a:t>    default     :  </a:t>
            </a:r>
            <a:r>
              <a:rPr kumimoji="1" lang="zh-CN" altLang="zh-CN" dirty="0">
                <a:latin typeface="+mn-lt"/>
                <a:ea typeface="+mn-ea"/>
              </a:rPr>
              <a:t>语句</a:t>
            </a:r>
            <a:r>
              <a:rPr kumimoji="1" lang="en-US" altLang="zh-CN">
                <a:latin typeface="+mn-lt"/>
                <a:ea typeface="+mn-ea"/>
              </a:rPr>
              <a:t>n+1</a:t>
            </a:r>
            <a:endParaRPr kumimoji="1" lang="zh-CN" altLang="zh-CN" dirty="0">
              <a:latin typeface="+mn-lt"/>
              <a:ea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>
                <a:latin typeface="+mn-lt"/>
                <a:ea typeface="+mn-ea"/>
              </a:rPr>
              <a:t>}</a:t>
            </a:r>
            <a:endParaRPr kumimoji="1" lang="zh-CN" altLang="zh-CN" dirty="0">
              <a:latin typeface="+mn-lt"/>
              <a:ea typeface="+mn-ea"/>
            </a:endParaRPr>
          </a:p>
        </p:txBody>
      </p:sp>
      <p:sp>
        <p:nvSpPr>
          <p:cNvPr id="106498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6499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6500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6501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71750" y="3357563"/>
            <a:ext cx="1143000" cy="200025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14875" y="4357688"/>
            <a:ext cx="2000250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不能相同</a:t>
            </a:r>
            <a:endParaRPr lang="zh-CN" altLang="en-US" sz="2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6504" name="图片 10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1" name="Rectangle 3"/>
          <p:cNvSpPr>
            <a:spLocks noGrp="1"/>
          </p:cNvSpPr>
          <p:nvPr>
            <p:ph idx="1"/>
          </p:nvPr>
        </p:nvSpPr>
        <p:spPr>
          <a:xfrm>
            <a:off x="357188" y="285750"/>
            <a:ext cx="8643937" cy="5929313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scanf("%c",&amp;grade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printf("Your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 score:");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switch(grade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{ case 'A': printf("85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～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100\n");break;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case 'B': printf("70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～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84\n");break;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case 'C': printf("60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～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69\n");break;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case 'D':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printf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("&lt;60\n");break; 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	  default: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printf("enter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 data error!\n");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}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107522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7523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7524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7525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6929438" y="3286125"/>
            <a:ext cx="1285875" cy="20638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" name="直接连接符 19"/>
          <p:cNvCxnSpPr/>
          <p:nvPr/>
        </p:nvCxnSpPr>
        <p:spPr>
          <a:xfrm flipV="1">
            <a:off x="6715125" y="3786188"/>
            <a:ext cx="1285875" cy="20637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" name="直接连接符 20"/>
          <p:cNvCxnSpPr/>
          <p:nvPr/>
        </p:nvCxnSpPr>
        <p:spPr>
          <a:xfrm flipV="1">
            <a:off x="6643688" y="4214813"/>
            <a:ext cx="1285875" cy="20637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" name="直接连接符 21"/>
          <p:cNvCxnSpPr/>
          <p:nvPr/>
        </p:nvCxnSpPr>
        <p:spPr>
          <a:xfrm flipV="1">
            <a:off x="6215063" y="4714875"/>
            <a:ext cx="1285875" cy="20638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8944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6375" y="714375"/>
            <a:ext cx="3511550" cy="22145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531" name="图片 11" descr="Untitled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5" name="Rectangle 3"/>
          <p:cNvSpPr>
            <a:spLocks noGrp="1"/>
          </p:cNvSpPr>
          <p:nvPr>
            <p:ph idx="1"/>
          </p:nvPr>
        </p:nvSpPr>
        <p:spPr>
          <a:xfrm>
            <a:off x="357188" y="285750"/>
            <a:ext cx="8643937" cy="5929313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scanf("%c",&amp;grade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printf("Your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 score:");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switch(grade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{ case 'A': printf("85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～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100\n");break;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case 'B': printf("70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～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84\n");break;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case 'C': printf("60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～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69\n");break;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case 'D':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printf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("&lt;60\n");break; 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	  default: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printf("enter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 data error!\n");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}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108546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8547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8548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8549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2857500" y="3286125"/>
            <a:ext cx="5357813" cy="71438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" name="直接连接符 19"/>
          <p:cNvCxnSpPr/>
          <p:nvPr/>
        </p:nvCxnSpPr>
        <p:spPr>
          <a:xfrm flipV="1">
            <a:off x="2857500" y="3786188"/>
            <a:ext cx="5143500" cy="71437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08552" name="图片 8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69" name="Rectangle 3"/>
          <p:cNvSpPr>
            <a:spLocks noGrp="1"/>
          </p:cNvSpPr>
          <p:nvPr>
            <p:ph idx="1"/>
          </p:nvPr>
        </p:nvSpPr>
        <p:spPr>
          <a:xfrm>
            <a:off x="357188" y="285750"/>
            <a:ext cx="8643937" cy="5786438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scanf("%c",&amp;grade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printf("Your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 score:");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switch(grade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{ case </a:t>
            </a: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'A‘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: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case </a:t>
            </a: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'B‘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: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case </a:t>
            </a: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'C'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: printf("60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～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69\n");break;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case 'D':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printf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("&lt;60\n");break; 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	  default: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printf("enter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 data error!\n");</a:t>
            </a:r>
            <a:endParaRPr kumimoji="1" lang="en-US" altLang="zh-CN" sz="280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109570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9571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9572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9573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9046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7625" y="3071813"/>
            <a:ext cx="3257550" cy="7699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9575" name="图片 7" descr="Untitled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500063" y="1214438"/>
            <a:ext cx="7929562" cy="4429125"/>
          </a:xfrm>
          <a:ln/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None/>
            </a:pPr>
            <a:r>
              <a:rPr kumimoji="1" lang="en-US" altLang="zh-CN">
                <a:latin typeface="+mn-lt"/>
                <a:ea typeface="+mn-ea"/>
                <a:cs typeface="+mn-cs"/>
              </a:rPr>
              <a:t>   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例</a:t>
            </a:r>
            <a:r>
              <a:rPr kumimoji="1" lang="en-US" altLang="zh-CN">
                <a:latin typeface="+mn-lt"/>
                <a:ea typeface="+mn-ea"/>
                <a:cs typeface="+mn-cs"/>
              </a:rPr>
              <a:t>5.7 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编写程序，用</a:t>
            </a:r>
            <a:r>
              <a:rPr kumimoji="1" lang="en-US" altLang="zh-CN">
                <a:latin typeface="+mn-lt"/>
                <a:ea typeface="+mn-ea"/>
                <a:cs typeface="+mn-cs"/>
              </a:rPr>
              <a:t>switch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语句处理菜单命令。</a:t>
            </a:r>
            <a:endParaRPr kumimoji="1" lang="en-US" altLang="zh-CN">
              <a:latin typeface="+mn-lt"/>
              <a:ea typeface="+mn-ea"/>
              <a:cs typeface="+mn-cs"/>
            </a:endParaRPr>
          </a:p>
          <a:p>
            <a:pPr/>
            <a:r>
              <a:rPr kumimoji="1" lang="zh-CN" altLang="zh-CN" dirty="0">
                <a:latin typeface="+mn-lt"/>
                <a:ea typeface="+mn-ea"/>
                <a:cs typeface="+mn-cs"/>
              </a:rPr>
              <a:t>解题思路：在许多应用程序中，用菜单对流程进行控制，例如从键盘输入一个</a:t>
            </a:r>
            <a:r>
              <a:rPr kumimoji="1" lang="en-US" altLang="zh-CN">
                <a:latin typeface="+mn-lt"/>
                <a:ea typeface="+mn-ea"/>
                <a:cs typeface="+mn-cs"/>
              </a:rPr>
              <a:t>’A’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或</a:t>
            </a:r>
            <a:r>
              <a:rPr kumimoji="1" lang="en-US" altLang="zh-CN">
                <a:latin typeface="+mn-lt"/>
                <a:ea typeface="+mn-ea"/>
                <a:cs typeface="+mn-cs"/>
              </a:rPr>
              <a:t>’a’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字符，就会执行</a:t>
            </a:r>
            <a:r>
              <a:rPr kumimoji="1" lang="en-US" altLang="zh-CN">
                <a:latin typeface="+mn-lt"/>
                <a:ea typeface="+mn-ea"/>
                <a:cs typeface="+mn-cs"/>
              </a:rPr>
              <a:t>A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操作，输入一个</a:t>
            </a:r>
            <a:r>
              <a:rPr kumimoji="1" lang="en-US" altLang="zh-CN">
                <a:latin typeface="+mn-lt"/>
                <a:ea typeface="+mn-ea"/>
                <a:cs typeface="+mn-cs"/>
              </a:rPr>
              <a:t>’B’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或</a:t>
            </a:r>
            <a:r>
              <a:rPr kumimoji="1" lang="en-US" altLang="zh-CN">
                <a:latin typeface="+mn-lt"/>
                <a:ea typeface="+mn-ea"/>
                <a:cs typeface="+mn-cs"/>
              </a:rPr>
              <a:t>’b’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字符，就会执行</a:t>
            </a:r>
            <a:r>
              <a:rPr kumimoji="1" lang="en-US" altLang="zh-CN">
                <a:latin typeface="+mn-lt"/>
                <a:ea typeface="+mn-ea"/>
                <a:cs typeface="+mn-cs"/>
              </a:rPr>
              <a:t>B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操作，等等。</a:t>
            </a:r>
            <a:endParaRPr kumimoji="1" lang="zh-CN" altLang="zh-CN" dirty="0">
              <a:latin typeface="+mn-lt"/>
              <a:ea typeface="+mn-ea"/>
              <a:cs typeface="+mn-cs"/>
            </a:endParaRPr>
          </a:p>
        </p:txBody>
      </p:sp>
      <p:sp>
        <p:nvSpPr>
          <p:cNvPr id="110594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0595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0596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0597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10598" name="图片 6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30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charRg st="30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Rectangle 3"/>
          <p:cNvSpPr>
            <a:spLocks noGrp="1"/>
          </p:cNvSpPr>
          <p:nvPr>
            <p:ph idx="1"/>
          </p:nvPr>
        </p:nvSpPr>
        <p:spPr>
          <a:xfrm>
            <a:off x="571500" y="785813"/>
            <a:ext cx="7858125" cy="5786437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</a:t>
            </a:r>
            <a:r>
              <a:rPr kumimoji="1" lang="en-US" altLang="zh-CN" sz="280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if (disc&lt;0) </a:t>
            </a:r>
            <a:endParaRPr kumimoji="1" lang="zh-CN" altLang="zh-CN" sz="2800" dirty="0">
              <a:solidFill>
                <a:srgbClr val="9D138D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     </a:t>
            </a:r>
            <a:r>
              <a:rPr kumimoji="1" lang="en-US" altLang="zh-CN" sz="2800" err="1">
                <a:solidFill>
                  <a:srgbClr val="9D138D"/>
                </a:solidFill>
                <a:latin typeface="+mn-lt"/>
                <a:ea typeface="+mn-ea"/>
                <a:cs typeface="+mn-cs"/>
              </a:rPr>
              <a:t>printf(“has</a:t>
            </a:r>
            <a:r>
              <a:rPr kumimoji="1" lang="en-US" altLang="zh-CN" sz="280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 not real roots\n”); </a:t>
            </a:r>
            <a:endParaRPr kumimoji="1" lang="zh-CN" altLang="zh-CN" sz="2800" dirty="0">
              <a:solidFill>
                <a:srgbClr val="9D138D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</a:t>
            </a: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else                                 </a:t>
            </a:r>
            <a:r>
              <a:rPr kumimoji="1" lang="zh-CN" altLang="zh-CN" sz="28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</a:t>
            </a:r>
            <a:endParaRPr kumimoji="1" lang="zh-CN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 {  p=-b/(2.0*a);</a:t>
            </a:r>
            <a:endParaRPr kumimoji="1" lang="zh-CN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     q=sqrt(disc)/(2.0*a);</a:t>
            </a:r>
            <a:endParaRPr kumimoji="1" lang="zh-CN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     x1=</a:t>
            </a:r>
            <a:r>
              <a:rPr kumimoji="1" lang="en-US" altLang="zh-CN" sz="2800" err="1">
                <a:solidFill>
                  <a:srgbClr val="00B050"/>
                </a:solidFill>
                <a:latin typeface="+mn-lt"/>
                <a:ea typeface="+mn-ea"/>
                <a:cs typeface="+mn-cs"/>
              </a:rPr>
              <a:t>p+q</a:t>
            </a: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;</a:t>
            </a:r>
            <a:endParaRPr kumimoji="1" lang="en-US" altLang="zh-CN" sz="280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     x2=</a:t>
            </a:r>
            <a:r>
              <a:rPr kumimoji="1" lang="en-US" altLang="zh-CN" sz="2800" err="1">
                <a:solidFill>
                  <a:srgbClr val="00B050"/>
                </a:solidFill>
                <a:latin typeface="+mn-lt"/>
                <a:ea typeface="+mn-ea"/>
                <a:cs typeface="+mn-cs"/>
              </a:rPr>
              <a:t>p-q</a:t>
            </a: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; </a:t>
            </a:r>
            <a:endParaRPr kumimoji="1" lang="zh-CN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     </a:t>
            </a:r>
            <a:r>
              <a:rPr kumimoji="1" lang="en-US" altLang="zh-CN" sz="2800" err="1">
                <a:solidFill>
                  <a:srgbClr val="00B050"/>
                </a:solidFill>
                <a:latin typeface="+mn-lt"/>
                <a:ea typeface="+mn-ea"/>
                <a:cs typeface="+mn-cs"/>
              </a:rPr>
              <a:t>printf(“real</a:t>
            </a: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roots:\nx1=%7.2f\n</a:t>
            </a:r>
            <a:endParaRPr kumimoji="1" lang="en-US" altLang="zh-CN" sz="280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                        x2=%7.2f\n”,x1,x2);   </a:t>
            </a:r>
            <a:endParaRPr kumimoji="1" lang="zh-CN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  }</a:t>
            </a:r>
            <a:endParaRPr kumimoji="1" lang="zh-CN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return 0;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}</a:t>
            </a:r>
            <a:endParaRPr kumimoji="1" lang="en-US" altLang="zh-CN" sz="2800">
              <a:latin typeface="+mn-lt"/>
              <a:ea typeface="+mn-ea"/>
              <a:cs typeface="+mn-cs"/>
            </a:endParaRPr>
          </a:p>
        </p:txBody>
      </p:sp>
      <p:sp>
        <p:nvSpPr>
          <p:cNvPr id="33794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6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86188" y="714375"/>
            <a:ext cx="2428875" cy="584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2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-15&lt;0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为真</a:t>
            </a:r>
            <a:endParaRPr lang="zh-CN" altLang="en-US" sz="32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33121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3225" y="1785938"/>
            <a:ext cx="4868863" cy="55562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8" name="直接连接符 7"/>
          <p:cNvCxnSpPr/>
          <p:nvPr/>
        </p:nvCxnSpPr>
        <p:spPr>
          <a:xfrm>
            <a:off x="1214438" y="1714500"/>
            <a:ext cx="6072187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33800" name="图片 8" descr="Untitled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500063" y="142875"/>
            <a:ext cx="8429625" cy="657225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#include &lt;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stdio.h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&gt;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err="1"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 main()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{ void action1(int,int),action2(int,int);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char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ch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;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 a=15,b=23;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ch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=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getchar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();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switch(ch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{ </a:t>
            </a: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case 'a':</a:t>
            </a:r>
            <a:endParaRPr kumimoji="1" lang="zh-CN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     case ‘A’: action1(a,b);break; 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 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 </a:t>
            </a:r>
            <a:r>
              <a:rPr kumimoji="1" lang="en-US" altLang="zh-CN" sz="280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case 'b':</a:t>
            </a:r>
            <a:endParaRPr kumimoji="1" lang="zh-CN" altLang="zh-CN" sz="2800" dirty="0">
              <a:solidFill>
                <a:srgbClr val="9D138D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      case ‘B’: action2(a,b);break; 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 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	   default: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putchar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(‘\a’);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return 0;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111618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1619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1620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1621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9000" y="2500313"/>
            <a:ext cx="2214563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输入</a:t>
            </a:r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或</a:t>
            </a:r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zh-CN" altLang="en-US" sz="2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000375" y="3857625"/>
            <a:ext cx="257175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" name="TextBox 9"/>
          <p:cNvSpPr txBox="1"/>
          <p:nvPr/>
        </p:nvSpPr>
        <p:spPr>
          <a:xfrm>
            <a:off x="3286125" y="3833813"/>
            <a:ext cx="5214938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zh-CN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调用</a:t>
            </a:r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action1</a:t>
            </a:r>
            <a:r>
              <a:rPr lang="zh-CN" altLang="zh-CN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函数，执行</a:t>
            </a:r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zh-CN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操作</a:t>
            </a:r>
            <a:endParaRPr lang="zh-CN" altLang="en-US" sz="2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71938" y="285750"/>
            <a:ext cx="4786312" cy="1928813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r>
              <a:rPr lang="en-US" altLang="zh-CN" sz="2800" b="1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void action1(int </a:t>
            </a:r>
            <a:r>
              <a:rPr lang="en-US" altLang="zh-CN" sz="2800" b="1" err="1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x,int</a:t>
            </a:r>
            <a:r>
              <a:rPr lang="en-US" altLang="zh-CN" sz="2800" b="1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y) </a:t>
            </a:r>
            <a:endParaRPr lang="en-US" altLang="zh-CN" sz="2800" b="1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800" b="1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endParaRPr lang="zh-CN" altLang="zh-CN" sz="2800" b="1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800" b="1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800" b="1" err="1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printf("x+y</a:t>
            </a:r>
            <a:r>
              <a:rPr lang="en-US" altLang="zh-CN" sz="2800" b="1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=%</a:t>
            </a:r>
            <a:r>
              <a:rPr lang="en-US" altLang="zh-CN" sz="2800" b="1" err="1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d\n",x+y</a:t>
            </a:r>
            <a:r>
              <a:rPr lang="en-US" altLang="zh-CN" sz="2800" b="1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  <a:endParaRPr lang="zh-CN" altLang="zh-CN" sz="2800" b="1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800" b="1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zh-CN" sz="2800" b="1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z="2800" b="1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11626" name="图片 11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9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267">
                                            <p:txEl>
                                              <p:charRg st="19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30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charRg st="30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72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267">
                                            <p:txEl>
                                              <p:charRg st="72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00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267">
                                            <p:txEl>
                                              <p:charRg st="100" end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17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charRg st="117" end="1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31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267">
                                            <p:txEl>
                                              <p:charRg st="131" end="1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46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267">
                                            <p:txEl>
                                              <p:charRg st="146" end="1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84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267">
                                            <p:txEl>
                                              <p:charRg st="184" end="2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200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267">
                                            <p:txEl>
                                              <p:charRg st="200" end="2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238" end="2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267">
                                            <p:txEl>
                                              <p:charRg st="238" end="2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268" end="2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1267">
                                            <p:txEl>
                                              <p:charRg st="268" end="2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273" end="2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1267">
                                            <p:txEl>
                                              <p:charRg st="273" end="2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286" end="2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1267">
                                            <p:txEl>
                                              <p:charRg st="286" end="2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  <p:bldP spid="7" grpId="0"/>
      <p:bldP spid="10" grpId="0"/>
      <p:bldP spid="11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1" name="Rectangle 3"/>
          <p:cNvSpPr>
            <a:spLocks noGrp="1"/>
          </p:cNvSpPr>
          <p:nvPr>
            <p:ph idx="1"/>
          </p:nvPr>
        </p:nvSpPr>
        <p:spPr>
          <a:xfrm>
            <a:off x="500063" y="142875"/>
            <a:ext cx="8429625" cy="657225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#include &lt;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stdio.h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&gt;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err="1"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 main()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{ void action1(int,int),action2(int,int);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char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ch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;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 a=15,b=23;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ch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=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getchar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();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switch(ch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{ </a:t>
            </a: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case 'a':</a:t>
            </a:r>
            <a:endParaRPr kumimoji="1" lang="zh-CN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     case ‘A’: action1(a,b);break;  </a:t>
            </a:r>
            <a:endParaRPr kumimoji="1" lang="zh-CN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 </a:t>
            </a:r>
            <a:r>
              <a:rPr kumimoji="1" lang="en-US" altLang="zh-CN" sz="280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case 'b':</a:t>
            </a:r>
            <a:endParaRPr kumimoji="1" lang="zh-CN" altLang="zh-CN" sz="2800" dirty="0">
              <a:solidFill>
                <a:srgbClr val="9D138D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      case ‘B’: action2(a,b);break; 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 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	   default: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putchar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(‘\a’);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return 0;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112642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43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44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45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9000" y="2500313"/>
            <a:ext cx="2214563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输入</a:t>
            </a:r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或</a:t>
            </a:r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zh-CN" altLang="en-US" sz="2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000375" y="4786313"/>
            <a:ext cx="257175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" name="TextBox 9"/>
          <p:cNvSpPr txBox="1"/>
          <p:nvPr/>
        </p:nvSpPr>
        <p:spPr>
          <a:xfrm>
            <a:off x="3071813" y="3857625"/>
            <a:ext cx="5214937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zh-CN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调用</a:t>
            </a:r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action2</a:t>
            </a:r>
            <a:r>
              <a:rPr lang="zh-CN" altLang="zh-CN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函数，执行</a:t>
            </a:r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zh-CN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操作</a:t>
            </a:r>
            <a:endParaRPr lang="zh-CN" altLang="en-US" sz="2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29063" y="214313"/>
            <a:ext cx="5072062" cy="1928812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r>
              <a:rPr lang="en-US" altLang="zh-CN" sz="2800" b="1">
                <a:solidFill>
                  <a:srgbClr val="9D138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void action2(int </a:t>
            </a:r>
            <a:r>
              <a:rPr lang="en-US" altLang="zh-CN" sz="2800" b="1" err="1">
                <a:solidFill>
                  <a:srgbClr val="9D138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x,int</a:t>
            </a:r>
            <a:r>
              <a:rPr lang="en-US" altLang="zh-CN" sz="2800" b="1">
                <a:solidFill>
                  <a:srgbClr val="9D138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y)</a:t>
            </a:r>
            <a:endParaRPr lang="zh-CN" altLang="zh-CN" sz="2800" b="1" dirty="0">
              <a:solidFill>
                <a:srgbClr val="9D138D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800" b="1">
                <a:solidFill>
                  <a:srgbClr val="9D138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endParaRPr lang="zh-CN" altLang="zh-CN" sz="2800" b="1" dirty="0">
              <a:solidFill>
                <a:srgbClr val="9D138D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800" b="1">
                <a:solidFill>
                  <a:srgbClr val="9D138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 b="1" err="1">
                <a:solidFill>
                  <a:srgbClr val="9D138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printf("x</a:t>
            </a:r>
            <a:r>
              <a:rPr lang="en-US" altLang="zh-CN" sz="2800" b="1">
                <a:solidFill>
                  <a:srgbClr val="9D138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*y=%</a:t>
            </a:r>
            <a:r>
              <a:rPr lang="en-US" altLang="zh-CN" sz="2800" b="1" err="1">
                <a:solidFill>
                  <a:srgbClr val="9D138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d\n",x</a:t>
            </a:r>
            <a:r>
              <a:rPr lang="en-US" altLang="zh-CN" sz="2800" b="1">
                <a:solidFill>
                  <a:srgbClr val="9D138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*y);</a:t>
            </a:r>
            <a:endParaRPr lang="zh-CN" altLang="zh-CN" sz="2800" b="1" dirty="0">
              <a:solidFill>
                <a:srgbClr val="9D138D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800" b="1">
                <a:solidFill>
                  <a:srgbClr val="9D138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zh-CN" sz="2800" b="1" dirty="0">
              <a:solidFill>
                <a:srgbClr val="9D138D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z="2800" b="1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12650" name="图片 11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5" name="Rectangle 3"/>
          <p:cNvSpPr>
            <a:spLocks noGrp="1"/>
          </p:cNvSpPr>
          <p:nvPr>
            <p:ph idx="1"/>
          </p:nvPr>
        </p:nvSpPr>
        <p:spPr>
          <a:xfrm>
            <a:off x="500063" y="142875"/>
            <a:ext cx="8429625" cy="657225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#include &lt;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stdio.h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&gt;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err="1"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 main()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{ void action1(int,int),action2(int,int);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char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ch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;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 a=15,b=23;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ch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=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getchar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();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switch(ch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{ case 'a':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 case ‘A’: action1(a,b);break;  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 case 'b':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 case ‘B’: action2(a,b);break;  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	   default: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putchar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(‘\a’);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return 0;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113666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3667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3668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3669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9000" y="2500313"/>
            <a:ext cx="3000375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输入其他字符</a:t>
            </a:r>
            <a:endParaRPr lang="zh-CN" altLang="en-US" sz="2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000375" y="5286375"/>
            <a:ext cx="257175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" name="TextBox 9"/>
          <p:cNvSpPr txBox="1"/>
          <p:nvPr/>
        </p:nvSpPr>
        <p:spPr>
          <a:xfrm>
            <a:off x="3714750" y="5357813"/>
            <a:ext cx="2000250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发出警告</a:t>
            </a:r>
            <a:endParaRPr lang="zh-CN" altLang="en-US" sz="2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13673" name="图片 10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89" name="Rectangle 3"/>
          <p:cNvSpPr>
            <a:spLocks noGrp="1"/>
          </p:cNvSpPr>
          <p:nvPr>
            <p:ph idx="1"/>
          </p:nvPr>
        </p:nvSpPr>
        <p:spPr>
          <a:xfrm>
            <a:off x="214313" y="928688"/>
            <a:ext cx="8715375" cy="5286375"/>
          </a:xfrm>
          <a:ln/>
        </p:spPr>
        <p:txBody>
          <a:bodyPr vert="horz" wrap="square" lIns="91440" tIns="45720" rIns="91440" bIns="45720" anchor="t" anchorCtr="0"/>
          <a:p>
            <a:pPr/>
            <a:r>
              <a:rPr kumimoji="1" lang="zh-CN" altLang="zh-CN" dirty="0">
                <a:latin typeface="+mn-lt"/>
                <a:ea typeface="+mn-ea"/>
                <a:cs typeface="+mn-cs"/>
              </a:rPr>
              <a:t>这是一个非常简单的示意程序</a:t>
            </a:r>
            <a:endParaRPr kumimoji="1" lang="zh-CN" altLang="zh-CN" dirty="0">
              <a:latin typeface="+mn-lt"/>
              <a:ea typeface="+mn-ea"/>
              <a:cs typeface="+mn-cs"/>
            </a:endParaRPr>
          </a:p>
          <a:p>
            <a:pPr/>
            <a:r>
              <a:rPr kumimoji="1" lang="zh-CN" altLang="zh-CN" dirty="0">
                <a:latin typeface="+mn-lt"/>
                <a:ea typeface="+mn-ea"/>
                <a:cs typeface="+mn-cs"/>
              </a:rPr>
              <a:t>实际应用中，所指定的操作可能比较复杂： </a:t>
            </a:r>
            <a:endParaRPr kumimoji="1" lang="zh-CN" altLang="zh-CN" dirty="0"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zh-CN">
                <a:latin typeface="+mn-lt"/>
                <a:ea typeface="+mn-ea"/>
              </a:rPr>
              <a:t>A</a:t>
            </a:r>
            <a:r>
              <a:rPr kumimoji="1" lang="zh-CN" altLang="zh-CN" dirty="0">
                <a:latin typeface="+mn-lt"/>
                <a:ea typeface="+mn-ea"/>
              </a:rPr>
              <a:t>：输入全班学生各门课的成绩</a:t>
            </a:r>
            <a:endParaRPr kumimoji="1" lang="zh-CN" altLang="zh-CN" dirty="0">
              <a:latin typeface="+mn-lt"/>
              <a:ea typeface="+mn-ea"/>
            </a:endParaRPr>
          </a:p>
          <a:p>
            <a:pPr lvl="1"/>
            <a:r>
              <a:rPr kumimoji="1" lang="en-US" altLang="zh-CN">
                <a:latin typeface="+mn-lt"/>
                <a:ea typeface="+mn-ea"/>
              </a:rPr>
              <a:t>B</a:t>
            </a:r>
            <a:r>
              <a:rPr kumimoji="1" lang="zh-CN" altLang="zh-CN" dirty="0">
                <a:latin typeface="+mn-lt"/>
                <a:ea typeface="+mn-ea"/>
              </a:rPr>
              <a:t>：计算并输出每个学生各门课的平均成绩</a:t>
            </a:r>
            <a:endParaRPr kumimoji="1" lang="zh-CN" altLang="zh-CN" dirty="0">
              <a:latin typeface="+mn-lt"/>
              <a:ea typeface="+mn-ea"/>
            </a:endParaRPr>
          </a:p>
          <a:p>
            <a:pPr lvl="1"/>
            <a:r>
              <a:rPr kumimoji="1" lang="en-US" altLang="zh-CN">
                <a:latin typeface="+mn-lt"/>
                <a:ea typeface="+mn-ea"/>
              </a:rPr>
              <a:t>C</a:t>
            </a:r>
            <a:r>
              <a:rPr kumimoji="1" lang="zh-CN" altLang="zh-CN" dirty="0">
                <a:latin typeface="+mn-lt"/>
                <a:ea typeface="+mn-ea"/>
              </a:rPr>
              <a:t>：计算并输出各门课的全班平均成绩</a:t>
            </a:r>
            <a:endParaRPr kumimoji="1" lang="zh-CN" altLang="zh-CN" dirty="0">
              <a:latin typeface="+mn-lt"/>
              <a:ea typeface="+mn-ea"/>
            </a:endParaRPr>
          </a:p>
          <a:p>
            <a:pPr lvl="1"/>
            <a:r>
              <a:rPr kumimoji="1" lang="en-US" altLang="zh-CN">
                <a:latin typeface="+mn-lt"/>
                <a:ea typeface="+mn-ea"/>
              </a:rPr>
              <a:t>D</a:t>
            </a:r>
            <a:r>
              <a:rPr kumimoji="1" lang="zh-CN" altLang="zh-CN" dirty="0">
                <a:latin typeface="+mn-lt"/>
                <a:ea typeface="+mn-ea"/>
              </a:rPr>
              <a:t>：对全班学生的平均成绩由高到低排序并输出</a:t>
            </a:r>
            <a:endParaRPr kumimoji="1" lang="zh-CN" altLang="zh-CN" dirty="0">
              <a:latin typeface="+mn-lt"/>
              <a:ea typeface="+mn-ea"/>
            </a:endParaRPr>
          </a:p>
          <a:p>
            <a:pPr/>
            <a:r>
              <a:rPr kumimoji="1" lang="zh-CN" altLang="zh-CN" dirty="0">
                <a:latin typeface="+mn-lt"/>
                <a:ea typeface="+mn-ea"/>
                <a:cs typeface="+mn-cs"/>
              </a:rPr>
              <a:t>可以按以上思路编写程序，把各</a:t>
            </a:r>
            <a:r>
              <a:rPr kumimoji="1" lang="en-US" altLang="zh-CN">
                <a:latin typeface="+mn-lt"/>
                <a:ea typeface="+mn-ea"/>
                <a:cs typeface="+mn-cs"/>
              </a:rPr>
              <a:t>action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函数设计成不同的功能以实现各要求</a:t>
            </a:r>
            <a:endParaRPr kumimoji="1" lang="zh-CN" altLang="zh-CN" dirty="0">
              <a:latin typeface="+mn-lt"/>
              <a:ea typeface="+mn-ea"/>
              <a:cs typeface="+mn-cs"/>
            </a:endParaRPr>
          </a:p>
        </p:txBody>
      </p:sp>
      <p:sp>
        <p:nvSpPr>
          <p:cNvPr id="114690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4691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4692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4693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14694" name="图片 6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568325"/>
            <a:ext cx="8786813" cy="768350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5.8</a:t>
            </a:r>
            <a:r>
              <a:rPr kumimoji="1" lang="zh-CN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选择结构程序综合举例</a:t>
            </a:r>
            <a:endParaRPr kumimoji="1" lang="zh-CN" altLang="en-US" sz="44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500063" y="1714500"/>
            <a:ext cx="7929562" cy="3286125"/>
          </a:xfrm>
          <a:ln/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None/>
            </a:pPr>
            <a:r>
              <a:rPr kumimoji="1" lang="zh-CN" altLang="zh-CN" dirty="0">
                <a:latin typeface="+mn-lt"/>
                <a:ea typeface="+mn-ea"/>
                <a:cs typeface="+mn-cs"/>
              </a:rPr>
              <a:t>例</a:t>
            </a:r>
            <a:r>
              <a:rPr kumimoji="1" lang="en-US" altLang="zh-CN">
                <a:latin typeface="+mn-lt"/>
                <a:ea typeface="+mn-ea"/>
                <a:cs typeface="+mn-cs"/>
              </a:rPr>
              <a:t>5.8 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写一程序，判断某一年是否闰年。</a:t>
            </a:r>
            <a:endParaRPr kumimoji="1" lang="en-US" altLang="zh-CN">
              <a:latin typeface="+mn-lt"/>
              <a:ea typeface="+mn-ea"/>
              <a:cs typeface="+mn-cs"/>
            </a:endParaRPr>
          </a:p>
          <a:p>
            <a:pPr/>
            <a:r>
              <a:rPr kumimoji="1" lang="zh-CN" altLang="zh-CN" dirty="0">
                <a:latin typeface="+mn-lt"/>
                <a:ea typeface="+mn-ea"/>
                <a:cs typeface="+mn-cs"/>
              </a:rPr>
              <a:t>解题思路：在前面已介绍过判别闰年的方法</a:t>
            </a:r>
            <a:endParaRPr kumimoji="1" lang="en-US" altLang="zh-CN">
              <a:latin typeface="+mn-lt"/>
              <a:ea typeface="+mn-ea"/>
              <a:cs typeface="+mn-cs"/>
            </a:endParaRPr>
          </a:p>
          <a:p>
            <a:pPr/>
            <a:r>
              <a:rPr kumimoji="1" lang="zh-CN" altLang="en-US" dirty="0">
                <a:latin typeface="+mn-lt"/>
                <a:ea typeface="+mn-ea"/>
                <a:cs typeface="+mn-cs"/>
              </a:rPr>
              <a:t>本例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用不同的方法编写程序</a:t>
            </a:r>
            <a:endParaRPr kumimoji="1" lang="zh-CN" altLang="zh-CN" dirty="0">
              <a:latin typeface="+mn-lt"/>
              <a:ea typeface="+mn-ea"/>
              <a:cs typeface="+mn-cs"/>
            </a:endParaRPr>
          </a:p>
        </p:txBody>
      </p:sp>
      <p:sp>
        <p:nvSpPr>
          <p:cNvPr id="115715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5716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5717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5718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15719" name="图片 7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2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charRg st="21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41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charRg st="41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568325"/>
            <a:ext cx="8786813" cy="768350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5.8</a:t>
            </a:r>
            <a:r>
              <a:rPr kumimoji="1" lang="zh-CN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选择结构程序综合举例</a:t>
            </a:r>
            <a:endParaRPr kumimoji="1" lang="zh-CN" altLang="en-US" sz="44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84995" name="Rectangle 3"/>
          <p:cNvSpPr>
            <a:spLocks noGrp="1"/>
          </p:cNvSpPr>
          <p:nvPr>
            <p:ph idx="1"/>
          </p:nvPr>
        </p:nvSpPr>
        <p:spPr>
          <a:xfrm>
            <a:off x="500063" y="1714500"/>
            <a:ext cx="7929563" cy="3857625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1" lang="zh-CN" altLang="zh-CN" sz="32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用变量</a:t>
            </a:r>
            <a:r>
              <a:rPr kumimoji="1" lang="en-US" altLang="zh-CN" sz="32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leap</a:t>
            </a:r>
            <a:r>
              <a:rPr kumimoji="1" lang="zh-CN" altLang="zh-CN" sz="32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代表是否闰年的信息。若闰年，令</a:t>
            </a:r>
            <a:r>
              <a:rPr kumimoji="1" lang="en-US" altLang="zh-CN" sz="32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leap=1</a:t>
            </a:r>
            <a:r>
              <a:rPr kumimoji="1" lang="zh-CN" altLang="zh-CN" sz="32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；非闰年，</a:t>
            </a:r>
            <a:r>
              <a:rPr kumimoji="1" lang="en-US" altLang="zh-CN" sz="32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leap=0</a:t>
            </a:r>
            <a:r>
              <a:rPr kumimoji="1" lang="zh-CN" altLang="zh-CN" sz="32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。最后判断</a:t>
            </a:r>
            <a:r>
              <a:rPr kumimoji="1" lang="en-US" altLang="zh-CN" sz="32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leap</a:t>
            </a:r>
            <a:r>
              <a:rPr kumimoji="1" lang="zh-CN" altLang="zh-CN" sz="32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是否为１（真），若是，则输出“闰年”信息</a:t>
            </a:r>
            <a:endParaRPr kumimoji="1" lang="en-US" altLang="zh-CN" sz="3200" b="1" i="0" u="none" strike="noStrike" kern="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endParaRPr kumimoji="1" lang="zh-CN" altLang="zh-CN" sz="3200" b="1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6739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6740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6741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6742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16743" name="图片 7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1" name="Rectangle 3"/>
          <p:cNvSpPr>
            <a:spLocks noGrp="1"/>
          </p:cNvSpPr>
          <p:nvPr>
            <p:ph idx="1"/>
          </p:nvPr>
        </p:nvSpPr>
        <p:spPr>
          <a:xfrm>
            <a:off x="142875" y="0"/>
            <a:ext cx="9001125" cy="685800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#include &lt;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stdio.h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&gt;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 err="1"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 main()	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{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year,</a:t>
            </a:r>
            <a:r>
              <a:rPr kumimoji="1" lang="en-US" altLang="zh-CN" sz="2800" err="1">
                <a:solidFill>
                  <a:srgbClr val="00B050"/>
                </a:solidFill>
                <a:latin typeface="+mn-lt"/>
                <a:ea typeface="+mn-ea"/>
                <a:cs typeface="+mn-cs"/>
              </a:rPr>
              <a:t>leap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printf("enter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 year:");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scanf("%d",&amp;year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if (year%4==0)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 if(year%100==0)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	       if(year%400==0)    </a:t>
            </a: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leap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=1;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     else    </a:t>
            </a: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leap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=0;	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 else    </a:t>
            </a: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leap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=1;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else    </a:t>
            </a: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leap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=0;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if (</a:t>
            </a: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leap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)   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printf("%d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 is ",year);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else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printf("%d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 is not ",year);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printf("a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 leap year.\n");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return 0;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117762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7763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7764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7765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7563" y="857250"/>
            <a:ext cx="2357437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zh-CN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标志变量</a:t>
            </a:r>
            <a:endParaRPr lang="zh-CN" altLang="en-US" sz="2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071688" y="1357313"/>
            <a:ext cx="1000125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直接连接符 11"/>
          <p:cNvCxnSpPr/>
          <p:nvPr/>
        </p:nvCxnSpPr>
        <p:spPr>
          <a:xfrm>
            <a:off x="428625" y="5000625"/>
            <a:ext cx="1643063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4" name="TextBox 13"/>
          <p:cNvSpPr txBox="1"/>
          <p:nvPr/>
        </p:nvSpPr>
        <p:spPr>
          <a:xfrm>
            <a:off x="3786188" y="4000500"/>
            <a:ext cx="4214812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zh-CN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与</a:t>
            </a:r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 (leap!=0)</a:t>
            </a:r>
            <a:r>
              <a:rPr lang="zh-CN" altLang="zh-CN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含义相同</a:t>
            </a:r>
            <a:endParaRPr lang="zh-CN" altLang="en-US" sz="2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17770" name="图片 10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5" name="Rectangle 3"/>
          <p:cNvSpPr>
            <a:spLocks noGrp="1"/>
          </p:cNvSpPr>
          <p:nvPr>
            <p:ph idx="1"/>
          </p:nvPr>
        </p:nvSpPr>
        <p:spPr>
          <a:xfrm>
            <a:off x="142875" y="0"/>
            <a:ext cx="9001125" cy="685800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#include &lt;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stdio.h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&gt;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 err="1"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 main()	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{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year,</a:t>
            </a:r>
            <a:r>
              <a:rPr kumimoji="1" lang="en-US" altLang="zh-CN" sz="2800" err="1">
                <a:solidFill>
                  <a:srgbClr val="00B050"/>
                </a:solidFill>
                <a:latin typeface="+mn-lt"/>
                <a:ea typeface="+mn-ea"/>
                <a:cs typeface="+mn-cs"/>
              </a:rPr>
              <a:t>leap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printf("enter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 year:");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scanf("%d",&amp;year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if (year%4==0)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 if(year%100==0)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	       if(year%400==0)    </a:t>
            </a: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leap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=1;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     else    </a:t>
            </a: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leap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=0;	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 else    </a:t>
            </a: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leap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=1;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else    </a:t>
            </a: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leap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=0;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if (</a:t>
            </a: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leap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)   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printf("%d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 is ",year);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else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printf("%d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 is not ",year);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printf("a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 leap year.\n");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return 0;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118786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8787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8788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8789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rot="5400000">
            <a:off x="965200" y="3178175"/>
            <a:ext cx="784225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4" name="TextBox 13"/>
          <p:cNvSpPr txBox="1"/>
          <p:nvPr/>
        </p:nvSpPr>
        <p:spPr>
          <a:xfrm>
            <a:off x="4643438" y="3429000"/>
            <a:ext cx="3000375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采取锯齿形式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rot="5400000">
            <a:off x="71438" y="3143250"/>
            <a:ext cx="1571625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7" name="直接连接符 16"/>
          <p:cNvCxnSpPr/>
          <p:nvPr/>
        </p:nvCxnSpPr>
        <p:spPr>
          <a:xfrm rot="5400000">
            <a:off x="-820737" y="3106738"/>
            <a:ext cx="25019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91490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7000"/>
            <a:ext cx="3857625" cy="8016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1492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938" y="127000"/>
            <a:ext cx="5070475" cy="774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8796" name="图片 12" descr="Untitl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09" name="Rectangle 3"/>
          <p:cNvSpPr>
            <a:spLocks noGrp="1"/>
          </p:cNvSpPr>
          <p:nvPr>
            <p:ph idx="1"/>
          </p:nvPr>
        </p:nvSpPr>
        <p:spPr>
          <a:xfrm>
            <a:off x="142875" y="0"/>
            <a:ext cx="9001125" cy="685800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#include &lt;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stdio.h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&gt;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 err="1"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 main()	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{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year,</a:t>
            </a:r>
            <a:r>
              <a:rPr kumimoji="1" lang="en-US" altLang="zh-CN" sz="2800" err="1">
                <a:solidFill>
                  <a:srgbClr val="00B050"/>
                </a:solidFill>
                <a:latin typeface="+mn-lt"/>
                <a:ea typeface="+mn-ea"/>
                <a:cs typeface="+mn-cs"/>
              </a:rPr>
              <a:t>leap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printf("enter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 year:");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scanf("%d",&amp;year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if (year%4==0)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 if(year%100==0)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	       if(year%400==0)    </a:t>
            </a: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leap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=1;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     else    </a:t>
            </a: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leap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=0;	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 else    </a:t>
            </a: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leap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=1;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else    </a:t>
            </a: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leap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=0;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if (</a:t>
            </a: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leap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)   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printf("%d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 is ",year);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else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printf("%d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 is not ",year);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printf("a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 leap year.\n");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return 0;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119810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9811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9812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9813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8625" y="1785938"/>
            <a:ext cx="6786563" cy="278606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0125" y="4786313"/>
            <a:ext cx="6858000" cy="1816100"/>
          </a:xfrm>
          <a:prstGeom prst="rect">
            <a:avLst/>
          </a:prstGeom>
          <a:solidFill>
            <a:srgbClr val="0000CC"/>
          </a:solidFill>
          <a:ln w="9525">
            <a:noFill/>
          </a:ln>
        </p:spPr>
        <p:txBody>
          <a:bodyPr anchor="t" anchorCtr="0">
            <a:spAutoFit/>
          </a:bodyPr>
          <a:p>
            <a:pPr>
              <a:buSzTx/>
            </a:pPr>
            <a:r>
              <a:rPr lang="en-US" altLang="zh-CN" sz="2800" b="1" dirty="0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if(year%4!=0)  leap=0;</a:t>
            </a:r>
            <a:endParaRPr lang="zh-CN" altLang="zh-CN" sz="2800" b="1" dirty="0">
              <a:solidFill>
                <a:srgbClr val="FFFF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>
              <a:buSzTx/>
            </a:pPr>
            <a:r>
              <a:rPr lang="en-US" altLang="zh-CN" sz="2800" b="1" dirty="0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else if (year%100!=0)  leap=1;</a:t>
            </a:r>
            <a:endParaRPr lang="zh-CN" altLang="zh-CN" sz="2800" b="1" dirty="0">
              <a:solidFill>
                <a:srgbClr val="FFFF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>
              <a:buSzTx/>
            </a:pPr>
            <a:r>
              <a:rPr lang="en-US" altLang="zh-CN" sz="2800" b="1" dirty="0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else if(year%400!=0)   leap=0;</a:t>
            </a:r>
            <a:endParaRPr lang="zh-CN" altLang="zh-CN" sz="2800" b="1" dirty="0">
              <a:solidFill>
                <a:srgbClr val="FFFF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>
              <a:buSzTx/>
            </a:pPr>
            <a:r>
              <a:rPr lang="en-US" altLang="zh-CN" sz="2800" b="1" dirty="0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else  </a:t>
            </a:r>
            <a:r>
              <a:rPr lang="zh-CN" altLang="zh-CN" sz="2800" b="1" dirty="0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　</a:t>
            </a:r>
            <a:r>
              <a:rPr lang="en-US" altLang="zh-CN" sz="2800" b="1" dirty="0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leap=1;</a:t>
            </a:r>
            <a:endParaRPr lang="zh-CN" altLang="en-US" sz="2800" b="1" dirty="0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19816" name="图片 8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3" name="Rectangle 3"/>
          <p:cNvSpPr>
            <a:spLocks noGrp="1"/>
          </p:cNvSpPr>
          <p:nvPr>
            <p:ph idx="1"/>
          </p:nvPr>
        </p:nvSpPr>
        <p:spPr>
          <a:xfrm>
            <a:off x="142875" y="0"/>
            <a:ext cx="9001125" cy="685800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#include &lt;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stdio.h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&gt;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 err="1"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 main()	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{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year,</a:t>
            </a:r>
            <a:r>
              <a:rPr kumimoji="1" lang="en-US" altLang="zh-CN" sz="2800" err="1">
                <a:solidFill>
                  <a:srgbClr val="00B050"/>
                </a:solidFill>
                <a:latin typeface="+mn-lt"/>
                <a:ea typeface="+mn-ea"/>
                <a:cs typeface="+mn-cs"/>
              </a:rPr>
              <a:t>leap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printf("enter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 year:");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scanf("%d",&amp;year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if (year%4==0)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 if(year%100==0)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	       if(year%400==0)    </a:t>
            </a: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leap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=1;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     else    </a:t>
            </a: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leap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=0;	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 else    </a:t>
            </a: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leap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=1;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else    </a:t>
            </a: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leap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=0;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if (</a:t>
            </a:r>
            <a:r>
              <a:rPr kumimoji="1" lang="en-US" altLang="zh-CN" sz="28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leap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)   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printf("%d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 is ",year);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else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printf("%d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 is not ",year);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printf("a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 leap year.\n");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return 0;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29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120834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0835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0836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0837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0838" name="矩形 12"/>
          <p:cNvSpPr/>
          <p:nvPr/>
        </p:nvSpPr>
        <p:spPr>
          <a:xfrm>
            <a:off x="428625" y="1785938"/>
            <a:ext cx="6786563" cy="278606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2938" y="4586288"/>
            <a:ext cx="7643812" cy="2246312"/>
          </a:xfrm>
          <a:prstGeom prst="rect">
            <a:avLst/>
          </a:prstGeom>
          <a:solidFill>
            <a:srgbClr val="0000CC"/>
          </a:solidFill>
          <a:ln w="9525">
            <a:noFill/>
          </a:ln>
        </p:spPr>
        <p:txBody>
          <a:bodyPr anchor="t" anchorCtr="0">
            <a:spAutoFit/>
          </a:bodyPr>
          <a:p>
            <a:pPr>
              <a:buSzTx/>
            </a:pPr>
            <a:r>
              <a:rPr lang="en-US" altLang="zh-CN" sz="2800" b="1" dirty="0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if((year%4==0 &amp;&amp; year%100!=0) </a:t>
            </a:r>
            <a:endParaRPr lang="en-US" altLang="zh-CN" sz="2800" b="1" dirty="0">
              <a:solidFill>
                <a:srgbClr val="FFFF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>
              <a:buSzTx/>
            </a:pPr>
            <a:r>
              <a:rPr lang="en-US" altLang="zh-CN" sz="2800" b="1" dirty="0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                 || (year%400==0))</a:t>
            </a:r>
            <a:endParaRPr lang="zh-CN" altLang="zh-CN" sz="2800" b="1" dirty="0">
              <a:solidFill>
                <a:srgbClr val="FFFF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>
              <a:buSzTx/>
            </a:pPr>
            <a:r>
              <a:rPr lang="en-US" altLang="zh-CN" sz="2800" b="1" dirty="0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leap=1;</a:t>
            </a:r>
            <a:endParaRPr lang="zh-CN" altLang="zh-CN" sz="2800" b="1" dirty="0">
              <a:solidFill>
                <a:srgbClr val="FFFF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>
              <a:buSzTx/>
            </a:pPr>
            <a:r>
              <a:rPr lang="en-US" altLang="zh-CN" sz="2800" b="1" dirty="0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else  </a:t>
            </a:r>
            <a:endParaRPr lang="en-US" altLang="zh-CN" sz="2800" b="1" dirty="0">
              <a:solidFill>
                <a:srgbClr val="FFFF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>
              <a:buSzTx/>
            </a:pPr>
            <a:r>
              <a:rPr lang="en-US" altLang="zh-CN" sz="2800" b="1" dirty="0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leap=0;</a:t>
            </a:r>
            <a:endParaRPr lang="zh-CN" altLang="en-US" sz="2800" b="1" dirty="0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20840" name="图片 8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Rectangle 3"/>
          <p:cNvSpPr>
            <a:spLocks noGrp="1"/>
          </p:cNvSpPr>
          <p:nvPr>
            <p:ph idx="1"/>
          </p:nvPr>
        </p:nvSpPr>
        <p:spPr>
          <a:xfrm>
            <a:off x="500063" y="1143000"/>
            <a:ext cx="8215312" cy="4643438"/>
          </a:xfrm>
          <a:ln/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#include &lt;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stdio.h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&gt;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#include  &lt;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math.h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&gt;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 err="1"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 main ( )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{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double a,b,c,disc,x1,x2,p,q;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scanf("%lf%lf%lf",&amp;a,&amp;b,&amp;c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);</a:t>
            </a:r>
            <a:endParaRPr kumimoji="1" lang="en-US" altLang="zh-CN" sz="280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disc=b*b-4*a*c;</a:t>
            </a:r>
            <a:endParaRPr kumimoji="1" lang="en-US" altLang="zh-CN" sz="2800">
              <a:latin typeface="+mn-lt"/>
              <a:ea typeface="+mn-ea"/>
              <a:cs typeface="+mn-cs"/>
            </a:endParaRPr>
          </a:p>
        </p:txBody>
      </p:sp>
      <p:sp>
        <p:nvSpPr>
          <p:cNvPr id="34818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19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20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85938" y="5286375"/>
            <a:ext cx="5857875" cy="584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计算</a:t>
            </a:r>
            <a:r>
              <a:rPr lang="en-US" altLang="zh-CN"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3200" b="1" baseline="300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-4ac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disc</a:t>
            </a: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的值变为</a:t>
            </a:r>
            <a:r>
              <a:rPr lang="en-US" altLang="zh-CN" sz="32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endParaRPr lang="zh-CN" altLang="en-US" sz="32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22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71563" y="4643438"/>
            <a:ext cx="6072187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5171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8063" y="4214813"/>
            <a:ext cx="1585912" cy="571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825" name="图片 9" descr="Untitled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57" name="Rectangle 3"/>
          <p:cNvSpPr>
            <a:spLocks noGrp="1"/>
          </p:cNvSpPr>
          <p:nvPr>
            <p:ph idx="1"/>
          </p:nvPr>
        </p:nvSpPr>
        <p:spPr>
          <a:xfrm>
            <a:off x="642938" y="857250"/>
            <a:ext cx="7929562" cy="785813"/>
          </a:xfrm>
          <a:ln/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None/>
            </a:pPr>
            <a:r>
              <a:rPr kumimoji="1" lang="en-US" altLang="zh-CN">
                <a:latin typeface="+mn-lt"/>
                <a:ea typeface="+mn-ea"/>
                <a:cs typeface="+mn-cs"/>
              </a:rPr>
              <a:t>  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例</a:t>
            </a:r>
            <a:r>
              <a:rPr kumimoji="1" lang="en-US" altLang="zh-CN">
                <a:latin typeface="+mn-lt"/>
                <a:ea typeface="+mn-ea"/>
                <a:cs typeface="+mn-cs"/>
              </a:rPr>
              <a:t>5.9 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求</a:t>
            </a:r>
            <a:r>
              <a:rPr kumimoji="1" lang="en-US" altLang="zh-CN">
                <a:latin typeface="+mn-lt"/>
                <a:ea typeface="+mn-ea"/>
                <a:cs typeface="+mn-cs"/>
              </a:rPr>
              <a:t>                         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方程的解。</a:t>
            </a:r>
            <a:endParaRPr kumimoji="1" lang="zh-CN" altLang="zh-CN" dirty="0">
              <a:latin typeface="+mn-lt"/>
              <a:ea typeface="+mn-ea"/>
              <a:cs typeface="+mn-cs"/>
            </a:endParaRPr>
          </a:p>
        </p:txBody>
      </p:sp>
      <p:sp>
        <p:nvSpPr>
          <p:cNvPr id="121858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1859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1860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1861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1862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21863" name="Object 1"/>
          <p:cNvGraphicFramePr/>
          <p:nvPr/>
        </p:nvGraphicFramePr>
        <p:xfrm>
          <a:off x="2714625" y="857250"/>
          <a:ext cx="32766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016000" imgH="203200" progId="Equation.3">
                  <p:embed/>
                </p:oleObj>
              </mc:Choice>
              <mc:Fallback>
                <p:oleObj name="" r:id="rId1" imgW="1016000" imgH="2032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14625" y="857250"/>
                        <a:ext cx="3276600" cy="642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4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1865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1866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1867" name="Rectangle 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组合 19"/>
          <p:cNvGrpSpPr/>
          <p:nvPr/>
        </p:nvGrpSpPr>
        <p:grpSpPr>
          <a:xfrm>
            <a:off x="642938" y="1643063"/>
            <a:ext cx="7929562" cy="4857750"/>
            <a:chOff x="571472" y="1714488"/>
            <a:chExt cx="7929618" cy="4857784"/>
          </a:xfrm>
        </p:grpSpPr>
        <p:sp>
          <p:nvSpPr>
            <p:cNvPr id="121869" name="Rectangle 3"/>
            <p:cNvSpPr txBox="1"/>
            <p:nvPr/>
          </p:nvSpPr>
          <p:spPr>
            <a:xfrm>
              <a:off x="571472" y="1714488"/>
              <a:ext cx="7929618" cy="485778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lnSpc>
                  <a:spcPct val="120000"/>
                </a:lnSpc>
                <a:buFont typeface="Wingdings" panose="05000000000000000000" pitchFamily="2" charset="2"/>
                <a:buChar char="Ø"/>
              </a:pPr>
              <a:r>
                <a:rPr lang="zh-CN" altLang="zh-CN" sz="3200" b="1" dirty="0">
                  <a:latin typeface="Arial" panose="020B0604020202020204" pitchFamily="34" charset="0"/>
                  <a:ea typeface="宋体" panose="02010600030101010101" pitchFamily="2" charset="-122"/>
                </a:rPr>
                <a:t>解题思路：</a:t>
              </a:r>
              <a:r>
                <a:rPr lang="zh-CN" altLang="en-US" sz="3200" b="1" dirty="0">
                  <a:latin typeface="Arial" panose="020B0604020202020204" pitchFamily="34" charset="0"/>
                  <a:ea typeface="宋体" panose="02010600030101010101" pitchFamily="2" charset="-122"/>
                </a:rPr>
                <a:t>处理以下各情况</a:t>
              </a:r>
              <a:endParaRPr lang="en-US" altLang="zh-CN" sz="3200" b="1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1" indent="0" eaLnBrk="1" hangingPunct="1">
                <a:lnSpc>
                  <a:spcPct val="120000"/>
                </a:lnSpc>
              </a:pPr>
              <a:r>
                <a:rPr lang="zh-CN" altLang="zh-CN" sz="3200" b="1" dirty="0">
                  <a:latin typeface="Arial" panose="020B0604020202020204" pitchFamily="34" charset="0"/>
                  <a:ea typeface="宋体" panose="02010600030101010101" pitchFamily="2" charset="-122"/>
                </a:rPr>
                <a:t>①</a:t>
              </a:r>
              <a:r>
                <a:rPr lang="en-US" altLang="zh-CN" sz="3200" b="1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zh-CN" altLang="zh-CN" sz="3200" b="1" dirty="0">
                  <a:latin typeface="Arial" panose="020B0604020202020204" pitchFamily="34" charset="0"/>
                  <a:ea typeface="宋体" panose="02010600030101010101" pitchFamily="2" charset="-122"/>
                </a:rPr>
                <a:t>ａ＝０，不是二次方程</a:t>
              </a:r>
              <a:endParaRPr lang="en-US" altLang="zh-CN" sz="3200" b="1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1" indent="0" eaLnBrk="1" hangingPunct="1">
                <a:lnSpc>
                  <a:spcPct val="120000"/>
                </a:lnSpc>
              </a:pPr>
              <a:r>
                <a:rPr lang="zh-CN" altLang="zh-CN" sz="3200" b="1" dirty="0">
                  <a:latin typeface="Arial" panose="020B0604020202020204" pitchFamily="34" charset="0"/>
                  <a:ea typeface="宋体" panose="02010600030101010101" pitchFamily="2" charset="-122"/>
                </a:rPr>
                <a:t>② </a:t>
              </a:r>
              <a:r>
                <a:rPr lang="en-US" altLang="zh-CN" sz="3200" b="1">
                  <a:latin typeface="Arial" panose="020B0604020202020204" pitchFamily="34" charset="0"/>
                  <a:ea typeface="宋体" panose="02010600030101010101" pitchFamily="2" charset="-122"/>
                </a:rPr>
                <a:t>                    </a:t>
              </a:r>
              <a:r>
                <a:rPr lang="zh-CN" altLang="zh-CN" sz="3200" b="1" dirty="0">
                  <a:latin typeface="Arial" panose="020B0604020202020204" pitchFamily="34" charset="0"/>
                  <a:ea typeface="宋体" panose="02010600030101010101" pitchFamily="2" charset="-122"/>
                </a:rPr>
                <a:t>，有两个相等实根</a:t>
              </a:r>
              <a:endParaRPr lang="zh-CN" altLang="zh-CN" sz="32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3200" b="1">
                  <a:latin typeface="Arial" panose="020B0604020202020204" pitchFamily="34" charset="0"/>
                  <a:ea typeface="宋体" panose="02010600030101010101" pitchFamily="2" charset="-122"/>
                </a:rPr>
                <a:t>    </a:t>
              </a:r>
              <a:r>
                <a:rPr lang="zh-CN" altLang="zh-CN" sz="3200" b="1" dirty="0">
                  <a:latin typeface="Arial" panose="020B0604020202020204" pitchFamily="34" charset="0"/>
                  <a:ea typeface="宋体" panose="02010600030101010101" pitchFamily="2" charset="-122"/>
                </a:rPr>
                <a:t>③</a:t>
              </a:r>
              <a:r>
                <a:rPr lang="en-US" altLang="zh-CN" sz="3200" b="1">
                  <a:latin typeface="Arial" panose="020B0604020202020204" pitchFamily="34" charset="0"/>
                  <a:ea typeface="宋体" panose="02010600030101010101" pitchFamily="2" charset="-122"/>
                </a:rPr>
                <a:t>                     </a:t>
              </a:r>
              <a:r>
                <a:rPr lang="zh-CN" altLang="zh-CN" sz="3200" b="1" dirty="0">
                  <a:latin typeface="Arial" panose="020B0604020202020204" pitchFamily="34" charset="0"/>
                  <a:ea typeface="宋体" panose="02010600030101010101" pitchFamily="2" charset="-122"/>
                </a:rPr>
                <a:t>，有两个不等实根。</a:t>
              </a:r>
              <a:endParaRPr lang="zh-CN" altLang="zh-CN" sz="32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3200" b="1">
                  <a:latin typeface="Arial" panose="020B0604020202020204" pitchFamily="34" charset="0"/>
                  <a:ea typeface="宋体" panose="02010600030101010101" pitchFamily="2" charset="-122"/>
                </a:rPr>
                <a:t>    </a:t>
              </a:r>
              <a:r>
                <a:rPr lang="zh-CN" altLang="zh-CN" sz="3200" b="1" dirty="0">
                  <a:latin typeface="Arial" panose="020B0604020202020204" pitchFamily="34" charset="0"/>
                  <a:ea typeface="宋体" panose="02010600030101010101" pitchFamily="2" charset="-122"/>
                </a:rPr>
                <a:t>④</a:t>
              </a:r>
              <a:r>
                <a:rPr lang="en-US" altLang="zh-CN" sz="3200" b="1">
                  <a:latin typeface="Arial" panose="020B0604020202020204" pitchFamily="34" charset="0"/>
                  <a:ea typeface="宋体" panose="02010600030101010101" pitchFamily="2" charset="-122"/>
                </a:rPr>
                <a:t>                     </a:t>
              </a:r>
              <a:r>
                <a:rPr lang="zh-CN" altLang="zh-CN" sz="3200" b="1" dirty="0">
                  <a:latin typeface="Arial" panose="020B0604020202020204" pitchFamily="34" charset="0"/>
                  <a:ea typeface="宋体" panose="02010600030101010101" pitchFamily="2" charset="-122"/>
                </a:rPr>
                <a:t>，有两个共轭复根。</a:t>
              </a:r>
              <a:endParaRPr lang="en-US" altLang="zh-CN" sz="3200" b="1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800" b="1">
                  <a:latin typeface="Arial" panose="020B0604020202020204" pitchFamily="34" charset="0"/>
                  <a:ea typeface="宋体" panose="02010600030101010101" pitchFamily="2" charset="-122"/>
                </a:rPr>
                <a:t>          </a:t>
              </a:r>
              <a:r>
                <a:rPr lang="zh-CN" altLang="zh-CN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应当以</a:t>
              </a:r>
              <a:r>
                <a:rPr lang="en-US" altLang="zh-CN" sz="2800" b="1" err="1">
                  <a:latin typeface="Arial" panose="020B0604020202020204" pitchFamily="34" charset="0"/>
                  <a:ea typeface="宋体" panose="02010600030101010101" pitchFamily="2" charset="-122"/>
                </a:rPr>
                <a:t>p+qi</a:t>
              </a:r>
              <a:r>
                <a:rPr lang="zh-CN" altLang="zh-CN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和</a:t>
              </a:r>
              <a:r>
                <a:rPr lang="en-US" altLang="zh-CN" sz="2800" b="1" err="1">
                  <a:latin typeface="Arial" panose="020B0604020202020204" pitchFamily="34" charset="0"/>
                  <a:ea typeface="宋体" panose="02010600030101010101" pitchFamily="2" charset="-122"/>
                </a:rPr>
                <a:t>p-qi</a:t>
              </a:r>
              <a:r>
                <a:rPr lang="zh-CN" altLang="zh-CN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的形式输出复根</a:t>
              </a:r>
              <a:endParaRPr lang="en-US" altLang="zh-CN" sz="2800" b="1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800" b="1">
                  <a:latin typeface="Arial" panose="020B0604020202020204" pitchFamily="34" charset="0"/>
                  <a:ea typeface="宋体" panose="02010600030101010101" pitchFamily="2" charset="-122"/>
                </a:rPr>
                <a:t>          </a:t>
              </a:r>
              <a:r>
                <a:rPr lang="zh-CN" altLang="zh-CN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其中，</a:t>
              </a:r>
              <a:r>
                <a:rPr lang="en-US" altLang="zh-CN" sz="2800" b="1">
                  <a:latin typeface="Arial" panose="020B0604020202020204" pitchFamily="34" charset="0"/>
                  <a:ea typeface="宋体" panose="02010600030101010101" pitchFamily="2" charset="-122"/>
                </a:rPr>
                <a:t>p=-b/2a</a:t>
              </a:r>
              <a:r>
                <a:rPr lang="zh-CN" altLang="zh-CN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，</a:t>
              </a:r>
              <a:r>
                <a:rPr lang="en-US" altLang="zh-CN" sz="2800" b="1">
                  <a:latin typeface="Arial" panose="020B0604020202020204" pitchFamily="34" charset="0"/>
                  <a:ea typeface="宋体" panose="02010600030101010101" pitchFamily="2" charset="-122"/>
                </a:rPr>
                <a:t>q=(                 )/2a</a:t>
              </a:r>
              <a:endPara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lnSpc>
                  <a:spcPct val="120000"/>
                </a:lnSpc>
                <a:buFont typeface="Wingdings" panose="05000000000000000000" pitchFamily="2" charset="2"/>
              </a:pPr>
              <a:endParaRPr lang="zh-CN" altLang="zh-CN" sz="32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21870" name="Object 3"/>
            <p:cNvGraphicFramePr/>
            <p:nvPr/>
          </p:nvGraphicFramePr>
          <p:xfrm>
            <a:off x="1714480" y="2933146"/>
            <a:ext cx="2143140" cy="542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3" imgW="786765" imgH="203200" progId="Equation.3">
                    <p:embed/>
                  </p:oleObj>
                </mc:Choice>
                <mc:Fallback>
                  <p:oleObj name="" r:id="rId3" imgW="786765" imgH="20320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714480" y="2933146"/>
                          <a:ext cx="2143140" cy="542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871" name="Object 5"/>
            <p:cNvGraphicFramePr/>
            <p:nvPr/>
          </p:nvGraphicFramePr>
          <p:xfrm>
            <a:off x="1670257" y="3534298"/>
            <a:ext cx="2258801" cy="571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5" imgW="786765" imgH="203200" progId="Equation.3">
                    <p:embed/>
                  </p:oleObj>
                </mc:Choice>
                <mc:Fallback>
                  <p:oleObj name="" r:id="rId5" imgW="786765" imgH="2032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670257" y="3534298"/>
                          <a:ext cx="2258801" cy="5715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872" name="Object 7"/>
            <p:cNvGraphicFramePr/>
            <p:nvPr/>
          </p:nvGraphicFramePr>
          <p:xfrm>
            <a:off x="1676902" y="4093276"/>
            <a:ext cx="2204373" cy="571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7" imgW="774065" imgH="203200" progId="Equation.3">
                    <p:embed/>
                  </p:oleObj>
                </mc:Choice>
                <mc:Fallback>
                  <p:oleObj name="" r:id="rId7" imgW="774065" imgH="2032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676902" y="4093276"/>
                          <a:ext cx="2204373" cy="5715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873" name="Object 9"/>
            <p:cNvGraphicFramePr/>
            <p:nvPr/>
          </p:nvGraphicFramePr>
          <p:xfrm>
            <a:off x="4820174" y="5114742"/>
            <a:ext cx="1714512" cy="6429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9" imgW="685800" imgH="254000" progId="Equation.3">
                    <p:embed/>
                  </p:oleObj>
                </mc:Choice>
                <mc:Fallback>
                  <p:oleObj name="" r:id="rId9" imgW="685800" imgH="25400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820174" y="5114742"/>
                          <a:ext cx="1714512" cy="6429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21874" name="图片 18" descr="Untitled.png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1" name="Rectangle 3"/>
          <p:cNvSpPr>
            <a:spLocks noGrp="1"/>
          </p:cNvSpPr>
          <p:nvPr>
            <p:ph idx="1"/>
          </p:nvPr>
        </p:nvSpPr>
        <p:spPr>
          <a:xfrm>
            <a:off x="500063" y="785813"/>
            <a:ext cx="8286750" cy="542925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#include &lt;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stdio.h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&gt;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#include &lt;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math.h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&gt;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err="1"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 main()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{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double a,b,c,disc,x1,x2,realpart,</a:t>
            </a:r>
            <a:endParaRPr kumimoji="1" lang="en-US" altLang="zh-CN" sz="280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                                     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imagpart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scanf("%lf,%lf,%lf",&amp;a,&amp;b,&amp;c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printf("The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 equation ");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if(fabs(a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)&lt;=1e-6)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printf("is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 not a quadratic\n");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122882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883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884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885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886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887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888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889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890" name="Rectangle 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43438" y="4857750"/>
            <a:ext cx="3857625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实型不能用</a:t>
            </a:r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 (a==0)</a:t>
            </a:r>
            <a:endParaRPr lang="zh-CN" altLang="en-US" sz="2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22892" name="图片 12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905" name="Rectangle 3"/>
          <p:cNvSpPr>
            <a:spLocks noGrp="1"/>
          </p:cNvSpPr>
          <p:nvPr>
            <p:ph idx="1"/>
          </p:nvPr>
        </p:nvSpPr>
        <p:spPr>
          <a:xfrm>
            <a:off x="0" y="1357313"/>
            <a:ext cx="8929688" cy="3857625"/>
          </a:xfrm>
          <a:ln/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else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{disc=b*b-4*a*c;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if(fabs(disc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)&lt;=1e-6)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printf("has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 two equal roots:%8.4f\n",</a:t>
            </a:r>
            <a:endParaRPr kumimoji="1" lang="en-US" altLang="zh-CN" sz="280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                                      -b/(2*a));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else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123906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3907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3908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3909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3910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3911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3912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3913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3914" name="Rectangle 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71938" y="1976438"/>
            <a:ext cx="5000625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zh-CN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先算</a:t>
            </a:r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disc</a:t>
            </a:r>
            <a:r>
              <a:rPr lang="zh-CN" altLang="zh-CN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，以减少重复计算</a:t>
            </a:r>
            <a:endParaRPr lang="zh-CN" altLang="en-US" sz="2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57750" y="2571750"/>
            <a:ext cx="3857625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不能用</a:t>
            </a:r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 (disc==0)</a:t>
            </a:r>
            <a:endParaRPr lang="zh-CN" altLang="en-US" sz="2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23917" name="图片 13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4929" name="Rectangle 3"/>
          <p:cNvSpPr>
            <a:spLocks noGrp="1"/>
          </p:cNvSpPr>
          <p:nvPr>
            <p:ph idx="1"/>
          </p:nvPr>
        </p:nvSpPr>
        <p:spPr>
          <a:xfrm>
            <a:off x="0" y="857250"/>
            <a:ext cx="8929688" cy="4714875"/>
          </a:xfrm>
          <a:ln/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if(disc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&gt;1e-6)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	  {x1=(-b+sqrt(disc))/(2*a);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  x2=(-b-sqrt(disc))/(2*a);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printf("has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 distinct real roots:%8.4f</a:t>
            </a:r>
            <a:endParaRPr kumimoji="1" lang="en-US" altLang="zh-CN" sz="280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                             and %8.4f\n",x1,x2);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	  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 else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124930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4931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4932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4933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4934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4935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4936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4937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4938" name="Rectangle 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24939" name="图片 11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953" name="Rectangle 3"/>
          <p:cNvSpPr>
            <a:spLocks noGrp="1"/>
          </p:cNvSpPr>
          <p:nvPr>
            <p:ph idx="1"/>
          </p:nvPr>
        </p:nvSpPr>
        <p:spPr>
          <a:xfrm>
            <a:off x="142875" y="857250"/>
            <a:ext cx="8501063" cy="5643563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 {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realpart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=-b/(2*a);           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  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imagpart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=sqrt(-disc)/(2*a);    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  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printf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(" has complex roots:\n");         </a:t>
            </a:r>
            <a:endParaRPr kumimoji="1" lang="en-US" altLang="zh-CN" sz="280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    printf("%8.4f+%8.4f</a:t>
            </a:r>
            <a:r>
              <a:rPr kumimoji="1" lang="en-US" altLang="zh-CN" sz="28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i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\n“</a:t>
            </a:r>
            <a:endParaRPr kumimoji="1" lang="en-US" altLang="zh-CN" sz="280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                          ,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realpart,imagpart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);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    printf("%8.4f-%8.4f</a:t>
            </a:r>
            <a:r>
              <a:rPr kumimoji="1" lang="en-US" altLang="zh-CN" sz="28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i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\n",</a:t>
            </a:r>
            <a:endParaRPr kumimoji="1" lang="en-US" altLang="zh-CN" sz="280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                       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realpart,imagpart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);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	    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return 0;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}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endParaRPr kumimoji="1" lang="zh-CN" altLang="zh-CN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125954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5955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5956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5957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5958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5959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5960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5961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5962" name="Rectangle 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15042" name="Picture 2" descr="pic4-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625" y="4786313"/>
            <a:ext cx="8421688" cy="857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5964" name="图片 12" descr="Untitled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977" name="Rectangle 3"/>
          <p:cNvSpPr>
            <a:spLocks noGrp="1"/>
          </p:cNvSpPr>
          <p:nvPr>
            <p:ph idx="1"/>
          </p:nvPr>
        </p:nvSpPr>
        <p:spPr>
          <a:xfrm>
            <a:off x="142875" y="857250"/>
            <a:ext cx="8501063" cy="5643563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 {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realpart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=-b/(2*a);           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  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imagpart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=sqrt(-disc)/(2*a);    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  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printf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(" has complex roots:\n");         </a:t>
            </a:r>
            <a:endParaRPr kumimoji="1" lang="en-US" altLang="zh-CN" sz="280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    printf("%8.4f+%8.4f</a:t>
            </a:r>
            <a:r>
              <a:rPr kumimoji="1" lang="en-US" altLang="zh-CN" sz="28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i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\n“</a:t>
            </a:r>
            <a:endParaRPr kumimoji="1" lang="en-US" altLang="zh-CN" sz="280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                          ,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realpart,imagpart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);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    printf("%8.4f-%8.4f</a:t>
            </a:r>
            <a:r>
              <a:rPr kumimoji="1" lang="en-US" altLang="zh-CN" sz="28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i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\n",</a:t>
            </a:r>
            <a:endParaRPr kumimoji="1" lang="en-US" altLang="zh-CN" sz="280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                       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realpart,imagpart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);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	    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return 0;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}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endParaRPr kumimoji="1" lang="zh-CN" altLang="zh-CN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126978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6979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6980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6981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6982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6983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6984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6985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6986" name="Rectangle 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16066" name="Picture 2" descr="pic4-9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938" y="4572000"/>
            <a:ext cx="7602537" cy="17859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6988" name="图片 12" descr="Untitled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6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8001" name="Rectangle 3"/>
          <p:cNvSpPr>
            <a:spLocks noGrp="1"/>
          </p:cNvSpPr>
          <p:nvPr>
            <p:ph idx="1"/>
          </p:nvPr>
        </p:nvSpPr>
        <p:spPr>
          <a:xfrm>
            <a:off x="142875" y="857250"/>
            <a:ext cx="8501063" cy="5643563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 {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realpart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=-b/(2*a);           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  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imagpart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=sqrt(-disc)/(2*a);    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  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printf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(" has complex roots:\n");         </a:t>
            </a:r>
            <a:endParaRPr kumimoji="1" lang="en-US" altLang="zh-CN" sz="280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    printf("%8.4f+%8.4f</a:t>
            </a:r>
            <a:r>
              <a:rPr kumimoji="1" lang="en-US" altLang="zh-CN" sz="28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i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\n“</a:t>
            </a:r>
            <a:endParaRPr kumimoji="1" lang="en-US" altLang="zh-CN" sz="280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                          ,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realpart,imagpart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);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    printf("%8.4f-%8.4f</a:t>
            </a:r>
            <a:r>
              <a:rPr kumimoji="1" lang="en-US" altLang="zh-CN" sz="28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i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\n",</a:t>
            </a:r>
            <a:endParaRPr kumimoji="1" lang="en-US" altLang="zh-CN" sz="280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                         </a:t>
            </a:r>
            <a:r>
              <a:rPr kumimoji="1" lang="en-US" altLang="zh-CN" sz="2800" err="1">
                <a:latin typeface="+mn-lt"/>
                <a:ea typeface="+mn-ea"/>
                <a:cs typeface="+mn-cs"/>
              </a:rPr>
              <a:t>realpart,imagpart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);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	    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return 0;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}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endParaRPr kumimoji="1" lang="zh-CN" altLang="zh-CN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128002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8003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8004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8005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8006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8007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8008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8009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8010" name="Rectangle 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17090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288" y="4652963"/>
            <a:ext cx="8459787" cy="555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8012" name="图片 12" descr="Untitled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7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9025" name="Rectangle 3"/>
          <p:cNvSpPr>
            <a:spLocks noGrp="1"/>
          </p:cNvSpPr>
          <p:nvPr>
            <p:ph idx="1"/>
          </p:nvPr>
        </p:nvSpPr>
        <p:spPr>
          <a:xfrm>
            <a:off x="357188" y="785813"/>
            <a:ext cx="8215312" cy="5500687"/>
          </a:xfrm>
          <a:ln/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例</a:t>
            </a:r>
            <a:r>
              <a:rPr kumimoji="1" lang="en-US" altLang="zh-CN">
                <a:latin typeface="+mn-lt"/>
                <a:ea typeface="+mn-ea"/>
                <a:cs typeface="+mn-cs"/>
              </a:rPr>
              <a:t>5.10 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运输公司对用户计算运输费用。路程</a:t>
            </a:r>
            <a:r>
              <a:rPr kumimoji="1" lang="en-US" altLang="zh-CN">
                <a:latin typeface="+mn-lt"/>
                <a:ea typeface="+mn-ea"/>
                <a:cs typeface="+mn-cs"/>
              </a:rPr>
              <a:t>(s km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）越远，每吨·千米运费越低。</a:t>
            </a:r>
            <a:endParaRPr kumimoji="1" lang="en-US" altLang="zh-CN">
              <a:latin typeface="+mn-lt"/>
              <a:ea typeface="+mn-ea"/>
              <a:cs typeface="+mn-cs"/>
            </a:endParaRPr>
          </a:p>
          <a:p>
            <a:pPr/>
            <a:r>
              <a:rPr kumimoji="1" lang="zh-CN" altLang="zh-CN" dirty="0">
                <a:latin typeface="+mn-lt"/>
                <a:ea typeface="+mn-ea"/>
                <a:cs typeface="+mn-cs"/>
              </a:rPr>
              <a:t>标准如下： </a:t>
            </a:r>
            <a:endParaRPr kumimoji="1" lang="zh-CN" altLang="zh-CN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            s &lt; 250                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没有折扣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  250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≤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s &lt; 500                 2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％折扣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  500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≤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s &lt; 1000               5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％折扣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 1000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≤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s &lt; 2000              8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％折扣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 2000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≤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s &lt; 3000              10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％折扣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>
                <a:latin typeface="+mn-lt"/>
                <a:ea typeface="+mn-ea"/>
                <a:cs typeface="+mn-cs"/>
              </a:rPr>
              <a:t>      3000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≤</a:t>
            </a:r>
            <a:r>
              <a:rPr kumimoji="1" lang="en-US" altLang="zh-CN" sz="2800">
                <a:latin typeface="+mn-lt"/>
                <a:ea typeface="+mn-ea"/>
                <a:cs typeface="+mn-cs"/>
              </a:rPr>
              <a:t>s                           15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％折扣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129026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9027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9028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9029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9030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9031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9032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9033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9034" name="Rectangle 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29035" name="图片 11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49" name="Rectangle 3"/>
          <p:cNvSpPr>
            <a:spLocks noGrp="1"/>
          </p:cNvSpPr>
          <p:nvPr>
            <p:ph idx="1"/>
          </p:nvPr>
        </p:nvSpPr>
        <p:spPr>
          <a:xfrm>
            <a:off x="357188" y="928688"/>
            <a:ext cx="7929562" cy="3357562"/>
          </a:xfrm>
          <a:ln/>
        </p:spPr>
        <p:txBody>
          <a:bodyPr vert="horz" wrap="square" lIns="91440" tIns="45720" rIns="91440" bIns="45720" anchor="t" anchorCtr="0"/>
          <a:p>
            <a:pPr/>
            <a:r>
              <a:rPr kumimoji="1" lang="zh-CN" altLang="zh-CN" dirty="0">
                <a:latin typeface="+mn-lt"/>
                <a:ea typeface="+mn-ea"/>
                <a:cs typeface="+mn-cs"/>
              </a:rPr>
              <a:t>解题思路：</a:t>
            </a:r>
            <a:endParaRPr kumimoji="1" lang="en-US" altLang="zh-CN">
              <a:latin typeface="+mn-lt"/>
              <a:ea typeface="+mn-ea"/>
              <a:cs typeface="+mn-cs"/>
            </a:endParaRPr>
          </a:p>
          <a:p>
            <a:pPr lvl="1"/>
            <a:r>
              <a:rPr kumimoji="1" lang="zh-CN" altLang="zh-CN" dirty="0">
                <a:latin typeface="+mn-lt"/>
                <a:ea typeface="+mn-ea"/>
              </a:rPr>
              <a:t>设每吨每千米货物的基本运费为</a:t>
            </a:r>
            <a:r>
              <a:rPr kumimoji="1" lang="en-US" altLang="zh-CN">
                <a:latin typeface="+mn-lt"/>
                <a:ea typeface="+mn-ea"/>
              </a:rPr>
              <a:t>p</a:t>
            </a:r>
            <a:r>
              <a:rPr kumimoji="1" lang="zh-CN" altLang="zh-CN" dirty="0">
                <a:latin typeface="+mn-lt"/>
                <a:ea typeface="+mn-ea"/>
              </a:rPr>
              <a:t>，货物重为</a:t>
            </a:r>
            <a:r>
              <a:rPr kumimoji="1" lang="en-US" altLang="zh-CN">
                <a:latin typeface="+mn-lt"/>
                <a:ea typeface="+mn-ea"/>
              </a:rPr>
              <a:t>w</a:t>
            </a:r>
            <a:r>
              <a:rPr kumimoji="1" lang="zh-CN" altLang="zh-CN" dirty="0">
                <a:latin typeface="+mn-lt"/>
                <a:ea typeface="+mn-ea"/>
              </a:rPr>
              <a:t>，距离为</a:t>
            </a:r>
            <a:r>
              <a:rPr kumimoji="1" lang="en-US" altLang="zh-CN">
                <a:latin typeface="+mn-lt"/>
                <a:ea typeface="+mn-ea"/>
              </a:rPr>
              <a:t>s</a:t>
            </a:r>
            <a:r>
              <a:rPr kumimoji="1" lang="zh-CN" altLang="zh-CN" dirty="0">
                <a:latin typeface="+mn-lt"/>
                <a:ea typeface="+mn-ea"/>
              </a:rPr>
              <a:t>，折扣为</a:t>
            </a:r>
            <a:r>
              <a:rPr kumimoji="1" lang="en-US" altLang="zh-CN">
                <a:latin typeface="+mn-lt"/>
                <a:ea typeface="+mn-ea"/>
              </a:rPr>
              <a:t>d</a:t>
            </a:r>
            <a:endParaRPr kumimoji="1" lang="en-US" altLang="zh-CN">
              <a:latin typeface="+mn-lt"/>
              <a:ea typeface="+mn-ea"/>
            </a:endParaRPr>
          </a:p>
          <a:p>
            <a:pPr lvl="1"/>
            <a:r>
              <a:rPr kumimoji="1" lang="zh-CN" altLang="zh-CN" dirty="0">
                <a:latin typeface="+mn-lt"/>
                <a:ea typeface="+mn-ea"/>
              </a:rPr>
              <a:t>总运费</a:t>
            </a:r>
            <a:r>
              <a:rPr kumimoji="1" lang="en-US" altLang="zh-CN">
                <a:latin typeface="+mn-lt"/>
                <a:ea typeface="+mn-ea"/>
              </a:rPr>
              <a:t>f</a:t>
            </a:r>
            <a:r>
              <a:rPr kumimoji="1" lang="zh-CN" altLang="zh-CN" dirty="0">
                <a:latin typeface="+mn-lt"/>
                <a:ea typeface="+mn-ea"/>
              </a:rPr>
              <a:t>的计算公式为</a:t>
            </a:r>
            <a:r>
              <a:rPr kumimoji="1" lang="en-US" altLang="zh-CN">
                <a:latin typeface="+mn-lt"/>
                <a:ea typeface="+mn-ea"/>
              </a:rPr>
              <a:t>f=p</a:t>
            </a:r>
            <a:r>
              <a:rPr kumimoji="1" lang="zh-CN" altLang="zh-CN" dirty="0">
                <a:latin typeface="+mn-lt"/>
                <a:ea typeface="+mn-ea"/>
              </a:rPr>
              <a:t>×</a:t>
            </a:r>
            <a:r>
              <a:rPr kumimoji="1" lang="en-US" altLang="zh-CN">
                <a:latin typeface="+mn-lt"/>
                <a:ea typeface="+mn-ea"/>
              </a:rPr>
              <a:t>w</a:t>
            </a:r>
            <a:r>
              <a:rPr kumimoji="1" lang="zh-CN" altLang="zh-CN" dirty="0">
                <a:latin typeface="+mn-lt"/>
                <a:ea typeface="+mn-ea"/>
              </a:rPr>
              <a:t>×</a:t>
            </a:r>
            <a:r>
              <a:rPr kumimoji="1" lang="en-US" altLang="zh-CN">
                <a:latin typeface="+mn-lt"/>
                <a:ea typeface="+mn-ea"/>
              </a:rPr>
              <a:t>s</a:t>
            </a:r>
            <a:r>
              <a:rPr kumimoji="1" lang="zh-CN" altLang="zh-CN" dirty="0">
                <a:latin typeface="+mn-lt"/>
                <a:ea typeface="+mn-ea"/>
              </a:rPr>
              <a:t>×</a:t>
            </a:r>
            <a:r>
              <a:rPr kumimoji="1" lang="en-US" altLang="zh-CN">
                <a:latin typeface="+mn-lt"/>
                <a:ea typeface="+mn-ea"/>
              </a:rPr>
              <a:t>(1-d)</a:t>
            </a:r>
            <a:endParaRPr kumimoji="1" lang="zh-CN" altLang="zh-CN" dirty="0">
              <a:latin typeface="+mn-lt"/>
              <a:ea typeface="+mn-ea"/>
            </a:endParaRPr>
          </a:p>
        </p:txBody>
      </p:sp>
      <p:sp>
        <p:nvSpPr>
          <p:cNvPr id="130050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0051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0052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0053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0054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0055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0056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0057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0058" name="Rectangle 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30059" name="图片 11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214313" y="785813"/>
            <a:ext cx="8786812" cy="5429250"/>
          </a:xfrm>
          <a:ln/>
        </p:spPr>
        <p:txBody>
          <a:bodyPr vert="horz" wrap="square" lIns="91440" tIns="45720" rIns="91440" bIns="45720" anchor="t" anchorCtr="0"/>
          <a:p>
            <a:pPr/>
            <a:r>
              <a:rPr kumimoji="1" lang="zh-CN" altLang="zh-CN" dirty="0">
                <a:latin typeface="+mn-lt"/>
                <a:ea typeface="+mn-ea"/>
                <a:cs typeface="+mn-cs"/>
              </a:rPr>
              <a:t>折扣的变化规律：</a:t>
            </a:r>
            <a:endParaRPr kumimoji="1" lang="en-US" altLang="zh-CN">
              <a:latin typeface="+mn-lt"/>
              <a:ea typeface="+mn-ea"/>
              <a:cs typeface="+mn-cs"/>
            </a:endParaRPr>
          </a:p>
          <a:p>
            <a:pPr lvl="1"/>
            <a:r>
              <a:rPr kumimoji="1" lang="zh-CN" altLang="zh-CN" dirty="0">
                <a:latin typeface="+mn-lt"/>
                <a:ea typeface="+mn-ea"/>
              </a:rPr>
              <a:t>折扣的“变化点”都是</a:t>
            </a:r>
            <a:r>
              <a:rPr kumimoji="1" lang="en-US" altLang="zh-CN">
                <a:latin typeface="+mn-lt"/>
                <a:ea typeface="+mn-ea"/>
              </a:rPr>
              <a:t>250</a:t>
            </a:r>
            <a:r>
              <a:rPr kumimoji="1" lang="zh-CN" altLang="zh-CN" dirty="0">
                <a:latin typeface="+mn-lt"/>
                <a:ea typeface="+mn-ea"/>
              </a:rPr>
              <a:t>的倍数</a:t>
            </a:r>
            <a:endParaRPr kumimoji="1" lang="en-US" altLang="zh-CN">
              <a:latin typeface="+mn-lt"/>
              <a:ea typeface="+mn-ea"/>
            </a:endParaRPr>
          </a:p>
          <a:p>
            <a:pPr lvl="1"/>
            <a:r>
              <a:rPr kumimoji="1" lang="zh-CN" altLang="zh-CN" dirty="0">
                <a:latin typeface="+mn-lt"/>
                <a:ea typeface="+mn-ea"/>
              </a:rPr>
              <a:t>在横轴上加一种坐标</a:t>
            </a:r>
            <a:r>
              <a:rPr kumimoji="1" lang="en-US" altLang="zh-CN">
                <a:latin typeface="+mn-lt"/>
                <a:ea typeface="+mn-ea"/>
              </a:rPr>
              <a:t>c</a:t>
            </a:r>
            <a:r>
              <a:rPr kumimoji="1" lang="zh-CN" altLang="zh-CN" dirty="0">
                <a:latin typeface="+mn-lt"/>
                <a:ea typeface="+mn-ea"/>
              </a:rPr>
              <a:t>，</a:t>
            </a:r>
            <a:r>
              <a:rPr kumimoji="1" lang="en-US" altLang="zh-CN">
                <a:latin typeface="+mn-lt"/>
                <a:ea typeface="+mn-ea"/>
              </a:rPr>
              <a:t>c</a:t>
            </a:r>
            <a:r>
              <a:rPr kumimoji="1" lang="zh-CN" altLang="zh-CN" dirty="0">
                <a:latin typeface="+mn-lt"/>
                <a:ea typeface="+mn-ea"/>
              </a:rPr>
              <a:t>的值为</a:t>
            </a:r>
            <a:r>
              <a:rPr kumimoji="1" lang="en-US" altLang="zh-CN">
                <a:latin typeface="+mn-lt"/>
                <a:ea typeface="+mn-ea"/>
              </a:rPr>
              <a:t>s/250</a:t>
            </a:r>
            <a:endParaRPr kumimoji="1" lang="en-US" altLang="zh-CN">
              <a:latin typeface="+mn-lt"/>
              <a:ea typeface="+mn-ea"/>
            </a:endParaRPr>
          </a:p>
          <a:p>
            <a:pPr lvl="1"/>
            <a:r>
              <a:rPr kumimoji="1" lang="en-US" altLang="zh-CN">
                <a:latin typeface="+mn-lt"/>
                <a:ea typeface="+mn-ea"/>
              </a:rPr>
              <a:t>c</a:t>
            </a:r>
            <a:r>
              <a:rPr kumimoji="1" lang="zh-CN" altLang="zh-CN" dirty="0">
                <a:latin typeface="+mn-lt"/>
                <a:ea typeface="+mn-ea"/>
              </a:rPr>
              <a:t>代表</a:t>
            </a:r>
            <a:r>
              <a:rPr kumimoji="1" lang="en-US" altLang="zh-CN">
                <a:latin typeface="+mn-lt"/>
                <a:ea typeface="+mn-ea"/>
              </a:rPr>
              <a:t>250</a:t>
            </a:r>
            <a:r>
              <a:rPr kumimoji="1" lang="zh-CN" altLang="zh-CN" dirty="0">
                <a:latin typeface="+mn-lt"/>
                <a:ea typeface="+mn-ea"/>
              </a:rPr>
              <a:t>的倍数</a:t>
            </a:r>
            <a:endParaRPr kumimoji="1" lang="en-US" altLang="zh-CN">
              <a:latin typeface="+mn-lt"/>
              <a:ea typeface="+mn-ea"/>
            </a:endParaRPr>
          </a:p>
          <a:p>
            <a:pPr lvl="1"/>
            <a:r>
              <a:rPr kumimoji="1" lang="zh-CN" altLang="zh-CN" dirty="0">
                <a:latin typeface="+mn-lt"/>
                <a:ea typeface="+mn-ea"/>
              </a:rPr>
              <a:t>当</a:t>
            </a:r>
            <a:r>
              <a:rPr kumimoji="1" lang="en-US" altLang="zh-CN">
                <a:latin typeface="+mn-lt"/>
                <a:ea typeface="+mn-ea"/>
              </a:rPr>
              <a:t>c&lt;1</a:t>
            </a:r>
            <a:r>
              <a:rPr kumimoji="1" lang="zh-CN" altLang="zh-CN" dirty="0">
                <a:latin typeface="+mn-lt"/>
                <a:ea typeface="+mn-ea"/>
              </a:rPr>
              <a:t>时，表示</a:t>
            </a:r>
            <a:r>
              <a:rPr kumimoji="1" lang="en-US" altLang="zh-CN">
                <a:latin typeface="+mn-lt"/>
                <a:ea typeface="+mn-ea"/>
              </a:rPr>
              <a:t>s&lt;250</a:t>
            </a:r>
            <a:r>
              <a:rPr kumimoji="1" lang="zh-CN" altLang="zh-CN" dirty="0">
                <a:latin typeface="+mn-lt"/>
                <a:ea typeface="+mn-ea"/>
              </a:rPr>
              <a:t>，无折扣</a:t>
            </a:r>
            <a:endParaRPr kumimoji="1" lang="en-US" altLang="zh-CN">
              <a:latin typeface="+mn-lt"/>
              <a:ea typeface="+mn-ea"/>
            </a:endParaRPr>
          </a:p>
          <a:p>
            <a:pPr lvl="1"/>
            <a:r>
              <a:rPr kumimoji="1" lang="en-US" altLang="zh-CN">
                <a:latin typeface="+mn-lt"/>
                <a:ea typeface="+mn-ea"/>
              </a:rPr>
              <a:t>1</a:t>
            </a:r>
            <a:r>
              <a:rPr kumimoji="1" lang="zh-CN" altLang="zh-CN" dirty="0">
                <a:latin typeface="+mn-lt"/>
                <a:ea typeface="+mn-ea"/>
              </a:rPr>
              <a:t>≤</a:t>
            </a:r>
            <a:r>
              <a:rPr kumimoji="1" lang="en-US" altLang="zh-CN">
                <a:latin typeface="+mn-lt"/>
                <a:ea typeface="+mn-ea"/>
              </a:rPr>
              <a:t>c&lt;2</a:t>
            </a:r>
            <a:r>
              <a:rPr kumimoji="1" lang="zh-CN" altLang="zh-CN" dirty="0">
                <a:latin typeface="+mn-lt"/>
                <a:ea typeface="+mn-ea"/>
              </a:rPr>
              <a:t>时，表示</a:t>
            </a:r>
            <a:r>
              <a:rPr kumimoji="1" lang="en-US" altLang="zh-CN">
                <a:latin typeface="+mn-lt"/>
                <a:ea typeface="+mn-ea"/>
              </a:rPr>
              <a:t>250</a:t>
            </a:r>
            <a:r>
              <a:rPr kumimoji="1" lang="zh-CN" altLang="zh-CN" dirty="0">
                <a:latin typeface="+mn-lt"/>
                <a:ea typeface="+mn-ea"/>
              </a:rPr>
              <a:t>≤</a:t>
            </a:r>
            <a:r>
              <a:rPr kumimoji="1" lang="en-US" altLang="zh-CN">
                <a:latin typeface="+mn-lt"/>
                <a:ea typeface="+mn-ea"/>
              </a:rPr>
              <a:t>s&lt;500</a:t>
            </a:r>
            <a:r>
              <a:rPr kumimoji="1" lang="zh-CN" altLang="zh-CN" dirty="0">
                <a:latin typeface="+mn-lt"/>
                <a:ea typeface="+mn-ea"/>
              </a:rPr>
              <a:t>，折扣</a:t>
            </a:r>
            <a:r>
              <a:rPr kumimoji="1" lang="en-US" altLang="zh-CN">
                <a:latin typeface="+mn-lt"/>
                <a:ea typeface="+mn-ea"/>
              </a:rPr>
              <a:t>d=2</a:t>
            </a:r>
            <a:r>
              <a:rPr kumimoji="1" lang="zh-CN" altLang="zh-CN" dirty="0">
                <a:latin typeface="+mn-lt"/>
                <a:ea typeface="+mn-ea"/>
              </a:rPr>
              <a:t>％</a:t>
            </a:r>
            <a:endParaRPr kumimoji="1" lang="en-US" altLang="zh-CN">
              <a:latin typeface="+mn-lt"/>
              <a:ea typeface="+mn-ea"/>
            </a:endParaRPr>
          </a:p>
          <a:p>
            <a:pPr lvl="1"/>
            <a:r>
              <a:rPr kumimoji="1" lang="en-US" altLang="zh-CN">
                <a:latin typeface="+mn-lt"/>
                <a:ea typeface="+mn-ea"/>
              </a:rPr>
              <a:t>2</a:t>
            </a:r>
            <a:r>
              <a:rPr kumimoji="1" lang="zh-CN" altLang="zh-CN" dirty="0">
                <a:latin typeface="+mn-lt"/>
                <a:ea typeface="+mn-ea"/>
              </a:rPr>
              <a:t>≤</a:t>
            </a:r>
            <a:r>
              <a:rPr kumimoji="1" lang="en-US" altLang="zh-CN">
                <a:latin typeface="+mn-lt"/>
                <a:ea typeface="+mn-ea"/>
              </a:rPr>
              <a:t>c&lt;4</a:t>
            </a:r>
            <a:r>
              <a:rPr kumimoji="1" lang="zh-CN" altLang="zh-CN" dirty="0">
                <a:latin typeface="+mn-lt"/>
                <a:ea typeface="+mn-ea"/>
              </a:rPr>
              <a:t>时，</a:t>
            </a:r>
            <a:r>
              <a:rPr kumimoji="1" lang="en-US" altLang="zh-CN">
                <a:latin typeface="+mn-lt"/>
                <a:ea typeface="+mn-ea"/>
              </a:rPr>
              <a:t>d=5</a:t>
            </a:r>
            <a:r>
              <a:rPr kumimoji="1" lang="zh-CN" altLang="zh-CN" dirty="0">
                <a:latin typeface="+mn-lt"/>
                <a:ea typeface="+mn-ea"/>
              </a:rPr>
              <a:t>％；</a:t>
            </a:r>
            <a:r>
              <a:rPr kumimoji="1" lang="en-US" altLang="zh-CN">
                <a:latin typeface="+mn-lt"/>
                <a:ea typeface="+mn-ea"/>
              </a:rPr>
              <a:t>4</a:t>
            </a:r>
            <a:r>
              <a:rPr kumimoji="1" lang="zh-CN" altLang="zh-CN" dirty="0">
                <a:latin typeface="+mn-lt"/>
                <a:ea typeface="+mn-ea"/>
              </a:rPr>
              <a:t>≤</a:t>
            </a:r>
            <a:r>
              <a:rPr kumimoji="1" lang="en-US" altLang="zh-CN">
                <a:latin typeface="+mn-lt"/>
                <a:ea typeface="+mn-ea"/>
              </a:rPr>
              <a:t>c&lt;8</a:t>
            </a:r>
            <a:r>
              <a:rPr kumimoji="1" lang="zh-CN" altLang="zh-CN" dirty="0">
                <a:latin typeface="+mn-lt"/>
                <a:ea typeface="+mn-ea"/>
              </a:rPr>
              <a:t>时，</a:t>
            </a:r>
            <a:r>
              <a:rPr kumimoji="1" lang="en-US" altLang="zh-CN">
                <a:latin typeface="+mn-lt"/>
                <a:ea typeface="+mn-ea"/>
              </a:rPr>
              <a:t>d=8</a:t>
            </a:r>
            <a:r>
              <a:rPr kumimoji="1" lang="zh-CN" altLang="zh-CN" dirty="0">
                <a:latin typeface="+mn-lt"/>
                <a:ea typeface="+mn-ea"/>
              </a:rPr>
              <a:t>％；</a:t>
            </a:r>
            <a:endParaRPr kumimoji="1" lang="en-US" altLang="zh-CN">
              <a:latin typeface="+mn-lt"/>
              <a:ea typeface="+mn-ea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1" lang="en-US" altLang="zh-CN">
                <a:latin typeface="+mn-lt"/>
                <a:ea typeface="+mn-ea"/>
              </a:rPr>
              <a:t>   8</a:t>
            </a:r>
            <a:r>
              <a:rPr kumimoji="1" lang="zh-CN" altLang="zh-CN" dirty="0">
                <a:latin typeface="+mn-lt"/>
                <a:ea typeface="+mn-ea"/>
              </a:rPr>
              <a:t>≤</a:t>
            </a:r>
            <a:r>
              <a:rPr kumimoji="1" lang="en-US" altLang="zh-CN">
                <a:latin typeface="+mn-lt"/>
                <a:ea typeface="+mn-ea"/>
              </a:rPr>
              <a:t>c&lt;12</a:t>
            </a:r>
            <a:r>
              <a:rPr kumimoji="1" lang="zh-CN" altLang="zh-CN" dirty="0">
                <a:latin typeface="+mn-lt"/>
                <a:ea typeface="+mn-ea"/>
              </a:rPr>
              <a:t>时，</a:t>
            </a:r>
            <a:r>
              <a:rPr kumimoji="1" lang="en-US" altLang="zh-CN">
                <a:latin typeface="+mn-lt"/>
                <a:ea typeface="+mn-ea"/>
              </a:rPr>
              <a:t>d=10</a:t>
            </a:r>
            <a:r>
              <a:rPr kumimoji="1" lang="zh-CN" altLang="zh-CN" dirty="0">
                <a:latin typeface="+mn-lt"/>
                <a:ea typeface="+mn-ea"/>
              </a:rPr>
              <a:t>％；</a:t>
            </a:r>
            <a:r>
              <a:rPr kumimoji="1" lang="en-US" altLang="zh-CN">
                <a:latin typeface="+mn-lt"/>
                <a:ea typeface="+mn-ea"/>
              </a:rPr>
              <a:t>c</a:t>
            </a:r>
            <a:r>
              <a:rPr kumimoji="1" lang="zh-CN" altLang="zh-CN" dirty="0">
                <a:latin typeface="+mn-lt"/>
                <a:ea typeface="+mn-ea"/>
              </a:rPr>
              <a:t>≥</a:t>
            </a:r>
            <a:r>
              <a:rPr kumimoji="1" lang="en-US" altLang="zh-CN">
                <a:latin typeface="+mn-lt"/>
                <a:ea typeface="+mn-ea"/>
              </a:rPr>
              <a:t>12</a:t>
            </a:r>
            <a:r>
              <a:rPr kumimoji="1" lang="zh-CN" altLang="zh-CN" dirty="0">
                <a:latin typeface="+mn-lt"/>
                <a:ea typeface="+mn-ea"/>
              </a:rPr>
              <a:t>时，</a:t>
            </a:r>
            <a:r>
              <a:rPr kumimoji="1" lang="en-US" altLang="zh-CN">
                <a:latin typeface="+mn-lt"/>
                <a:ea typeface="+mn-ea"/>
              </a:rPr>
              <a:t>d=15</a:t>
            </a:r>
            <a:r>
              <a:rPr kumimoji="1" lang="zh-CN" altLang="zh-CN" dirty="0">
                <a:latin typeface="+mn-lt"/>
                <a:ea typeface="+mn-ea"/>
              </a:rPr>
              <a:t>％</a:t>
            </a:r>
            <a:endParaRPr kumimoji="1" lang="zh-CN" altLang="zh-CN" dirty="0">
              <a:latin typeface="+mn-lt"/>
              <a:ea typeface="+mn-ea"/>
            </a:endParaRPr>
          </a:p>
        </p:txBody>
      </p:sp>
      <p:sp>
        <p:nvSpPr>
          <p:cNvPr id="131074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1075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1076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1077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1078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1079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1080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1081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1082" name="Rectangle 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31083" name="图片 11" descr="Untitl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2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charRg st="20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37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charRg st="37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58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charRg st="58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68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267">
                                            <p:txEl>
                                              <p:charRg st="68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86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267">
                                            <p:txEl>
                                              <p:charRg st="86" end="1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12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267">
                                            <p:txEl>
                                              <p:charRg st="112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37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charRg st="137" end="1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TABLE_BEAUTIFY" val="smartTable{66071bb8-c601-4e63-98cb-515eae807117}"/>
  <p:tag name="TABLE_ENDDRAG_ORIGIN_RECT" val="646*149"/>
  <p:tag name="TABLE_ENDDRAG_RECT" val="16*258*646*149"/>
</p:tagLst>
</file>

<file path=ppt/tags/tag2.xml><?xml version="1.0" encoding="utf-8"?>
<p:tagLst xmlns:p="http://schemas.openxmlformats.org/presentationml/2006/main">
  <p:tag name="KSO_WPP_MARK_KEY" val="121ab9c9-5901-488e-8d4a-2c8ba677a46b"/>
  <p:tag name="COMMONDATA" val="eyJoZGlkIjoiNmQ5ZWU1ZGM5NjFhODJlMDFhOTMwNTdmZTc2YzFmOTAifQ=="/>
</p:tagLst>
</file>

<file path=ppt/theme/theme1.xml><?xml version="1.0" encoding="utf-8"?>
<a:theme xmlns:a="http://schemas.openxmlformats.org/drawingml/2006/main" name="Bold Stripes">
  <a:themeElements>
    <a:clrScheme name="Bold Stripes 9">
      <a:dk1>
        <a:srgbClr val="000000"/>
      </a:dk1>
      <a:lt1>
        <a:srgbClr val="F36721"/>
      </a:lt1>
      <a:dk2>
        <a:srgbClr val="000000"/>
      </a:dk2>
      <a:lt2>
        <a:srgbClr val="EAEAEA"/>
      </a:lt2>
      <a:accent1>
        <a:srgbClr val="FFFFFF"/>
      </a:accent1>
      <a:accent2>
        <a:srgbClr val="DDDDDD"/>
      </a:accent2>
      <a:accent3>
        <a:srgbClr val="F8B8AB"/>
      </a:accent3>
      <a:accent4>
        <a:srgbClr val="000000"/>
      </a:accent4>
      <a:accent5>
        <a:srgbClr val="FFFFFF"/>
      </a:accent5>
      <a:accent6>
        <a:srgbClr val="C8C8C8"/>
      </a:accent6>
      <a:hlink>
        <a:srgbClr val="000000"/>
      </a:hlink>
      <a:folHlink>
        <a:srgbClr val="969696"/>
      </a:folHlink>
    </a:clrScheme>
    <a:fontScheme name="Bold Stripe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5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B73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6">
        <a:dk1>
          <a:srgbClr val="000000"/>
        </a:dk1>
        <a:lt1>
          <a:srgbClr val="F36721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8B8AB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B73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7">
        <a:dk1>
          <a:srgbClr val="000000"/>
        </a:dk1>
        <a:lt1>
          <a:srgbClr val="F36721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8B8AB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DB03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5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B73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6">
        <a:dk1>
          <a:srgbClr val="000000"/>
        </a:dk1>
        <a:lt1>
          <a:srgbClr val="F36721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8B8AB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B73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7">
        <a:dk1>
          <a:srgbClr val="000000"/>
        </a:dk1>
        <a:lt1>
          <a:srgbClr val="F36721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8B8AB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DB03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8">
        <a:dk1>
          <a:srgbClr val="000000"/>
        </a:dk1>
        <a:lt1>
          <a:srgbClr val="F36721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8B8AB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000000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9">
        <a:dk1>
          <a:srgbClr val="000000"/>
        </a:dk1>
        <a:lt1>
          <a:srgbClr val="F36721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8B8AB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00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0</TotalTime>
  <Words>20630</Words>
  <Application>WPS 演示</Application>
  <PresentationFormat>在屏幕上显示</PresentationFormat>
  <Paragraphs>1430</Paragraphs>
  <Slides>104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104</vt:i4>
      </vt:variant>
    </vt:vector>
  </HeadingPairs>
  <TitlesOfParts>
    <vt:vector size="132" baseType="lpstr">
      <vt:lpstr>Arial</vt:lpstr>
      <vt:lpstr>宋体</vt:lpstr>
      <vt:lpstr>Wingdings</vt:lpstr>
      <vt:lpstr>Verdana</vt:lpstr>
      <vt:lpstr>Calibri</vt:lpstr>
      <vt:lpstr>黑体</vt:lpstr>
      <vt:lpstr>Times New Roman</vt:lpstr>
      <vt:lpstr>微软雅黑</vt:lpstr>
      <vt:lpstr>Arial Unicode MS</vt:lpstr>
      <vt:lpstr>Times New Roman</vt:lpstr>
      <vt:lpstr>隶书</vt:lpstr>
      <vt:lpstr>楷体_GB2312</vt:lpstr>
      <vt:lpstr>新宋体</vt:lpstr>
      <vt:lpstr>Symbol</vt:lpstr>
      <vt:lpstr>Arial Unicode MS</vt:lpstr>
      <vt:lpstr>楷体</vt:lpstr>
      <vt:lpstr>Bold Stripes</vt:lpstr>
      <vt:lpstr>默认设计模板</vt:lpstr>
      <vt:lpstr>1_默认设计模板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谭浩强</dc:creator>
  <cp:lastModifiedBy>miruslife</cp:lastModifiedBy>
  <cp:revision>956</cp:revision>
  <dcterms:created xsi:type="dcterms:W3CDTF">2002-12-29T13:24:47Z</dcterms:created>
  <dcterms:modified xsi:type="dcterms:W3CDTF">2022-10-28T04:57:49Z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3C0A01FE469C4EFEB01D806736CB881B</vt:lpwstr>
  </property>
</Properties>
</file>