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CAA5BE-6C3A-4570-A3FA-D74F8CD56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F122DC-07A7-4136-9B26-B2D03C10D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75211A-559B-411C-A719-21F2BD8B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D5F3-DB8A-4746-8DAA-1194EF06738F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3CE8D3-63E0-4847-BBE4-ACB2A14A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00CCCD-EDB4-431E-8955-86B37CDC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3315-7341-4B71-8F51-C3A05DDF1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15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E71865-C384-4E2C-86CA-897C2EF2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F4B88A-7700-43CB-8D0E-36DCCA7D4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C057DE-C422-41B7-9FE6-9F76B92CB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D5F3-DB8A-4746-8DAA-1194EF06738F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4B989D-84F7-47AE-9229-92E2577E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03B63B-49E9-4884-9EA0-17DF6AF4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3315-7341-4B71-8F51-C3A05DDF1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94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73ABCC8-4047-4613-A522-715CD427F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AFADA6F-E0AC-4C56-B192-E2D7DA07A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0F8BE2-E4D5-42AC-AABC-328F21D2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D5F3-DB8A-4746-8DAA-1194EF06738F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CECB75-3FA8-47EE-8B74-4EA343F0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81B92C-4070-49E9-A436-732728C4A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3315-7341-4B71-8F51-C3A05DDF1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43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048B9-CBA1-4715-9974-B95B53AE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B8D13B-0026-4311-B4E6-3732FC70C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5F8B7F-57F1-4641-901D-93F83BE4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D5F3-DB8A-4746-8DAA-1194EF06738F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053576-4F52-46D2-A599-D6C83016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7A7F15-82D8-48B7-AAFC-D3738E9F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3315-7341-4B71-8F51-C3A05DDF1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94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C90D0E-5122-466E-9A5F-C307AF1E0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F0D00C-3B00-41DF-A219-D84A335A2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59CE19-F455-4849-83BA-0318F67D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D5F3-DB8A-4746-8DAA-1194EF06738F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F8AF47-C71E-40FC-AC28-CEB6AAB6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FF0F5A-1243-4328-812A-3FDE5DEF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3315-7341-4B71-8F51-C3A05DDF1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7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F9A10D-E572-407B-8B37-57931DB5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F8FD74-FE06-4996-9189-9E7F2E038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4506EB4-E658-495B-8DCB-B66BE5E9C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470DFF-93EF-45CB-8F82-08593510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D5F3-DB8A-4746-8DAA-1194EF06738F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5D8CE2-1AC1-4654-83EE-17F85A2D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FED8DC-DADA-476D-9E10-87EFFA46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3315-7341-4B71-8F51-C3A05DDF1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00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3AC1A6-4ED6-4C36-B996-939E0C6C4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5023F9-C32C-4DAF-85B9-F80EF03CA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0B40AAD-85DE-4B72-B879-438A05F9E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4FEA437-7CE3-4850-8A65-77457280E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C7EA30A-23F5-4E2A-B505-D4E9C04AF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762163F-4A0B-46C0-94D3-13567EF0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D5F3-DB8A-4746-8DAA-1194EF06738F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68F6B69-36EB-426A-93B8-2F4B598B1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52BFAA2-C535-428F-9B0C-3D1BD82F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3315-7341-4B71-8F51-C3A05DDF1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74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55E156-529D-4009-B9F5-6A11FB03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2AE5B93-960E-4128-BA94-D8793822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D5F3-DB8A-4746-8DAA-1194EF06738F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F0E3F18-1274-41B9-9493-4CA47268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A09BF2-BEE4-42C3-9AE2-8D4638A2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3315-7341-4B71-8F51-C3A05DDF1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92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824169-AE67-49F4-8945-A5070E3A3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D5F3-DB8A-4746-8DAA-1194EF06738F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9EDD512-07B3-4882-A73F-D2DB0DFE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0CF47F-9FE1-47C7-924C-C06E987D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3315-7341-4B71-8F51-C3A05DDF1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68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C3639F-B6C3-46ED-8E47-D1C8E233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76ECA5-1A2F-449D-BD92-9077B23C1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CE9224-3796-465D-BB24-7B140D844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35A0FB-15DE-4DF1-B9C8-C0D73DF6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D5F3-DB8A-4746-8DAA-1194EF06738F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2846A7-EB61-4580-B4FA-1C3FE161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43DD3D-F357-4570-BACF-E8E1E8E4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3315-7341-4B71-8F51-C3A05DDF1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01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E3645E-D01A-4BB0-B954-03BA0AB7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FCCF57E-1280-4316-822E-BCEEC01F1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58196B-82BB-4682-BA93-0213F8817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246A9E-D106-44E4-8B20-1B6417F9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D5F3-DB8A-4746-8DAA-1194EF06738F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4E1FE8-C048-4453-872D-3AFA38E5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F7DD90-52E5-4078-804A-6BBE5F41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3315-7341-4B71-8F51-C3A05DDF1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28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74BDA26-9EF9-4F08-B2D0-A9D4B4E9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780E44-272D-43AC-8DE6-421A06EBF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C256E9-6C29-461E-8358-75E12034F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1D5F3-DB8A-4746-8DAA-1194EF06738F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FDD3AC-8470-4EA7-A3DD-B94C55CC4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09517F-F2B2-411D-83B0-42C15FA8A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13315-7341-4B71-8F51-C3A05DDF1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65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頁尾版面配置區 3">
            <a:extLst>
              <a:ext uri="{FF2B5EF4-FFF2-40B4-BE49-F238E27FC236}">
                <a16:creationId xmlns:a16="http://schemas.microsoft.com/office/drawing/2014/main" id="{3490EC81-C83B-41B8-96A4-6AE82CEC7FB8}"/>
              </a:ext>
            </a:extLst>
          </p:cNvPr>
          <p:cNvSpPr txBox="1">
            <a:spLocks/>
          </p:cNvSpPr>
          <p:nvPr/>
        </p:nvSpPr>
        <p:spPr>
          <a:xfrm>
            <a:off x="818612" y="5692503"/>
            <a:ext cx="5707316" cy="218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1219170" rtl="0" eaLnBrk="1" latinLnBrk="0" hangingPunct="1">
              <a:defRPr sz="1200" u="none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dirty="0">
                <a:solidFill>
                  <a:prstClr val="black"/>
                </a:solidFill>
                <a:latin typeface="Calibri" panose="020F0502020204030204" pitchFamily="34" charset="0"/>
                <a:ea typeface="微軟正黑體"/>
                <a:cs typeface="Calibri" panose="020F0502020204030204" pitchFamily="34" charset="0"/>
              </a:rPr>
              <a:t>Digital Twin</a:t>
            </a:r>
            <a:r>
              <a:rPr lang="zh-TW" altLang="en-US" sz="1800" dirty="0">
                <a:solidFill>
                  <a:prstClr val="black"/>
                </a:solidFill>
                <a:latin typeface="Calibri" panose="020F0502020204030204" pitchFamily="34" charset="0"/>
                <a:ea typeface="微軟正黑體"/>
                <a:cs typeface="Calibri" panose="020F0502020204030204" pitchFamily="34" charset="0"/>
              </a:rPr>
              <a:t>｜</a:t>
            </a:r>
            <a:r>
              <a:rPr lang="en-US" altLang="zh-TW" sz="1800" dirty="0">
                <a:solidFill>
                  <a:prstClr val="black"/>
                </a:solidFill>
                <a:latin typeface="Calibri" panose="020F0502020204030204" pitchFamily="34" charset="0"/>
                <a:ea typeface="微軟正黑體"/>
                <a:cs typeface="Calibri" panose="020F0502020204030204" pitchFamily="34" charset="0"/>
              </a:rPr>
              <a:t>DRC</a:t>
            </a:r>
            <a:r>
              <a:rPr lang="zh-TW" altLang="en-US" sz="1800" dirty="0">
                <a:solidFill>
                  <a:prstClr val="black"/>
                </a:solidFill>
                <a:latin typeface="Calibri" panose="020F0502020204030204" pitchFamily="34" charset="0"/>
                <a:ea typeface="微軟正黑體"/>
                <a:cs typeface="Calibri" panose="020F0502020204030204" pitchFamily="34" charset="0"/>
              </a:rPr>
              <a:t>｜</a:t>
            </a:r>
            <a:r>
              <a:rPr lang="en-US" altLang="zh-TW" sz="1800" dirty="0">
                <a:solidFill>
                  <a:prstClr val="black"/>
                </a:solidFill>
                <a:latin typeface="Calibri" panose="020F0502020204030204" pitchFamily="34" charset="0"/>
                <a:ea typeface="微軟正黑體"/>
                <a:cs typeface="Calibri" panose="020F0502020204030204" pitchFamily="34" charset="0"/>
              </a:rPr>
              <a:t>07/20/2022 </a:t>
            </a:r>
          </a:p>
          <a:p>
            <a:r>
              <a:rPr lang="zh-TW" altLang="en-US" sz="1800" dirty="0">
                <a:solidFill>
                  <a:prstClr val="black"/>
                </a:solidFill>
                <a:latin typeface="Calibri" panose="020F0502020204030204" pitchFamily="34" charset="0"/>
                <a:ea typeface="微軟正黑體"/>
                <a:cs typeface="Calibri" panose="020F0502020204030204" pitchFamily="34" charset="0"/>
              </a:rPr>
              <a:t>彭家祐 </a:t>
            </a:r>
            <a:r>
              <a:rPr lang="en-US" altLang="zh-TW" sz="1800" dirty="0">
                <a:solidFill>
                  <a:prstClr val="black"/>
                </a:solidFill>
                <a:latin typeface="Calibri" panose="020F0502020204030204" pitchFamily="34" charset="0"/>
                <a:ea typeface="微軟正黑體"/>
                <a:cs typeface="Calibri" panose="020F0502020204030204" pitchFamily="34" charset="0"/>
              </a:rPr>
              <a:t>(Jack) Intern</a:t>
            </a: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A867988B-BC6E-44BD-9627-FE4A19037FD9}"/>
              </a:ext>
            </a:extLst>
          </p:cNvPr>
          <p:cNvSpPr txBox="1">
            <a:spLocks/>
          </p:cNvSpPr>
          <p:nvPr/>
        </p:nvSpPr>
        <p:spPr>
          <a:xfrm>
            <a:off x="818612" y="808274"/>
            <a:ext cx="10450804" cy="1441704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25000" lnSpcReduction="20000"/>
          </a:bodyPr>
          <a:lstStyle>
            <a:lvl1pPr algn="l" defTabSz="914377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7600" dirty="0">
                <a:latin typeface="Cambria" panose="02040503050406030204" pitchFamily="18" charset="0"/>
                <a:ea typeface="Cambria" panose="02040503050406030204" pitchFamily="18" charset="0"/>
              </a:rPr>
              <a:t>Bayesian Optimization </a:t>
            </a:r>
            <a:br>
              <a:rPr lang="en-US" altLang="zh-TW" sz="17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TW" sz="17600" dirty="0">
                <a:latin typeface="Cambria" panose="02040503050406030204" pitchFamily="18" charset="0"/>
                <a:ea typeface="Cambria" panose="02040503050406030204" pitchFamily="18" charset="0"/>
              </a:rPr>
              <a:t>with Known Optimum</a:t>
            </a:r>
            <a:r>
              <a:rPr lang="zh-TW" altLang="en-US" sz="17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TW" sz="17600" dirty="0">
                <a:latin typeface="Cambria" panose="02040503050406030204" pitchFamily="18" charset="0"/>
                <a:ea typeface="Cambria" panose="02040503050406030204" pitchFamily="18" charset="0"/>
              </a:rPr>
              <a:t>Demo</a:t>
            </a:r>
            <a:r>
              <a:rPr lang="zh-TW" altLang="en-US" sz="17600" dirty="0">
                <a:latin typeface="Cambria" panose="02040503050406030204" pitchFamily="18" charset="0"/>
                <a:ea typeface="Cambria" panose="02040503050406030204" pitchFamily="18" charset="0"/>
              </a:rPr>
              <a:t>：</a:t>
            </a:r>
            <a:br>
              <a:rPr lang="en-US" altLang="zh-TW" sz="17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TW" sz="17600" dirty="0">
                <a:latin typeface="Cambria" panose="02040503050406030204" pitchFamily="18" charset="0"/>
                <a:ea typeface="Cambria" panose="02040503050406030204" pitchFamily="18" charset="0"/>
              </a:rPr>
              <a:t>Benchmark Functions &amp; </a:t>
            </a:r>
            <a:br>
              <a:rPr lang="en-US" altLang="zh-TW" sz="17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TW" sz="17600" dirty="0">
                <a:latin typeface="Cambria" panose="02040503050406030204" pitchFamily="18" charset="0"/>
                <a:ea typeface="Cambria" panose="02040503050406030204" pitchFamily="18" charset="0"/>
              </a:rPr>
              <a:t>Tuning </a:t>
            </a:r>
            <a:r>
              <a:rPr lang="en-US" altLang="zh-TW" sz="17600" dirty="0" err="1">
                <a:latin typeface="Cambria" panose="02040503050406030204" pitchFamily="18" charset="0"/>
                <a:ea typeface="Cambria" panose="02040503050406030204" pitchFamily="18" charset="0"/>
              </a:rPr>
              <a:t>XGBoost</a:t>
            </a:r>
            <a:r>
              <a:rPr lang="en-US" altLang="zh-TW" sz="17600" dirty="0">
                <a:latin typeface="Cambria" panose="02040503050406030204" pitchFamily="18" charset="0"/>
                <a:ea typeface="Cambria" panose="02040503050406030204" pitchFamily="18" charset="0"/>
              </a:rPr>
              <a:t> Hyperparameters</a:t>
            </a:r>
            <a:b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91034B2-6625-4C93-8D33-889BA3247B2A}"/>
              </a:ext>
            </a:extLst>
          </p:cNvPr>
          <p:cNvSpPr txBox="1"/>
          <p:nvPr/>
        </p:nvSpPr>
        <p:spPr>
          <a:xfrm>
            <a:off x="818612" y="3562350"/>
            <a:ext cx="5629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TW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Ref.</a:t>
            </a:r>
            <a:r>
              <a:rPr lang="zh-TW" altLang="en-US" dirty="0">
                <a:solidFill>
                  <a:prstClr val="black"/>
                </a:solidFill>
                <a:latin typeface="Cambria" panose="02040503050406030204" pitchFamily="18" charset="0"/>
                <a:ea typeface="微軟正黑體"/>
                <a:cs typeface="Calibri" panose="020F0502020204030204" pitchFamily="34" charset="0"/>
              </a:rPr>
              <a:t>：</a:t>
            </a:r>
            <a:r>
              <a:rPr lang="en-US" altLang="zh-TW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Knowing The What But Not The </a:t>
            </a:r>
            <a:br>
              <a:rPr lang="en-US" altLang="zh-TW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TW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Where in Bayesian Optimization</a:t>
            </a:r>
            <a:endParaRPr lang="zh-TW" altLang="en-US" dirty="0">
              <a:solidFill>
                <a:prstClr val="black"/>
              </a:solidFill>
              <a:latin typeface="Arial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400185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C43D2C9-7AD5-4A57-96B4-449EB8140DF2}"/>
              </a:ext>
            </a:extLst>
          </p:cNvPr>
          <p:cNvSpPr txBox="1">
            <a:spLocks/>
          </p:cNvSpPr>
          <p:nvPr/>
        </p:nvSpPr>
        <p:spPr>
          <a:xfrm>
            <a:off x="406400" y="1170462"/>
            <a:ext cx="11379200" cy="495377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228594" indent="-228594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實驗方式</a:t>
            </a:r>
            <a:endParaRPr kumimoji="0" lang="en-US" altLang="zh-TW" sz="2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  <a:p>
            <a:pPr marL="685783" marR="0" lvl="1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上述實驗皆以設立特定迭代次數</a:t>
            </a:r>
            <a:endParaRPr kumimoji="0" lang="en-US" altLang="zh-TW" sz="2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  <a:p>
            <a:pPr marL="685783" marR="0" lvl="1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與目標值差值的停止迭代機制之驗證</a:t>
            </a:r>
            <a:r>
              <a:rPr kumimoji="0" lang="en-US" altLang="zh-TW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(</a:t>
            </a:r>
            <a:r>
              <a:rPr kumimoji="0" lang="zh-TW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不同方法收斂所需的迭代次數</a:t>
            </a:r>
            <a:r>
              <a:rPr kumimoji="0" lang="en-US" altLang="zh-TW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)</a:t>
            </a:r>
            <a:r>
              <a:rPr kumimoji="0" lang="zh-TW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方式難以進行、耗時</a:t>
            </a:r>
            <a:endParaRPr kumimoji="0" lang="en-US" altLang="zh-TW" sz="2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Experiments of benchmark functions</a:t>
            </a:r>
          </a:p>
          <a:p>
            <a:pPr marL="685783" marR="0" lvl="1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平滑的</a:t>
            </a:r>
            <a:r>
              <a:rPr kumimoji="0" lang="en-US" altLang="zh-TW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black box function</a:t>
            </a:r>
            <a:r>
              <a:rPr kumimoji="0" lang="zh-TW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：</a:t>
            </a:r>
            <a:r>
              <a:rPr kumimoji="0" lang="en-US" altLang="zh-TW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acquisition function</a:t>
            </a:r>
            <a:r>
              <a:rPr kumimoji="0" lang="zh-TW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使用</a:t>
            </a:r>
            <a:r>
              <a:rPr kumimoji="0" lang="en-US" altLang="zh-TW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ERM</a:t>
            </a:r>
            <a:r>
              <a:rPr kumimoji="0" lang="zh-TW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或</a:t>
            </a:r>
            <a:r>
              <a:rPr kumimoji="0" lang="en-US" altLang="zh-TW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CBM</a:t>
            </a:r>
            <a:r>
              <a:rPr kumimoji="0" lang="zh-TW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的表現較佳</a:t>
            </a:r>
            <a:endParaRPr kumimoji="0" lang="en-US" altLang="zh-TW" sz="3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  <a:p>
            <a:pPr marL="685783" marR="0" lvl="1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震盪的</a:t>
            </a:r>
            <a:r>
              <a:rPr kumimoji="0" lang="en-US" altLang="zh-TW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black box function</a:t>
            </a:r>
            <a:r>
              <a:rPr kumimoji="0" lang="zh-TW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：使用</a:t>
            </a:r>
            <a:r>
              <a:rPr kumimoji="0" lang="en-US" altLang="zh-TW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EI</a:t>
            </a:r>
            <a:r>
              <a:rPr kumimoji="0" lang="zh-TW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、</a:t>
            </a:r>
            <a:r>
              <a:rPr kumimoji="0" lang="en-US" altLang="zh-TW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UCB</a:t>
            </a:r>
            <a:r>
              <a:rPr kumimoji="0" lang="zh-TW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較佳</a:t>
            </a:r>
            <a:endParaRPr kumimoji="0" lang="en-US" altLang="zh-TW" sz="2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  <a:p>
            <a:pPr marL="0" marR="0" lvl="0" indent="0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Tuning 4 hyperparameters of </a:t>
            </a:r>
            <a:r>
              <a:rPr kumimoji="0" lang="en-US" altLang="zh-TW" sz="23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XGBoost</a:t>
            </a:r>
            <a:r>
              <a:rPr kumimoji="0" lang="zh-TW" altLang="en-US" sz="2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 </a:t>
            </a:r>
            <a:r>
              <a:rPr kumimoji="0" lang="en-US" altLang="zh-TW" sz="2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with Iris Dataset</a:t>
            </a:r>
          </a:p>
          <a:p>
            <a:pPr marL="685783" marR="0" lvl="1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acquisition function</a:t>
            </a:r>
            <a:r>
              <a:rPr kumimoji="0" lang="zh-TW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使用</a:t>
            </a:r>
            <a:r>
              <a:rPr kumimoji="0" lang="en-US" altLang="zh-TW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CBM</a:t>
            </a:r>
            <a:r>
              <a:rPr kumimoji="0" lang="zh-TW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的表現最佳，</a:t>
            </a:r>
            <a:r>
              <a:rPr kumimoji="0" lang="en-US" altLang="zh-TW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ERM</a:t>
            </a:r>
            <a:r>
              <a:rPr kumimoji="0" lang="zh-TW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也表現不錯</a:t>
            </a:r>
            <a:endParaRPr kumimoji="0" lang="en-US" altLang="zh-TW" sz="2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  <a:p>
            <a:pPr marL="0" marR="0" lvl="0" indent="0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Transformed GP </a:t>
            </a:r>
            <a:r>
              <a:rPr kumimoji="0" lang="zh-TW" altLang="en-US" sz="2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若搭配</a:t>
            </a:r>
            <a:r>
              <a:rPr kumimoji="0" lang="en-US" altLang="zh-TW" sz="2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EI</a:t>
            </a:r>
            <a:r>
              <a:rPr kumimoji="0" lang="zh-TW" altLang="en-US" sz="2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、</a:t>
            </a:r>
            <a:r>
              <a:rPr kumimoji="0" lang="en-US" altLang="zh-TW" sz="2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UCB</a:t>
            </a:r>
            <a:r>
              <a:rPr kumimoji="0" lang="zh-TW" altLang="en-US" sz="2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，實驗無明顯效果</a:t>
            </a:r>
            <a:endParaRPr kumimoji="0" lang="en-US" altLang="zh-TW" sz="2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  <a:p>
            <a:pPr marL="685783" marR="0" lvl="1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8F9D787-81E7-4056-A2E9-F388B1941C30}"/>
              </a:ext>
            </a:extLst>
          </p:cNvPr>
          <p:cNvSpPr txBox="1">
            <a:spLocks/>
          </p:cNvSpPr>
          <p:nvPr/>
        </p:nvSpPr>
        <p:spPr>
          <a:xfrm>
            <a:off x="406400" y="440356"/>
            <a:ext cx="11379200" cy="67939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小結</a:t>
            </a:r>
          </a:p>
        </p:txBody>
      </p:sp>
    </p:spTree>
    <p:extLst>
      <p:ext uri="{BB962C8B-B14F-4D97-AF65-F5344CB8AC3E}">
        <p14:creationId xmlns:p14="http://schemas.microsoft.com/office/powerpoint/2010/main" val="334832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E56CA9BB-529E-4955-B835-62F1C9BD13E8}"/>
              </a:ext>
            </a:extLst>
          </p:cNvPr>
          <p:cNvSpPr txBox="1">
            <a:spLocks/>
          </p:cNvSpPr>
          <p:nvPr/>
        </p:nvSpPr>
        <p:spPr>
          <a:xfrm>
            <a:off x="406400" y="1170462"/>
            <a:ext cx="11379200" cy="49537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Given original observation                  and f*, compute                           to build a transformed GP</a:t>
            </a: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Using transformed GP, predict the mean and variance at any location x</a:t>
            </a: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compute the CBM and ERM acquisition functions to select next point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sp>
        <p:nvSpPr>
          <p:cNvPr id="5" name="標題 2">
            <a:extLst>
              <a:ext uri="{FF2B5EF4-FFF2-40B4-BE49-F238E27FC236}">
                <a16:creationId xmlns:a16="http://schemas.microsoft.com/office/drawing/2014/main" id="{06803895-D96E-4E42-8610-12F1BEBDFB4B}"/>
              </a:ext>
            </a:extLst>
          </p:cNvPr>
          <p:cNvSpPr txBox="1">
            <a:spLocks/>
          </p:cNvSpPr>
          <p:nvPr/>
        </p:nvSpPr>
        <p:spPr>
          <a:xfrm>
            <a:off x="406400" y="440356"/>
            <a:ext cx="11379200" cy="67939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Algorithm – BO with known optimum output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Arial"/>
              <a:ea typeface="Microsoft JhengHei"/>
              <a:cs typeface="+mj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ABC0EAE-EB1B-46DB-99A1-5A89BFC9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44" y="2701985"/>
            <a:ext cx="5708044" cy="327892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EED57FD-3669-47B1-9F14-6C4014C5D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977" y="1192716"/>
            <a:ext cx="1125452" cy="40641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1C9323E-5ACF-4036-9C63-AF566EFF0F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902"/>
          <a:stretch/>
        </p:blipFill>
        <p:spPr>
          <a:xfrm>
            <a:off x="6633251" y="1215760"/>
            <a:ext cx="1777779" cy="31773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B2A7060-6660-4CDA-BC53-F644D1B02A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4496"/>
          <a:stretch/>
        </p:blipFill>
        <p:spPr>
          <a:xfrm>
            <a:off x="7222565" y="3661643"/>
            <a:ext cx="3600057" cy="35241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97F825F-CEB9-4FCA-AD12-ECABC3085F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9261" y="4596252"/>
            <a:ext cx="4516339" cy="51136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A3660A4F-FB59-4A36-8E38-173C2ADE9817}"/>
              </a:ext>
            </a:extLst>
          </p:cNvPr>
          <p:cNvSpPr txBox="1"/>
          <p:nvPr/>
        </p:nvSpPr>
        <p:spPr>
          <a:xfrm>
            <a:off x="6812018" y="3198626"/>
            <a:ext cx="461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TW" u="sng" dirty="0">
                <a:solidFill>
                  <a:prstClr val="black"/>
                </a:solidFill>
                <a:latin typeface="Arial"/>
                <a:ea typeface="微軟正黑體"/>
              </a:rPr>
              <a:t>Confidence Bound Minimization</a:t>
            </a:r>
            <a:endParaRPr lang="zh-TW" altLang="en-US" u="sng" dirty="0">
              <a:solidFill>
                <a:prstClr val="black"/>
              </a:solidFill>
              <a:latin typeface="Arial"/>
              <a:ea typeface="微軟正黑體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49E408D-0EEB-422C-9B84-50F0242A8C0B}"/>
              </a:ext>
            </a:extLst>
          </p:cNvPr>
          <p:cNvSpPr txBox="1"/>
          <p:nvPr/>
        </p:nvSpPr>
        <p:spPr>
          <a:xfrm>
            <a:off x="6812017" y="4297396"/>
            <a:ext cx="461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TW" u="sng" dirty="0">
                <a:solidFill>
                  <a:prstClr val="black"/>
                </a:solidFill>
                <a:latin typeface="Arial"/>
                <a:ea typeface="微軟正黑體"/>
              </a:rPr>
              <a:t>Expected Regret Minimization</a:t>
            </a:r>
            <a:endParaRPr lang="zh-TW" altLang="en-US" u="sng" dirty="0">
              <a:solidFill>
                <a:prstClr val="black"/>
              </a:solidFill>
              <a:latin typeface="Arial"/>
              <a:ea typeface="微軟正黑體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A1D963A2-8216-4618-B5EF-61221BB18E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7430" y="5625117"/>
            <a:ext cx="1274306" cy="34039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B9DCF77B-DC71-4513-B7E7-47CB81D5F993}"/>
              </a:ext>
            </a:extLst>
          </p:cNvPr>
          <p:cNvSpPr/>
          <p:nvPr/>
        </p:nvSpPr>
        <p:spPr>
          <a:xfrm>
            <a:off x="6812019" y="5277524"/>
            <a:ext cx="46188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zh-TW" sz="2000" dirty="0">
                <a:solidFill>
                  <a:prstClr val="black"/>
                </a:solidFill>
                <a:latin typeface="Arial"/>
                <a:ea typeface="微軟正黑體"/>
              </a:rPr>
              <a:t>Take the minimum value </a:t>
            </a:r>
          </a:p>
          <a:p>
            <a:pPr defTabSz="1219170"/>
            <a:r>
              <a:rPr lang="en-US" altLang="zh-TW" sz="2000" dirty="0">
                <a:solidFill>
                  <a:prstClr val="black"/>
                </a:solidFill>
                <a:latin typeface="Arial"/>
                <a:ea typeface="微軟正黑體"/>
              </a:rPr>
              <a:t>at </a:t>
            </a:r>
            <a:r>
              <a:rPr lang="en-US" altLang="zh-TW" sz="2000" dirty="0">
                <a:solidFill>
                  <a:srgbClr val="1E50C8"/>
                </a:solidFill>
                <a:latin typeface="Arial"/>
                <a:ea typeface="微軟正黑體"/>
              </a:rPr>
              <a:t>ideal location where                   ,</a:t>
            </a:r>
            <a:r>
              <a:rPr lang="zh-TW" altLang="en-US" sz="2000" dirty="0">
                <a:solidFill>
                  <a:prstClr val="black"/>
                </a:solidFill>
                <a:latin typeface="Arial"/>
                <a:ea typeface="微軟正黑體"/>
              </a:rPr>
              <a:t>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D7DFFAF-553E-4248-8366-44E2F0AAAE70}"/>
              </a:ext>
            </a:extLst>
          </p:cNvPr>
          <p:cNvSpPr txBox="1"/>
          <p:nvPr/>
        </p:nvSpPr>
        <p:spPr>
          <a:xfrm>
            <a:off x="6426212" y="2617556"/>
            <a:ext cx="4618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TW" sz="2000" b="1" dirty="0">
                <a:solidFill>
                  <a:prstClr val="black"/>
                </a:solidFill>
                <a:latin typeface="Arial"/>
                <a:ea typeface="微軟正黑體"/>
              </a:rPr>
              <a:t>Proposed Acquisition Functions</a:t>
            </a:r>
            <a:r>
              <a:rPr lang="zh-TW" altLang="en-US" sz="2000" b="1" dirty="0">
                <a:solidFill>
                  <a:prstClr val="black"/>
                </a:solidFill>
                <a:latin typeface="Arial"/>
                <a:ea typeface="微軟正黑體"/>
              </a:rPr>
              <a:t>：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CDC0ABD1-74C3-4A3E-B05D-8289B7EE8BC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088"/>
          <a:stretch/>
        </p:blipFill>
        <p:spPr>
          <a:xfrm>
            <a:off x="10925375" y="5583229"/>
            <a:ext cx="1133275" cy="34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8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1">
                <a:extLst>
                  <a:ext uri="{FF2B5EF4-FFF2-40B4-BE49-F238E27FC236}">
                    <a16:creationId xmlns:a16="http://schemas.microsoft.com/office/drawing/2014/main" id="{4E8AF96C-A915-4D7E-B88C-A07BD0CF7F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6400" y="1170462"/>
                <a:ext cx="11379200" cy="495377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228594" indent="-228594" algn="l" defTabSz="914377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8594" marR="0" lvl="0" indent="-228594" algn="l" defTabSz="914377" rtl="0" eaLnBrk="1" fontAlgn="auto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87DC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zh-TW" alt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𝛽</m:t>
                    </m:r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func>
                      <m:func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altLang="zh-TW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log</m:t>
                        </m:r>
                      </m:fName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( # </m:t>
                        </m:r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𝑜𝑓</m:t>
                        </m:r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𝐺𝑃</m:t>
                        </m:r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𝑓𝑖𝑡𝑡𝑖𝑛𝑔</m:t>
                        </m:r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𝑝𝑜𝑖𝑛𝑡𝑠</m:t>
                        </m:r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e>
                    </m:func>
                  </m:oMath>
                </a14:m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endParaRPr>
              </a:p>
              <a:p>
                <a:pPr lvl="0">
                  <a:buClr>
                    <a:srgbClr val="0087DC"/>
                  </a:buClr>
                </a:pPr>
                <a:r>
                  <a:rPr lang="en-US" altLang="zh-TW" dirty="0">
                    <a:solidFill>
                      <a:prstClr val="black"/>
                    </a:solidFill>
                    <a:latin typeface="Arial"/>
                    <a:ea typeface="微軟正黑體"/>
                  </a:rPr>
                  <a:t>more iteration </a:t>
                </a:r>
                <a:r>
                  <a:rPr lang="en-US" altLang="zh-TW" dirty="0">
                    <a:solidFill>
                      <a:prstClr val="black"/>
                    </a:solidFill>
                    <a:latin typeface="Arial"/>
                    <a:ea typeface="微軟正黑體"/>
                    <a:sym typeface="Wingdings" panose="05000000000000000000" pitchFamily="2" charset="2"/>
                  </a:rPr>
                  <a:t> more data  </a:t>
                </a:r>
                <a:r>
                  <a:rPr lang="zh-TW" altLang="en-US" dirty="0">
                    <a:solidFill>
                      <a:prstClr val="black"/>
                    </a:solidFill>
                    <a:latin typeface="Arial"/>
                    <a:ea typeface="微軟正黑體"/>
                    <a:sym typeface="Wingdings" panose="05000000000000000000" pitchFamily="2" charset="2"/>
                  </a:rPr>
                  <a:t>𝛽 </a:t>
                </a:r>
                <a:r>
                  <a:rPr lang="en-US" altLang="zh-TW" dirty="0">
                    <a:solidFill>
                      <a:prstClr val="black"/>
                    </a:solidFill>
                    <a:latin typeface="Arial"/>
                    <a:ea typeface="微軟正黑體"/>
                    <a:sym typeface="Wingdings" panose="05000000000000000000" pitchFamily="2" charset="2"/>
                  </a:rPr>
                  <a:t>be larger</a:t>
                </a:r>
                <a:endParaRPr lang="zh-TW" altLang="en-US" dirty="0">
                  <a:solidFill>
                    <a:prstClr val="black"/>
                  </a:solidFill>
                  <a:latin typeface="Arial"/>
                  <a:ea typeface="微軟正黑體"/>
                </a:endParaRPr>
              </a:p>
              <a:p>
                <a:pPr marL="228594" marR="0" lvl="0" indent="-228594" algn="l" defTabSz="914377" rtl="0" eaLnBrk="1" fontAlgn="auto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87DC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endParaRPr>
              </a:p>
            </p:txBody>
          </p:sp>
        </mc:Choice>
        <mc:Fallback xmlns="">
          <p:sp>
            <p:nvSpPr>
              <p:cNvPr id="4" name="內容版面配置區 1">
                <a:extLst>
                  <a:ext uri="{FF2B5EF4-FFF2-40B4-BE49-F238E27FC236}">
                    <a16:creationId xmlns:a16="http://schemas.microsoft.com/office/drawing/2014/main" id="{4E8AF96C-A915-4D7E-B88C-A07BD0CF7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1170462"/>
                <a:ext cx="11379200" cy="4953777"/>
              </a:xfrm>
              <a:prstGeom prst="rect">
                <a:avLst/>
              </a:prstGeom>
              <a:blipFill>
                <a:blip r:embed="rId2"/>
                <a:stretch>
                  <a:fillRect l="-1286" t="-2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2">
            <a:extLst>
              <a:ext uri="{FF2B5EF4-FFF2-40B4-BE49-F238E27FC236}">
                <a16:creationId xmlns:a16="http://schemas.microsoft.com/office/drawing/2014/main" id="{E9F9E4CD-B1EF-47C9-9921-FE17AD88E4B3}"/>
              </a:ext>
            </a:extLst>
          </p:cNvPr>
          <p:cNvSpPr txBox="1">
            <a:spLocks/>
          </p:cNvSpPr>
          <p:nvPr/>
        </p:nvSpPr>
        <p:spPr>
          <a:xfrm>
            <a:off x="406400" y="440356"/>
            <a:ext cx="11379200" cy="67939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The setting of Beta for UCB &amp; CBM  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Arial"/>
              <a:ea typeface="Microsoft JhengHei"/>
              <a:cs typeface="+mj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FB4C48F-98EF-47E3-A5F5-C89AA9A67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22" y="2157939"/>
            <a:ext cx="4611512" cy="39306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65DCA2B-2C64-4AF6-BCEE-30CECC845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044" y="2561675"/>
            <a:ext cx="7210006" cy="334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1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id="{9DA63517-C474-4FD7-8566-E3091727978F}"/>
              </a:ext>
            </a:extLst>
          </p:cNvPr>
          <p:cNvSpPr txBox="1">
            <a:spLocks/>
          </p:cNvSpPr>
          <p:nvPr/>
        </p:nvSpPr>
        <p:spPr>
          <a:xfrm>
            <a:off x="567654" y="1308346"/>
            <a:ext cx="2831857" cy="49537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Ackley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(minimization)</a:t>
            </a:r>
          </a:p>
          <a:p>
            <a:pPr marL="685783" marR="0" lvl="1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f* = 0</a:t>
            </a:r>
          </a:p>
          <a:p>
            <a:pPr marL="685783" marR="0" lvl="1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x* = (0,0)</a:t>
            </a:r>
          </a:p>
          <a:p>
            <a:pPr marL="685783" marR="0" lvl="1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較平滑、椎狀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sp>
        <p:nvSpPr>
          <p:cNvPr id="13" name="標題 2">
            <a:extLst>
              <a:ext uri="{FF2B5EF4-FFF2-40B4-BE49-F238E27FC236}">
                <a16:creationId xmlns:a16="http://schemas.microsoft.com/office/drawing/2014/main" id="{20D4A8E5-0E1B-43FE-85B4-A208CC45110F}"/>
              </a:ext>
            </a:extLst>
          </p:cNvPr>
          <p:cNvSpPr txBox="1">
            <a:spLocks/>
          </p:cNvSpPr>
          <p:nvPr/>
        </p:nvSpPr>
        <p:spPr>
          <a:xfrm>
            <a:off x="406400" y="440356"/>
            <a:ext cx="11379200" cy="67939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Demo - 2D</a:t>
            </a:r>
            <a:r>
              <a:rPr kumimoji="0" lang="zh-TW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 </a:t>
            </a:r>
            <a:r>
              <a:rPr kumimoji="0" lang="en-US" altLang="zh-TW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- Other Benchmark Functions 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Arial"/>
              <a:ea typeface="Microsoft JhengHei"/>
              <a:cs typeface="+mj-cs"/>
            </a:endParaRPr>
          </a:p>
        </p:txBody>
      </p:sp>
      <p:sp>
        <p:nvSpPr>
          <p:cNvPr id="14" name="內容版面配置區 1">
            <a:extLst>
              <a:ext uri="{FF2B5EF4-FFF2-40B4-BE49-F238E27FC236}">
                <a16:creationId xmlns:a16="http://schemas.microsoft.com/office/drawing/2014/main" id="{7866E98A-BE35-4258-BE50-DB2E8AFBA1C3}"/>
              </a:ext>
            </a:extLst>
          </p:cNvPr>
          <p:cNvSpPr txBox="1">
            <a:spLocks/>
          </p:cNvSpPr>
          <p:nvPr/>
        </p:nvSpPr>
        <p:spPr>
          <a:xfrm>
            <a:off x="5384490" y="1308347"/>
            <a:ext cx="3224822" cy="49537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87DC"/>
              </a:buClr>
            </a:pPr>
            <a:r>
              <a:rPr lang="en-US" altLang="zh-TW" dirty="0" err="1">
                <a:solidFill>
                  <a:prstClr val="black"/>
                </a:solidFill>
                <a:latin typeface="Arial"/>
                <a:ea typeface="微軟正黑體"/>
              </a:rPr>
              <a:t>Eggholder</a:t>
            </a:r>
            <a:r>
              <a:rPr lang="zh-TW" altLang="en-US" dirty="0">
                <a:solidFill>
                  <a:prstClr val="black"/>
                </a:solidFill>
                <a:latin typeface="Arial"/>
                <a:ea typeface="微軟正黑體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Arial"/>
                <a:ea typeface="微軟正黑體"/>
              </a:rPr>
              <a:t>(minimization)</a:t>
            </a:r>
          </a:p>
          <a:p>
            <a:pPr lvl="1">
              <a:buClr>
                <a:srgbClr val="0087DC"/>
              </a:buClr>
            </a:pPr>
            <a:r>
              <a:rPr lang="en-US" altLang="zh-TW" sz="1800" dirty="0">
                <a:solidFill>
                  <a:prstClr val="black"/>
                </a:solidFill>
                <a:latin typeface="Arial"/>
                <a:ea typeface="微軟正黑體"/>
              </a:rPr>
              <a:t>f* = -959.6407</a:t>
            </a:r>
          </a:p>
          <a:p>
            <a:pPr lvl="1">
              <a:buClr>
                <a:srgbClr val="0087DC"/>
              </a:buClr>
            </a:pPr>
            <a:r>
              <a:rPr lang="en-US" altLang="zh-TW" sz="1800" dirty="0">
                <a:solidFill>
                  <a:prstClr val="black"/>
                </a:solidFill>
                <a:latin typeface="Arial"/>
                <a:ea typeface="微軟正黑體"/>
              </a:rPr>
              <a:t>x* = (512, 404.2319)</a:t>
            </a:r>
          </a:p>
          <a:p>
            <a:pPr lvl="1">
              <a:buClr>
                <a:srgbClr val="0087DC"/>
              </a:buClr>
            </a:pPr>
            <a:r>
              <a:rPr lang="zh-TW" altLang="en-US" sz="1800" dirty="0">
                <a:solidFill>
                  <a:prstClr val="black"/>
                </a:solidFill>
                <a:latin typeface="Arial"/>
                <a:ea typeface="微軟正黑體"/>
              </a:rPr>
              <a:t>上下起伏、震盪</a:t>
            </a:r>
            <a:endParaRPr lang="en-US" altLang="zh-TW" sz="1800" dirty="0">
              <a:solidFill>
                <a:prstClr val="black"/>
              </a:solidFill>
              <a:latin typeface="Arial"/>
              <a:ea typeface="微軟正黑體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FD0CA1C-FAF8-468E-AEDF-E7AB36244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3" y="2861806"/>
            <a:ext cx="3287528" cy="296482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2BC590C4-19AB-4E94-B7D0-80536A580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490" y="2738435"/>
            <a:ext cx="3164468" cy="3075616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622D2454-7674-433E-8016-5F2EE7F937F3}"/>
              </a:ext>
            </a:extLst>
          </p:cNvPr>
          <p:cNvSpPr txBox="1"/>
          <p:nvPr/>
        </p:nvSpPr>
        <p:spPr>
          <a:xfrm>
            <a:off x="2734950" y="5728996"/>
            <a:ext cx="4367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TW" sz="2400" dirty="0">
                <a:solidFill>
                  <a:prstClr val="black"/>
                </a:solidFill>
                <a:latin typeface="Arial"/>
                <a:ea typeface="微軟正黑體"/>
              </a:rPr>
              <a:t>times -1 </a:t>
            </a:r>
            <a:r>
              <a:rPr lang="en-US" altLang="zh-TW" sz="2400" dirty="0">
                <a:solidFill>
                  <a:prstClr val="black"/>
                </a:solidFill>
                <a:latin typeface="Arial"/>
                <a:ea typeface="微軟正黑體"/>
                <a:sym typeface="Wingdings" panose="05000000000000000000" pitchFamily="2" charset="2"/>
              </a:rPr>
              <a:t> maximization</a:t>
            </a:r>
            <a:endParaRPr lang="zh-TW" altLang="en-US" sz="2400" dirty="0">
              <a:solidFill>
                <a:prstClr val="black"/>
              </a:solidFill>
              <a:latin typeface="Arial"/>
              <a:ea typeface="微軟正黑體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94DFAB5-64F1-4E24-A667-FE7818EF1B40}"/>
              </a:ext>
            </a:extLst>
          </p:cNvPr>
          <p:cNvSpPr txBox="1"/>
          <p:nvPr/>
        </p:nvSpPr>
        <p:spPr>
          <a:xfrm>
            <a:off x="9657626" y="1720840"/>
            <a:ext cx="16033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/>
            <a:r>
              <a:rPr lang="en-US" altLang="zh-TW" sz="2400" u="sng" dirty="0">
                <a:solidFill>
                  <a:prstClr val="black"/>
                </a:solidFill>
                <a:latin typeface="Arial"/>
                <a:ea typeface="微軟正黑體"/>
              </a:rPr>
              <a:t>Methods</a:t>
            </a:r>
            <a:endParaRPr lang="en-US" altLang="zh-TW" sz="2400" dirty="0">
              <a:solidFill>
                <a:prstClr val="black"/>
              </a:solidFill>
              <a:latin typeface="Arial"/>
              <a:ea typeface="微軟正黑體"/>
            </a:endParaRPr>
          </a:p>
          <a:p>
            <a:pPr algn="ctr" defTabSz="1219170"/>
            <a:endParaRPr lang="en-US" altLang="zh-TW" sz="2400" dirty="0">
              <a:solidFill>
                <a:prstClr val="black"/>
              </a:solidFill>
              <a:latin typeface="Arial"/>
              <a:ea typeface="微軟正黑體"/>
            </a:endParaRPr>
          </a:p>
          <a:p>
            <a:pPr algn="ctr" defTabSz="1219170"/>
            <a:r>
              <a:rPr lang="en-US" altLang="zh-TW" sz="2400" dirty="0">
                <a:solidFill>
                  <a:prstClr val="black"/>
                </a:solidFill>
                <a:latin typeface="Arial"/>
                <a:ea typeface="微軟正黑體"/>
              </a:rPr>
              <a:t>Random</a:t>
            </a:r>
          </a:p>
          <a:p>
            <a:pPr algn="ctr" defTabSz="1219170"/>
            <a:r>
              <a:rPr lang="en-US" altLang="zh-TW" sz="2400" dirty="0">
                <a:solidFill>
                  <a:prstClr val="black"/>
                </a:solidFill>
                <a:latin typeface="Arial"/>
                <a:ea typeface="微軟正黑體"/>
              </a:rPr>
              <a:t>GP-UCB</a:t>
            </a:r>
          </a:p>
          <a:p>
            <a:pPr algn="ctr" defTabSz="1219170"/>
            <a:r>
              <a:rPr lang="en-US" altLang="zh-TW" sz="2400" dirty="0">
                <a:solidFill>
                  <a:prstClr val="black"/>
                </a:solidFill>
                <a:latin typeface="Arial"/>
                <a:ea typeface="微軟正黑體"/>
              </a:rPr>
              <a:t>GP-EI</a:t>
            </a:r>
          </a:p>
          <a:p>
            <a:pPr algn="ctr" defTabSz="1219170"/>
            <a:r>
              <a:rPr lang="en-US" altLang="zh-TW" sz="2400" dirty="0">
                <a:solidFill>
                  <a:prstClr val="black"/>
                </a:solidFill>
                <a:latin typeface="Arial"/>
                <a:ea typeface="微軟正黑體"/>
              </a:rPr>
              <a:t>TGP-UCB</a:t>
            </a:r>
          </a:p>
          <a:p>
            <a:pPr algn="ctr" defTabSz="1219170"/>
            <a:r>
              <a:rPr lang="en-US" altLang="zh-TW" sz="2400" dirty="0">
                <a:solidFill>
                  <a:prstClr val="black"/>
                </a:solidFill>
                <a:latin typeface="Arial"/>
                <a:ea typeface="微軟正黑體"/>
              </a:rPr>
              <a:t>TGP-EI</a:t>
            </a:r>
          </a:p>
          <a:p>
            <a:pPr algn="ctr" defTabSz="1219170"/>
            <a:r>
              <a:rPr lang="en-US" altLang="zh-TW" sz="2400" dirty="0">
                <a:solidFill>
                  <a:prstClr val="black"/>
                </a:solidFill>
                <a:latin typeface="Arial"/>
                <a:ea typeface="微軟正黑體"/>
              </a:rPr>
              <a:t>TGP-CBM</a:t>
            </a:r>
          </a:p>
          <a:p>
            <a:pPr algn="ctr" defTabSz="1219170"/>
            <a:r>
              <a:rPr lang="en-US" altLang="zh-TW" sz="2400" dirty="0">
                <a:solidFill>
                  <a:prstClr val="black"/>
                </a:solidFill>
                <a:latin typeface="Arial"/>
                <a:ea typeface="微軟正黑體"/>
              </a:rPr>
              <a:t>TGP-ERM</a:t>
            </a:r>
            <a:endParaRPr lang="zh-TW" altLang="en-US" sz="2400" dirty="0">
              <a:solidFill>
                <a:prstClr val="black"/>
              </a:solidFill>
              <a:latin typeface="Arial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84306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2">
            <a:extLst>
              <a:ext uri="{FF2B5EF4-FFF2-40B4-BE49-F238E27FC236}">
                <a16:creationId xmlns:a16="http://schemas.microsoft.com/office/drawing/2014/main" id="{2092A716-8914-4B57-AEC0-F56D8025679A}"/>
              </a:ext>
            </a:extLst>
          </p:cNvPr>
          <p:cNvSpPr txBox="1">
            <a:spLocks/>
          </p:cNvSpPr>
          <p:nvPr/>
        </p:nvSpPr>
        <p:spPr>
          <a:xfrm>
            <a:off x="406400" y="440356"/>
            <a:ext cx="11379200" cy="679396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82500" lnSpcReduction="200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Demo - 2D - Ackley Function</a:t>
            </a:r>
            <a:r>
              <a:rPr kumimoji="0" lang="zh-TW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 </a:t>
            </a:r>
            <a:r>
              <a:rPr kumimoji="0" lang="en-US" altLang="zh-TW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|</a:t>
            </a:r>
            <a:r>
              <a:rPr kumimoji="0" lang="zh-TW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 </a:t>
            </a:r>
            <a:r>
              <a:rPr kumimoji="0" lang="en-US" altLang="zh-TW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f* = 0</a:t>
            </a:r>
            <a:br>
              <a:rPr kumimoji="0" lang="en-US" altLang="zh-TW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</a:b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Arial"/>
              <a:ea typeface="Microsoft JhengHei"/>
              <a:cs typeface="+mj-cs"/>
            </a:endParaRPr>
          </a:p>
        </p:txBody>
      </p:sp>
      <p:sp>
        <p:nvSpPr>
          <p:cNvPr id="3" name="內容版面配置區 1">
            <a:extLst>
              <a:ext uri="{FF2B5EF4-FFF2-40B4-BE49-F238E27FC236}">
                <a16:creationId xmlns:a16="http://schemas.microsoft.com/office/drawing/2014/main" id="{DA24034E-E6CA-46B1-AA4B-0E44EFAD5C52}"/>
              </a:ext>
            </a:extLst>
          </p:cNvPr>
          <p:cNvSpPr txBox="1">
            <a:spLocks/>
          </p:cNvSpPr>
          <p:nvPr/>
        </p:nvSpPr>
        <p:spPr>
          <a:xfrm>
            <a:off x="406400" y="1166825"/>
            <a:ext cx="10988916" cy="49537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87DC"/>
              </a:buClr>
            </a:pPr>
            <a:endParaRPr lang="en-US" altLang="zh-TW" dirty="0">
              <a:solidFill>
                <a:prstClr val="black"/>
              </a:solidFill>
              <a:latin typeface="Arial"/>
              <a:ea typeface="微軟正黑體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3B8A193-A46A-4F86-A403-3EC94F1902AB}"/>
              </a:ext>
            </a:extLst>
          </p:cNvPr>
          <p:cNvGrpSpPr/>
          <p:nvPr/>
        </p:nvGrpSpPr>
        <p:grpSpPr>
          <a:xfrm>
            <a:off x="0" y="1213835"/>
            <a:ext cx="12198530" cy="2337791"/>
            <a:chOff x="-6530" y="934169"/>
            <a:chExt cx="12198530" cy="233779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0A0CB49-6434-45C6-B5CD-4D44808BED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428"/>
            <a:stretch/>
          </p:blipFill>
          <p:spPr>
            <a:xfrm>
              <a:off x="-6530" y="934169"/>
              <a:ext cx="2449116" cy="2337791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7A6598AC-1022-4607-AE5B-EA15A5F2FF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5" r="21282"/>
            <a:stretch/>
          </p:blipFill>
          <p:spPr>
            <a:xfrm>
              <a:off x="2370745" y="934169"/>
              <a:ext cx="2295782" cy="2337791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C39F8A4-5615-4882-ADBE-C89CE77EAF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2" r="22469"/>
            <a:stretch/>
          </p:blipFill>
          <p:spPr>
            <a:xfrm>
              <a:off x="4613287" y="934169"/>
              <a:ext cx="2258908" cy="2337791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5FC46ABB-15DB-46D4-A9B6-15E2C5AFB3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8" r="23809"/>
            <a:stretch/>
          </p:blipFill>
          <p:spPr>
            <a:xfrm>
              <a:off x="6872195" y="959984"/>
              <a:ext cx="2212199" cy="2311976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652BEC9-3144-4205-9E87-22B4370A2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9365" y="934169"/>
              <a:ext cx="3082635" cy="2311976"/>
            </a:xfrm>
            <a:prstGeom prst="rect">
              <a:avLst/>
            </a:prstGeom>
          </p:spPr>
        </p:pic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896CBC7-26D4-4D63-A9DA-55009C9EA0CD}"/>
              </a:ext>
            </a:extLst>
          </p:cNvPr>
          <p:cNvSpPr txBox="1"/>
          <p:nvPr/>
        </p:nvSpPr>
        <p:spPr>
          <a:xfrm>
            <a:off x="218079" y="780054"/>
            <a:ext cx="4618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TW" sz="2000" b="1" dirty="0">
                <a:solidFill>
                  <a:prstClr val="black"/>
                </a:solidFill>
                <a:latin typeface="Arial"/>
                <a:ea typeface="微軟正黑體"/>
              </a:rPr>
              <a:t>Init 5 points | 30 iterations</a:t>
            </a:r>
            <a:endParaRPr lang="zh-TW" altLang="en-US" sz="2000" b="1" dirty="0">
              <a:solidFill>
                <a:prstClr val="black"/>
              </a:solidFill>
              <a:latin typeface="Arial"/>
              <a:ea typeface="微軟正黑體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9D3ACD9-C993-4AAB-B194-FF6973246170}"/>
              </a:ext>
            </a:extLst>
          </p:cNvPr>
          <p:cNvSpPr txBox="1"/>
          <p:nvPr/>
        </p:nvSpPr>
        <p:spPr>
          <a:xfrm>
            <a:off x="218079" y="3537998"/>
            <a:ext cx="4618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TW" sz="2000" b="1" dirty="0">
                <a:solidFill>
                  <a:prstClr val="black"/>
                </a:solidFill>
                <a:latin typeface="Arial"/>
                <a:ea typeface="微軟正黑體"/>
              </a:rPr>
              <a:t>Init 20 points | 100 iterations</a:t>
            </a:r>
            <a:endParaRPr lang="zh-TW" altLang="en-US" sz="2000" b="1" dirty="0">
              <a:solidFill>
                <a:prstClr val="black"/>
              </a:solidFill>
              <a:latin typeface="Arial"/>
              <a:ea typeface="微軟正黑體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392694B-FB81-408B-B5E6-EEC92AC02807}"/>
              </a:ext>
            </a:extLst>
          </p:cNvPr>
          <p:cNvGrpSpPr/>
          <p:nvPr/>
        </p:nvGrpSpPr>
        <p:grpSpPr>
          <a:xfrm>
            <a:off x="75828" y="3972703"/>
            <a:ext cx="12104404" cy="2315329"/>
            <a:chOff x="75828" y="3972703"/>
            <a:chExt cx="12104404" cy="2315329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F44D1641-244A-4AD0-A113-ACC4642986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859"/>
            <a:stretch/>
          </p:blipFill>
          <p:spPr>
            <a:xfrm>
              <a:off x="75828" y="4023200"/>
              <a:ext cx="2295459" cy="2231745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925CED73-C9A4-4247-B87E-BC457BC9B5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4" r="23875"/>
            <a:stretch/>
          </p:blipFill>
          <p:spPr>
            <a:xfrm>
              <a:off x="2499401" y="3999065"/>
              <a:ext cx="2131633" cy="2246311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9403FDEB-3119-40D8-8D9E-3840CE10CC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4" r="22579"/>
            <a:stretch/>
          </p:blipFill>
          <p:spPr>
            <a:xfrm>
              <a:off x="4759148" y="3999065"/>
              <a:ext cx="2181166" cy="2249028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1F9B3E23-B8D7-49DD-A19F-D243364F55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29" r="23812"/>
            <a:stretch/>
          </p:blipFill>
          <p:spPr>
            <a:xfrm>
              <a:off x="6987579" y="3972703"/>
              <a:ext cx="2212199" cy="2315329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BF34DFEA-980B-4C6C-98C7-F7E955DB16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43"/>
            <a:stretch/>
          </p:blipFill>
          <p:spPr>
            <a:xfrm>
              <a:off x="9328175" y="3983207"/>
              <a:ext cx="2852057" cy="2262169"/>
            </a:xfrm>
            <a:prstGeom prst="rect">
              <a:avLst/>
            </a:prstGeom>
          </p:spPr>
        </p:pic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6C4C430-363B-4E64-BE2F-D91DB60E3115}"/>
              </a:ext>
            </a:extLst>
          </p:cNvPr>
          <p:cNvSpPr txBox="1"/>
          <p:nvPr/>
        </p:nvSpPr>
        <p:spPr>
          <a:xfrm>
            <a:off x="8486588" y="2768872"/>
            <a:ext cx="3397084" cy="461665"/>
          </a:xfrm>
          <a:prstGeom prst="rect">
            <a:avLst/>
          </a:prstGeom>
          <a:solidFill>
            <a:srgbClr val="0087DC">
              <a:lumMod val="20000"/>
              <a:lumOff val="80000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</a:rPr>
              <a:t>TGP - ERM </a:t>
            </a: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</a:rPr>
              <a:t>有四次最佳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軟正黑體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AE24AC1-2ED6-4F17-8F20-564A37F0739D}"/>
              </a:ext>
            </a:extLst>
          </p:cNvPr>
          <p:cNvSpPr txBox="1"/>
          <p:nvPr/>
        </p:nvSpPr>
        <p:spPr>
          <a:xfrm>
            <a:off x="8486588" y="5457035"/>
            <a:ext cx="3482043" cy="830997"/>
          </a:xfrm>
          <a:prstGeom prst="rect">
            <a:avLst/>
          </a:prstGeom>
          <a:solidFill>
            <a:srgbClr val="0087DC">
              <a:lumMod val="20000"/>
              <a:lumOff val="80000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</a:rPr>
              <a:t>TGP - ERM </a:t>
            </a: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</a:rPr>
              <a:t>有兩次最佳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軟正黑體"/>
            </a:endParaRP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</a:rPr>
              <a:t>TGP - CBM</a:t>
            </a: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</a:rPr>
              <a:t> 有三次最佳</a:t>
            </a:r>
          </a:p>
        </p:txBody>
      </p:sp>
    </p:spTree>
    <p:extLst>
      <p:ext uri="{BB962C8B-B14F-4D97-AF65-F5344CB8AC3E}">
        <p14:creationId xmlns:p14="http://schemas.microsoft.com/office/powerpoint/2010/main" val="170702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E5789E0-AEC8-47F1-9556-644AD134B94B}"/>
              </a:ext>
            </a:extLst>
          </p:cNvPr>
          <p:cNvSpPr txBox="1">
            <a:spLocks/>
          </p:cNvSpPr>
          <p:nvPr/>
        </p:nvSpPr>
        <p:spPr>
          <a:xfrm>
            <a:off x="406400" y="440356"/>
            <a:ext cx="11379200" cy="679396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82500" lnSpcReduction="200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Demo - 2D - Eggholder Function</a:t>
            </a:r>
            <a:r>
              <a:rPr kumimoji="0" lang="zh-TW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 </a:t>
            </a:r>
            <a:r>
              <a:rPr kumimoji="0" lang="en-US" altLang="zh-TW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|</a:t>
            </a:r>
            <a:r>
              <a:rPr kumimoji="0" lang="zh-TW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 </a:t>
            </a:r>
            <a:r>
              <a:rPr kumimoji="0" lang="en-US" altLang="zh-TW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f* = -959.6407 * -1 </a:t>
            </a:r>
            <a:br>
              <a:rPr kumimoji="0" lang="en-US" altLang="zh-TW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</a:b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Arial"/>
              <a:ea typeface="Microsoft JhengHei"/>
              <a:cs typeface="+mj-cs"/>
            </a:endParaRP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7D00807E-F80A-4C67-87FB-1CF3664745A8}"/>
              </a:ext>
            </a:extLst>
          </p:cNvPr>
          <p:cNvSpPr txBox="1">
            <a:spLocks/>
          </p:cNvSpPr>
          <p:nvPr/>
        </p:nvSpPr>
        <p:spPr>
          <a:xfrm>
            <a:off x="406400" y="1166825"/>
            <a:ext cx="10988916" cy="49537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87DC"/>
              </a:buClr>
            </a:pPr>
            <a:endParaRPr lang="en-US" altLang="zh-TW" sz="1800" dirty="0">
              <a:solidFill>
                <a:prstClr val="black"/>
              </a:solidFill>
              <a:latin typeface="Arial"/>
              <a:ea typeface="微軟正黑體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785BC2F-6ECC-4B57-8A8C-427954D75802}"/>
              </a:ext>
            </a:extLst>
          </p:cNvPr>
          <p:cNvSpPr txBox="1"/>
          <p:nvPr/>
        </p:nvSpPr>
        <p:spPr>
          <a:xfrm>
            <a:off x="1978308" y="6218679"/>
            <a:ext cx="8977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zh-TW" dirty="0">
                <a:solidFill>
                  <a:srgbClr val="FF0000"/>
                </a:solidFill>
                <a:latin typeface="Arial"/>
                <a:ea typeface="微軟正黑體"/>
              </a:rPr>
              <a:t>black box function</a:t>
            </a:r>
            <a:r>
              <a:rPr lang="zh-TW" altLang="en-US" dirty="0">
                <a:solidFill>
                  <a:srgbClr val="FF0000"/>
                </a:solidFill>
                <a:latin typeface="Arial"/>
                <a:ea typeface="微軟正黑體"/>
              </a:rPr>
              <a:t>很震盪</a:t>
            </a:r>
            <a:r>
              <a:rPr lang="en-US" altLang="zh-TW" dirty="0">
                <a:solidFill>
                  <a:srgbClr val="FF0000"/>
                </a:solidFill>
                <a:latin typeface="Arial"/>
                <a:ea typeface="微軟正黑體"/>
                <a:sym typeface="Wingdings" panose="05000000000000000000" pitchFamily="2" charset="2"/>
              </a:rPr>
              <a:t> UCB</a:t>
            </a:r>
            <a:r>
              <a:rPr lang="zh-TW" altLang="en-US" dirty="0">
                <a:solidFill>
                  <a:srgbClr val="FF0000"/>
                </a:solidFill>
                <a:latin typeface="Arial"/>
                <a:ea typeface="微軟正黑體"/>
                <a:sym typeface="Wingdings" panose="05000000000000000000" pitchFamily="2" charset="2"/>
              </a:rPr>
              <a:t>、</a:t>
            </a:r>
            <a:r>
              <a:rPr lang="en-US" altLang="zh-TW" dirty="0">
                <a:solidFill>
                  <a:srgbClr val="FF0000"/>
                </a:solidFill>
                <a:latin typeface="Arial"/>
                <a:ea typeface="微軟正黑體"/>
                <a:sym typeface="Wingdings" panose="05000000000000000000" pitchFamily="2" charset="2"/>
              </a:rPr>
              <a:t>EI</a:t>
            </a:r>
            <a:r>
              <a:rPr lang="zh-TW" altLang="en-US" dirty="0">
                <a:solidFill>
                  <a:srgbClr val="FF0000"/>
                </a:solidFill>
                <a:latin typeface="Arial"/>
                <a:ea typeface="微軟正黑體"/>
                <a:sym typeface="Wingdings" panose="05000000000000000000" pitchFamily="2" charset="2"/>
              </a:rPr>
              <a:t>偏好</a:t>
            </a:r>
            <a:r>
              <a:rPr lang="en-US" altLang="zh-TW" dirty="0">
                <a:solidFill>
                  <a:srgbClr val="FF0000"/>
                </a:solidFill>
                <a:latin typeface="Arial"/>
                <a:ea typeface="微軟正黑體"/>
                <a:sym typeface="Wingdings" panose="05000000000000000000" pitchFamily="2" charset="2"/>
              </a:rPr>
              <a:t>high variance</a:t>
            </a:r>
            <a:r>
              <a:rPr lang="zh-TW" altLang="en-US" dirty="0">
                <a:solidFill>
                  <a:srgbClr val="FF0000"/>
                </a:solidFill>
                <a:latin typeface="Arial"/>
                <a:ea typeface="微軟正黑體"/>
                <a:sym typeface="Wingdings" panose="05000000000000000000" pitchFamily="2" charset="2"/>
              </a:rPr>
              <a:t>，找到最佳組合的機率會較高</a:t>
            </a:r>
            <a:r>
              <a:rPr lang="en-US" altLang="zh-TW" dirty="0">
                <a:solidFill>
                  <a:srgbClr val="FF0000"/>
                </a:solidFill>
                <a:latin typeface="Arial"/>
                <a:ea typeface="微軟正黑體"/>
                <a:sym typeface="Wingdings" panose="05000000000000000000" pitchFamily="2" charset="2"/>
              </a:rPr>
              <a:t>? </a:t>
            </a:r>
          </a:p>
          <a:p>
            <a:pPr defTabSz="1219170"/>
            <a:r>
              <a:rPr lang="en-US" altLang="zh-TW" dirty="0">
                <a:solidFill>
                  <a:srgbClr val="FF0000"/>
                </a:solidFill>
                <a:latin typeface="Arial"/>
                <a:ea typeface="微軟正黑體"/>
                <a:sym typeface="Wingdings" panose="05000000000000000000" pitchFamily="2" charset="2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Arial"/>
                <a:ea typeface="微軟正黑體"/>
                <a:sym typeface="Wingdings" panose="05000000000000000000" pitchFamily="2" charset="2"/>
              </a:rPr>
              <a:t>但現實面無法得知</a:t>
            </a:r>
            <a:r>
              <a:rPr lang="en-US" altLang="zh-TW" dirty="0">
                <a:solidFill>
                  <a:srgbClr val="FF0000"/>
                </a:solidFill>
                <a:latin typeface="Arial"/>
                <a:ea typeface="微軟正黑體"/>
                <a:sym typeface="Wingdings" panose="05000000000000000000" pitchFamily="2" charset="2"/>
              </a:rPr>
              <a:t>Black Box Function </a:t>
            </a:r>
            <a:r>
              <a:rPr lang="zh-TW" altLang="en-US" dirty="0">
                <a:solidFill>
                  <a:srgbClr val="FF0000"/>
                </a:solidFill>
                <a:latin typeface="Arial"/>
                <a:ea typeface="微軟正黑體"/>
                <a:sym typeface="Wingdings" panose="05000000000000000000" pitchFamily="2" charset="2"/>
              </a:rPr>
              <a:t>長得如何</a:t>
            </a:r>
            <a:r>
              <a:rPr lang="en-US" altLang="zh-TW" dirty="0">
                <a:solidFill>
                  <a:srgbClr val="FF0000"/>
                </a:solidFill>
                <a:latin typeface="Arial"/>
                <a:ea typeface="微軟正黑體"/>
                <a:sym typeface="Wingdings" panose="05000000000000000000" pitchFamily="2" charset="2"/>
              </a:rPr>
              <a:t>)</a:t>
            </a:r>
            <a:endParaRPr lang="zh-TW" altLang="en-US" dirty="0">
              <a:solidFill>
                <a:srgbClr val="FF0000"/>
              </a:solidFill>
              <a:latin typeface="Arial"/>
              <a:ea typeface="微軟正黑體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388A42-93E5-4210-97B7-FC82D8BA0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43"/>
          <a:stretch/>
        </p:blipFill>
        <p:spPr>
          <a:xfrm>
            <a:off x="0" y="1306665"/>
            <a:ext cx="2225958" cy="215813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06ABB37-182D-40FF-840B-476EE528C9A8}"/>
              </a:ext>
            </a:extLst>
          </p:cNvPr>
          <p:cNvSpPr txBox="1"/>
          <p:nvPr/>
        </p:nvSpPr>
        <p:spPr>
          <a:xfrm>
            <a:off x="218079" y="780054"/>
            <a:ext cx="4618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TW" sz="2000" b="1" dirty="0">
                <a:solidFill>
                  <a:prstClr val="black"/>
                </a:solidFill>
                <a:latin typeface="Arial"/>
                <a:ea typeface="微軟正黑體"/>
              </a:rPr>
              <a:t>Init 5 points | 30 iterations</a:t>
            </a:r>
            <a:endParaRPr lang="zh-TW" altLang="en-US" sz="2000" b="1" dirty="0">
              <a:solidFill>
                <a:prstClr val="black"/>
              </a:solidFill>
              <a:latin typeface="Arial"/>
              <a:ea typeface="微軟正黑體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24F42BA-2D48-4075-B242-D2D82D0884EE}"/>
              </a:ext>
            </a:extLst>
          </p:cNvPr>
          <p:cNvSpPr txBox="1"/>
          <p:nvPr/>
        </p:nvSpPr>
        <p:spPr>
          <a:xfrm>
            <a:off x="218079" y="3537998"/>
            <a:ext cx="4618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TW" sz="2000" b="1" dirty="0">
                <a:solidFill>
                  <a:prstClr val="black"/>
                </a:solidFill>
                <a:latin typeface="Arial"/>
                <a:ea typeface="微軟正黑體"/>
              </a:rPr>
              <a:t>Init 20 points | 100 iterations</a:t>
            </a:r>
            <a:endParaRPr lang="zh-TW" altLang="en-US" sz="2000" b="1" dirty="0">
              <a:solidFill>
                <a:prstClr val="black"/>
              </a:solidFill>
              <a:latin typeface="Arial"/>
              <a:ea typeface="微軟正黑體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121FF3F-5BA7-483A-9494-108CAE0854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49"/>
          <a:stretch/>
        </p:blipFill>
        <p:spPr>
          <a:xfrm>
            <a:off x="2235840" y="1306665"/>
            <a:ext cx="2243037" cy="215813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D0BAEA4-3C44-4523-AF1D-97B6719C22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49"/>
          <a:stretch/>
        </p:blipFill>
        <p:spPr>
          <a:xfrm>
            <a:off x="4549552" y="1295505"/>
            <a:ext cx="2243037" cy="215813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C70D4AF-9D9C-462F-9AC6-D01EEB8058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68"/>
          <a:stretch/>
        </p:blipFill>
        <p:spPr>
          <a:xfrm>
            <a:off x="6880017" y="1259592"/>
            <a:ext cx="2308409" cy="219620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6DB6FCC-854E-4873-B424-3354DDB7CE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426" y="1273734"/>
            <a:ext cx="2877519" cy="215813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9C75C06-BFA8-449E-84EE-9EAD401E89F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47"/>
          <a:stretch/>
        </p:blipFill>
        <p:spPr>
          <a:xfrm>
            <a:off x="0" y="4024605"/>
            <a:ext cx="2300514" cy="218258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E00DBF9-9A90-4526-9634-5127FDED4BA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47"/>
          <a:stretch/>
        </p:blipFill>
        <p:spPr>
          <a:xfrm>
            <a:off x="2234497" y="4064641"/>
            <a:ext cx="2323594" cy="220448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723106D5-DBBE-45D1-90AC-117C9068A1B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28"/>
          <a:stretch/>
        </p:blipFill>
        <p:spPr>
          <a:xfrm>
            <a:off x="4492074" y="4061957"/>
            <a:ext cx="2300515" cy="2207166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68A0BD8C-F491-4D1B-A1FA-1A6104E965B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52"/>
          <a:stretch/>
        </p:blipFill>
        <p:spPr>
          <a:xfrm>
            <a:off x="6793673" y="4026597"/>
            <a:ext cx="2394753" cy="227788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65E2FC51-2C07-4D33-8FDE-9E9EDE50E0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426" y="4069372"/>
            <a:ext cx="2877519" cy="2158139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F8943B84-1CC4-404B-A959-305FB8DB8F9C}"/>
              </a:ext>
            </a:extLst>
          </p:cNvPr>
          <p:cNvSpPr txBox="1"/>
          <p:nvPr/>
        </p:nvSpPr>
        <p:spPr>
          <a:xfrm>
            <a:off x="4085615" y="3613884"/>
            <a:ext cx="7645015" cy="369332"/>
          </a:xfrm>
          <a:prstGeom prst="rect">
            <a:avLst/>
          </a:prstGeom>
          <a:solidFill>
            <a:srgbClr val="0087DC">
              <a:lumMod val="20000"/>
              <a:lumOff val="80000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</a:rPr>
              <a:t>相較於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</a:rPr>
              <a:t>Ackley Function</a:t>
            </a: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</a:rPr>
              <a:t>的實驗，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</a:rPr>
              <a:t>proposed acquisition function</a:t>
            </a: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</a:rPr>
              <a:t>表現無較好</a:t>
            </a:r>
            <a:endParaRPr kumimoji="0" lang="en-US" altLang="zh-TW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17233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4">
            <a:extLst>
              <a:ext uri="{FF2B5EF4-FFF2-40B4-BE49-F238E27FC236}">
                <a16:creationId xmlns:a16="http://schemas.microsoft.com/office/drawing/2014/main" id="{C7DDED03-A045-4B87-9BF2-6BC7C2E4E9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84"/>
          <a:stretch/>
        </p:blipFill>
        <p:spPr>
          <a:xfrm>
            <a:off x="116114" y="1180164"/>
            <a:ext cx="2764972" cy="2654660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6D3FFBD3-EA5B-4676-945A-B63BCB16C2BE}"/>
              </a:ext>
            </a:extLst>
          </p:cNvPr>
          <p:cNvSpPr txBox="1">
            <a:spLocks/>
          </p:cNvSpPr>
          <p:nvPr/>
        </p:nvSpPr>
        <p:spPr>
          <a:xfrm>
            <a:off x="406400" y="440356"/>
            <a:ext cx="11379200" cy="67939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Demo - 6D – Hartmann Function |</a:t>
            </a:r>
            <a:r>
              <a:rPr kumimoji="0" lang="zh-TW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 </a:t>
            </a:r>
            <a:r>
              <a:rPr kumimoji="0" lang="en-US" altLang="zh-TW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f* = -3.32237* -1 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Arial"/>
              <a:ea typeface="Microsoft JhengHei"/>
              <a:cs typeface="+mj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D136219-55CE-40C8-89A4-F11542BAFDCC}"/>
              </a:ext>
            </a:extLst>
          </p:cNvPr>
          <p:cNvSpPr txBox="1"/>
          <p:nvPr/>
        </p:nvSpPr>
        <p:spPr>
          <a:xfrm>
            <a:off x="218079" y="780054"/>
            <a:ext cx="4618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TW" sz="2000" b="1" dirty="0">
                <a:solidFill>
                  <a:prstClr val="black"/>
                </a:solidFill>
                <a:latin typeface="Arial"/>
                <a:ea typeface="微軟正黑體"/>
              </a:rPr>
              <a:t>Init 5 points | 30 iterations</a:t>
            </a:r>
            <a:endParaRPr lang="zh-TW" altLang="en-US" sz="2000" b="1" dirty="0">
              <a:solidFill>
                <a:prstClr val="black"/>
              </a:solidFill>
              <a:latin typeface="Arial"/>
              <a:ea typeface="微軟正黑體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DCE08B-9759-4D06-8644-DE50614220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5" r="21884"/>
          <a:stretch/>
        </p:blipFill>
        <p:spPr>
          <a:xfrm>
            <a:off x="406400" y="3895235"/>
            <a:ext cx="2473036" cy="252240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4D4A294-AF57-45D1-9D36-6AA34C126D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5" r="21884"/>
          <a:stretch/>
        </p:blipFill>
        <p:spPr>
          <a:xfrm>
            <a:off x="3262865" y="1180164"/>
            <a:ext cx="2600906" cy="26528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0668EF2-ABDA-4668-B769-E1ED5F6CBD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" r="21684"/>
          <a:stretch/>
        </p:blipFill>
        <p:spPr>
          <a:xfrm>
            <a:off x="3319271" y="3893408"/>
            <a:ext cx="2600905" cy="264607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757183E-517A-42D7-923A-CF188A631E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550" y="1180164"/>
            <a:ext cx="3537108" cy="265283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3D0AF69-942B-4ABC-BE42-1FFDC6E23DD0}"/>
              </a:ext>
            </a:extLst>
          </p:cNvPr>
          <p:cNvSpPr txBox="1"/>
          <p:nvPr/>
        </p:nvSpPr>
        <p:spPr>
          <a:xfrm>
            <a:off x="6315562" y="4064272"/>
            <a:ext cx="3397084" cy="461665"/>
          </a:xfrm>
          <a:prstGeom prst="rect">
            <a:avLst/>
          </a:prstGeom>
          <a:solidFill>
            <a:srgbClr val="0087DC">
              <a:lumMod val="20000"/>
              <a:lumOff val="80000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</a:rPr>
              <a:t>TGP - ERM </a:t>
            </a: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</a:rPr>
              <a:t>有兩次最佳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16110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2">
            <a:extLst>
              <a:ext uri="{FF2B5EF4-FFF2-40B4-BE49-F238E27FC236}">
                <a16:creationId xmlns:a16="http://schemas.microsoft.com/office/drawing/2014/main" id="{2F5CC749-1D8A-47C0-8E6D-3426F176DA11}"/>
              </a:ext>
            </a:extLst>
          </p:cNvPr>
          <p:cNvSpPr txBox="1">
            <a:spLocks/>
          </p:cNvSpPr>
          <p:nvPr/>
        </p:nvSpPr>
        <p:spPr>
          <a:xfrm>
            <a:off x="406400" y="440356"/>
            <a:ext cx="11379200" cy="67939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Demo –</a:t>
            </a:r>
            <a:r>
              <a:rPr kumimoji="0" lang="zh-TW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 </a:t>
            </a:r>
            <a:r>
              <a:rPr kumimoji="0" lang="en-US" altLang="zh-TW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Tuning Hyperparameters of XGBoost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Arial"/>
              <a:ea typeface="Microsoft JhengHei"/>
              <a:cs typeface="+mj-cs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90EA8DE-50C7-4C39-9E87-815914A38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96654"/>
              </p:ext>
            </p:extLst>
          </p:nvPr>
        </p:nvGraphicFramePr>
        <p:xfrm>
          <a:off x="1164124" y="3674545"/>
          <a:ext cx="2986997" cy="1854200"/>
        </p:xfrm>
        <a:graphic>
          <a:graphicData uri="http://schemas.openxmlformats.org/drawingml/2006/table">
            <a:tbl>
              <a:tblPr firstRow="1" bandRow="1"/>
              <a:tblGrid>
                <a:gridCol w="1830705">
                  <a:extLst>
                    <a:ext uri="{9D8B030D-6E8A-4147-A177-3AD203B41FA5}">
                      <a16:colId xmlns:a16="http://schemas.microsoft.com/office/drawing/2014/main" val="4157309384"/>
                    </a:ext>
                  </a:extLst>
                </a:gridCol>
                <a:gridCol w="1156292">
                  <a:extLst>
                    <a:ext uri="{9D8B030D-6E8A-4147-A177-3AD203B41FA5}">
                      <a16:colId xmlns:a16="http://schemas.microsoft.com/office/drawing/2014/main" val="268996379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/>
                        <a:t>hyperparameter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7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/>
                        <a:t>boundary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13939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err="1"/>
                        <a:t>Max_depth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7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/>
                        <a:t>(3, 9)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7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4700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/>
                        <a:t>eta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7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/>
                        <a:t>(0.1, 0.5)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7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40166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err="1"/>
                        <a:t>min_child_weight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7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/>
                        <a:t>(1, 20)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7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454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err="1"/>
                        <a:t>colsample_bytree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7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/>
                        <a:t>(0.1, 1)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7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124392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04DB3AAB-0991-4F95-99A2-7D7070C283F4}"/>
              </a:ext>
            </a:extLst>
          </p:cNvPr>
          <p:cNvGrpSpPr/>
          <p:nvPr/>
        </p:nvGrpSpPr>
        <p:grpSpPr>
          <a:xfrm>
            <a:off x="2597582" y="2727525"/>
            <a:ext cx="7533389" cy="3300149"/>
            <a:chOff x="2126343" y="1293623"/>
            <a:chExt cx="7533389" cy="3300149"/>
          </a:xfrm>
        </p:grpSpPr>
        <p:sp>
          <p:nvSpPr>
            <p:cNvPr id="5" name="圓柱形 4">
              <a:extLst>
                <a:ext uri="{FF2B5EF4-FFF2-40B4-BE49-F238E27FC236}">
                  <a16:creationId xmlns:a16="http://schemas.microsoft.com/office/drawing/2014/main" id="{299FB137-DE46-4FCF-9023-CF560750171E}"/>
                </a:ext>
              </a:extLst>
            </p:cNvPr>
            <p:cNvSpPr/>
            <p:nvPr/>
          </p:nvSpPr>
          <p:spPr>
            <a:xfrm>
              <a:off x="4408855" y="3625661"/>
              <a:ext cx="725714" cy="845457"/>
            </a:xfrm>
            <a:prstGeom prst="can">
              <a:avLst/>
            </a:prstGeom>
            <a:solidFill>
              <a:srgbClr val="0087D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rPr>
                <a:t>Iris data</a:t>
              </a:r>
              <a:endPara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軟正黑體"/>
                <a:cs typeface="+mn-cs"/>
              </a:endParaRPr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B4DFDF55-154B-4097-83A9-83E15E8FBD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073" y="2886703"/>
              <a:ext cx="0" cy="632458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FB1E2AE-A464-40EA-8858-BECC8E4D187E}"/>
                </a:ext>
              </a:extLst>
            </p:cNvPr>
            <p:cNvSpPr txBox="1"/>
            <p:nvPr/>
          </p:nvSpPr>
          <p:spPr>
            <a:xfrm>
              <a:off x="4746073" y="2886703"/>
              <a:ext cx="15315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軟正黑體"/>
                </a:rPr>
                <a:t>Training</a:t>
              </a:r>
              <a:r>
                <a:rPr kumimoji="0" lang="zh-TW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軟正黑體"/>
                </a:rPr>
                <a:t>：</a:t>
              </a: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軟正黑體"/>
                </a:rPr>
                <a:t>10%</a:t>
              </a:r>
              <a:endPara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8DCB1A5-9054-47E6-941A-9C63DF8DCAA5}"/>
                </a:ext>
              </a:extLst>
            </p:cNvPr>
            <p:cNvSpPr txBox="1"/>
            <p:nvPr/>
          </p:nvSpPr>
          <p:spPr>
            <a:xfrm>
              <a:off x="4746073" y="3202365"/>
              <a:ext cx="14491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軟正黑體"/>
                </a:rPr>
                <a:t>Testing</a:t>
              </a:r>
              <a:r>
                <a:rPr kumimoji="0" lang="zh-TW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軟正黑體"/>
                </a:rPr>
                <a:t>：</a:t>
              </a: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軟正黑體"/>
                </a:rPr>
                <a:t>90%</a:t>
              </a:r>
              <a:endPara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</a:endParaRPr>
            </a:p>
          </p:txBody>
        </p:sp>
        <p:sp>
          <p:nvSpPr>
            <p:cNvPr id="9" name="立方體 8">
              <a:extLst>
                <a:ext uri="{FF2B5EF4-FFF2-40B4-BE49-F238E27FC236}">
                  <a16:creationId xmlns:a16="http://schemas.microsoft.com/office/drawing/2014/main" id="{40A11BA3-102A-4C6C-A078-9C3ABE799239}"/>
                </a:ext>
              </a:extLst>
            </p:cNvPr>
            <p:cNvSpPr/>
            <p:nvPr/>
          </p:nvSpPr>
          <p:spPr>
            <a:xfrm>
              <a:off x="4402761" y="2128333"/>
              <a:ext cx="1366667" cy="606881"/>
            </a:xfrm>
            <a:prstGeom prst="cube">
              <a:avLst/>
            </a:prstGeom>
            <a:solidFill>
              <a:srgbClr val="0087DC"/>
            </a:solidFill>
            <a:ln w="12700" cap="flat" cmpd="sng" algn="ctr">
              <a:solidFill>
                <a:srgbClr val="0087DC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rPr>
                <a:t>XGBoost</a:t>
              </a:r>
              <a:endPara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軟正黑體"/>
                <a:cs typeface="+mn-cs"/>
              </a:endParaRPr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0F5917E8-A964-405D-8E88-1B0974C910D1}"/>
                </a:ext>
              </a:extLst>
            </p:cNvPr>
            <p:cNvCxnSpPr>
              <a:cxnSpLocks/>
            </p:cNvCxnSpPr>
            <p:nvPr/>
          </p:nvCxnSpPr>
          <p:spPr>
            <a:xfrm>
              <a:off x="5889847" y="2486298"/>
              <a:ext cx="750438" cy="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F9E76EA-090B-4E13-A0A1-C773F177C57D}"/>
                </a:ext>
              </a:extLst>
            </p:cNvPr>
            <p:cNvSpPr txBox="1"/>
            <p:nvPr/>
          </p:nvSpPr>
          <p:spPr>
            <a:xfrm>
              <a:off x="6717161" y="1827273"/>
              <a:ext cx="971484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軟正黑體"/>
                </a:rPr>
                <a:t>Setosa</a:t>
              </a:r>
              <a:endPara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</a:endParaRPr>
            </a:p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軟正黑體"/>
                </a:rPr>
                <a:t>Virginica</a:t>
              </a:r>
            </a:p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軟正黑體"/>
                </a:rPr>
                <a:t>Versicolor</a:t>
              </a:r>
            </a:p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軟正黑體"/>
                </a:rPr>
                <a:t>Versicolor</a:t>
              </a:r>
            </a:p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軟正黑體"/>
                </a:rPr>
                <a:t>Setosa</a:t>
              </a:r>
              <a:endPara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</a:endParaRPr>
            </a:p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軟正黑體"/>
                </a:rPr>
                <a:t>…</a:t>
              </a:r>
            </a:p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軟正黑體"/>
                </a:rPr>
                <a:t>…</a:t>
              </a:r>
            </a:p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57DA409-0B31-4813-9AFE-1C135D3B9CE1}"/>
                </a:ext>
              </a:extLst>
            </p:cNvPr>
            <p:cNvSpPr/>
            <p:nvPr/>
          </p:nvSpPr>
          <p:spPr>
            <a:xfrm>
              <a:off x="5875333" y="2178520"/>
              <a:ext cx="7216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軟正黑體"/>
                </a:rPr>
                <a:t>predict</a:t>
              </a:r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8B1AAB60-5A3E-4638-9A72-307CB04EFEAC}"/>
                </a:ext>
              </a:extLst>
            </p:cNvPr>
            <p:cNvCxnSpPr>
              <a:cxnSpLocks/>
            </p:cNvCxnSpPr>
            <p:nvPr/>
          </p:nvCxnSpPr>
          <p:spPr>
            <a:xfrm>
              <a:off x="7688645" y="2486297"/>
              <a:ext cx="533697" cy="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BE85B1C-7A6D-42DB-BB20-C2E8094F67AF}"/>
                </a:ext>
              </a:extLst>
            </p:cNvPr>
            <p:cNvSpPr/>
            <p:nvPr/>
          </p:nvSpPr>
          <p:spPr>
            <a:xfrm>
              <a:off x="8319300" y="2310879"/>
              <a:ext cx="1340432" cy="400110"/>
            </a:xfrm>
            <a:prstGeom prst="rect">
              <a:avLst/>
            </a:prstGeom>
            <a:solidFill>
              <a:srgbClr val="0087DC"/>
            </a:solidFill>
          </p:spPr>
          <p:txBody>
            <a:bodyPr wrap="none">
              <a:sp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/>
                </a:rPr>
                <a:t>Accuracy</a:t>
              </a: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21DA4F76-CE54-40C8-94FC-FDF1C1BBB645}"/>
                </a:ext>
              </a:extLst>
            </p:cNvPr>
            <p:cNvCxnSpPr>
              <a:cxnSpLocks/>
            </p:cNvCxnSpPr>
            <p:nvPr/>
          </p:nvCxnSpPr>
          <p:spPr>
            <a:xfrm>
              <a:off x="3714797" y="2486297"/>
              <a:ext cx="533697" cy="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FC2B3AE-A79D-4654-9A58-8F72869C8836}"/>
                </a:ext>
              </a:extLst>
            </p:cNvPr>
            <p:cNvSpPr txBox="1"/>
            <p:nvPr/>
          </p:nvSpPr>
          <p:spPr>
            <a:xfrm>
              <a:off x="2126343" y="1524455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軟正黑體"/>
                </a:rPr>
                <a:t>x</a:t>
              </a:r>
              <a:endParaRPr kumimoji="0" lang="zh-TW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CB7106A-3B9F-49FC-B524-33E5BB3114AA}"/>
                </a:ext>
              </a:extLst>
            </p:cNvPr>
            <p:cNvSpPr/>
            <p:nvPr/>
          </p:nvSpPr>
          <p:spPr>
            <a:xfrm>
              <a:off x="3962400" y="1741714"/>
              <a:ext cx="3991429" cy="2852058"/>
            </a:xfrm>
            <a:prstGeom prst="rect">
              <a:avLst/>
            </a:prstGeom>
            <a:solidFill>
              <a:srgbClr val="494949">
                <a:alpha val="16078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軟正黑體"/>
                <a:cs typeface="+mn-cs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53D7D436-9E86-49F1-B089-997D5FDCC3E9}"/>
                </a:ext>
              </a:extLst>
            </p:cNvPr>
            <p:cNvSpPr txBox="1"/>
            <p:nvPr/>
          </p:nvSpPr>
          <p:spPr>
            <a:xfrm>
              <a:off x="8794591" y="158701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軟正黑體"/>
                </a:rPr>
                <a:t>y</a:t>
              </a:r>
              <a:endParaRPr kumimoji="0" lang="zh-TW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E09A322F-55EE-4BBE-BFA5-329E6CF8EC5E}"/>
                </a:ext>
              </a:extLst>
            </p:cNvPr>
            <p:cNvSpPr txBox="1"/>
            <p:nvPr/>
          </p:nvSpPr>
          <p:spPr>
            <a:xfrm>
              <a:off x="4402761" y="1293623"/>
              <a:ext cx="3260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軟正黑體"/>
                </a:rPr>
                <a:t>Black</a:t>
              </a:r>
              <a:r>
                <a:rPr kumimoji="0" lang="zh-TW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軟正黑體"/>
                </a:rPr>
                <a:t> </a:t>
              </a:r>
              <a:r>
                <a:rPr kumimoji="0" lang="en-US" altLang="zh-TW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軟正黑體"/>
                </a:rPr>
                <a:t>Box</a:t>
              </a:r>
              <a:r>
                <a:rPr kumimoji="0" lang="zh-TW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軟正黑體"/>
                </a:rPr>
                <a:t> </a:t>
              </a:r>
              <a:r>
                <a:rPr kumimoji="0" lang="en-US" altLang="zh-TW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軟正黑體"/>
                </a:rPr>
                <a:t>Function</a:t>
              </a:r>
              <a:endParaRPr kumimoji="0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</a:endParaRPr>
            </a:p>
          </p:txBody>
        </p:sp>
      </p:grpSp>
      <p:sp>
        <p:nvSpPr>
          <p:cNvPr id="20" name="內容版面配置區 1">
            <a:extLst>
              <a:ext uri="{FF2B5EF4-FFF2-40B4-BE49-F238E27FC236}">
                <a16:creationId xmlns:a16="http://schemas.microsoft.com/office/drawing/2014/main" id="{04A380EC-1511-457A-8412-9DE5A1CE5326}"/>
              </a:ext>
            </a:extLst>
          </p:cNvPr>
          <p:cNvSpPr txBox="1">
            <a:spLocks/>
          </p:cNvSpPr>
          <p:nvPr/>
        </p:nvSpPr>
        <p:spPr>
          <a:xfrm>
            <a:off x="406400" y="1170462"/>
            <a:ext cx="9724571" cy="49537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Tuning 4 hyperparameters of XGBoost</a:t>
            </a: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Data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：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iris dataset</a:t>
            </a: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Metric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：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Accuracy 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  <a:sym typeface="Wingdings" panose="05000000000000000000" pitchFamily="2" charset="2"/>
              </a:rPr>
              <a:t> Maximization</a:t>
            </a: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  <a:sym typeface="Wingdings" panose="05000000000000000000" pitchFamily="2" charset="2"/>
              </a:rPr>
              <a:t>Goal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  <a:sym typeface="Wingdings" panose="05000000000000000000" pitchFamily="2" charset="2"/>
              </a:rPr>
              <a:t>：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  <a:sym typeface="Wingdings" panose="05000000000000000000" pitchFamily="2" charset="2"/>
              </a:rPr>
              <a:t>raise Accuracy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969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4">
            <a:extLst>
              <a:ext uri="{FF2B5EF4-FFF2-40B4-BE49-F238E27FC236}">
                <a16:creationId xmlns:a16="http://schemas.microsoft.com/office/drawing/2014/main" id="{772C94CA-2254-48EB-B0E3-052ADC9548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08"/>
          <a:stretch/>
        </p:blipFill>
        <p:spPr>
          <a:xfrm>
            <a:off x="228600" y="1272152"/>
            <a:ext cx="2774486" cy="2674912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439BE5F2-9475-4321-9EE3-A8313B4277A5}"/>
              </a:ext>
            </a:extLst>
          </p:cNvPr>
          <p:cNvSpPr txBox="1">
            <a:spLocks/>
          </p:cNvSpPr>
          <p:nvPr/>
        </p:nvSpPr>
        <p:spPr>
          <a:xfrm>
            <a:off x="406400" y="440356"/>
            <a:ext cx="11379200" cy="67939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Demo –</a:t>
            </a:r>
            <a:r>
              <a:rPr kumimoji="0" lang="zh-TW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 </a:t>
            </a:r>
            <a:r>
              <a:rPr kumimoji="0" lang="en-US" altLang="zh-TW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Tuning Hyperparameters of XGBoost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Arial"/>
              <a:ea typeface="Microsoft JhengHei"/>
              <a:cs typeface="+mj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42D9AF4-0283-48C5-897E-C46AC080C1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08"/>
          <a:stretch/>
        </p:blipFill>
        <p:spPr>
          <a:xfrm>
            <a:off x="3321514" y="1265368"/>
            <a:ext cx="2774486" cy="267491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32C8269-D42C-4001-8E94-47044A70D5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08"/>
          <a:stretch/>
        </p:blipFill>
        <p:spPr>
          <a:xfrm>
            <a:off x="3321514" y="3844093"/>
            <a:ext cx="2774486" cy="267490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85A2A66-76AC-4911-845E-034874F99C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08"/>
          <a:stretch/>
        </p:blipFill>
        <p:spPr>
          <a:xfrm>
            <a:off x="228600" y="3889672"/>
            <a:ext cx="2774486" cy="267491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B0C73F0-75B2-4CD0-94B5-9F29CDC873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60" y="1258776"/>
            <a:ext cx="3566552" cy="267491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ACD6543-94FA-4A69-819B-05FE40C87927}"/>
              </a:ext>
            </a:extLst>
          </p:cNvPr>
          <p:cNvSpPr txBox="1"/>
          <p:nvPr/>
        </p:nvSpPr>
        <p:spPr>
          <a:xfrm>
            <a:off x="9401582" y="2469736"/>
            <a:ext cx="2491968" cy="1200329"/>
          </a:xfrm>
          <a:prstGeom prst="rect">
            <a:avLst/>
          </a:prstGeom>
          <a:solidFill>
            <a:srgbClr val="0087DC">
              <a:lumMod val="20000"/>
              <a:lumOff val="80000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</a:rPr>
              <a:t>TGP – CBM</a:t>
            </a: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</a:rPr>
              <a:t>每次皆最優，且四次為最快收斂</a:t>
            </a:r>
            <a:endParaRPr kumimoji="0" lang="en-US" altLang="zh-TW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軟正黑體"/>
            </a:endParaRP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</a:rPr>
              <a:t>TGP – ERM</a:t>
            </a: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</a:rPr>
              <a:t>幾乎每次皆收斂，且收斂快速</a:t>
            </a:r>
            <a:endParaRPr kumimoji="0" lang="en-US" altLang="zh-TW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軟正黑體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B5BD691-1F92-47E0-89F9-75572A461C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428" y="4129706"/>
            <a:ext cx="3637725" cy="272829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97C5B97-F9BA-432A-9B98-8D2C8F17F089}"/>
              </a:ext>
            </a:extLst>
          </p:cNvPr>
          <p:cNvSpPr txBox="1"/>
          <p:nvPr/>
        </p:nvSpPr>
        <p:spPr>
          <a:xfrm>
            <a:off x="319679" y="931930"/>
            <a:ext cx="4618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TW" sz="2000" b="1" dirty="0">
                <a:solidFill>
                  <a:prstClr val="black"/>
                </a:solidFill>
                <a:latin typeface="Arial"/>
                <a:ea typeface="微軟正黑體"/>
              </a:rPr>
              <a:t>Init 10 points | 30 iterations</a:t>
            </a:r>
            <a:endParaRPr lang="zh-TW" altLang="en-US" sz="2000" b="1" dirty="0">
              <a:solidFill>
                <a:prstClr val="black"/>
              </a:solidFill>
              <a:latin typeface="Arial"/>
              <a:ea typeface="微軟正黑體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E325168-0AB3-4F6B-8EA9-B04FA15464E4}"/>
              </a:ext>
            </a:extLst>
          </p:cNvPr>
          <p:cNvSpPr txBox="1"/>
          <p:nvPr/>
        </p:nvSpPr>
        <p:spPr>
          <a:xfrm>
            <a:off x="6463989" y="3747009"/>
            <a:ext cx="4618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TW" sz="2000" b="1" dirty="0">
                <a:solidFill>
                  <a:prstClr val="black"/>
                </a:solidFill>
                <a:latin typeface="Arial"/>
                <a:ea typeface="微軟正黑體"/>
              </a:rPr>
              <a:t>Init 20 points | 50 iterations</a:t>
            </a:r>
            <a:endParaRPr lang="zh-TW" altLang="en-US" sz="2000" b="1" dirty="0">
              <a:solidFill>
                <a:prstClr val="black"/>
              </a:solidFill>
              <a:latin typeface="Arial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93869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561</Words>
  <Application>Microsoft Office PowerPoint</Application>
  <PresentationFormat>寬螢幕</PresentationFormat>
  <Paragraphs>102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0" baseType="lpstr">
      <vt:lpstr>微軟正黑體</vt:lpstr>
      <vt:lpstr>微軟正黑體</vt:lpstr>
      <vt:lpstr>新細明體</vt:lpstr>
      <vt:lpstr>Arial</vt:lpstr>
      <vt:lpstr>Calibri</vt:lpstr>
      <vt:lpstr>Calibri Light</vt:lpstr>
      <vt:lpstr>Cambria</vt:lpstr>
      <vt:lpstr>Cambria Math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I-JACK.PENG 彭家祐</dc:creator>
  <cp:lastModifiedBy>I-JACK.PENG 彭家祐</cp:lastModifiedBy>
  <cp:revision>7</cp:revision>
  <dcterms:created xsi:type="dcterms:W3CDTF">2022-07-20T03:00:07Z</dcterms:created>
  <dcterms:modified xsi:type="dcterms:W3CDTF">2022-07-21T11:46:16Z</dcterms:modified>
</cp:coreProperties>
</file>