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93" autoAdjust="0"/>
  </p:normalViewPr>
  <p:slideViewPr>
    <p:cSldViewPr snapToGrid="0">
      <p:cViewPr varScale="1">
        <p:scale>
          <a:sx n="63" d="100"/>
          <a:sy n="63" d="100"/>
        </p:scale>
        <p:origin x="100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610D0-2268-4685-81FD-81A871FD2628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347FE-925F-4E86-A3B8-C4C23973D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5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0712</a:t>
            </a:r>
            <a:r>
              <a:rPr lang="zh-TW" altLang="en-US" dirty="0"/>
              <a:t>回饋</a:t>
            </a:r>
            <a:endParaRPr lang="en-US" altLang="zh-TW" dirty="0"/>
          </a:p>
          <a:p>
            <a:r>
              <a:rPr lang="zh-TW" altLang="en-US" dirty="0"/>
              <a:t>多一點</a:t>
            </a:r>
            <a:r>
              <a:rPr lang="en-US" altLang="zh-TW" dirty="0" err="1"/>
              <a:t>init</a:t>
            </a:r>
            <a:r>
              <a:rPr lang="en-US" altLang="zh-TW" dirty="0"/>
              <a:t> </a:t>
            </a:r>
            <a:r>
              <a:rPr lang="zh-TW" altLang="en-US" dirty="0"/>
              <a:t>點</a:t>
            </a:r>
            <a:endParaRPr lang="en-US" altLang="zh-TW" dirty="0"/>
          </a:p>
          <a:p>
            <a:r>
              <a:rPr lang="zh-TW" altLang="en-US" dirty="0"/>
              <a:t>改圖表示方法 </a:t>
            </a:r>
            <a:r>
              <a:rPr lang="en-US" altLang="zh-TW" dirty="0"/>
              <a:t>(</a:t>
            </a:r>
            <a:r>
              <a:rPr lang="zh-TW" altLang="en-US" dirty="0"/>
              <a:t>當前最優值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再比較其他</a:t>
            </a:r>
            <a:r>
              <a:rPr lang="en-US" altLang="zh-TW" dirty="0"/>
              <a:t>acquisition function (</a:t>
            </a:r>
            <a:r>
              <a:rPr lang="zh-TW" altLang="en-US" dirty="0"/>
              <a:t>較常用</a:t>
            </a:r>
            <a:r>
              <a:rPr lang="en-US" altLang="zh-TW" dirty="0"/>
              <a:t>UCB)</a:t>
            </a:r>
          </a:p>
          <a:p>
            <a:r>
              <a:rPr lang="en-US" altLang="zh-TW" dirty="0"/>
              <a:t>CHECK </a:t>
            </a:r>
            <a:r>
              <a:rPr lang="zh-TW" altLang="en-US" dirty="0"/>
              <a:t>程式初始</a:t>
            </a:r>
            <a:r>
              <a:rPr lang="en-US" altLang="zh-TW" dirty="0"/>
              <a:t>GP</a:t>
            </a:r>
          </a:p>
          <a:p>
            <a:r>
              <a:rPr lang="zh-TW" altLang="en-US" dirty="0"/>
              <a:t>到目標值差值的停止機制</a:t>
            </a:r>
            <a:endParaRPr lang="en-US" altLang="zh-TW" dirty="0"/>
          </a:p>
          <a:p>
            <a:r>
              <a:rPr lang="en-US" altLang="zh-TW" dirty="0"/>
              <a:t>Benchmark </a:t>
            </a:r>
            <a:r>
              <a:rPr lang="en-US" altLang="zh-TW" dirty="0" err="1"/>
              <a:t>func</a:t>
            </a:r>
            <a:r>
              <a:rPr lang="en-US" altLang="zh-TW" dirty="0"/>
              <a:t>. </a:t>
            </a:r>
            <a:r>
              <a:rPr lang="zh-TW" altLang="en-US" dirty="0"/>
              <a:t>參數可再多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347FE-925F-4E86-A3B8-C4C23973DCA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4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B2302-9E92-41EE-A6C4-239EBE752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2FC287-C8FA-4615-BAF1-C00335F6A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116A1-F1F4-481F-9E3B-D2D23DA0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02D07-1E8E-4A7A-95CA-F86D01C8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3A777-C54E-40EB-990B-7BFB5B45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8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DE687-F6E8-4F37-B73D-BC804F1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A247AE-822C-43C9-A2C8-B5FD2050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CEFE70-4772-4FB6-BC14-41211922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D4FA3-5A66-4A60-AAD9-691A96C1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CAF9E-E76B-4E46-B891-81E1660D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16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32D202-FF0E-43C9-93FF-433BE8703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81A3D0-572B-4EB7-B790-2CD03CE8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E09C43-B8CD-4777-ACB7-18ADDA4A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41BCA3-28D0-45AA-B3FA-E52A8F6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E4CAD5-B41D-497A-9F28-D0EE614F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1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99862-0E38-45BE-87AE-8D57B790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4C9DA-BC37-4E02-8BBF-C5C2FDDF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5B1BC1-EEFE-483E-A482-CCDD5701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1F646F-9B79-42B4-8F36-00DC8CDB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70A84-1747-4FA0-A2EF-B1A86A6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2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6CBC-2DE9-4772-87CD-AE17E2C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2981BA-266D-4EE4-A4DC-AF454496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CED91-AD67-49D0-9598-6ED02827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E377F6-E1BA-4171-A2E3-495740E6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4EBDA-1376-43D9-8928-57F4260C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7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ADAB1-7C42-4C12-8777-7522ABF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6C1C3-E9AD-4037-A0DD-261F37429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3662-0C76-49DF-9AE4-C3D372EC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C36BFA-C9AD-4882-B6E0-8B4675EF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30673F-27B1-4C41-81DA-E9E3AA68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E8021-6DD9-4146-A6D9-15E8BD28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1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27A5-1761-4DA2-B9D3-7C8674AC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94EE40-3F0D-41D7-9F3A-27CEA2BF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45F885-3028-44B1-8108-D5B89B1D0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1804E9-E77D-4FAC-BA3E-F7557E15E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AF1176-F461-49F8-8D25-15CCC57D1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1EBAE5-5023-4200-BC62-8BD7A2A4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C42DD-3988-456A-B441-3C6C6492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B79A40-0E94-4653-938D-A73A171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4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D32C4-59A3-49BB-8B05-C9C35263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2E4B2D-97ED-41A0-9836-90562364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FA91F6-9DD5-4739-908E-EAD14BC7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BB176D-CD1F-426F-AB1A-6EE2889B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5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862FD6-390D-4034-A333-FDEFA04B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DFA8B3-F8E4-433C-AF20-9ECD82CF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43E260-9213-408A-A24E-9350D2CA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17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A9840-1065-4513-A370-C6D19C8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CB2CDC-95D0-42D5-942A-AFEAD06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42CFE9-173E-4578-A140-0841C2E1B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CF7CAE-EBA7-4F44-9038-AD2480F4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03EA63-A8B2-4F14-87C6-B8C88D2D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AC445F-30AD-49DA-B668-B46CCBC1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41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7C159-30A3-4DF1-BB6C-BC3490C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C44E7-47DD-454E-BDCC-D4BC9C0D1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99256B-B53B-40FA-AC9F-4E27F48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B9BF3-6492-4F25-87E1-AA953F5C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6CEAF-7AC4-4168-8CED-7BA99DAF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BB052-C830-43AB-8C10-818F7546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30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A09B47-18F5-4AF5-B021-CAF26341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A7834-2C8D-4A62-AFFA-410075B4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CB8292-2E2B-4D8A-BFD8-D6A356D3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C55-9373-410E-A43C-F32D0F697CCF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472F39-0A60-46E9-9ADC-2BDA1262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C68BE8-F29A-445D-BE3A-CAF2D0BDD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1338-6C89-4B1F-8319-2E6620F137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0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3">
            <a:extLst>
              <a:ext uri="{FF2B5EF4-FFF2-40B4-BE49-F238E27FC236}">
                <a16:creationId xmlns:a16="http://schemas.microsoft.com/office/drawing/2014/main" id="{338BC4A3-0496-4885-8AA4-BF00FB992A7B}"/>
              </a:ext>
            </a:extLst>
          </p:cNvPr>
          <p:cNvSpPr txBox="1">
            <a:spLocks/>
          </p:cNvSpPr>
          <p:nvPr/>
        </p:nvSpPr>
        <p:spPr>
          <a:xfrm>
            <a:off x="3051272" y="5130083"/>
            <a:ext cx="5707316" cy="218356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Digital Twin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｜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DRC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｜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07/12/2022 </a:t>
            </a:r>
          </a:p>
          <a:p>
            <a:pPr algn="ctr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彭家祐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Jack)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Intern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DBF303F-C35D-4BA8-96E0-39949E21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833"/>
            <a:ext cx="9144000" cy="1441704"/>
          </a:xfrm>
        </p:spPr>
        <p:txBody>
          <a:bodyPr>
            <a:normAutofit/>
          </a:bodyPr>
          <a:lstStyle/>
          <a:p>
            <a:r>
              <a:rPr lang="en-US" altLang="zh-TW" sz="4600" dirty="0">
                <a:latin typeface="Cambria" panose="02040503050406030204" pitchFamily="18" charset="0"/>
                <a:ea typeface="Cambria" panose="02040503050406030204" pitchFamily="18" charset="0"/>
              </a:rPr>
              <a:t>Knowing The What But Not The </a:t>
            </a:r>
            <a:br>
              <a:rPr lang="en-US" altLang="zh-TW" sz="4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TW" sz="4600" dirty="0">
                <a:latin typeface="Cambria" panose="02040503050406030204" pitchFamily="18" charset="0"/>
                <a:ea typeface="Cambria" panose="02040503050406030204" pitchFamily="18" charset="0"/>
              </a:rPr>
              <a:t>Where in Bayesian Optimization</a:t>
            </a:r>
            <a:endParaRPr lang="en-US" sz="4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B6D1DA-3712-4087-8276-22CC3C1674B3}"/>
              </a:ext>
            </a:extLst>
          </p:cNvPr>
          <p:cNvSpPr txBox="1"/>
          <p:nvPr/>
        </p:nvSpPr>
        <p:spPr>
          <a:xfrm>
            <a:off x="4227219" y="3634740"/>
            <a:ext cx="3737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Vu Nguyen, Michael A Osborne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583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53C2EBB-A78D-49CF-A8E9-59044CA1DA11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7228114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CBM and ERM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will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select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the location where the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GP mean m(x) is close to the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optimal value f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*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and we are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highly certain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about it (low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)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UCB and EI will always keep exploring as the principle of explore-exploit without using the knowledge of f*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UCB and EI can not identify the unknown location x efficiently as opposed to proposed acquisition functions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0334527-4F9D-4549-8497-B754B9AD6D31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Experiment – Comparison of Acquisition function 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FAA730-7C68-4052-B119-35214565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4" y="1348949"/>
            <a:ext cx="4233417" cy="482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62E7606-C211-4E0B-ADA3-1B6379357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" t="69127" r="76277" b="3467"/>
          <a:stretch/>
        </p:blipFill>
        <p:spPr>
          <a:xfrm>
            <a:off x="2068286" y="1872342"/>
            <a:ext cx="631371" cy="3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F83EF26-8950-4089-AB21-C1E1B5BCCCC4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5290457" cy="495377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Proposed framework has utilized the additional knowledge of f* to build an informed surrogate model and decision functions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ERM outperforms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all methods by a wide margin.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CBM can be sensitive to the hyperparameter,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ERM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has no parameter and is thus more robust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approaches with f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*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perform significantly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better than the baselines in gSobol and Alpine1 functions.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The results indicate that the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knowledge of f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*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is particularly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useful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for high dimensional functions.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D0564E-FD40-49B7-AF17-CB5B6A3F20CE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Experiment – 6 Benchmark functions given f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*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0DD958-0009-4619-9D08-F8AF8766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648" y="1089358"/>
            <a:ext cx="6096266" cy="51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2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331AEF6-5360-49BB-863C-B7590360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6" y="292336"/>
            <a:ext cx="11613887" cy="62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7AFD742-E126-40AC-B54F-829A5AA4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374639"/>
            <a:ext cx="11522439" cy="61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BF20511-F4AF-4323-A04C-40F654D19774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71374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setting the f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*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to a value which is not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the true optimum of the black-box function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under-specifying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case will result in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worse performance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than over-specifying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because our acquisition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function will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get stuck at the area once being found wrongly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as the optimal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over-specify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f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*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,our algorithm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continues exploring to find the optimum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because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it can not find the point where both conditions are met                     and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E615AA-CE3F-4070-B083-4C530F83B9DD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Experiment –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misspecify the optimum value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A90DA0-7D41-4879-A77F-B3672837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50" y="1358899"/>
            <a:ext cx="4233250" cy="4816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B59CEDC-5405-462E-A628-4559DB3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66" y="3804135"/>
            <a:ext cx="1227384" cy="3341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4732B7-CCC6-4A26-84B0-92257DB6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71" y="3804135"/>
            <a:ext cx="1154379" cy="3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872844F-9B4F-4D2F-9DB5-48823FA33515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Considered a new setting in Bayesian optimization with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known optimum output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Proposed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transformed Gaussian process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to model the objective function better by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exploiting the knowledge of f*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Proposed two decision strategies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which can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exploit the function optimum value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to make informed decisions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Know the true value f*, </a:t>
            </a: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ERM can converge quickly to the optimum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in benchmark functions and real-world applications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Do not know the exact f*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value, the performance of our approach is degraded, should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use the existing BO approaches (such as EI)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for the best performance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Expand proposed algorithm to handle batch setting for parallel evaluations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Extend this work to other classes of surrogate functions such as Bayesian neural networks and deep GP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4BC3B9-C685-4CAB-8CDA-118A0660C532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Conclusion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529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CE3B8E-73C6-4569-9297-0E2B21B0DF32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2831857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Ackley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(minimization)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f* = 0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x* = (0,0)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20 iterations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EC728B-3389-4A69-8B6C-288F12461F09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Demo - Other Benchmark Functions (2-D)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021E2DC9-2C41-443E-B5F3-EB7DC0A46D0C}"/>
              </a:ext>
            </a:extLst>
          </p:cNvPr>
          <p:cNvSpPr txBox="1">
            <a:spLocks/>
          </p:cNvSpPr>
          <p:nvPr/>
        </p:nvSpPr>
        <p:spPr>
          <a:xfrm>
            <a:off x="4319579" y="1170462"/>
            <a:ext cx="3224822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r>
              <a:rPr lang="en-US" altLang="zh-TW" dirty="0" err="1">
                <a:solidFill>
                  <a:prstClr val="black"/>
                </a:solidFill>
                <a:latin typeface="Arial"/>
                <a:ea typeface="微軟正黑體"/>
              </a:rPr>
              <a:t>Eggholder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Arial"/>
                <a:ea typeface="微軟正黑體"/>
              </a:rPr>
              <a:t>(minimization)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f* = -959.6407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x* = (512, 404.2319)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30 iterations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9CFCE8-CE3C-4AEB-B31F-0FD81C15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3" y="4421059"/>
            <a:ext cx="3102464" cy="20550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4CC1A0-5D16-413F-B51F-1B26E28E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36" y="2509447"/>
            <a:ext cx="2206038" cy="19894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B609E1-3E7D-4CB2-AD73-DB919AF6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284" y="2542949"/>
            <a:ext cx="1978026" cy="19224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BFE6B0A-B3BF-4A7B-9180-92A320249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080" y="4498940"/>
            <a:ext cx="3118435" cy="1977152"/>
          </a:xfrm>
          <a:prstGeom prst="rect">
            <a:avLst/>
          </a:prstGeom>
        </p:spPr>
      </p:pic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B0D11DFB-6496-42FD-A650-46833918A6CE}"/>
              </a:ext>
            </a:extLst>
          </p:cNvPr>
          <p:cNvSpPr txBox="1">
            <a:spLocks/>
          </p:cNvSpPr>
          <p:nvPr/>
        </p:nvSpPr>
        <p:spPr>
          <a:xfrm>
            <a:off x="8042921" y="1170462"/>
            <a:ext cx="3224822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r>
              <a:rPr lang="en-US" altLang="zh-TW" dirty="0">
                <a:solidFill>
                  <a:prstClr val="black"/>
                </a:solidFill>
                <a:latin typeface="Arial"/>
                <a:ea typeface="微軟正黑體"/>
              </a:rPr>
              <a:t>Drop Wave</a:t>
            </a:r>
            <a:r>
              <a:rPr lang="zh-TW" altLang="en-US" dirty="0">
                <a:solidFill>
                  <a:prstClr val="black"/>
                </a:solidFill>
                <a:latin typeface="Arial"/>
                <a:ea typeface="微軟正黑體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Arial"/>
                <a:ea typeface="微軟正黑體"/>
              </a:rPr>
              <a:t>(minimization)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f* = -1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x</a:t>
            </a:r>
            <a:r>
              <a:rPr lang="zh-TW" altLang="en-US" sz="1800" dirty="0">
                <a:solidFill>
                  <a:prstClr val="black"/>
                </a:solidFill>
                <a:latin typeface="Arial"/>
                <a:ea typeface="微軟正黑體"/>
              </a:rPr>
              <a:t>* </a:t>
            </a: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= (0, 0)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Arial"/>
                <a:ea typeface="微軟正黑體"/>
              </a:rPr>
              <a:t>20 iterations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7D73D27-EF54-459B-AA8B-DE76E5501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994" y="2510314"/>
            <a:ext cx="2463723" cy="19261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0619AD-3E25-4768-B8A9-8CEA525087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6612" y="4461799"/>
            <a:ext cx="3044718" cy="20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2E67FF02-FA40-4E46-BB48-B7B02168782D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/>
              <a:t>Motivation</a:t>
            </a:r>
            <a:r>
              <a:rPr lang="zh-TW" altLang="en-US" b="1"/>
              <a:t>：</a:t>
            </a:r>
            <a:r>
              <a:rPr lang="en-US" altLang="zh-TW"/>
              <a:t>In some settings, the </a:t>
            </a:r>
            <a:r>
              <a:rPr lang="en-US" altLang="zh-TW" b="1">
                <a:solidFill>
                  <a:srgbClr val="1E50C8"/>
                </a:solidFill>
              </a:rPr>
              <a:t>optimum output f* = f (x*) is known</a:t>
            </a:r>
            <a:r>
              <a:rPr lang="en-US" altLang="zh-TW">
                <a:solidFill>
                  <a:srgbClr val="1E50C8"/>
                </a:solidFill>
              </a:rPr>
              <a:t> </a:t>
            </a:r>
            <a:r>
              <a:rPr lang="en-US" altLang="zh-TW"/>
              <a:t>(e.g. optimum accuracy is 100 in tuning classification algorithm)</a:t>
            </a:r>
          </a:p>
          <a:p>
            <a:r>
              <a:rPr lang="en-US" altLang="zh-TW" b="1"/>
              <a:t>Goal</a:t>
            </a:r>
            <a:r>
              <a:rPr lang="zh-TW" altLang="en-US" b="1"/>
              <a:t>：</a:t>
            </a:r>
            <a:r>
              <a:rPr lang="en-US" altLang="zh-TW">
                <a:solidFill>
                  <a:srgbClr val="1E50C8"/>
                </a:solidFill>
              </a:rPr>
              <a:t>exploit</a:t>
            </a:r>
            <a:r>
              <a:rPr lang="en-US" altLang="zh-TW"/>
              <a:t> the knowledge </a:t>
            </a:r>
            <a:r>
              <a:rPr lang="en-US" altLang="zh-TW">
                <a:solidFill>
                  <a:srgbClr val="1E50C8"/>
                </a:solidFill>
              </a:rPr>
              <a:t>about f* to search for the input x* efficiently </a:t>
            </a:r>
            <a:r>
              <a:rPr lang="en-US" altLang="zh-TW"/>
              <a:t>(how to efficiently utilize such prior knowledge to find the optimal inputs using the fewest number of queries)</a:t>
            </a:r>
          </a:p>
          <a:p>
            <a:r>
              <a:rPr lang="en-US" altLang="zh-TW" b="1"/>
              <a:t>Method</a:t>
            </a:r>
          </a:p>
          <a:p>
            <a:pPr lvl="1"/>
            <a:r>
              <a:rPr lang="en-US" altLang="zh-TW" sz="1800">
                <a:solidFill>
                  <a:srgbClr val="1E50C8"/>
                </a:solidFill>
              </a:rPr>
              <a:t>use</a:t>
            </a:r>
            <a:r>
              <a:rPr lang="en-US" altLang="zh-TW" sz="1800"/>
              <a:t> the knowledge of </a:t>
            </a:r>
            <a:r>
              <a:rPr lang="en-US" altLang="zh-TW" sz="1800">
                <a:solidFill>
                  <a:srgbClr val="1E50C8"/>
                </a:solidFill>
              </a:rPr>
              <a:t>f*</a:t>
            </a:r>
            <a:r>
              <a:rPr lang="en-US" altLang="zh-TW" sz="1800"/>
              <a:t> to build a </a:t>
            </a:r>
            <a:r>
              <a:rPr lang="en-US" altLang="zh-TW" sz="1800" b="1">
                <a:solidFill>
                  <a:srgbClr val="1E50C8"/>
                </a:solidFill>
              </a:rPr>
              <a:t>transformed GP </a:t>
            </a:r>
            <a:r>
              <a:rPr lang="en-US" altLang="zh-TW" sz="1800">
                <a:solidFill>
                  <a:srgbClr val="1E50C8"/>
                </a:solidFill>
              </a:rPr>
              <a:t>surrogate model </a:t>
            </a:r>
          </a:p>
          <a:p>
            <a:pPr lvl="1"/>
            <a:r>
              <a:rPr lang="en-US" altLang="zh-TW" sz="1800">
                <a:solidFill>
                  <a:srgbClr val="1E50C8"/>
                </a:solidFill>
              </a:rPr>
              <a:t>proposed two novel </a:t>
            </a:r>
            <a:r>
              <a:rPr lang="en-US" altLang="zh-TW" sz="1800" b="1">
                <a:solidFill>
                  <a:srgbClr val="1E50C8"/>
                </a:solidFill>
              </a:rPr>
              <a:t>acquisition functions</a:t>
            </a:r>
            <a:r>
              <a:rPr lang="en-US" altLang="zh-TW" sz="1800">
                <a:solidFill>
                  <a:srgbClr val="1E50C8"/>
                </a:solidFill>
              </a:rPr>
              <a:t> </a:t>
            </a:r>
            <a:r>
              <a:rPr lang="en-US" altLang="zh-TW" sz="1800"/>
              <a:t>(confidence bound minimization &amp; expected regret minimization)</a:t>
            </a:r>
            <a:endParaRPr lang="en-US" altLang="zh-TW"/>
          </a:p>
          <a:p>
            <a:r>
              <a:rPr lang="en-US" altLang="zh-TW" b="1"/>
              <a:t>Contribution</a:t>
            </a:r>
          </a:p>
          <a:p>
            <a:pPr lvl="1"/>
            <a:r>
              <a:rPr lang="en-US" altLang="zh-TW" sz="1800"/>
              <a:t>a first study of Bayesian optimization for exploiting the known optimum output f* </a:t>
            </a:r>
          </a:p>
          <a:p>
            <a:pPr lvl="1"/>
            <a:r>
              <a:rPr lang="en-US" altLang="zh-TW" sz="1800"/>
              <a:t>a transformed Gaussian process surrogate using the knowledge of f*</a:t>
            </a:r>
          </a:p>
          <a:p>
            <a:pPr lvl="1"/>
            <a:r>
              <a:rPr lang="en-US" altLang="zh-TW" sz="1800"/>
              <a:t>two novel acquisition functions to efficiently select the optimum location given f*</a:t>
            </a:r>
            <a:endParaRPr lang="en-US" altLang="zh-TW"/>
          </a:p>
          <a:p>
            <a:endParaRPr lang="en-US" altLang="zh-TW" sz="140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400" dirty="0"/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0E3A1014-8AA1-4879-BA23-97E6DBB3A459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282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1">
            <a:extLst>
              <a:ext uri="{FF2B5EF4-FFF2-40B4-BE49-F238E27FC236}">
                <a16:creationId xmlns:a16="http://schemas.microsoft.com/office/drawing/2014/main" id="{86F5698D-6688-4B45-A9EE-4598963A63DD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26707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Expected improvement with known incumbent f*</a:t>
            </a:r>
            <a:r>
              <a:rPr kumimoji="0" lang="zh-TW" altLang="en-US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</a:t>
            </a:r>
            <a:r>
              <a:rPr kumimoji="0" lang="nb-NO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(Wang &amp; de Freitas, 2014; Berk et al., 2018)</a:t>
            </a:r>
            <a:endParaRPr kumimoji="0" lang="en-US" altLang="zh-TW" sz="20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NimbusRomNo9L-Regu"/>
                <a:ea typeface="微軟正黑體"/>
                <a:cs typeface="+mn-cs"/>
              </a:rPr>
              <a:t>Typical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NimbusRomNo9L-Regu"/>
                <a:ea typeface="微軟正黑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NimbusRomNo9L-Regu"/>
                <a:ea typeface="微軟正黑體"/>
                <a:cs typeface="+mn-cs"/>
              </a:rPr>
              <a:t>choice of the incumbent is the best observed value so far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NimbusRomNo9L-Regu"/>
                <a:ea typeface="微軟正黑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NimbusRomNo9L-Regu"/>
                <a:ea typeface="微軟正黑體"/>
                <a:cs typeface="+mn-cs"/>
              </a:rPr>
              <a:t>in the observation set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RomNo9L-Regu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imbusRomNo9L-Regu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Given the known optimum output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f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*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, one can readily use it as the incumbent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21" name="標題 2">
            <a:extLst>
              <a:ext uri="{FF2B5EF4-FFF2-40B4-BE49-F238E27FC236}">
                <a16:creationId xmlns:a16="http://schemas.microsoft.com/office/drawing/2014/main" id="{F91D3DA5-6E29-4DCB-AF0E-7DD851356B4B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2500" lnSpcReduction="2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Available acquisition functions for the known f*</a:t>
            </a:r>
            <a:b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</a:b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8FE01159-2C18-4590-8776-08058A9C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16" y="1972713"/>
            <a:ext cx="3608028" cy="420864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BBE9359-2D15-480F-8181-FA613190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29" y="2064706"/>
            <a:ext cx="3314411" cy="36677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A20DEF2-2622-4ACB-B228-FAE4B281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116" y="2877920"/>
            <a:ext cx="4667570" cy="56196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6A35B73-0589-47F8-AACE-8F3098DD9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69" y="2930823"/>
            <a:ext cx="1363131" cy="509063"/>
          </a:xfrm>
          <a:prstGeom prst="rect">
            <a:avLst/>
          </a:prstGeom>
        </p:spPr>
      </p:pic>
      <p:sp>
        <p:nvSpPr>
          <p:cNvPr id="26" name="內容版面配置區 1">
            <a:extLst>
              <a:ext uri="{FF2B5EF4-FFF2-40B4-BE49-F238E27FC236}">
                <a16:creationId xmlns:a16="http://schemas.microsoft.com/office/drawing/2014/main" id="{0EDD1BA1-4F4F-47FC-8BD7-9FD504C24D57}"/>
              </a:ext>
            </a:extLst>
          </p:cNvPr>
          <p:cNvSpPr txBox="1">
            <a:spLocks/>
          </p:cNvSpPr>
          <p:nvPr/>
        </p:nvSpPr>
        <p:spPr>
          <a:xfrm>
            <a:off x="406400" y="3943890"/>
            <a:ext cx="11379200" cy="23625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r>
              <a:rPr lang="en-US" altLang="zh-TW" b="1" dirty="0">
                <a:solidFill>
                  <a:prstClr val="black"/>
                </a:solidFill>
                <a:latin typeface="Arial"/>
                <a:ea typeface="微軟正黑體"/>
              </a:rPr>
              <a:t>Output entropy search with known f* </a:t>
            </a:r>
            <a:r>
              <a:rPr lang="nb-NO" altLang="zh-TW" dirty="0">
                <a:solidFill>
                  <a:prstClr val="black"/>
                </a:solidFill>
                <a:latin typeface="Arial"/>
                <a:ea typeface="微軟正黑體"/>
              </a:rPr>
              <a:t>(Wang &amp; Jegelka,2017)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NimbusRomNo9L-Regu"/>
                <a:ea typeface="微軟正黑體"/>
              </a:rPr>
              <a:t>Given the known f* value, MES (Max-value Entropy Search) approximates I(</a:t>
            </a:r>
            <a:r>
              <a:rPr lang="en-US" altLang="zh-TW" sz="1800" dirty="0" err="1">
                <a:solidFill>
                  <a:prstClr val="black"/>
                </a:solidFill>
                <a:latin typeface="NimbusRomNo9L-Regu"/>
                <a:ea typeface="微軟正黑體"/>
              </a:rPr>
              <a:t>x,y</a:t>
            </a:r>
            <a:r>
              <a:rPr lang="en-US" altLang="zh-TW" sz="1800" dirty="0">
                <a:solidFill>
                  <a:prstClr val="black"/>
                </a:solidFill>
                <a:latin typeface="NimbusRomNo9L-Regu"/>
                <a:ea typeface="微軟正黑體"/>
              </a:rPr>
              <a:t>; f*) using a truncated Gaussian distribution such that the distribution of y needs to satisfy y &lt; f*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8A7660BE-71F3-4A5E-83E1-0C8A1A51E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146" y="4935800"/>
            <a:ext cx="5017708" cy="16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4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115C9480-1787-4FBC-A8F8-491E0498B5A9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Transformation with sigmoid or tanh …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problem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need to know lower and upper bound of f(x), but we do not know the lower bound in the setting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Under these transformations will become the Gaussian process classification problem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 the output of a GP using warping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Problem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Less efficient 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Requires more data points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Linearization trick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ensures that we arrive at another GP after transformation given our existing GP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In this paper, we shall follow this linearization trick to transform the surrogate model given f*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標題 2">
                <a:extLst>
                  <a:ext uri="{FF2B5EF4-FFF2-40B4-BE49-F238E27FC236}">
                    <a16:creationId xmlns:a16="http://schemas.microsoft.com/office/drawing/2014/main" id="{590495DB-413D-4070-9292-899DC463B7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0" y="440356"/>
                <a:ext cx="11379200" cy="679396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Gaussian process transformation for f </a:t>
                </a:r>
                <a14:m>
                  <m:oMath xmlns:m="http://schemas.openxmlformats.org/officeDocument/2006/math">
                    <m:r>
                      <a:rPr kumimoji="0" lang="en-US" altLang="zh-TW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87D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≤</m:t>
                    </m:r>
                  </m:oMath>
                </a14:m>
                <a:r>
                  <a:rPr kumimoji="0" lang="zh-TW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 </a:t>
                </a:r>
                <a:r>
                  <a:rPr kumimoji="0" lang="en-US" altLang="zh-TW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f</a:t>
                </a:r>
                <a:r>
                  <a:rPr kumimoji="0" lang="zh-TW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*</a:t>
                </a:r>
              </a:p>
            </p:txBody>
          </p:sp>
        </mc:Choice>
        <mc:Fallback>
          <p:sp>
            <p:nvSpPr>
              <p:cNvPr id="8" name="標題 2">
                <a:extLst>
                  <a:ext uri="{FF2B5EF4-FFF2-40B4-BE49-F238E27FC236}">
                    <a16:creationId xmlns:a16="http://schemas.microsoft.com/office/drawing/2014/main" id="{590495DB-413D-4070-9292-899DC463B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40356"/>
                <a:ext cx="11379200" cy="679396"/>
              </a:xfrm>
              <a:prstGeom prst="rect">
                <a:avLst/>
              </a:prstGeom>
              <a:blipFill>
                <a:blip r:embed="rId2"/>
                <a:stretch>
                  <a:fillRect t="-18750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22491B0C-8803-486A-A130-71E31264361A}"/>
              </a:ext>
            </a:extLst>
          </p:cNvPr>
          <p:cNvSpPr txBox="1"/>
          <p:nvPr/>
        </p:nvSpPr>
        <p:spPr>
          <a:xfrm>
            <a:off x="4550229" y="580561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TW" dirty="0">
                <a:solidFill>
                  <a:prstClr val="black"/>
                </a:solidFill>
                <a:latin typeface="Arial"/>
                <a:ea typeface="微軟正黑體"/>
              </a:rPr>
              <a:t>L(x) = f(a) + f ’(a) (x-a)</a:t>
            </a:r>
            <a:endParaRPr lang="zh-TW" altLang="en-US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17094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CF811AEF-F80A-47A5-9922-E23E30B5DADE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Transformation with sigmoid or tanh …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problem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need to know lower and upper bound of f(x), but we do not know the lower bound in the setting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Under these transformations will become the Gaussian process classification problem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 the output of a GP using warping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Problem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Less efficient </a:t>
            </a:r>
          </a:p>
          <a:p>
            <a:pPr marL="1142971" marR="0" lvl="2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Requires more data points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Linearization trick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ensures that we arrive at another GP after transformation given our existing GP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In this paper, we shall follow this linearization trick to transform the surrogate model given f*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標題 2">
                <a:extLst>
                  <a:ext uri="{FF2B5EF4-FFF2-40B4-BE49-F238E27FC236}">
                    <a16:creationId xmlns:a16="http://schemas.microsoft.com/office/drawing/2014/main" id="{9002D8F1-3D6B-4950-AAA3-9CD50686EF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400" y="440356"/>
                <a:ext cx="11379200" cy="679396"/>
              </a:xfrm>
              <a:prstGeom prst="rect">
                <a:avLst/>
              </a:prstGeom>
            </p:spPr>
            <p:txBody>
              <a:bodyPr vert="horz" lIns="0" tIns="45720" rIns="0" bIns="45720" rtlCol="0" anchor="t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377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Gaussian process transformation for f </a:t>
                </a:r>
                <a14:m>
                  <m:oMath xmlns:m="http://schemas.openxmlformats.org/officeDocument/2006/math">
                    <m:r>
                      <a:rPr kumimoji="0" lang="en-US" altLang="zh-TW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87D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≤</m:t>
                    </m:r>
                  </m:oMath>
                </a14:m>
                <a:r>
                  <a:rPr kumimoji="0" lang="zh-TW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 </a:t>
                </a:r>
                <a:r>
                  <a:rPr kumimoji="0" lang="en-US" altLang="zh-TW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f</a:t>
                </a:r>
                <a:r>
                  <a:rPr kumimoji="0" lang="zh-TW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7DC"/>
                    </a:solidFill>
                    <a:effectLst/>
                    <a:uLnTx/>
                    <a:uFillTx/>
                    <a:latin typeface="Arial"/>
                    <a:ea typeface="Microsoft JhengHei"/>
                    <a:cs typeface="+mj-cs"/>
                  </a:rPr>
                  <a:t>*</a:t>
                </a:r>
              </a:p>
            </p:txBody>
          </p:sp>
        </mc:Choice>
        <mc:Fallback>
          <p:sp>
            <p:nvSpPr>
              <p:cNvPr id="8" name="標題 2">
                <a:extLst>
                  <a:ext uri="{FF2B5EF4-FFF2-40B4-BE49-F238E27FC236}">
                    <a16:creationId xmlns:a16="http://schemas.microsoft.com/office/drawing/2014/main" id="{9002D8F1-3D6B-4950-AAA3-9CD50686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40356"/>
                <a:ext cx="11379200" cy="679396"/>
              </a:xfrm>
              <a:prstGeom prst="rect">
                <a:avLst/>
              </a:prstGeom>
              <a:blipFill>
                <a:blip r:embed="rId2"/>
                <a:stretch>
                  <a:fillRect t="-18750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641E85B-7FEB-40C4-9C17-DC32F607B209}"/>
              </a:ext>
            </a:extLst>
          </p:cNvPr>
          <p:cNvSpPr txBox="1"/>
          <p:nvPr/>
        </p:nvSpPr>
        <p:spPr>
          <a:xfrm>
            <a:off x="4550229" y="580561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en-US" altLang="zh-TW" dirty="0">
                <a:solidFill>
                  <a:prstClr val="black"/>
                </a:solidFill>
                <a:latin typeface="Arial"/>
                <a:ea typeface="微軟正黑體"/>
              </a:rPr>
              <a:t>L(x) = f(a) + f ’(a) (x-a)</a:t>
            </a:r>
            <a:endParaRPr lang="zh-TW" altLang="en-US" dirty="0">
              <a:solidFill>
                <a:prstClr val="black"/>
              </a:solidFill>
              <a:latin typeface="Arial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84165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5CF3C5EC-CB82-4BB3-B2AC-8819BACABF94}"/>
              </a:ext>
            </a:extLst>
          </p:cNvPr>
          <p:cNvSpPr txBox="1">
            <a:spLocks/>
          </p:cNvSpPr>
          <p:nvPr/>
        </p:nvSpPr>
        <p:spPr>
          <a:xfrm>
            <a:off x="406400" y="1170463"/>
            <a:ext cx="11379200" cy="22585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Transformed Gaussian process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Linear transformation of a GP remains GP, the predictive posterior distribution for f has a closed form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457189" marR="0" lvl="1" indent="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Effect of the transformation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predictive uncertainty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becomes larger than normal GP where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is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low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 let some acquisition functions (e.g., UCB, EI)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explore more aggressively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7A0F1D64-3D26-4F60-B781-158DFD20404B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Proposed Method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- Transformed GP (2/2)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C6369A-47E3-4652-AAA9-08A7A17EC36F}"/>
              </a:ext>
            </a:extLst>
          </p:cNvPr>
          <p:cNvGrpSpPr/>
          <p:nvPr/>
        </p:nvGrpSpPr>
        <p:grpSpPr>
          <a:xfrm>
            <a:off x="1309563" y="2134472"/>
            <a:ext cx="2117869" cy="309705"/>
            <a:chOff x="1012680" y="2032872"/>
            <a:chExt cx="2956235" cy="43728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A20D5CAD-EC2B-4FBC-ACF9-FAD4DF3A3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2680" y="2032872"/>
              <a:ext cx="1381270" cy="40551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8B501167-4AEC-457F-83BF-64EEFE966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950" y="2051008"/>
              <a:ext cx="1574965" cy="419144"/>
            </a:xfrm>
            <a:prstGeom prst="rect">
              <a:avLst/>
            </a:prstGeom>
          </p:spPr>
        </p:pic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E94AFCC9-8BF5-4010-BF40-41D84B1F44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39"/>
          <a:stretch/>
        </p:blipFill>
        <p:spPr>
          <a:xfrm>
            <a:off x="3984388" y="1980185"/>
            <a:ext cx="2236951" cy="82451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B7EB753-5267-4E40-94BA-DE5E02953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339" y="2804702"/>
            <a:ext cx="583582" cy="36276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5553FF2-AB08-4AEF-B0DA-4FD6F4439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0639" y="2811051"/>
            <a:ext cx="509662" cy="33101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145CA0A-AB79-4F9F-B0CC-33FD2AB14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792" y="4405855"/>
            <a:ext cx="5546416" cy="2282243"/>
          </a:xfrm>
          <a:prstGeom prst="rect">
            <a:avLst/>
          </a:prstGeom>
        </p:spPr>
      </p:pic>
      <p:sp>
        <p:nvSpPr>
          <p:cNvPr id="21" name="內容版面配置區 1">
            <a:extLst>
              <a:ext uri="{FF2B5EF4-FFF2-40B4-BE49-F238E27FC236}">
                <a16:creationId xmlns:a16="http://schemas.microsoft.com/office/drawing/2014/main" id="{B089F458-2021-41C9-9E28-A8FF6E908E4E}"/>
              </a:ext>
            </a:extLst>
          </p:cNvPr>
          <p:cNvSpPr txBox="1">
            <a:spLocks/>
          </p:cNvSpPr>
          <p:nvPr/>
        </p:nvSpPr>
        <p:spPr>
          <a:xfrm>
            <a:off x="406400" y="3493040"/>
            <a:ext cx="11379200" cy="23625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87DC"/>
              </a:buClr>
            </a:pPr>
            <a:r>
              <a:rPr lang="en-US" altLang="zh-TW" sz="1800" b="1" dirty="0">
                <a:solidFill>
                  <a:prstClr val="black"/>
                </a:solidFill>
                <a:latin typeface="Arial"/>
                <a:ea typeface="微軟正黑體"/>
              </a:rPr>
              <a:t>Transformed GP compared with normal GP  </a:t>
            </a:r>
            <a:endParaRPr lang="nb-NO" altLang="zh-TW" sz="1800" dirty="0">
              <a:solidFill>
                <a:prstClr val="black"/>
              </a:solidFill>
              <a:latin typeface="Arial"/>
              <a:ea typeface="微軟正黑體"/>
            </a:endParaRP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NimbusRomNo9L-Regu"/>
                <a:ea typeface="微軟正黑體"/>
              </a:rPr>
              <a:t>transforming the GP using f*,  we encode the </a:t>
            </a:r>
            <a:r>
              <a:rPr lang="en-US" altLang="zh-TW" sz="1800" dirty="0">
                <a:solidFill>
                  <a:srgbClr val="1E50C8"/>
                </a:solidFill>
                <a:latin typeface="NimbusRomNo9L-Regu"/>
                <a:ea typeface="微軟正黑體"/>
              </a:rPr>
              <a:t>knowledge about f*  into the surrogate model</a:t>
            </a:r>
          </a:p>
          <a:p>
            <a:pPr lvl="1">
              <a:buClr>
                <a:srgbClr val="0087DC"/>
              </a:buClr>
            </a:pPr>
            <a:r>
              <a:rPr lang="en-US" altLang="zh-TW" sz="1800" dirty="0">
                <a:solidFill>
                  <a:prstClr val="black"/>
                </a:solidFill>
                <a:latin typeface="NimbusRomNo9L-Regu"/>
                <a:ea typeface="微軟正黑體"/>
              </a:rPr>
              <a:t>Transformed GP Surrogate model </a:t>
            </a:r>
            <a:r>
              <a:rPr lang="en-US" altLang="zh-TW" sz="1800" dirty="0">
                <a:solidFill>
                  <a:srgbClr val="1E50C8"/>
                </a:solidFill>
                <a:latin typeface="NimbusRomNo9L-Regu"/>
                <a:ea typeface="微軟正黑體"/>
              </a:rPr>
              <a:t>gets close to optimum output f* but never above f* </a:t>
            </a:r>
          </a:p>
          <a:p>
            <a:pPr lvl="1">
              <a:buClr>
                <a:srgbClr val="0087DC"/>
              </a:buClr>
            </a:pPr>
            <a:endParaRPr lang="en-US" altLang="zh-TW" sz="1800" dirty="0">
              <a:solidFill>
                <a:prstClr val="black"/>
              </a:solidFill>
              <a:latin typeface="NimbusRomNo9L-Regu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958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40AF7D2C-A1C5-48E2-9294-604A2F54A505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GP surrogate at any location x with high probability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is a hyperparameter. Given the knowledge of f *, we can express this property at the optimum location x* where                     to have w.h.p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Selecting next point by taking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Take the minimum value at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ideal location where                    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,  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Has hyperparameter       , to which performance can be sensitive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propose another acquisition function incorporating the knowledge of f* using no hyperparameter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17" name="標題 2">
            <a:extLst>
              <a:ext uri="{FF2B5EF4-FFF2-40B4-BE49-F238E27FC236}">
                <a16:creationId xmlns:a16="http://schemas.microsoft.com/office/drawing/2014/main" id="{98C2F45B-29A5-42FD-B5E7-61C874F831BE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Proposed Method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- Confidence bound minimization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EF5FDDC-A65F-4A25-9C10-1272EF63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65" y="1077316"/>
            <a:ext cx="4514636" cy="52810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5B03D2A-97F2-42AB-8ABB-7AA9FC305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0" y="1605419"/>
            <a:ext cx="348974" cy="40481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26F49A7-23EF-4B6E-B4F9-0A5BB211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331" y="2010229"/>
            <a:ext cx="1207930" cy="33382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7F55C9F-FD7D-4C85-B6C3-AA6C481A0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21" y="2433968"/>
            <a:ext cx="4663491" cy="39128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80EEE74-9DEE-4012-AACE-7A2FFCE79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837" y="2400451"/>
            <a:ext cx="2588732" cy="415974"/>
          </a:xfrm>
          <a:prstGeom prst="rect">
            <a:avLst/>
          </a:prstGeom>
        </p:spPr>
      </p:pic>
      <p:sp>
        <p:nvSpPr>
          <p:cNvPr id="23" name="箭號: 左-右雙向 22">
            <a:extLst>
              <a:ext uri="{FF2B5EF4-FFF2-40B4-BE49-F238E27FC236}">
                <a16:creationId xmlns:a16="http://schemas.microsoft.com/office/drawing/2014/main" id="{8B2F7FF9-7838-44D9-8A0B-61D80CEDF371}"/>
              </a:ext>
            </a:extLst>
          </p:cNvPr>
          <p:cNvSpPr/>
          <p:nvPr/>
        </p:nvSpPr>
        <p:spPr>
          <a:xfrm>
            <a:off x="6445903" y="2565848"/>
            <a:ext cx="602343" cy="152213"/>
          </a:xfrm>
          <a:prstGeom prst="left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A66A9CC-0D01-4129-B3D6-DCE68AA20F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0739" b="2303"/>
          <a:stretch/>
        </p:blipFill>
        <p:spPr>
          <a:xfrm>
            <a:off x="1590821" y="3280991"/>
            <a:ext cx="3138230" cy="65314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66C7E92-79B9-4424-9512-0C30427347F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4496"/>
          <a:stretch/>
        </p:blipFill>
        <p:spPr>
          <a:xfrm>
            <a:off x="5277243" y="3280991"/>
            <a:ext cx="4371415" cy="42792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823E02F-1F46-4212-9972-34F187814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704" y="3855317"/>
            <a:ext cx="1414739" cy="37791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A65972AB-12A7-4954-B27C-63E0D50E5C2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088"/>
          <a:stretch/>
        </p:blipFill>
        <p:spPr>
          <a:xfrm>
            <a:off x="7517328" y="3826706"/>
            <a:ext cx="1247768" cy="3843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4B531FE9-4603-4BAA-9588-AA63A8C5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77" y="4295531"/>
            <a:ext cx="348974" cy="40481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0176D36-4D59-49EB-889F-4210923815F3}"/>
              </a:ext>
            </a:extLst>
          </p:cNvPr>
          <p:cNvSpPr/>
          <p:nvPr/>
        </p:nvSpPr>
        <p:spPr>
          <a:xfrm>
            <a:off x="6039704" y="3826705"/>
            <a:ext cx="2789789" cy="4451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67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3DA8C70-9B44-4BE6-81CB-B81FEE1199A3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5520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Start with the regret function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The probability of regret r(x) on a normal posterior distribution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acquisition function to minimize this expected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regret as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Let z =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      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, we obtain the closed-form computation as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select the next point, we minimize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this acquisition function which is equivalent to minimizing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the expected regret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Take the minimum value at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ideal location where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          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,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Original EI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prefer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1E50C8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high GP mean and variance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(is to balance exploitation and exploration) 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ERM selects the point to minimize expected regret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               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with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       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  <a:sym typeface="Wingdings" panose="05000000000000000000" pitchFamily="2" charset="2"/>
              </a:rPr>
              <a:t> f* with low variance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 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54CB27-3E52-4DA1-B72E-1703E575940F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Proposed Method</a:t>
            </a:r>
            <a:r>
              <a:rPr kumimoji="0" lang="zh-TW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  </a:t>
            </a: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- Expected regret minimization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45FDC3-7BCD-473D-850F-78D18278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74" y="1221263"/>
            <a:ext cx="2143326" cy="3389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5153E72-A15B-4C03-83EB-DC78443A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532" y="1473633"/>
            <a:ext cx="4334468" cy="70659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21F2A8-043F-484F-AA7D-F00920660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09"/>
          <a:stretch/>
        </p:blipFill>
        <p:spPr>
          <a:xfrm>
            <a:off x="6973226" y="2180225"/>
            <a:ext cx="2010057" cy="3475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1008E9-DA64-4D7E-AEFE-DF1ACB52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14" y="2620517"/>
            <a:ext cx="5486400" cy="8084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90ADD4-DF82-4DD7-ACB2-DCBDE53B5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1604" y="3329120"/>
            <a:ext cx="1094107" cy="6654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804DA8-9DF7-44F1-9694-823B316D5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697" y="3385184"/>
            <a:ext cx="4516339" cy="5113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5AF9F7-D99B-4C42-B91C-3822F9744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7665" y="4299916"/>
            <a:ext cx="4084779" cy="4944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B3A81D3-94B9-4B88-997D-7497076B9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811625"/>
            <a:ext cx="1274306" cy="3403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D08CC16-7C8E-46ED-9F7F-547F20CAD9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088"/>
          <a:stretch/>
        </p:blipFill>
        <p:spPr>
          <a:xfrm>
            <a:off x="7488697" y="4784131"/>
            <a:ext cx="1088341" cy="3352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48EED3D-EF39-42EE-8AE8-A3ADFEC370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7383" y="6091744"/>
            <a:ext cx="1570871" cy="4474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F69A48E-2C12-4154-9025-9010A69E42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54018" y="6168878"/>
            <a:ext cx="609838" cy="3194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75AAF8B-8DE0-45EE-9794-979C70C45E55}"/>
              </a:ext>
            </a:extLst>
          </p:cNvPr>
          <p:cNvSpPr/>
          <p:nvPr/>
        </p:nvSpPr>
        <p:spPr>
          <a:xfrm>
            <a:off x="6069149" y="4767465"/>
            <a:ext cx="2620640" cy="3845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8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9021B874-103B-474C-8170-BA885250BD12}"/>
              </a:ext>
            </a:extLst>
          </p:cNvPr>
          <p:cNvSpPr txBox="1">
            <a:spLocks/>
          </p:cNvSpPr>
          <p:nvPr/>
        </p:nvSpPr>
        <p:spPr>
          <a:xfrm>
            <a:off x="406400" y="1170462"/>
            <a:ext cx="11379200" cy="49537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Given original observation                  and f*, compute                           to build a transformed GP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Using transformed GP, predict the mean and variance at any location x</a:t>
            </a:r>
          </a:p>
          <a:p>
            <a:pPr marL="228594" marR="0" lvl="0" indent="-228594" algn="l" defTabSz="914377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87D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compute the CBM and ERM acquisition functions to select next point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F029EF0F-DA08-4A6B-94B4-69A50B1F237C}"/>
              </a:ext>
            </a:extLst>
          </p:cNvPr>
          <p:cNvSpPr txBox="1">
            <a:spLocks/>
          </p:cNvSpPr>
          <p:nvPr/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srgbClr val="0087DC"/>
                </a:solidFill>
                <a:effectLst/>
                <a:uLnTx/>
                <a:uFillTx/>
                <a:latin typeface="Arial"/>
                <a:ea typeface="Microsoft JhengHei"/>
                <a:cs typeface="+mj-cs"/>
              </a:rPr>
              <a:t>Algorithm – BO with known optimum output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87DC"/>
              </a:solidFill>
              <a:effectLst/>
              <a:uLnTx/>
              <a:uFillTx/>
              <a:latin typeface="Arial"/>
              <a:ea typeface="Microsoft JhengHei"/>
              <a:cs typeface="+mj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77CA2E-1EF3-4269-9DE1-8591548E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94" y="2765485"/>
            <a:ext cx="5708044" cy="32789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2FD2BB6-52CE-48ED-B043-6ED49B79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977" y="1192716"/>
            <a:ext cx="1125452" cy="4064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3A8F860-4A31-46ED-B4BC-EF6167F38D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02"/>
          <a:stretch/>
        </p:blipFill>
        <p:spPr>
          <a:xfrm>
            <a:off x="6633251" y="1215760"/>
            <a:ext cx="1777779" cy="3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1296</Words>
  <Application>Microsoft Office PowerPoint</Application>
  <PresentationFormat>寬螢幕</PresentationFormat>
  <Paragraphs>131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NimbusRomNo9L-Regu</vt:lpstr>
      <vt:lpstr>微軟正黑體</vt:lpstr>
      <vt:lpstr>微軟正黑體</vt:lpstr>
      <vt:lpstr>新細明體</vt:lpstr>
      <vt:lpstr>Arial</vt:lpstr>
      <vt:lpstr>Calibri</vt:lpstr>
      <vt:lpstr>Calibri Light</vt:lpstr>
      <vt:lpstr>Cambria</vt:lpstr>
      <vt:lpstr>Cambria Math</vt:lpstr>
      <vt:lpstr>Wingdings</vt:lpstr>
      <vt:lpstr>Office 佈景主題</vt:lpstr>
      <vt:lpstr>Knowing The What But Not The  Where in Bayesian Optimization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Knowing The What But Not The  Where in Bayesian Optimization</dc:title>
  <dc:creator>I-JACK.PENG 彭家祐</dc:creator>
  <cp:lastModifiedBy>I-JACK.PENG 彭家祐</cp:lastModifiedBy>
  <cp:revision>3</cp:revision>
  <dcterms:created xsi:type="dcterms:W3CDTF">2022-07-20T02:42:36Z</dcterms:created>
  <dcterms:modified xsi:type="dcterms:W3CDTF">2022-07-20T02:58:47Z</dcterms:modified>
</cp:coreProperties>
</file>