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20"/>
  </p:notesMasterIdLst>
  <p:sldIdLst>
    <p:sldId id="256" r:id="rId2"/>
    <p:sldId id="258" r:id="rId3"/>
    <p:sldId id="257" r:id="rId4"/>
    <p:sldId id="264" r:id="rId5"/>
    <p:sldId id="259" r:id="rId6"/>
    <p:sldId id="260" r:id="rId7"/>
    <p:sldId id="263" r:id="rId8"/>
    <p:sldId id="261" r:id="rId9"/>
    <p:sldId id="266" r:id="rId10"/>
    <p:sldId id="265" r:id="rId11"/>
    <p:sldId id="268" r:id="rId12"/>
    <p:sldId id="269" r:id="rId13"/>
    <p:sldId id="271" r:id="rId14"/>
    <p:sldId id="272" r:id="rId15"/>
    <p:sldId id="273" r:id="rId16"/>
    <p:sldId id="274" r:id="rId17"/>
    <p:sldId id="267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65E761-B5A5-A099-0A1F-A91E4257A667}" v="67" dt="2024-11-26T09:57:51.192"/>
    <p1510:client id="{FFFD491D-A298-8A83-EA77-20575BC10B70}" v="72" dt="2024-11-27T15:36:51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657A5-F2CD-4C14-B3B6-200DF631AE71}" type="datetimeFigureOut">
              <a:rPr lang="en-NL" smtClean="0"/>
              <a:t>28/11/2024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A8180-9DA7-4833-B51C-4499BF117A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7525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A8180-9DA7-4833-B51C-4499BF117AD6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1359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A8180-9DA7-4833-B51C-4499BF117AD6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64774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B8DE-0840-4D6D-BF09-308EF0237A03}" type="datetimeFigureOut">
              <a:rPr lang="en-NL" smtClean="0"/>
              <a:t>28/11/2024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3CA4649-BB0F-41AF-A447-A2C5A477212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9751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B8DE-0840-4D6D-BF09-308EF0237A03}" type="datetimeFigureOut">
              <a:rPr lang="en-NL" smtClean="0"/>
              <a:t>28/11/2024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4649-BB0F-41AF-A447-A2C5A477212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2839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B8DE-0840-4D6D-BF09-308EF0237A03}" type="datetimeFigureOut">
              <a:rPr lang="en-NL" smtClean="0"/>
              <a:t>28/11/2024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4649-BB0F-41AF-A447-A2C5A477212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340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B8DE-0840-4D6D-BF09-308EF0237A03}" type="datetimeFigureOut">
              <a:rPr lang="en-NL" smtClean="0"/>
              <a:t>28/11/2024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4649-BB0F-41AF-A447-A2C5A477212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397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165B8DE-0840-4D6D-BF09-308EF0237A03}" type="datetimeFigureOut">
              <a:rPr lang="en-NL" smtClean="0"/>
              <a:t>28/11/2024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NL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3CA4649-BB0F-41AF-A447-A2C5A477212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9214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B8DE-0840-4D6D-BF09-308EF0237A03}" type="datetimeFigureOut">
              <a:rPr lang="en-NL" smtClean="0"/>
              <a:t>28/11/2024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4649-BB0F-41AF-A447-A2C5A477212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344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B8DE-0840-4D6D-BF09-308EF0237A03}" type="datetimeFigureOut">
              <a:rPr lang="en-NL" smtClean="0"/>
              <a:t>28/11/2024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4649-BB0F-41AF-A447-A2C5A477212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40442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B8DE-0840-4D6D-BF09-308EF0237A03}" type="datetimeFigureOut">
              <a:rPr lang="en-NL" smtClean="0"/>
              <a:t>28/11/2024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4649-BB0F-41AF-A447-A2C5A477212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949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B8DE-0840-4D6D-BF09-308EF0237A03}" type="datetimeFigureOut">
              <a:rPr lang="en-NL" smtClean="0"/>
              <a:t>28/11/2024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4649-BB0F-41AF-A447-A2C5A477212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1205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B8DE-0840-4D6D-BF09-308EF0237A03}" type="datetimeFigureOut">
              <a:rPr lang="en-NL" smtClean="0"/>
              <a:t>28/11/2024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4649-BB0F-41AF-A447-A2C5A477212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596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B8DE-0840-4D6D-BF09-308EF0237A03}" type="datetimeFigureOut">
              <a:rPr lang="en-NL" smtClean="0"/>
              <a:t>28/11/2024</a:t>
            </a:fld>
            <a:endParaRPr lang="en-NL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A4649-BB0F-41AF-A447-A2C5A477212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2246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165B8DE-0840-4D6D-BF09-308EF0237A03}" type="datetimeFigureOut">
              <a:rPr lang="en-NL" smtClean="0"/>
              <a:t>28/11/2024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NL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3CA4649-BB0F-41AF-A447-A2C5A477212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420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BD774E0D-770E-1146-AC2B-6A36A1FC8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648" y="5189279"/>
            <a:ext cx="6400800" cy="14564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9BB3820-94C2-4EDF-CE2D-F0604CFF7040}"/>
              </a:ext>
            </a:extLst>
          </p:cNvPr>
          <p:cNvSpPr txBox="1"/>
          <p:nvPr/>
        </p:nvSpPr>
        <p:spPr>
          <a:xfrm>
            <a:off x="1371600" y="1907261"/>
            <a:ext cx="9262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/>
              <a:t>Sailing the docker ship</a:t>
            </a:r>
            <a:endParaRPr lang="en-NL" sz="6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EDAAEB-FC2E-F1F2-8C80-2A887952F92B}"/>
              </a:ext>
            </a:extLst>
          </p:cNvPr>
          <p:cNvSpPr txBox="1"/>
          <p:nvPr/>
        </p:nvSpPr>
        <p:spPr>
          <a:xfrm>
            <a:off x="1371600" y="3320579"/>
            <a:ext cx="3675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~ Sanyog Vyawahare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1568961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81A0F-8DC9-2CB6-2381-ABD85488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0"/>
            <a:ext cx="10058400" cy="1609344"/>
          </a:xfrm>
        </p:spPr>
        <p:txBody>
          <a:bodyPr/>
          <a:lstStyle/>
          <a:p>
            <a:r>
              <a:rPr lang="en-GB" dirty="0"/>
              <a:t>Docker File</a:t>
            </a:r>
            <a:endParaRPr lang="en-NL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C2742C-2D59-07AC-F1B4-E3E7B809B549}"/>
              </a:ext>
            </a:extLst>
          </p:cNvPr>
          <p:cNvCxnSpPr>
            <a:cxnSpLocks/>
          </p:cNvCxnSpPr>
          <p:nvPr/>
        </p:nvCxnSpPr>
        <p:spPr>
          <a:xfrm>
            <a:off x="3493008" y="1609344"/>
            <a:ext cx="2121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7EEE93-C3EB-3E87-3E92-7DA3C72BE05A}"/>
              </a:ext>
            </a:extLst>
          </p:cNvPr>
          <p:cNvCxnSpPr>
            <a:cxnSpLocks/>
          </p:cNvCxnSpPr>
          <p:nvPr/>
        </p:nvCxnSpPr>
        <p:spPr>
          <a:xfrm>
            <a:off x="3465576" y="3999052"/>
            <a:ext cx="2121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BB93F7-DC7B-F867-3FB0-AE11548EC048}"/>
              </a:ext>
            </a:extLst>
          </p:cNvPr>
          <p:cNvCxnSpPr>
            <a:cxnSpLocks/>
          </p:cNvCxnSpPr>
          <p:nvPr/>
        </p:nvCxnSpPr>
        <p:spPr>
          <a:xfrm flipV="1">
            <a:off x="3200400" y="5019901"/>
            <a:ext cx="2414016" cy="1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865FB1-F963-B04D-A231-2D32E164DAF6}"/>
              </a:ext>
            </a:extLst>
          </p:cNvPr>
          <p:cNvCxnSpPr>
            <a:cxnSpLocks/>
          </p:cNvCxnSpPr>
          <p:nvPr/>
        </p:nvCxnSpPr>
        <p:spPr>
          <a:xfrm>
            <a:off x="4288536" y="6504432"/>
            <a:ext cx="1276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B1D39CE-7784-0EA4-427F-019BE7020E14}"/>
              </a:ext>
            </a:extLst>
          </p:cNvPr>
          <p:cNvSpPr txBox="1"/>
          <p:nvPr/>
        </p:nvSpPr>
        <p:spPr>
          <a:xfrm>
            <a:off x="654491" y="6297168"/>
            <a:ext cx="371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Run inference script when online</a:t>
            </a:r>
            <a:endParaRPr lang="en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6DD000-9915-BED9-0045-8EF9F1D1D7EF}"/>
              </a:ext>
            </a:extLst>
          </p:cNvPr>
          <p:cNvSpPr txBox="1"/>
          <p:nvPr/>
        </p:nvSpPr>
        <p:spPr>
          <a:xfrm>
            <a:off x="255484" y="4715178"/>
            <a:ext cx="2944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Copy content to working directory inside docker</a:t>
            </a:r>
            <a:endParaRPr lang="en-N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17FC43-032B-8DD5-2B89-DAB27E347110}"/>
              </a:ext>
            </a:extLst>
          </p:cNvPr>
          <p:cNvSpPr txBox="1"/>
          <p:nvPr/>
        </p:nvSpPr>
        <p:spPr>
          <a:xfrm>
            <a:off x="520660" y="3709493"/>
            <a:ext cx="2944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Execute a command while building this image</a:t>
            </a:r>
            <a:endParaRPr lang="en-N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0DC97E-4341-C29E-8DE4-4FF606CA8A13}"/>
              </a:ext>
            </a:extLst>
          </p:cNvPr>
          <p:cNvSpPr txBox="1"/>
          <p:nvPr/>
        </p:nvSpPr>
        <p:spPr>
          <a:xfrm>
            <a:off x="1822156" y="1405366"/>
            <a:ext cx="167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Docker Base</a:t>
            </a:r>
            <a:endParaRPr lang="en-NL" dirty="0"/>
          </a:p>
        </p:txBody>
      </p:sp>
      <p:pic>
        <p:nvPicPr>
          <p:cNvPr id="25" name="Picture 24" descr="A blue rectangular object with a white circle and a white circle with a white circle with a white circle with a white circle with a black text&#10;&#10;Description automatically generated">
            <a:extLst>
              <a:ext uri="{FF2B5EF4-FFF2-40B4-BE49-F238E27FC236}">
                <a16:creationId xmlns:a16="http://schemas.microsoft.com/office/drawing/2014/main" id="{12C12232-3246-E0F2-94B7-AC921DD28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" t="14982" r="70095" b="14387"/>
          <a:stretch/>
        </p:blipFill>
        <p:spPr>
          <a:xfrm>
            <a:off x="10962827" y="0"/>
            <a:ext cx="1229173" cy="9788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540B2A-B634-551D-634C-E12CBC228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722" y="1166190"/>
            <a:ext cx="6204705" cy="564959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6CBB7B-F0B3-12E6-E544-C4EEEC01CC8F}"/>
              </a:ext>
            </a:extLst>
          </p:cNvPr>
          <p:cNvCxnSpPr>
            <a:cxnSpLocks/>
          </p:cNvCxnSpPr>
          <p:nvPr/>
        </p:nvCxnSpPr>
        <p:spPr>
          <a:xfrm>
            <a:off x="3530132" y="2435819"/>
            <a:ext cx="2121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CF8600-8DED-648D-7E6E-94EAB30544A2}"/>
              </a:ext>
            </a:extLst>
          </p:cNvPr>
          <p:cNvSpPr txBox="1"/>
          <p:nvPr/>
        </p:nvSpPr>
        <p:spPr>
          <a:xfrm>
            <a:off x="1256668" y="2207409"/>
            <a:ext cx="233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Setup a working </a:t>
            </a:r>
            <a:r>
              <a:rPr lang="en-GB" dirty="0" err="1"/>
              <a:t>dir</a:t>
            </a:r>
            <a:endParaRPr lang="en-NL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9E866A-7B3B-5250-8DE0-64CC385903FC}"/>
              </a:ext>
            </a:extLst>
          </p:cNvPr>
          <p:cNvCxnSpPr>
            <a:cxnSpLocks/>
          </p:cNvCxnSpPr>
          <p:nvPr/>
        </p:nvCxnSpPr>
        <p:spPr>
          <a:xfrm>
            <a:off x="4288536" y="5810896"/>
            <a:ext cx="1375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A330E7-DD2A-021E-59EB-D408C2A4E201}"/>
              </a:ext>
            </a:extLst>
          </p:cNvPr>
          <p:cNvSpPr txBox="1"/>
          <p:nvPr/>
        </p:nvSpPr>
        <p:spPr>
          <a:xfrm>
            <a:off x="529838" y="5603667"/>
            <a:ext cx="412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Port you will expose for inference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11519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3" grpId="0"/>
      <p:bldP spid="24" grpId="0"/>
      <p:bldP spid="10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6E9B-F42C-FCC6-930F-44001AC61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Mount VS COPY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47C1C-7CFE-DA47-2EA1-D985131766DD}"/>
              </a:ext>
            </a:extLst>
          </p:cNvPr>
          <p:cNvSpPr txBox="1"/>
          <p:nvPr/>
        </p:nvSpPr>
        <p:spPr>
          <a:xfrm>
            <a:off x="1948069" y="2597425"/>
            <a:ext cx="1570383" cy="92333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  <a:p>
            <a:pPr algn="ctr"/>
            <a:r>
              <a:rPr lang="en-GB" dirty="0"/>
              <a:t>My Local PC</a:t>
            </a:r>
          </a:p>
          <a:p>
            <a:pPr algn="ctr"/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407FE9-2609-F3E4-DC43-EF1AC892642C}"/>
              </a:ext>
            </a:extLst>
          </p:cNvPr>
          <p:cNvSpPr txBox="1"/>
          <p:nvPr/>
        </p:nvSpPr>
        <p:spPr>
          <a:xfrm>
            <a:off x="5499652" y="2458925"/>
            <a:ext cx="1570383" cy="120032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  <a:p>
            <a:pPr algn="ctr"/>
            <a:r>
              <a:rPr lang="en-GB" dirty="0"/>
              <a:t>Docker Container</a:t>
            </a:r>
          </a:p>
          <a:p>
            <a:pPr algn="ctr"/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85D91-C20C-2B2B-79E5-DF906063797B}"/>
              </a:ext>
            </a:extLst>
          </p:cNvPr>
          <p:cNvSpPr txBox="1"/>
          <p:nvPr/>
        </p:nvSpPr>
        <p:spPr>
          <a:xfrm>
            <a:off x="1948069" y="4764025"/>
            <a:ext cx="1570383" cy="92333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  <a:p>
            <a:pPr algn="ctr"/>
            <a:r>
              <a:rPr lang="en-GB" dirty="0"/>
              <a:t>My Local PC</a:t>
            </a:r>
          </a:p>
          <a:p>
            <a:pPr algn="ctr"/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CAE5FB-1039-7513-773E-306DD93C32BF}"/>
              </a:ext>
            </a:extLst>
          </p:cNvPr>
          <p:cNvSpPr txBox="1"/>
          <p:nvPr/>
        </p:nvSpPr>
        <p:spPr>
          <a:xfrm>
            <a:off x="5499651" y="4625525"/>
            <a:ext cx="1570383" cy="120032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  <a:p>
            <a:pPr algn="ctr"/>
            <a:r>
              <a:rPr lang="en-GB" dirty="0"/>
              <a:t>Docker Container</a:t>
            </a:r>
          </a:p>
          <a:p>
            <a:pPr algn="ctr"/>
            <a:endParaRPr lang="en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6EEE99-7336-8AE2-B293-0338FBBB7D60}"/>
              </a:ext>
            </a:extLst>
          </p:cNvPr>
          <p:cNvSpPr txBox="1"/>
          <p:nvPr/>
        </p:nvSpPr>
        <p:spPr>
          <a:xfrm>
            <a:off x="2100468" y="3520755"/>
            <a:ext cx="1265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./</a:t>
            </a:r>
            <a:r>
              <a:rPr lang="en-GB" sz="1400" dirty="0" err="1"/>
              <a:t>Model.pkl</a:t>
            </a:r>
            <a:endParaRPr lang="en-NL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76F71E-E883-6C4E-5CAF-5AC8D86AB0D0}"/>
              </a:ext>
            </a:extLst>
          </p:cNvPr>
          <p:cNvCxnSpPr/>
          <p:nvPr/>
        </p:nvCxnSpPr>
        <p:spPr>
          <a:xfrm>
            <a:off x="3657599" y="3243755"/>
            <a:ext cx="1702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B3910C2-1BAC-D022-3E95-09118F32069D}"/>
              </a:ext>
            </a:extLst>
          </p:cNvPr>
          <p:cNvSpPr txBox="1"/>
          <p:nvPr/>
        </p:nvSpPr>
        <p:spPr>
          <a:xfrm>
            <a:off x="3945834" y="3243755"/>
            <a:ext cx="92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Copy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BB608E-4927-B20B-DE88-6F4180F993EA}"/>
              </a:ext>
            </a:extLst>
          </p:cNvPr>
          <p:cNvSpPr txBox="1"/>
          <p:nvPr/>
        </p:nvSpPr>
        <p:spPr>
          <a:xfrm>
            <a:off x="5174971" y="3643136"/>
            <a:ext cx="2219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&lt;</a:t>
            </a:r>
            <a:r>
              <a:rPr lang="en-GB" sz="1400" dirty="0" err="1"/>
              <a:t>work_dir</a:t>
            </a:r>
            <a:r>
              <a:rPr lang="en-GB" sz="1400" dirty="0"/>
              <a:t>&gt;/</a:t>
            </a:r>
            <a:r>
              <a:rPr lang="en-GB" sz="1400" dirty="0" err="1"/>
              <a:t>Model.pkl</a:t>
            </a:r>
            <a:endParaRPr lang="en-NL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A1591A-907A-CD05-B54F-5A6855268A80}"/>
              </a:ext>
            </a:extLst>
          </p:cNvPr>
          <p:cNvSpPr txBox="1"/>
          <p:nvPr/>
        </p:nvSpPr>
        <p:spPr>
          <a:xfrm>
            <a:off x="2049113" y="5746989"/>
            <a:ext cx="1316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./</a:t>
            </a:r>
            <a:r>
              <a:rPr lang="en-GB" sz="1400" dirty="0" err="1"/>
              <a:t>Model.pkl</a:t>
            </a:r>
            <a:endParaRPr lang="en-NL" sz="1400" dirty="0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7624B124-E223-025D-A2A2-3C7962AE601B}"/>
              </a:ext>
            </a:extLst>
          </p:cNvPr>
          <p:cNvCxnSpPr>
            <a:cxnSpLocks/>
            <a:stCxn id="8" idx="1"/>
            <a:endCxn id="13" idx="1"/>
          </p:cNvCxnSpPr>
          <p:nvPr/>
        </p:nvCxnSpPr>
        <p:spPr>
          <a:xfrm rot="10800000" flipV="1">
            <a:off x="2049114" y="3674644"/>
            <a:ext cx="51355" cy="2226234"/>
          </a:xfrm>
          <a:prstGeom prst="curvedConnector3">
            <a:avLst>
              <a:gd name="adj1" fmla="val 15773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C4784C9-39B4-6011-D646-F195511DEC7D}"/>
              </a:ext>
            </a:extLst>
          </p:cNvPr>
          <p:cNvSpPr txBox="1"/>
          <p:nvPr/>
        </p:nvSpPr>
        <p:spPr>
          <a:xfrm>
            <a:off x="208719" y="4502415"/>
            <a:ext cx="1265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Update the weights</a:t>
            </a:r>
            <a:endParaRPr lang="en-NL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ACB63E-59FB-F589-CEA4-CFB7E6BF053E}"/>
              </a:ext>
            </a:extLst>
          </p:cNvPr>
          <p:cNvSpPr txBox="1"/>
          <p:nvPr/>
        </p:nvSpPr>
        <p:spPr>
          <a:xfrm>
            <a:off x="5280989" y="5825854"/>
            <a:ext cx="2219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&lt;</a:t>
            </a:r>
            <a:r>
              <a:rPr lang="en-GB" sz="1400" dirty="0" err="1"/>
              <a:t>work_dir</a:t>
            </a:r>
            <a:r>
              <a:rPr lang="en-GB" sz="1400" dirty="0"/>
              <a:t>&gt;/</a:t>
            </a:r>
            <a:r>
              <a:rPr lang="en-GB" sz="1400" dirty="0" err="1"/>
              <a:t>Model.pkl</a:t>
            </a:r>
            <a:endParaRPr lang="en-NL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4587A9-6AC5-1BDB-AF42-39CC0CF5BCCE}"/>
              </a:ext>
            </a:extLst>
          </p:cNvPr>
          <p:cNvSpPr txBox="1"/>
          <p:nvPr/>
        </p:nvSpPr>
        <p:spPr>
          <a:xfrm>
            <a:off x="2361373" y="3780570"/>
            <a:ext cx="839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100 MB</a:t>
            </a:r>
            <a:endParaRPr lang="en-NL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62DB03-0994-3261-44EA-5219498ABF7D}"/>
              </a:ext>
            </a:extLst>
          </p:cNvPr>
          <p:cNvSpPr txBox="1"/>
          <p:nvPr/>
        </p:nvSpPr>
        <p:spPr>
          <a:xfrm>
            <a:off x="2287654" y="6021488"/>
            <a:ext cx="839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110 MB</a:t>
            </a:r>
            <a:endParaRPr lang="en-NL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25509B-F797-AF49-6585-40F6AE8594F2}"/>
              </a:ext>
            </a:extLst>
          </p:cNvPr>
          <p:cNvSpPr txBox="1"/>
          <p:nvPr/>
        </p:nvSpPr>
        <p:spPr>
          <a:xfrm>
            <a:off x="5864913" y="3871472"/>
            <a:ext cx="839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100 MB</a:t>
            </a:r>
            <a:endParaRPr lang="en-NL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9BCE7C-2446-58AC-4CED-559F7D758950}"/>
              </a:ext>
            </a:extLst>
          </p:cNvPr>
          <p:cNvSpPr txBox="1"/>
          <p:nvPr/>
        </p:nvSpPr>
        <p:spPr>
          <a:xfrm>
            <a:off x="5848761" y="6065996"/>
            <a:ext cx="839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100 MB</a:t>
            </a:r>
            <a:endParaRPr lang="en-NL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746516-B33B-602F-C23E-9211527FCA3A}"/>
              </a:ext>
            </a:extLst>
          </p:cNvPr>
          <p:cNvSpPr txBox="1"/>
          <p:nvPr/>
        </p:nvSpPr>
        <p:spPr>
          <a:xfrm>
            <a:off x="3945834" y="2844375"/>
            <a:ext cx="92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Build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7538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11" grpId="0"/>
      <p:bldP spid="12" grpId="0"/>
      <p:bldP spid="13" grpId="0"/>
      <p:bldP spid="17" grpId="0"/>
      <p:bldP spid="18" grpId="0"/>
      <p:bldP spid="27" grpId="0"/>
      <p:bldP spid="28" grpId="0"/>
      <p:bldP spid="29" grpId="0"/>
      <p:bldP spid="30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6E9B-F42C-FCC6-930F-44001AC61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Mount VS COPY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47C1C-7CFE-DA47-2EA1-D985131766DD}"/>
              </a:ext>
            </a:extLst>
          </p:cNvPr>
          <p:cNvSpPr txBox="1"/>
          <p:nvPr/>
        </p:nvSpPr>
        <p:spPr>
          <a:xfrm>
            <a:off x="1948069" y="2597425"/>
            <a:ext cx="1570383" cy="92333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  <a:p>
            <a:pPr algn="ctr"/>
            <a:r>
              <a:rPr lang="en-GB" dirty="0"/>
              <a:t>My Local PC</a:t>
            </a:r>
          </a:p>
          <a:p>
            <a:pPr algn="ctr"/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407FE9-2609-F3E4-DC43-EF1AC892642C}"/>
              </a:ext>
            </a:extLst>
          </p:cNvPr>
          <p:cNvSpPr txBox="1"/>
          <p:nvPr/>
        </p:nvSpPr>
        <p:spPr>
          <a:xfrm>
            <a:off x="5499652" y="2458925"/>
            <a:ext cx="1570383" cy="120032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  <a:p>
            <a:pPr algn="ctr"/>
            <a:r>
              <a:rPr lang="en-GB" dirty="0"/>
              <a:t>Docker Container</a:t>
            </a:r>
          </a:p>
          <a:p>
            <a:pPr algn="ctr"/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85D91-C20C-2B2B-79E5-DF906063797B}"/>
              </a:ext>
            </a:extLst>
          </p:cNvPr>
          <p:cNvSpPr txBox="1"/>
          <p:nvPr/>
        </p:nvSpPr>
        <p:spPr>
          <a:xfrm>
            <a:off x="1948069" y="4764025"/>
            <a:ext cx="1570383" cy="92333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  <a:p>
            <a:pPr algn="ctr"/>
            <a:r>
              <a:rPr lang="en-GB" dirty="0"/>
              <a:t>My Local PC</a:t>
            </a:r>
          </a:p>
          <a:p>
            <a:pPr algn="ctr"/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CAE5FB-1039-7513-773E-306DD93C32BF}"/>
              </a:ext>
            </a:extLst>
          </p:cNvPr>
          <p:cNvSpPr txBox="1"/>
          <p:nvPr/>
        </p:nvSpPr>
        <p:spPr>
          <a:xfrm>
            <a:off x="5499651" y="4625525"/>
            <a:ext cx="1570383" cy="120032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  <a:p>
            <a:pPr algn="ctr"/>
            <a:r>
              <a:rPr lang="en-GB" dirty="0"/>
              <a:t>Docker Container</a:t>
            </a:r>
          </a:p>
          <a:p>
            <a:pPr algn="ctr"/>
            <a:endParaRPr lang="en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6EEE99-7336-8AE2-B293-0338FBBB7D60}"/>
              </a:ext>
            </a:extLst>
          </p:cNvPr>
          <p:cNvSpPr txBox="1"/>
          <p:nvPr/>
        </p:nvSpPr>
        <p:spPr>
          <a:xfrm>
            <a:off x="1773303" y="3605693"/>
            <a:ext cx="1868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./model/</a:t>
            </a:r>
            <a:r>
              <a:rPr lang="en-GB" sz="1400" dirty="0" err="1"/>
              <a:t>Model.pkl</a:t>
            </a:r>
            <a:endParaRPr lang="en-NL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76F71E-E883-6C4E-5CAF-5AC8D86AB0D0}"/>
              </a:ext>
            </a:extLst>
          </p:cNvPr>
          <p:cNvCxnSpPr/>
          <p:nvPr/>
        </p:nvCxnSpPr>
        <p:spPr>
          <a:xfrm>
            <a:off x="3657599" y="3243755"/>
            <a:ext cx="1702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B3910C2-1BAC-D022-3E95-09118F32069D}"/>
              </a:ext>
            </a:extLst>
          </p:cNvPr>
          <p:cNvSpPr txBox="1"/>
          <p:nvPr/>
        </p:nvSpPr>
        <p:spPr>
          <a:xfrm>
            <a:off x="3876260" y="3244334"/>
            <a:ext cx="1265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model </a:t>
            </a:r>
            <a:r>
              <a:rPr lang="en-GB" dirty="0" err="1"/>
              <a:t>dir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BB608E-4927-B20B-DE88-6F4180F993EA}"/>
              </a:ext>
            </a:extLst>
          </p:cNvPr>
          <p:cNvSpPr txBox="1"/>
          <p:nvPr/>
        </p:nvSpPr>
        <p:spPr>
          <a:xfrm>
            <a:off x="5038309" y="3718080"/>
            <a:ext cx="2705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&lt;</a:t>
            </a:r>
            <a:r>
              <a:rPr lang="en-GB" sz="1400" dirty="0" err="1"/>
              <a:t>work_dir</a:t>
            </a:r>
            <a:r>
              <a:rPr lang="en-GB" sz="1400" dirty="0"/>
              <a:t>&gt;/model/</a:t>
            </a:r>
            <a:r>
              <a:rPr lang="en-GB" sz="1400" dirty="0" err="1"/>
              <a:t>Model.pkl</a:t>
            </a:r>
            <a:endParaRPr lang="en-NL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A1591A-907A-CD05-B54F-5A6855268A80}"/>
              </a:ext>
            </a:extLst>
          </p:cNvPr>
          <p:cNvSpPr txBox="1"/>
          <p:nvPr/>
        </p:nvSpPr>
        <p:spPr>
          <a:xfrm>
            <a:off x="1768331" y="5746989"/>
            <a:ext cx="1827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./model/</a:t>
            </a:r>
            <a:r>
              <a:rPr lang="en-GB" sz="1400" dirty="0" err="1"/>
              <a:t>Model.pkl</a:t>
            </a:r>
            <a:endParaRPr lang="en-NL" sz="1400" dirty="0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7624B124-E223-025D-A2A2-3C7962AE601B}"/>
              </a:ext>
            </a:extLst>
          </p:cNvPr>
          <p:cNvCxnSpPr>
            <a:cxnSpLocks/>
            <a:stCxn id="8" idx="1"/>
            <a:endCxn id="13" idx="1"/>
          </p:cNvCxnSpPr>
          <p:nvPr/>
        </p:nvCxnSpPr>
        <p:spPr>
          <a:xfrm rot="10800000" flipV="1">
            <a:off x="1768331" y="3759582"/>
            <a:ext cx="4972" cy="2141296"/>
          </a:xfrm>
          <a:prstGeom prst="curvedConnector3">
            <a:avLst>
              <a:gd name="adj1" fmla="val 102949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C4784C9-39B4-6011-D646-F195511DEC7D}"/>
              </a:ext>
            </a:extLst>
          </p:cNvPr>
          <p:cNvSpPr txBox="1"/>
          <p:nvPr/>
        </p:nvSpPr>
        <p:spPr>
          <a:xfrm>
            <a:off x="208719" y="4502415"/>
            <a:ext cx="1265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Update the weights</a:t>
            </a:r>
            <a:endParaRPr lang="en-NL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ACB63E-59FB-F589-CEA4-CFB7E6BF053E}"/>
              </a:ext>
            </a:extLst>
          </p:cNvPr>
          <p:cNvSpPr txBox="1"/>
          <p:nvPr/>
        </p:nvSpPr>
        <p:spPr>
          <a:xfrm>
            <a:off x="5038309" y="5889148"/>
            <a:ext cx="2705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&lt;</a:t>
            </a:r>
            <a:r>
              <a:rPr lang="en-GB" sz="1400" dirty="0" err="1"/>
              <a:t>work_dir</a:t>
            </a:r>
            <a:r>
              <a:rPr lang="en-GB" sz="1400" dirty="0"/>
              <a:t>&gt;/model/</a:t>
            </a:r>
            <a:r>
              <a:rPr lang="en-GB" sz="1400" dirty="0" err="1"/>
              <a:t>Model.pkl</a:t>
            </a:r>
            <a:endParaRPr lang="en-NL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CD280E-7DED-3065-55F2-6CCA638510EF}"/>
              </a:ext>
            </a:extLst>
          </p:cNvPr>
          <p:cNvSpPr txBox="1"/>
          <p:nvPr/>
        </p:nvSpPr>
        <p:spPr>
          <a:xfrm>
            <a:off x="3843133" y="2876534"/>
            <a:ext cx="1265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Mount</a:t>
            </a:r>
            <a:endParaRPr lang="en-N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91CED5-1422-535F-16A0-88F2941042C5}"/>
              </a:ext>
            </a:extLst>
          </p:cNvPr>
          <p:cNvSpPr txBox="1"/>
          <p:nvPr/>
        </p:nvSpPr>
        <p:spPr>
          <a:xfrm>
            <a:off x="2376695" y="3837673"/>
            <a:ext cx="839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100 MB</a:t>
            </a:r>
            <a:endParaRPr lang="en-NL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EDE79B-81BE-C8A6-C091-F5D58BA91462}"/>
              </a:ext>
            </a:extLst>
          </p:cNvPr>
          <p:cNvSpPr txBox="1"/>
          <p:nvPr/>
        </p:nvSpPr>
        <p:spPr>
          <a:xfrm>
            <a:off x="2287654" y="6021488"/>
            <a:ext cx="839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110 MB</a:t>
            </a:r>
            <a:endParaRPr lang="en-NL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8D7D52-EA77-0EA7-814A-C1B914626219}"/>
              </a:ext>
            </a:extLst>
          </p:cNvPr>
          <p:cNvSpPr txBox="1"/>
          <p:nvPr/>
        </p:nvSpPr>
        <p:spPr>
          <a:xfrm>
            <a:off x="5864914" y="3976382"/>
            <a:ext cx="839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100 MB</a:t>
            </a:r>
            <a:endParaRPr lang="en-NL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A30957-6EF9-525C-FC90-CD706E6F2BC3}"/>
              </a:ext>
            </a:extLst>
          </p:cNvPr>
          <p:cNvSpPr txBox="1"/>
          <p:nvPr/>
        </p:nvSpPr>
        <p:spPr>
          <a:xfrm>
            <a:off x="5864913" y="6147450"/>
            <a:ext cx="839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110 MB</a:t>
            </a:r>
            <a:endParaRPr lang="en-NL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992D87-A4F0-AE13-18A6-5FF35EB5E3C1}"/>
              </a:ext>
            </a:extLst>
          </p:cNvPr>
          <p:cNvCxnSpPr/>
          <p:nvPr/>
        </p:nvCxnSpPr>
        <p:spPr>
          <a:xfrm>
            <a:off x="3729162" y="5247861"/>
            <a:ext cx="1542553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05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11" grpId="0"/>
      <p:bldP spid="12" grpId="0"/>
      <p:bldP spid="13" grpId="0"/>
      <p:bldP spid="17" grpId="0"/>
      <p:bldP spid="18" grpId="0"/>
      <p:bldP spid="22" grpId="0"/>
      <p:bldP spid="23" grpId="0"/>
      <p:bldP spid="24" grpId="0"/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81A0F-8DC9-2CB6-2381-ABD85488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0"/>
            <a:ext cx="10058400" cy="1609344"/>
          </a:xfrm>
        </p:spPr>
        <p:txBody>
          <a:bodyPr/>
          <a:lstStyle/>
          <a:p>
            <a:r>
              <a:rPr lang="en-GB" dirty="0"/>
              <a:t>Docker File</a:t>
            </a:r>
            <a:endParaRPr lang="en-NL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C2742C-2D59-07AC-F1B4-E3E7B809B549}"/>
              </a:ext>
            </a:extLst>
          </p:cNvPr>
          <p:cNvCxnSpPr>
            <a:cxnSpLocks/>
          </p:cNvCxnSpPr>
          <p:nvPr/>
        </p:nvCxnSpPr>
        <p:spPr>
          <a:xfrm>
            <a:off x="3493008" y="1609344"/>
            <a:ext cx="2121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7EEE93-C3EB-3E87-3E92-7DA3C72BE05A}"/>
              </a:ext>
            </a:extLst>
          </p:cNvPr>
          <p:cNvCxnSpPr>
            <a:cxnSpLocks/>
          </p:cNvCxnSpPr>
          <p:nvPr/>
        </p:nvCxnSpPr>
        <p:spPr>
          <a:xfrm>
            <a:off x="3465576" y="3999052"/>
            <a:ext cx="2121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BB93F7-DC7B-F867-3FB0-AE11548EC048}"/>
              </a:ext>
            </a:extLst>
          </p:cNvPr>
          <p:cNvCxnSpPr>
            <a:cxnSpLocks/>
          </p:cNvCxnSpPr>
          <p:nvPr/>
        </p:nvCxnSpPr>
        <p:spPr>
          <a:xfrm flipV="1">
            <a:off x="3200400" y="5019901"/>
            <a:ext cx="2414016" cy="1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865FB1-F963-B04D-A231-2D32E164DAF6}"/>
              </a:ext>
            </a:extLst>
          </p:cNvPr>
          <p:cNvCxnSpPr>
            <a:cxnSpLocks/>
          </p:cNvCxnSpPr>
          <p:nvPr/>
        </p:nvCxnSpPr>
        <p:spPr>
          <a:xfrm>
            <a:off x="4288536" y="6504432"/>
            <a:ext cx="1276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B1D39CE-7784-0EA4-427F-019BE7020E14}"/>
              </a:ext>
            </a:extLst>
          </p:cNvPr>
          <p:cNvSpPr txBox="1"/>
          <p:nvPr/>
        </p:nvSpPr>
        <p:spPr>
          <a:xfrm>
            <a:off x="654491" y="6297168"/>
            <a:ext cx="371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Run inference script when online</a:t>
            </a:r>
            <a:endParaRPr lang="en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6DD000-9915-BED9-0045-8EF9F1D1D7EF}"/>
              </a:ext>
            </a:extLst>
          </p:cNvPr>
          <p:cNvSpPr txBox="1"/>
          <p:nvPr/>
        </p:nvSpPr>
        <p:spPr>
          <a:xfrm>
            <a:off x="255484" y="4715178"/>
            <a:ext cx="2944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Copy content to working directory inside docker</a:t>
            </a:r>
            <a:endParaRPr lang="en-N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17FC43-032B-8DD5-2B89-DAB27E347110}"/>
              </a:ext>
            </a:extLst>
          </p:cNvPr>
          <p:cNvSpPr txBox="1"/>
          <p:nvPr/>
        </p:nvSpPr>
        <p:spPr>
          <a:xfrm>
            <a:off x="520660" y="3709493"/>
            <a:ext cx="2944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Execute a command while building this image</a:t>
            </a:r>
            <a:endParaRPr lang="en-N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0DC97E-4341-C29E-8DE4-4FF606CA8A13}"/>
              </a:ext>
            </a:extLst>
          </p:cNvPr>
          <p:cNvSpPr txBox="1"/>
          <p:nvPr/>
        </p:nvSpPr>
        <p:spPr>
          <a:xfrm>
            <a:off x="1822156" y="1405366"/>
            <a:ext cx="167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Docker Base</a:t>
            </a:r>
            <a:endParaRPr lang="en-NL" dirty="0"/>
          </a:p>
        </p:txBody>
      </p:sp>
      <p:pic>
        <p:nvPicPr>
          <p:cNvPr id="25" name="Picture 24" descr="A blue rectangular object with a white circle and a white circle with a white circle with a white circle with a white circle with a black text&#10;&#10;Description automatically generated">
            <a:extLst>
              <a:ext uri="{FF2B5EF4-FFF2-40B4-BE49-F238E27FC236}">
                <a16:creationId xmlns:a16="http://schemas.microsoft.com/office/drawing/2014/main" id="{12C12232-3246-E0F2-94B7-AC921DD28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" t="14982" r="70095" b="14387"/>
          <a:stretch/>
        </p:blipFill>
        <p:spPr>
          <a:xfrm>
            <a:off x="10962827" y="0"/>
            <a:ext cx="1229173" cy="9788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540B2A-B634-551D-634C-E12CBC228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722" y="1166190"/>
            <a:ext cx="6204705" cy="564959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6CBB7B-F0B3-12E6-E544-C4EEEC01CC8F}"/>
              </a:ext>
            </a:extLst>
          </p:cNvPr>
          <p:cNvCxnSpPr>
            <a:cxnSpLocks/>
          </p:cNvCxnSpPr>
          <p:nvPr/>
        </p:nvCxnSpPr>
        <p:spPr>
          <a:xfrm>
            <a:off x="3530132" y="2435819"/>
            <a:ext cx="2121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CF8600-8DED-648D-7E6E-94EAB30544A2}"/>
              </a:ext>
            </a:extLst>
          </p:cNvPr>
          <p:cNvSpPr txBox="1"/>
          <p:nvPr/>
        </p:nvSpPr>
        <p:spPr>
          <a:xfrm>
            <a:off x="1256668" y="2207409"/>
            <a:ext cx="233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Setup a working </a:t>
            </a:r>
            <a:r>
              <a:rPr lang="en-GB" dirty="0" err="1"/>
              <a:t>dir</a:t>
            </a:r>
            <a:endParaRPr lang="en-NL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9E866A-7B3B-5250-8DE0-64CC385903FC}"/>
              </a:ext>
            </a:extLst>
          </p:cNvPr>
          <p:cNvCxnSpPr>
            <a:cxnSpLocks/>
          </p:cNvCxnSpPr>
          <p:nvPr/>
        </p:nvCxnSpPr>
        <p:spPr>
          <a:xfrm>
            <a:off x="4288536" y="5810896"/>
            <a:ext cx="1375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A330E7-DD2A-021E-59EB-D408C2A4E201}"/>
              </a:ext>
            </a:extLst>
          </p:cNvPr>
          <p:cNvSpPr txBox="1"/>
          <p:nvPr/>
        </p:nvSpPr>
        <p:spPr>
          <a:xfrm>
            <a:off x="529838" y="5603667"/>
            <a:ext cx="412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Port you will expose for inference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28744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48866-1485-F13F-F97B-1159BAF0E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</a:t>
            </a:r>
            <a:endParaRPr lang="en-NL" dirty="0"/>
          </a:p>
        </p:txBody>
      </p:sp>
      <p:pic>
        <p:nvPicPr>
          <p:cNvPr id="5" name="Picture 4" descr="A blue rectangular object with a white circle and a white circle with a white circle with a white circle with a white circle with a black text&#10;&#10;Description automatically generated">
            <a:extLst>
              <a:ext uri="{FF2B5EF4-FFF2-40B4-BE49-F238E27FC236}">
                <a16:creationId xmlns:a16="http://schemas.microsoft.com/office/drawing/2014/main" id="{A11257AF-99E0-297F-1EF5-8A198915C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84" y="2385504"/>
            <a:ext cx="10314432" cy="322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36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C5D6737-8DF7-F92B-D069-A1E9C01E6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44" y="1211700"/>
            <a:ext cx="5681389" cy="3733910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025729D-2DC7-FADF-620E-DC314D53A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646" y="1442600"/>
            <a:ext cx="5499127" cy="32840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DE1006-FA32-3FE8-7315-EC358A04964A}"/>
              </a:ext>
            </a:extLst>
          </p:cNvPr>
          <p:cNvSpPr txBox="1"/>
          <p:nvPr/>
        </p:nvSpPr>
        <p:spPr>
          <a:xfrm>
            <a:off x="4300482" y="105103"/>
            <a:ext cx="35997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Docker Command Cheat-sheet</a:t>
            </a:r>
          </a:p>
        </p:txBody>
      </p:sp>
    </p:spTree>
    <p:extLst>
      <p:ext uri="{BB962C8B-B14F-4D97-AF65-F5344CB8AC3E}">
        <p14:creationId xmlns:p14="http://schemas.microsoft.com/office/powerpoint/2010/main" val="2087195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DEEEFFA-3197-29B1-8563-94D993A9C7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76" t="49459" r="-138" b="-135"/>
          <a:stretch/>
        </p:blipFill>
        <p:spPr>
          <a:xfrm>
            <a:off x="6294547" y="1674704"/>
            <a:ext cx="5640645" cy="2971789"/>
          </a:xfrm>
          <a:prstGeom prst="rect">
            <a:avLst/>
          </a:prstGeom>
        </p:spPr>
      </p:pic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D2CDFD7-E5BE-C34D-B5A1-AC0A1A86F5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82" r="-138" b="49392"/>
          <a:stretch/>
        </p:blipFill>
        <p:spPr>
          <a:xfrm>
            <a:off x="43793" y="1674701"/>
            <a:ext cx="6005635" cy="30637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DE1006-FA32-3FE8-7315-EC358A04964A}"/>
              </a:ext>
            </a:extLst>
          </p:cNvPr>
          <p:cNvSpPr txBox="1"/>
          <p:nvPr/>
        </p:nvSpPr>
        <p:spPr>
          <a:xfrm>
            <a:off x="4300482" y="105103"/>
            <a:ext cx="35997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Docker Command Cheat-sheet</a:t>
            </a:r>
          </a:p>
        </p:txBody>
      </p:sp>
    </p:spTree>
    <p:extLst>
      <p:ext uri="{BB962C8B-B14F-4D97-AF65-F5344CB8AC3E}">
        <p14:creationId xmlns:p14="http://schemas.microsoft.com/office/powerpoint/2010/main" val="2147981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D677-EF41-9131-87D5-8757AA4F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1" y="2888973"/>
            <a:ext cx="6663722" cy="1609344"/>
          </a:xfrm>
        </p:spPr>
        <p:txBody>
          <a:bodyPr/>
          <a:lstStyle/>
          <a:p>
            <a:r>
              <a:rPr lang="en-GB" dirty="0"/>
              <a:t>Inference using Docker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83860B-1E2A-9768-1B55-C6076245516C}"/>
              </a:ext>
            </a:extLst>
          </p:cNvPr>
          <p:cNvSpPr txBox="1"/>
          <p:nvPr/>
        </p:nvSpPr>
        <p:spPr>
          <a:xfrm>
            <a:off x="3723861" y="4253948"/>
            <a:ext cx="410817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/>
              <a:t>Deploying a text translation model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2764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D2942-8FB0-5222-E624-667EFD0BD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089" y="326977"/>
            <a:ext cx="10058400" cy="1609344"/>
          </a:xfrm>
        </p:spPr>
        <p:txBody>
          <a:bodyPr/>
          <a:lstStyle/>
          <a:p>
            <a:r>
              <a:rPr lang="en-US" dirty="0"/>
              <a:t>Compose</a:t>
            </a:r>
          </a:p>
        </p:txBody>
      </p:sp>
      <p:pic>
        <p:nvPicPr>
          <p:cNvPr id="7" name="inception-top">
            <a:hlinkClick r:id="" action="ppaction://media"/>
            <a:extLst>
              <a:ext uri="{FF2B5EF4-FFF2-40B4-BE49-F238E27FC236}">
                <a16:creationId xmlns:a16="http://schemas.microsoft.com/office/drawing/2014/main" id="{49306D61-9069-A23A-62AA-6A1B9B6054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19200" y="1838434"/>
            <a:ext cx="9753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00231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>
                <p:cTn id="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405A-6C7F-ED3A-4CF4-2EFA50CC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382" y="246888"/>
            <a:ext cx="9692640" cy="1325562"/>
          </a:xfrm>
        </p:spPr>
        <p:txBody>
          <a:bodyPr/>
          <a:lstStyle/>
          <a:p>
            <a:r>
              <a:rPr lang="en-GB" dirty="0"/>
              <a:t>Docker was Born</a:t>
            </a:r>
            <a:endParaRPr lang="en-NL" dirty="0"/>
          </a:p>
        </p:txBody>
      </p:sp>
      <p:pic>
        <p:nvPicPr>
          <p:cNvPr id="5" name="Picture 4" descr="A sticker with text and a smiley face&#10;&#10;Description automatically generated">
            <a:extLst>
              <a:ext uri="{FF2B5EF4-FFF2-40B4-BE49-F238E27FC236}">
                <a16:creationId xmlns:a16="http://schemas.microsoft.com/office/drawing/2014/main" id="{D7195CE8-61ED-5541-D5DC-1D75EB94E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000" r="97125">
                        <a14:foregroundMark x1="5137" y1="34250" x2="9625" y2="41125"/>
                        <a14:foregroundMark x1="9625" y1="41125" x2="11253" y2="41939"/>
                        <a14:foregroundMark x1="6120" y1="34414" x2="5875" y2="36500"/>
                        <a14:foregroundMark x1="92437" y1="38901" x2="90748" y2="40937"/>
                        <a14:foregroundMark x1="5000" y1="32000" x2="5000" y2="32000"/>
                        <a14:foregroundMark x1="5500" y1="31500" x2="10625" y2="29125"/>
                        <a14:foregroundMark x1="85375" y1="29250" x2="92000" y2="32375"/>
                        <a14:foregroundMark x1="92000" y1="32375" x2="93354" y2="34161"/>
                        <a14:foregroundMark x1="85250" y1="28625" x2="88250" y2="30625"/>
                        <a14:foregroundMark x1="86125" y1="26375" x2="88023" y2="28045"/>
                        <a14:foregroundMark x1="86250" y1="26250" x2="86250" y2="26250"/>
                        <a14:foregroundMark x1="93067" y1="30951" x2="94750" y2="32375"/>
                        <a14:foregroundMark x1="85000" y1="26125" x2="88661" y2="27670"/>
                        <a14:foregroundMark x1="93368" y1="30604" x2="94698" y2="34593"/>
                        <a14:backgroundMark x1="10045" y1="27125" x2="9125" y2="27500"/>
                        <a14:backgroundMark x1="15875" y1="24750" x2="10045" y2="27125"/>
                        <a14:backgroundMark x1="3990" y1="33662" x2="4125" y2="33500"/>
                        <a14:backgroundMark x1="9125" y1="27500" x2="7960" y2="28898"/>
                        <a14:backgroundMark x1="4125" y1="33500" x2="4125" y2="34250"/>
                        <a14:backgroundMark x1="8875" y1="26375" x2="7250" y2="26875"/>
                        <a14:backgroundMark x1="13375" y1="42875" x2="16500" y2="43125"/>
                        <a14:backgroundMark x1="12875" y1="43750" x2="13625" y2="43250"/>
                        <a14:backgroundMark x1="13750" y1="44375" x2="11500" y2="42500"/>
                        <a14:backgroundMark x1="87250" y1="44125" x2="90500" y2="42500"/>
                        <a14:backgroundMark x1="96248" y1="32520" x2="96875" y2="30500"/>
                        <a14:backgroundMark x1="94625" y1="37750" x2="95274" y2="35660"/>
                        <a14:backgroundMark x1="93000" y1="39125" x2="95250" y2="36000"/>
                        <a14:backgroundMark x1="93500" y1="38250" x2="93875" y2="37125"/>
                        <a14:backgroundMark x1="93375" y1="38875" x2="94250" y2="36750"/>
                        <a14:backgroundMark x1="96675" y1="33803" x2="96500" y2="31875"/>
                        <a14:backgroundMark x1="96803" y1="34186" x2="97375" y2="33250"/>
                        <a14:backgroundMark x1="96000" y1="35500" x2="96315" y2="34984"/>
                        <a14:backgroundMark x1="85628" y1="25389" x2="84625" y2="24375"/>
                        <a14:backgroundMark x1="95875" y1="35750" x2="95586" y2="35458"/>
                        <a14:backgroundMark x1="96314" y1="32718" x2="97750" y2="33750"/>
                        <a14:backgroundMark x1="96675" y1="35030" x2="95125" y2="36875"/>
                        <a14:backgroundMark x1="97750" y1="33750" x2="97190" y2="34417"/>
                        <a14:backgroundMark x1="95125" y1="35500" x2="93500" y2="38000"/>
                        <a14:backgroundMark x1="92250" y1="39625" x2="94500" y2="37875"/>
                        <a14:backgroundMark x1="93375" y1="38625" x2="93625" y2="37875"/>
                        <a14:backgroundMark x1="92250" y1="39375" x2="93625" y2="37375"/>
                        <a14:backgroundMark x1="89500" y1="27875" x2="94000" y2="29875"/>
                        <a14:backgroundMark x1="89375" y1="27250" x2="90625" y2="29125"/>
                        <a14:backgroundMark x1="95375" y1="35125" x2="93875" y2="36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382" b="15959"/>
          <a:stretch/>
        </p:blipFill>
        <p:spPr>
          <a:xfrm>
            <a:off x="627934" y="2560599"/>
            <a:ext cx="3541730" cy="2431745"/>
          </a:xfrm>
          <a:prstGeom prst="rect">
            <a:avLst/>
          </a:prstGeom>
        </p:spPr>
      </p:pic>
      <p:pic>
        <p:nvPicPr>
          <p:cNvPr id="7" name="Picture 6" descr="A collage of a person and a child&#10;&#10;Description automatically generated">
            <a:extLst>
              <a:ext uri="{FF2B5EF4-FFF2-40B4-BE49-F238E27FC236}">
                <a16:creationId xmlns:a16="http://schemas.microsoft.com/office/drawing/2014/main" id="{4F60EFB4-B0D4-0795-24D3-DB29B598F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95" b="-1"/>
          <a:stretch/>
        </p:blipFill>
        <p:spPr>
          <a:xfrm>
            <a:off x="5617156" y="909687"/>
            <a:ext cx="6434636" cy="580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4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ABB6-B1FB-43F1-7786-0AD674D92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9881"/>
            <a:ext cx="9692640" cy="1325562"/>
          </a:xfrm>
        </p:spPr>
        <p:txBody>
          <a:bodyPr/>
          <a:lstStyle/>
          <a:p>
            <a:r>
              <a:rPr lang="en-GB" dirty="0"/>
              <a:t>What is Docker?</a:t>
            </a:r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4EE469-D81F-8AAE-30BB-75BEC337D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9030960" cy="1676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A15E0C-62EA-1DB1-C547-F162C5FA1964}"/>
              </a:ext>
            </a:extLst>
          </p:cNvPr>
          <p:cNvSpPr txBox="1"/>
          <p:nvPr/>
        </p:nvSpPr>
        <p:spPr>
          <a:xfrm>
            <a:off x="677334" y="4345549"/>
            <a:ext cx="5513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Something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Takes my working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Makes it work other machines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370726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B06D-8470-15B8-E28B-9BDDFEADC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Installation?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11CE3F-52C8-B035-F357-0691EA8B2339}"/>
              </a:ext>
            </a:extLst>
          </p:cNvPr>
          <p:cNvSpPr txBox="1"/>
          <p:nvPr/>
        </p:nvSpPr>
        <p:spPr>
          <a:xfrm>
            <a:off x="1069848" y="229514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Install: Docker Desktop</a:t>
            </a:r>
            <a:endParaRPr lang="en-N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EBB236-4D08-E204-112D-C07B7272C8E3}"/>
              </a:ext>
            </a:extLst>
          </p:cNvPr>
          <p:cNvGrpSpPr/>
          <p:nvPr/>
        </p:nvGrpSpPr>
        <p:grpSpPr>
          <a:xfrm>
            <a:off x="7740305" y="1799138"/>
            <a:ext cx="3381847" cy="4232854"/>
            <a:chOff x="4405076" y="1095050"/>
            <a:chExt cx="3381847" cy="423285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37B72A4-BE95-8EDF-9493-6ABC950F0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65523"/>
            <a:stretch/>
          </p:blipFill>
          <p:spPr>
            <a:xfrm>
              <a:off x="4405076" y="1095050"/>
              <a:ext cx="3381847" cy="160934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AAA8665-D3ED-E0F0-BC7B-BC228301A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43797"/>
            <a:stretch/>
          </p:blipFill>
          <p:spPr>
            <a:xfrm>
              <a:off x="4405076" y="2704394"/>
              <a:ext cx="3381847" cy="2623510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BEB0C8D-F0BF-22AA-55C2-F59387E06F05}"/>
              </a:ext>
            </a:extLst>
          </p:cNvPr>
          <p:cNvSpPr/>
          <p:nvPr/>
        </p:nvSpPr>
        <p:spPr>
          <a:xfrm>
            <a:off x="7918704" y="2479810"/>
            <a:ext cx="1883664" cy="140639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9E77D7-A6A4-608F-4F8D-9FB50B98FFC0}"/>
              </a:ext>
            </a:extLst>
          </p:cNvPr>
          <p:cNvSpPr/>
          <p:nvPr/>
        </p:nvSpPr>
        <p:spPr>
          <a:xfrm>
            <a:off x="7918704" y="4245495"/>
            <a:ext cx="1883664" cy="4774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79A72C-873C-1520-FFAB-563E47AA0921}"/>
              </a:ext>
            </a:extLst>
          </p:cNvPr>
          <p:cNvCxnSpPr>
            <a:cxnSpLocks/>
          </p:cNvCxnSpPr>
          <p:nvPr/>
        </p:nvCxnSpPr>
        <p:spPr>
          <a:xfrm>
            <a:off x="6556248" y="3223816"/>
            <a:ext cx="1177961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2D04B4D-38B6-F54E-A97E-AAE74BA22040}"/>
              </a:ext>
            </a:extLst>
          </p:cNvPr>
          <p:cNvSpPr txBox="1"/>
          <p:nvPr/>
        </p:nvSpPr>
        <p:spPr>
          <a:xfrm>
            <a:off x="4417269" y="3036455"/>
            <a:ext cx="221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Should be enough</a:t>
            </a:r>
            <a:endParaRPr lang="en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9E00B5-64CE-64A2-B44B-A622EA7D9F1F}"/>
              </a:ext>
            </a:extLst>
          </p:cNvPr>
          <p:cNvSpPr txBox="1"/>
          <p:nvPr/>
        </p:nvSpPr>
        <p:spPr>
          <a:xfrm>
            <a:off x="4231341" y="4245495"/>
            <a:ext cx="2398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Multiple Containers</a:t>
            </a:r>
          </a:p>
          <a:p>
            <a:r>
              <a:rPr lang="en-GB" dirty="0"/>
              <a:t>(Advance)</a:t>
            </a:r>
            <a:endParaRPr lang="en-NL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0FEE01-4621-7D35-006E-CC8A3B50675C}"/>
              </a:ext>
            </a:extLst>
          </p:cNvPr>
          <p:cNvCxnSpPr>
            <a:cxnSpLocks/>
          </p:cNvCxnSpPr>
          <p:nvPr/>
        </p:nvCxnSpPr>
        <p:spPr>
          <a:xfrm>
            <a:off x="6556248" y="4486321"/>
            <a:ext cx="117796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3" name="Picture 22" descr="A qr code with blue squares&#10;&#10;Description automatically generated">
            <a:extLst>
              <a:ext uri="{FF2B5EF4-FFF2-40B4-BE49-F238E27FC236}">
                <a16:creationId xmlns:a16="http://schemas.microsoft.com/office/drawing/2014/main" id="{FC3FA272-3586-9813-7141-7EBAC057E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1" y="3079161"/>
            <a:ext cx="2332668" cy="233266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693BFA8-DB87-7DA4-84D7-FCCAD2961C01}"/>
              </a:ext>
            </a:extLst>
          </p:cNvPr>
          <p:cNvSpPr txBox="1"/>
          <p:nvPr/>
        </p:nvSpPr>
        <p:spPr>
          <a:xfrm>
            <a:off x="642366" y="5431496"/>
            <a:ext cx="3957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/>
              <a:t>https://docs.docker.com/desktop/</a:t>
            </a:r>
          </a:p>
        </p:txBody>
      </p:sp>
    </p:spTree>
    <p:extLst>
      <p:ext uri="{BB962C8B-B14F-4D97-AF65-F5344CB8AC3E}">
        <p14:creationId xmlns:p14="http://schemas.microsoft.com/office/powerpoint/2010/main" val="270951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C637-D30B-F48C-A3CD-BE2080B29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will we discuss today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35A3E-D2D6-0A4C-8606-6040273DB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2313432"/>
            <a:ext cx="5023104" cy="3346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What is docker </a:t>
            </a:r>
          </a:p>
          <a:p>
            <a:pPr marL="274320" lvl="1" indent="0">
              <a:buNone/>
            </a:pPr>
            <a:r>
              <a:rPr lang="en-GB" sz="2000" dirty="0"/>
              <a:t>How does it work?</a:t>
            </a:r>
          </a:p>
          <a:p>
            <a:pPr marL="274320" lvl="1" indent="0">
              <a:buNone/>
            </a:pPr>
            <a:r>
              <a:rPr lang="en-GB" sz="2000" dirty="0"/>
              <a:t>Image, Build, and Containers</a:t>
            </a:r>
          </a:p>
          <a:p>
            <a:pPr marL="274320" lvl="1" indent="0">
              <a:buNone/>
            </a:pPr>
            <a:endParaRPr lang="en-GB" sz="2000" dirty="0"/>
          </a:p>
          <a:p>
            <a:pPr marL="274320" lvl="1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b="1" dirty="0"/>
              <a:t>Run Docker</a:t>
            </a:r>
          </a:p>
          <a:p>
            <a:pPr marL="274320" lvl="1" indent="0">
              <a:buNone/>
            </a:pPr>
            <a:r>
              <a:rPr lang="en-GB" sz="2000" dirty="0"/>
              <a:t>Pull, Run, Port, Detach, Logs</a:t>
            </a:r>
          </a:p>
          <a:p>
            <a:pPr marL="274320" lvl="1" indent="0">
              <a:buNone/>
            </a:pPr>
            <a:r>
              <a:rPr lang="en-GB" sz="2000" dirty="0"/>
              <a:t>Tags</a:t>
            </a:r>
          </a:p>
          <a:p>
            <a:pPr marL="274320" lvl="1" indent="0">
              <a:buNone/>
            </a:pPr>
            <a:r>
              <a:rPr lang="en-GB" sz="2000" dirty="0"/>
              <a:t>Slim &amp; Alpine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022454-3754-0880-9224-C3CDD13F3A62}"/>
              </a:ext>
            </a:extLst>
          </p:cNvPr>
          <p:cNvSpPr txBox="1"/>
          <p:nvPr/>
        </p:nvSpPr>
        <p:spPr>
          <a:xfrm>
            <a:off x="5952744" y="2313432"/>
            <a:ext cx="4898134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</a:pPr>
            <a:r>
              <a:rPr lang="en-GB" sz="2000" b="1" kern="12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+mn-ea"/>
                <a:cs typeface="+mn-cs"/>
              </a:rPr>
              <a:t>Persistence</a:t>
            </a:r>
            <a:endParaRPr lang="en-NL" sz="2000" b="1" dirty="0">
              <a:effectLst/>
            </a:endParaRPr>
          </a:p>
          <a:p>
            <a:pPr marL="457200" indent="-182880" algn="l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r>
              <a:rPr lang="en-GB" sz="2000" kern="12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+mn-ea"/>
                <a:cs typeface="+mn-cs"/>
              </a:rPr>
              <a:t>Volume &amp; bind-mounts</a:t>
            </a:r>
          </a:p>
          <a:p>
            <a:pPr marL="457200" indent="-182880" algn="l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endParaRPr lang="en-GB" sz="2000" dirty="0">
              <a:solidFill>
                <a:srgbClr val="000000"/>
              </a:solidFill>
              <a:latin typeface="Rockwell" panose="02060603020205020403" pitchFamily="18" charset="0"/>
            </a:endParaRPr>
          </a:p>
          <a:p>
            <a:pPr marL="457200" indent="-182880" algn="l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endParaRPr lang="en-NL" sz="2000" dirty="0">
              <a:effectLst/>
            </a:endParaRPr>
          </a:p>
          <a:p>
            <a:pPr marL="457200" indent="-457200" algn="l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sz="2000" b="1" kern="12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+mn-ea"/>
                <a:cs typeface="+mn-cs"/>
              </a:rPr>
              <a:t>Build your own image</a:t>
            </a:r>
            <a:endParaRPr lang="en-US" sz="2000" b="1" dirty="0"/>
          </a:p>
          <a:p>
            <a:pPr marL="457200" indent="-457200" algn="l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000" b="1" kern="12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+mn-ea"/>
                <a:cs typeface="+mn-cs"/>
              </a:rPr>
              <a:t>	</a:t>
            </a:r>
            <a:r>
              <a:rPr lang="en-GB" sz="2000" kern="12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+mn-ea"/>
                <a:cs typeface="+mn-cs"/>
              </a:rPr>
              <a:t>Dockerfile</a:t>
            </a:r>
            <a:endParaRPr lang="en-US" sz="2000" dirty="0"/>
          </a:p>
          <a:p>
            <a:pPr marL="457200" indent="-457200" algn="l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+mn-ea"/>
                <a:cs typeface="+mn-cs"/>
              </a:rPr>
              <a:t>	</a:t>
            </a:r>
            <a:r>
              <a:rPr lang="en-GB" sz="2000" kern="12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+mn-ea"/>
                <a:cs typeface="+mn-cs"/>
              </a:rPr>
              <a:t>Layers</a:t>
            </a:r>
          </a:p>
          <a:p>
            <a:pPr marL="457200" indent="-182880" algn="l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</a:pPr>
            <a:endParaRPr lang="en-NL" sz="2000" dirty="0">
              <a:effectLst/>
            </a:endParaRPr>
          </a:p>
          <a:p>
            <a:pPr marL="457200" indent="-457200" algn="l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sz="2000" b="1" kern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Rockwell" panose="02060603020205020403" pitchFamily="18" charset="0"/>
                <a:ea typeface="+mn-ea"/>
                <a:cs typeface="+mn-cs"/>
              </a:rPr>
              <a:t>Docker Compose</a:t>
            </a:r>
            <a:endParaRPr lang="en-NL" sz="2000" b="1" dirty="0"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8846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323283-CC82-BF41-7B6D-B74833BA4E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945"/>
          <a:stretch/>
        </p:blipFill>
        <p:spPr>
          <a:xfrm>
            <a:off x="950603" y="822863"/>
            <a:ext cx="4051166" cy="521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08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323283-CC82-BF41-7B6D-B74833BA4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602" y="822863"/>
            <a:ext cx="9867641" cy="521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79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5A0D53-6CB8-DC64-ACD5-86528145B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220" y="2048063"/>
            <a:ext cx="4309793" cy="3262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1900B0-169B-62E0-A338-4B04B8B22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588" y="2048063"/>
            <a:ext cx="2901698" cy="32628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6BEEA5-865A-D80B-FE19-272033DA1787}"/>
              </a:ext>
            </a:extLst>
          </p:cNvPr>
          <p:cNvSpPr txBox="1"/>
          <p:nvPr/>
        </p:nvSpPr>
        <p:spPr>
          <a:xfrm>
            <a:off x="7698552" y="5641848"/>
            <a:ext cx="280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Independent Containers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9764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48866-1485-F13F-F97B-1159BAF0E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</a:t>
            </a:r>
            <a:endParaRPr lang="en-NL" dirty="0"/>
          </a:p>
        </p:txBody>
      </p:sp>
      <p:pic>
        <p:nvPicPr>
          <p:cNvPr id="5" name="Picture 4" descr="A blue rectangular object with a white circle and a white circle with a white circle with a white circle with a white circle with a black text&#10;&#10;Description automatically generated">
            <a:extLst>
              <a:ext uri="{FF2B5EF4-FFF2-40B4-BE49-F238E27FC236}">
                <a16:creationId xmlns:a16="http://schemas.microsoft.com/office/drawing/2014/main" id="{A11257AF-99E0-297F-1EF5-8A198915C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84" y="2385504"/>
            <a:ext cx="10314432" cy="322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31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2207</TotalTime>
  <Words>293</Words>
  <Application>Microsoft Office PowerPoint</Application>
  <PresentationFormat>Widescreen</PresentationFormat>
  <Paragraphs>96</Paragraphs>
  <Slides>18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Arial</vt:lpstr>
      <vt:lpstr>Rockwell</vt:lpstr>
      <vt:lpstr>Rockwell Condensed</vt:lpstr>
      <vt:lpstr>Wingdings</vt:lpstr>
      <vt:lpstr>Wood Type</vt:lpstr>
      <vt:lpstr>PowerPoint Presentation</vt:lpstr>
      <vt:lpstr>Docker was Born</vt:lpstr>
      <vt:lpstr>What is Docker?</vt:lpstr>
      <vt:lpstr>Docker Installation?</vt:lpstr>
      <vt:lpstr>What will we discuss today</vt:lpstr>
      <vt:lpstr>PowerPoint Presentation</vt:lpstr>
      <vt:lpstr>PowerPoint Presentation</vt:lpstr>
      <vt:lpstr>PowerPoint Presentation</vt:lpstr>
      <vt:lpstr>Components</vt:lpstr>
      <vt:lpstr>Docker File</vt:lpstr>
      <vt:lpstr>Mount VS COPY</vt:lpstr>
      <vt:lpstr>Mount VS COPY</vt:lpstr>
      <vt:lpstr>Docker File</vt:lpstr>
      <vt:lpstr>Components</vt:lpstr>
      <vt:lpstr>PowerPoint Presentation</vt:lpstr>
      <vt:lpstr>PowerPoint Presentation</vt:lpstr>
      <vt:lpstr>Inference using Docker</vt:lpstr>
      <vt:lpstr>Compose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Vyawahare, S. (Sanyog)</dc:creator>
  <cp:lastModifiedBy>Vyawahare, S. (Sanyog)</cp:lastModifiedBy>
  <cp:revision>67</cp:revision>
  <dcterms:created xsi:type="dcterms:W3CDTF">2024-11-17T14:09:13Z</dcterms:created>
  <dcterms:modified xsi:type="dcterms:W3CDTF">2024-11-29T08:22:00Z</dcterms:modified>
</cp:coreProperties>
</file>