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60" r:id="rId5"/>
    <p:sldId id="258" r:id="rId6"/>
    <p:sldId id="263" r:id="rId7"/>
    <p:sldId id="261" r:id="rId8"/>
    <p:sldId id="262" r:id="rId9"/>
    <p:sldId id="266" r:id="rId10"/>
    <p:sldId id="264" r:id="rId11"/>
    <p:sldId id="265"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showGuides="1">
      <p:cViewPr varScale="1">
        <p:scale>
          <a:sx n="102" d="100"/>
          <a:sy n="102" d="100"/>
        </p:scale>
        <p:origin x="856" y="19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0853A11-8583-2047-9F4C-42997A3E7FB5}"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1884164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53A11-8583-2047-9F4C-42997A3E7FB5}"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142482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853A11-8583-2047-9F4C-42997A3E7FB5}"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291961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853A11-8583-2047-9F4C-42997A3E7FB5}"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162666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0853A11-8583-2047-9F4C-42997A3E7FB5}"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20062253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0853A11-8583-2047-9F4C-42997A3E7FB5}" type="datetimeFigureOut">
              <a:rPr lang="en-US" smtClean="0"/>
              <a:t>12/13/23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126965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0853A11-8583-2047-9F4C-42997A3E7FB5}"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D22BC-5903-BA48-8739-8A3A324D3F2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718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853A11-8583-2047-9F4C-42997A3E7FB5}"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1803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53A11-8583-2047-9F4C-42997A3E7FB5}" type="datetimeFigureOut">
              <a:rPr lang="en-US" smtClean="0"/>
              <a:t>12/13/23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223250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0853A11-8583-2047-9F4C-42997A3E7FB5}" type="datetimeFigureOut">
              <a:rPr lang="en-US" smtClean="0"/>
              <a:t>12/13/23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224862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0853A11-8583-2047-9F4C-42997A3E7FB5}" type="datetimeFigureOut">
              <a:rPr lang="en-US" smtClean="0"/>
              <a:t>12/13/23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B5D22BC-5903-BA48-8739-8A3A324D3F25}" type="slidenum">
              <a:rPr lang="en-US" smtClean="0"/>
              <a:t>‹#›</a:t>
            </a:fld>
            <a:endParaRPr lang="en-US"/>
          </a:p>
        </p:txBody>
      </p:sp>
    </p:spTree>
    <p:extLst>
      <p:ext uri="{BB962C8B-B14F-4D97-AF65-F5344CB8AC3E}">
        <p14:creationId xmlns:p14="http://schemas.microsoft.com/office/powerpoint/2010/main" val="381307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0853A11-8583-2047-9F4C-42997A3E7FB5}" type="datetimeFigureOut">
              <a:rPr lang="en-US" smtClean="0"/>
              <a:t>12/13/23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B5D22BC-5903-BA48-8739-8A3A324D3F25}" type="slidenum">
              <a:rPr lang="en-US" smtClean="0"/>
              <a:t>‹#›</a:t>
            </a:fld>
            <a:endParaRPr lang="en-US"/>
          </a:p>
        </p:txBody>
      </p:sp>
    </p:spTree>
    <p:extLst>
      <p:ext uri="{BB962C8B-B14F-4D97-AF65-F5344CB8AC3E}">
        <p14:creationId xmlns:p14="http://schemas.microsoft.com/office/powerpoint/2010/main" val="5859228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6" name="Picture 2" descr="Logo of all national football league teams. NFL team icons. Set all the new  football teams logos. Vector eps illustration. Stock Vector | Adobe Stock">
            <a:extLst>
              <a:ext uri="{FF2B5EF4-FFF2-40B4-BE49-F238E27FC236}">
                <a16:creationId xmlns:a16="http://schemas.microsoft.com/office/drawing/2014/main" id="{02624071-C160-9410-0512-897E8754C7AB}"/>
              </a:ext>
            </a:extLst>
          </p:cNvPr>
          <p:cNvPicPr>
            <a:picLocks noChangeAspect="1" noChangeArrowheads="1"/>
          </p:cNvPicPr>
          <p:nvPr/>
        </p:nvPicPr>
        <p:blipFill rotWithShape="1">
          <a:blip r:embed="rId2">
            <a:duotone>
              <a:schemeClr val="accent2">
                <a:shade val="45000"/>
                <a:satMod val="135000"/>
              </a:schemeClr>
              <a:prstClr val="white"/>
            </a:duotone>
            <a:alphaModFix amt="50000"/>
            <a:extLst>
              <a:ext uri="{28A0092B-C50C-407E-A947-70E740481C1C}">
                <a14:useLocalDpi xmlns:a14="http://schemas.microsoft.com/office/drawing/2010/main" val="0"/>
              </a:ext>
            </a:extLst>
          </a:blip>
          <a:srcRect t="15660" b="280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EDBC66-28BE-4A1E-7E27-016950F49AD5}"/>
              </a:ext>
            </a:extLst>
          </p:cNvPr>
          <p:cNvSpPr>
            <a:spLocks noGrp="1"/>
          </p:cNvSpPr>
          <p:nvPr>
            <p:ph type="ctrTitle"/>
          </p:nvPr>
        </p:nvSpPr>
        <p:spPr>
          <a:xfrm>
            <a:off x="1600200" y="2386744"/>
            <a:ext cx="8991600" cy="1645920"/>
          </a:xfrm>
        </p:spPr>
        <p:txBody>
          <a:bodyPr>
            <a:normAutofit/>
          </a:bodyPr>
          <a:lstStyle/>
          <a:p>
            <a:r>
              <a:rPr lang="en-US" sz="2900"/>
              <a:t>Analysis of ”Going for it” on fourth down </a:t>
            </a:r>
            <a:br>
              <a:rPr lang="en-US" sz="2900"/>
            </a:br>
            <a:r>
              <a:rPr lang="en-US" sz="2900"/>
              <a:t>2022-2023 NFL Season</a:t>
            </a:r>
          </a:p>
        </p:txBody>
      </p:sp>
      <p:sp>
        <p:nvSpPr>
          <p:cNvPr id="3" name="Subtitle 2">
            <a:extLst>
              <a:ext uri="{FF2B5EF4-FFF2-40B4-BE49-F238E27FC236}">
                <a16:creationId xmlns:a16="http://schemas.microsoft.com/office/drawing/2014/main" id="{55BCBD4F-70D7-FF78-4231-27291018E14E}"/>
              </a:ext>
            </a:extLst>
          </p:cNvPr>
          <p:cNvSpPr>
            <a:spLocks noGrp="1"/>
          </p:cNvSpPr>
          <p:nvPr>
            <p:ph type="subTitle" idx="1"/>
          </p:nvPr>
        </p:nvSpPr>
        <p:spPr>
          <a:xfrm>
            <a:off x="2695194" y="4352544"/>
            <a:ext cx="6801612" cy="1239894"/>
          </a:xfrm>
        </p:spPr>
        <p:txBody>
          <a:bodyPr>
            <a:normAutofit/>
          </a:bodyPr>
          <a:lstStyle/>
          <a:p>
            <a:r>
              <a:rPr lang="en-US">
                <a:solidFill>
                  <a:schemeClr val="tx1">
                    <a:lumMod val="85000"/>
                    <a:lumOff val="15000"/>
                  </a:schemeClr>
                </a:solidFill>
              </a:rPr>
              <a:t>By: Jack Ross</a:t>
            </a:r>
          </a:p>
        </p:txBody>
      </p:sp>
    </p:spTree>
    <p:extLst>
      <p:ext uri="{BB962C8B-B14F-4D97-AF65-F5344CB8AC3E}">
        <p14:creationId xmlns:p14="http://schemas.microsoft.com/office/powerpoint/2010/main" val="221009728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467B77A7-9946-2836-9BFC-E3CB5C14B225}"/>
              </a:ext>
            </a:extLst>
          </p:cNvPr>
          <p:cNvPicPr>
            <a:picLocks noChangeAspect="1"/>
          </p:cNvPicPr>
          <p:nvPr/>
        </p:nvPicPr>
        <p:blipFill rotWithShape="1">
          <a:blip r:embed="rId2"/>
          <a:srcRect t="1573" r="-4" b="1251"/>
          <a:stretch/>
        </p:blipFill>
        <p:spPr>
          <a:xfrm>
            <a:off x="4650909" y="0"/>
            <a:ext cx="7541090" cy="6857999"/>
          </a:xfrm>
          <a:prstGeom prst="rect">
            <a:avLst/>
          </a:prstGeom>
        </p:spPr>
      </p:pic>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90003-37EF-F0E8-83D6-94B302837250}"/>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Results</a:t>
            </a:r>
          </a:p>
        </p:txBody>
      </p:sp>
      <p:sp>
        <p:nvSpPr>
          <p:cNvPr id="3" name="Content Placeholder 2">
            <a:extLst>
              <a:ext uri="{FF2B5EF4-FFF2-40B4-BE49-F238E27FC236}">
                <a16:creationId xmlns:a16="http://schemas.microsoft.com/office/drawing/2014/main" id="{6F0734B8-21D5-3B3B-68A4-69CFC0FD97B8}"/>
              </a:ext>
            </a:extLst>
          </p:cNvPr>
          <p:cNvSpPr>
            <a:spLocks noGrp="1"/>
          </p:cNvSpPr>
          <p:nvPr>
            <p:ph idx="1"/>
          </p:nvPr>
        </p:nvSpPr>
        <p:spPr>
          <a:xfrm>
            <a:off x="643467" y="2780778"/>
            <a:ext cx="3363974" cy="3433755"/>
          </a:xfrm>
        </p:spPr>
        <p:txBody>
          <a:bodyPr anchor="ctr">
            <a:normAutofit/>
          </a:bodyPr>
          <a:lstStyle/>
          <a:p>
            <a:pPr lvl="1"/>
            <a:r>
              <a:rPr lang="en-US" sz="2100" dirty="0"/>
              <a:t>Who were the top 10 most effective teams in terms of "going for it" on fourth down last year?</a:t>
            </a:r>
          </a:p>
          <a:p>
            <a:pPr lvl="1"/>
            <a:r>
              <a:rPr lang="en-US" sz="2100" dirty="0"/>
              <a:t>What was the team total success rate on attempted fourth down plays last season? </a:t>
            </a:r>
          </a:p>
          <a:p>
            <a:pPr marL="0" indent="0">
              <a:buNone/>
            </a:pPr>
            <a:r>
              <a:rPr lang="en-US" dirty="0">
                <a:solidFill>
                  <a:schemeClr val="bg1"/>
                </a:solidFill>
              </a:rPr>
              <a:t>	</a:t>
            </a:r>
          </a:p>
        </p:txBody>
      </p:sp>
    </p:spTree>
    <p:extLst>
      <p:ext uri="{BB962C8B-B14F-4D97-AF65-F5344CB8AC3E}">
        <p14:creationId xmlns:p14="http://schemas.microsoft.com/office/powerpoint/2010/main" val="124000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D9FB-F53D-BA6E-86DC-4890AAD25EC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7C16A66-7929-D779-2AB3-236B8871D977}"/>
              </a:ext>
            </a:extLst>
          </p:cNvPr>
          <p:cNvSpPr>
            <a:spLocks noGrp="1"/>
          </p:cNvSpPr>
          <p:nvPr>
            <p:ph idx="1"/>
          </p:nvPr>
        </p:nvSpPr>
        <p:spPr/>
        <p:txBody>
          <a:bodyPr/>
          <a:lstStyle/>
          <a:p>
            <a:r>
              <a:rPr lang="en-US" dirty="0"/>
              <a:t>What was the frequency of "going for it" on fourth down relative to each quarter of the game?</a:t>
            </a:r>
          </a:p>
          <a:p>
            <a:endParaRPr lang="en-US" dirty="0"/>
          </a:p>
          <a:p>
            <a:endParaRPr lang="en-US" dirty="0"/>
          </a:p>
          <a:p>
            <a:endParaRPr lang="en-US" dirty="0"/>
          </a:p>
          <a:p>
            <a:endParaRPr lang="en-US" dirty="0"/>
          </a:p>
          <a:p>
            <a:r>
              <a:rPr lang="en-US" dirty="0"/>
              <a:t>Logistic Regression Model Results</a:t>
            </a:r>
          </a:p>
          <a:p>
            <a:endParaRPr lang="en-US" dirty="0"/>
          </a:p>
        </p:txBody>
      </p:sp>
      <p:pic>
        <p:nvPicPr>
          <p:cNvPr id="5" name="Picture 4">
            <a:extLst>
              <a:ext uri="{FF2B5EF4-FFF2-40B4-BE49-F238E27FC236}">
                <a16:creationId xmlns:a16="http://schemas.microsoft.com/office/drawing/2014/main" id="{24260204-B3DB-D411-EBAE-D4DB4E863359}"/>
              </a:ext>
            </a:extLst>
          </p:cNvPr>
          <p:cNvPicPr>
            <a:picLocks noChangeAspect="1"/>
          </p:cNvPicPr>
          <p:nvPr/>
        </p:nvPicPr>
        <p:blipFill>
          <a:blip r:embed="rId2"/>
          <a:stretch>
            <a:fillRect/>
          </a:stretch>
        </p:blipFill>
        <p:spPr>
          <a:xfrm>
            <a:off x="996922" y="3326182"/>
            <a:ext cx="9971118" cy="769829"/>
          </a:xfrm>
          <a:prstGeom prst="rect">
            <a:avLst/>
          </a:prstGeom>
          <a:ln w="76200">
            <a:solidFill>
              <a:schemeClr val="tx1"/>
            </a:solidFill>
          </a:ln>
        </p:spPr>
      </p:pic>
      <p:pic>
        <p:nvPicPr>
          <p:cNvPr id="7" name="Picture 6" descr="A screenshot of a computer screen&#10;&#10;Description automatically generated">
            <a:extLst>
              <a:ext uri="{FF2B5EF4-FFF2-40B4-BE49-F238E27FC236}">
                <a16:creationId xmlns:a16="http://schemas.microsoft.com/office/drawing/2014/main" id="{BCECC533-031A-4E14-BEC7-7C2B44FACE1C}"/>
              </a:ext>
            </a:extLst>
          </p:cNvPr>
          <p:cNvPicPr>
            <a:picLocks noChangeAspect="1"/>
          </p:cNvPicPr>
          <p:nvPr/>
        </p:nvPicPr>
        <p:blipFill>
          <a:blip r:embed="rId3"/>
          <a:stretch>
            <a:fillRect/>
          </a:stretch>
        </p:blipFill>
        <p:spPr>
          <a:xfrm>
            <a:off x="5882272" y="4331066"/>
            <a:ext cx="4291682" cy="2450984"/>
          </a:xfrm>
          <a:prstGeom prst="rect">
            <a:avLst/>
          </a:prstGeom>
          <a:ln w="76200">
            <a:solidFill>
              <a:schemeClr val="tx1"/>
            </a:solidFill>
          </a:ln>
        </p:spPr>
      </p:pic>
    </p:spTree>
    <p:extLst>
      <p:ext uri="{BB962C8B-B14F-4D97-AF65-F5344CB8AC3E}">
        <p14:creationId xmlns:p14="http://schemas.microsoft.com/office/powerpoint/2010/main" val="349659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787E-932D-04FC-44A2-46DD2A5939E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4EA1AD1-6BAF-A08A-9564-8334320A73A6}"/>
              </a:ext>
            </a:extLst>
          </p:cNvPr>
          <p:cNvSpPr>
            <a:spLocks noGrp="1"/>
          </p:cNvSpPr>
          <p:nvPr>
            <p:ph idx="1"/>
          </p:nvPr>
        </p:nvSpPr>
        <p:spPr>
          <a:xfrm>
            <a:off x="2231136" y="2304789"/>
            <a:ext cx="7729728" cy="4045907"/>
          </a:xfrm>
        </p:spPr>
        <p:txBody>
          <a:bodyPr>
            <a:normAutofit fontScale="92500"/>
          </a:bodyPr>
          <a:lstStyle/>
          <a:p>
            <a:r>
              <a:rPr lang="en-US" dirty="0"/>
              <a:t>The strategical advantage when going for it on fourth down is strongest when a team can confidently run the ball given the distance required for a first down</a:t>
            </a:r>
          </a:p>
          <a:p>
            <a:r>
              <a:rPr lang="en-US" dirty="0"/>
              <a:t>Passing the ball on fourth down is substantially less effective than running the ball on fourth down</a:t>
            </a:r>
          </a:p>
          <a:p>
            <a:r>
              <a:rPr lang="en-US" dirty="0"/>
              <a:t>This is a function of yards needed for a first down, as the lesser yards need for a possessing team to get a first down intuitively increases the likelihood of the first down being converted successfully</a:t>
            </a:r>
          </a:p>
          <a:p>
            <a:r>
              <a:rPr lang="en-US" dirty="0"/>
              <a:t>The lesser yards needed also increases the chance of a running play, and this explains some of the inflated potency of running the ball on fourth down</a:t>
            </a:r>
          </a:p>
          <a:p>
            <a:r>
              <a:rPr lang="en-US" dirty="0"/>
              <a:t>It is also important to note the intangible aspects of coaching a football game such as experience and overall situational awareness, this is best demonstrated by the Chiefs and the Rams having the highest fourth down success rates last year, as Andy Reid and Sean </a:t>
            </a:r>
            <a:r>
              <a:rPr lang="en-US" dirty="0" err="1"/>
              <a:t>McVay</a:t>
            </a:r>
            <a:r>
              <a:rPr lang="en-US" dirty="0"/>
              <a:t> are considered as two of the best coaches in the NFL</a:t>
            </a:r>
          </a:p>
        </p:txBody>
      </p:sp>
    </p:spTree>
    <p:extLst>
      <p:ext uri="{BB962C8B-B14F-4D97-AF65-F5344CB8AC3E}">
        <p14:creationId xmlns:p14="http://schemas.microsoft.com/office/powerpoint/2010/main" val="131135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DCCC-BBA2-B4C4-B83D-37B39E5ED1F9}"/>
              </a:ext>
            </a:extLst>
          </p:cNvPr>
          <p:cNvSpPr>
            <a:spLocks noGrp="1"/>
          </p:cNvSpPr>
          <p:nvPr>
            <p:ph type="title"/>
          </p:nvPr>
        </p:nvSpPr>
        <p:spPr/>
        <p:txBody>
          <a:bodyPr/>
          <a:lstStyle/>
          <a:p>
            <a:r>
              <a:rPr lang="en-US" dirty="0"/>
              <a:t>Challenges/Future Work</a:t>
            </a:r>
          </a:p>
        </p:txBody>
      </p:sp>
      <p:sp>
        <p:nvSpPr>
          <p:cNvPr id="3" name="Content Placeholder 2">
            <a:extLst>
              <a:ext uri="{FF2B5EF4-FFF2-40B4-BE49-F238E27FC236}">
                <a16:creationId xmlns:a16="http://schemas.microsoft.com/office/drawing/2014/main" id="{F66F1DA8-25E0-1EA7-E174-E9AADE1B91FE}"/>
              </a:ext>
            </a:extLst>
          </p:cNvPr>
          <p:cNvSpPr>
            <a:spLocks noGrp="1"/>
          </p:cNvSpPr>
          <p:nvPr>
            <p:ph idx="1"/>
          </p:nvPr>
        </p:nvSpPr>
        <p:spPr/>
        <p:txBody>
          <a:bodyPr/>
          <a:lstStyle/>
          <a:p>
            <a:r>
              <a:rPr lang="en-US" dirty="0"/>
              <a:t>One of the biggest challenges was effectively visualizing the output that was generated from the analysis</a:t>
            </a:r>
          </a:p>
          <a:p>
            <a:r>
              <a:rPr lang="en-US" dirty="0"/>
              <a:t>Also, it was challenging at first to understand how to classify a successful fourth down within the data set</a:t>
            </a:r>
          </a:p>
          <a:p>
            <a:r>
              <a:rPr lang="en-US" dirty="0"/>
              <a:t>In the future, I would like to further understand some of the dependent modeling techniques that can be used to better consider all the situational factors that build into a fourth down decision</a:t>
            </a:r>
          </a:p>
          <a:p>
            <a:r>
              <a:rPr lang="en-US" dirty="0"/>
              <a:t>Also, it would be interesting to conduct the same analysis at the end of this current season with the data from this season to compare to last season</a:t>
            </a:r>
          </a:p>
        </p:txBody>
      </p:sp>
    </p:spTree>
    <p:extLst>
      <p:ext uri="{BB962C8B-B14F-4D97-AF65-F5344CB8AC3E}">
        <p14:creationId xmlns:p14="http://schemas.microsoft.com/office/powerpoint/2010/main" val="60739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E8E6A-9F2F-0963-1FEA-6AFAD74D8F2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Research Question</a:t>
            </a:r>
          </a:p>
        </p:txBody>
      </p:sp>
      <p:sp>
        <p:nvSpPr>
          <p:cNvPr id="3" name="Content Placeholder 2">
            <a:extLst>
              <a:ext uri="{FF2B5EF4-FFF2-40B4-BE49-F238E27FC236}">
                <a16:creationId xmlns:a16="http://schemas.microsoft.com/office/drawing/2014/main" id="{FBD992D7-E9FB-65D3-696E-C99E8DC54CDB}"/>
              </a:ext>
            </a:extLst>
          </p:cNvPr>
          <p:cNvSpPr>
            <a:spLocks noGrp="1"/>
          </p:cNvSpPr>
          <p:nvPr>
            <p:ph idx="1"/>
          </p:nvPr>
        </p:nvSpPr>
        <p:spPr>
          <a:xfrm>
            <a:off x="5591695" y="1402080"/>
            <a:ext cx="5320696" cy="4053840"/>
          </a:xfrm>
        </p:spPr>
        <p:txBody>
          <a:bodyPr anchor="ctr">
            <a:normAutofit/>
          </a:bodyPr>
          <a:lstStyle/>
          <a:p>
            <a:pPr>
              <a:lnSpc>
                <a:spcPct val="90000"/>
              </a:lnSpc>
            </a:pPr>
            <a:r>
              <a:rPr lang="en-US" dirty="0"/>
              <a:t>What is the strategical advantage of attempting an offensive play on fourth down to attempt to gain a first down?</a:t>
            </a:r>
            <a:endParaRPr lang="en-US"/>
          </a:p>
          <a:p>
            <a:pPr>
              <a:lnSpc>
                <a:spcPct val="90000"/>
              </a:lnSpc>
            </a:pPr>
            <a:r>
              <a:rPr lang="en-US" dirty="0"/>
              <a:t>To answer this question, I want to investigate:</a:t>
            </a:r>
            <a:endParaRPr lang="en-US"/>
          </a:p>
          <a:p>
            <a:pPr lvl="1">
              <a:lnSpc>
                <a:spcPct val="90000"/>
              </a:lnSpc>
            </a:pPr>
            <a:r>
              <a:rPr lang="en-US" dirty="0"/>
              <a:t>What percentage of fourth downs were not punts or field goals in the 2022 NFL season?</a:t>
            </a:r>
            <a:endParaRPr lang="en-US"/>
          </a:p>
          <a:p>
            <a:pPr lvl="1">
              <a:lnSpc>
                <a:spcPct val="90000"/>
              </a:lnSpc>
            </a:pPr>
            <a:r>
              <a:rPr lang="en-US" dirty="0"/>
              <a:t>Who were the top 10 most effective teams in terms of "going for it" on fourth down last year?</a:t>
            </a:r>
            <a:endParaRPr lang="en-US"/>
          </a:p>
          <a:p>
            <a:pPr lvl="1">
              <a:lnSpc>
                <a:spcPct val="90000"/>
              </a:lnSpc>
            </a:pPr>
            <a:r>
              <a:rPr lang="en-US" dirty="0"/>
              <a:t>What was the average distance to go for a first down on all offensive fourth down plays last year?</a:t>
            </a:r>
            <a:endParaRPr lang="en-US"/>
          </a:p>
          <a:p>
            <a:pPr lvl="1">
              <a:lnSpc>
                <a:spcPct val="90000"/>
              </a:lnSpc>
            </a:pPr>
            <a:r>
              <a:rPr lang="en-US" dirty="0"/>
              <a:t>What was the frequency of "going for it" on fourth down relative to each quarter of the game?</a:t>
            </a:r>
            <a:endParaRPr lang="en-US"/>
          </a:p>
          <a:p>
            <a:pPr lvl="1">
              <a:lnSpc>
                <a:spcPct val="90000"/>
              </a:lnSpc>
            </a:pPr>
            <a:r>
              <a:rPr lang="en-US" dirty="0"/>
              <a:t>What was the team total success rate on attempted fourth down plays last season? </a:t>
            </a:r>
            <a:endParaRPr lang="en-US"/>
          </a:p>
        </p:txBody>
      </p:sp>
    </p:spTree>
    <p:extLst>
      <p:ext uri="{BB962C8B-B14F-4D97-AF65-F5344CB8AC3E}">
        <p14:creationId xmlns:p14="http://schemas.microsoft.com/office/powerpoint/2010/main" val="136843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2" descr="Why Does the NFL Still Use Chains to Measure First Downs?">
            <a:extLst>
              <a:ext uri="{FF2B5EF4-FFF2-40B4-BE49-F238E27FC236}">
                <a16:creationId xmlns:a16="http://schemas.microsoft.com/office/drawing/2014/main" id="{7B1F3E84-4930-174C-C90F-C3E9E8918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49" r="17217" b="-1"/>
          <a:stretch/>
        </p:blipFill>
        <p:spPr bwMode="auto">
          <a:xfrm>
            <a:off x="642" y="10"/>
            <a:ext cx="6096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9E1556-3A39-CFFE-EC76-E58A718FF771}"/>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NFL Background Information</a:t>
            </a:r>
          </a:p>
        </p:txBody>
      </p:sp>
      <p:sp>
        <p:nvSpPr>
          <p:cNvPr id="3" name="Content Placeholder 2">
            <a:extLst>
              <a:ext uri="{FF2B5EF4-FFF2-40B4-BE49-F238E27FC236}">
                <a16:creationId xmlns:a16="http://schemas.microsoft.com/office/drawing/2014/main" id="{DDB90B7E-557D-77A2-3D56-161DB57694E7}"/>
              </a:ext>
            </a:extLst>
          </p:cNvPr>
          <p:cNvSpPr>
            <a:spLocks noGrp="1"/>
          </p:cNvSpPr>
          <p:nvPr>
            <p:ph idx="1"/>
          </p:nvPr>
        </p:nvSpPr>
        <p:spPr>
          <a:xfrm>
            <a:off x="6743941" y="976129"/>
            <a:ext cx="4804931" cy="4919815"/>
          </a:xfrm>
        </p:spPr>
        <p:txBody>
          <a:bodyPr anchor="ctr">
            <a:normAutofit/>
          </a:bodyPr>
          <a:lstStyle/>
          <a:p>
            <a:r>
              <a:rPr lang="en-US" dirty="0"/>
              <a:t>Football can be viewed as a game of possessions; each possession can only be continued if the possessing team gains ten or more yards within a four-play sequence</a:t>
            </a:r>
          </a:p>
          <a:p>
            <a:r>
              <a:rPr lang="en-US" dirty="0"/>
              <a:t>Each one of these plays is a ”down”</a:t>
            </a:r>
          </a:p>
          <a:p>
            <a:r>
              <a:rPr lang="en-US" dirty="0"/>
              <a:t>Teams often face a decision of what to do on fourth down, as this down can result in a loss of possession if the possessing team does not get a first down</a:t>
            </a:r>
          </a:p>
        </p:txBody>
      </p:sp>
    </p:spTree>
    <p:extLst>
      <p:ext uri="{BB962C8B-B14F-4D97-AF65-F5344CB8AC3E}">
        <p14:creationId xmlns:p14="http://schemas.microsoft.com/office/powerpoint/2010/main" val="85077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F203-7EDB-BA54-0021-1908122C33F5}"/>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22E32223-5F4A-B68D-55F7-43A3947A7A62}"/>
              </a:ext>
            </a:extLst>
          </p:cNvPr>
          <p:cNvSpPr>
            <a:spLocks noGrp="1"/>
          </p:cNvSpPr>
          <p:nvPr>
            <p:ph idx="1"/>
          </p:nvPr>
        </p:nvSpPr>
        <p:spPr/>
        <p:txBody>
          <a:bodyPr/>
          <a:lstStyle/>
          <a:p>
            <a:r>
              <a:rPr lang="en-US" dirty="0"/>
              <a:t>The NFL Plays data set contains 50,147 observations and 372 total variables for all the plays that were ran during the 2022-2023 NFL Regular and Post Season</a:t>
            </a:r>
          </a:p>
          <a:p>
            <a:r>
              <a:rPr lang="en-US" dirty="0"/>
              <a:t>The key variables I used for my analysis were down, </a:t>
            </a:r>
            <a:r>
              <a:rPr lang="en-US" dirty="0" err="1"/>
              <a:t>rush.att</a:t>
            </a:r>
            <a:r>
              <a:rPr lang="en-US" dirty="0"/>
              <a:t>, </a:t>
            </a:r>
            <a:r>
              <a:rPr lang="en-US" dirty="0" err="1"/>
              <a:t>pass.att</a:t>
            </a:r>
            <a:r>
              <a:rPr lang="en-US" dirty="0"/>
              <a:t>, </a:t>
            </a:r>
            <a:r>
              <a:rPr lang="en-US" dirty="0" err="1"/>
              <a:t>posteam</a:t>
            </a:r>
            <a:r>
              <a:rPr lang="en-US" dirty="0"/>
              <a:t>, </a:t>
            </a:r>
            <a:r>
              <a:rPr lang="en-US" dirty="0" err="1"/>
              <a:t>ydstogo</a:t>
            </a:r>
            <a:r>
              <a:rPr lang="en-US" dirty="0"/>
              <a:t>, </a:t>
            </a:r>
            <a:r>
              <a:rPr lang="en-US" dirty="0" err="1"/>
              <a:t>yards_gained</a:t>
            </a:r>
            <a:r>
              <a:rPr lang="en-US" dirty="0"/>
              <a:t>, </a:t>
            </a:r>
            <a:r>
              <a:rPr lang="en-US" dirty="0" err="1"/>
              <a:t>qtr</a:t>
            </a:r>
            <a:r>
              <a:rPr lang="en-US" dirty="0"/>
              <a:t> and </a:t>
            </a:r>
            <a:r>
              <a:rPr lang="en-US" dirty="0" err="1"/>
              <a:t>play_type</a:t>
            </a:r>
            <a:endParaRPr lang="en-US" dirty="0"/>
          </a:p>
          <a:p>
            <a:r>
              <a:rPr lang="en-US" dirty="0"/>
              <a:t>By using these variables, I was able to collect more informational about the situational aspect of each one of the fourth down plays being considered from the data set</a:t>
            </a:r>
          </a:p>
        </p:txBody>
      </p:sp>
    </p:spTree>
    <p:extLst>
      <p:ext uri="{BB962C8B-B14F-4D97-AF65-F5344CB8AC3E}">
        <p14:creationId xmlns:p14="http://schemas.microsoft.com/office/powerpoint/2010/main" val="89558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B63F5-D9C6-AB77-B11D-D55BBAF58CCB}"/>
              </a:ext>
            </a:extLst>
          </p:cNvPr>
          <p:cNvSpPr>
            <a:spLocks noGrp="1"/>
          </p:cNvSpPr>
          <p:nvPr>
            <p:ph type="title"/>
          </p:nvPr>
        </p:nvSpPr>
        <p:spPr>
          <a:xfrm>
            <a:off x="2231136" y="467418"/>
            <a:ext cx="7729728" cy="1188720"/>
          </a:xfrm>
          <a:solidFill>
            <a:srgbClr val="FFFFFF"/>
          </a:solidFill>
        </p:spPr>
        <p:txBody>
          <a:bodyPr>
            <a:normAutofit/>
          </a:bodyPr>
          <a:lstStyle/>
          <a:p>
            <a:r>
              <a:rPr lang="en-US" dirty="0"/>
              <a:t>Exploratory Data Analysis</a:t>
            </a:r>
          </a:p>
        </p:txBody>
      </p:sp>
      <p:sp>
        <p:nvSpPr>
          <p:cNvPr id="3" name="Content Placeholder 2">
            <a:extLst>
              <a:ext uri="{FF2B5EF4-FFF2-40B4-BE49-F238E27FC236}">
                <a16:creationId xmlns:a16="http://schemas.microsoft.com/office/drawing/2014/main" id="{3CF9033B-9DE9-2272-3E38-3F6672B8950B}"/>
              </a:ext>
            </a:extLst>
          </p:cNvPr>
          <p:cNvSpPr>
            <a:spLocks noGrp="1"/>
          </p:cNvSpPr>
          <p:nvPr>
            <p:ph idx="1"/>
          </p:nvPr>
        </p:nvSpPr>
        <p:spPr>
          <a:xfrm>
            <a:off x="1706062" y="2291262"/>
            <a:ext cx="8779512" cy="2879256"/>
          </a:xfrm>
        </p:spPr>
        <p:txBody>
          <a:bodyPr>
            <a:normAutofit/>
          </a:bodyPr>
          <a:lstStyle/>
          <a:p>
            <a:pPr>
              <a:lnSpc>
                <a:spcPct val="90000"/>
              </a:lnSpc>
            </a:pPr>
            <a:r>
              <a:rPr lang="en-US" sz="1700">
                <a:solidFill>
                  <a:srgbClr val="404040"/>
                </a:solidFill>
              </a:rPr>
              <a:t>A “dummy variable” was created as a new variable in the data set. This variable was created by imposing a condition that made the outcome of the fourth down play either a zero or a one.  A one indicates more yards were gained than the number of yards needed for a first down, a zero means not enough yards were gained for a first down.</a:t>
            </a:r>
          </a:p>
          <a:p>
            <a:pPr>
              <a:lnSpc>
                <a:spcPct val="90000"/>
              </a:lnSpc>
            </a:pPr>
            <a:r>
              <a:rPr lang="en-US" sz="1700">
                <a:solidFill>
                  <a:srgbClr val="404040"/>
                </a:solidFill>
              </a:rPr>
              <a:t>The data set was filtered to only contain fourth down plays where a field goal,  punt, quarterback kneel, or no play did not occur for most of my analysis</a:t>
            </a:r>
          </a:p>
          <a:p>
            <a:pPr>
              <a:lnSpc>
                <a:spcPct val="90000"/>
              </a:lnSpc>
            </a:pPr>
            <a:r>
              <a:rPr lang="en-US" sz="1700">
                <a:solidFill>
                  <a:srgbClr val="404040"/>
                </a:solidFill>
              </a:rPr>
              <a:t>After filtering the data set to include the specified observations, I found the mean of the ydstogo variable to answer one of the research questions</a:t>
            </a:r>
          </a:p>
          <a:p>
            <a:pPr>
              <a:lnSpc>
                <a:spcPct val="90000"/>
              </a:lnSpc>
            </a:pPr>
            <a:r>
              <a:rPr lang="en-US" sz="1700">
                <a:solidFill>
                  <a:srgbClr val="404040"/>
                </a:solidFill>
              </a:rPr>
              <a:t>The data set was also subset into  Q1, Q2, Q3, and Q4 data sets, each one containing plays only from the first, second, third, or fourth quarter </a:t>
            </a:r>
          </a:p>
          <a:p>
            <a:pPr>
              <a:lnSpc>
                <a:spcPct val="90000"/>
              </a:lnSpc>
            </a:pPr>
            <a:endParaRPr lang="en-US" sz="1700">
              <a:solidFill>
                <a:srgbClr val="404040"/>
              </a:solidFill>
            </a:endParaRPr>
          </a:p>
          <a:p>
            <a:pPr>
              <a:lnSpc>
                <a:spcPct val="90000"/>
              </a:lnSpc>
            </a:pPr>
            <a:endParaRPr lang="en-US" sz="1700">
              <a:solidFill>
                <a:srgbClr val="404040"/>
              </a:solidFill>
            </a:endParaRPr>
          </a:p>
        </p:txBody>
      </p:sp>
    </p:spTree>
    <p:extLst>
      <p:ext uri="{BB962C8B-B14F-4D97-AF65-F5344CB8AC3E}">
        <p14:creationId xmlns:p14="http://schemas.microsoft.com/office/powerpoint/2010/main" val="424781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7E52-8412-9531-BCDA-14A8AEA23287}"/>
              </a:ext>
            </a:extLst>
          </p:cNvPr>
          <p:cNvSpPr>
            <a:spLocks noGrp="1"/>
          </p:cNvSpPr>
          <p:nvPr>
            <p:ph type="title"/>
          </p:nvPr>
        </p:nvSpPr>
        <p:spPr>
          <a:xfrm>
            <a:off x="804672" y="964692"/>
            <a:ext cx="3066937" cy="1188720"/>
          </a:xfrm>
        </p:spPr>
        <p:txBody>
          <a:bodyPr>
            <a:normAutofit/>
          </a:bodyPr>
          <a:lstStyle/>
          <a:p>
            <a:r>
              <a:rPr lang="en-US" sz="2600"/>
              <a:t>Exploratory Data Analysis</a:t>
            </a:r>
          </a:p>
        </p:txBody>
      </p:sp>
      <p:sp>
        <p:nvSpPr>
          <p:cNvPr id="9" name="Content Placeholder 8">
            <a:extLst>
              <a:ext uri="{FF2B5EF4-FFF2-40B4-BE49-F238E27FC236}">
                <a16:creationId xmlns:a16="http://schemas.microsoft.com/office/drawing/2014/main" id="{68F17E12-EE06-54A3-608C-89CC2413567B}"/>
              </a:ext>
            </a:extLst>
          </p:cNvPr>
          <p:cNvSpPr>
            <a:spLocks noGrp="1"/>
          </p:cNvSpPr>
          <p:nvPr>
            <p:ph idx="1"/>
          </p:nvPr>
        </p:nvSpPr>
        <p:spPr>
          <a:xfrm>
            <a:off x="803244" y="2638044"/>
            <a:ext cx="3063765" cy="3263206"/>
          </a:xfrm>
        </p:spPr>
        <p:txBody>
          <a:bodyPr>
            <a:normAutofit/>
          </a:bodyPr>
          <a:lstStyle/>
          <a:p>
            <a:r>
              <a:rPr lang="en-US" dirty="0"/>
              <a:t>The variable </a:t>
            </a:r>
            <a:r>
              <a:rPr lang="en-US" dirty="0" err="1"/>
              <a:t>ydstogo</a:t>
            </a:r>
            <a:r>
              <a:rPr lang="en-US" dirty="0"/>
              <a:t> is very right skewed</a:t>
            </a:r>
          </a:p>
          <a:p>
            <a:r>
              <a:rPr lang="en-US" dirty="0"/>
              <a:t>This suggests that teams rarely go for it on fourth down when the distance is more than about five yards</a:t>
            </a:r>
          </a:p>
        </p:txBody>
      </p:sp>
      <p:sp>
        <p:nvSpPr>
          <p:cNvPr id="12" name="Rectangle 11">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number of columns&#10;&#10;Description automatically generated">
            <a:extLst>
              <a:ext uri="{FF2B5EF4-FFF2-40B4-BE49-F238E27FC236}">
                <a16:creationId xmlns:a16="http://schemas.microsoft.com/office/drawing/2014/main" id="{F74C50FF-24B3-ACC9-EF4F-F91EF77153E7}"/>
              </a:ext>
            </a:extLst>
          </p:cNvPr>
          <p:cNvPicPr>
            <a:picLocks noChangeAspect="1"/>
          </p:cNvPicPr>
          <p:nvPr/>
        </p:nvPicPr>
        <p:blipFill>
          <a:blip r:embed="rId2"/>
          <a:stretch>
            <a:fillRect/>
          </a:stretch>
        </p:blipFill>
        <p:spPr>
          <a:xfrm>
            <a:off x="4657802" y="1272062"/>
            <a:ext cx="6786573" cy="4313876"/>
          </a:xfrm>
          <a:prstGeom prst="rect">
            <a:avLst/>
          </a:prstGeom>
        </p:spPr>
      </p:pic>
    </p:spTree>
    <p:extLst>
      <p:ext uri="{BB962C8B-B14F-4D97-AF65-F5344CB8AC3E}">
        <p14:creationId xmlns:p14="http://schemas.microsoft.com/office/powerpoint/2010/main" val="207976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Colourful charts and graphs">
            <a:extLst>
              <a:ext uri="{FF2B5EF4-FFF2-40B4-BE49-F238E27FC236}">
                <a16:creationId xmlns:a16="http://schemas.microsoft.com/office/drawing/2014/main" id="{03E5AFE9-54BE-E0FF-0BB4-5B1CAA068365}"/>
              </a:ext>
            </a:extLst>
          </p:cNvPr>
          <p:cNvPicPr>
            <a:picLocks noChangeAspect="1"/>
          </p:cNvPicPr>
          <p:nvPr/>
        </p:nvPicPr>
        <p:blipFill rotWithShape="1">
          <a:blip r:embed="rId2"/>
          <a:srcRect l="22384" r="18281"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5EFAFDA9-6936-2BAF-527C-E6546078F06C}"/>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Statistical Techniques</a:t>
            </a:r>
          </a:p>
        </p:txBody>
      </p:sp>
      <p:sp>
        <p:nvSpPr>
          <p:cNvPr id="3" name="Content Placeholder 2">
            <a:extLst>
              <a:ext uri="{FF2B5EF4-FFF2-40B4-BE49-F238E27FC236}">
                <a16:creationId xmlns:a16="http://schemas.microsoft.com/office/drawing/2014/main" id="{09E7C244-A98D-7D37-8A16-B9C13DCBEE2C}"/>
              </a:ext>
            </a:extLst>
          </p:cNvPr>
          <p:cNvSpPr>
            <a:spLocks noGrp="1"/>
          </p:cNvSpPr>
          <p:nvPr>
            <p:ph idx="1"/>
          </p:nvPr>
        </p:nvSpPr>
        <p:spPr>
          <a:xfrm>
            <a:off x="6743941" y="976129"/>
            <a:ext cx="4804931" cy="4919815"/>
          </a:xfrm>
        </p:spPr>
        <p:txBody>
          <a:bodyPr anchor="ctr">
            <a:normAutofit/>
          </a:bodyPr>
          <a:lstStyle/>
          <a:p>
            <a:r>
              <a:rPr lang="en-US" dirty="0"/>
              <a:t>Logistic regression was used to predict the contribution to the likelihood of a successful fourth down play from variables that were viewed as practically significant to the outcome of a fourth down play</a:t>
            </a:r>
          </a:p>
          <a:p>
            <a:r>
              <a:rPr lang="en-US" dirty="0"/>
              <a:t>Mean and standard deviation were used to analyze the </a:t>
            </a:r>
            <a:r>
              <a:rPr lang="en-US" dirty="0" err="1"/>
              <a:t>ydstogo</a:t>
            </a:r>
            <a:r>
              <a:rPr lang="en-US" dirty="0"/>
              <a:t> variable  </a:t>
            </a:r>
          </a:p>
          <a:p>
            <a:r>
              <a:rPr lang="en-US" dirty="0"/>
              <a:t>Simple proportions were created within the R code used to analyze team’s success rates on fourth down</a:t>
            </a:r>
          </a:p>
        </p:txBody>
      </p:sp>
    </p:spTree>
    <p:extLst>
      <p:ext uri="{BB962C8B-B14F-4D97-AF65-F5344CB8AC3E}">
        <p14:creationId xmlns:p14="http://schemas.microsoft.com/office/powerpoint/2010/main" val="81046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BAB8-FA96-CAFE-FCA4-BFC6CE50FD86}"/>
              </a:ext>
            </a:extLst>
          </p:cNvPr>
          <p:cNvSpPr>
            <a:spLocks noGrp="1"/>
          </p:cNvSpPr>
          <p:nvPr>
            <p:ph type="title"/>
          </p:nvPr>
        </p:nvSpPr>
        <p:spPr/>
        <p:txBody>
          <a:bodyPr/>
          <a:lstStyle/>
          <a:p>
            <a:r>
              <a:rPr lang="en-US"/>
              <a:t>Results</a:t>
            </a:r>
            <a:endParaRPr lang="en-US" dirty="0"/>
          </a:p>
        </p:txBody>
      </p:sp>
      <p:sp>
        <p:nvSpPr>
          <p:cNvPr id="3" name="Content Placeholder 2">
            <a:extLst>
              <a:ext uri="{FF2B5EF4-FFF2-40B4-BE49-F238E27FC236}">
                <a16:creationId xmlns:a16="http://schemas.microsoft.com/office/drawing/2014/main" id="{ACDF2115-0499-A616-2725-934F1698CB72}"/>
              </a:ext>
            </a:extLst>
          </p:cNvPr>
          <p:cNvSpPr>
            <a:spLocks noGrp="1"/>
          </p:cNvSpPr>
          <p:nvPr>
            <p:ph idx="1"/>
          </p:nvPr>
        </p:nvSpPr>
        <p:spPr/>
        <p:txBody>
          <a:bodyPr/>
          <a:lstStyle/>
          <a:p>
            <a:r>
              <a:rPr lang="en-US"/>
              <a:t>What percentage of fourth downs were not punts or field goals in the 2022 NFL season?</a:t>
            </a:r>
          </a:p>
          <a:p>
            <a:endParaRPr lang="en-US"/>
          </a:p>
          <a:p>
            <a:endParaRPr lang="en-US"/>
          </a:p>
          <a:p>
            <a:endParaRPr lang="en-US"/>
          </a:p>
          <a:p>
            <a:r>
              <a:rPr lang="en-US"/>
              <a:t>What was the average distance to go for a first down on all offensive fourth down plays last year?</a:t>
            </a:r>
          </a:p>
          <a:p>
            <a:endParaRPr lang="en-US" dirty="0"/>
          </a:p>
        </p:txBody>
      </p:sp>
      <p:pic>
        <p:nvPicPr>
          <p:cNvPr id="8" name="Picture 7" descr="A close-up of a computer code&#10;&#10;Description automatically generated">
            <a:extLst>
              <a:ext uri="{FF2B5EF4-FFF2-40B4-BE49-F238E27FC236}">
                <a16:creationId xmlns:a16="http://schemas.microsoft.com/office/drawing/2014/main" id="{A1D9D203-8FCF-7BDA-5445-6B0BBA7CBA11}"/>
              </a:ext>
            </a:extLst>
          </p:cNvPr>
          <p:cNvPicPr>
            <a:picLocks noChangeAspect="1"/>
          </p:cNvPicPr>
          <p:nvPr/>
        </p:nvPicPr>
        <p:blipFill>
          <a:blip r:embed="rId2"/>
          <a:stretch>
            <a:fillRect/>
          </a:stretch>
        </p:blipFill>
        <p:spPr>
          <a:xfrm>
            <a:off x="844166" y="3429000"/>
            <a:ext cx="10285321" cy="1004692"/>
          </a:xfrm>
          <a:prstGeom prst="rect">
            <a:avLst/>
          </a:prstGeom>
          <a:ln w="76200">
            <a:solidFill>
              <a:schemeClr val="tx1"/>
            </a:solidFill>
          </a:ln>
        </p:spPr>
      </p:pic>
      <p:pic>
        <p:nvPicPr>
          <p:cNvPr id="13" name="Picture 12" descr="A close-up of a number&#10;&#10;Description automatically generated">
            <a:extLst>
              <a:ext uri="{FF2B5EF4-FFF2-40B4-BE49-F238E27FC236}">
                <a16:creationId xmlns:a16="http://schemas.microsoft.com/office/drawing/2014/main" id="{25C53E68-924B-135D-5B95-72AAD873AFBA}"/>
              </a:ext>
            </a:extLst>
          </p:cNvPr>
          <p:cNvPicPr>
            <a:picLocks noChangeAspect="1"/>
          </p:cNvPicPr>
          <p:nvPr/>
        </p:nvPicPr>
        <p:blipFill>
          <a:blip r:embed="rId3"/>
          <a:stretch>
            <a:fillRect/>
          </a:stretch>
        </p:blipFill>
        <p:spPr>
          <a:xfrm>
            <a:off x="4110732" y="5292793"/>
            <a:ext cx="3752187" cy="1100401"/>
          </a:xfrm>
          <a:prstGeom prst="rect">
            <a:avLst/>
          </a:prstGeom>
          <a:ln w="76200">
            <a:solidFill>
              <a:schemeClr val="tx1"/>
            </a:solidFill>
          </a:ln>
        </p:spPr>
      </p:pic>
    </p:spTree>
    <p:extLst>
      <p:ext uri="{BB962C8B-B14F-4D97-AF65-F5344CB8AC3E}">
        <p14:creationId xmlns:p14="http://schemas.microsoft.com/office/powerpoint/2010/main" val="113566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42F8-CCF1-D330-5BE7-95E1AEE0679D}"/>
              </a:ext>
            </a:extLst>
          </p:cNvPr>
          <p:cNvSpPr>
            <a:spLocks noGrp="1"/>
          </p:cNvSpPr>
          <p:nvPr>
            <p:ph type="title"/>
          </p:nvPr>
        </p:nvSpPr>
        <p:spPr>
          <a:xfrm>
            <a:off x="6736080" y="2958106"/>
            <a:ext cx="4797453" cy="1918694"/>
          </a:xfrm>
        </p:spPr>
        <p:txBody>
          <a:bodyPr vert="horz" wrap="square" lIns="182880" tIns="182880" rIns="182880" bIns="182880" rtlCol="0" anchor="ctr">
            <a:normAutofit fontScale="90000"/>
          </a:bodyPr>
          <a:lstStyle/>
          <a:p>
            <a:r>
              <a:rPr lang="en-US" sz="2800" kern="1200" cap="all" spc="200" baseline="0" dirty="0">
                <a:solidFill>
                  <a:srgbClr val="262626"/>
                </a:solidFill>
                <a:latin typeface="+mj-lt"/>
                <a:ea typeface="+mj-ea"/>
                <a:cs typeface="+mj-cs"/>
              </a:rPr>
              <a:t>Results</a:t>
            </a:r>
            <a:br>
              <a:rPr lang="en-US" sz="2800" kern="1200" cap="all" spc="200" baseline="0" dirty="0">
                <a:solidFill>
                  <a:srgbClr val="262626"/>
                </a:solidFill>
                <a:latin typeface="+mj-lt"/>
                <a:ea typeface="+mj-ea"/>
                <a:cs typeface="+mj-cs"/>
              </a:rPr>
            </a:br>
            <a:br>
              <a:rPr lang="en-US" sz="2000" dirty="0"/>
            </a:br>
            <a:r>
              <a:rPr lang="en-US" sz="2000" dirty="0"/>
              <a:t>Frequency of rush and pass attempts on fourth down</a:t>
            </a:r>
            <a:br>
              <a:rPr lang="en-US" sz="2800" kern="1200" cap="all" spc="200" baseline="0" dirty="0">
                <a:solidFill>
                  <a:srgbClr val="262626"/>
                </a:solidFill>
                <a:latin typeface="+mj-lt"/>
                <a:ea typeface="+mj-ea"/>
                <a:cs typeface="+mj-cs"/>
              </a:rPr>
            </a:br>
            <a:endParaRPr lang="en-US" sz="2800" kern="1200" cap="all" spc="200" baseline="0" dirty="0">
              <a:solidFill>
                <a:srgbClr val="262626"/>
              </a:solidFill>
              <a:latin typeface="+mj-lt"/>
              <a:ea typeface="+mj-ea"/>
              <a:cs typeface="+mj-cs"/>
            </a:endParaRPr>
          </a:p>
        </p:txBody>
      </p:sp>
      <p:pic>
        <p:nvPicPr>
          <p:cNvPr id="5" name="Content Placeholder 4" descr="A table with numbers and letters&#10;&#10;Description automatically generated">
            <a:extLst>
              <a:ext uri="{FF2B5EF4-FFF2-40B4-BE49-F238E27FC236}">
                <a16:creationId xmlns:a16="http://schemas.microsoft.com/office/drawing/2014/main" id="{F706E97E-35BF-B442-6236-8D90691BB707}"/>
              </a:ext>
            </a:extLst>
          </p:cNvPr>
          <p:cNvPicPr>
            <a:picLocks noGrp="1" noChangeAspect="1"/>
          </p:cNvPicPr>
          <p:nvPr>
            <p:ph idx="1"/>
          </p:nvPr>
        </p:nvPicPr>
        <p:blipFill rotWithShape="1">
          <a:blip r:embed="rId2"/>
          <a:srcRect r="3421"/>
          <a:stretch/>
        </p:blipFill>
        <p:spPr>
          <a:xfrm>
            <a:off x="1" y="10"/>
            <a:ext cx="6095999" cy="6857990"/>
          </a:xfrm>
          <a:prstGeom prst="rect">
            <a:avLst/>
          </a:prstGeom>
        </p:spPr>
      </p:pic>
    </p:spTree>
    <p:extLst>
      <p:ext uri="{BB962C8B-B14F-4D97-AF65-F5344CB8AC3E}">
        <p14:creationId xmlns:p14="http://schemas.microsoft.com/office/powerpoint/2010/main" val="6943156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{8FD591C6-F0B3-9E49-AA2F-8DC72449427F}tf10001120</Template>
  <TotalTime>188</TotalTime>
  <Words>960</Words>
  <Application>Microsoft Macintosh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Analysis of ”Going for it” on fourth down  2022-2023 NFL Season</vt:lpstr>
      <vt:lpstr>Research Question</vt:lpstr>
      <vt:lpstr>NFL Background Information</vt:lpstr>
      <vt:lpstr>Data Set</vt:lpstr>
      <vt:lpstr>Exploratory Data Analysis</vt:lpstr>
      <vt:lpstr>Exploratory Data Analysis</vt:lpstr>
      <vt:lpstr>Statistical Techniques</vt:lpstr>
      <vt:lpstr>Results</vt:lpstr>
      <vt:lpstr>Results  Frequency of rush and pass attempts on fourth down </vt:lpstr>
      <vt:lpstr>Results</vt:lpstr>
      <vt:lpstr>Results</vt:lpstr>
      <vt:lpstr>Conclusions</vt:lpstr>
      <vt:lpstr>Challenges/Future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Jack</dc:creator>
  <cp:lastModifiedBy>Ross, Jack</cp:lastModifiedBy>
  <cp:revision>9</cp:revision>
  <dcterms:created xsi:type="dcterms:W3CDTF">2023-12-08T17:00:02Z</dcterms:created>
  <dcterms:modified xsi:type="dcterms:W3CDTF">2023-12-13T17:39:40Z</dcterms:modified>
</cp:coreProperties>
</file>