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582"/>
  </p:normalViewPr>
  <p:slideViewPr>
    <p:cSldViewPr snapToGrid="0" showGuides="1">
      <p:cViewPr varScale="1">
        <p:scale>
          <a:sx n="115" d="100"/>
          <a:sy n="115" d="100"/>
        </p:scale>
        <p:origin x="376"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70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59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4094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8110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402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565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8947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779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2430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211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5/5/23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288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5/5/23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762630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 blue abstract watercolor pattern on a white background">
            <a:extLst>
              <a:ext uri="{FF2B5EF4-FFF2-40B4-BE49-F238E27FC236}">
                <a16:creationId xmlns:a16="http://schemas.microsoft.com/office/drawing/2014/main" id="{B96E4E89-32CF-4BDA-372F-4764392A6DC3}"/>
              </a:ext>
            </a:extLst>
          </p:cNvPr>
          <p:cNvPicPr>
            <a:picLocks noChangeAspect="1"/>
          </p:cNvPicPr>
          <p:nvPr/>
        </p:nvPicPr>
        <p:blipFill rotWithShape="1">
          <a:blip r:embed="rId2"/>
          <a:srcRect l="16716" r="23950"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241525A9-049B-9F94-FABD-DC7846D74696}"/>
              </a:ext>
            </a:extLst>
          </p:cNvPr>
          <p:cNvSpPr>
            <a:spLocks noGrp="1"/>
          </p:cNvSpPr>
          <p:nvPr>
            <p:ph type="ctrTitle"/>
          </p:nvPr>
        </p:nvSpPr>
        <p:spPr>
          <a:xfrm>
            <a:off x="6858000" y="1524000"/>
            <a:ext cx="4572000" cy="2286000"/>
          </a:xfrm>
        </p:spPr>
        <p:txBody>
          <a:bodyPr>
            <a:normAutofit fontScale="90000"/>
          </a:bodyPr>
          <a:lstStyle/>
          <a:p>
            <a:pPr algn="l"/>
            <a:r>
              <a:rPr lang="en-US" sz="4400" dirty="0"/>
              <a:t>A Time Series Analysis of Labor Hours Worked in the United States</a:t>
            </a:r>
          </a:p>
        </p:txBody>
      </p:sp>
      <p:sp>
        <p:nvSpPr>
          <p:cNvPr id="3" name="Subtitle 2">
            <a:extLst>
              <a:ext uri="{FF2B5EF4-FFF2-40B4-BE49-F238E27FC236}">
                <a16:creationId xmlns:a16="http://schemas.microsoft.com/office/drawing/2014/main" id="{4D2F9477-E944-D477-4E10-654EE564D594}"/>
              </a:ext>
            </a:extLst>
          </p:cNvPr>
          <p:cNvSpPr>
            <a:spLocks noGrp="1"/>
          </p:cNvSpPr>
          <p:nvPr>
            <p:ph type="subTitle" idx="1"/>
          </p:nvPr>
        </p:nvSpPr>
        <p:spPr>
          <a:xfrm>
            <a:off x="6858000" y="4571999"/>
            <a:ext cx="4572000" cy="1524000"/>
          </a:xfrm>
        </p:spPr>
        <p:txBody>
          <a:bodyPr>
            <a:normAutofit/>
          </a:bodyPr>
          <a:lstStyle/>
          <a:p>
            <a:pPr algn="l"/>
            <a:r>
              <a:rPr lang="en-US" dirty="0"/>
              <a:t>By: Jack Ross</a:t>
            </a:r>
          </a:p>
        </p:txBody>
      </p:sp>
    </p:spTree>
    <p:extLst>
      <p:ext uri="{BB962C8B-B14F-4D97-AF65-F5344CB8AC3E}">
        <p14:creationId xmlns:p14="http://schemas.microsoft.com/office/powerpoint/2010/main" val="252511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E163-A5CE-F695-79CE-A715964AFAA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BC3DA3-325E-9552-E8C2-03A7886BF342}"/>
              </a:ext>
            </a:extLst>
          </p:cNvPr>
          <p:cNvSpPr>
            <a:spLocks noGrp="1"/>
          </p:cNvSpPr>
          <p:nvPr>
            <p:ph idx="1"/>
          </p:nvPr>
        </p:nvSpPr>
        <p:spPr/>
        <p:txBody>
          <a:bodyPr>
            <a:normAutofit fontScale="70000" lnSpcReduction="20000"/>
          </a:bodyPr>
          <a:lstStyle/>
          <a:p>
            <a:r>
              <a:rPr lang="en-US" dirty="0"/>
              <a:t>This case study examines a time series data set that observes the number of hours worked by the part-time and full-time labor force in the United States. This data set comes from the Federal Reserve Economic Data (FRED) and was uploaded to </a:t>
            </a:r>
            <a:r>
              <a:rPr lang="en-US" dirty="0" err="1"/>
              <a:t>github</a:t>
            </a:r>
            <a:r>
              <a:rPr lang="en-US" dirty="0"/>
              <a:t> for universal access.</a:t>
            </a:r>
          </a:p>
          <a:p>
            <a:endParaRPr lang="en-US" dirty="0"/>
          </a:p>
          <a:p>
            <a:r>
              <a:rPr lang="en-US" dirty="0"/>
              <a:t>We will use the four baseline forecasting methods (Moving Average, Naive, Seasonal Naive, and Drift) on this time series data to test which model generates the most accurate forecast for this data. We will use Mean Absolute Prediction Error, Mean Absolute Deviation, and Mean Square Error in order to gauge which model generates the most accurate forecast. </a:t>
            </a:r>
          </a:p>
        </p:txBody>
      </p:sp>
    </p:spTree>
    <p:extLst>
      <p:ext uri="{BB962C8B-B14F-4D97-AF65-F5344CB8AC3E}">
        <p14:creationId xmlns:p14="http://schemas.microsoft.com/office/powerpoint/2010/main" val="270494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A47E-DE41-0ABC-2ADF-43F7BEDEC0B8}"/>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2EB6086-3993-385C-74A5-D2105F19127D}"/>
              </a:ext>
            </a:extLst>
          </p:cNvPr>
          <p:cNvSpPr>
            <a:spLocks noGrp="1"/>
          </p:cNvSpPr>
          <p:nvPr>
            <p:ph idx="1"/>
          </p:nvPr>
        </p:nvSpPr>
        <p:spPr/>
        <p:txBody>
          <a:bodyPr/>
          <a:lstStyle/>
          <a:p>
            <a:r>
              <a:rPr lang="en-US" sz="2000" dirty="0"/>
              <a:t>The data set contains two variables, the date and the number of total hours worked in millions of hours. The observations in the data set are recorded annually and begin in 1948 and stop in 2021 </a:t>
            </a:r>
          </a:p>
          <a:p>
            <a:r>
              <a:rPr lang="en-US" sz="2000" dirty="0"/>
              <a:t>The date variable is omitted in order to make the data useable for the time series function, </a:t>
            </a:r>
            <a:r>
              <a:rPr lang="en-US" sz="2000" dirty="0" err="1"/>
              <a:t>ts</a:t>
            </a:r>
            <a:r>
              <a:rPr lang="en-US" sz="2000" dirty="0"/>
              <a:t>. </a:t>
            </a:r>
          </a:p>
          <a:p>
            <a:r>
              <a:rPr lang="en-US" sz="2000" dirty="0"/>
              <a:t>The data is split into a testing and a training data set</a:t>
            </a:r>
          </a:p>
          <a:p>
            <a:pPr lvl="1"/>
            <a:r>
              <a:rPr lang="en-US" sz="1600" dirty="0"/>
              <a:t>The testing data is the last ten years of the original data set, the training data is the previous 64 years in the data set</a:t>
            </a:r>
          </a:p>
          <a:p>
            <a:pPr marL="0" indent="0">
              <a:buNone/>
            </a:pPr>
            <a:endParaRPr lang="en-US" sz="2000" dirty="0"/>
          </a:p>
        </p:txBody>
      </p:sp>
    </p:spTree>
    <p:extLst>
      <p:ext uri="{BB962C8B-B14F-4D97-AF65-F5344CB8AC3E}">
        <p14:creationId xmlns:p14="http://schemas.microsoft.com/office/powerpoint/2010/main" val="342334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9" name="Content Placeholder 8">
            <a:extLst>
              <a:ext uri="{FF2B5EF4-FFF2-40B4-BE49-F238E27FC236}">
                <a16:creationId xmlns:a16="http://schemas.microsoft.com/office/drawing/2014/main" id="{62CE2302-A9E6-8E95-542B-6C03869410F7}"/>
              </a:ext>
            </a:extLst>
          </p:cNvPr>
          <p:cNvSpPr>
            <a:spLocks noGrp="1"/>
          </p:cNvSpPr>
          <p:nvPr>
            <p:ph idx="1"/>
          </p:nvPr>
        </p:nvSpPr>
        <p:spPr>
          <a:xfrm>
            <a:off x="762000" y="2286000"/>
            <a:ext cx="5334000" cy="3810001"/>
          </a:xfrm>
        </p:spPr>
        <p:txBody>
          <a:bodyPr>
            <a:normAutofit/>
          </a:bodyPr>
          <a:lstStyle/>
          <a:p>
            <a:r>
              <a:rPr lang="en-US" sz="2400" dirty="0"/>
              <a:t>We generate a model for the Moving Average, Naïve, Seasonal Naïve, and Drift forecasting methods</a:t>
            </a:r>
          </a:p>
          <a:p>
            <a:r>
              <a:rPr lang="en-US" sz="2400" dirty="0"/>
              <a:t>This shows forecasts for each year from 2011 to 2026</a:t>
            </a:r>
          </a:p>
        </p:txBody>
      </p:sp>
      <p:sp>
        <p:nvSpPr>
          <p:cNvPr id="2" name="Title 1">
            <a:extLst>
              <a:ext uri="{FF2B5EF4-FFF2-40B4-BE49-F238E27FC236}">
                <a16:creationId xmlns:a16="http://schemas.microsoft.com/office/drawing/2014/main" id="{99508536-A0D0-740D-2A1F-08B734338612}"/>
              </a:ext>
            </a:extLst>
          </p:cNvPr>
          <p:cNvSpPr>
            <a:spLocks noGrp="1"/>
          </p:cNvSpPr>
          <p:nvPr>
            <p:ph type="title"/>
          </p:nvPr>
        </p:nvSpPr>
        <p:spPr>
          <a:xfrm>
            <a:off x="762000" y="762000"/>
            <a:ext cx="5334000" cy="1524000"/>
          </a:xfrm>
        </p:spPr>
        <p:txBody>
          <a:bodyPr>
            <a:normAutofit/>
          </a:bodyPr>
          <a:lstStyle/>
          <a:p>
            <a:r>
              <a:rPr lang="en-US" sz="3200"/>
              <a:t>Model Building</a:t>
            </a:r>
          </a:p>
        </p:txBody>
      </p:sp>
      <p:pic>
        <p:nvPicPr>
          <p:cNvPr id="5" name="Content Placeholder 4" descr="Graphical user interface, application, table&#10;&#10;Description automatically generated">
            <a:extLst>
              <a:ext uri="{FF2B5EF4-FFF2-40B4-BE49-F238E27FC236}">
                <a16:creationId xmlns:a16="http://schemas.microsoft.com/office/drawing/2014/main" id="{C68D771F-06FA-AB75-FD57-72EDD6FFCF9D}"/>
              </a:ext>
            </a:extLst>
          </p:cNvPr>
          <p:cNvPicPr>
            <a:picLocks noChangeAspect="1"/>
          </p:cNvPicPr>
          <p:nvPr/>
        </p:nvPicPr>
        <p:blipFill>
          <a:blip r:embed="rId2"/>
          <a:stretch>
            <a:fillRect/>
          </a:stretch>
        </p:blipFill>
        <p:spPr>
          <a:xfrm>
            <a:off x="7363466" y="771525"/>
            <a:ext cx="4323067" cy="5334000"/>
          </a:xfrm>
          <a:prstGeom prst="rect">
            <a:avLst/>
          </a:prstGeom>
          <a:scene3d>
            <a:camera prst="orthographicFront"/>
            <a:lightRig rig="threePt" dir="t"/>
          </a:scene3d>
          <a:sp3d>
            <a:bevelT w="114300" prst="hardEdge"/>
          </a:sp3d>
        </p:spPr>
      </p:pic>
    </p:spTree>
    <p:extLst>
      <p:ext uri="{BB962C8B-B14F-4D97-AF65-F5344CB8AC3E}">
        <p14:creationId xmlns:p14="http://schemas.microsoft.com/office/powerpoint/2010/main" val="254673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6767-639C-224B-6537-266AD7609347}"/>
              </a:ext>
            </a:extLst>
          </p:cNvPr>
          <p:cNvSpPr>
            <a:spLocks noGrp="1"/>
          </p:cNvSpPr>
          <p:nvPr>
            <p:ph type="title"/>
          </p:nvPr>
        </p:nvSpPr>
        <p:spPr/>
        <p:txBody>
          <a:bodyPr anchor="t"/>
          <a:lstStyle/>
          <a:p>
            <a:r>
              <a:rPr lang="en-US" dirty="0"/>
              <a:t>Visualization</a:t>
            </a:r>
          </a:p>
        </p:txBody>
      </p:sp>
      <p:pic>
        <p:nvPicPr>
          <p:cNvPr id="9" name="Content Placeholder 8" descr="A picture containing text, screenshot, line, plot&#10;&#10;Description automatically generated">
            <a:extLst>
              <a:ext uri="{FF2B5EF4-FFF2-40B4-BE49-F238E27FC236}">
                <a16:creationId xmlns:a16="http://schemas.microsoft.com/office/drawing/2014/main" id="{02BC78BC-1056-0C76-5BB0-6C869F02FB81}"/>
              </a:ext>
            </a:extLst>
          </p:cNvPr>
          <p:cNvPicPr>
            <a:picLocks noGrp="1" noChangeAspect="1"/>
          </p:cNvPicPr>
          <p:nvPr>
            <p:ph idx="1"/>
          </p:nvPr>
        </p:nvPicPr>
        <p:blipFill>
          <a:blip r:embed="rId2"/>
          <a:stretch>
            <a:fillRect/>
          </a:stretch>
        </p:blipFill>
        <p:spPr bwMode="auto">
          <a:xfrm>
            <a:off x="1770743" y="1423075"/>
            <a:ext cx="8650514" cy="5374197"/>
          </a:xfrm>
          <a:prstGeom prst="rect">
            <a:avLst/>
          </a:prstGeom>
          <a:noFill/>
          <a:scene3d>
            <a:camera prst="orthographicFront"/>
            <a:lightRig rig="threePt" dir="t"/>
          </a:scene3d>
          <a:sp3d>
            <a:bevelT w="114300" prst="hardEdg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Content Placeholder 4" descr="A picture containing table&#10;&#10;Description automatically generated">
            <a:extLst>
              <a:ext uri="{FF2B5EF4-FFF2-40B4-BE49-F238E27FC236}">
                <a16:creationId xmlns:a16="http://schemas.microsoft.com/office/drawing/2014/main" id="{0F3FBA65-C2E1-70D8-7666-9DD39F45CBEC}"/>
              </a:ext>
            </a:extLst>
          </p:cNvPr>
          <p:cNvPicPr>
            <a:picLocks noChangeAspect="1"/>
          </p:cNvPicPr>
          <p:nvPr/>
        </p:nvPicPr>
        <p:blipFill>
          <a:blip r:embed="rId2"/>
          <a:stretch>
            <a:fillRect/>
          </a:stretch>
        </p:blipFill>
        <p:spPr>
          <a:xfrm>
            <a:off x="141674" y="2593705"/>
            <a:ext cx="6260316" cy="2432579"/>
          </a:xfrm>
          <a:prstGeom prst="rect">
            <a:avLst/>
          </a:prstGeom>
          <a:scene3d>
            <a:camera prst="orthographicFront"/>
            <a:lightRig rig="threePt" dir="t"/>
          </a:scene3d>
          <a:sp3d>
            <a:bevelT w="114300" prst="hardEdge"/>
          </a:sp3d>
        </p:spPr>
      </p:pic>
      <p:sp>
        <p:nvSpPr>
          <p:cNvPr id="9" name="Content Placeholder 8">
            <a:extLst>
              <a:ext uri="{FF2B5EF4-FFF2-40B4-BE49-F238E27FC236}">
                <a16:creationId xmlns:a16="http://schemas.microsoft.com/office/drawing/2014/main" id="{BD8C407B-C47E-0E6B-26F5-870158D526D5}"/>
              </a:ext>
            </a:extLst>
          </p:cNvPr>
          <p:cNvSpPr>
            <a:spLocks noGrp="1"/>
          </p:cNvSpPr>
          <p:nvPr>
            <p:ph idx="1"/>
          </p:nvPr>
        </p:nvSpPr>
        <p:spPr>
          <a:xfrm>
            <a:off x="6858001" y="3048000"/>
            <a:ext cx="4572000" cy="3048001"/>
          </a:xfrm>
        </p:spPr>
        <p:txBody>
          <a:bodyPr>
            <a:normAutofit/>
          </a:bodyPr>
          <a:lstStyle/>
          <a:p>
            <a:r>
              <a:rPr lang="en-US" sz="2400" dirty="0"/>
              <a:t>Based upon the model accuracy metrics, the drift forecasting method appears to be the best fit for time series modeling on this data</a:t>
            </a:r>
          </a:p>
        </p:txBody>
      </p:sp>
      <p:sp>
        <p:nvSpPr>
          <p:cNvPr id="2" name="Title 1">
            <a:extLst>
              <a:ext uri="{FF2B5EF4-FFF2-40B4-BE49-F238E27FC236}">
                <a16:creationId xmlns:a16="http://schemas.microsoft.com/office/drawing/2014/main" id="{520A03C9-6A3E-4487-8A9C-C48DCB73AB8A}"/>
              </a:ext>
            </a:extLst>
          </p:cNvPr>
          <p:cNvSpPr>
            <a:spLocks noGrp="1"/>
          </p:cNvSpPr>
          <p:nvPr>
            <p:ph type="title"/>
          </p:nvPr>
        </p:nvSpPr>
        <p:spPr>
          <a:xfrm>
            <a:off x="6858000" y="1523990"/>
            <a:ext cx="4572000" cy="1524010"/>
          </a:xfrm>
        </p:spPr>
        <p:txBody>
          <a:bodyPr anchor="t">
            <a:normAutofit/>
          </a:bodyPr>
          <a:lstStyle/>
          <a:p>
            <a:r>
              <a:rPr lang="en-US" sz="3200"/>
              <a:t>Model Accuracy Results</a:t>
            </a:r>
          </a:p>
        </p:txBody>
      </p:sp>
    </p:spTree>
    <p:extLst>
      <p:ext uri="{BB962C8B-B14F-4D97-AF65-F5344CB8AC3E}">
        <p14:creationId xmlns:p14="http://schemas.microsoft.com/office/powerpoint/2010/main" val="28967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0EB7-3ED4-9743-4918-846DAC9BF481}"/>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B1C75BDC-E8C1-1A2C-F52C-EB20248B9E9A}"/>
              </a:ext>
            </a:extLst>
          </p:cNvPr>
          <p:cNvSpPr>
            <a:spLocks noGrp="1"/>
          </p:cNvSpPr>
          <p:nvPr>
            <p:ph idx="1"/>
          </p:nvPr>
        </p:nvSpPr>
        <p:spPr>
          <a:xfrm>
            <a:off x="762000" y="2286000"/>
            <a:ext cx="10668000" cy="4089748"/>
          </a:xfrm>
        </p:spPr>
        <p:txBody>
          <a:bodyPr>
            <a:normAutofit fontScale="92500" lnSpcReduction="20000"/>
          </a:bodyPr>
          <a:lstStyle/>
          <a:p>
            <a:r>
              <a:rPr lang="en-US" sz="2000" dirty="0"/>
              <a:t>After performing the model diagnostics, we can conclude that the Drift model was most accurate in forecasting the future labor hours worked in the United States</a:t>
            </a:r>
          </a:p>
          <a:p>
            <a:r>
              <a:rPr lang="en-US" sz="2000" dirty="0"/>
              <a:t>This model suggests in year 2024 there will be 252,197.7 millions of hours worked in the United States. This forecast continues to increase for the years 2025 and 2026.</a:t>
            </a:r>
          </a:p>
          <a:p>
            <a:r>
              <a:rPr lang="en-US" sz="2000" dirty="0"/>
              <a:t>The work force in the United States was projected to be 160.89 million people in March of 2023</a:t>
            </a:r>
          </a:p>
          <a:p>
            <a:r>
              <a:rPr lang="en-US" sz="2000" dirty="0"/>
              <a:t>By dividing the number of labor hours in 2024 by the quantity of active workers and then dividing that number by 50, we can see that the average employee (part-time or full-time) in the US is expected to work a 31-hour work week in 2024 based upon the forecasting methods used.</a:t>
            </a:r>
          </a:p>
          <a:p>
            <a:r>
              <a:rPr lang="en-US" sz="2000" dirty="0"/>
              <a:t>252,197.7/160.89 = 1567.52 --&gt; 1567.52/50 = 31.35</a:t>
            </a:r>
          </a:p>
        </p:txBody>
      </p:sp>
    </p:spTree>
    <p:extLst>
      <p:ext uri="{BB962C8B-B14F-4D97-AF65-F5344CB8AC3E}">
        <p14:creationId xmlns:p14="http://schemas.microsoft.com/office/powerpoint/2010/main" val="29205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94B3-0AF3-21A9-1D43-21B516A0AD00}"/>
              </a:ext>
            </a:extLst>
          </p:cNvPr>
          <p:cNvSpPr>
            <a:spLocks noGrp="1"/>
          </p:cNvSpPr>
          <p:nvPr>
            <p:ph type="title"/>
          </p:nvPr>
        </p:nvSpPr>
        <p:spPr/>
        <p:txBody>
          <a:bodyPr/>
          <a:lstStyle/>
          <a:p>
            <a:br>
              <a:rPr lang="en-US" dirty="0"/>
            </a:br>
            <a:r>
              <a:rPr lang="en-US" dirty="0"/>
              <a:t>Conclusion</a:t>
            </a:r>
          </a:p>
        </p:txBody>
      </p:sp>
      <p:sp>
        <p:nvSpPr>
          <p:cNvPr id="3" name="Content Placeholder 2">
            <a:extLst>
              <a:ext uri="{FF2B5EF4-FFF2-40B4-BE49-F238E27FC236}">
                <a16:creationId xmlns:a16="http://schemas.microsoft.com/office/drawing/2014/main" id="{DB97BEC4-F7A2-684C-248A-312269DF324E}"/>
              </a:ext>
            </a:extLst>
          </p:cNvPr>
          <p:cNvSpPr>
            <a:spLocks noGrp="1"/>
          </p:cNvSpPr>
          <p:nvPr>
            <p:ph idx="1"/>
          </p:nvPr>
        </p:nvSpPr>
        <p:spPr/>
        <p:txBody>
          <a:bodyPr>
            <a:normAutofit/>
          </a:bodyPr>
          <a:lstStyle/>
          <a:p>
            <a:r>
              <a:rPr lang="en-US" sz="2400" dirty="0"/>
              <a:t>Using the drift forecasting method generated the best model for this time series</a:t>
            </a:r>
          </a:p>
          <a:p>
            <a:r>
              <a:rPr lang="en-US" sz="2400" dirty="0"/>
              <a:t>If this analysis were to be conducted differently, a method such as ARIMA or Exponential Smoothing model may generate forecasted values with more accuracy</a:t>
            </a:r>
          </a:p>
          <a:p>
            <a:r>
              <a:rPr lang="en-US" sz="2400" dirty="0"/>
              <a:t>Data Citation:</a:t>
            </a:r>
          </a:p>
          <a:p>
            <a:pPr marL="0" indent="0">
              <a:buNone/>
            </a:pPr>
            <a:r>
              <a:rPr lang="en-US" sz="1400" b="0" i="0" u="none" strike="noStrike" dirty="0">
                <a:solidFill>
                  <a:schemeClr val="tx1">
                    <a:lumMod val="85000"/>
                  </a:schemeClr>
                </a:solidFill>
                <a:effectLst/>
                <a:latin typeface="Lucida Sans" panose="020B0602030504020204" pitchFamily="34" charset="77"/>
              </a:rPr>
              <a:t>U.S. Bureau of Economic Analysis, Hours worked by full-time and part-time employees [B4701C0A222NBEA], retrieved from FRED, Federal Reserve Bank of St. Louis; https://</a:t>
            </a:r>
            <a:r>
              <a:rPr lang="en-US" sz="1400" b="0" i="0" u="none" strike="noStrike" dirty="0" err="1">
                <a:solidFill>
                  <a:schemeClr val="tx1">
                    <a:lumMod val="85000"/>
                  </a:schemeClr>
                </a:solidFill>
                <a:effectLst/>
                <a:latin typeface="Lucida Sans" panose="020B0602030504020204" pitchFamily="34" charset="77"/>
              </a:rPr>
              <a:t>fred.stlouisfed.org</a:t>
            </a:r>
            <a:r>
              <a:rPr lang="en-US" sz="1400" b="0" i="0" u="none" strike="noStrike" dirty="0">
                <a:solidFill>
                  <a:schemeClr val="tx1">
                    <a:lumMod val="85000"/>
                  </a:schemeClr>
                </a:solidFill>
                <a:effectLst/>
                <a:latin typeface="Lucida Sans" panose="020B0602030504020204" pitchFamily="34" charset="77"/>
              </a:rPr>
              <a:t>/series/B4701C0A222NBEA, May 5, 2023.</a:t>
            </a:r>
            <a:endParaRPr lang="en-US" sz="1400" dirty="0">
              <a:solidFill>
                <a:schemeClr val="tx1">
                  <a:lumMod val="85000"/>
                </a:schemeClr>
              </a:solidFill>
            </a:endParaRPr>
          </a:p>
          <a:p>
            <a:pPr marL="0" indent="0">
              <a:buNone/>
            </a:pPr>
            <a:endParaRPr lang="en-US" sz="2400" dirty="0"/>
          </a:p>
        </p:txBody>
      </p:sp>
    </p:spTree>
    <p:extLst>
      <p:ext uri="{BB962C8B-B14F-4D97-AF65-F5344CB8AC3E}">
        <p14:creationId xmlns:p14="http://schemas.microsoft.com/office/powerpoint/2010/main" val="47925590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346</TotalTime>
  <Words>522</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 Next LT Pro Light</vt:lpstr>
      <vt:lpstr>Lucida Sans</vt:lpstr>
      <vt:lpstr>Sitka Subheading</vt:lpstr>
      <vt:lpstr>PebbleVTI</vt:lpstr>
      <vt:lpstr>A Time Series Analysis of Labor Hours Worked in the United States</vt:lpstr>
      <vt:lpstr>Introduction</vt:lpstr>
      <vt:lpstr>Exploratory Data Analysis</vt:lpstr>
      <vt:lpstr>Model Building</vt:lpstr>
      <vt:lpstr>Visualization</vt:lpstr>
      <vt:lpstr>Model Accuracy Results</vt:lpstr>
      <vt:lpstr>Summary of Findings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Jack</dc:creator>
  <cp:lastModifiedBy>Ross, Jack</cp:lastModifiedBy>
  <cp:revision>6</cp:revision>
  <dcterms:created xsi:type="dcterms:W3CDTF">2023-05-04T16:54:42Z</dcterms:created>
  <dcterms:modified xsi:type="dcterms:W3CDTF">2023-05-05T17:30:51Z</dcterms:modified>
</cp:coreProperties>
</file>