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7"/>
  </p:notesMasterIdLst>
  <p:sldIdLst>
    <p:sldId id="256" r:id="rId2"/>
    <p:sldId id="257" r:id="rId3"/>
    <p:sldId id="294" r:id="rId4"/>
    <p:sldId id="284" r:id="rId5"/>
    <p:sldId id="285" r:id="rId6"/>
    <p:sldId id="286" r:id="rId7"/>
    <p:sldId id="288" r:id="rId8"/>
    <p:sldId id="287" r:id="rId9"/>
    <p:sldId id="260" r:id="rId10"/>
    <p:sldId id="261" r:id="rId11"/>
    <p:sldId id="281" r:id="rId12"/>
    <p:sldId id="264" r:id="rId13"/>
    <p:sldId id="290" r:id="rId14"/>
    <p:sldId id="266" r:id="rId15"/>
    <p:sldId id="277" r:id="rId16"/>
    <p:sldId id="289" r:id="rId17"/>
    <p:sldId id="278" r:id="rId18"/>
    <p:sldId id="279" r:id="rId19"/>
    <p:sldId id="280" r:id="rId20"/>
    <p:sldId id="282" r:id="rId21"/>
    <p:sldId id="293" r:id="rId22"/>
    <p:sldId id="295" r:id="rId23"/>
    <p:sldId id="292" r:id="rId24"/>
    <p:sldId id="291" r:id="rId25"/>
    <p:sldId id="26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2590" autoAdjust="0"/>
  </p:normalViewPr>
  <p:slideViewPr>
    <p:cSldViewPr snapToGrid="0">
      <p:cViewPr varScale="1">
        <p:scale>
          <a:sx n="46" d="100"/>
          <a:sy n="46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08B41-2DE5-462B-8BDC-79E70D90AC4D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F2606-9178-42C5-AE81-AA71D2FD7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127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大家好，我是任超，按照公司的传统今天轮到我进行新人串讲了。主要想分享一下这段时间学习的内容和心得体会。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F2606-9178-42C5-AE81-AA71D2FD752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500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F2606-9178-42C5-AE81-AA71D2FD752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426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F2606-9178-42C5-AE81-AA71D2FD752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249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F2606-9178-42C5-AE81-AA71D2FD752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081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刚刚的</a:t>
            </a:r>
            <a:r>
              <a:rPr lang="en-US" altLang="zh-CN" dirty="0" err="1" smtClean="0"/>
              <a:t>opentest</a:t>
            </a:r>
            <a:r>
              <a:rPr lang="zh-CN" altLang="en-US" dirty="0" smtClean="0"/>
              <a:t>调用是在我本地的虚拟机上跑的，但是自动化用例要求我们每隔一段时间自动执行，所以要把上述内容通过</a:t>
            </a:r>
            <a:r>
              <a:rPr lang="en-US" altLang="zh-CN" dirty="0" err="1" smtClean="0"/>
              <a:t>jenkins</a:t>
            </a:r>
            <a:r>
              <a:rPr lang="zh-CN" altLang="en-US" dirty="0" smtClean="0"/>
              <a:t>发布。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F2606-9178-42C5-AE81-AA71D2FD752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657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F2606-9178-42C5-AE81-AA71D2FD752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123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F2606-9178-42C5-AE81-AA71D2FD752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726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这里可以修改或者添加新的模块名和接口名，来走指定的组包方式。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F2606-9178-42C5-AE81-AA71D2FD752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140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F2606-9178-42C5-AE81-AA71D2FD752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527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F2606-9178-42C5-AE81-AA71D2FD752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583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F2606-9178-42C5-AE81-AA71D2FD752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223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这是这次串讲的主要内容，分三个部分，首先介绍一下</a:t>
            </a:r>
            <a:r>
              <a:rPr lang="en-US" altLang="zh-CN" dirty="0" err="1" smtClean="0"/>
              <a:t>payserver</a:t>
            </a:r>
            <a:r>
              <a:rPr lang="zh-CN" altLang="en-US" dirty="0" smtClean="0"/>
              <a:t>，然后是我用到的</a:t>
            </a:r>
            <a:r>
              <a:rPr lang="en-US" altLang="zh-CN" dirty="0" err="1" smtClean="0"/>
              <a:t>opentest</a:t>
            </a:r>
            <a:r>
              <a:rPr lang="zh-CN" altLang="en-US" dirty="0" smtClean="0"/>
              <a:t>测试框架，最后讲一个我对</a:t>
            </a:r>
            <a:r>
              <a:rPr lang="en-US" altLang="zh-CN" dirty="0" err="1" smtClean="0"/>
              <a:t>opentest</a:t>
            </a:r>
            <a:r>
              <a:rPr lang="zh-CN" altLang="en-US" dirty="0" smtClean="0"/>
              <a:t>的一个小小升级的事例。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F2606-9178-42C5-AE81-AA71D2FD752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0509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F2606-9178-42C5-AE81-AA71D2FD752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1952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F2606-9178-42C5-AE81-AA71D2FD752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020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什么是消息系统，消息系统的意义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举例说明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但是这个表格虽然拥有全部的交易信息，但它是按照</a:t>
            </a:r>
            <a:r>
              <a:rPr lang="en-US" altLang="zh-CN" dirty="0" smtClean="0"/>
              <a:t>id</a:t>
            </a:r>
            <a:r>
              <a:rPr lang="zh-CN" altLang="en-US" dirty="0" smtClean="0"/>
              <a:t>来索引的，实际上我们通常不会用按照交易</a:t>
            </a:r>
            <a:r>
              <a:rPr lang="en-US" altLang="zh-CN" dirty="0" smtClean="0"/>
              <a:t>id</a:t>
            </a:r>
            <a:r>
              <a:rPr lang="zh-CN" altLang="en-US" dirty="0" smtClean="0"/>
              <a:t>来查询。而是以一些别的维度，比如说我要查询用户</a:t>
            </a:r>
            <a:r>
              <a:rPr lang="en-US" altLang="zh-CN" dirty="0" smtClean="0"/>
              <a:t>A</a:t>
            </a:r>
            <a:r>
              <a:rPr lang="zh-CN" altLang="en-US" dirty="0" smtClean="0"/>
              <a:t>所有的交易记录。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但是话又说回来，这两个表其实是冗余表，是方便我们查询用的。异步化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F2606-9178-42C5-AE81-AA71D2FD752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029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</a:t>
            </a:r>
            <a:r>
              <a:rPr lang="en-US" altLang="zh-CN" dirty="0" smtClean="0"/>
              <a:t>wiki.baidu.com/pages/viewpage.action?pageId=576615353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主干流程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补单模块：发送消息时会记录一张表，消费消息的时候又会记录一张表，两者比较一下，把没有消费的消息再发送一遍。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F2606-9178-42C5-AE81-AA71D2FD752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800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F2606-9178-42C5-AE81-AA71D2FD752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383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http://wiki.baidu.com/pages/viewpage.action?pageId=508334760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F2606-9178-42C5-AE81-AA71D2FD752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992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http://wiki.baidu.com/pages/viewpage.action?pageId=508334786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F2606-9178-42C5-AE81-AA71D2FD752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09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我的测试工具叫做</a:t>
            </a:r>
            <a:r>
              <a:rPr lang="en-US" altLang="zh-CN" dirty="0" err="1" smtClean="0"/>
              <a:t>opentest</a:t>
            </a:r>
            <a:r>
              <a:rPr lang="zh-CN" altLang="en-US" dirty="0" smtClean="0"/>
              <a:t>，用</a:t>
            </a:r>
            <a:r>
              <a:rPr lang="en-US" altLang="zh-CN" dirty="0" err="1" smtClean="0"/>
              <a:t>opentest</a:t>
            </a:r>
            <a:r>
              <a:rPr lang="zh-CN" altLang="en-US" dirty="0" smtClean="0"/>
              <a:t>进行自动化测试包含三部分。</a:t>
            </a:r>
            <a:endParaRPr lang="en-US" altLang="zh-CN" dirty="0" smtClean="0"/>
          </a:p>
          <a:p>
            <a:r>
              <a:rPr lang="zh-CN" altLang="en-US" dirty="0" smtClean="0"/>
              <a:t>一是被测模块，它可以使客户端也可以是服务端；</a:t>
            </a:r>
            <a:endParaRPr lang="en-US" altLang="zh-CN" dirty="0" smtClean="0"/>
          </a:p>
          <a:p>
            <a:r>
              <a:rPr lang="zh-CN" altLang="en-US" dirty="0" smtClean="0"/>
              <a:t>二是测试用例，它也有两部分组成，后面还会讲。</a:t>
            </a:r>
            <a:endParaRPr lang="en-US" altLang="zh-CN" dirty="0" smtClean="0"/>
          </a:p>
          <a:p>
            <a:r>
              <a:rPr lang="zh-CN" altLang="en-US" dirty="0" smtClean="0"/>
              <a:t>三是我们的</a:t>
            </a:r>
            <a:r>
              <a:rPr lang="en-US" altLang="zh-CN" dirty="0" err="1" smtClean="0"/>
              <a:t>opentest</a:t>
            </a:r>
            <a:r>
              <a:rPr lang="zh-CN" altLang="en-US" dirty="0" smtClean="0"/>
              <a:t>框架。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F2606-9178-42C5-AE81-AA71D2FD752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743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它实际有很多文件夹组成，分别负责不同的功能，只介绍几个主要的，常用的。</a:t>
            </a:r>
            <a:endParaRPr lang="en-US" altLang="zh-CN" dirty="0" smtClean="0"/>
          </a:p>
          <a:p>
            <a:r>
              <a:rPr lang="en-US" altLang="zh-CN" dirty="0" smtClean="0"/>
              <a:t>Bin</a:t>
            </a:r>
            <a:r>
              <a:rPr lang="zh-CN" altLang="en-US" dirty="0" smtClean="0"/>
              <a:t>可以帮助我们生成和执行用例。</a:t>
            </a:r>
            <a:endParaRPr lang="en-US" altLang="zh-CN" dirty="0" smtClean="0"/>
          </a:p>
          <a:p>
            <a:r>
              <a:rPr lang="en-US" altLang="zh-CN" dirty="0" smtClean="0"/>
              <a:t>Outputs</a:t>
            </a:r>
            <a:r>
              <a:rPr lang="zh-CN" altLang="en-US" dirty="0" smtClean="0"/>
              <a:t>生成日志。</a:t>
            </a:r>
            <a:endParaRPr lang="en-US" altLang="zh-CN" dirty="0" smtClean="0"/>
          </a:p>
          <a:p>
            <a:r>
              <a:rPr lang="en-US" altLang="zh-CN" dirty="0" err="1" smtClean="0"/>
              <a:t>Confs</a:t>
            </a:r>
            <a:r>
              <a:rPr lang="zh-CN" altLang="en-US" dirty="0" smtClean="0"/>
              <a:t>是被测模块的配置文件。</a:t>
            </a:r>
            <a:endParaRPr lang="en-US" altLang="zh-CN" dirty="0" smtClean="0"/>
          </a:p>
          <a:p>
            <a:r>
              <a:rPr lang="en-US" altLang="zh-CN" dirty="0" err="1" smtClean="0"/>
              <a:t>Def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opentest</a:t>
            </a:r>
            <a:r>
              <a:rPr lang="zh-CN" altLang="en-US" dirty="0" smtClean="0"/>
              <a:t>的配置文件，比如分库分表规则。</a:t>
            </a:r>
            <a:endParaRPr lang="en-US" altLang="zh-CN" dirty="0" smtClean="0"/>
          </a:p>
          <a:p>
            <a:r>
              <a:rPr lang="en-US" altLang="zh-CN" dirty="0" err="1" smtClean="0"/>
              <a:t>Faketools</a:t>
            </a:r>
            <a:r>
              <a:rPr lang="zh-CN" altLang="en-US" dirty="0" smtClean="0"/>
              <a:t>是负责</a:t>
            </a:r>
            <a:r>
              <a:rPr lang="en-US" altLang="zh-CN" dirty="0" err="1" smtClean="0"/>
              <a:t>opentest</a:t>
            </a:r>
            <a:r>
              <a:rPr lang="zh-CN" altLang="en-US" dirty="0" smtClean="0"/>
              <a:t>和被测模块通讯的，比如发包、解包。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F2606-9178-42C5-AE81-AA71D2FD752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484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6B37-2B2A-4EFE-BC62-BDD6F46055CD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CA1D-A122-4C9C-9233-1CFEA373B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63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6B37-2B2A-4EFE-BC62-BDD6F46055CD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CA1D-A122-4C9C-9233-1CFEA373B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77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6B37-2B2A-4EFE-BC62-BDD6F46055CD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CA1D-A122-4C9C-9233-1CFEA373B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69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6B37-2B2A-4EFE-BC62-BDD6F46055CD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CA1D-A122-4C9C-9233-1CFEA373B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65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6B37-2B2A-4EFE-BC62-BDD6F46055CD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CA1D-A122-4C9C-9233-1CFEA373B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27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6B37-2B2A-4EFE-BC62-BDD6F46055CD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CA1D-A122-4C9C-9233-1CFEA373B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68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6B37-2B2A-4EFE-BC62-BDD6F46055CD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CA1D-A122-4C9C-9233-1CFEA373B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6B37-2B2A-4EFE-BC62-BDD6F46055CD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CA1D-A122-4C9C-9233-1CFEA373B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22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6B37-2B2A-4EFE-BC62-BDD6F46055CD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CA1D-A122-4C9C-9233-1CFEA373B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9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6B37-2B2A-4EFE-BC62-BDD6F46055CD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CA1D-A122-4C9C-9233-1CFEA373B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67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6B37-2B2A-4EFE-BC62-BDD6F46055CD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CA1D-A122-4C9C-9233-1CFEA373B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6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B6B37-2B2A-4EFE-BC62-BDD6F46055CD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ACA1D-A122-4C9C-9233-1CFEA373B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79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563" y="1992207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新人串讲</a:t>
            </a:r>
            <a:endParaRPr lang="zh-CN" altLang="en-US" sz="4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65563" y="5035983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任超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405" y="1122366"/>
            <a:ext cx="1460317" cy="17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36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41" y="0"/>
            <a:ext cx="11422518" cy="660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6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调用流程图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86466" y="113638"/>
            <a:ext cx="7567334" cy="674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4812"/>
            <a:ext cx="10515600" cy="4351338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一</a:t>
            </a:r>
            <a:r>
              <a:rPr lang="zh-CN" altLang="en-US" sz="2400" dirty="0"/>
              <a:t>个模块可能有上千个测试用例，每个用例相似度可能很高，一个一个编写非常浪费精力，所以编写测试用例时，会先编写公共的部分，然后根据不同需求进行调整。</a:t>
            </a:r>
            <a:endParaRPr lang="en-US" altLang="zh-CN" sz="2400" dirty="0"/>
          </a:p>
          <a:p>
            <a:r>
              <a:rPr lang="en-US" altLang="zh-CN" sz="2400" dirty="0" err="1" smtClean="0"/>
              <a:t>case_gen_ctrl.gen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用于</a:t>
            </a:r>
            <a:r>
              <a:rPr lang="zh-CN" altLang="en-US" sz="2400" dirty="0"/>
              <a:t>生成基准用例，后续的其他用例通过该用例</a:t>
            </a:r>
            <a:r>
              <a:rPr lang="zh-CN" altLang="en-US" sz="2400" dirty="0" smtClean="0"/>
              <a:t>生成</a:t>
            </a:r>
            <a:endParaRPr lang="en-US" altLang="zh-CN" sz="2400" dirty="0" smtClean="0"/>
          </a:p>
          <a:p>
            <a:r>
              <a:rPr lang="en-US" altLang="zh-CN" sz="2400" dirty="0" err="1" smtClean="0"/>
              <a:t>common_case_desc.gen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用于</a:t>
            </a:r>
            <a:r>
              <a:rPr lang="zh-CN" altLang="en-US" sz="2400" dirty="0"/>
              <a:t>生成业务逻辑用例 </a:t>
            </a:r>
          </a:p>
          <a:p>
            <a:r>
              <a:rPr lang="en-US" altLang="zh-CN" sz="2400" dirty="0" err="1" smtClean="0"/>
              <a:t>db_trunc.gen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用于</a:t>
            </a:r>
            <a:r>
              <a:rPr lang="zh-CN" altLang="en-US" sz="2400" dirty="0"/>
              <a:t>生成用例中需要删除的数据 </a:t>
            </a:r>
          </a:p>
          <a:p>
            <a:r>
              <a:rPr lang="en-US" altLang="zh-CN" sz="2400" dirty="0" err="1"/>
              <a:t>db_write.gen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用于</a:t>
            </a:r>
            <a:r>
              <a:rPr lang="zh-CN" altLang="en-US" sz="2400" dirty="0"/>
              <a:t>生成用例中向库中初始化数据 </a:t>
            </a:r>
            <a:endParaRPr lang="en-US" altLang="zh-CN" sz="2400" dirty="0" smtClean="0"/>
          </a:p>
          <a:p>
            <a:r>
              <a:rPr lang="en-US" altLang="zh-CN" sz="2400" dirty="0" err="1"/>
              <a:t>db_check.gen</a:t>
            </a:r>
            <a:r>
              <a:rPr lang="en-US" altLang="zh-CN" sz="2400" dirty="0"/>
              <a:t> </a:t>
            </a:r>
            <a:r>
              <a:rPr lang="zh-CN" altLang="en-US" sz="2400" dirty="0"/>
              <a:t>用于生成用例中测试结果校验数据 </a:t>
            </a:r>
          </a:p>
          <a:p>
            <a:r>
              <a:rPr lang="en-US" altLang="zh-CN" sz="2400" dirty="0" err="1"/>
              <a:t>param_return_check.gen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用于</a:t>
            </a:r>
            <a:r>
              <a:rPr lang="zh-CN" altLang="en-US" sz="2400" dirty="0"/>
              <a:t>生成字段校验用例 </a:t>
            </a:r>
          </a:p>
        </p:txBody>
      </p:sp>
    </p:spTree>
    <p:extLst>
      <p:ext uri="{BB962C8B-B14F-4D97-AF65-F5344CB8AC3E}">
        <p14:creationId xmlns:p14="http://schemas.microsoft.com/office/powerpoint/2010/main" val="10441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举个例子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测试一个方法</a:t>
            </a:r>
            <a:r>
              <a:rPr lang="en-US" altLang="zh-CN" dirty="0" smtClean="0"/>
              <a:t>: </a:t>
            </a:r>
            <a:r>
              <a:rPr lang="zh-CN" altLang="en-US" dirty="0" smtClean="0"/>
              <a:t>用来判断邮箱格式是否正确，返回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false</a:t>
            </a:r>
          </a:p>
          <a:p>
            <a:r>
              <a:rPr lang="en-US" altLang="zh-CN" dirty="0" err="1" smtClean="0"/>
              <a:t>case_gen_ctrl.gen</a:t>
            </a:r>
            <a:r>
              <a:rPr lang="en-US" altLang="zh-CN" dirty="0" smtClean="0"/>
              <a:t>  </a:t>
            </a:r>
            <a:r>
              <a:rPr lang="zh-CN" altLang="en-US" dirty="0" smtClean="0"/>
              <a:t>入参</a:t>
            </a:r>
            <a:r>
              <a:rPr lang="en-US" altLang="zh-CN" dirty="0" smtClean="0"/>
              <a:t>email:123456@duxiaoman.com </a:t>
            </a:r>
            <a:r>
              <a:rPr lang="zh-CN" altLang="en-US" dirty="0" smtClean="0"/>
              <a:t>检查</a:t>
            </a:r>
            <a:r>
              <a:rPr lang="en-US" altLang="zh-CN" dirty="0" smtClean="0"/>
              <a:t>:true</a:t>
            </a:r>
            <a:endParaRPr lang="en-US" altLang="zh-CN" dirty="0"/>
          </a:p>
          <a:p>
            <a:r>
              <a:rPr lang="en-US" altLang="zh-CN" dirty="0" err="1"/>
              <a:t>common_case_desc.gen</a:t>
            </a:r>
            <a:r>
              <a:rPr lang="en-US" altLang="zh-CN" dirty="0"/>
              <a:t> </a:t>
            </a:r>
            <a:r>
              <a:rPr lang="en-US" altLang="zh-CN" dirty="0" smtClean="0"/>
              <a:t>email:MOD:123456#qq.com </a:t>
            </a:r>
            <a:r>
              <a:rPr lang="zh-CN" altLang="en-US" dirty="0" smtClean="0"/>
              <a:t>检查：</a:t>
            </a:r>
            <a:r>
              <a:rPr lang="en-US" altLang="zh-CN" dirty="0" smtClean="0"/>
              <a:t>false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假如该方法从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数据库里取出一个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，检查完后结果存到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r>
              <a:rPr lang="en-US" altLang="zh-CN" dirty="0" err="1" smtClean="0"/>
              <a:t>db_trunc.gen</a:t>
            </a:r>
            <a:r>
              <a:rPr lang="en-US" altLang="zh-CN" dirty="0" smtClean="0"/>
              <a:t> 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B</a:t>
            </a:r>
            <a:r>
              <a:rPr lang="zh-CN" altLang="en-US" dirty="0" smtClean="0"/>
              <a:t>库里的结果</a:t>
            </a:r>
            <a:endParaRPr lang="en-US" altLang="zh-CN" dirty="0" smtClean="0"/>
          </a:p>
          <a:p>
            <a:r>
              <a:rPr lang="en-US" altLang="zh-CN" dirty="0" err="1" smtClean="0"/>
              <a:t>db_write.gen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库里添加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en-US" altLang="zh-CN" dirty="0" err="1" smtClean="0"/>
              <a:t>db_check.gen</a:t>
            </a:r>
            <a:r>
              <a:rPr lang="en-US" altLang="zh-CN" dirty="0" smtClean="0"/>
              <a:t> </a:t>
            </a:r>
            <a:r>
              <a:rPr lang="zh-CN" altLang="en-US" dirty="0" smtClean="0"/>
              <a:t>检查运行后</a:t>
            </a:r>
            <a:r>
              <a:rPr lang="en-US" altLang="zh-CN" dirty="0" smtClean="0"/>
              <a:t>B</a:t>
            </a:r>
            <a:r>
              <a:rPr lang="zh-CN" altLang="en-US" dirty="0" smtClean="0"/>
              <a:t>库结果是否成立 </a:t>
            </a:r>
            <a:endParaRPr lang="zh-CN" altLang="en-US" dirty="0"/>
          </a:p>
          <a:p>
            <a:r>
              <a:rPr lang="en-US" altLang="zh-CN" dirty="0" err="1"/>
              <a:t>param_return_check.gen</a:t>
            </a:r>
            <a:r>
              <a:rPr lang="en-US" altLang="zh-CN" dirty="0"/>
              <a:t> </a:t>
            </a:r>
            <a:r>
              <a:rPr lang="zh-CN" altLang="en-US" dirty="0" smtClean="0"/>
              <a:t>如果没有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参数，是否正确返回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35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Jenkins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持续、自动地构建</a:t>
            </a:r>
            <a:r>
              <a:rPr lang="en-US" altLang="zh-CN" dirty="0"/>
              <a:t>/</a:t>
            </a:r>
            <a:r>
              <a:rPr lang="zh-CN" altLang="en-US" dirty="0"/>
              <a:t>测试软件项目。 </a:t>
            </a:r>
            <a:endParaRPr lang="en-US" altLang="zh-CN" dirty="0" smtClean="0"/>
          </a:p>
          <a:p>
            <a:r>
              <a:rPr lang="zh-CN" altLang="en-US" dirty="0" smtClean="0"/>
              <a:t>定时执行任务，发送邮件通知。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43476"/>
            <a:ext cx="92868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Opentest</a:t>
            </a:r>
            <a:r>
              <a:rPr lang="zh-CN" altLang="en-US" dirty="0" smtClean="0"/>
              <a:t>升级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背景：被测模块的入参要求用</a:t>
            </a:r>
            <a:r>
              <a:rPr lang="en-US" altLang="zh-CN" dirty="0" err="1" smtClean="0"/>
              <a:t>protobuf</a:t>
            </a:r>
            <a:r>
              <a:rPr lang="zh-CN" altLang="en-US" dirty="0" smtClean="0"/>
              <a:t>格式，虽然</a:t>
            </a:r>
            <a:r>
              <a:rPr lang="en-US" altLang="zh-CN" dirty="0" err="1" smtClean="0"/>
              <a:t>opentest</a:t>
            </a:r>
            <a:r>
              <a:rPr lang="zh-CN" altLang="en-US" dirty="0" smtClean="0"/>
              <a:t>支持</a:t>
            </a:r>
            <a:r>
              <a:rPr lang="en-US" altLang="zh-CN" dirty="0" err="1" smtClean="0"/>
              <a:t>protobuf</a:t>
            </a:r>
            <a:r>
              <a:rPr lang="zh-CN" altLang="en-US" dirty="0" smtClean="0"/>
              <a:t>，但是如何打包成</a:t>
            </a:r>
            <a:r>
              <a:rPr lang="en-US" altLang="zh-CN" dirty="0" err="1" smtClean="0"/>
              <a:t>protobuf</a:t>
            </a:r>
            <a:r>
              <a:rPr lang="zh-CN" altLang="en-US" dirty="0" smtClean="0"/>
              <a:t>在代码里写死了，不方便修改和扩展。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04311"/>
            <a:ext cx="8972351" cy="204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Protobuf</a:t>
            </a:r>
            <a:r>
              <a:rPr lang="zh-CN" altLang="en-US" dirty="0"/>
              <a:t>打包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8537" y="1546657"/>
            <a:ext cx="6130636" cy="450085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Proto</a:t>
            </a:r>
            <a:r>
              <a:rPr lang="zh-CN" altLang="en-US" dirty="0" smtClean="0"/>
              <a:t>文件：</a:t>
            </a:r>
            <a:endParaRPr lang="en-US" altLang="zh-CN" dirty="0" smtClean="0"/>
          </a:p>
          <a:p>
            <a:r>
              <a:rPr lang="en-US" altLang="zh-CN" dirty="0" smtClean="0"/>
              <a:t>message </a:t>
            </a:r>
            <a:r>
              <a:rPr lang="en-US" altLang="zh-CN" dirty="0" err="1"/>
              <a:t>link_msg_item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required string </a:t>
            </a:r>
            <a:r>
              <a:rPr lang="en-US" altLang="zh-CN" dirty="0" err="1"/>
              <a:t>cmd</a:t>
            </a:r>
            <a:r>
              <a:rPr lang="en-US" altLang="zh-CN" dirty="0"/>
              <a:t> = 1;</a:t>
            </a:r>
          </a:p>
          <a:p>
            <a:r>
              <a:rPr lang="en-US" altLang="zh-CN" dirty="0"/>
              <a:t>    required string </a:t>
            </a:r>
            <a:r>
              <a:rPr lang="en-US" altLang="zh-CN" dirty="0" err="1"/>
              <a:t>msg_id</a:t>
            </a:r>
            <a:r>
              <a:rPr lang="en-US" altLang="zh-CN" dirty="0"/>
              <a:t> = 2;</a:t>
            </a:r>
          </a:p>
          <a:p>
            <a:r>
              <a:rPr lang="en-US" altLang="zh-CN" dirty="0"/>
              <a:t>    required string </a:t>
            </a:r>
            <a:r>
              <a:rPr lang="en-US" altLang="zh-CN" dirty="0" err="1"/>
              <a:t>trans_id</a:t>
            </a:r>
            <a:r>
              <a:rPr lang="en-US" altLang="zh-CN" dirty="0"/>
              <a:t> = 3;</a:t>
            </a:r>
          </a:p>
          <a:p>
            <a:r>
              <a:rPr lang="en-US" altLang="zh-CN" dirty="0"/>
              <a:t>    required uint32 compress = 4;</a:t>
            </a:r>
          </a:p>
          <a:p>
            <a:r>
              <a:rPr lang="en-US" altLang="zh-CN" dirty="0"/>
              <a:t>    required string </a:t>
            </a:r>
            <a:r>
              <a:rPr lang="en-US" altLang="zh-CN" dirty="0" err="1"/>
              <a:t>create_time</a:t>
            </a:r>
            <a:r>
              <a:rPr lang="en-US" altLang="zh-CN" dirty="0"/>
              <a:t> = 5;</a:t>
            </a:r>
          </a:p>
          <a:p>
            <a:r>
              <a:rPr lang="en-US" altLang="zh-CN" dirty="0"/>
              <a:t>    required string </a:t>
            </a:r>
            <a:r>
              <a:rPr lang="en-US" altLang="zh-CN" dirty="0" err="1"/>
              <a:t>modify_time</a:t>
            </a:r>
            <a:r>
              <a:rPr lang="en-US" altLang="zh-CN" dirty="0"/>
              <a:t> = 6;</a:t>
            </a:r>
          </a:p>
          <a:p>
            <a:r>
              <a:rPr lang="en-US" altLang="zh-CN" dirty="0"/>
              <a:t>    required uint64 </a:t>
            </a:r>
            <a:r>
              <a:rPr lang="en-US" altLang="zh-CN" dirty="0" err="1"/>
              <a:t>sql_cmds_len</a:t>
            </a:r>
            <a:r>
              <a:rPr lang="en-US" altLang="zh-CN" dirty="0"/>
              <a:t> = 7;</a:t>
            </a:r>
          </a:p>
          <a:p>
            <a:r>
              <a:rPr lang="en-US" altLang="zh-CN" dirty="0"/>
              <a:t>    required </a:t>
            </a:r>
            <a:r>
              <a:rPr lang="en-US" altLang="zh-CN" dirty="0">
                <a:solidFill>
                  <a:srgbClr val="FF0000"/>
                </a:solidFill>
              </a:rPr>
              <a:t>bytes</a:t>
            </a:r>
            <a:r>
              <a:rPr lang="en-US" altLang="zh-CN" dirty="0"/>
              <a:t> </a:t>
            </a:r>
            <a:r>
              <a:rPr lang="en-US" altLang="zh-CN" dirty="0" err="1"/>
              <a:t>sql_cmds</a:t>
            </a:r>
            <a:r>
              <a:rPr lang="en-US" altLang="zh-CN" dirty="0"/>
              <a:t> = 8;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5652655" y="3179618"/>
            <a:ext cx="976745" cy="477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09510" y="961159"/>
            <a:ext cx="4973781" cy="491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PHP</a:t>
            </a: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的类</a:t>
            </a:r>
            <a:endParaRPr lang="en-US" altLang="zh-CN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ctr"/>
            <a:endParaRPr lang="en-US" altLang="zh-CN" sz="36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3600" dirty="0" smtClean="0"/>
              <a:t>包含每个参数的</a:t>
            </a:r>
            <a:r>
              <a:rPr lang="en-US" altLang="zh-CN" sz="3600" dirty="0" smtClean="0"/>
              <a:t>set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get</a:t>
            </a:r>
            <a:r>
              <a:rPr lang="zh-CN" altLang="en-US" sz="3600" dirty="0" smtClean="0"/>
              <a:t>方法</a:t>
            </a:r>
            <a:endParaRPr lang="en-US" altLang="zh-CN" sz="3600" dirty="0" smtClean="0"/>
          </a:p>
          <a:p>
            <a:pPr algn="ctr"/>
            <a:endParaRPr lang="en-US" altLang="zh-CN" sz="3600" dirty="0"/>
          </a:p>
          <a:p>
            <a:pPr algn="ctr"/>
            <a:r>
              <a:rPr lang="zh-CN" altLang="en-US" sz="3600" dirty="0" smtClean="0"/>
              <a:t>可以序列化、反序列化</a:t>
            </a:r>
            <a:endParaRPr lang="en-US" altLang="zh-CN" sz="3600" dirty="0" smtClean="0"/>
          </a:p>
          <a:p>
            <a:pPr algn="ctr"/>
            <a:r>
              <a:rPr lang="zh-CN" altLang="en-US" sz="3600" dirty="0" smtClean="0"/>
              <a:t>方便传输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3912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1103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思路</a:t>
            </a:r>
            <a:r>
              <a:rPr lang="zh-CN" altLang="en-US" dirty="0" smtClean="0"/>
              <a:t>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600" dirty="0" smtClean="0"/>
              <a:t>因为</a:t>
            </a:r>
            <a:r>
              <a:rPr lang="zh-CN" altLang="en-US" sz="3600" dirty="0"/>
              <a:t>模块名和接口名可以唯一决定一个接口，将其写在配置文件里，这样</a:t>
            </a:r>
            <a:r>
              <a:rPr lang="en-US" altLang="zh-CN" sz="3600" dirty="0" err="1"/>
              <a:t>opentest</a:t>
            </a:r>
            <a:r>
              <a:rPr lang="zh-CN" altLang="en-US" sz="3600" dirty="0"/>
              <a:t>可以根据</a:t>
            </a:r>
            <a:r>
              <a:rPr lang="en-US" altLang="zh-CN" sz="3600" dirty="0"/>
              <a:t>case</a:t>
            </a:r>
            <a:r>
              <a:rPr lang="zh-CN" altLang="en-US" sz="3600" dirty="0"/>
              <a:t>动态选择组包的方式。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5062" y="2301081"/>
            <a:ext cx="73818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3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722" y="3995430"/>
            <a:ext cx="10195836" cy="1122480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dirty="0" err="1"/>
              <a:t>opentest</a:t>
            </a:r>
            <a:r>
              <a:rPr lang="zh-CN" altLang="en-US" dirty="0" smtClean="0"/>
              <a:t>发包给被测模块时</a:t>
            </a:r>
            <a:r>
              <a:rPr lang="zh-CN" altLang="en-US" dirty="0" smtClean="0"/>
              <a:t>先判断</a:t>
            </a:r>
            <a:r>
              <a:rPr lang="zh-CN" altLang="en-US" dirty="0" smtClean="0"/>
              <a:t>是否进行</a:t>
            </a:r>
            <a:r>
              <a:rPr lang="en-US" altLang="zh-CN" dirty="0" err="1" smtClean="0"/>
              <a:t>protobuf</a:t>
            </a:r>
            <a:r>
              <a:rPr lang="zh-CN" altLang="en-US" dirty="0"/>
              <a:t>打</a:t>
            </a:r>
            <a:r>
              <a:rPr lang="zh-CN" altLang="en-US" dirty="0" smtClean="0"/>
              <a:t>包，以及哪一种打包方式。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722" y="885470"/>
            <a:ext cx="10195836" cy="194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1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65802"/>
            <a:ext cx="4848531" cy="5049671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dirty="0" smtClean="0"/>
              <a:t>最后根据不同的方式进行</a:t>
            </a:r>
            <a:r>
              <a:rPr lang="zh-CN" altLang="en-US" sz="4000" dirty="0"/>
              <a:t>打包</a:t>
            </a:r>
            <a:r>
              <a:rPr lang="zh-CN" altLang="en-US" sz="4000" dirty="0" smtClean="0"/>
              <a:t>然后发送</a:t>
            </a:r>
            <a:r>
              <a:rPr lang="zh-CN" altLang="en-US" sz="4000" dirty="0" smtClean="0"/>
              <a:t>。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4000" dirty="0"/>
              <a:t>被</a:t>
            </a:r>
            <a:r>
              <a:rPr lang="zh-CN" altLang="en-US" sz="4000" dirty="0" smtClean="0"/>
              <a:t>测模块就可以收到正确的包了。</a:t>
            </a:r>
            <a:endParaRPr lang="zh-CN" altLang="en-US" sz="4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48531" y="127143"/>
            <a:ext cx="6947684" cy="59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6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消息系统介绍</a:t>
            </a:r>
            <a:endParaRPr lang="en-US" altLang="zh-CN" dirty="0" smtClean="0"/>
          </a:p>
          <a:p>
            <a:r>
              <a:rPr lang="en-US" altLang="zh-CN" dirty="0" err="1" smtClean="0"/>
              <a:t>Opentest</a:t>
            </a:r>
            <a:r>
              <a:rPr lang="zh-CN" altLang="en-US" dirty="0" smtClean="0"/>
              <a:t>测试框架及升级</a:t>
            </a:r>
            <a:endParaRPr lang="en-US" altLang="zh-CN" dirty="0" smtClean="0"/>
          </a:p>
          <a:p>
            <a:r>
              <a:rPr lang="zh-CN" altLang="en-US" dirty="0" smtClean="0"/>
              <a:t>集中存管额度管理系统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6612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遇到的问题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089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在把</a:t>
            </a:r>
            <a:r>
              <a:rPr lang="en-US" altLang="zh-CN" dirty="0" err="1" smtClean="0"/>
              <a:t>protobuf</a:t>
            </a:r>
            <a:r>
              <a:rPr lang="zh-CN" altLang="en-US" dirty="0" smtClean="0"/>
              <a:t>序列化的时候，有两个同名函数，应用在不同场合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①是把</a:t>
            </a:r>
            <a:r>
              <a:rPr lang="en-US" altLang="zh-CN" dirty="0" err="1" smtClean="0"/>
              <a:t>protobuf</a:t>
            </a:r>
            <a:r>
              <a:rPr lang="zh-CN" altLang="en-US" dirty="0" smtClean="0"/>
              <a:t>转换成文本格式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②是把</a:t>
            </a:r>
            <a:r>
              <a:rPr lang="en-US" altLang="zh-CN" dirty="0" err="1" smtClean="0"/>
              <a:t>protbuf</a:t>
            </a:r>
            <a:r>
              <a:rPr lang="zh-CN" altLang="en-US" dirty="0" smtClean="0"/>
              <a:t>转换成二进制流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当时没有注意，以为是同一个功能，就用了同一</a:t>
            </a:r>
            <a:r>
              <a:rPr lang="zh-CN" altLang="en-US" dirty="0" smtClean="0"/>
              <a:t>种</a:t>
            </a:r>
            <a:r>
              <a:rPr lang="zh-CN" altLang="en-US" dirty="0"/>
              <a:t>反序列化</a:t>
            </a:r>
            <a:r>
              <a:rPr lang="zh-CN" altLang="en-US" dirty="0" smtClean="0"/>
              <a:t>方式</a:t>
            </a:r>
            <a:r>
              <a:rPr lang="zh-CN" altLang="en-US" dirty="0" smtClean="0"/>
              <a:t>，结果出现了乱码，又因为对业务的不熟悉导致解决问题的方向出错，浪费了许多时间。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70013" y="2386512"/>
            <a:ext cx="10611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① </a:t>
            </a:r>
            <a:r>
              <a:rPr lang="en-US" altLang="zh-CN" sz="2800" dirty="0" smtClean="0">
                <a:solidFill>
                  <a:srgbClr val="FF0000"/>
                </a:solidFill>
              </a:rPr>
              <a:t>google</a:t>
            </a:r>
            <a:r>
              <a:rPr lang="en-US" altLang="zh-CN" sz="2800" dirty="0">
                <a:solidFill>
                  <a:srgbClr val="FF0000"/>
                </a:solidFill>
              </a:rPr>
              <a:t>::</a:t>
            </a:r>
            <a:r>
              <a:rPr lang="en-US" altLang="zh-CN" sz="2800" dirty="0" err="1">
                <a:solidFill>
                  <a:srgbClr val="FF0000"/>
                </a:solidFill>
              </a:rPr>
              <a:t>protobuf</a:t>
            </a:r>
            <a:r>
              <a:rPr lang="en-US" altLang="zh-CN" sz="2800" dirty="0">
                <a:solidFill>
                  <a:srgbClr val="FF0000"/>
                </a:solidFill>
              </a:rPr>
              <a:t>::</a:t>
            </a:r>
            <a:r>
              <a:rPr lang="en-US" altLang="zh-CN" sz="2800" dirty="0" err="1">
                <a:solidFill>
                  <a:srgbClr val="FF0000"/>
                </a:solidFill>
              </a:rPr>
              <a:t>TextFormat</a:t>
            </a:r>
            <a:r>
              <a:rPr lang="en-US" altLang="zh-CN" sz="2800" dirty="0">
                <a:solidFill>
                  <a:srgbClr val="FF0000"/>
                </a:solidFill>
              </a:rPr>
              <a:t>::</a:t>
            </a:r>
            <a:r>
              <a:rPr lang="en-US" altLang="zh-CN" sz="2800" dirty="0" err="1">
                <a:solidFill>
                  <a:srgbClr val="FF0000"/>
                </a:solidFill>
              </a:rPr>
              <a:t>ParseFromString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dirty="0" err="1">
                <a:solidFill>
                  <a:srgbClr val="FF0000"/>
                </a:solidFill>
              </a:rPr>
              <a:t>pbmsg</a:t>
            </a:r>
            <a:r>
              <a:rPr lang="en-US" altLang="zh-CN" sz="2800" dirty="0">
                <a:solidFill>
                  <a:srgbClr val="FF0000"/>
                </a:solidFill>
              </a:rPr>
              <a:t>, &amp;</a:t>
            </a:r>
            <a:r>
              <a:rPr lang="en-US" altLang="zh-CN" sz="2800" dirty="0" err="1">
                <a:solidFill>
                  <a:srgbClr val="FF0000"/>
                </a:solidFill>
              </a:rPr>
              <a:t>parse_msg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0943" y="3044669"/>
            <a:ext cx="5565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②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msg_item.ParseFromString</a:t>
            </a:r>
            <a:r>
              <a:rPr lang="en-US" altLang="zh-CN" sz="2800" dirty="0" smtClean="0">
                <a:solidFill>
                  <a:srgbClr val="FF0000"/>
                </a:solidFill>
              </a:rPr>
              <a:t>(temp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16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集中存管额度管理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1164" y="1919288"/>
            <a:ext cx="10515600" cy="4680672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zh-CN" altLang="en-US" dirty="0" smtClean="0"/>
              <a:t>背景：</a:t>
            </a:r>
            <a:endParaRPr lang="en-US" altLang="zh-CN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zh-CN" dirty="0" smtClean="0"/>
              <a:t>受</a:t>
            </a:r>
            <a:r>
              <a:rPr lang="zh-CN" altLang="zh-CN" dirty="0"/>
              <a:t>人民银行对支付机构“断直连”监管</a:t>
            </a:r>
            <a:r>
              <a:rPr lang="zh-CN" altLang="zh-CN" dirty="0" smtClean="0"/>
              <a:t>要求</a:t>
            </a:r>
            <a:r>
              <a:rPr lang="zh-CN" altLang="en-US" dirty="0"/>
              <a:t>影响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和银行的连接必须经过网联或者银联系统。</a:t>
            </a:r>
            <a:endParaRPr lang="en-US" altLang="zh-CN" dirty="0" smtClean="0"/>
          </a:p>
          <a:p>
            <a:pPr marL="0" indent="0">
              <a:spcBef>
                <a:spcPts val="1200"/>
              </a:spcBef>
              <a:buNone/>
            </a:pP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zh-CN" altLang="en-US" dirty="0"/>
              <a:t>功能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 smtClean="0"/>
              <a:t>    </a:t>
            </a:r>
            <a:r>
              <a:rPr lang="zh-CN" altLang="zh-CN" dirty="0" smtClean="0"/>
              <a:t>为</a:t>
            </a:r>
            <a:r>
              <a:rPr lang="zh-CN" altLang="zh-CN" dirty="0"/>
              <a:t>结算提供实时联机查询央行</a:t>
            </a:r>
            <a:r>
              <a:rPr lang="en-US" altLang="zh-CN" dirty="0"/>
              <a:t>ACS</a:t>
            </a:r>
            <a:r>
              <a:rPr lang="zh-CN" altLang="zh-CN" dirty="0"/>
              <a:t>账户余额、映射额度、可用额度功能，支持网联热点账户的额度映射、解映射处理，接收网联额度通知管理</a:t>
            </a:r>
            <a:r>
              <a:rPr lang="zh-CN" altLang="zh-CN" dirty="0" smtClean="0"/>
              <a:t>功能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81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额度管理页面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16462"/>
            <a:ext cx="10240787" cy="48674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262" y="2404174"/>
            <a:ext cx="8277393" cy="328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4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6472" y="406689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系统流程图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77353" y="-187036"/>
            <a:ext cx="6814647" cy="704503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8084" y="1986802"/>
            <a:ext cx="506634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 smtClean="0"/>
              <a:t>映射</a:t>
            </a:r>
            <a:r>
              <a:rPr lang="zh-CN" altLang="en-US" sz="2400" dirty="0"/>
              <a:t>和解</a:t>
            </a:r>
            <a:r>
              <a:rPr lang="zh-CN" altLang="en-US" sz="2400" dirty="0" smtClean="0"/>
              <a:t>映射：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    我们在央行有一个主账户，网联和银联各有一个账户，把钱从央行调到网联、银联对应的账户叫做映射，反过来叫做解映射。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清算：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en-US" altLang="zh-CN" sz="2400" dirty="0"/>
              <a:t>   </a:t>
            </a:r>
            <a:r>
              <a:rPr lang="zh-CN" altLang="en-US" sz="2400" dirty="0"/>
              <a:t>网联每天上午</a:t>
            </a:r>
            <a:r>
              <a:rPr lang="en-US" altLang="zh-CN" sz="2400" dirty="0"/>
              <a:t>9</a:t>
            </a:r>
            <a:r>
              <a:rPr lang="zh-CN" altLang="en-US" sz="2400" dirty="0"/>
              <a:t>点和下午</a:t>
            </a:r>
            <a:r>
              <a:rPr lang="en-US" altLang="zh-CN" sz="2400" dirty="0"/>
              <a:t>3</a:t>
            </a:r>
            <a:r>
              <a:rPr lang="zh-CN" altLang="en-US" sz="2400" dirty="0"/>
              <a:t>点进行两次清算，算一下实际的收入和支出，调整我们的映射额度。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44" y="1986802"/>
            <a:ext cx="5374749" cy="379054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7931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遇到的问题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113818" cy="3723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这两个月遇到的问题很多，有大有小，有的多读读文档就能解决，有的需要阅读源码，但归根结底都是对业务和</a:t>
            </a:r>
            <a:r>
              <a:rPr lang="zh-CN" altLang="en-US" dirty="0" smtClean="0"/>
              <a:t>代码</a:t>
            </a:r>
            <a:r>
              <a:rPr lang="zh-CN" altLang="en-US" dirty="0"/>
              <a:t>不</a:t>
            </a:r>
            <a:r>
              <a:rPr lang="zh-CN" altLang="en-US" dirty="0" smtClean="0"/>
              <a:t>熟悉，理解不到位</a:t>
            </a:r>
            <a:r>
              <a:rPr lang="zh-CN" altLang="en-US" dirty="0" smtClean="0"/>
              <a:t>造成</a:t>
            </a:r>
            <a:r>
              <a:rPr lang="zh-CN" altLang="en-US" dirty="0" smtClean="0"/>
              <a:t>的，如何节省时间成本，快速了解新的东西是我最大的问题。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解决办法：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追本溯源，先搞清它为何存在，再去学习它的结构，内容。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学会沉淀，把学到的总结起来，会更牢固，也便于以后回看。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27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22409" y="248976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8800" dirty="0" smtClean="0"/>
              <a:t>谢谢！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6774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剪去单角的矩形 3"/>
          <p:cNvSpPr/>
          <p:nvPr/>
        </p:nvSpPr>
        <p:spPr>
          <a:xfrm>
            <a:off x="2292928" y="4772891"/>
            <a:ext cx="2015837" cy="116378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 smtClean="0"/>
              <a:t>t_trans</a:t>
            </a:r>
            <a:endParaRPr lang="zh-CN" altLang="en-US" sz="3200" dirty="0"/>
          </a:p>
        </p:txBody>
      </p:sp>
      <p:sp>
        <p:nvSpPr>
          <p:cNvPr id="5" name="剪去单角的矩形 4"/>
          <p:cNvSpPr/>
          <p:nvPr/>
        </p:nvSpPr>
        <p:spPr>
          <a:xfrm>
            <a:off x="4977247" y="4772891"/>
            <a:ext cx="2067789" cy="116378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t_trans_query</a:t>
            </a:r>
            <a:r>
              <a:rPr lang="en-US" altLang="zh-CN" sz="2400" dirty="0" smtClean="0"/>
              <a:t>(Buyer)</a:t>
            </a:r>
            <a:endParaRPr lang="zh-CN" altLang="en-US" sz="2400" dirty="0"/>
          </a:p>
        </p:txBody>
      </p:sp>
      <p:sp>
        <p:nvSpPr>
          <p:cNvPr id="6" name="剪去单角的矩形 5"/>
          <p:cNvSpPr/>
          <p:nvPr/>
        </p:nvSpPr>
        <p:spPr>
          <a:xfrm>
            <a:off x="7661564" y="4772892"/>
            <a:ext cx="2085109" cy="116378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t_trans_query</a:t>
            </a:r>
            <a:r>
              <a:rPr lang="en-US" altLang="zh-CN" sz="2400" dirty="0" smtClean="0"/>
              <a:t>(Seller)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566804" y="2114695"/>
            <a:ext cx="2888673" cy="118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交易</a:t>
            </a:r>
          </a:p>
        </p:txBody>
      </p:sp>
      <p:cxnSp>
        <p:nvCxnSpPr>
          <p:cNvPr id="9" name="直接箭头连接符 8"/>
          <p:cNvCxnSpPr>
            <a:stCxn id="7" idx="2"/>
          </p:cNvCxnSpPr>
          <p:nvPr/>
        </p:nvCxnSpPr>
        <p:spPr>
          <a:xfrm flipH="1">
            <a:off x="3300846" y="3299258"/>
            <a:ext cx="2710295" cy="147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" idx="3"/>
          </p:cNvCxnSpPr>
          <p:nvPr/>
        </p:nvCxnSpPr>
        <p:spPr>
          <a:xfrm>
            <a:off x="6011140" y="3299258"/>
            <a:ext cx="2" cy="147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</p:cNvCxnSpPr>
          <p:nvPr/>
        </p:nvCxnSpPr>
        <p:spPr>
          <a:xfrm>
            <a:off x="6011141" y="3299258"/>
            <a:ext cx="2710294" cy="147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600708" y="373968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异步化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35794" y="459942"/>
            <a:ext cx="59298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把本地事务里对实时性要求不高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r>
              <a:rPr lang="zh-CN" altLang="en-US" sz="3200" dirty="0" smtClean="0">
                <a:solidFill>
                  <a:srgbClr val="FF0000"/>
                </a:solidFill>
              </a:rPr>
              <a:t>的操作异步</a:t>
            </a:r>
            <a:r>
              <a:rPr lang="zh-CN" altLang="en-US" sz="3200" dirty="0" smtClean="0">
                <a:solidFill>
                  <a:srgbClr val="FF0000"/>
                </a:solidFill>
              </a:rPr>
              <a:t>化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29599" y="920949"/>
            <a:ext cx="27154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=&gt; </a:t>
            </a:r>
            <a:r>
              <a:rPr lang="zh-CN" altLang="en-US" sz="3200" dirty="0">
                <a:solidFill>
                  <a:srgbClr val="FF0000"/>
                </a:solidFill>
              </a:rPr>
              <a:t>效率</a:t>
            </a:r>
            <a:r>
              <a:rPr lang="en-US" altLang="zh-CN" sz="3200" dirty="0">
                <a:solidFill>
                  <a:srgbClr val="FF0000"/>
                </a:solidFill>
              </a:rPr>
              <a:t>UP</a:t>
            </a:r>
            <a:endParaRPr lang="zh-CN" altLang="en-US" sz="3200" dirty="0">
              <a:solidFill>
                <a:srgbClr val="FF0000"/>
              </a:solidFill>
            </a:endParaRP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61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6" grpId="1" animBg="1"/>
      <p:bldP spid="14" grpId="0" build="allAtOnce"/>
      <p:bldP spid="1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消息系统结构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8113"/>
            <a:ext cx="10515600" cy="3546361"/>
          </a:xfrm>
        </p:spPr>
      </p:pic>
      <p:sp>
        <p:nvSpPr>
          <p:cNvPr id="5" name="文本框 4"/>
          <p:cNvSpPr txBox="1"/>
          <p:nvPr/>
        </p:nvSpPr>
        <p:spPr>
          <a:xfrm>
            <a:off x="6862977" y="365125"/>
            <a:ext cx="52309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Topic</a:t>
            </a:r>
            <a:r>
              <a:rPr lang="zh-CN" altLang="en-US" dirty="0"/>
              <a:t>：用来划分不同类型的消息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msg_1</a:t>
            </a:r>
            <a:r>
              <a:rPr lang="en-US" altLang="zh-CN" dirty="0"/>
              <a:t>:</a:t>
            </a:r>
            <a:r>
              <a:rPr lang="zh-CN" altLang="en-US" dirty="0"/>
              <a:t>非事务消息（普通消息）</a:t>
            </a:r>
          </a:p>
          <a:p>
            <a:r>
              <a:rPr lang="en-US" altLang="zh-CN" dirty="0"/>
              <a:t>msg_2:</a:t>
            </a:r>
            <a:r>
              <a:rPr lang="zh-CN" altLang="en-US" dirty="0"/>
              <a:t>事务消息（分为</a:t>
            </a:r>
            <a:r>
              <a:rPr lang="en-US" altLang="zh-CN" dirty="0" smtClean="0"/>
              <a:t>prepare</a:t>
            </a:r>
            <a:r>
              <a:rPr lang="zh-CN" altLang="en-US" dirty="0"/>
              <a:t>、</a:t>
            </a:r>
            <a:r>
              <a:rPr lang="en-US" altLang="zh-CN" dirty="0" smtClean="0"/>
              <a:t>confirm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cancel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KAFKA </a:t>
            </a:r>
            <a:r>
              <a:rPr lang="en-US" altLang="zh-CN" dirty="0"/>
              <a:t>broker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Kafka</a:t>
            </a:r>
            <a:r>
              <a:rPr lang="zh-CN" altLang="en-US" dirty="0" smtClean="0"/>
              <a:t>消息系统集群的一个节点</a:t>
            </a:r>
            <a:endParaRPr lang="zh-CN" altLang="en-US" dirty="0"/>
          </a:p>
          <a:p>
            <a:r>
              <a:rPr lang="en-US" altLang="zh-CN" dirty="0"/>
              <a:t>mend</a:t>
            </a:r>
            <a:r>
              <a:rPr lang="zh-CN" altLang="en-US" dirty="0"/>
              <a:t>：补单模块</a:t>
            </a:r>
          </a:p>
          <a:p>
            <a:r>
              <a:rPr lang="en-US" altLang="zh-CN" dirty="0"/>
              <a:t>manager</a:t>
            </a:r>
            <a:r>
              <a:rPr lang="zh-CN" altLang="en-US" dirty="0"/>
              <a:t>（</a:t>
            </a:r>
            <a:r>
              <a:rPr lang="en-US" altLang="zh-CN" dirty="0"/>
              <a:t>linker</a:t>
            </a:r>
            <a:r>
              <a:rPr lang="zh-CN" altLang="en-US" dirty="0"/>
              <a:t>）：处理事务消息</a:t>
            </a:r>
          </a:p>
          <a:p>
            <a:r>
              <a:rPr lang="en-US" altLang="zh-CN" dirty="0"/>
              <a:t>pusher</a:t>
            </a:r>
            <a:r>
              <a:rPr lang="zh-CN" altLang="en-US" dirty="0"/>
              <a:t>：根据消息类型发送到不同消费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494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255" y="3651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MEND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300405" y="365125"/>
            <a:ext cx="11124649" cy="16312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n w="0"/>
                <a:solidFill>
                  <a:schemeClr val="tx1"/>
                </a:solidFill>
              </a:rPr>
              <a:t>t_link_msg</a:t>
            </a:r>
            <a:r>
              <a:rPr lang="en-US" altLang="zh-CN" sz="2000" dirty="0" smtClean="0">
                <a:ln w="0"/>
                <a:solidFill>
                  <a:schemeClr val="tx1"/>
                </a:solidFill>
              </a:rPr>
              <a:t>:</a:t>
            </a:r>
            <a:r>
              <a:rPr lang="zh-CN" altLang="en-US" sz="2000" dirty="0" smtClean="0">
                <a:ln w="0"/>
                <a:solidFill>
                  <a:schemeClr val="tx1"/>
                </a:solidFill>
              </a:rPr>
              <a:t>每个数据库里一张记录发送消息的表，根据分库的进度和状态查找补单消息。</a:t>
            </a:r>
            <a:endParaRPr lang="en-US" altLang="zh-CN" sz="2000" dirty="0" smtClean="0">
              <a:ln w="0"/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ln w="0"/>
                <a:solidFill>
                  <a:schemeClr val="tx1"/>
                </a:solidFill>
              </a:rPr>
              <a:t>有序消息：消息的 </a:t>
            </a:r>
            <a:r>
              <a:rPr lang="zh-CN" altLang="zh-CN" sz="2000" dirty="0" smtClean="0">
                <a:ln w="0"/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</a:t>
            </a:r>
            <a:r>
              <a:rPr lang="zh-CN" altLang="zh-CN" sz="2000" dirty="0">
                <a:ln w="0"/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_order_</a:t>
            </a:r>
            <a:r>
              <a:rPr lang="zh-CN" altLang="zh-CN" sz="2000" dirty="0" smtClean="0">
                <a:ln w="0"/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key</a:t>
            </a:r>
            <a:r>
              <a:rPr lang="en-US" altLang="zh-CN" sz="2000" dirty="0" smtClean="0">
                <a:ln w="0"/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zh-CN" altLang="en-US" sz="2000" dirty="0" smtClean="0">
                <a:ln w="0"/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不为空，必须把前置消息消费完才能消费该消息。</a:t>
            </a:r>
            <a:endParaRPr lang="en-US" altLang="zh-CN" sz="2000" dirty="0" smtClean="0">
              <a:ln w="0"/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zh-CN" altLang="en-US" sz="2000" dirty="0" smtClean="0">
                <a:ln w="0"/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验证是否消费：</a:t>
            </a:r>
            <a:r>
              <a:rPr lang="en-US" altLang="zh-CN" sz="2000" dirty="0" err="1">
                <a:ln w="0"/>
                <a:solidFill>
                  <a:schemeClr val="tx1"/>
                </a:solidFill>
              </a:rPr>
              <a:t>t_link_msg.F_msg_key</a:t>
            </a:r>
            <a:r>
              <a:rPr lang="en-US" altLang="zh-CN" sz="2000" dirty="0">
                <a:ln w="0"/>
                <a:solidFill>
                  <a:schemeClr val="tx1"/>
                </a:solidFill>
              </a:rPr>
              <a:t> </a:t>
            </a:r>
            <a:r>
              <a:rPr lang="zh-CN" altLang="en-US" sz="2000" dirty="0" smtClean="0">
                <a:ln w="0"/>
                <a:solidFill>
                  <a:schemeClr val="tx1"/>
                </a:solidFill>
              </a:rPr>
              <a:t>可以匹配</a:t>
            </a:r>
            <a:r>
              <a:rPr lang="en-US" altLang="zh-CN" sz="2000" dirty="0" err="1" smtClean="0">
                <a:ln w="0"/>
                <a:solidFill>
                  <a:schemeClr val="tx1"/>
                </a:solidFill>
              </a:rPr>
              <a:t>t_asyn_verify.F_msg_id</a:t>
            </a:r>
            <a:endParaRPr lang="en-US" altLang="zh-CN" sz="2000" dirty="0" smtClean="0">
              <a:ln w="0"/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ln w="0"/>
                <a:solidFill>
                  <a:schemeClr val="tx1"/>
                </a:solidFill>
                <a:latin typeface="Arial" panose="020B0604020202020204" pitchFamily="34" charset="0"/>
              </a:rPr>
              <a:t>保证顺序性：有序消息具有相同的</a:t>
            </a:r>
            <a:r>
              <a:rPr lang="en-US" altLang="zh-CN" sz="2000" dirty="0" err="1" smtClean="0">
                <a:ln w="0"/>
                <a:solidFill>
                  <a:schemeClr val="tx1"/>
                </a:solidFill>
              </a:rPr>
              <a:t>t_link_msg.F_order_key</a:t>
            </a:r>
            <a:r>
              <a:rPr lang="zh-CN" altLang="en-US" sz="2000" dirty="0" smtClean="0">
                <a:ln w="0"/>
                <a:solidFill>
                  <a:schemeClr val="tx1"/>
                </a:solidFill>
              </a:rPr>
              <a:t>，确保该值对应的</a:t>
            </a:r>
            <a:r>
              <a:rPr lang="en-US" altLang="zh-CN" sz="2000" dirty="0" err="1" smtClean="0">
                <a:ln w="0"/>
                <a:solidFill>
                  <a:schemeClr val="tx1"/>
                </a:solidFill>
              </a:rPr>
              <a:t>msg</a:t>
            </a:r>
            <a:r>
              <a:rPr lang="zh-CN" altLang="en-US" sz="2000" dirty="0" smtClean="0">
                <a:ln w="0"/>
                <a:solidFill>
                  <a:schemeClr val="tx1"/>
                </a:solidFill>
              </a:rPr>
              <a:t>被消费。</a:t>
            </a:r>
            <a:endParaRPr lang="zh-CN" altLang="zh-CN" sz="2000" dirty="0">
              <a:ln w="0"/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7969" y="1690688"/>
            <a:ext cx="10625831" cy="4585421"/>
          </a:xfrm>
          <a:prstGeom prst="rect">
            <a:avLst/>
          </a:prstGeom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32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Linker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8" y="1441306"/>
            <a:ext cx="10875963" cy="5137872"/>
          </a:xfrm>
        </p:spPr>
      </p:pic>
      <p:sp>
        <p:nvSpPr>
          <p:cNvPr id="5" name="文本框 4"/>
          <p:cNvSpPr txBox="1"/>
          <p:nvPr/>
        </p:nvSpPr>
        <p:spPr>
          <a:xfrm>
            <a:off x="3712243" y="365125"/>
            <a:ext cx="8479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ReCheck</a:t>
            </a:r>
            <a:r>
              <a:rPr lang="en-US" altLang="zh-CN" dirty="0" smtClean="0"/>
              <a:t>:</a:t>
            </a:r>
            <a:r>
              <a:rPr lang="zh-CN" altLang="en-US" dirty="0" smtClean="0"/>
              <a:t>反查，当收到</a:t>
            </a:r>
            <a:r>
              <a:rPr lang="en-US" altLang="zh-CN" dirty="0" smtClean="0"/>
              <a:t>prepare</a:t>
            </a:r>
            <a:r>
              <a:rPr lang="zh-CN" altLang="en-US" dirty="0" smtClean="0"/>
              <a:t>消息却没有匹配成功，那么通过反查来确认消息状态</a:t>
            </a:r>
            <a:endParaRPr lang="en-US" altLang="zh-CN" dirty="0" smtClean="0"/>
          </a:p>
          <a:p>
            <a:r>
              <a:rPr lang="en-US" altLang="zh-CN" dirty="0" smtClean="0"/>
              <a:t>Partition:</a:t>
            </a:r>
            <a:r>
              <a:rPr lang="zh-CN" altLang="en-US" dirty="0" smtClean="0"/>
              <a:t>将消息分流，分摊压力，提高并发程度。</a:t>
            </a:r>
            <a:endParaRPr lang="en-US" altLang="zh-CN" dirty="0" smtClean="0"/>
          </a:p>
          <a:p>
            <a:r>
              <a:rPr lang="en-US" altLang="zh-CN" dirty="0" err="1" smtClean="0"/>
              <a:t>Sliding_window</a:t>
            </a:r>
            <a:r>
              <a:rPr lang="en-US" altLang="zh-CN" dirty="0" smtClean="0"/>
              <a:t>:</a:t>
            </a:r>
            <a:r>
              <a:rPr lang="zh-CN" altLang="en-US" dirty="0" smtClean="0"/>
              <a:t>滑动窗口，进行消息配对。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08453" y="2856080"/>
            <a:ext cx="117835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先有</a:t>
            </a:r>
            <a:r>
              <a:rPr lang="en-US" altLang="zh-CN" sz="3600" dirty="0"/>
              <a:t>Prepare</a:t>
            </a:r>
            <a:r>
              <a:rPr lang="zh-CN" altLang="en-US" sz="3600" dirty="0"/>
              <a:t>，再有</a:t>
            </a:r>
            <a:r>
              <a:rPr lang="en-US" altLang="zh-CN" sz="3600" dirty="0" smtClean="0"/>
              <a:t>Confirm</a:t>
            </a:r>
            <a:r>
              <a:rPr lang="zh-CN" altLang="en-US" sz="3600" dirty="0" smtClean="0"/>
              <a:t> </a:t>
            </a:r>
            <a:r>
              <a:rPr lang="en-US" altLang="zh-CN" sz="3600" dirty="0"/>
              <a:t>=&gt;</a:t>
            </a:r>
            <a:r>
              <a:rPr lang="zh-CN" altLang="en-US" sz="3600" dirty="0"/>
              <a:t>消息确认，发送</a:t>
            </a:r>
            <a:endParaRPr lang="en-US" altLang="zh-CN" sz="3600" dirty="0"/>
          </a:p>
          <a:p>
            <a:r>
              <a:rPr lang="zh-CN" altLang="en-US" sz="3600" dirty="0"/>
              <a:t>先</a:t>
            </a:r>
            <a:r>
              <a:rPr lang="zh-CN" altLang="en-US" sz="3600" dirty="0" smtClean="0"/>
              <a:t>有</a:t>
            </a:r>
            <a:r>
              <a:rPr lang="en-US" altLang="zh-CN" sz="3600" dirty="0" smtClean="0"/>
              <a:t>Prepare</a:t>
            </a:r>
            <a:r>
              <a:rPr lang="zh-CN" altLang="en-US" sz="3600" dirty="0" smtClean="0"/>
              <a:t>，</a:t>
            </a:r>
            <a:r>
              <a:rPr lang="zh-CN" altLang="en-US" sz="3600" dirty="0"/>
              <a:t>再有</a:t>
            </a:r>
            <a:r>
              <a:rPr lang="en-US" altLang="zh-CN" sz="3600" dirty="0" smtClean="0"/>
              <a:t>Cancel</a:t>
            </a:r>
            <a:r>
              <a:rPr lang="zh-CN" altLang="en-US" sz="3600" dirty="0" smtClean="0"/>
              <a:t> </a:t>
            </a:r>
            <a:r>
              <a:rPr lang="en-US" altLang="zh-CN" sz="3600" dirty="0"/>
              <a:t>=&gt;</a:t>
            </a:r>
            <a:r>
              <a:rPr lang="zh-CN" altLang="en-US" sz="3600" dirty="0" smtClean="0"/>
              <a:t>消息</a:t>
            </a:r>
            <a:r>
              <a:rPr lang="zh-CN" altLang="en-US" sz="3600" dirty="0"/>
              <a:t>取消</a:t>
            </a:r>
            <a:r>
              <a:rPr lang="zh-CN" altLang="en-US" sz="3600" dirty="0" smtClean="0"/>
              <a:t>，丢弃</a:t>
            </a:r>
            <a:endParaRPr lang="en-US" altLang="zh-CN" sz="3600" dirty="0"/>
          </a:p>
          <a:p>
            <a:r>
              <a:rPr lang="zh-CN" altLang="en-US" sz="3600" dirty="0"/>
              <a:t>先有</a:t>
            </a:r>
            <a:r>
              <a:rPr lang="en-US" altLang="zh-CN" sz="3600" dirty="0"/>
              <a:t>Prepare</a:t>
            </a:r>
            <a:r>
              <a:rPr lang="zh-CN" altLang="en-US" sz="3600" dirty="0" smtClean="0"/>
              <a:t>，再无</a:t>
            </a:r>
            <a:r>
              <a:rPr lang="en-US" altLang="zh-CN" sz="3600" dirty="0" smtClean="0"/>
              <a:t>Confirm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Cancel=&gt;</a:t>
            </a:r>
            <a:r>
              <a:rPr lang="zh-CN" altLang="en-US" sz="3600" dirty="0" smtClean="0"/>
              <a:t>重新查询，更新状态</a:t>
            </a:r>
            <a:endParaRPr lang="en-US" altLang="zh-CN" sz="3600" dirty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7244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Pusher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2497849"/>
            <a:ext cx="11970327" cy="3348144"/>
          </a:xfrm>
        </p:spPr>
      </p:pic>
      <p:sp>
        <p:nvSpPr>
          <p:cNvPr id="5" name="文本框 4"/>
          <p:cNvSpPr txBox="1"/>
          <p:nvPr/>
        </p:nvSpPr>
        <p:spPr>
          <a:xfrm>
            <a:off x="3657600" y="675025"/>
            <a:ext cx="8423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Fetcher:</a:t>
            </a:r>
            <a:r>
              <a:rPr lang="zh-CN" altLang="en-US" sz="2000" dirty="0"/>
              <a:t>从</a:t>
            </a:r>
            <a:r>
              <a:rPr lang="en-US" altLang="zh-CN" sz="2000" dirty="0"/>
              <a:t>KAFKA</a:t>
            </a:r>
            <a:r>
              <a:rPr lang="zh-CN" altLang="en-US" sz="2000" dirty="0"/>
              <a:t>拉取数据，并传递给</a:t>
            </a:r>
            <a:r>
              <a:rPr lang="en-US" altLang="zh-CN" sz="2000" dirty="0"/>
              <a:t>Handler</a:t>
            </a:r>
          </a:p>
          <a:p>
            <a:r>
              <a:rPr lang="en-US" altLang="zh-CN" sz="2000" dirty="0"/>
              <a:t>Handler</a:t>
            </a:r>
            <a:r>
              <a:rPr lang="zh-CN" altLang="en-US" sz="2000" dirty="0"/>
              <a:t>：将收到的数据发送给</a:t>
            </a:r>
            <a:r>
              <a:rPr lang="en-US" altLang="zh-CN" sz="2000" dirty="0"/>
              <a:t>Consumer</a:t>
            </a:r>
            <a:r>
              <a:rPr lang="zh-CN" altLang="en-US" sz="2000" dirty="0"/>
              <a:t>，消费成功后传递给</a:t>
            </a:r>
            <a:r>
              <a:rPr lang="en-US" altLang="zh-CN" sz="2000" dirty="0"/>
              <a:t>Marker</a:t>
            </a:r>
          </a:p>
          <a:p>
            <a:r>
              <a:rPr lang="en-US" altLang="zh-CN" sz="2000" dirty="0"/>
              <a:t>Marker </a:t>
            </a:r>
            <a:r>
              <a:rPr lang="zh-CN" altLang="en-US" sz="2000" dirty="0"/>
              <a:t>：向</a:t>
            </a:r>
            <a:r>
              <a:rPr lang="en-US" altLang="zh-CN" sz="2000" dirty="0"/>
              <a:t>KAFKA</a:t>
            </a:r>
            <a:r>
              <a:rPr lang="zh-CN" altLang="en-US" sz="2000" dirty="0"/>
              <a:t>标记消费成功的消息</a:t>
            </a:r>
            <a:r>
              <a:rPr lang="en-US" altLang="zh-CN" sz="2000" dirty="0" smtClean="0"/>
              <a:t>offset</a:t>
            </a:r>
            <a:r>
              <a:rPr lang="zh-CN" altLang="en-US" sz="2000" dirty="0" smtClean="0"/>
              <a:t>（消息在</a:t>
            </a:r>
            <a:r>
              <a:rPr lang="en-US" altLang="zh-CN" sz="2000" dirty="0" smtClean="0"/>
              <a:t>Kafka</a:t>
            </a:r>
            <a:r>
              <a:rPr lang="zh-CN" altLang="en-US" sz="2000" dirty="0" smtClean="0"/>
              <a:t>里的唯一标识）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8185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Consumer_new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27906"/>
            <a:ext cx="9781309" cy="552660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28854" y="478115"/>
            <a:ext cx="3673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</a:t>
            </a:r>
            <a:r>
              <a:rPr lang="en-US" altLang="zh-CN" dirty="0" err="1" smtClean="0"/>
              <a:t>_asyn_verify</a:t>
            </a:r>
            <a:r>
              <a:rPr lang="en-US" altLang="zh-CN" dirty="0" smtClean="0"/>
              <a:t>:</a:t>
            </a:r>
            <a:r>
              <a:rPr lang="zh-CN" altLang="en-US" dirty="0" smtClean="0"/>
              <a:t>记录所有的消费行为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40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66" y="219652"/>
            <a:ext cx="11007268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7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9653</TotalTime>
  <Words>1469</Words>
  <Application>Microsoft Office PowerPoint</Application>
  <PresentationFormat>宽屏</PresentationFormat>
  <Paragraphs>164</Paragraphs>
  <Slides>25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黑体</vt:lpstr>
      <vt:lpstr>华文仿宋</vt:lpstr>
      <vt:lpstr>宋体</vt:lpstr>
      <vt:lpstr>Arial</vt:lpstr>
      <vt:lpstr>Calibri</vt:lpstr>
      <vt:lpstr>Calibri Light</vt:lpstr>
      <vt:lpstr>DejaVu Sans Mono</vt:lpstr>
      <vt:lpstr>Office 主题</vt:lpstr>
      <vt:lpstr>新人串讲</vt:lpstr>
      <vt:lpstr>目录</vt:lpstr>
      <vt:lpstr>消息系统</vt:lpstr>
      <vt:lpstr>消息系统结构</vt:lpstr>
      <vt:lpstr>MEND</vt:lpstr>
      <vt:lpstr>Linker</vt:lpstr>
      <vt:lpstr>Pusher</vt:lpstr>
      <vt:lpstr>Consumer_new</vt:lpstr>
      <vt:lpstr>PowerPoint 演示文稿</vt:lpstr>
      <vt:lpstr>PowerPoint 演示文稿</vt:lpstr>
      <vt:lpstr>调用流程图</vt:lpstr>
      <vt:lpstr>编写测试用例</vt:lpstr>
      <vt:lpstr>举个例子</vt:lpstr>
      <vt:lpstr>Jenkins</vt:lpstr>
      <vt:lpstr>Opentest升级</vt:lpstr>
      <vt:lpstr>Protobuf打包</vt:lpstr>
      <vt:lpstr>思路： 因为模块名和接口名可以唯一决定一个接口，将其写在配置文件里，这样opentest可以根据case动态选择组包的方式。 </vt:lpstr>
      <vt:lpstr>opentest发包给被测模块时先判断是否进行protobuf打包，以及哪一种打包方式。</vt:lpstr>
      <vt:lpstr>最后根据不同的方式进行打包然后发送。 被测模块就可以收到正确的包了。</vt:lpstr>
      <vt:lpstr>遇到的问题</vt:lpstr>
      <vt:lpstr>集中存管额度管理</vt:lpstr>
      <vt:lpstr>额度管理页面</vt:lpstr>
      <vt:lpstr>系统流程图</vt:lpstr>
      <vt:lpstr>遇到的问题</vt:lpstr>
      <vt:lpstr>谢谢！</vt:lpstr>
    </vt:vector>
  </TitlesOfParts>
  <Company>baidu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Opentest测试框架串讲</dc:title>
  <dc:creator>Ren,Chao(DXM)</dc:creator>
  <cp:lastModifiedBy>Ren,Chao(DXM)</cp:lastModifiedBy>
  <cp:revision>100</cp:revision>
  <dcterms:created xsi:type="dcterms:W3CDTF">2018-10-10T10:46:18Z</dcterms:created>
  <dcterms:modified xsi:type="dcterms:W3CDTF">2018-11-02T03:55:23Z</dcterms:modified>
</cp:coreProperties>
</file>