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685800" y="2130425"/>
            <a:ext cx="7772400" cy="1470025"/>
          </a:xfrm>
          <a:prstGeom prst="rect">
            <a:avLst/>
          </a:prstGeom>
        </p:spPr>
        <p:txBody>
          <a:bodyPr/>
          <a:lstStyle/>
          <a:p>
            <a:pPr/>
            <a:r>
              <a:t>Title Text</a:t>
            </a:r>
          </a:p>
        </p:txBody>
      </p:sp>
      <p:sp>
        <p:nvSpPr>
          <p:cNvPr id="12"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3" name="Body Level One…"/>
          <p:cNvSpPr txBox="1"/>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half" idx="21"/>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3" name="Picture Placeholder 2"/>
          <p:cNvSpPr/>
          <p:nvPr>
            <p:ph type="pic" sz="half" idx="21"/>
          </p:nvPr>
        </p:nvSpPr>
        <p:spPr>
          <a:xfrm>
            <a:off x="1792288" y="612775"/>
            <a:ext cx="5486401" cy="4114800"/>
          </a:xfrm>
          <a:prstGeom prst="rect">
            <a:avLst/>
          </a:prstGeom>
        </p:spPr>
        <p:txBody>
          <a:bodyPr lIns="91439" rIns="91439">
            <a:noAutofit/>
          </a:bodyPr>
          <a:lstStyle/>
          <a:p>
            <a:pPr/>
          </a:p>
        </p:txBody>
      </p:sp>
      <p:sp>
        <p:nvSpPr>
          <p:cNvPr id="84"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28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2.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eg"/><Relationship Id="rId3" Type="http://schemas.openxmlformats.org/officeDocument/2006/relationships/image" Target="../media/image2.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jpeg"/><Relationship Id="rId3"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96" name="Rectangle 3"/>
          <p:cNvGrpSpPr/>
          <p:nvPr/>
        </p:nvGrpSpPr>
        <p:grpSpPr>
          <a:xfrm>
            <a:off x="107503" y="116631"/>
            <a:ext cx="8928994" cy="720082"/>
            <a:chOff x="0" y="0"/>
            <a:chExt cx="8928992" cy="720080"/>
          </a:xfrm>
        </p:grpSpPr>
        <p:sp>
          <p:nvSpPr>
            <p:cNvPr id="94" name="Rectangle"/>
            <p:cNvSpPr/>
            <p:nvPr/>
          </p:nvSpPr>
          <p:spPr>
            <a:xfrm>
              <a:off x="-1" y="-1"/>
              <a:ext cx="8928994" cy="720082"/>
            </a:xfrm>
            <a:prstGeom prst="rect">
              <a:avLst/>
            </a:prstGeom>
            <a:solidFill>
              <a:srgbClr val="C3D69B"/>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95" name="Alejandro Fernandez"/>
            <p:cNvSpPr txBox="1"/>
            <p:nvPr/>
          </p:nvSpPr>
          <p:spPr>
            <a:xfrm>
              <a:off x="45719" y="116936"/>
              <a:ext cx="8837553" cy="4862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FFFFFF"/>
                  </a:solidFill>
                  <a:latin typeface="Arial"/>
                  <a:ea typeface="Arial"/>
                  <a:cs typeface="Arial"/>
                  <a:sym typeface="Arial"/>
                </a:defRPr>
              </a:lvl1pPr>
            </a:lstStyle>
            <a:p>
              <a:pPr/>
              <a:r>
                <a:t>Alejandro Fernandez</a:t>
              </a:r>
            </a:p>
          </p:txBody>
        </p:sp>
      </p:grpSp>
      <p:sp>
        <p:nvSpPr>
          <p:cNvPr id="97" name="Rectangle 4"/>
          <p:cNvSpPr/>
          <p:nvPr/>
        </p:nvSpPr>
        <p:spPr>
          <a:xfrm>
            <a:off x="107503" y="3789040"/>
            <a:ext cx="2160242" cy="2952329"/>
          </a:xfrm>
          <a:prstGeom prst="rect">
            <a:avLst/>
          </a:prstGeom>
          <a:solidFill>
            <a:srgbClr val="C3D69B"/>
          </a:solidFill>
          <a:ln w="12700">
            <a:miter lim="400000"/>
          </a:ln>
        </p:spPr>
        <p:txBody>
          <a:bodyPr lIns="45719" rIns="45719" anchor="ctr"/>
          <a:lstStyle/>
          <a:p>
            <a:pPr algn="ctr">
              <a:defRPr>
                <a:solidFill>
                  <a:srgbClr val="FFFFFF"/>
                </a:solidFill>
              </a:defRPr>
            </a:pPr>
          </a:p>
        </p:txBody>
      </p:sp>
      <p:sp>
        <p:nvSpPr>
          <p:cNvPr id="98" name="Rectangle 5"/>
          <p:cNvSpPr/>
          <p:nvPr/>
        </p:nvSpPr>
        <p:spPr>
          <a:xfrm>
            <a:off x="6804248" y="5048015"/>
            <a:ext cx="2160241" cy="1693353"/>
          </a:xfrm>
          <a:prstGeom prst="rect">
            <a:avLst/>
          </a:prstGeom>
          <a:solidFill>
            <a:srgbClr val="D7E4BD"/>
          </a:solidFill>
          <a:ln w="12700">
            <a:miter lim="400000"/>
          </a:ln>
        </p:spPr>
        <p:txBody>
          <a:bodyPr lIns="45719" rIns="45719" anchor="ctr"/>
          <a:lstStyle/>
          <a:p>
            <a:pPr algn="ctr">
              <a:defRPr>
                <a:solidFill>
                  <a:srgbClr val="FFFFFF"/>
                </a:solidFill>
              </a:defRPr>
            </a:pPr>
          </a:p>
        </p:txBody>
      </p:sp>
      <p:sp>
        <p:nvSpPr>
          <p:cNvPr id="99" name="TextBox 6"/>
          <p:cNvSpPr txBox="1"/>
          <p:nvPr/>
        </p:nvSpPr>
        <p:spPr>
          <a:xfrm>
            <a:off x="153223" y="127759"/>
            <a:ext cx="486506"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000">
                <a:latin typeface="Century Gothic"/>
                <a:ea typeface="Century Gothic"/>
                <a:cs typeface="Century Gothic"/>
                <a:sym typeface="Century Gothic"/>
              </a:defRPr>
            </a:lvl1pPr>
          </a:lstStyle>
          <a:p>
            <a:pPr/>
            <a:r>
              <a:t>Name</a:t>
            </a:r>
          </a:p>
        </p:txBody>
      </p:sp>
      <p:sp>
        <p:nvSpPr>
          <p:cNvPr id="100" name="TextBox 7"/>
          <p:cNvSpPr txBox="1"/>
          <p:nvPr/>
        </p:nvSpPr>
        <p:spPr>
          <a:xfrm>
            <a:off x="153223" y="3789040"/>
            <a:ext cx="890066" cy="853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000">
                <a:latin typeface="Century Gothic"/>
                <a:ea typeface="Century Gothic"/>
                <a:cs typeface="Century Gothic"/>
                <a:sym typeface="Century Gothic"/>
              </a:defRPr>
            </a:pPr>
            <a:r>
              <a:t>Personality:</a:t>
            </a:r>
          </a:p>
          <a:p>
            <a:pPr>
              <a:defRPr b="1" sz="1000">
                <a:latin typeface="Century Gothic"/>
                <a:ea typeface="Century Gothic"/>
                <a:cs typeface="Century Gothic"/>
                <a:sym typeface="Century Gothic"/>
              </a:defRPr>
            </a:pPr>
          </a:p>
          <a:p>
            <a:pPr marL="171450" indent="-171450">
              <a:buSzPct val="100000"/>
              <a:buChar char="-"/>
              <a:defRPr sz="1000">
                <a:latin typeface="Century Gothic"/>
                <a:ea typeface="Century Gothic"/>
                <a:cs typeface="Century Gothic"/>
                <a:sym typeface="Century Gothic"/>
              </a:defRPr>
            </a:pPr>
            <a:r>
              <a:t>Outgoing</a:t>
            </a:r>
          </a:p>
          <a:p>
            <a:pPr marL="171450" indent="-171450">
              <a:buSzPct val="100000"/>
              <a:buChar char="-"/>
              <a:defRPr sz="1000">
                <a:latin typeface="Century Gothic"/>
                <a:ea typeface="Century Gothic"/>
                <a:cs typeface="Century Gothic"/>
                <a:sym typeface="Century Gothic"/>
              </a:defRPr>
            </a:pPr>
            <a:r>
              <a:t>Analytical</a:t>
            </a:r>
          </a:p>
        </p:txBody>
      </p:sp>
      <p:sp>
        <p:nvSpPr>
          <p:cNvPr id="101" name="Rectangle 8"/>
          <p:cNvSpPr/>
          <p:nvPr/>
        </p:nvSpPr>
        <p:spPr>
          <a:xfrm>
            <a:off x="106697" y="980728"/>
            <a:ext cx="2160242" cy="2664297"/>
          </a:xfrm>
          <a:prstGeom prst="rect">
            <a:avLst/>
          </a:prstGeom>
          <a:solidFill>
            <a:srgbClr val="D7E4BD"/>
          </a:solidFill>
          <a:ln w="12700">
            <a:miter lim="400000"/>
          </a:ln>
        </p:spPr>
        <p:txBody>
          <a:bodyPr lIns="45719" rIns="45719" anchor="ctr"/>
          <a:lstStyle/>
          <a:p>
            <a:pPr algn="ctr">
              <a:defRPr>
                <a:solidFill>
                  <a:srgbClr val="FFFFFF"/>
                </a:solidFill>
              </a:defRPr>
            </a:pPr>
          </a:p>
        </p:txBody>
      </p:sp>
      <p:sp>
        <p:nvSpPr>
          <p:cNvPr id="102" name="TextBox 9"/>
          <p:cNvSpPr txBox="1"/>
          <p:nvPr/>
        </p:nvSpPr>
        <p:spPr>
          <a:xfrm>
            <a:off x="153224" y="980728"/>
            <a:ext cx="1940556" cy="161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000">
                <a:latin typeface="Century Gothic"/>
                <a:ea typeface="Century Gothic"/>
                <a:cs typeface="Century Gothic"/>
                <a:sym typeface="Century Gothic"/>
              </a:defRPr>
            </a:pPr>
            <a:r>
              <a:t>Age: 2</a:t>
            </a:r>
            <a:r>
              <a:rPr b="0"/>
              <a:t>4</a:t>
            </a:r>
            <a:endParaRPr b="0"/>
          </a:p>
          <a:p>
            <a:pPr>
              <a:defRPr sz="1000">
                <a:latin typeface="Century Gothic"/>
                <a:ea typeface="Century Gothic"/>
                <a:cs typeface="Century Gothic"/>
                <a:sym typeface="Century Gothic"/>
              </a:defRPr>
            </a:pPr>
          </a:p>
          <a:p>
            <a:pPr>
              <a:defRPr b="1" sz="1000">
                <a:latin typeface="Century Gothic"/>
                <a:ea typeface="Century Gothic"/>
                <a:cs typeface="Century Gothic"/>
                <a:sym typeface="Century Gothic"/>
              </a:defRPr>
            </a:pPr>
            <a:r>
              <a:t>Employment</a:t>
            </a:r>
            <a:r>
              <a:rPr b="0"/>
              <a:t>: College Student</a:t>
            </a:r>
            <a:endParaRPr b="0"/>
          </a:p>
          <a:p>
            <a:pPr>
              <a:defRPr sz="1000">
                <a:latin typeface="Century Gothic"/>
                <a:ea typeface="Century Gothic"/>
                <a:cs typeface="Century Gothic"/>
                <a:sym typeface="Century Gothic"/>
              </a:defRPr>
            </a:pPr>
          </a:p>
          <a:p>
            <a:pPr>
              <a:defRPr b="1" sz="1000">
                <a:latin typeface="Century Gothic"/>
                <a:ea typeface="Century Gothic"/>
                <a:cs typeface="Century Gothic"/>
                <a:sym typeface="Century Gothic"/>
              </a:defRPr>
            </a:pPr>
            <a:r>
              <a:t>Personality keywords</a:t>
            </a:r>
            <a:r>
              <a:rPr b="0"/>
              <a:t>:</a:t>
            </a:r>
            <a:endParaRPr b="0"/>
          </a:p>
          <a:p>
            <a:pPr>
              <a:defRPr sz="1000">
                <a:latin typeface="Century Gothic"/>
                <a:ea typeface="Century Gothic"/>
                <a:cs typeface="Century Gothic"/>
                <a:sym typeface="Century Gothic"/>
              </a:defRPr>
            </a:pPr>
          </a:p>
          <a:p>
            <a:pPr>
              <a:defRPr sz="1000">
                <a:latin typeface="Century Gothic"/>
                <a:ea typeface="Century Gothic"/>
                <a:cs typeface="Century Gothic"/>
                <a:sym typeface="Century Gothic"/>
              </a:defRPr>
            </a:pPr>
            <a:r>
              <a:t>Fitness</a:t>
            </a:r>
          </a:p>
          <a:p>
            <a:pPr>
              <a:defRPr sz="1000">
                <a:latin typeface="Century Gothic"/>
                <a:ea typeface="Century Gothic"/>
                <a:cs typeface="Century Gothic"/>
                <a:sym typeface="Century Gothic"/>
              </a:defRPr>
            </a:pPr>
            <a:r>
              <a:t>Music</a:t>
            </a:r>
          </a:p>
          <a:p>
            <a:pPr>
              <a:defRPr sz="1000">
                <a:latin typeface="Century Gothic"/>
                <a:ea typeface="Century Gothic"/>
                <a:cs typeface="Century Gothic"/>
                <a:sym typeface="Century Gothic"/>
              </a:defRPr>
            </a:pPr>
            <a:r>
              <a:t>Business</a:t>
            </a:r>
          </a:p>
        </p:txBody>
      </p:sp>
      <p:grpSp>
        <p:nvGrpSpPr>
          <p:cNvPr id="105" name="Rectangle 11"/>
          <p:cNvGrpSpPr/>
          <p:nvPr/>
        </p:nvGrpSpPr>
        <p:grpSpPr>
          <a:xfrm>
            <a:off x="4644008" y="3789039"/>
            <a:ext cx="2034421" cy="2952330"/>
            <a:chOff x="0" y="0"/>
            <a:chExt cx="2034420" cy="2952328"/>
          </a:xfrm>
        </p:grpSpPr>
        <p:sp>
          <p:nvSpPr>
            <p:cNvPr id="103" name="Rectangle"/>
            <p:cNvSpPr/>
            <p:nvPr/>
          </p:nvSpPr>
          <p:spPr>
            <a:xfrm>
              <a:off x="-1" y="-1"/>
              <a:ext cx="2034422" cy="2952330"/>
            </a:xfrm>
            <a:prstGeom prst="rect">
              <a:avLst/>
            </a:prstGeom>
            <a:solidFill>
              <a:srgbClr val="C3D69B"/>
            </a:solidFill>
            <a:ln w="12700" cap="flat">
              <a:noFill/>
              <a:miter lim="400000"/>
            </a:ln>
            <a:effectLst/>
          </p:spPr>
          <p:txBody>
            <a:bodyPr wrap="square" lIns="45719" tIns="45719" rIns="45719" bIns="45719" numCol="1" anchor="t">
              <a:noAutofit/>
            </a:bodyPr>
            <a:lstStyle/>
            <a:p>
              <a:pPr/>
            </a:p>
          </p:txBody>
        </p:sp>
        <p:sp>
          <p:nvSpPr>
            <p:cNvPr id="104" name="- Give up before trying"/>
            <p:cNvSpPr txBox="1"/>
            <p:nvPr/>
          </p:nvSpPr>
          <p:spPr>
            <a:xfrm>
              <a:off x="45719" y="-1"/>
              <a:ext cx="1942982" cy="4388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200"/>
              </a:pPr>
            </a:p>
            <a:p>
              <a:pPr>
                <a:defRPr sz="1200"/>
              </a:pPr>
              <a:r>
                <a:t>- Give up before trying</a:t>
              </a:r>
            </a:p>
          </p:txBody>
        </p:sp>
      </p:grpSp>
      <p:grpSp>
        <p:nvGrpSpPr>
          <p:cNvPr id="108" name="Rectangle 12"/>
          <p:cNvGrpSpPr/>
          <p:nvPr/>
        </p:nvGrpSpPr>
        <p:grpSpPr>
          <a:xfrm>
            <a:off x="2447816" y="3789039"/>
            <a:ext cx="2034421" cy="2952330"/>
            <a:chOff x="0" y="0"/>
            <a:chExt cx="2034420" cy="2952328"/>
          </a:xfrm>
        </p:grpSpPr>
        <p:sp>
          <p:nvSpPr>
            <p:cNvPr id="106" name="Rectangle"/>
            <p:cNvSpPr/>
            <p:nvPr/>
          </p:nvSpPr>
          <p:spPr>
            <a:xfrm>
              <a:off x="-1" y="-1"/>
              <a:ext cx="2034422" cy="2952330"/>
            </a:xfrm>
            <a:prstGeom prst="rect">
              <a:avLst/>
            </a:prstGeom>
            <a:solidFill>
              <a:srgbClr val="D7E4BD"/>
            </a:soli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07" name="Also be better than yesterday…"/>
            <p:cNvSpPr txBox="1"/>
            <p:nvPr/>
          </p:nvSpPr>
          <p:spPr>
            <a:xfrm>
              <a:off x="45719" y="-1"/>
              <a:ext cx="1942982" cy="1010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200">
                  <a:solidFill>
                    <a:srgbClr val="FFFFFF"/>
                  </a:solidFill>
                </a:defRPr>
              </a:pPr>
            </a:p>
            <a:p>
              <a:pPr marL="171450" indent="-171450">
                <a:buSzPct val="100000"/>
                <a:buChar char="-"/>
                <a:defRPr sz="1200"/>
              </a:pPr>
              <a:r>
                <a:t>Also be better than yesterday</a:t>
              </a:r>
            </a:p>
            <a:p>
              <a:pPr marL="171450" indent="-171450">
                <a:buSzPct val="100000"/>
                <a:buChar char="-"/>
                <a:defRPr sz="1200"/>
              </a:pPr>
              <a:r>
                <a:t>Not put people down as we grow</a:t>
              </a:r>
            </a:p>
          </p:txBody>
        </p:sp>
      </p:grpSp>
      <p:sp>
        <p:nvSpPr>
          <p:cNvPr id="109" name="TextBox 13"/>
          <p:cNvSpPr txBox="1"/>
          <p:nvPr/>
        </p:nvSpPr>
        <p:spPr>
          <a:xfrm>
            <a:off x="2504774" y="3830851"/>
            <a:ext cx="659952"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000">
                <a:latin typeface="Century Gothic"/>
                <a:ea typeface="Century Gothic"/>
                <a:cs typeface="Century Gothic"/>
                <a:sym typeface="Century Gothic"/>
              </a:defRPr>
            </a:pPr>
            <a:r>
              <a:t>We must</a:t>
            </a:r>
            <a:r>
              <a:rPr b="0"/>
              <a:t>:</a:t>
            </a:r>
          </a:p>
        </p:txBody>
      </p:sp>
      <p:sp>
        <p:nvSpPr>
          <p:cNvPr id="110" name="TextBox 14"/>
          <p:cNvSpPr txBox="1"/>
          <p:nvPr/>
        </p:nvSpPr>
        <p:spPr>
          <a:xfrm>
            <a:off x="4671560" y="3830851"/>
            <a:ext cx="891442"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000">
                <a:latin typeface="Century Gothic"/>
                <a:ea typeface="Century Gothic"/>
                <a:cs typeface="Century Gothic"/>
                <a:sym typeface="Century Gothic"/>
              </a:defRPr>
            </a:lvl1pPr>
          </a:lstStyle>
          <a:p>
            <a:pPr/>
            <a:r>
              <a:t>We must not:</a:t>
            </a:r>
          </a:p>
        </p:txBody>
      </p:sp>
      <p:grpSp>
        <p:nvGrpSpPr>
          <p:cNvPr id="113" name="Rectangle 15"/>
          <p:cNvGrpSpPr/>
          <p:nvPr/>
        </p:nvGrpSpPr>
        <p:grpSpPr>
          <a:xfrm>
            <a:off x="4644008" y="980727"/>
            <a:ext cx="2034421" cy="2664298"/>
            <a:chOff x="0" y="0"/>
            <a:chExt cx="2034420" cy="2664296"/>
          </a:xfrm>
        </p:grpSpPr>
        <p:sp>
          <p:nvSpPr>
            <p:cNvPr id="111" name="Rectangle"/>
            <p:cNvSpPr/>
            <p:nvPr/>
          </p:nvSpPr>
          <p:spPr>
            <a:xfrm>
              <a:off x="-1" y="-1"/>
              <a:ext cx="2034422" cy="2664298"/>
            </a:xfrm>
            <a:prstGeom prst="rect">
              <a:avLst/>
            </a:prstGeom>
            <a:solidFill>
              <a:srgbClr val="D7E4BD"/>
            </a:soli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12" name="Help people in new and innovative ways…"/>
            <p:cNvSpPr txBox="1"/>
            <p:nvPr/>
          </p:nvSpPr>
          <p:spPr>
            <a:xfrm>
              <a:off x="45719" y="-1"/>
              <a:ext cx="1942982" cy="13024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a:solidFill>
                    <a:srgbClr val="FFFFFF"/>
                  </a:solidFill>
                </a:defRPr>
              </a:pPr>
            </a:p>
            <a:p>
              <a:pPr marL="171450" indent="-171450">
                <a:buSzPct val="100000"/>
                <a:buChar char="-"/>
                <a:defRPr sz="1200"/>
              </a:pPr>
              <a:r>
                <a:t>Help people in new and innovative ways</a:t>
              </a:r>
              <a:endParaRPr>
                <a:solidFill>
                  <a:srgbClr val="FFFFFF"/>
                </a:solidFill>
              </a:endParaRPr>
            </a:p>
            <a:p>
              <a:pPr marL="171450" indent="-171450">
                <a:buSzPct val="100000"/>
                <a:buChar char="-"/>
                <a:defRPr sz="1200"/>
              </a:pPr>
              <a:r>
                <a:t>Grow a successful business</a:t>
              </a:r>
              <a:endParaRPr>
                <a:solidFill>
                  <a:srgbClr val="FFFFFF"/>
                </a:solidFill>
              </a:endParaRPr>
            </a:p>
            <a:p>
              <a:pPr marL="171450" indent="-171450">
                <a:buSzPct val="100000"/>
                <a:buChar char="-"/>
                <a:defRPr sz="1200"/>
              </a:pPr>
              <a:r>
                <a:t>Make connections with industry leaders</a:t>
              </a:r>
            </a:p>
          </p:txBody>
        </p:sp>
      </p:grpSp>
      <p:grpSp>
        <p:nvGrpSpPr>
          <p:cNvPr id="116" name="Rectangle 16"/>
          <p:cNvGrpSpPr/>
          <p:nvPr/>
        </p:nvGrpSpPr>
        <p:grpSpPr>
          <a:xfrm>
            <a:off x="2448255" y="980727"/>
            <a:ext cx="2034421" cy="2664298"/>
            <a:chOff x="0" y="0"/>
            <a:chExt cx="2034420" cy="2664296"/>
          </a:xfrm>
        </p:grpSpPr>
        <p:sp>
          <p:nvSpPr>
            <p:cNvPr id="114" name="Rectangle"/>
            <p:cNvSpPr/>
            <p:nvPr/>
          </p:nvSpPr>
          <p:spPr>
            <a:xfrm>
              <a:off x="-1" y="-1"/>
              <a:ext cx="2034422" cy="2664298"/>
            </a:xfrm>
            <a:prstGeom prst="rect">
              <a:avLst/>
            </a:prstGeom>
            <a:solidFill>
              <a:srgbClr val="C3D69B"/>
            </a:soli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15" name="Alejandro or as his friends know him, Alex, is a postgraduate student studying global business student with a passion for music. He loves to find upbeat songs for the gym"/>
            <p:cNvSpPr txBox="1"/>
            <p:nvPr/>
          </p:nvSpPr>
          <p:spPr>
            <a:xfrm>
              <a:off x="45719" y="-1"/>
              <a:ext cx="1942982" cy="16834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p>
            <a:p>
              <a:pPr>
                <a:defRPr sz="1200"/>
              </a:pPr>
              <a:r>
                <a:t>Alejandro or as his friends know him, Alex, is a postgraduate student studying global business student with a passion for music. He loves to find upbeat songs for the gym </a:t>
              </a:r>
            </a:p>
          </p:txBody>
        </p:sp>
      </p:grpSp>
      <p:sp>
        <p:nvSpPr>
          <p:cNvPr id="117" name="TextBox 17"/>
          <p:cNvSpPr txBox="1"/>
          <p:nvPr/>
        </p:nvSpPr>
        <p:spPr>
          <a:xfrm>
            <a:off x="2492992" y="1022539"/>
            <a:ext cx="403843"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000">
                <a:latin typeface="Century Gothic"/>
                <a:ea typeface="Century Gothic"/>
                <a:cs typeface="Century Gothic"/>
                <a:sym typeface="Century Gothic"/>
              </a:defRPr>
            </a:lvl1pPr>
          </a:lstStyle>
          <a:p>
            <a:pPr/>
            <a:r>
              <a:t>Story</a:t>
            </a:r>
          </a:p>
        </p:txBody>
      </p:sp>
      <p:sp>
        <p:nvSpPr>
          <p:cNvPr id="118" name="TextBox 18"/>
          <p:cNvSpPr txBox="1"/>
          <p:nvPr/>
        </p:nvSpPr>
        <p:spPr>
          <a:xfrm>
            <a:off x="4664564" y="1022539"/>
            <a:ext cx="462259"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000">
                <a:latin typeface="Century Gothic"/>
                <a:ea typeface="Century Gothic"/>
                <a:cs typeface="Century Gothic"/>
                <a:sym typeface="Century Gothic"/>
              </a:defRPr>
            </a:lvl1pPr>
          </a:lstStyle>
          <a:p>
            <a:pPr/>
            <a:r>
              <a:t>Goals</a:t>
            </a:r>
          </a:p>
        </p:txBody>
      </p:sp>
      <p:sp>
        <p:nvSpPr>
          <p:cNvPr id="119" name="TextBox 19"/>
          <p:cNvSpPr txBox="1"/>
          <p:nvPr/>
        </p:nvSpPr>
        <p:spPr>
          <a:xfrm>
            <a:off x="6846581" y="5048015"/>
            <a:ext cx="848051" cy="146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sz="1000">
                <a:latin typeface="Century Gothic"/>
                <a:ea typeface="Century Gothic"/>
                <a:cs typeface="Century Gothic"/>
                <a:sym typeface="Century Gothic"/>
              </a:defRPr>
            </a:pPr>
            <a:r>
              <a:t>Phone</a:t>
            </a:r>
          </a:p>
          <a:p>
            <a:pPr algn="r">
              <a:defRPr sz="1000">
                <a:latin typeface="Century Gothic"/>
                <a:ea typeface="Century Gothic"/>
                <a:cs typeface="Century Gothic"/>
                <a:sym typeface="Century Gothic"/>
              </a:defRPr>
            </a:pPr>
          </a:p>
          <a:p>
            <a:pPr algn="r">
              <a:defRPr sz="1000">
                <a:latin typeface="Century Gothic"/>
                <a:ea typeface="Century Gothic"/>
                <a:cs typeface="Century Gothic"/>
                <a:sym typeface="Century Gothic"/>
              </a:defRPr>
            </a:pPr>
            <a:r>
              <a:t>Tablet</a:t>
            </a:r>
          </a:p>
          <a:p>
            <a:pPr algn="r">
              <a:defRPr sz="1000">
                <a:latin typeface="Century Gothic"/>
                <a:ea typeface="Century Gothic"/>
                <a:cs typeface="Century Gothic"/>
                <a:sym typeface="Century Gothic"/>
              </a:defRPr>
            </a:pPr>
          </a:p>
          <a:p>
            <a:pPr algn="r">
              <a:defRPr sz="1000">
                <a:latin typeface="Century Gothic"/>
                <a:ea typeface="Century Gothic"/>
                <a:cs typeface="Century Gothic"/>
                <a:sym typeface="Century Gothic"/>
              </a:defRPr>
            </a:pPr>
            <a:r>
              <a:t>Laptop</a:t>
            </a:r>
          </a:p>
          <a:p>
            <a:pPr algn="r">
              <a:defRPr sz="1000">
                <a:latin typeface="Century Gothic"/>
                <a:ea typeface="Century Gothic"/>
                <a:cs typeface="Century Gothic"/>
                <a:sym typeface="Century Gothic"/>
              </a:defRPr>
            </a:pPr>
          </a:p>
          <a:p>
            <a:pPr algn="r">
              <a:defRPr sz="1000">
                <a:latin typeface="Century Gothic"/>
                <a:ea typeface="Century Gothic"/>
                <a:cs typeface="Century Gothic"/>
                <a:sym typeface="Century Gothic"/>
              </a:defRPr>
            </a:pPr>
            <a:r>
              <a:t>Desktop</a:t>
            </a:r>
          </a:p>
          <a:p>
            <a:pPr algn="r">
              <a:defRPr sz="1000">
                <a:latin typeface="Century Gothic"/>
                <a:ea typeface="Century Gothic"/>
                <a:cs typeface="Century Gothic"/>
                <a:sym typeface="Century Gothic"/>
              </a:defRPr>
            </a:pPr>
          </a:p>
          <a:p>
            <a:pPr algn="r">
              <a:defRPr sz="1000">
                <a:latin typeface="Century Gothic"/>
                <a:ea typeface="Century Gothic"/>
                <a:cs typeface="Century Gothic"/>
                <a:sym typeface="Century Gothic"/>
              </a:defRPr>
            </a:pPr>
            <a:r>
              <a:t>Social net</a:t>
            </a:r>
          </a:p>
        </p:txBody>
      </p:sp>
      <p:pic>
        <p:nvPicPr>
          <p:cNvPr id="120" name="istockphoto-836568130-612x612.jpg" descr="istockphoto-836568130-612x612.jpg"/>
          <p:cNvPicPr>
            <a:picLocks noChangeAspect="1"/>
          </p:cNvPicPr>
          <p:nvPr/>
        </p:nvPicPr>
        <p:blipFill>
          <a:blip r:embed="rId2">
            <a:extLst/>
          </a:blip>
          <a:srcRect l="0" t="0" r="0" b="0"/>
          <a:stretch>
            <a:fillRect/>
          </a:stretch>
        </p:blipFill>
        <p:spPr>
          <a:xfrm>
            <a:off x="6804248" y="3210157"/>
            <a:ext cx="2160241" cy="1440161"/>
          </a:xfrm>
          <a:prstGeom prst="rect">
            <a:avLst/>
          </a:prstGeom>
          <a:ln w="12700">
            <a:miter lim="400000"/>
          </a:ln>
        </p:spPr>
      </p:pic>
      <p:sp>
        <p:nvSpPr>
          <p:cNvPr id="121" name="Rectangle 22"/>
          <p:cNvSpPr/>
          <p:nvPr/>
        </p:nvSpPr>
        <p:spPr>
          <a:xfrm>
            <a:off x="6804248" y="980728"/>
            <a:ext cx="2160241" cy="1866574"/>
          </a:xfrm>
          <a:prstGeom prst="rect">
            <a:avLst/>
          </a:prstGeom>
          <a:solidFill>
            <a:srgbClr val="D7E4BD"/>
          </a:solidFill>
          <a:ln w="12700">
            <a:miter lim="400000"/>
          </a:ln>
        </p:spPr>
        <p:txBody>
          <a:bodyPr lIns="45719" rIns="45719" anchor="ctr"/>
          <a:lstStyle/>
          <a:p>
            <a:pPr algn="ctr">
              <a:defRPr>
                <a:solidFill>
                  <a:srgbClr val="FFFFFF"/>
                </a:solidFill>
              </a:defRPr>
            </a:pPr>
          </a:p>
        </p:txBody>
      </p:sp>
      <p:sp>
        <p:nvSpPr>
          <p:cNvPr id="122" name="TextBox 23"/>
          <p:cNvSpPr txBox="1"/>
          <p:nvPr/>
        </p:nvSpPr>
        <p:spPr>
          <a:xfrm>
            <a:off x="6804248" y="1016903"/>
            <a:ext cx="2078222" cy="1920241"/>
          </a:xfrm>
          <a:prstGeom prst="rect">
            <a:avLst/>
          </a:prstGeom>
          <a:solidFill>
            <a:srgbClr val="D7E4BD"/>
          </a:solidFill>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000">
                <a:latin typeface="Century Gothic"/>
                <a:ea typeface="Century Gothic"/>
                <a:cs typeface="Century Gothic"/>
                <a:sym typeface="Century Gothic"/>
              </a:defRPr>
            </a:pPr>
            <a:r>
              <a:t>Personal motivations</a:t>
            </a:r>
          </a:p>
          <a:p>
            <a:pPr>
              <a:defRPr sz="1000">
                <a:latin typeface="Century Gothic"/>
                <a:ea typeface="Century Gothic"/>
                <a:cs typeface="Century Gothic"/>
                <a:sym typeface="Century Gothic"/>
              </a:defRPr>
            </a:pPr>
            <a:r>
              <a:t>Cares about growing himself</a:t>
            </a:r>
          </a:p>
          <a:p>
            <a:pPr>
              <a:defRPr sz="1000">
                <a:latin typeface="Century Gothic"/>
                <a:ea typeface="Century Gothic"/>
                <a:cs typeface="Century Gothic"/>
                <a:sym typeface="Century Gothic"/>
              </a:defRPr>
            </a:pPr>
            <a:r>
              <a:t>and his skills </a:t>
            </a:r>
          </a:p>
          <a:p>
            <a:pPr>
              <a:defRPr sz="1000">
                <a:latin typeface="Century Gothic"/>
                <a:ea typeface="Century Gothic"/>
                <a:cs typeface="Century Gothic"/>
                <a:sym typeface="Century Gothic"/>
              </a:defRPr>
            </a:pPr>
          </a:p>
          <a:p>
            <a:pPr>
              <a:defRPr b="1" sz="1000">
                <a:latin typeface="Century Gothic"/>
                <a:ea typeface="Century Gothic"/>
                <a:cs typeface="Century Gothic"/>
                <a:sym typeface="Century Gothic"/>
              </a:defRPr>
            </a:pPr>
            <a:r>
              <a:t>Social motivations:</a:t>
            </a:r>
            <a:br/>
            <a:r>
              <a:rPr b="0"/>
              <a:t>Wants to make a business that </a:t>
            </a:r>
            <a:endParaRPr b="0"/>
          </a:p>
          <a:p>
            <a:pPr>
              <a:defRPr b="1" sz="1000">
                <a:latin typeface="Century Gothic"/>
                <a:ea typeface="Century Gothic"/>
                <a:cs typeface="Century Gothic"/>
                <a:sym typeface="Century Gothic"/>
              </a:defRPr>
            </a:pPr>
            <a:r>
              <a:rPr b="0"/>
              <a:t>Has positive impacts around the</a:t>
            </a:r>
            <a:endParaRPr b="0"/>
          </a:p>
          <a:p>
            <a:pPr>
              <a:defRPr b="1" sz="1000">
                <a:latin typeface="Century Gothic"/>
                <a:ea typeface="Century Gothic"/>
                <a:cs typeface="Century Gothic"/>
                <a:sym typeface="Century Gothic"/>
              </a:defRPr>
            </a:pPr>
            <a:r>
              <a:rPr b="0"/>
              <a:t>Globe</a:t>
            </a:r>
          </a:p>
          <a:p>
            <a:pPr>
              <a:defRPr sz="1000">
                <a:latin typeface="Century Gothic"/>
                <a:ea typeface="Century Gothic"/>
                <a:cs typeface="Century Gothic"/>
                <a:sym typeface="Century Gothic"/>
              </a:defRPr>
            </a:pPr>
          </a:p>
          <a:p>
            <a:pPr>
              <a:defRPr b="1" sz="1000">
                <a:latin typeface="Century Gothic"/>
                <a:ea typeface="Century Gothic"/>
                <a:cs typeface="Century Gothic"/>
                <a:sym typeface="Century Gothic"/>
              </a:defRPr>
            </a:pPr>
            <a:r>
              <a:t>Financial motivations:</a:t>
            </a:r>
          </a:p>
          <a:p>
            <a:pPr>
              <a:defRPr sz="1000">
                <a:latin typeface="Century Gothic"/>
                <a:ea typeface="Century Gothic"/>
                <a:cs typeface="Century Gothic"/>
                <a:sym typeface="Century Gothic"/>
              </a:defRPr>
            </a:pPr>
            <a:r>
              <a:t>There is much money to be </a:t>
            </a:r>
          </a:p>
          <a:p>
            <a:pPr>
              <a:defRPr sz="1000">
                <a:latin typeface="Century Gothic"/>
                <a:ea typeface="Century Gothic"/>
                <a:cs typeface="Century Gothic"/>
                <a:sym typeface="Century Gothic"/>
              </a:defRPr>
            </a:pPr>
            <a:r>
              <a:t>Earned as a founder</a:t>
            </a:r>
          </a:p>
        </p:txBody>
      </p:sp>
      <p:pic>
        <p:nvPicPr>
          <p:cNvPr id="123" name="Picture 4" descr="Picture 4"/>
          <p:cNvPicPr>
            <a:picLocks noChangeAspect="1"/>
          </p:cNvPicPr>
          <p:nvPr/>
        </p:nvPicPr>
        <p:blipFill>
          <a:blip r:embed="rId3">
            <a:extLst/>
          </a:blip>
          <a:srcRect l="0" t="32441" r="0" b="31653"/>
          <a:stretch>
            <a:fillRect/>
          </a:stretch>
        </p:blipFill>
        <p:spPr>
          <a:xfrm>
            <a:off x="7833196" y="5087441"/>
            <a:ext cx="1059285" cy="227393"/>
          </a:xfrm>
          <a:prstGeom prst="rect">
            <a:avLst/>
          </a:prstGeom>
          <a:ln w="12700">
            <a:miter lim="400000"/>
          </a:ln>
        </p:spPr>
      </p:pic>
      <p:pic>
        <p:nvPicPr>
          <p:cNvPr id="124" name="Picture 4" descr="Picture 4"/>
          <p:cNvPicPr>
            <a:picLocks noChangeAspect="1"/>
          </p:cNvPicPr>
          <p:nvPr/>
        </p:nvPicPr>
        <p:blipFill>
          <a:blip r:embed="rId3">
            <a:extLst/>
          </a:blip>
          <a:srcRect l="0" t="32441" r="0" b="31653"/>
          <a:stretch>
            <a:fillRect/>
          </a:stretch>
        </p:blipFill>
        <p:spPr>
          <a:xfrm>
            <a:off x="7833196" y="5361848"/>
            <a:ext cx="1059285" cy="227393"/>
          </a:xfrm>
          <a:prstGeom prst="rect">
            <a:avLst/>
          </a:prstGeom>
          <a:ln w="12700">
            <a:miter lim="400000"/>
          </a:ln>
        </p:spPr>
      </p:pic>
      <p:pic>
        <p:nvPicPr>
          <p:cNvPr id="125" name="Picture 4" descr="Picture 4"/>
          <p:cNvPicPr>
            <a:picLocks noChangeAspect="1"/>
          </p:cNvPicPr>
          <p:nvPr/>
        </p:nvPicPr>
        <p:blipFill>
          <a:blip r:embed="rId3">
            <a:extLst/>
          </a:blip>
          <a:srcRect l="0" t="32441" r="0" b="31653"/>
          <a:stretch>
            <a:fillRect/>
          </a:stretch>
        </p:blipFill>
        <p:spPr>
          <a:xfrm>
            <a:off x="7833196" y="5663505"/>
            <a:ext cx="1059285" cy="227393"/>
          </a:xfrm>
          <a:prstGeom prst="rect">
            <a:avLst/>
          </a:prstGeom>
          <a:ln w="12700">
            <a:miter lim="400000"/>
          </a:ln>
        </p:spPr>
      </p:pic>
      <p:pic>
        <p:nvPicPr>
          <p:cNvPr id="126" name="Picture 4" descr="Picture 4"/>
          <p:cNvPicPr>
            <a:picLocks noChangeAspect="1"/>
          </p:cNvPicPr>
          <p:nvPr/>
        </p:nvPicPr>
        <p:blipFill>
          <a:blip r:embed="rId3">
            <a:extLst/>
          </a:blip>
          <a:srcRect l="0" t="32441" r="0" b="31653"/>
          <a:stretch>
            <a:fillRect/>
          </a:stretch>
        </p:blipFill>
        <p:spPr>
          <a:xfrm>
            <a:off x="7833196" y="5937912"/>
            <a:ext cx="1059285" cy="227393"/>
          </a:xfrm>
          <a:prstGeom prst="rect">
            <a:avLst/>
          </a:prstGeom>
          <a:ln w="12700">
            <a:miter lim="400000"/>
          </a:ln>
        </p:spPr>
      </p:pic>
      <p:pic>
        <p:nvPicPr>
          <p:cNvPr id="127" name="Picture 4" descr="Picture 4"/>
          <p:cNvPicPr>
            <a:picLocks noChangeAspect="1"/>
          </p:cNvPicPr>
          <p:nvPr/>
        </p:nvPicPr>
        <p:blipFill>
          <a:blip r:embed="rId3">
            <a:extLst/>
          </a:blip>
          <a:srcRect l="0" t="32441" r="0" b="31653"/>
          <a:stretch>
            <a:fillRect/>
          </a:stretch>
        </p:blipFill>
        <p:spPr>
          <a:xfrm>
            <a:off x="7833196" y="6237312"/>
            <a:ext cx="1059285" cy="227393"/>
          </a:xfrm>
          <a:prstGeom prst="rect">
            <a:avLst/>
          </a:prstGeom>
          <a:ln w="12700">
            <a:miter lim="400000"/>
          </a:ln>
        </p:spPr>
      </p:pic>
      <p:sp>
        <p:nvSpPr>
          <p:cNvPr id="128" name="Oval 26"/>
          <p:cNvSpPr/>
          <p:nvPr/>
        </p:nvSpPr>
        <p:spPr>
          <a:xfrm>
            <a:off x="8661468" y="5114038"/>
            <a:ext cx="208209" cy="174215"/>
          </a:xfrm>
          <a:prstGeom prst="ellipse">
            <a:avLst/>
          </a:prstGeom>
          <a:ln w="25400">
            <a:solidFill>
              <a:srgbClr val="000000"/>
            </a:solidFill>
          </a:ln>
        </p:spPr>
        <p:txBody>
          <a:bodyPr lIns="45719" rIns="45719" anchor="ctr"/>
          <a:lstStyle/>
          <a:p>
            <a:pPr algn="ctr">
              <a:defRPr>
                <a:solidFill>
                  <a:srgbClr val="FFFFFF"/>
                </a:solidFill>
              </a:defRPr>
            </a:pPr>
          </a:p>
        </p:txBody>
      </p:sp>
      <p:sp>
        <p:nvSpPr>
          <p:cNvPr id="129" name="Oval 27"/>
          <p:cNvSpPr/>
          <p:nvPr/>
        </p:nvSpPr>
        <p:spPr>
          <a:xfrm>
            <a:off x="8466942" y="5369838"/>
            <a:ext cx="208209" cy="174215"/>
          </a:xfrm>
          <a:prstGeom prst="ellipse">
            <a:avLst/>
          </a:prstGeom>
          <a:ln w="25400">
            <a:solidFill>
              <a:srgbClr val="000000"/>
            </a:solidFill>
          </a:ln>
        </p:spPr>
        <p:txBody>
          <a:bodyPr lIns="45719" rIns="45719" anchor="ctr"/>
          <a:lstStyle/>
          <a:p>
            <a:pPr algn="ctr">
              <a:defRPr>
                <a:solidFill>
                  <a:srgbClr val="FFFFFF"/>
                </a:solidFill>
              </a:defRPr>
            </a:pPr>
          </a:p>
        </p:txBody>
      </p:sp>
      <p:sp>
        <p:nvSpPr>
          <p:cNvPr id="130" name="Oval 28"/>
          <p:cNvSpPr/>
          <p:nvPr/>
        </p:nvSpPr>
        <p:spPr>
          <a:xfrm>
            <a:off x="8661468" y="5699573"/>
            <a:ext cx="208209" cy="174215"/>
          </a:xfrm>
          <a:prstGeom prst="ellipse">
            <a:avLst/>
          </a:prstGeom>
          <a:ln w="25400">
            <a:solidFill>
              <a:srgbClr val="000000"/>
            </a:solidFill>
          </a:ln>
        </p:spPr>
        <p:txBody>
          <a:bodyPr lIns="45719" rIns="45719" anchor="ctr"/>
          <a:lstStyle/>
          <a:p>
            <a:pPr algn="ctr">
              <a:defRPr>
                <a:solidFill>
                  <a:srgbClr val="FFFFFF"/>
                </a:solidFill>
              </a:defRPr>
            </a:pPr>
          </a:p>
        </p:txBody>
      </p:sp>
      <p:sp>
        <p:nvSpPr>
          <p:cNvPr id="131" name="Oval 29"/>
          <p:cNvSpPr/>
          <p:nvPr/>
        </p:nvSpPr>
        <p:spPr>
          <a:xfrm>
            <a:off x="8661468" y="5960383"/>
            <a:ext cx="208209" cy="174215"/>
          </a:xfrm>
          <a:prstGeom prst="ellipse">
            <a:avLst/>
          </a:prstGeom>
          <a:ln w="25400">
            <a:solidFill>
              <a:srgbClr val="000000"/>
            </a:solidFill>
          </a:ln>
        </p:spPr>
        <p:txBody>
          <a:bodyPr lIns="45719" rIns="45719" anchor="ctr"/>
          <a:lstStyle/>
          <a:p>
            <a:pPr algn="ctr">
              <a:defRPr>
                <a:solidFill>
                  <a:srgbClr val="FFFFFF"/>
                </a:solidFill>
              </a:defRPr>
            </a:pPr>
          </a:p>
        </p:txBody>
      </p:sp>
      <p:sp>
        <p:nvSpPr>
          <p:cNvPr id="132" name="Oval 30"/>
          <p:cNvSpPr/>
          <p:nvPr/>
        </p:nvSpPr>
        <p:spPr>
          <a:xfrm>
            <a:off x="8633348" y="6263900"/>
            <a:ext cx="208209" cy="174215"/>
          </a:xfrm>
          <a:prstGeom prst="ellipse">
            <a:avLst/>
          </a:prstGeom>
          <a:ln w="25400">
            <a:solidFill>
              <a:srgbClr val="000000"/>
            </a:solidFill>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36" name="Rectangle 3"/>
          <p:cNvGrpSpPr/>
          <p:nvPr/>
        </p:nvGrpSpPr>
        <p:grpSpPr>
          <a:xfrm>
            <a:off x="107503" y="116631"/>
            <a:ext cx="8928994" cy="720082"/>
            <a:chOff x="0" y="0"/>
            <a:chExt cx="8928992" cy="720080"/>
          </a:xfrm>
        </p:grpSpPr>
        <p:sp>
          <p:nvSpPr>
            <p:cNvPr id="134" name="Rectangle"/>
            <p:cNvSpPr/>
            <p:nvPr/>
          </p:nvSpPr>
          <p:spPr>
            <a:xfrm>
              <a:off x="-1" y="-1"/>
              <a:ext cx="8928994" cy="720082"/>
            </a:xfrm>
            <a:prstGeom prst="rect">
              <a:avLst/>
            </a:prstGeom>
            <a:solidFill>
              <a:srgbClr val="C3D69B"/>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35" name="Ashley Stevens"/>
            <p:cNvSpPr txBox="1"/>
            <p:nvPr/>
          </p:nvSpPr>
          <p:spPr>
            <a:xfrm>
              <a:off x="45719" y="116936"/>
              <a:ext cx="8837553" cy="4862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FFFFFF"/>
                  </a:solidFill>
                  <a:latin typeface="Arial"/>
                  <a:ea typeface="Arial"/>
                  <a:cs typeface="Arial"/>
                  <a:sym typeface="Arial"/>
                </a:defRPr>
              </a:lvl1pPr>
            </a:lstStyle>
            <a:p>
              <a:pPr/>
              <a:r>
                <a:t>Ashley Stevens</a:t>
              </a:r>
            </a:p>
          </p:txBody>
        </p:sp>
      </p:grpSp>
      <p:sp>
        <p:nvSpPr>
          <p:cNvPr id="137" name="Rectangle 4"/>
          <p:cNvSpPr/>
          <p:nvPr/>
        </p:nvSpPr>
        <p:spPr>
          <a:xfrm>
            <a:off x="107503" y="3789040"/>
            <a:ext cx="2160242" cy="2952329"/>
          </a:xfrm>
          <a:prstGeom prst="rect">
            <a:avLst/>
          </a:prstGeom>
          <a:solidFill>
            <a:srgbClr val="C3D69B"/>
          </a:solidFill>
          <a:ln w="12700">
            <a:miter lim="400000"/>
          </a:ln>
        </p:spPr>
        <p:txBody>
          <a:bodyPr lIns="45719" rIns="45719" anchor="ctr"/>
          <a:lstStyle/>
          <a:p>
            <a:pPr algn="ctr">
              <a:defRPr>
                <a:solidFill>
                  <a:srgbClr val="FFFFFF"/>
                </a:solidFill>
              </a:defRPr>
            </a:pPr>
          </a:p>
        </p:txBody>
      </p:sp>
      <p:sp>
        <p:nvSpPr>
          <p:cNvPr id="138" name="Rectangle 5"/>
          <p:cNvSpPr/>
          <p:nvPr/>
        </p:nvSpPr>
        <p:spPr>
          <a:xfrm>
            <a:off x="6804248" y="5048015"/>
            <a:ext cx="2160241" cy="1693353"/>
          </a:xfrm>
          <a:prstGeom prst="rect">
            <a:avLst/>
          </a:prstGeom>
          <a:solidFill>
            <a:srgbClr val="D7E4BD"/>
          </a:solidFill>
          <a:ln w="12700">
            <a:miter lim="400000"/>
          </a:ln>
        </p:spPr>
        <p:txBody>
          <a:bodyPr lIns="45719" rIns="45719" anchor="ctr"/>
          <a:lstStyle/>
          <a:p>
            <a:pPr algn="ctr">
              <a:defRPr>
                <a:solidFill>
                  <a:srgbClr val="FFFFFF"/>
                </a:solidFill>
              </a:defRPr>
            </a:pPr>
          </a:p>
        </p:txBody>
      </p:sp>
      <p:sp>
        <p:nvSpPr>
          <p:cNvPr id="139" name="TextBox 6"/>
          <p:cNvSpPr txBox="1"/>
          <p:nvPr/>
        </p:nvSpPr>
        <p:spPr>
          <a:xfrm>
            <a:off x="153223" y="127759"/>
            <a:ext cx="486506"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000">
                <a:latin typeface="Century Gothic"/>
                <a:ea typeface="Century Gothic"/>
                <a:cs typeface="Century Gothic"/>
                <a:sym typeface="Century Gothic"/>
              </a:defRPr>
            </a:lvl1pPr>
          </a:lstStyle>
          <a:p>
            <a:pPr/>
            <a:r>
              <a:t>Name</a:t>
            </a:r>
          </a:p>
        </p:txBody>
      </p:sp>
      <p:sp>
        <p:nvSpPr>
          <p:cNvPr id="140" name="TextBox 7"/>
          <p:cNvSpPr txBox="1"/>
          <p:nvPr/>
        </p:nvSpPr>
        <p:spPr>
          <a:xfrm>
            <a:off x="153223" y="3789040"/>
            <a:ext cx="885975" cy="853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000">
                <a:latin typeface="Century Gothic"/>
                <a:ea typeface="Century Gothic"/>
                <a:cs typeface="Century Gothic"/>
                <a:sym typeface="Century Gothic"/>
              </a:defRPr>
            </a:pPr>
            <a:r>
              <a:t>Personality:</a:t>
            </a:r>
          </a:p>
          <a:p>
            <a:pPr>
              <a:defRPr b="1" sz="1000">
                <a:latin typeface="Century Gothic"/>
                <a:ea typeface="Century Gothic"/>
                <a:cs typeface="Century Gothic"/>
                <a:sym typeface="Century Gothic"/>
              </a:defRPr>
            </a:pPr>
          </a:p>
          <a:p>
            <a:pPr marL="100263" indent="-100263">
              <a:buSzPct val="100000"/>
              <a:buChar char="-"/>
              <a:defRPr sz="1000">
                <a:latin typeface="Century Gothic"/>
                <a:ea typeface="Century Gothic"/>
                <a:cs typeface="Century Gothic"/>
                <a:sym typeface="Century Gothic"/>
              </a:defRPr>
            </a:pPr>
            <a:r>
              <a:t>Driven</a:t>
            </a:r>
          </a:p>
          <a:p>
            <a:pPr marL="100263" indent="-100263">
              <a:buSzPct val="100000"/>
              <a:buChar char="-"/>
              <a:defRPr sz="1000">
                <a:latin typeface="Century Gothic"/>
                <a:ea typeface="Century Gothic"/>
                <a:cs typeface="Century Gothic"/>
                <a:sym typeface="Century Gothic"/>
              </a:defRPr>
            </a:pPr>
            <a:r>
              <a:t>Studious</a:t>
            </a:r>
          </a:p>
          <a:p>
            <a:pPr marL="100263" indent="-100263">
              <a:buSzPct val="100000"/>
              <a:buChar char="-"/>
              <a:defRPr sz="1000">
                <a:latin typeface="Century Gothic"/>
                <a:ea typeface="Century Gothic"/>
                <a:cs typeface="Century Gothic"/>
                <a:sym typeface="Century Gothic"/>
              </a:defRPr>
            </a:pPr>
            <a:r>
              <a:t>Workaholic</a:t>
            </a:r>
          </a:p>
        </p:txBody>
      </p:sp>
      <p:sp>
        <p:nvSpPr>
          <p:cNvPr id="141" name="Rectangle 8"/>
          <p:cNvSpPr/>
          <p:nvPr/>
        </p:nvSpPr>
        <p:spPr>
          <a:xfrm>
            <a:off x="106697" y="980728"/>
            <a:ext cx="2160242" cy="2664297"/>
          </a:xfrm>
          <a:prstGeom prst="rect">
            <a:avLst/>
          </a:prstGeom>
          <a:solidFill>
            <a:srgbClr val="D7E4BD"/>
          </a:solidFill>
          <a:ln w="12700">
            <a:miter lim="400000"/>
          </a:ln>
        </p:spPr>
        <p:txBody>
          <a:bodyPr lIns="45719" rIns="45719" anchor="ctr"/>
          <a:lstStyle/>
          <a:p>
            <a:pPr algn="ctr">
              <a:defRPr>
                <a:solidFill>
                  <a:srgbClr val="FFFFFF"/>
                </a:solidFill>
              </a:defRPr>
            </a:pPr>
          </a:p>
        </p:txBody>
      </p:sp>
      <p:sp>
        <p:nvSpPr>
          <p:cNvPr id="142" name="TextBox 9"/>
          <p:cNvSpPr txBox="1"/>
          <p:nvPr/>
        </p:nvSpPr>
        <p:spPr>
          <a:xfrm>
            <a:off x="153224" y="980728"/>
            <a:ext cx="2103956" cy="161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000">
                <a:latin typeface="Century Gothic"/>
                <a:ea typeface="Century Gothic"/>
                <a:cs typeface="Century Gothic"/>
                <a:sym typeface="Century Gothic"/>
              </a:defRPr>
            </a:pPr>
            <a:r>
              <a:t>Age: 37</a:t>
            </a:r>
            <a:endParaRPr b="0"/>
          </a:p>
          <a:p>
            <a:pPr>
              <a:defRPr sz="1000">
                <a:latin typeface="Century Gothic"/>
                <a:ea typeface="Century Gothic"/>
                <a:cs typeface="Century Gothic"/>
                <a:sym typeface="Century Gothic"/>
              </a:defRPr>
            </a:pPr>
          </a:p>
          <a:p>
            <a:pPr>
              <a:defRPr b="1" sz="1000">
                <a:latin typeface="Century Gothic"/>
                <a:ea typeface="Century Gothic"/>
                <a:cs typeface="Century Gothic"/>
                <a:sym typeface="Century Gothic"/>
              </a:defRPr>
            </a:pPr>
            <a:r>
              <a:t>Employment</a:t>
            </a:r>
            <a:r>
              <a:rPr b="0"/>
              <a:t>: Event Coordinator </a:t>
            </a:r>
            <a:endParaRPr b="0"/>
          </a:p>
          <a:p>
            <a:pPr>
              <a:defRPr sz="1000">
                <a:latin typeface="Century Gothic"/>
                <a:ea typeface="Century Gothic"/>
                <a:cs typeface="Century Gothic"/>
                <a:sym typeface="Century Gothic"/>
              </a:defRPr>
            </a:pPr>
          </a:p>
          <a:p>
            <a:pPr>
              <a:defRPr b="1" sz="1000">
                <a:latin typeface="Century Gothic"/>
                <a:ea typeface="Century Gothic"/>
                <a:cs typeface="Century Gothic"/>
                <a:sym typeface="Century Gothic"/>
              </a:defRPr>
            </a:pPr>
            <a:r>
              <a:t>Personality keywords</a:t>
            </a:r>
            <a:r>
              <a:rPr b="0"/>
              <a:t>:</a:t>
            </a:r>
            <a:endParaRPr b="0"/>
          </a:p>
          <a:p>
            <a:pPr>
              <a:defRPr sz="1000">
                <a:latin typeface="Century Gothic"/>
                <a:ea typeface="Century Gothic"/>
                <a:cs typeface="Century Gothic"/>
                <a:sym typeface="Century Gothic"/>
              </a:defRPr>
            </a:pPr>
            <a:br/>
            <a:r>
              <a:t>Calm</a:t>
            </a:r>
          </a:p>
          <a:p>
            <a:pPr>
              <a:defRPr sz="1000">
                <a:latin typeface="Century Gothic"/>
                <a:ea typeface="Century Gothic"/>
                <a:cs typeface="Century Gothic"/>
                <a:sym typeface="Century Gothic"/>
              </a:defRPr>
            </a:pPr>
            <a:r>
              <a:t>Organized </a:t>
            </a:r>
          </a:p>
          <a:p>
            <a:pPr>
              <a:defRPr sz="1000">
                <a:latin typeface="Century Gothic"/>
                <a:ea typeface="Century Gothic"/>
                <a:cs typeface="Century Gothic"/>
                <a:sym typeface="Century Gothic"/>
              </a:defRPr>
            </a:pPr>
          </a:p>
        </p:txBody>
      </p:sp>
      <p:grpSp>
        <p:nvGrpSpPr>
          <p:cNvPr id="145" name="Rectangle 11"/>
          <p:cNvGrpSpPr/>
          <p:nvPr/>
        </p:nvGrpSpPr>
        <p:grpSpPr>
          <a:xfrm>
            <a:off x="4644008" y="3789039"/>
            <a:ext cx="2034421" cy="2952330"/>
            <a:chOff x="0" y="0"/>
            <a:chExt cx="2034420" cy="2952328"/>
          </a:xfrm>
        </p:grpSpPr>
        <p:sp>
          <p:nvSpPr>
            <p:cNvPr id="143" name="Rectangle"/>
            <p:cNvSpPr/>
            <p:nvPr/>
          </p:nvSpPr>
          <p:spPr>
            <a:xfrm>
              <a:off x="-1" y="-1"/>
              <a:ext cx="2034422" cy="2952330"/>
            </a:xfrm>
            <a:prstGeom prst="rect">
              <a:avLst/>
            </a:prstGeom>
            <a:solidFill>
              <a:srgbClr val="C3D69B"/>
            </a:solidFill>
            <a:ln w="12700" cap="flat">
              <a:noFill/>
              <a:miter lim="400000"/>
            </a:ln>
            <a:effectLst/>
          </p:spPr>
          <p:txBody>
            <a:bodyPr wrap="square" lIns="45719" tIns="45719" rIns="45719" bIns="45719" numCol="1" anchor="t">
              <a:noAutofit/>
            </a:bodyPr>
            <a:lstStyle/>
            <a:p>
              <a:pPr/>
            </a:p>
          </p:txBody>
        </p:sp>
        <p:sp>
          <p:nvSpPr>
            <p:cNvPr id="144" name="- Let our ego’s get the best of us"/>
            <p:cNvSpPr txBox="1"/>
            <p:nvPr/>
          </p:nvSpPr>
          <p:spPr>
            <a:xfrm>
              <a:off x="45719" y="-1"/>
              <a:ext cx="1942982" cy="62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200"/>
              </a:pPr>
            </a:p>
            <a:p>
              <a:pPr>
                <a:defRPr sz="1200"/>
              </a:pPr>
              <a:r>
                <a:t>- Let our ego’s get the best of us</a:t>
              </a:r>
            </a:p>
          </p:txBody>
        </p:sp>
      </p:grpSp>
      <p:grpSp>
        <p:nvGrpSpPr>
          <p:cNvPr id="148" name="Rectangle 12"/>
          <p:cNvGrpSpPr/>
          <p:nvPr/>
        </p:nvGrpSpPr>
        <p:grpSpPr>
          <a:xfrm>
            <a:off x="2447816" y="3789039"/>
            <a:ext cx="2034421" cy="2952330"/>
            <a:chOff x="0" y="0"/>
            <a:chExt cx="2034420" cy="2952328"/>
          </a:xfrm>
        </p:grpSpPr>
        <p:sp>
          <p:nvSpPr>
            <p:cNvPr id="146" name="Rectangle"/>
            <p:cNvSpPr/>
            <p:nvPr/>
          </p:nvSpPr>
          <p:spPr>
            <a:xfrm>
              <a:off x="-1" y="-1"/>
              <a:ext cx="2034422" cy="2952330"/>
            </a:xfrm>
            <a:prstGeom prst="rect">
              <a:avLst/>
            </a:prstGeom>
            <a:solidFill>
              <a:srgbClr val="D7E4BD"/>
            </a:soli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47" name="Build the best vibes we can for the people around us"/>
            <p:cNvSpPr txBox="1"/>
            <p:nvPr/>
          </p:nvSpPr>
          <p:spPr>
            <a:xfrm>
              <a:off x="45719" y="-1"/>
              <a:ext cx="1942982" cy="62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200">
                  <a:solidFill>
                    <a:srgbClr val="FFFFFF"/>
                  </a:solidFill>
                </a:defRPr>
              </a:pPr>
            </a:p>
            <a:p>
              <a:pPr marL="171450" indent="-171450">
                <a:buSzPct val="100000"/>
                <a:buChar char="-"/>
                <a:defRPr sz="1200"/>
              </a:pPr>
              <a:r>
                <a:t>Build the best vibes we can for the people around us</a:t>
              </a:r>
            </a:p>
          </p:txBody>
        </p:sp>
      </p:grpSp>
      <p:sp>
        <p:nvSpPr>
          <p:cNvPr id="149" name="TextBox 13"/>
          <p:cNvSpPr txBox="1"/>
          <p:nvPr/>
        </p:nvSpPr>
        <p:spPr>
          <a:xfrm>
            <a:off x="2504774" y="3830851"/>
            <a:ext cx="659952"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000">
                <a:latin typeface="Century Gothic"/>
                <a:ea typeface="Century Gothic"/>
                <a:cs typeface="Century Gothic"/>
                <a:sym typeface="Century Gothic"/>
              </a:defRPr>
            </a:pPr>
            <a:r>
              <a:t>We must</a:t>
            </a:r>
            <a:r>
              <a:rPr b="0"/>
              <a:t>:</a:t>
            </a:r>
          </a:p>
        </p:txBody>
      </p:sp>
      <p:sp>
        <p:nvSpPr>
          <p:cNvPr id="150" name="TextBox 14"/>
          <p:cNvSpPr txBox="1"/>
          <p:nvPr/>
        </p:nvSpPr>
        <p:spPr>
          <a:xfrm>
            <a:off x="4671560" y="3830851"/>
            <a:ext cx="891442"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000">
                <a:latin typeface="Century Gothic"/>
                <a:ea typeface="Century Gothic"/>
                <a:cs typeface="Century Gothic"/>
                <a:sym typeface="Century Gothic"/>
              </a:defRPr>
            </a:lvl1pPr>
          </a:lstStyle>
          <a:p>
            <a:pPr/>
            <a:r>
              <a:t>We must not:</a:t>
            </a:r>
          </a:p>
        </p:txBody>
      </p:sp>
      <p:grpSp>
        <p:nvGrpSpPr>
          <p:cNvPr id="153" name="Rectangle 15"/>
          <p:cNvGrpSpPr/>
          <p:nvPr/>
        </p:nvGrpSpPr>
        <p:grpSpPr>
          <a:xfrm>
            <a:off x="4644008" y="980727"/>
            <a:ext cx="2034421" cy="2664298"/>
            <a:chOff x="0" y="0"/>
            <a:chExt cx="2034420" cy="2664296"/>
          </a:xfrm>
        </p:grpSpPr>
        <p:sp>
          <p:nvSpPr>
            <p:cNvPr id="151" name="Rectangle"/>
            <p:cNvSpPr/>
            <p:nvPr/>
          </p:nvSpPr>
          <p:spPr>
            <a:xfrm>
              <a:off x="-1" y="-1"/>
              <a:ext cx="2034422" cy="2664298"/>
            </a:xfrm>
            <a:prstGeom prst="rect">
              <a:avLst/>
            </a:prstGeom>
            <a:solidFill>
              <a:srgbClr val="D7E4BD"/>
            </a:soli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52" name="Bring people happiness through the events she holds…"/>
            <p:cNvSpPr txBox="1"/>
            <p:nvPr/>
          </p:nvSpPr>
          <p:spPr>
            <a:xfrm>
              <a:off x="45719" y="-1"/>
              <a:ext cx="1942982" cy="16834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a:solidFill>
                    <a:srgbClr val="FFFFFF"/>
                  </a:solidFill>
                </a:defRPr>
              </a:pPr>
            </a:p>
            <a:p>
              <a:pPr marL="171450" indent="-171450">
                <a:buSzPct val="100000"/>
                <a:buChar char="-"/>
                <a:defRPr sz="1200"/>
              </a:pPr>
              <a:r>
                <a:t>Bring people happiness through the events she holds</a:t>
              </a:r>
            </a:p>
            <a:p>
              <a:pPr marL="171450" indent="-171450">
                <a:buSzPct val="100000"/>
                <a:buChar char="-"/>
                <a:defRPr sz="1200"/>
              </a:pPr>
              <a:r>
                <a:t>Help musicians grow their career</a:t>
              </a:r>
            </a:p>
            <a:p>
              <a:pPr marL="171450" indent="-171450">
                <a:buSzPct val="100000"/>
                <a:buChar char="-"/>
                <a:defRPr sz="1200"/>
              </a:pPr>
              <a:r>
                <a:t>Learn what it takes to make music of her own</a:t>
              </a:r>
            </a:p>
          </p:txBody>
        </p:sp>
      </p:grpSp>
      <p:grpSp>
        <p:nvGrpSpPr>
          <p:cNvPr id="156" name="Rectangle 16"/>
          <p:cNvGrpSpPr/>
          <p:nvPr/>
        </p:nvGrpSpPr>
        <p:grpSpPr>
          <a:xfrm>
            <a:off x="2448255" y="980727"/>
            <a:ext cx="2034421" cy="2664298"/>
            <a:chOff x="0" y="0"/>
            <a:chExt cx="2034420" cy="2664296"/>
          </a:xfrm>
        </p:grpSpPr>
        <p:sp>
          <p:nvSpPr>
            <p:cNvPr id="154" name="Rectangle"/>
            <p:cNvSpPr/>
            <p:nvPr/>
          </p:nvSpPr>
          <p:spPr>
            <a:xfrm>
              <a:off x="-1" y="-1"/>
              <a:ext cx="2034422" cy="2664298"/>
            </a:xfrm>
            <a:prstGeom prst="rect">
              <a:avLst/>
            </a:prstGeom>
            <a:solidFill>
              <a:srgbClr val="C3D69B"/>
            </a:soli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55" name="Ashley has worked at many venues helping to book musicians from all around to preform. She has dealt with big producers and small independent artists and is also on the hunt for the next big artist wherever they are on their jounrey"/>
            <p:cNvSpPr txBox="1"/>
            <p:nvPr/>
          </p:nvSpPr>
          <p:spPr>
            <a:xfrm>
              <a:off x="45719" y="-1"/>
              <a:ext cx="1942982" cy="20644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p>
            <a:p>
              <a:pPr>
                <a:defRPr sz="1200"/>
              </a:pPr>
              <a:r>
                <a:t>Ashley has worked at many venues helping to book musicians from all around to preform. She has dealt with big producers and small independent artists and is also on the hunt for the next big artist wherever they are on their jounrey </a:t>
              </a:r>
            </a:p>
          </p:txBody>
        </p:sp>
      </p:grpSp>
      <p:sp>
        <p:nvSpPr>
          <p:cNvPr id="157" name="TextBox 17"/>
          <p:cNvSpPr txBox="1"/>
          <p:nvPr/>
        </p:nvSpPr>
        <p:spPr>
          <a:xfrm>
            <a:off x="2492992" y="1022539"/>
            <a:ext cx="403843"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000">
                <a:latin typeface="Century Gothic"/>
                <a:ea typeface="Century Gothic"/>
                <a:cs typeface="Century Gothic"/>
                <a:sym typeface="Century Gothic"/>
              </a:defRPr>
            </a:lvl1pPr>
          </a:lstStyle>
          <a:p>
            <a:pPr/>
            <a:r>
              <a:t>Story</a:t>
            </a:r>
          </a:p>
        </p:txBody>
      </p:sp>
      <p:sp>
        <p:nvSpPr>
          <p:cNvPr id="158" name="TextBox 18"/>
          <p:cNvSpPr txBox="1"/>
          <p:nvPr/>
        </p:nvSpPr>
        <p:spPr>
          <a:xfrm>
            <a:off x="4664564" y="1022539"/>
            <a:ext cx="462259"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000">
                <a:latin typeface="Century Gothic"/>
                <a:ea typeface="Century Gothic"/>
                <a:cs typeface="Century Gothic"/>
                <a:sym typeface="Century Gothic"/>
              </a:defRPr>
            </a:lvl1pPr>
          </a:lstStyle>
          <a:p>
            <a:pPr/>
            <a:r>
              <a:t>Goals</a:t>
            </a:r>
          </a:p>
        </p:txBody>
      </p:sp>
      <p:sp>
        <p:nvSpPr>
          <p:cNvPr id="159" name="TextBox 19"/>
          <p:cNvSpPr txBox="1"/>
          <p:nvPr/>
        </p:nvSpPr>
        <p:spPr>
          <a:xfrm>
            <a:off x="6846581" y="5048015"/>
            <a:ext cx="848051" cy="146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sz="1000">
                <a:latin typeface="Century Gothic"/>
                <a:ea typeface="Century Gothic"/>
                <a:cs typeface="Century Gothic"/>
                <a:sym typeface="Century Gothic"/>
              </a:defRPr>
            </a:pPr>
            <a:r>
              <a:t>Phone</a:t>
            </a:r>
          </a:p>
          <a:p>
            <a:pPr algn="r">
              <a:defRPr sz="1000">
                <a:latin typeface="Century Gothic"/>
                <a:ea typeface="Century Gothic"/>
                <a:cs typeface="Century Gothic"/>
                <a:sym typeface="Century Gothic"/>
              </a:defRPr>
            </a:pPr>
          </a:p>
          <a:p>
            <a:pPr algn="r">
              <a:defRPr sz="1000">
                <a:latin typeface="Century Gothic"/>
                <a:ea typeface="Century Gothic"/>
                <a:cs typeface="Century Gothic"/>
                <a:sym typeface="Century Gothic"/>
              </a:defRPr>
            </a:pPr>
            <a:r>
              <a:t>Tablet</a:t>
            </a:r>
          </a:p>
          <a:p>
            <a:pPr algn="r">
              <a:defRPr sz="1000">
                <a:latin typeface="Century Gothic"/>
                <a:ea typeface="Century Gothic"/>
                <a:cs typeface="Century Gothic"/>
                <a:sym typeface="Century Gothic"/>
              </a:defRPr>
            </a:pPr>
          </a:p>
          <a:p>
            <a:pPr algn="r">
              <a:defRPr sz="1000">
                <a:latin typeface="Century Gothic"/>
                <a:ea typeface="Century Gothic"/>
                <a:cs typeface="Century Gothic"/>
                <a:sym typeface="Century Gothic"/>
              </a:defRPr>
            </a:pPr>
            <a:r>
              <a:t>Laptop</a:t>
            </a:r>
          </a:p>
          <a:p>
            <a:pPr algn="r">
              <a:defRPr sz="1000">
                <a:latin typeface="Century Gothic"/>
                <a:ea typeface="Century Gothic"/>
                <a:cs typeface="Century Gothic"/>
                <a:sym typeface="Century Gothic"/>
              </a:defRPr>
            </a:pPr>
          </a:p>
          <a:p>
            <a:pPr algn="r">
              <a:defRPr sz="1000">
                <a:latin typeface="Century Gothic"/>
                <a:ea typeface="Century Gothic"/>
                <a:cs typeface="Century Gothic"/>
                <a:sym typeface="Century Gothic"/>
              </a:defRPr>
            </a:pPr>
            <a:r>
              <a:t>Desktop</a:t>
            </a:r>
          </a:p>
          <a:p>
            <a:pPr algn="r">
              <a:defRPr sz="1000">
                <a:latin typeface="Century Gothic"/>
                <a:ea typeface="Century Gothic"/>
                <a:cs typeface="Century Gothic"/>
                <a:sym typeface="Century Gothic"/>
              </a:defRPr>
            </a:pPr>
          </a:p>
          <a:p>
            <a:pPr algn="r">
              <a:defRPr sz="1000">
                <a:latin typeface="Century Gothic"/>
                <a:ea typeface="Century Gothic"/>
                <a:cs typeface="Century Gothic"/>
                <a:sym typeface="Century Gothic"/>
              </a:defRPr>
            </a:pPr>
            <a:r>
              <a:t>Social net</a:t>
            </a:r>
          </a:p>
        </p:txBody>
      </p:sp>
      <p:pic>
        <p:nvPicPr>
          <p:cNvPr id="160" name="virtual-event-planner-scaled.jpg" descr="virtual-event-planner-scaled.jpg"/>
          <p:cNvPicPr>
            <a:picLocks noChangeAspect="1"/>
          </p:cNvPicPr>
          <p:nvPr/>
        </p:nvPicPr>
        <p:blipFill>
          <a:blip r:embed="rId2">
            <a:extLst/>
          </a:blip>
          <a:srcRect l="0" t="0" r="0" b="0"/>
          <a:stretch>
            <a:fillRect/>
          </a:stretch>
        </p:blipFill>
        <p:spPr>
          <a:xfrm>
            <a:off x="6804248" y="3210017"/>
            <a:ext cx="2160241" cy="1440442"/>
          </a:xfrm>
          <a:prstGeom prst="rect">
            <a:avLst/>
          </a:prstGeom>
          <a:ln w="12700">
            <a:miter lim="400000"/>
          </a:ln>
        </p:spPr>
      </p:pic>
      <p:sp>
        <p:nvSpPr>
          <p:cNvPr id="161" name="Rectangle 22"/>
          <p:cNvSpPr/>
          <p:nvPr/>
        </p:nvSpPr>
        <p:spPr>
          <a:xfrm>
            <a:off x="6804248" y="980728"/>
            <a:ext cx="2160241" cy="1866574"/>
          </a:xfrm>
          <a:prstGeom prst="rect">
            <a:avLst/>
          </a:prstGeom>
          <a:solidFill>
            <a:srgbClr val="D7E4BD"/>
          </a:solidFill>
          <a:ln w="12700">
            <a:miter lim="400000"/>
          </a:ln>
        </p:spPr>
        <p:txBody>
          <a:bodyPr lIns="45719" rIns="45719" anchor="ctr"/>
          <a:lstStyle/>
          <a:p>
            <a:pPr algn="ctr">
              <a:defRPr>
                <a:solidFill>
                  <a:srgbClr val="FFFFFF"/>
                </a:solidFill>
              </a:defRPr>
            </a:pPr>
          </a:p>
        </p:txBody>
      </p:sp>
      <p:sp>
        <p:nvSpPr>
          <p:cNvPr id="162" name="TextBox 23"/>
          <p:cNvSpPr txBox="1"/>
          <p:nvPr/>
        </p:nvSpPr>
        <p:spPr>
          <a:xfrm>
            <a:off x="6804248" y="1016903"/>
            <a:ext cx="1947997" cy="1767841"/>
          </a:xfrm>
          <a:prstGeom prst="rect">
            <a:avLst/>
          </a:prstGeom>
          <a:solidFill>
            <a:srgbClr val="D7E4BD"/>
          </a:solidFill>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000">
                <a:latin typeface="Century Gothic"/>
                <a:ea typeface="Century Gothic"/>
                <a:cs typeface="Century Gothic"/>
                <a:sym typeface="Century Gothic"/>
              </a:defRPr>
            </a:pPr>
            <a:r>
              <a:t>Personal motivations</a:t>
            </a:r>
          </a:p>
          <a:p>
            <a:pPr>
              <a:defRPr sz="1000">
                <a:latin typeface="Century Gothic"/>
                <a:ea typeface="Century Gothic"/>
                <a:cs typeface="Century Gothic"/>
                <a:sym typeface="Century Gothic"/>
              </a:defRPr>
            </a:pPr>
            <a:r>
              <a:t>Wants to learn as much as</a:t>
            </a:r>
          </a:p>
          <a:p>
            <a:pPr>
              <a:defRPr sz="1000">
                <a:latin typeface="Century Gothic"/>
                <a:ea typeface="Century Gothic"/>
                <a:cs typeface="Century Gothic"/>
                <a:sym typeface="Century Gothic"/>
              </a:defRPr>
            </a:pPr>
            <a:r>
              <a:t>Possible</a:t>
            </a:r>
          </a:p>
          <a:p>
            <a:pPr>
              <a:defRPr sz="1000">
                <a:latin typeface="Century Gothic"/>
                <a:ea typeface="Century Gothic"/>
                <a:cs typeface="Century Gothic"/>
                <a:sym typeface="Century Gothic"/>
              </a:defRPr>
            </a:pPr>
          </a:p>
          <a:p>
            <a:pPr>
              <a:defRPr b="1" sz="1000">
                <a:latin typeface="Century Gothic"/>
                <a:ea typeface="Century Gothic"/>
                <a:cs typeface="Century Gothic"/>
                <a:sym typeface="Century Gothic"/>
              </a:defRPr>
            </a:pPr>
            <a:r>
              <a:t>Social motivations:</a:t>
            </a:r>
            <a:br/>
            <a:r>
              <a:rPr b="0"/>
              <a:t>Wants to give people a good</a:t>
            </a:r>
            <a:endParaRPr b="0"/>
          </a:p>
          <a:p>
            <a:pPr>
              <a:defRPr b="1" sz="1000">
                <a:latin typeface="Century Gothic"/>
                <a:ea typeface="Century Gothic"/>
                <a:cs typeface="Century Gothic"/>
                <a:sym typeface="Century Gothic"/>
              </a:defRPr>
            </a:pPr>
            <a:r>
              <a:rPr b="0"/>
              <a:t>Time through music</a:t>
            </a:r>
          </a:p>
          <a:p>
            <a:pPr>
              <a:defRPr sz="1000">
                <a:latin typeface="Century Gothic"/>
                <a:ea typeface="Century Gothic"/>
                <a:cs typeface="Century Gothic"/>
                <a:sym typeface="Century Gothic"/>
              </a:defRPr>
            </a:pPr>
          </a:p>
          <a:p>
            <a:pPr>
              <a:defRPr b="1" sz="1000">
                <a:latin typeface="Century Gothic"/>
                <a:ea typeface="Century Gothic"/>
                <a:cs typeface="Century Gothic"/>
                <a:sym typeface="Century Gothic"/>
              </a:defRPr>
            </a:pPr>
            <a:r>
              <a:t>Financial motivations:</a:t>
            </a:r>
          </a:p>
          <a:p>
            <a:pPr>
              <a:defRPr sz="1000">
                <a:latin typeface="Century Gothic"/>
                <a:ea typeface="Century Gothic"/>
                <a:cs typeface="Century Gothic"/>
                <a:sym typeface="Century Gothic"/>
              </a:defRPr>
            </a:pPr>
            <a:r>
              <a:t>The bigger show the more she</a:t>
            </a:r>
          </a:p>
          <a:p>
            <a:pPr>
              <a:defRPr sz="1000">
                <a:latin typeface="Century Gothic"/>
                <a:ea typeface="Century Gothic"/>
                <a:cs typeface="Century Gothic"/>
                <a:sym typeface="Century Gothic"/>
              </a:defRPr>
            </a:pPr>
            <a:r>
              <a:t>Makes</a:t>
            </a:r>
          </a:p>
        </p:txBody>
      </p:sp>
      <p:pic>
        <p:nvPicPr>
          <p:cNvPr id="163" name="Picture 4" descr="Picture 4"/>
          <p:cNvPicPr>
            <a:picLocks noChangeAspect="1"/>
          </p:cNvPicPr>
          <p:nvPr/>
        </p:nvPicPr>
        <p:blipFill>
          <a:blip r:embed="rId3">
            <a:extLst/>
          </a:blip>
          <a:srcRect l="0" t="32441" r="0" b="31653"/>
          <a:stretch>
            <a:fillRect/>
          </a:stretch>
        </p:blipFill>
        <p:spPr>
          <a:xfrm>
            <a:off x="7833196" y="5087441"/>
            <a:ext cx="1059285" cy="227393"/>
          </a:xfrm>
          <a:prstGeom prst="rect">
            <a:avLst/>
          </a:prstGeom>
          <a:ln w="12700">
            <a:miter lim="400000"/>
          </a:ln>
        </p:spPr>
      </p:pic>
      <p:pic>
        <p:nvPicPr>
          <p:cNvPr id="164" name="Picture 4" descr="Picture 4"/>
          <p:cNvPicPr>
            <a:picLocks noChangeAspect="1"/>
          </p:cNvPicPr>
          <p:nvPr/>
        </p:nvPicPr>
        <p:blipFill>
          <a:blip r:embed="rId3">
            <a:extLst/>
          </a:blip>
          <a:srcRect l="0" t="32441" r="0" b="31653"/>
          <a:stretch>
            <a:fillRect/>
          </a:stretch>
        </p:blipFill>
        <p:spPr>
          <a:xfrm>
            <a:off x="7833196" y="5361848"/>
            <a:ext cx="1059285" cy="227393"/>
          </a:xfrm>
          <a:prstGeom prst="rect">
            <a:avLst/>
          </a:prstGeom>
          <a:ln w="12700">
            <a:miter lim="400000"/>
          </a:ln>
        </p:spPr>
      </p:pic>
      <p:pic>
        <p:nvPicPr>
          <p:cNvPr id="165" name="Picture 4" descr="Picture 4"/>
          <p:cNvPicPr>
            <a:picLocks noChangeAspect="1"/>
          </p:cNvPicPr>
          <p:nvPr/>
        </p:nvPicPr>
        <p:blipFill>
          <a:blip r:embed="rId3">
            <a:extLst/>
          </a:blip>
          <a:srcRect l="0" t="32441" r="0" b="31653"/>
          <a:stretch>
            <a:fillRect/>
          </a:stretch>
        </p:blipFill>
        <p:spPr>
          <a:xfrm>
            <a:off x="7833196" y="5663505"/>
            <a:ext cx="1059285" cy="227393"/>
          </a:xfrm>
          <a:prstGeom prst="rect">
            <a:avLst/>
          </a:prstGeom>
          <a:ln w="12700">
            <a:miter lim="400000"/>
          </a:ln>
        </p:spPr>
      </p:pic>
      <p:pic>
        <p:nvPicPr>
          <p:cNvPr id="166" name="Picture 4" descr="Picture 4"/>
          <p:cNvPicPr>
            <a:picLocks noChangeAspect="1"/>
          </p:cNvPicPr>
          <p:nvPr/>
        </p:nvPicPr>
        <p:blipFill>
          <a:blip r:embed="rId3">
            <a:extLst/>
          </a:blip>
          <a:srcRect l="0" t="32441" r="0" b="31653"/>
          <a:stretch>
            <a:fillRect/>
          </a:stretch>
        </p:blipFill>
        <p:spPr>
          <a:xfrm>
            <a:off x="7833196" y="5937912"/>
            <a:ext cx="1059285" cy="227393"/>
          </a:xfrm>
          <a:prstGeom prst="rect">
            <a:avLst/>
          </a:prstGeom>
          <a:ln w="12700">
            <a:miter lim="400000"/>
          </a:ln>
        </p:spPr>
      </p:pic>
      <p:pic>
        <p:nvPicPr>
          <p:cNvPr id="167" name="Picture 4" descr="Picture 4"/>
          <p:cNvPicPr>
            <a:picLocks noChangeAspect="1"/>
          </p:cNvPicPr>
          <p:nvPr/>
        </p:nvPicPr>
        <p:blipFill>
          <a:blip r:embed="rId3">
            <a:extLst/>
          </a:blip>
          <a:srcRect l="0" t="32441" r="0" b="31653"/>
          <a:stretch>
            <a:fillRect/>
          </a:stretch>
        </p:blipFill>
        <p:spPr>
          <a:xfrm>
            <a:off x="7833196" y="6237312"/>
            <a:ext cx="1059285" cy="227393"/>
          </a:xfrm>
          <a:prstGeom prst="rect">
            <a:avLst/>
          </a:prstGeom>
          <a:ln w="12700">
            <a:miter lim="400000"/>
          </a:ln>
        </p:spPr>
      </p:pic>
      <p:sp>
        <p:nvSpPr>
          <p:cNvPr id="168" name="Oval 26"/>
          <p:cNvSpPr/>
          <p:nvPr/>
        </p:nvSpPr>
        <p:spPr>
          <a:xfrm>
            <a:off x="8652433" y="5121359"/>
            <a:ext cx="208209" cy="174215"/>
          </a:xfrm>
          <a:prstGeom prst="ellipse">
            <a:avLst/>
          </a:prstGeom>
          <a:ln w="25400">
            <a:solidFill>
              <a:srgbClr val="000000"/>
            </a:solidFill>
          </a:ln>
        </p:spPr>
        <p:txBody>
          <a:bodyPr lIns="45719" rIns="45719" anchor="ctr"/>
          <a:lstStyle/>
          <a:p>
            <a:pPr algn="ctr">
              <a:defRPr>
                <a:solidFill>
                  <a:srgbClr val="FFFFFF"/>
                </a:solidFill>
              </a:defRPr>
            </a:pPr>
          </a:p>
        </p:txBody>
      </p:sp>
      <p:sp>
        <p:nvSpPr>
          <p:cNvPr id="169" name="Oval 27"/>
          <p:cNvSpPr/>
          <p:nvPr/>
        </p:nvSpPr>
        <p:spPr>
          <a:xfrm>
            <a:off x="7882742" y="5369838"/>
            <a:ext cx="208209" cy="174215"/>
          </a:xfrm>
          <a:prstGeom prst="ellipse">
            <a:avLst/>
          </a:prstGeom>
          <a:ln w="25400">
            <a:solidFill>
              <a:srgbClr val="000000"/>
            </a:solidFill>
          </a:ln>
        </p:spPr>
        <p:txBody>
          <a:bodyPr lIns="45719" rIns="45719" anchor="ctr"/>
          <a:lstStyle/>
          <a:p>
            <a:pPr algn="ctr">
              <a:defRPr>
                <a:solidFill>
                  <a:srgbClr val="FFFFFF"/>
                </a:solidFill>
              </a:defRPr>
            </a:pPr>
          </a:p>
        </p:txBody>
      </p:sp>
      <p:sp>
        <p:nvSpPr>
          <p:cNvPr id="170" name="Oval 28"/>
          <p:cNvSpPr/>
          <p:nvPr/>
        </p:nvSpPr>
        <p:spPr>
          <a:xfrm>
            <a:off x="8661468" y="5699573"/>
            <a:ext cx="208209" cy="174215"/>
          </a:xfrm>
          <a:prstGeom prst="ellipse">
            <a:avLst/>
          </a:prstGeom>
          <a:ln w="25400">
            <a:solidFill>
              <a:srgbClr val="000000"/>
            </a:solidFill>
          </a:ln>
        </p:spPr>
        <p:txBody>
          <a:bodyPr lIns="45719" rIns="45719" anchor="ctr"/>
          <a:lstStyle/>
          <a:p>
            <a:pPr algn="ctr">
              <a:defRPr>
                <a:solidFill>
                  <a:srgbClr val="FFFFFF"/>
                </a:solidFill>
              </a:defRPr>
            </a:pPr>
          </a:p>
        </p:txBody>
      </p:sp>
      <p:sp>
        <p:nvSpPr>
          <p:cNvPr id="171" name="Oval 29"/>
          <p:cNvSpPr/>
          <p:nvPr/>
        </p:nvSpPr>
        <p:spPr>
          <a:xfrm>
            <a:off x="7874068" y="5960383"/>
            <a:ext cx="208209" cy="174215"/>
          </a:xfrm>
          <a:prstGeom prst="ellipse">
            <a:avLst/>
          </a:prstGeom>
          <a:ln w="25400">
            <a:solidFill>
              <a:srgbClr val="000000"/>
            </a:solidFill>
          </a:ln>
        </p:spPr>
        <p:txBody>
          <a:bodyPr lIns="45719" rIns="45719" anchor="ctr"/>
          <a:lstStyle/>
          <a:p>
            <a:pPr algn="ctr">
              <a:defRPr>
                <a:solidFill>
                  <a:srgbClr val="FFFFFF"/>
                </a:solidFill>
              </a:defRPr>
            </a:pPr>
          </a:p>
        </p:txBody>
      </p:sp>
      <p:sp>
        <p:nvSpPr>
          <p:cNvPr id="172" name="Oval 30"/>
          <p:cNvSpPr/>
          <p:nvPr/>
        </p:nvSpPr>
        <p:spPr>
          <a:xfrm>
            <a:off x="8658748" y="6263900"/>
            <a:ext cx="208209" cy="174215"/>
          </a:xfrm>
          <a:prstGeom prst="ellipse">
            <a:avLst/>
          </a:prstGeom>
          <a:ln w="25400">
            <a:solidFill>
              <a:srgbClr val="000000"/>
            </a:solidFill>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76" name="Rectangle 3"/>
          <p:cNvGrpSpPr/>
          <p:nvPr/>
        </p:nvGrpSpPr>
        <p:grpSpPr>
          <a:xfrm>
            <a:off x="107503" y="116631"/>
            <a:ext cx="8928994" cy="720082"/>
            <a:chOff x="0" y="0"/>
            <a:chExt cx="8928992" cy="720080"/>
          </a:xfrm>
        </p:grpSpPr>
        <p:sp>
          <p:nvSpPr>
            <p:cNvPr id="174" name="Rectangle"/>
            <p:cNvSpPr/>
            <p:nvPr/>
          </p:nvSpPr>
          <p:spPr>
            <a:xfrm>
              <a:off x="-1" y="-1"/>
              <a:ext cx="8928994" cy="720082"/>
            </a:xfrm>
            <a:prstGeom prst="rect">
              <a:avLst/>
            </a:prstGeom>
            <a:solidFill>
              <a:srgbClr val="C3D69B"/>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5" name="Zheng Liu"/>
            <p:cNvSpPr txBox="1"/>
            <p:nvPr/>
          </p:nvSpPr>
          <p:spPr>
            <a:xfrm>
              <a:off x="45719" y="116936"/>
              <a:ext cx="8837553" cy="4862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FFFFFF"/>
                  </a:solidFill>
                  <a:latin typeface="Arial"/>
                  <a:ea typeface="Arial"/>
                  <a:cs typeface="Arial"/>
                  <a:sym typeface="Arial"/>
                </a:defRPr>
              </a:lvl1pPr>
            </a:lstStyle>
            <a:p>
              <a:pPr/>
              <a:r>
                <a:t>Zheng Liu</a:t>
              </a:r>
            </a:p>
          </p:txBody>
        </p:sp>
      </p:grpSp>
      <p:sp>
        <p:nvSpPr>
          <p:cNvPr id="177" name="Rectangle 4"/>
          <p:cNvSpPr/>
          <p:nvPr/>
        </p:nvSpPr>
        <p:spPr>
          <a:xfrm>
            <a:off x="107503" y="3789040"/>
            <a:ext cx="2160242" cy="2952329"/>
          </a:xfrm>
          <a:prstGeom prst="rect">
            <a:avLst/>
          </a:prstGeom>
          <a:solidFill>
            <a:srgbClr val="C3D69B"/>
          </a:solidFill>
          <a:ln w="12700">
            <a:miter lim="400000"/>
          </a:ln>
        </p:spPr>
        <p:txBody>
          <a:bodyPr lIns="45719" rIns="45719" anchor="ctr"/>
          <a:lstStyle/>
          <a:p>
            <a:pPr algn="ctr">
              <a:defRPr>
                <a:solidFill>
                  <a:srgbClr val="FFFFFF"/>
                </a:solidFill>
              </a:defRPr>
            </a:pPr>
          </a:p>
        </p:txBody>
      </p:sp>
      <p:sp>
        <p:nvSpPr>
          <p:cNvPr id="178" name="Rectangle 5"/>
          <p:cNvSpPr/>
          <p:nvPr/>
        </p:nvSpPr>
        <p:spPr>
          <a:xfrm>
            <a:off x="6804248" y="5048015"/>
            <a:ext cx="2160241" cy="1693353"/>
          </a:xfrm>
          <a:prstGeom prst="rect">
            <a:avLst/>
          </a:prstGeom>
          <a:solidFill>
            <a:srgbClr val="D7E4BD"/>
          </a:solidFill>
          <a:ln w="12700">
            <a:miter lim="400000"/>
          </a:ln>
        </p:spPr>
        <p:txBody>
          <a:bodyPr lIns="45719" rIns="45719" anchor="ctr"/>
          <a:lstStyle/>
          <a:p>
            <a:pPr algn="ctr">
              <a:defRPr>
                <a:solidFill>
                  <a:srgbClr val="FFFFFF"/>
                </a:solidFill>
              </a:defRPr>
            </a:pPr>
          </a:p>
        </p:txBody>
      </p:sp>
      <p:sp>
        <p:nvSpPr>
          <p:cNvPr id="179" name="TextBox 6"/>
          <p:cNvSpPr txBox="1"/>
          <p:nvPr/>
        </p:nvSpPr>
        <p:spPr>
          <a:xfrm>
            <a:off x="153223" y="127759"/>
            <a:ext cx="486506"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000">
                <a:latin typeface="Century Gothic"/>
                <a:ea typeface="Century Gothic"/>
                <a:cs typeface="Century Gothic"/>
                <a:sym typeface="Century Gothic"/>
              </a:defRPr>
            </a:lvl1pPr>
          </a:lstStyle>
          <a:p>
            <a:pPr/>
            <a:r>
              <a:t>Name</a:t>
            </a:r>
          </a:p>
        </p:txBody>
      </p:sp>
      <p:sp>
        <p:nvSpPr>
          <p:cNvPr id="180" name="TextBox 7"/>
          <p:cNvSpPr txBox="1"/>
          <p:nvPr/>
        </p:nvSpPr>
        <p:spPr>
          <a:xfrm>
            <a:off x="153223" y="3789040"/>
            <a:ext cx="1047017" cy="853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000">
                <a:latin typeface="Century Gothic"/>
                <a:ea typeface="Century Gothic"/>
                <a:cs typeface="Century Gothic"/>
                <a:sym typeface="Century Gothic"/>
              </a:defRPr>
            </a:pPr>
            <a:r>
              <a:t>Personality:</a:t>
            </a:r>
          </a:p>
          <a:p>
            <a:pPr>
              <a:defRPr b="1" sz="1000">
                <a:latin typeface="Century Gothic"/>
                <a:ea typeface="Century Gothic"/>
                <a:cs typeface="Century Gothic"/>
                <a:sym typeface="Century Gothic"/>
              </a:defRPr>
            </a:pPr>
          </a:p>
          <a:p>
            <a:pPr marL="171450" indent="-171450">
              <a:buSzPct val="100000"/>
              <a:buChar char="-"/>
              <a:defRPr sz="1000">
                <a:latin typeface="Century Gothic"/>
                <a:ea typeface="Century Gothic"/>
                <a:cs typeface="Century Gothic"/>
                <a:sym typeface="Century Gothic"/>
              </a:defRPr>
            </a:pPr>
            <a:r>
              <a:t>Enthusiastic</a:t>
            </a:r>
          </a:p>
          <a:p>
            <a:pPr marL="171450" indent="-171450">
              <a:buSzPct val="100000"/>
              <a:buChar char="-"/>
              <a:defRPr sz="1000">
                <a:latin typeface="Century Gothic"/>
                <a:ea typeface="Century Gothic"/>
                <a:cs typeface="Century Gothic"/>
                <a:sym typeface="Century Gothic"/>
              </a:defRPr>
            </a:pPr>
            <a:r>
              <a:t>Helpful</a:t>
            </a:r>
          </a:p>
          <a:p>
            <a:pPr marL="171450" indent="-171450">
              <a:buSzPct val="100000"/>
              <a:buChar char="-"/>
              <a:defRPr sz="1000">
                <a:latin typeface="Century Gothic"/>
                <a:ea typeface="Century Gothic"/>
                <a:cs typeface="Century Gothic"/>
                <a:sym typeface="Century Gothic"/>
              </a:defRPr>
            </a:pPr>
            <a:r>
              <a:t>Good Friend</a:t>
            </a:r>
          </a:p>
        </p:txBody>
      </p:sp>
      <p:sp>
        <p:nvSpPr>
          <p:cNvPr id="181" name="Rectangle 8"/>
          <p:cNvSpPr/>
          <p:nvPr/>
        </p:nvSpPr>
        <p:spPr>
          <a:xfrm>
            <a:off x="106697" y="980728"/>
            <a:ext cx="2160242" cy="2664297"/>
          </a:xfrm>
          <a:prstGeom prst="rect">
            <a:avLst/>
          </a:prstGeom>
          <a:solidFill>
            <a:srgbClr val="D7E4BD"/>
          </a:solidFill>
          <a:ln w="12700">
            <a:miter lim="400000"/>
          </a:ln>
        </p:spPr>
        <p:txBody>
          <a:bodyPr lIns="45719" rIns="45719" anchor="ctr"/>
          <a:lstStyle/>
          <a:p>
            <a:pPr algn="ctr">
              <a:defRPr>
                <a:solidFill>
                  <a:srgbClr val="FFFFFF"/>
                </a:solidFill>
              </a:defRPr>
            </a:pPr>
          </a:p>
        </p:txBody>
      </p:sp>
      <p:sp>
        <p:nvSpPr>
          <p:cNvPr id="182" name="TextBox 9"/>
          <p:cNvSpPr txBox="1"/>
          <p:nvPr/>
        </p:nvSpPr>
        <p:spPr>
          <a:xfrm>
            <a:off x="153224" y="980728"/>
            <a:ext cx="2177626" cy="161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000">
                <a:latin typeface="Century Gothic"/>
                <a:ea typeface="Century Gothic"/>
                <a:cs typeface="Century Gothic"/>
                <a:sym typeface="Century Gothic"/>
              </a:defRPr>
            </a:pPr>
            <a:r>
              <a:t>Age: 16</a:t>
            </a:r>
            <a:endParaRPr b="0"/>
          </a:p>
          <a:p>
            <a:pPr>
              <a:defRPr sz="1000">
                <a:latin typeface="Century Gothic"/>
                <a:ea typeface="Century Gothic"/>
                <a:cs typeface="Century Gothic"/>
                <a:sym typeface="Century Gothic"/>
              </a:defRPr>
            </a:pPr>
          </a:p>
          <a:p>
            <a:pPr>
              <a:defRPr b="1" sz="1000">
                <a:latin typeface="Century Gothic"/>
                <a:ea typeface="Century Gothic"/>
                <a:cs typeface="Century Gothic"/>
                <a:sym typeface="Century Gothic"/>
              </a:defRPr>
            </a:pPr>
            <a:r>
              <a:t>Employment</a:t>
            </a:r>
            <a:r>
              <a:rPr b="0"/>
              <a:t>: High School Student</a:t>
            </a:r>
            <a:endParaRPr b="0"/>
          </a:p>
          <a:p>
            <a:pPr>
              <a:defRPr sz="1000">
                <a:latin typeface="Century Gothic"/>
                <a:ea typeface="Century Gothic"/>
                <a:cs typeface="Century Gothic"/>
                <a:sym typeface="Century Gothic"/>
              </a:defRPr>
            </a:pPr>
          </a:p>
          <a:p>
            <a:pPr>
              <a:defRPr b="1" sz="1000">
                <a:latin typeface="Century Gothic"/>
                <a:ea typeface="Century Gothic"/>
                <a:cs typeface="Century Gothic"/>
                <a:sym typeface="Century Gothic"/>
              </a:defRPr>
            </a:pPr>
            <a:r>
              <a:t>Personality keywords</a:t>
            </a:r>
            <a:r>
              <a:rPr b="0"/>
              <a:t>:</a:t>
            </a:r>
            <a:endParaRPr b="0"/>
          </a:p>
          <a:p>
            <a:pPr>
              <a:defRPr sz="1000">
                <a:latin typeface="Century Gothic"/>
                <a:ea typeface="Century Gothic"/>
                <a:cs typeface="Century Gothic"/>
                <a:sym typeface="Century Gothic"/>
              </a:defRPr>
            </a:pPr>
            <a:br/>
            <a:r>
              <a:t>Friends</a:t>
            </a:r>
          </a:p>
          <a:p>
            <a:pPr>
              <a:defRPr sz="1000">
                <a:latin typeface="Century Gothic"/>
                <a:ea typeface="Century Gothic"/>
                <a:cs typeface="Century Gothic"/>
                <a:sym typeface="Century Gothic"/>
              </a:defRPr>
            </a:pPr>
            <a:r>
              <a:t>Games</a:t>
            </a:r>
          </a:p>
          <a:p>
            <a:pPr>
              <a:defRPr sz="1000">
                <a:latin typeface="Century Gothic"/>
                <a:ea typeface="Century Gothic"/>
                <a:cs typeface="Century Gothic"/>
                <a:sym typeface="Century Gothic"/>
              </a:defRPr>
            </a:pPr>
          </a:p>
        </p:txBody>
      </p:sp>
      <p:grpSp>
        <p:nvGrpSpPr>
          <p:cNvPr id="185" name="Rectangle 11"/>
          <p:cNvGrpSpPr/>
          <p:nvPr/>
        </p:nvGrpSpPr>
        <p:grpSpPr>
          <a:xfrm>
            <a:off x="4644008" y="3789039"/>
            <a:ext cx="2034421" cy="2952330"/>
            <a:chOff x="0" y="0"/>
            <a:chExt cx="2034420" cy="2952328"/>
          </a:xfrm>
        </p:grpSpPr>
        <p:sp>
          <p:nvSpPr>
            <p:cNvPr id="183" name="Rectangle"/>
            <p:cNvSpPr/>
            <p:nvPr/>
          </p:nvSpPr>
          <p:spPr>
            <a:xfrm>
              <a:off x="-1" y="-1"/>
              <a:ext cx="2034422" cy="2952330"/>
            </a:xfrm>
            <a:prstGeom prst="rect">
              <a:avLst/>
            </a:prstGeom>
            <a:solidFill>
              <a:srgbClr val="C3D69B"/>
            </a:solidFill>
            <a:ln w="12700" cap="flat">
              <a:noFill/>
              <a:miter lim="400000"/>
            </a:ln>
            <a:effectLst/>
          </p:spPr>
          <p:txBody>
            <a:bodyPr wrap="square" lIns="45719" tIns="45719" rIns="45719" bIns="45719" numCol="1" anchor="t">
              <a:noAutofit/>
            </a:bodyPr>
            <a:lstStyle/>
            <a:p>
              <a:pPr/>
            </a:p>
          </p:txBody>
        </p:sp>
        <p:sp>
          <p:nvSpPr>
            <p:cNvPr id="184" name="- Give up before trying"/>
            <p:cNvSpPr txBox="1"/>
            <p:nvPr/>
          </p:nvSpPr>
          <p:spPr>
            <a:xfrm>
              <a:off x="45719" y="-1"/>
              <a:ext cx="1942982" cy="4388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200"/>
              </a:pPr>
            </a:p>
            <a:p>
              <a:pPr>
                <a:defRPr sz="1200"/>
              </a:pPr>
              <a:r>
                <a:t>- Give up before trying</a:t>
              </a:r>
            </a:p>
          </p:txBody>
        </p:sp>
      </p:grpSp>
      <p:grpSp>
        <p:nvGrpSpPr>
          <p:cNvPr id="188" name="Rectangle 12"/>
          <p:cNvGrpSpPr/>
          <p:nvPr/>
        </p:nvGrpSpPr>
        <p:grpSpPr>
          <a:xfrm>
            <a:off x="2447816" y="3789039"/>
            <a:ext cx="2034421" cy="2952330"/>
            <a:chOff x="0" y="0"/>
            <a:chExt cx="2034420" cy="2952328"/>
          </a:xfrm>
        </p:grpSpPr>
        <p:sp>
          <p:nvSpPr>
            <p:cNvPr id="186" name="Rectangle"/>
            <p:cNvSpPr/>
            <p:nvPr/>
          </p:nvSpPr>
          <p:spPr>
            <a:xfrm>
              <a:off x="-1" y="-1"/>
              <a:ext cx="2034422" cy="2952330"/>
            </a:xfrm>
            <a:prstGeom prst="rect">
              <a:avLst/>
            </a:prstGeom>
            <a:solidFill>
              <a:srgbClr val="D7E4BD"/>
            </a:soli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87" name="Hear everyones stories…"/>
            <p:cNvSpPr txBox="1"/>
            <p:nvPr/>
          </p:nvSpPr>
          <p:spPr>
            <a:xfrm>
              <a:off x="45719" y="-1"/>
              <a:ext cx="1942982" cy="62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200">
                  <a:solidFill>
                    <a:srgbClr val="FFFFFF"/>
                  </a:solidFill>
                </a:defRPr>
              </a:pPr>
            </a:p>
            <a:p>
              <a:pPr marL="171450" indent="-171450">
                <a:buSzPct val="100000"/>
                <a:buChar char="-"/>
                <a:defRPr sz="1200"/>
              </a:pPr>
              <a:r>
                <a:t>Hear everyones stories</a:t>
              </a:r>
            </a:p>
            <a:p>
              <a:pPr marL="171450" indent="-171450">
                <a:buSzPct val="100000"/>
                <a:buChar char="-"/>
                <a:defRPr sz="1200"/>
              </a:pPr>
              <a:r>
                <a:t>Broaden our horizons</a:t>
              </a:r>
            </a:p>
          </p:txBody>
        </p:sp>
      </p:grpSp>
      <p:sp>
        <p:nvSpPr>
          <p:cNvPr id="189" name="TextBox 13"/>
          <p:cNvSpPr txBox="1"/>
          <p:nvPr/>
        </p:nvSpPr>
        <p:spPr>
          <a:xfrm>
            <a:off x="2504774" y="3830851"/>
            <a:ext cx="659952"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000">
                <a:latin typeface="Century Gothic"/>
                <a:ea typeface="Century Gothic"/>
                <a:cs typeface="Century Gothic"/>
                <a:sym typeface="Century Gothic"/>
              </a:defRPr>
            </a:pPr>
            <a:r>
              <a:t>We must</a:t>
            </a:r>
            <a:r>
              <a:rPr b="0"/>
              <a:t>:</a:t>
            </a:r>
          </a:p>
        </p:txBody>
      </p:sp>
      <p:sp>
        <p:nvSpPr>
          <p:cNvPr id="190" name="TextBox 14"/>
          <p:cNvSpPr txBox="1"/>
          <p:nvPr/>
        </p:nvSpPr>
        <p:spPr>
          <a:xfrm>
            <a:off x="4671560" y="3830851"/>
            <a:ext cx="891442"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000">
                <a:latin typeface="Century Gothic"/>
                <a:ea typeface="Century Gothic"/>
                <a:cs typeface="Century Gothic"/>
                <a:sym typeface="Century Gothic"/>
              </a:defRPr>
            </a:lvl1pPr>
          </a:lstStyle>
          <a:p>
            <a:pPr/>
            <a:r>
              <a:t>We must not:</a:t>
            </a:r>
          </a:p>
        </p:txBody>
      </p:sp>
      <p:grpSp>
        <p:nvGrpSpPr>
          <p:cNvPr id="193" name="Rectangle 15"/>
          <p:cNvGrpSpPr/>
          <p:nvPr/>
        </p:nvGrpSpPr>
        <p:grpSpPr>
          <a:xfrm>
            <a:off x="4644008" y="980727"/>
            <a:ext cx="2034421" cy="2664298"/>
            <a:chOff x="0" y="0"/>
            <a:chExt cx="2034420" cy="2664296"/>
          </a:xfrm>
        </p:grpSpPr>
        <p:sp>
          <p:nvSpPr>
            <p:cNvPr id="191" name="Rectangle"/>
            <p:cNvSpPr/>
            <p:nvPr/>
          </p:nvSpPr>
          <p:spPr>
            <a:xfrm>
              <a:off x="-1" y="-1"/>
              <a:ext cx="2034422" cy="2664298"/>
            </a:xfrm>
            <a:prstGeom prst="rect">
              <a:avLst/>
            </a:prstGeom>
            <a:solidFill>
              <a:srgbClr val="D7E4BD"/>
            </a:soli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92" name="Meet as many people as he can…"/>
            <p:cNvSpPr txBox="1"/>
            <p:nvPr/>
          </p:nvSpPr>
          <p:spPr>
            <a:xfrm>
              <a:off x="45719" y="-1"/>
              <a:ext cx="1942982" cy="11119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a:solidFill>
                    <a:srgbClr val="FFFFFF"/>
                  </a:solidFill>
                </a:defRPr>
              </a:pPr>
            </a:p>
            <a:p>
              <a:pPr marL="171450" indent="-171450">
                <a:buSzPct val="100000"/>
                <a:buChar char="-"/>
                <a:defRPr sz="1200"/>
              </a:pPr>
              <a:r>
                <a:t>Meet as many people as he can</a:t>
              </a:r>
            </a:p>
            <a:p>
              <a:pPr marL="171450" indent="-171450">
                <a:buSzPct val="100000"/>
                <a:buChar char="-"/>
                <a:defRPr sz="1200"/>
              </a:pPr>
              <a:r>
                <a:t>Create memories and have music to match them</a:t>
              </a:r>
            </a:p>
          </p:txBody>
        </p:sp>
      </p:grpSp>
      <p:grpSp>
        <p:nvGrpSpPr>
          <p:cNvPr id="196" name="Rectangle 16"/>
          <p:cNvGrpSpPr/>
          <p:nvPr/>
        </p:nvGrpSpPr>
        <p:grpSpPr>
          <a:xfrm>
            <a:off x="2448255" y="980727"/>
            <a:ext cx="2034421" cy="2664298"/>
            <a:chOff x="0" y="0"/>
            <a:chExt cx="2034420" cy="2664296"/>
          </a:xfrm>
        </p:grpSpPr>
        <p:sp>
          <p:nvSpPr>
            <p:cNvPr id="194" name="Rectangle"/>
            <p:cNvSpPr/>
            <p:nvPr/>
          </p:nvSpPr>
          <p:spPr>
            <a:xfrm>
              <a:off x="-1" y="-1"/>
              <a:ext cx="2034422" cy="2664298"/>
            </a:xfrm>
            <a:prstGeom prst="rect">
              <a:avLst/>
            </a:prstGeom>
            <a:solidFill>
              <a:srgbClr val="C3D69B"/>
            </a:soli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95" name="Liu loves to hang out with friends any chance he gets. And one the most important things to him is setting the mood with some music. He is always trying to make sure the music fits the setting and loves to get merch from his favorite artists"/>
            <p:cNvSpPr txBox="1"/>
            <p:nvPr/>
          </p:nvSpPr>
          <p:spPr>
            <a:xfrm>
              <a:off x="45719" y="-1"/>
              <a:ext cx="1942982" cy="20644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p>
            <a:p>
              <a:pPr>
                <a:defRPr sz="1200"/>
              </a:pPr>
              <a:r>
                <a:t>Liu loves to hang out with friends any chance he gets. And one the most important things to him is setting the mood with some music. He is always trying to make sure the music fits the setting and loves to get merch from his favorite artists</a:t>
              </a:r>
            </a:p>
          </p:txBody>
        </p:sp>
      </p:grpSp>
      <p:sp>
        <p:nvSpPr>
          <p:cNvPr id="197" name="TextBox 17"/>
          <p:cNvSpPr txBox="1"/>
          <p:nvPr/>
        </p:nvSpPr>
        <p:spPr>
          <a:xfrm>
            <a:off x="2492992" y="1022539"/>
            <a:ext cx="403843"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000">
                <a:latin typeface="Century Gothic"/>
                <a:ea typeface="Century Gothic"/>
                <a:cs typeface="Century Gothic"/>
                <a:sym typeface="Century Gothic"/>
              </a:defRPr>
            </a:lvl1pPr>
          </a:lstStyle>
          <a:p>
            <a:pPr/>
            <a:r>
              <a:t>Story</a:t>
            </a:r>
          </a:p>
        </p:txBody>
      </p:sp>
      <p:sp>
        <p:nvSpPr>
          <p:cNvPr id="198" name="TextBox 18"/>
          <p:cNvSpPr txBox="1"/>
          <p:nvPr/>
        </p:nvSpPr>
        <p:spPr>
          <a:xfrm>
            <a:off x="4664564" y="1022539"/>
            <a:ext cx="462259"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000">
                <a:latin typeface="Century Gothic"/>
                <a:ea typeface="Century Gothic"/>
                <a:cs typeface="Century Gothic"/>
                <a:sym typeface="Century Gothic"/>
              </a:defRPr>
            </a:lvl1pPr>
          </a:lstStyle>
          <a:p>
            <a:pPr/>
            <a:r>
              <a:t>Goals</a:t>
            </a:r>
          </a:p>
        </p:txBody>
      </p:sp>
      <p:sp>
        <p:nvSpPr>
          <p:cNvPr id="199" name="TextBox 19"/>
          <p:cNvSpPr txBox="1"/>
          <p:nvPr/>
        </p:nvSpPr>
        <p:spPr>
          <a:xfrm>
            <a:off x="6846581" y="5048015"/>
            <a:ext cx="848051" cy="146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sz="1000">
                <a:latin typeface="Century Gothic"/>
                <a:ea typeface="Century Gothic"/>
                <a:cs typeface="Century Gothic"/>
                <a:sym typeface="Century Gothic"/>
              </a:defRPr>
            </a:pPr>
            <a:r>
              <a:t>Phone</a:t>
            </a:r>
          </a:p>
          <a:p>
            <a:pPr algn="r">
              <a:defRPr sz="1000">
                <a:latin typeface="Century Gothic"/>
                <a:ea typeface="Century Gothic"/>
                <a:cs typeface="Century Gothic"/>
                <a:sym typeface="Century Gothic"/>
              </a:defRPr>
            </a:pPr>
          </a:p>
          <a:p>
            <a:pPr algn="r">
              <a:defRPr sz="1000">
                <a:latin typeface="Century Gothic"/>
                <a:ea typeface="Century Gothic"/>
                <a:cs typeface="Century Gothic"/>
                <a:sym typeface="Century Gothic"/>
              </a:defRPr>
            </a:pPr>
            <a:r>
              <a:t>Tablet</a:t>
            </a:r>
          </a:p>
          <a:p>
            <a:pPr algn="r">
              <a:defRPr sz="1000">
                <a:latin typeface="Century Gothic"/>
                <a:ea typeface="Century Gothic"/>
                <a:cs typeface="Century Gothic"/>
                <a:sym typeface="Century Gothic"/>
              </a:defRPr>
            </a:pPr>
          </a:p>
          <a:p>
            <a:pPr algn="r">
              <a:defRPr sz="1000">
                <a:latin typeface="Century Gothic"/>
                <a:ea typeface="Century Gothic"/>
                <a:cs typeface="Century Gothic"/>
                <a:sym typeface="Century Gothic"/>
              </a:defRPr>
            </a:pPr>
            <a:r>
              <a:t>Laptop</a:t>
            </a:r>
          </a:p>
          <a:p>
            <a:pPr algn="r">
              <a:defRPr sz="1000">
                <a:latin typeface="Century Gothic"/>
                <a:ea typeface="Century Gothic"/>
                <a:cs typeface="Century Gothic"/>
                <a:sym typeface="Century Gothic"/>
              </a:defRPr>
            </a:pPr>
          </a:p>
          <a:p>
            <a:pPr algn="r">
              <a:defRPr sz="1000">
                <a:latin typeface="Century Gothic"/>
                <a:ea typeface="Century Gothic"/>
                <a:cs typeface="Century Gothic"/>
                <a:sym typeface="Century Gothic"/>
              </a:defRPr>
            </a:pPr>
            <a:r>
              <a:t>Desktop</a:t>
            </a:r>
          </a:p>
          <a:p>
            <a:pPr algn="r">
              <a:defRPr sz="1000">
                <a:latin typeface="Century Gothic"/>
                <a:ea typeface="Century Gothic"/>
                <a:cs typeface="Century Gothic"/>
                <a:sym typeface="Century Gothic"/>
              </a:defRPr>
            </a:pPr>
          </a:p>
          <a:p>
            <a:pPr algn="r">
              <a:defRPr sz="1000">
                <a:latin typeface="Century Gothic"/>
                <a:ea typeface="Century Gothic"/>
                <a:cs typeface="Century Gothic"/>
                <a:sym typeface="Century Gothic"/>
              </a:defRPr>
            </a:pPr>
            <a:r>
              <a:t>Social net</a:t>
            </a:r>
          </a:p>
        </p:txBody>
      </p:sp>
      <p:pic>
        <p:nvPicPr>
          <p:cNvPr id="200" name="170814-international-student-ac-615p.jpeg" descr="170814-international-student-ac-615p.jpeg"/>
          <p:cNvPicPr>
            <a:picLocks noChangeAspect="1"/>
          </p:cNvPicPr>
          <p:nvPr/>
        </p:nvPicPr>
        <p:blipFill>
          <a:blip r:embed="rId2">
            <a:extLst/>
          </a:blip>
          <a:srcRect l="0" t="0" r="0" b="0"/>
          <a:stretch>
            <a:fillRect/>
          </a:stretch>
        </p:blipFill>
        <p:spPr>
          <a:xfrm>
            <a:off x="6804248" y="3234640"/>
            <a:ext cx="2160241" cy="1391196"/>
          </a:xfrm>
          <a:prstGeom prst="rect">
            <a:avLst/>
          </a:prstGeom>
          <a:ln w="12700">
            <a:miter lim="400000"/>
          </a:ln>
        </p:spPr>
      </p:pic>
      <p:sp>
        <p:nvSpPr>
          <p:cNvPr id="201" name="Rectangle 22"/>
          <p:cNvSpPr/>
          <p:nvPr/>
        </p:nvSpPr>
        <p:spPr>
          <a:xfrm>
            <a:off x="6804248" y="980728"/>
            <a:ext cx="2160241" cy="1866574"/>
          </a:xfrm>
          <a:prstGeom prst="rect">
            <a:avLst/>
          </a:prstGeom>
          <a:solidFill>
            <a:srgbClr val="D7E4BD"/>
          </a:solidFill>
          <a:ln w="12700">
            <a:miter lim="400000"/>
          </a:ln>
        </p:spPr>
        <p:txBody>
          <a:bodyPr lIns="45719" rIns="45719" anchor="ctr"/>
          <a:lstStyle/>
          <a:p>
            <a:pPr algn="ctr">
              <a:defRPr>
                <a:solidFill>
                  <a:srgbClr val="FFFFFF"/>
                </a:solidFill>
              </a:defRPr>
            </a:pPr>
          </a:p>
        </p:txBody>
      </p:sp>
      <p:sp>
        <p:nvSpPr>
          <p:cNvPr id="202" name="TextBox 23"/>
          <p:cNvSpPr txBox="1"/>
          <p:nvPr/>
        </p:nvSpPr>
        <p:spPr>
          <a:xfrm>
            <a:off x="6804248" y="1016903"/>
            <a:ext cx="1938695" cy="1767841"/>
          </a:xfrm>
          <a:prstGeom prst="rect">
            <a:avLst/>
          </a:prstGeom>
          <a:solidFill>
            <a:srgbClr val="D7E4BD"/>
          </a:solidFill>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000">
                <a:latin typeface="Century Gothic"/>
                <a:ea typeface="Century Gothic"/>
                <a:cs typeface="Century Gothic"/>
                <a:sym typeface="Century Gothic"/>
              </a:defRPr>
            </a:pPr>
            <a:r>
              <a:t>Personal motivations</a:t>
            </a:r>
          </a:p>
          <a:p>
            <a:pPr>
              <a:defRPr sz="1000">
                <a:latin typeface="Century Gothic"/>
                <a:ea typeface="Century Gothic"/>
                <a:cs typeface="Century Gothic"/>
                <a:sym typeface="Century Gothic"/>
              </a:defRPr>
            </a:pPr>
            <a:r>
              <a:t>Wants to have friends he will </a:t>
            </a:r>
          </a:p>
          <a:p>
            <a:pPr>
              <a:defRPr sz="1000">
                <a:latin typeface="Century Gothic"/>
                <a:ea typeface="Century Gothic"/>
                <a:cs typeface="Century Gothic"/>
                <a:sym typeface="Century Gothic"/>
              </a:defRPr>
            </a:pPr>
            <a:r>
              <a:t>Remember forever</a:t>
            </a:r>
          </a:p>
          <a:p>
            <a:pPr>
              <a:defRPr sz="1000">
                <a:latin typeface="Century Gothic"/>
                <a:ea typeface="Century Gothic"/>
                <a:cs typeface="Century Gothic"/>
                <a:sym typeface="Century Gothic"/>
              </a:defRPr>
            </a:pPr>
          </a:p>
          <a:p>
            <a:pPr>
              <a:defRPr b="1" sz="1000">
                <a:latin typeface="Century Gothic"/>
                <a:ea typeface="Century Gothic"/>
                <a:cs typeface="Century Gothic"/>
                <a:sym typeface="Century Gothic"/>
              </a:defRPr>
            </a:pPr>
            <a:r>
              <a:t>Social motivations:</a:t>
            </a:r>
            <a:br/>
            <a:r>
              <a:rPr b="0"/>
              <a:t>Wants to show others music</a:t>
            </a:r>
            <a:endParaRPr b="0"/>
          </a:p>
          <a:p>
            <a:pPr>
              <a:defRPr b="1" sz="1000">
                <a:latin typeface="Century Gothic"/>
                <a:ea typeface="Century Gothic"/>
                <a:cs typeface="Century Gothic"/>
                <a:sym typeface="Century Gothic"/>
              </a:defRPr>
            </a:pPr>
            <a:r>
              <a:rPr b="0"/>
              <a:t>That they remember</a:t>
            </a:r>
            <a:endParaRPr b="0"/>
          </a:p>
          <a:p>
            <a:pPr>
              <a:defRPr b="1" sz="1000">
                <a:latin typeface="Century Gothic"/>
                <a:ea typeface="Century Gothic"/>
                <a:cs typeface="Century Gothic"/>
                <a:sym typeface="Century Gothic"/>
              </a:defRPr>
            </a:pPr>
          </a:p>
          <a:p>
            <a:pPr>
              <a:defRPr b="1" sz="1000">
                <a:latin typeface="Century Gothic"/>
                <a:ea typeface="Century Gothic"/>
                <a:cs typeface="Century Gothic"/>
                <a:sym typeface="Century Gothic"/>
              </a:defRPr>
            </a:pPr>
            <a:r>
              <a:t>Financial motivations:</a:t>
            </a:r>
          </a:p>
          <a:p>
            <a:pPr>
              <a:defRPr sz="1000">
                <a:latin typeface="Century Gothic"/>
                <a:ea typeface="Century Gothic"/>
                <a:cs typeface="Century Gothic"/>
                <a:sym typeface="Century Gothic"/>
              </a:defRPr>
            </a:pPr>
            <a:r>
              <a:t>Not a concern to him as long </a:t>
            </a:r>
          </a:p>
          <a:p>
            <a:pPr>
              <a:defRPr sz="1000">
                <a:latin typeface="Century Gothic"/>
                <a:ea typeface="Century Gothic"/>
                <a:cs typeface="Century Gothic"/>
                <a:sym typeface="Century Gothic"/>
              </a:defRPr>
            </a:pPr>
            <a:r>
              <a:t>As he can afford his petrol</a:t>
            </a:r>
          </a:p>
        </p:txBody>
      </p:sp>
      <p:pic>
        <p:nvPicPr>
          <p:cNvPr id="203" name="Picture 4" descr="Picture 4"/>
          <p:cNvPicPr>
            <a:picLocks noChangeAspect="1"/>
          </p:cNvPicPr>
          <p:nvPr/>
        </p:nvPicPr>
        <p:blipFill>
          <a:blip r:embed="rId3">
            <a:extLst/>
          </a:blip>
          <a:srcRect l="0" t="32441" r="0" b="31653"/>
          <a:stretch>
            <a:fillRect/>
          </a:stretch>
        </p:blipFill>
        <p:spPr>
          <a:xfrm>
            <a:off x="7833196" y="5087441"/>
            <a:ext cx="1059285" cy="227393"/>
          </a:xfrm>
          <a:prstGeom prst="rect">
            <a:avLst/>
          </a:prstGeom>
          <a:ln w="12700">
            <a:miter lim="400000"/>
          </a:ln>
        </p:spPr>
      </p:pic>
      <p:pic>
        <p:nvPicPr>
          <p:cNvPr id="204" name="Picture 4" descr="Picture 4"/>
          <p:cNvPicPr>
            <a:picLocks noChangeAspect="1"/>
          </p:cNvPicPr>
          <p:nvPr/>
        </p:nvPicPr>
        <p:blipFill>
          <a:blip r:embed="rId3">
            <a:extLst/>
          </a:blip>
          <a:srcRect l="0" t="32441" r="0" b="31653"/>
          <a:stretch>
            <a:fillRect/>
          </a:stretch>
        </p:blipFill>
        <p:spPr>
          <a:xfrm>
            <a:off x="7833196" y="5361848"/>
            <a:ext cx="1059285" cy="227393"/>
          </a:xfrm>
          <a:prstGeom prst="rect">
            <a:avLst/>
          </a:prstGeom>
          <a:ln w="12700">
            <a:miter lim="400000"/>
          </a:ln>
        </p:spPr>
      </p:pic>
      <p:pic>
        <p:nvPicPr>
          <p:cNvPr id="205" name="Picture 4" descr="Picture 4"/>
          <p:cNvPicPr>
            <a:picLocks noChangeAspect="1"/>
          </p:cNvPicPr>
          <p:nvPr/>
        </p:nvPicPr>
        <p:blipFill>
          <a:blip r:embed="rId3">
            <a:extLst/>
          </a:blip>
          <a:srcRect l="0" t="32441" r="0" b="31653"/>
          <a:stretch>
            <a:fillRect/>
          </a:stretch>
        </p:blipFill>
        <p:spPr>
          <a:xfrm>
            <a:off x="7833196" y="5663505"/>
            <a:ext cx="1059285" cy="227393"/>
          </a:xfrm>
          <a:prstGeom prst="rect">
            <a:avLst/>
          </a:prstGeom>
          <a:ln w="12700">
            <a:miter lim="400000"/>
          </a:ln>
        </p:spPr>
      </p:pic>
      <p:pic>
        <p:nvPicPr>
          <p:cNvPr id="206" name="Picture 4" descr="Picture 4"/>
          <p:cNvPicPr>
            <a:picLocks noChangeAspect="1"/>
          </p:cNvPicPr>
          <p:nvPr/>
        </p:nvPicPr>
        <p:blipFill>
          <a:blip r:embed="rId3">
            <a:extLst/>
          </a:blip>
          <a:srcRect l="0" t="32441" r="0" b="31653"/>
          <a:stretch>
            <a:fillRect/>
          </a:stretch>
        </p:blipFill>
        <p:spPr>
          <a:xfrm>
            <a:off x="7833196" y="5937912"/>
            <a:ext cx="1059285" cy="227393"/>
          </a:xfrm>
          <a:prstGeom prst="rect">
            <a:avLst/>
          </a:prstGeom>
          <a:ln w="12700">
            <a:miter lim="400000"/>
          </a:ln>
        </p:spPr>
      </p:pic>
      <p:pic>
        <p:nvPicPr>
          <p:cNvPr id="207" name="Picture 4" descr="Picture 4"/>
          <p:cNvPicPr>
            <a:picLocks noChangeAspect="1"/>
          </p:cNvPicPr>
          <p:nvPr/>
        </p:nvPicPr>
        <p:blipFill>
          <a:blip r:embed="rId3">
            <a:extLst/>
          </a:blip>
          <a:srcRect l="0" t="32441" r="0" b="31653"/>
          <a:stretch>
            <a:fillRect/>
          </a:stretch>
        </p:blipFill>
        <p:spPr>
          <a:xfrm>
            <a:off x="7833196" y="6237312"/>
            <a:ext cx="1059285" cy="227393"/>
          </a:xfrm>
          <a:prstGeom prst="rect">
            <a:avLst/>
          </a:prstGeom>
          <a:ln w="12700">
            <a:miter lim="400000"/>
          </a:ln>
        </p:spPr>
      </p:pic>
      <p:sp>
        <p:nvSpPr>
          <p:cNvPr id="208" name="Oval 26"/>
          <p:cNvSpPr/>
          <p:nvPr/>
        </p:nvSpPr>
        <p:spPr>
          <a:xfrm>
            <a:off x="8652433" y="5121359"/>
            <a:ext cx="208209" cy="174215"/>
          </a:xfrm>
          <a:prstGeom prst="ellipse">
            <a:avLst/>
          </a:prstGeom>
          <a:ln w="25400">
            <a:solidFill>
              <a:srgbClr val="000000"/>
            </a:solidFill>
          </a:ln>
        </p:spPr>
        <p:txBody>
          <a:bodyPr lIns="45719" rIns="45719" anchor="ctr"/>
          <a:lstStyle/>
          <a:p>
            <a:pPr algn="ctr">
              <a:defRPr>
                <a:solidFill>
                  <a:srgbClr val="FFFFFF"/>
                </a:solidFill>
              </a:defRPr>
            </a:pPr>
          </a:p>
        </p:txBody>
      </p:sp>
      <p:sp>
        <p:nvSpPr>
          <p:cNvPr id="209" name="Oval 27"/>
          <p:cNvSpPr/>
          <p:nvPr/>
        </p:nvSpPr>
        <p:spPr>
          <a:xfrm>
            <a:off x="8644742" y="5382538"/>
            <a:ext cx="208209" cy="174215"/>
          </a:xfrm>
          <a:prstGeom prst="ellipse">
            <a:avLst/>
          </a:prstGeom>
          <a:ln w="25400">
            <a:solidFill>
              <a:srgbClr val="000000"/>
            </a:solidFill>
          </a:ln>
        </p:spPr>
        <p:txBody>
          <a:bodyPr lIns="45719" rIns="45719" anchor="ctr"/>
          <a:lstStyle/>
          <a:p>
            <a:pPr algn="ctr">
              <a:defRPr>
                <a:solidFill>
                  <a:srgbClr val="FFFFFF"/>
                </a:solidFill>
              </a:defRPr>
            </a:pPr>
          </a:p>
        </p:txBody>
      </p:sp>
      <p:sp>
        <p:nvSpPr>
          <p:cNvPr id="210" name="Oval 28"/>
          <p:cNvSpPr/>
          <p:nvPr/>
        </p:nvSpPr>
        <p:spPr>
          <a:xfrm>
            <a:off x="8661468" y="5699573"/>
            <a:ext cx="208209" cy="174215"/>
          </a:xfrm>
          <a:prstGeom prst="ellipse">
            <a:avLst/>
          </a:prstGeom>
          <a:ln w="25400">
            <a:solidFill>
              <a:srgbClr val="000000"/>
            </a:solidFill>
          </a:ln>
        </p:spPr>
        <p:txBody>
          <a:bodyPr lIns="45719" rIns="45719" anchor="ctr"/>
          <a:lstStyle/>
          <a:p>
            <a:pPr algn="ctr">
              <a:defRPr>
                <a:solidFill>
                  <a:srgbClr val="FFFFFF"/>
                </a:solidFill>
              </a:defRPr>
            </a:pPr>
          </a:p>
        </p:txBody>
      </p:sp>
      <p:sp>
        <p:nvSpPr>
          <p:cNvPr id="211" name="Oval 29"/>
          <p:cNvSpPr/>
          <p:nvPr/>
        </p:nvSpPr>
        <p:spPr>
          <a:xfrm>
            <a:off x="8661468" y="5960383"/>
            <a:ext cx="208209" cy="174215"/>
          </a:xfrm>
          <a:prstGeom prst="ellipse">
            <a:avLst/>
          </a:prstGeom>
          <a:ln w="25400">
            <a:solidFill>
              <a:srgbClr val="000000"/>
            </a:solidFill>
          </a:ln>
        </p:spPr>
        <p:txBody>
          <a:bodyPr lIns="45719" rIns="45719" anchor="ctr"/>
          <a:lstStyle/>
          <a:p>
            <a:pPr algn="ctr">
              <a:defRPr>
                <a:solidFill>
                  <a:srgbClr val="FFFFFF"/>
                </a:solidFill>
              </a:defRPr>
            </a:pPr>
          </a:p>
        </p:txBody>
      </p:sp>
      <p:sp>
        <p:nvSpPr>
          <p:cNvPr id="212" name="Oval 30"/>
          <p:cNvSpPr/>
          <p:nvPr/>
        </p:nvSpPr>
        <p:spPr>
          <a:xfrm>
            <a:off x="8646048" y="6263900"/>
            <a:ext cx="208209" cy="174215"/>
          </a:xfrm>
          <a:prstGeom prst="ellipse">
            <a:avLst/>
          </a:prstGeom>
          <a:ln w="25400">
            <a:solidFill>
              <a:srgbClr val="000000"/>
            </a:solidFill>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16" name="Rectangle 3"/>
          <p:cNvGrpSpPr/>
          <p:nvPr/>
        </p:nvGrpSpPr>
        <p:grpSpPr>
          <a:xfrm>
            <a:off x="107503" y="116631"/>
            <a:ext cx="8928994" cy="720082"/>
            <a:chOff x="0" y="0"/>
            <a:chExt cx="8928992" cy="720080"/>
          </a:xfrm>
        </p:grpSpPr>
        <p:sp>
          <p:nvSpPr>
            <p:cNvPr id="214" name="Rectangle"/>
            <p:cNvSpPr/>
            <p:nvPr/>
          </p:nvSpPr>
          <p:spPr>
            <a:xfrm>
              <a:off x="-1" y="-1"/>
              <a:ext cx="8928994" cy="720082"/>
            </a:xfrm>
            <a:prstGeom prst="rect">
              <a:avLst/>
            </a:prstGeom>
            <a:solidFill>
              <a:srgbClr val="C3D69B"/>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15" name="Edward Jones"/>
            <p:cNvSpPr txBox="1"/>
            <p:nvPr/>
          </p:nvSpPr>
          <p:spPr>
            <a:xfrm>
              <a:off x="45719" y="116936"/>
              <a:ext cx="8837553" cy="4862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FFFFFF"/>
                  </a:solidFill>
                  <a:latin typeface="Arial"/>
                  <a:ea typeface="Arial"/>
                  <a:cs typeface="Arial"/>
                  <a:sym typeface="Arial"/>
                </a:defRPr>
              </a:lvl1pPr>
            </a:lstStyle>
            <a:p>
              <a:pPr/>
              <a:r>
                <a:t>Edward Jones</a:t>
              </a:r>
            </a:p>
          </p:txBody>
        </p:sp>
      </p:grpSp>
      <p:sp>
        <p:nvSpPr>
          <p:cNvPr id="217" name="Rectangle 4"/>
          <p:cNvSpPr/>
          <p:nvPr/>
        </p:nvSpPr>
        <p:spPr>
          <a:xfrm>
            <a:off x="107503" y="3789040"/>
            <a:ext cx="2160242" cy="2952329"/>
          </a:xfrm>
          <a:prstGeom prst="rect">
            <a:avLst/>
          </a:prstGeom>
          <a:solidFill>
            <a:srgbClr val="C3D69B"/>
          </a:solidFill>
          <a:ln w="12700">
            <a:miter lim="400000"/>
          </a:ln>
        </p:spPr>
        <p:txBody>
          <a:bodyPr lIns="45719" rIns="45719" anchor="ctr"/>
          <a:lstStyle/>
          <a:p>
            <a:pPr algn="ctr">
              <a:defRPr>
                <a:solidFill>
                  <a:srgbClr val="FFFFFF"/>
                </a:solidFill>
              </a:defRPr>
            </a:pPr>
          </a:p>
        </p:txBody>
      </p:sp>
      <p:sp>
        <p:nvSpPr>
          <p:cNvPr id="218" name="Rectangle 5"/>
          <p:cNvSpPr/>
          <p:nvPr/>
        </p:nvSpPr>
        <p:spPr>
          <a:xfrm>
            <a:off x="6804248" y="5048015"/>
            <a:ext cx="2160241" cy="1693353"/>
          </a:xfrm>
          <a:prstGeom prst="rect">
            <a:avLst/>
          </a:prstGeom>
          <a:solidFill>
            <a:srgbClr val="D7E4BD"/>
          </a:solidFill>
          <a:ln w="12700">
            <a:miter lim="400000"/>
          </a:ln>
        </p:spPr>
        <p:txBody>
          <a:bodyPr lIns="45719" rIns="45719" anchor="ctr"/>
          <a:lstStyle/>
          <a:p>
            <a:pPr algn="ctr">
              <a:defRPr>
                <a:solidFill>
                  <a:srgbClr val="FFFFFF"/>
                </a:solidFill>
              </a:defRPr>
            </a:pPr>
          </a:p>
        </p:txBody>
      </p:sp>
      <p:sp>
        <p:nvSpPr>
          <p:cNvPr id="219" name="TextBox 6"/>
          <p:cNvSpPr txBox="1"/>
          <p:nvPr/>
        </p:nvSpPr>
        <p:spPr>
          <a:xfrm>
            <a:off x="153223" y="127759"/>
            <a:ext cx="486506"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000">
                <a:latin typeface="Century Gothic"/>
                <a:ea typeface="Century Gothic"/>
                <a:cs typeface="Century Gothic"/>
                <a:sym typeface="Century Gothic"/>
              </a:defRPr>
            </a:lvl1pPr>
          </a:lstStyle>
          <a:p>
            <a:pPr/>
            <a:r>
              <a:t>Name</a:t>
            </a:r>
          </a:p>
        </p:txBody>
      </p:sp>
      <p:sp>
        <p:nvSpPr>
          <p:cNvPr id="220" name="TextBox 7"/>
          <p:cNvSpPr txBox="1"/>
          <p:nvPr/>
        </p:nvSpPr>
        <p:spPr>
          <a:xfrm>
            <a:off x="153223" y="3789040"/>
            <a:ext cx="876237" cy="1005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000">
                <a:latin typeface="Century Gothic"/>
                <a:ea typeface="Century Gothic"/>
                <a:cs typeface="Century Gothic"/>
                <a:sym typeface="Century Gothic"/>
              </a:defRPr>
            </a:pPr>
            <a:r>
              <a:t>Personality:</a:t>
            </a:r>
          </a:p>
          <a:p>
            <a:pPr>
              <a:defRPr b="1" sz="1000">
                <a:latin typeface="Century Gothic"/>
                <a:ea typeface="Century Gothic"/>
                <a:cs typeface="Century Gothic"/>
                <a:sym typeface="Century Gothic"/>
              </a:defRPr>
            </a:pPr>
          </a:p>
          <a:p>
            <a:pPr marL="171450" indent="-171450">
              <a:buSzPct val="100000"/>
              <a:buChar char="-"/>
              <a:defRPr sz="1000">
                <a:latin typeface="Century Gothic"/>
                <a:ea typeface="Century Gothic"/>
                <a:cs typeface="Century Gothic"/>
                <a:sym typeface="Century Gothic"/>
              </a:defRPr>
            </a:pPr>
            <a:r>
              <a:t>Generous</a:t>
            </a:r>
          </a:p>
          <a:p>
            <a:pPr marL="171450" indent="-171450">
              <a:buSzPct val="100000"/>
              <a:buChar char="-"/>
              <a:defRPr sz="1000">
                <a:latin typeface="Century Gothic"/>
                <a:ea typeface="Century Gothic"/>
                <a:cs typeface="Century Gothic"/>
                <a:sym typeface="Century Gothic"/>
              </a:defRPr>
            </a:pPr>
            <a:r>
              <a:t>Funny</a:t>
            </a:r>
          </a:p>
          <a:p>
            <a:pPr marL="171450" indent="-171450">
              <a:buSzPct val="100000"/>
              <a:buChar char="-"/>
              <a:defRPr sz="1000">
                <a:latin typeface="Century Gothic"/>
                <a:ea typeface="Century Gothic"/>
                <a:cs typeface="Century Gothic"/>
                <a:sym typeface="Century Gothic"/>
              </a:defRPr>
            </a:pPr>
          </a:p>
        </p:txBody>
      </p:sp>
      <p:sp>
        <p:nvSpPr>
          <p:cNvPr id="221" name="Rectangle 8"/>
          <p:cNvSpPr/>
          <p:nvPr/>
        </p:nvSpPr>
        <p:spPr>
          <a:xfrm>
            <a:off x="106697" y="980728"/>
            <a:ext cx="2160242" cy="2664297"/>
          </a:xfrm>
          <a:prstGeom prst="rect">
            <a:avLst/>
          </a:prstGeom>
          <a:solidFill>
            <a:srgbClr val="D7E4BD"/>
          </a:solidFill>
          <a:ln w="12700">
            <a:miter lim="400000"/>
          </a:ln>
        </p:spPr>
        <p:txBody>
          <a:bodyPr lIns="45719" rIns="45719" anchor="ctr"/>
          <a:lstStyle/>
          <a:p>
            <a:pPr algn="ctr">
              <a:defRPr>
                <a:solidFill>
                  <a:srgbClr val="FFFFFF"/>
                </a:solidFill>
              </a:defRPr>
            </a:pPr>
          </a:p>
        </p:txBody>
      </p:sp>
      <p:sp>
        <p:nvSpPr>
          <p:cNvPr id="222" name="TextBox 9"/>
          <p:cNvSpPr txBox="1"/>
          <p:nvPr/>
        </p:nvSpPr>
        <p:spPr>
          <a:xfrm>
            <a:off x="153224" y="980728"/>
            <a:ext cx="2071400" cy="161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000">
                <a:latin typeface="Century Gothic"/>
                <a:ea typeface="Century Gothic"/>
                <a:cs typeface="Century Gothic"/>
                <a:sym typeface="Century Gothic"/>
              </a:defRPr>
            </a:pPr>
            <a:r>
              <a:t>Age: 66</a:t>
            </a:r>
            <a:endParaRPr b="0"/>
          </a:p>
          <a:p>
            <a:pPr>
              <a:defRPr sz="1000">
                <a:latin typeface="Century Gothic"/>
                <a:ea typeface="Century Gothic"/>
                <a:cs typeface="Century Gothic"/>
                <a:sym typeface="Century Gothic"/>
              </a:defRPr>
            </a:pPr>
          </a:p>
          <a:p>
            <a:pPr>
              <a:defRPr b="1" sz="1000">
                <a:latin typeface="Century Gothic"/>
                <a:ea typeface="Century Gothic"/>
                <a:cs typeface="Century Gothic"/>
                <a:sym typeface="Century Gothic"/>
              </a:defRPr>
            </a:pPr>
            <a:r>
              <a:t>Employment</a:t>
            </a:r>
            <a:r>
              <a:rPr b="0"/>
              <a:t>: Retired Radio Host</a:t>
            </a:r>
            <a:endParaRPr b="0"/>
          </a:p>
          <a:p>
            <a:pPr>
              <a:defRPr sz="1000">
                <a:latin typeface="Century Gothic"/>
                <a:ea typeface="Century Gothic"/>
                <a:cs typeface="Century Gothic"/>
                <a:sym typeface="Century Gothic"/>
              </a:defRPr>
            </a:pPr>
          </a:p>
          <a:p>
            <a:pPr>
              <a:defRPr b="1" sz="1000">
                <a:latin typeface="Century Gothic"/>
                <a:ea typeface="Century Gothic"/>
                <a:cs typeface="Century Gothic"/>
                <a:sym typeface="Century Gothic"/>
              </a:defRPr>
            </a:pPr>
            <a:r>
              <a:t>Personality keywords</a:t>
            </a:r>
            <a:r>
              <a:rPr b="0"/>
              <a:t>:</a:t>
            </a:r>
            <a:endParaRPr b="0"/>
          </a:p>
          <a:p>
            <a:pPr>
              <a:defRPr sz="1000">
                <a:latin typeface="Century Gothic"/>
                <a:ea typeface="Century Gothic"/>
                <a:cs typeface="Century Gothic"/>
                <a:sym typeface="Century Gothic"/>
              </a:defRPr>
            </a:pPr>
            <a:br/>
            <a:r>
              <a:t>Talking</a:t>
            </a:r>
          </a:p>
          <a:p>
            <a:pPr>
              <a:defRPr sz="1000">
                <a:latin typeface="Century Gothic"/>
                <a:ea typeface="Century Gothic"/>
                <a:cs typeface="Century Gothic"/>
                <a:sym typeface="Century Gothic"/>
              </a:defRPr>
            </a:pPr>
            <a:r>
              <a:t>Media</a:t>
            </a:r>
          </a:p>
          <a:p>
            <a:pPr>
              <a:defRPr sz="1000">
                <a:latin typeface="Century Gothic"/>
                <a:ea typeface="Century Gothic"/>
                <a:cs typeface="Century Gothic"/>
                <a:sym typeface="Century Gothic"/>
              </a:defRPr>
            </a:pPr>
          </a:p>
        </p:txBody>
      </p:sp>
      <p:grpSp>
        <p:nvGrpSpPr>
          <p:cNvPr id="225" name="Rectangle 11"/>
          <p:cNvGrpSpPr/>
          <p:nvPr/>
        </p:nvGrpSpPr>
        <p:grpSpPr>
          <a:xfrm>
            <a:off x="4644008" y="3789039"/>
            <a:ext cx="2034421" cy="2952330"/>
            <a:chOff x="0" y="0"/>
            <a:chExt cx="2034420" cy="2952328"/>
          </a:xfrm>
        </p:grpSpPr>
        <p:sp>
          <p:nvSpPr>
            <p:cNvPr id="223" name="Rectangle"/>
            <p:cNvSpPr/>
            <p:nvPr/>
          </p:nvSpPr>
          <p:spPr>
            <a:xfrm>
              <a:off x="-1" y="-1"/>
              <a:ext cx="2034422" cy="2952330"/>
            </a:xfrm>
            <a:prstGeom prst="rect">
              <a:avLst/>
            </a:prstGeom>
            <a:solidFill>
              <a:srgbClr val="C3D69B"/>
            </a:solidFill>
            <a:ln w="12700" cap="flat">
              <a:noFill/>
              <a:miter lim="400000"/>
            </a:ln>
            <a:effectLst/>
          </p:spPr>
          <p:txBody>
            <a:bodyPr wrap="square" lIns="45719" tIns="45719" rIns="45719" bIns="45719" numCol="1" anchor="t">
              <a:noAutofit/>
            </a:bodyPr>
            <a:lstStyle/>
            <a:p>
              <a:pPr/>
            </a:p>
          </p:txBody>
        </p:sp>
        <p:sp>
          <p:nvSpPr>
            <p:cNvPr id="224" name="- Make assumptions based on our biases"/>
            <p:cNvSpPr txBox="1"/>
            <p:nvPr/>
          </p:nvSpPr>
          <p:spPr>
            <a:xfrm>
              <a:off x="45719" y="-1"/>
              <a:ext cx="1942982" cy="62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200"/>
              </a:pPr>
            </a:p>
            <a:p>
              <a:pPr>
                <a:defRPr sz="1200"/>
              </a:pPr>
              <a:r>
                <a:t>- Make assumptions based on our biases</a:t>
              </a:r>
            </a:p>
          </p:txBody>
        </p:sp>
      </p:grpSp>
      <p:grpSp>
        <p:nvGrpSpPr>
          <p:cNvPr id="228" name="Rectangle 12"/>
          <p:cNvGrpSpPr/>
          <p:nvPr/>
        </p:nvGrpSpPr>
        <p:grpSpPr>
          <a:xfrm>
            <a:off x="2447816" y="3789039"/>
            <a:ext cx="2034421" cy="2952330"/>
            <a:chOff x="0" y="0"/>
            <a:chExt cx="2034420" cy="2952328"/>
          </a:xfrm>
        </p:grpSpPr>
        <p:sp>
          <p:nvSpPr>
            <p:cNvPr id="226" name="Rectangle"/>
            <p:cNvSpPr/>
            <p:nvPr/>
          </p:nvSpPr>
          <p:spPr>
            <a:xfrm>
              <a:off x="-1" y="-1"/>
              <a:ext cx="2034422" cy="2952330"/>
            </a:xfrm>
            <a:prstGeom prst="rect">
              <a:avLst/>
            </a:prstGeom>
            <a:solidFill>
              <a:srgbClr val="D7E4BD"/>
            </a:soli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227" name="Share out passions with the world"/>
            <p:cNvSpPr txBox="1"/>
            <p:nvPr/>
          </p:nvSpPr>
          <p:spPr>
            <a:xfrm>
              <a:off x="45719" y="-1"/>
              <a:ext cx="1942982" cy="62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200">
                  <a:solidFill>
                    <a:srgbClr val="FFFFFF"/>
                  </a:solidFill>
                </a:defRPr>
              </a:pPr>
            </a:p>
            <a:p>
              <a:pPr marL="171450" indent="-171450">
                <a:buSzPct val="100000"/>
                <a:buChar char="-"/>
                <a:defRPr sz="1200"/>
              </a:pPr>
              <a:r>
                <a:t>Share out passions with the world</a:t>
              </a:r>
            </a:p>
          </p:txBody>
        </p:sp>
      </p:grpSp>
      <p:sp>
        <p:nvSpPr>
          <p:cNvPr id="229" name="TextBox 13"/>
          <p:cNvSpPr txBox="1"/>
          <p:nvPr/>
        </p:nvSpPr>
        <p:spPr>
          <a:xfrm>
            <a:off x="2504774" y="3830851"/>
            <a:ext cx="659952"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000">
                <a:latin typeface="Century Gothic"/>
                <a:ea typeface="Century Gothic"/>
                <a:cs typeface="Century Gothic"/>
                <a:sym typeface="Century Gothic"/>
              </a:defRPr>
            </a:pPr>
            <a:r>
              <a:t>We must</a:t>
            </a:r>
            <a:r>
              <a:rPr b="0"/>
              <a:t>:</a:t>
            </a:r>
          </a:p>
        </p:txBody>
      </p:sp>
      <p:sp>
        <p:nvSpPr>
          <p:cNvPr id="230" name="TextBox 14"/>
          <p:cNvSpPr txBox="1"/>
          <p:nvPr/>
        </p:nvSpPr>
        <p:spPr>
          <a:xfrm>
            <a:off x="4671560" y="3830851"/>
            <a:ext cx="891442"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000">
                <a:latin typeface="Century Gothic"/>
                <a:ea typeface="Century Gothic"/>
                <a:cs typeface="Century Gothic"/>
                <a:sym typeface="Century Gothic"/>
              </a:defRPr>
            </a:lvl1pPr>
          </a:lstStyle>
          <a:p>
            <a:pPr/>
            <a:r>
              <a:t>We must not:</a:t>
            </a:r>
          </a:p>
        </p:txBody>
      </p:sp>
      <p:grpSp>
        <p:nvGrpSpPr>
          <p:cNvPr id="233" name="Rectangle 15"/>
          <p:cNvGrpSpPr/>
          <p:nvPr/>
        </p:nvGrpSpPr>
        <p:grpSpPr>
          <a:xfrm>
            <a:off x="4644008" y="980727"/>
            <a:ext cx="2034421" cy="2664298"/>
            <a:chOff x="0" y="0"/>
            <a:chExt cx="2034420" cy="2664296"/>
          </a:xfrm>
        </p:grpSpPr>
        <p:sp>
          <p:nvSpPr>
            <p:cNvPr id="231" name="Rectangle"/>
            <p:cNvSpPr/>
            <p:nvPr/>
          </p:nvSpPr>
          <p:spPr>
            <a:xfrm>
              <a:off x="-1" y="-1"/>
              <a:ext cx="2034422" cy="2664298"/>
            </a:xfrm>
            <a:prstGeom prst="rect">
              <a:avLst/>
            </a:prstGeom>
            <a:solidFill>
              <a:srgbClr val="D7E4BD"/>
            </a:soli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232" name="Continue his passion on the side…"/>
            <p:cNvSpPr txBox="1"/>
            <p:nvPr/>
          </p:nvSpPr>
          <p:spPr>
            <a:xfrm>
              <a:off x="45719" y="-1"/>
              <a:ext cx="1942982" cy="13024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a:solidFill>
                    <a:srgbClr val="FFFFFF"/>
                  </a:solidFill>
                </a:defRPr>
              </a:pPr>
            </a:p>
            <a:p>
              <a:pPr marL="171450" indent="-171450">
                <a:buSzPct val="100000"/>
                <a:buChar char="-"/>
                <a:defRPr sz="1200"/>
              </a:pPr>
              <a:r>
                <a:t>Continue his passion on the side </a:t>
              </a:r>
            </a:p>
            <a:p>
              <a:pPr marL="171450" indent="-171450">
                <a:buSzPct val="100000"/>
                <a:buChar char="-"/>
                <a:defRPr sz="1200"/>
              </a:pPr>
              <a:r>
                <a:t>Teach others about the struggles of the music business</a:t>
              </a:r>
            </a:p>
          </p:txBody>
        </p:sp>
      </p:grpSp>
      <p:grpSp>
        <p:nvGrpSpPr>
          <p:cNvPr id="236" name="Rectangle 16"/>
          <p:cNvGrpSpPr/>
          <p:nvPr/>
        </p:nvGrpSpPr>
        <p:grpSpPr>
          <a:xfrm>
            <a:off x="2448255" y="980727"/>
            <a:ext cx="2034421" cy="2664298"/>
            <a:chOff x="0" y="0"/>
            <a:chExt cx="2034420" cy="2664296"/>
          </a:xfrm>
        </p:grpSpPr>
        <p:sp>
          <p:nvSpPr>
            <p:cNvPr id="234" name="Rectangle"/>
            <p:cNvSpPr/>
            <p:nvPr/>
          </p:nvSpPr>
          <p:spPr>
            <a:xfrm>
              <a:off x="-1" y="-1"/>
              <a:ext cx="2034422" cy="2664298"/>
            </a:xfrm>
            <a:prstGeom prst="rect">
              <a:avLst/>
            </a:prstGeom>
            <a:solidFill>
              <a:srgbClr val="C3D69B"/>
            </a:soli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235" name="Ed worked in the radio business for over 30 years. It was his passion. And he has not been able to let go since he retired. He now has a blog about music new and old alike. He has been trying to expand past his specialty, rock music and has been searchin"/>
            <p:cNvSpPr txBox="1"/>
            <p:nvPr/>
          </p:nvSpPr>
          <p:spPr>
            <a:xfrm>
              <a:off x="45719" y="-1"/>
              <a:ext cx="1942982" cy="26359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p>
            <a:p>
              <a:pPr>
                <a:defRPr sz="1200"/>
              </a:pPr>
              <a:r>
                <a:t>Ed worked in the radio business for over 30 years. It was his passion. And he has not been able to let go since he retired. He now has a blog about music new and old alike. He has been trying to expand past his specialty, rock music and has been searching the web for new musicians with interesting stories</a:t>
              </a:r>
            </a:p>
          </p:txBody>
        </p:sp>
      </p:grpSp>
      <p:sp>
        <p:nvSpPr>
          <p:cNvPr id="237" name="TextBox 17"/>
          <p:cNvSpPr txBox="1"/>
          <p:nvPr/>
        </p:nvSpPr>
        <p:spPr>
          <a:xfrm>
            <a:off x="2492992" y="1022539"/>
            <a:ext cx="403843"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000">
                <a:latin typeface="Century Gothic"/>
                <a:ea typeface="Century Gothic"/>
                <a:cs typeface="Century Gothic"/>
                <a:sym typeface="Century Gothic"/>
              </a:defRPr>
            </a:lvl1pPr>
          </a:lstStyle>
          <a:p>
            <a:pPr/>
            <a:r>
              <a:t>Story</a:t>
            </a:r>
          </a:p>
        </p:txBody>
      </p:sp>
      <p:sp>
        <p:nvSpPr>
          <p:cNvPr id="238" name="TextBox 18"/>
          <p:cNvSpPr txBox="1"/>
          <p:nvPr/>
        </p:nvSpPr>
        <p:spPr>
          <a:xfrm>
            <a:off x="4664564" y="1022539"/>
            <a:ext cx="462259"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000">
                <a:latin typeface="Century Gothic"/>
                <a:ea typeface="Century Gothic"/>
                <a:cs typeface="Century Gothic"/>
                <a:sym typeface="Century Gothic"/>
              </a:defRPr>
            </a:lvl1pPr>
          </a:lstStyle>
          <a:p>
            <a:pPr/>
            <a:r>
              <a:t>Goals</a:t>
            </a:r>
          </a:p>
        </p:txBody>
      </p:sp>
      <p:sp>
        <p:nvSpPr>
          <p:cNvPr id="239" name="TextBox 19"/>
          <p:cNvSpPr txBox="1"/>
          <p:nvPr/>
        </p:nvSpPr>
        <p:spPr>
          <a:xfrm>
            <a:off x="6846581" y="5048015"/>
            <a:ext cx="848051" cy="146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sz="1000">
                <a:latin typeface="Century Gothic"/>
                <a:ea typeface="Century Gothic"/>
                <a:cs typeface="Century Gothic"/>
                <a:sym typeface="Century Gothic"/>
              </a:defRPr>
            </a:pPr>
            <a:r>
              <a:t>Phone</a:t>
            </a:r>
          </a:p>
          <a:p>
            <a:pPr algn="r">
              <a:defRPr sz="1000">
                <a:latin typeface="Century Gothic"/>
                <a:ea typeface="Century Gothic"/>
                <a:cs typeface="Century Gothic"/>
                <a:sym typeface="Century Gothic"/>
              </a:defRPr>
            </a:pPr>
          </a:p>
          <a:p>
            <a:pPr algn="r">
              <a:defRPr sz="1000">
                <a:latin typeface="Century Gothic"/>
                <a:ea typeface="Century Gothic"/>
                <a:cs typeface="Century Gothic"/>
                <a:sym typeface="Century Gothic"/>
              </a:defRPr>
            </a:pPr>
            <a:r>
              <a:t>Tablet</a:t>
            </a:r>
          </a:p>
          <a:p>
            <a:pPr algn="r">
              <a:defRPr sz="1000">
                <a:latin typeface="Century Gothic"/>
                <a:ea typeface="Century Gothic"/>
                <a:cs typeface="Century Gothic"/>
                <a:sym typeface="Century Gothic"/>
              </a:defRPr>
            </a:pPr>
          </a:p>
          <a:p>
            <a:pPr algn="r">
              <a:defRPr sz="1000">
                <a:latin typeface="Century Gothic"/>
                <a:ea typeface="Century Gothic"/>
                <a:cs typeface="Century Gothic"/>
                <a:sym typeface="Century Gothic"/>
              </a:defRPr>
            </a:pPr>
            <a:r>
              <a:t>Laptop</a:t>
            </a:r>
          </a:p>
          <a:p>
            <a:pPr algn="r">
              <a:defRPr sz="1000">
                <a:latin typeface="Century Gothic"/>
                <a:ea typeface="Century Gothic"/>
                <a:cs typeface="Century Gothic"/>
                <a:sym typeface="Century Gothic"/>
              </a:defRPr>
            </a:pPr>
          </a:p>
          <a:p>
            <a:pPr algn="r">
              <a:defRPr sz="1000">
                <a:latin typeface="Century Gothic"/>
                <a:ea typeface="Century Gothic"/>
                <a:cs typeface="Century Gothic"/>
                <a:sym typeface="Century Gothic"/>
              </a:defRPr>
            </a:pPr>
            <a:r>
              <a:t>Desktop</a:t>
            </a:r>
          </a:p>
          <a:p>
            <a:pPr algn="r">
              <a:defRPr sz="1000">
                <a:latin typeface="Century Gothic"/>
                <a:ea typeface="Century Gothic"/>
                <a:cs typeface="Century Gothic"/>
                <a:sym typeface="Century Gothic"/>
              </a:defRPr>
            </a:pPr>
          </a:p>
          <a:p>
            <a:pPr algn="r">
              <a:defRPr sz="1000">
                <a:latin typeface="Century Gothic"/>
                <a:ea typeface="Century Gothic"/>
                <a:cs typeface="Century Gothic"/>
                <a:sym typeface="Century Gothic"/>
              </a:defRPr>
            </a:pPr>
            <a:r>
              <a:t>Social net</a:t>
            </a:r>
          </a:p>
        </p:txBody>
      </p:sp>
      <p:pic>
        <p:nvPicPr>
          <p:cNvPr id="240" name="Unknown.jpeg" descr="Unknown.jpeg"/>
          <p:cNvPicPr>
            <a:picLocks noChangeAspect="1"/>
          </p:cNvPicPr>
          <p:nvPr/>
        </p:nvPicPr>
        <p:blipFill>
          <a:blip r:embed="rId2">
            <a:extLst/>
          </a:blip>
          <a:srcRect l="0" t="0" r="0" b="0"/>
          <a:stretch>
            <a:fillRect/>
          </a:stretch>
        </p:blipFill>
        <p:spPr>
          <a:xfrm>
            <a:off x="6804248" y="3134576"/>
            <a:ext cx="2160241" cy="1591323"/>
          </a:xfrm>
          <a:prstGeom prst="rect">
            <a:avLst/>
          </a:prstGeom>
          <a:ln w="12700">
            <a:miter lim="400000"/>
          </a:ln>
        </p:spPr>
      </p:pic>
      <p:sp>
        <p:nvSpPr>
          <p:cNvPr id="241" name="Rectangle 22"/>
          <p:cNvSpPr/>
          <p:nvPr/>
        </p:nvSpPr>
        <p:spPr>
          <a:xfrm>
            <a:off x="6804248" y="980728"/>
            <a:ext cx="2160241" cy="1866574"/>
          </a:xfrm>
          <a:prstGeom prst="rect">
            <a:avLst/>
          </a:prstGeom>
          <a:solidFill>
            <a:srgbClr val="D7E4BD"/>
          </a:solidFill>
          <a:ln w="12700">
            <a:miter lim="400000"/>
          </a:ln>
        </p:spPr>
        <p:txBody>
          <a:bodyPr lIns="45719" rIns="45719" anchor="ctr"/>
          <a:lstStyle/>
          <a:p>
            <a:pPr algn="ctr">
              <a:defRPr>
                <a:solidFill>
                  <a:srgbClr val="FFFFFF"/>
                </a:solidFill>
              </a:defRPr>
            </a:pPr>
          </a:p>
        </p:txBody>
      </p:sp>
      <p:sp>
        <p:nvSpPr>
          <p:cNvPr id="242" name="TextBox 23"/>
          <p:cNvSpPr txBox="1"/>
          <p:nvPr/>
        </p:nvSpPr>
        <p:spPr>
          <a:xfrm>
            <a:off x="6804248" y="1016903"/>
            <a:ext cx="1864839" cy="1615441"/>
          </a:xfrm>
          <a:prstGeom prst="rect">
            <a:avLst/>
          </a:prstGeom>
          <a:solidFill>
            <a:srgbClr val="D7E4BD"/>
          </a:solidFill>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000">
                <a:latin typeface="Century Gothic"/>
                <a:ea typeface="Century Gothic"/>
                <a:cs typeface="Century Gothic"/>
                <a:sym typeface="Century Gothic"/>
              </a:defRPr>
            </a:pPr>
            <a:r>
              <a:t>Personal motivations</a:t>
            </a:r>
          </a:p>
          <a:p>
            <a:pPr>
              <a:defRPr sz="1000">
                <a:latin typeface="Century Gothic"/>
                <a:ea typeface="Century Gothic"/>
                <a:cs typeface="Century Gothic"/>
                <a:sym typeface="Century Gothic"/>
              </a:defRPr>
            </a:pPr>
            <a:r>
              <a:t>Give other people a passion</a:t>
            </a:r>
          </a:p>
          <a:p>
            <a:pPr>
              <a:defRPr sz="1000">
                <a:latin typeface="Century Gothic"/>
                <a:ea typeface="Century Gothic"/>
                <a:cs typeface="Century Gothic"/>
                <a:sym typeface="Century Gothic"/>
              </a:defRPr>
            </a:pPr>
            <a:r>
              <a:t>For music just as he feels it</a:t>
            </a:r>
          </a:p>
          <a:p>
            <a:pPr>
              <a:defRPr sz="1000">
                <a:latin typeface="Century Gothic"/>
                <a:ea typeface="Century Gothic"/>
                <a:cs typeface="Century Gothic"/>
                <a:sym typeface="Century Gothic"/>
              </a:defRPr>
            </a:pPr>
          </a:p>
          <a:p>
            <a:pPr>
              <a:defRPr b="1" sz="1000">
                <a:latin typeface="Century Gothic"/>
                <a:ea typeface="Century Gothic"/>
                <a:cs typeface="Century Gothic"/>
                <a:sym typeface="Century Gothic"/>
              </a:defRPr>
            </a:pPr>
            <a:r>
              <a:t>Social motivations:</a:t>
            </a:r>
            <a:br/>
            <a:r>
              <a:rPr b="0"/>
              <a:t>Share others stories to more </a:t>
            </a:r>
            <a:endParaRPr b="0"/>
          </a:p>
          <a:p>
            <a:pPr>
              <a:defRPr b="1" sz="1000">
                <a:latin typeface="Century Gothic"/>
                <a:ea typeface="Century Gothic"/>
                <a:cs typeface="Century Gothic"/>
                <a:sym typeface="Century Gothic"/>
              </a:defRPr>
            </a:pPr>
            <a:r>
              <a:rPr b="0"/>
              <a:t>People</a:t>
            </a:r>
          </a:p>
          <a:p>
            <a:pPr>
              <a:defRPr sz="1000">
                <a:latin typeface="Century Gothic"/>
                <a:ea typeface="Century Gothic"/>
                <a:cs typeface="Century Gothic"/>
                <a:sym typeface="Century Gothic"/>
              </a:defRPr>
            </a:pPr>
          </a:p>
          <a:p>
            <a:pPr>
              <a:defRPr b="1" sz="1000">
                <a:latin typeface="Century Gothic"/>
                <a:ea typeface="Century Gothic"/>
                <a:cs typeface="Century Gothic"/>
                <a:sym typeface="Century Gothic"/>
              </a:defRPr>
            </a:pPr>
            <a:r>
              <a:t>Financial motivations:</a:t>
            </a:r>
          </a:p>
          <a:p>
            <a:pPr>
              <a:defRPr sz="1000">
                <a:latin typeface="Century Gothic"/>
                <a:ea typeface="Century Gothic"/>
                <a:cs typeface="Century Gothic"/>
                <a:sym typeface="Century Gothic"/>
              </a:defRPr>
            </a:pPr>
            <a:r>
              <a:t>Make enough to run his blog</a:t>
            </a:r>
          </a:p>
        </p:txBody>
      </p:sp>
      <p:pic>
        <p:nvPicPr>
          <p:cNvPr id="243" name="Picture 4" descr="Picture 4"/>
          <p:cNvPicPr>
            <a:picLocks noChangeAspect="1"/>
          </p:cNvPicPr>
          <p:nvPr/>
        </p:nvPicPr>
        <p:blipFill>
          <a:blip r:embed="rId3">
            <a:extLst/>
          </a:blip>
          <a:srcRect l="0" t="32441" r="0" b="31653"/>
          <a:stretch>
            <a:fillRect/>
          </a:stretch>
        </p:blipFill>
        <p:spPr>
          <a:xfrm>
            <a:off x="7833196" y="5087441"/>
            <a:ext cx="1059285" cy="227393"/>
          </a:xfrm>
          <a:prstGeom prst="rect">
            <a:avLst/>
          </a:prstGeom>
          <a:ln w="12700">
            <a:miter lim="400000"/>
          </a:ln>
        </p:spPr>
      </p:pic>
      <p:pic>
        <p:nvPicPr>
          <p:cNvPr id="244" name="Picture 4" descr="Picture 4"/>
          <p:cNvPicPr>
            <a:picLocks noChangeAspect="1"/>
          </p:cNvPicPr>
          <p:nvPr/>
        </p:nvPicPr>
        <p:blipFill>
          <a:blip r:embed="rId3">
            <a:extLst/>
          </a:blip>
          <a:srcRect l="0" t="32441" r="0" b="31653"/>
          <a:stretch>
            <a:fillRect/>
          </a:stretch>
        </p:blipFill>
        <p:spPr>
          <a:xfrm>
            <a:off x="7833196" y="5361848"/>
            <a:ext cx="1059285" cy="227393"/>
          </a:xfrm>
          <a:prstGeom prst="rect">
            <a:avLst/>
          </a:prstGeom>
          <a:ln w="12700">
            <a:miter lim="400000"/>
          </a:ln>
        </p:spPr>
      </p:pic>
      <p:pic>
        <p:nvPicPr>
          <p:cNvPr id="245" name="Picture 4" descr="Picture 4"/>
          <p:cNvPicPr>
            <a:picLocks noChangeAspect="1"/>
          </p:cNvPicPr>
          <p:nvPr/>
        </p:nvPicPr>
        <p:blipFill>
          <a:blip r:embed="rId3">
            <a:extLst/>
          </a:blip>
          <a:srcRect l="0" t="32441" r="0" b="31653"/>
          <a:stretch>
            <a:fillRect/>
          </a:stretch>
        </p:blipFill>
        <p:spPr>
          <a:xfrm>
            <a:off x="7833196" y="5663505"/>
            <a:ext cx="1059285" cy="227393"/>
          </a:xfrm>
          <a:prstGeom prst="rect">
            <a:avLst/>
          </a:prstGeom>
          <a:ln w="12700">
            <a:miter lim="400000"/>
          </a:ln>
        </p:spPr>
      </p:pic>
      <p:pic>
        <p:nvPicPr>
          <p:cNvPr id="246" name="Picture 4" descr="Picture 4"/>
          <p:cNvPicPr>
            <a:picLocks noChangeAspect="1"/>
          </p:cNvPicPr>
          <p:nvPr/>
        </p:nvPicPr>
        <p:blipFill>
          <a:blip r:embed="rId3">
            <a:extLst/>
          </a:blip>
          <a:srcRect l="0" t="32441" r="0" b="31653"/>
          <a:stretch>
            <a:fillRect/>
          </a:stretch>
        </p:blipFill>
        <p:spPr>
          <a:xfrm>
            <a:off x="7833196" y="5937912"/>
            <a:ext cx="1059285" cy="227393"/>
          </a:xfrm>
          <a:prstGeom prst="rect">
            <a:avLst/>
          </a:prstGeom>
          <a:ln w="12700">
            <a:miter lim="400000"/>
          </a:ln>
        </p:spPr>
      </p:pic>
      <p:pic>
        <p:nvPicPr>
          <p:cNvPr id="247" name="Picture 4" descr="Picture 4"/>
          <p:cNvPicPr>
            <a:picLocks noChangeAspect="1"/>
          </p:cNvPicPr>
          <p:nvPr/>
        </p:nvPicPr>
        <p:blipFill>
          <a:blip r:embed="rId3">
            <a:extLst/>
          </a:blip>
          <a:srcRect l="0" t="32441" r="0" b="31653"/>
          <a:stretch>
            <a:fillRect/>
          </a:stretch>
        </p:blipFill>
        <p:spPr>
          <a:xfrm>
            <a:off x="7833196" y="6237312"/>
            <a:ext cx="1059285" cy="227393"/>
          </a:xfrm>
          <a:prstGeom prst="rect">
            <a:avLst/>
          </a:prstGeom>
          <a:ln w="12700">
            <a:miter lim="400000"/>
          </a:ln>
        </p:spPr>
      </p:pic>
      <p:sp>
        <p:nvSpPr>
          <p:cNvPr id="248" name="Oval 26"/>
          <p:cNvSpPr/>
          <p:nvPr/>
        </p:nvSpPr>
        <p:spPr>
          <a:xfrm>
            <a:off x="8258733" y="5121359"/>
            <a:ext cx="208209" cy="174215"/>
          </a:xfrm>
          <a:prstGeom prst="ellipse">
            <a:avLst/>
          </a:prstGeom>
          <a:ln w="25400">
            <a:solidFill>
              <a:srgbClr val="000000"/>
            </a:solidFill>
          </a:ln>
        </p:spPr>
        <p:txBody>
          <a:bodyPr lIns="45719" rIns="45719" anchor="ctr"/>
          <a:lstStyle/>
          <a:p>
            <a:pPr algn="ctr">
              <a:defRPr>
                <a:solidFill>
                  <a:srgbClr val="FFFFFF"/>
                </a:solidFill>
              </a:defRPr>
            </a:pPr>
          </a:p>
        </p:txBody>
      </p:sp>
      <p:sp>
        <p:nvSpPr>
          <p:cNvPr id="249" name="Oval 27"/>
          <p:cNvSpPr/>
          <p:nvPr/>
        </p:nvSpPr>
        <p:spPr>
          <a:xfrm>
            <a:off x="8466942" y="5369838"/>
            <a:ext cx="208209" cy="174215"/>
          </a:xfrm>
          <a:prstGeom prst="ellipse">
            <a:avLst/>
          </a:prstGeom>
          <a:ln w="25400">
            <a:solidFill>
              <a:srgbClr val="000000"/>
            </a:solidFill>
          </a:ln>
        </p:spPr>
        <p:txBody>
          <a:bodyPr lIns="45719" rIns="45719" anchor="ctr"/>
          <a:lstStyle/>
          <a:p>
            <a:pPr algn="ctr">
              <a:defRPr>
                <a:solidFill>
                  <a:srgbClr val="FFFFFF"/>
                </a:solidFill>
              </a:defRPr>
            </a:pPr>
          </a:p>
        </p:txBody>
      </p:sp>
      <p:sp>
        <p:nvSpPr>
          <p:cNvPr id="250" name="Oval 28"/>
          <p:cNvSpPr/>
          <p:nvPr/>
        </p:nvSpPr>
        <p:spPr>
          <a:xfrm>
            <a:off x="8661468" y="5699573"/>
            <a:ext cx="208209" cy="174215"/>
          </a:xfrm>
          <a:prstGeom prst="ellipse">
            <a:avLst/>
          </a:prstGeom>
          <a:ln w="25400">
            <a:solidFill>
              <a:srgbClr val="000000"/>
            </a:solidFill>
          </a:ln>
        </p:spPr>
        <p:txBody>
          <a:bodyPr lIns="45719" rIns="45719" anchor="ctr"/>
          <a:lstStyle/>
          <a:p>
            <a:pPr algn="ctr">
              <a:defRPr>
                <a:solidFill>
                  <a:srgbClr val="FFFFFF"/>
                </a:solidFill>
              </a:defRPr>
            </a:pPr>
          </a:p>
        </p:txBody>
      </p:sp>
      <p:sp>
        <p:nvSpPr>
          <p:cNvPr id="251" name="Oval 29"/>
          <p:cNvSpPr/>
          <p:nvPr/>
        </p:nvSpPr>
        <p:spPr>
          <a:xfrm>
            <a:off x="8661468" y="5960383"/>
            <a:ext cx="208209" cy="174215"/>
          </a:xfrm>
          <a:prstGeom prst="ellipse">
            <a:avLst/>
          </a:prstGeom>
          <a:ln w="25400">
            <a:solidFill>
              <a:srgbClr val="000000"/>
            </a:solidFill>
          </a:ln>
        </p:spPr>
        <p:txBody>
          <a:bodyPr lIns="45719" rIns="45719" anchor="ctr"/>
          <a:lstStyle/>
          <a:p>
            <a:pPr algn="ctr">
              <a:defRPr>
                <a:solidFill>
                  <a:srgbClr val="FFFFFF"/>
                </a:solidFill>
              </a:defRPr>
            </a:pPr>
          </a:p>
        </p:txBody>
      </p:sp>
      <p:sp>
        <p:nvSpPr>
          <p:cNvPr id="252" name="Oval 30"/>
          <p:cNvSpPr/>
          <p:nvPr/>
        </p:nvSpPr>
        <p:spPr>
          <a:xfrm>
            <a:off x="7884048" y="6263900"/>
            <a:ext cx="208209" cy="174215"/>
          </a:xfrm>
          <a:prstGeom prst="ellipse">
            <a:avLst/>
          </a:prstGeom>
          <a:ln w="25400">
            <a:solidFill>
              <a:srgbClr val="000000"/>
            </a:solidFill>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