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88" r:id="rId2"/>
  </p:sldMasterIdLst>
  <p:notesMasterIdLst>
    <p:notesMasterId r:id="rId17"/>
  </p:notesMasterIdLst>
  <p:handoutMasterIdLst>
    <p:handoutMasterId r:id="rId18"/>
  </p:handoutMasterIdLst>
  <p:sldIdLst>
    <p:sldId id="640" r:id="rId3"/>
    <p:sldId id="266" r:id="rId4"/>
    <p:sldId id="680" r:id="rId5"/>
    <p:sldId id="679" r:id="rId6"/>
    <p:sldId id="681" r:id="rId7"/>
    <p:sldId id="563" r:id="rId8"/>
    <p:sldId id="677" r:id="rId9"/>
    <p:sldId id="438" r:id="rId10"/>
    <p:sldId id="678" r:id="rId11"/>
    <p:sldId id="278" r:id="rId12"/>
    <p:sldId id="682" r:id="rId13"/>
    <p:sldId id="683" r:id="rId14"/>
    <p:sldId id="684" r:id="rId15"/>
    <p:sldId id="273" r:id="rId16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EFF"/>
    <a:srgbClr val="89DBC8"/>
    <a:srgbClr val="93E0FF"/>
    <a:srgbClr val="FFFFFF"/>
    <a:srgbClr val="000000"/>
    <a:srgbClr val="DEE1E6"/>
    <a:srgbClr val="00A1E2"/>
    <a:srgbClr val="4BCCFF"/>
    <a:srgbClr val="D5D9EB"/>
    <a:srgbClr val="92D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D6719FE-7D3F-48C5-806B-1D009DA3A5D1}">
  <a:tblStyle styleId="{AD6719FE-7D3F-48C5-806B-1D009DA3A5D1}" styleName="Firmwide Custom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mpd="sng">
              <a:solidFill>
                <a:schemeClr val="lt2"/>
              </a:solidFill>
            </a:ln>
          </a:bottom>
          <a:insideH>
            <a:ln w="6350" cmpd="sng">
              <a:solidFill>
                <a:schemeClr val="l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n">
        <a:fontRef idx="minor">
          <a:prstClr val="black"/>
        </a:fontRef>
        <a:schemeClr val="accent2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2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chemeClr val="accent2"/>
      </a:tcTxStyle>
      <a:tcStyle>
        <a:tcBdr>
          <a:bottom>
            <a:ln w="6350" cmpd="sng">
              <a:solidFill>
                <a:schemeClr val="l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8258" autoAdjust="0"/>
  </p:normalViewPr>
  <p:slideViewPr>
    <p:cSldViewPr snapToGrid="0">
      <p:cViewPr>
        <p:scale>
          <a:sx n="100" d="100"/>
          <a:sy n="100" d="100"/>
        </p:scale>
        <p:origin x="-2064" y="-462"/>
      </p:cViewPr>
      <p:guideLst>
        <p:guide orient="horz" pos="980"/>
        <p:guide orient="horz" pos="663"/>
        <p:guide orient="horz" pos="4095"/>
        <p:guide orient="horz" pos="850"/>
        <p:guide pos="5472"/>
        <p:guide pos="2074"/>
        <p:guide pos="1900"/>
        <p:guide pos="3008"/>
        <p:guide pos="2766"/>
        <p:guide pos="3686"/>
        <p:guide pos="3861"/>
        <p:guide pos="4119"/>
        <p:guide pos="1642"/>
        <p:guide pos="1413"/>
        <p:guide pos="298"/>
        <p:guide pos="43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-3582" y="-90"/>
      </p:cViewPr>
      <p:guideLst>
        <p:guide orient="horz" pos="2931"/>
        <p:guide pos="2211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77051919189939E-2"/>
          <c:y val="0.12668023509007598"/>
          <c:w val="0.91019729138724392"/>
          <c:h val="0.75354356440739023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Line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</c:v>
                </c:pt>
                <c:pt idx="1">
                  <c:v>50</c:v>
                </c:pt>
                <c:pt idx="2">
                  <c:v>20</c:v>
                </c:pt>
                <c:pt idx="3">
                  <c:v>35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Line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45</c:v>
                </c:pt>
                <c:pt idx="1">
                  <c:v>55</c:v>
                </c:pt>
                <c:pt idx="2">
                  <c:v>25</c:v>
                </c:pt>
                <c:pt idx="3">
                  <c:v>40</c:v>
                </c:pt>
                <c:pt idx="4">
                  <c:v>55</c:v>
                </c:pt>
                <c:pt idx="5">
                  <c:v>60</c:v>
                </c:pt>
                <c:pt idx="6">
                  <c:v>65</c:v>
                </c:pt>
                <c:pt idx="7">
                  <c:v>55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Line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50</c:v>
                </c:pt>
                <c:pt idx="1">
                  <c:v>60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65</c:v>
                </c:pt>
                <c:pt idx="6">
                  <c:v>70</c:v>
                </c:pt>
                <c:pt idx="7">
                  <c:v>60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Line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55</c:v>
                </c:pt>
                <c:pt idx="1">
                  <c:v>65</c:v>
                </c:pt>
                <c:pt idx="2">
                  <c:v>35</c:v>
                </c:pt>
                <c:pt idx="3">
                  <c:v>50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65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Line 5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70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Sheet1!$G$1</c:f>
              <c:strCache>
                <c:ptCount val="1"/>
                <c:pt idx="0">
                  <c:v>Line 6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65</c:v>
                </c:pt>
                <c:pt idx="1">
                  <c:v>75</c:v>
                </c:pt>
                <c:pt idx="2">
                  <c:v>45</c:v>
                </c:pt>
                <c:pt idx="3">
                  <c:v>60</c:v>
                </c:pt>
                <c:pt idx="4">
                  <c:v>75</c:v>
                </c:pt>
                <c:pt idx="5">
                  <c:v>80</c:v>
                </c:pt>
                <c:pt idx="6">
                  <c:v>85</c:v>
                </c:pt>
                <c:pt idx="7">
                  <c:v>75</c:v>
                </c:pt>
              </c:numCache>
            </c:numRef>
          </c:val>
          <c:smooth val="0"/>
        </c:ser>
        <c:ser>
          <c:idx val="1"/>
          <c:order val="6"/>
          <c:tx>
            <c:strRef>
              <c:f>Sheet1!$I$1</c:f>
              <c:strCache>
                <c:ptCount val="1"/>
                <c:pt idx="0">
                  <c:v>Annotation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2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75424"/>
        <c:axId val="210328192"/>
      </c:lineChart>
      <c:catAx>
        <c:axId val="47975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328192"/>
        <c:crosses val="autoZero"/>
        <c:auto val="1"/>
        <c:lblAlgn val="ctr"/>
        <c:lblOffset val="100"/>
        <c:noMultiLvlLbl val="0"/>
      </c:catAx>
      <c:valAx>
        <c:axId val="210328192"/>
        <c:scaling>
          <c:orientation val="minMax"/>
          <c:max val="100"/>
        </c:scaling>
        <c:delete val="1"/>
        <c:axPos val="l"/>
        <c:majorGridlines>
          <c:spPr>
            <a:ln w="6350">
              <a:solidFill>
                <a:schemeClr val="bg2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7975424"/>
        <c:crosses val="autoZero"/>
        <c:crossBetween val="between"/>
        <c:majorUnit val="20"/>
      </c:valAx>
    </c:plotArea>
    <c:plotVisOnly val="1"/>
    <c:dispBlanksAs val="gap"/>
    <c:showDLblsOverMax val="0"/>
  </c:chart>
  <c:spPr>
    <a:solidFill>
      <a:schemeClr val="bg1">
        <a:lumMod val="50000"/>
      </a:schemeClr>
    </a:solidFill>
  </c:spPr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42604" cy="465456"/>
          </a:xfrm>
          <a:prstGeom prst="rect">
            <a:avLst/>
          </a:prstGeom>
        </p:spPr>
        <p:txBody>
          <a:bodyPr vert="horz" lIns="89729" tIns="44865" rIns="89729" bIns="44865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7" y="5"/>
            <a:ext cx="3042604" cy="465456"/>
          </a:xfrm>
          <a:prstGeom prst="rect">
            <a:avLst/>
          </a:prstGeom>
        </p:spPr>
        <p:txBody>
          <a:bodyPr vert="horz" lIns="89729" tIns="44865" rIns="89729" bIns="44865" rtlCol="0"/>
          <a:lstStyle>
            <a:lvl1pPr algn="r">
              <a:defRPr sz="1100"/>
            </a:lvl1pPr>
          </a:lstStyle>
          <a:p>
            <a:fld id="{F779A121-15AD-4015-A097-E46565FA9CD6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38873"/>
            <a:ext cx="3042604" cy="465456"/>
          </a:xfrm>
          <a:prstGeom prst="rect">
            <a:avLst/>
          </a:prstGeom>
        </p:spPr>
        <p:txBody>
          <a:bodyPr vert="horz" lIns="89729" tIns="44865" rIns="89729" bIns="44865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7" y="8838873"/>
            <a:ext cx="3042604" cy="465456"/>
          </a:xfrm>
          <a:prstGeom prst="rect">
            <a:avLst/>
          </a:prstGeom>
        </p:spPr>
        <p:txBody>
          <a:bodyPr vert="horz" lIns="89729" tIns="44865" rIns="89729" bIns="44865" rtlCol="0" anchor="b"/>
          <a:lstStyle>
            <a:lvl1pPr algn="r">
              <a:defRPr sz="1100"/>
            </a:lvl1pPr>
          </a:lstStyle>
          <a:p>
            <a:fld id="{D50F3211-BAE5-4D37-8CBA-FA143A9CD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1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041968" cy="465296"/>
          </a:xfrm>
          <a:prstGeom prst="rect">
            <a:avLst/>
          </a:prstGeom>
        </p:spPr>
        <p:txBody>
          <a:bodyPr vert="horz" lIns="91094" tIns="45545" rIns="91094" bIns="45545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5" y="4"/>
            <a:ext cx="3041968" cy="465296"/>
          </a:xfrm>
          <a:prstGeom prst="rect">
            <a:avLst/>
          </a:prstGeom>
        </p:spPr>
        <p:txBody>
          <a:bodyPr vert="horz" lIns="91094" tIns="45545" rIns="91094" bIns="45545" rtlCol="0"/>
          <a:lstStyle>
            <a:lvl1pPr algn="r">
              <a:defRPr sz="1100"/>
            </a:lvl1pPr>
          </a:lstStyle>
          <a:p>
            <a:fld id="{60B08DE8-51B9-4DE8-800F-61BCDCB9257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94" tIns="45545" rIns="91094" bIns="455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6"/>
            <a:ext cx="5615940" cy="4187666"/>
          </a:xfrm>
          <a:prstGeom prst="rect">
            <a:avLst/>
          </a:prstGeom>
        </p:spPr>
        <p:txBody>
          <a:bodyPr vert="horz" lIns="91094" tIns="45545" rIns="91094" bIns="4554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1094" tIns="45545" rIns="91094" bIns="45545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5" y="8839014"/>
            <a:ext cx="3041968" cy="465296"/>
          </a:xfrm>
          <a:prstGeom prst="rect">
            <a:avLst/>
          </a:prstGeom>
        </p:spPr>
        <p:txBody>
          <a:bodyPr vert="horz" lIns="91094" tIns="45545" rIns="91094" bIns="45545" rtlCol="0" anchor="b"/>
          <a:lstStyle>
            <a:lvl1pPr algn="r">
              <a:defRPr sz="1100"/>
            </a:lvl1pPr>
          </a:lstStyle>
          <a:p>
            <a:fld id="{3966A25E-58F8-441D-AA5C-F9CE201FCD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7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2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5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1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1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6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2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6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2" r="10404" b="16756"/>
          <a:stretch/>
        </p:blipFill>
        <p:spPr>
          <a:xfrm>
            <a:off x="2" y="1527115"/>
            <a:ext cx="9143997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51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0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58532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58532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9"/>
            <a:ext cx="2542032" cy="221599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58532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9"/>
            <a:ext cx="2542032" cy="221599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  <a:p>
            <a:pPr lvl="0"/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8004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9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906400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288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 baseline="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2769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6080760" cy="39465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6080760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333894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Prima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3"/>
            <a:ext cx="608076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1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2834640" cy="394652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5843016" y="2003427"/>
            <a:ext cx="2834640" cy="394652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2337"/>
            <a:ext cx="2834006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2834006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5843016" y="1552337"/>
            <a:ext cx="2834006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843016" y="1791907"/>
            <a:ext cx="2834006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35021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Column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1"/>
            <a:ext cx="283464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5843016" y="1554161"/>
            <a:ext cx="283464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3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6080760" cy="1645920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4381183"/>
            <a:ext cx="6080760" cy="1645920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6080760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2606674" y="3906400"/>
            <a:ext cx="6080760" cy="258532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2606674" y="416147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6109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Row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3"/>
            <a:ext cx="6080760" cy="2011998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3906400"/>
            <a:ext cx="6080760" cy="2011998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Four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83972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2834640" cy="1627186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435476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2606675" y="3875920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606675" y="4130997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4350703"/>
            <a:ext cx="2834640" cy="1627186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5843016" y="1554163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843016" y="1783971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half" idx="19" hasCustomPrompt="1"/>
          </p:nvPr>
        </p:nvSpPr>
        <p:spPr>
          <a:xfrm>
            <a:off x="5843016" y="2003427"/>
            <a:ext cx="2834640" cy="1627186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idx="20" hasCustomPrompt="1"/>
          </p:nvPr>
        </p:nvSpPr>
        <p:spPr>
          <a:xfrm>
            <a:off x="5843016" y="3875920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5843016" y="4130997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2" hasCustomPrompt="1"/>
          </p:nvPr>
        </p:nvSpPr>
        <p:spPr>
          <a:xfrm>
            <a:off x="5843016" y="4350703"/>
            <a:ext cx="2834640" cy="1627186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6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595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2" r="10404" b="16756"/>
          <a:stretch/>
        </p:blipFill>
        <p:spPr>
          <a:xfrm>
            <a:off x="2" y="1527115"/>
            <a:ext cx="9143997" cy="914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3" b="51309"/>
          <a:stretch/>
        </p:blipFill>
        <p:spPr>
          <a:xfrm>
            <a:off x="0" y="1527115"/>
            <a:ext cx="9144000" cy="914159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58125" r="763" b="29388"/>
          <a:stretch/>
        </p:blipFill>
        <p:spPr>
          <a:xfrm>
            <a:off x="0" y="1527115"/>
            <a:ext cx="9144000" cy="911285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9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6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3200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40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40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>
              <a:lnSpc>
                <a:spcPct val="120000"/>
              </a:lnSpc>
              <a:spcBef>
                <a:spcPts val="600"/>
              </a:spcBef>
              <a:defRPr sz="1400"/>
            </a:lvl4pPr>
            <a:lvl5pPr>
              <a:lnSpc>
                <a:spcPct val="12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3" b="51309"/>
          <a:stretch/>
        </p:blipFill>
        <p:spPr>
          <a:xfrm>
            <a:off x="0" y="1527115"/>
            <a:ext cx="9144000" cy="914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95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8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4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0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1925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87592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3099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50703"/>
            <a:ext cx="8220456" cy="163893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58532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58532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9"/>
            <a:ext cx="2542032" cy="221599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58532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9"/>
            <a:ext cx="2542032" cy="221599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7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  <a:p>
            <a:pPr lvl="0"/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8004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8683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0670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321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8683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0670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321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7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87592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07371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3868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87592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07371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3868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87592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07371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3868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4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58125" r="763" b="29388"/>
          <a:stretch/>
        </p:blipFill>
        <p:spPr>
          <a:xfrm>
            <a:off x="0" y="1527115"/>
            <a:ext cx="9144000" cy="911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38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7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5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6080760" cy="39465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6080760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145373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Prima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3"/>
            <a:ext cx="608076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7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2834640" cy="394652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5843016" y="2003427"/>
            <a:ext cx="2834640" cy="394652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2337"/>
            <a:ext cx="2834006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2834006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5843016" y="1552337"/>
            <a:ext cx="2834006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843016" y="1791907"/>
            <a:ext cx="2834006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415355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Column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1"/>
            <a:ext cx="283464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5843016" y="1554161"/>
            <a:ext cx="283464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6"/>
            <a:ext cx="6080760" cy="1646555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4343082"/>
            <a:ext cx="6080760" cy="1646555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6080760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2606674" y="3868300"/>
            <a:ext cx="6080760" cy="258532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2606674" y="412337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208203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Row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3"/>
            <a:ext cx="6080760" cy="2011998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3898780"/>
            <a:ext cx="6080760" cy="2011998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3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Four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83972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995807"/>
            <a:ext cx="2834640" cy="1631950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2606675" y="3868300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606675" y="4123377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4335463"/>
            <a:ext cx="2834640" cy="1631950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5843016" y="1554163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843016" y="1783971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half" idx="19" hasCustomPrompt="1"/>
          </p:nvPr>
        </p:nvSpPr>
        <p:spPr>
          <a:xfrm>
            <a:off x="5843016" y="1995807"/>
            <a:ext cx="2834640" cy="1631950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idx="20" hasCustomPrompt="1"/>
          </p:nvPr>
        </p:nvSpPr>
        <p:spPr>
          <a:xfrm>
            <a:off x="5843016" y="3868300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5843016" y="4123377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2" hasCustomPrompt="1"/>
          </p:nvPr>
        </p:nvSpPr>
        <p:spPr>
          <a:xfrm>
            <a:off x="5843016" y="4335463"/>
            <a:ext cx="2834640" cy="1631950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4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1851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5F5F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295466"/>
          </a:xfr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Optional Presenter </a:t>
            </a:r>
            <a:r>
              <a:rPr lang="en-US" dirty="0" smtClean="0"/>
              <a:t>Name or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7.emf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7" y="6591887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[PRESENTATION NAME AND | OR DATE]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 userDrawn="1"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 userDrawn="1"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 userDrawn="1"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 userDrawn="1"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 userDrawn="1"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 userDrawn="1"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 userDrawn="1"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2" name="TextBox 61"/>
          <p:cNvSpPr txBox="1"/>
          <p:nvPr userDrawn="1"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3" name="TextBox 62"/>
          <p:cNvSpPr txBox="1"/>
          <p:nvPr userDrawn="1"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566918" y="659958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868686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868686"/>
              </a:solidFill>
              <a:latin typeface="+mj-lt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58" y="268543"/>
            <a:ext cx="1234440" cy="184818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4743450" y="6591887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[FOR INTERNAL USE ONLY]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913456" y="649192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9" name="Straight Connector 58"/>
          <p:cNvCxnSpPr/>
          <p:nvPr userDrawn="1"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29" r:id="rId2"/>
    <p:sldLayoutId id="2147483830" r:id="rId3"/>
    <p:sldLayoutId id="2147483898" r:id="rId4"/>
    <p:sldLayoutId id="2147483899" r:id="rId5"/>
    <p:sldLayoutId id="2147483880" r:id="rId6"/>
    <p:sldLayoutId id="2147483651" r:id="rId7"/>
    <p:sldLayoutId id="2147483667" r:id="rId8"/>
    <p:sldLayoutId id="2147483650" r:id="rId9"/>
    <p:sldLayoutId id="2147483699" r:id="rId10"/>
    <p:sldLayoutId id="2147483700" r:id="rId11"/>
    <p:sldLayoutId id="2147483703" r:id="rId12"/>
    <p:sldLayoutId id="2147483704" r:id="rId13"/>
    <p:sldLayoutId id="2147483743" r:id="rId14"/>
    <p:sldLayoutId id="2147483653" r:id="rId15"/>
    <p:sldLayoutId id="2147483660" r:id="rId16"/>
    <p:sldLayoutId id="2147483663" r:id="rId17"/>
    <p:sldLayoutId id="2147483876" r:id="rId18"/>
    <p:sldLayoutId id="2147483877" r:id="rId19"/>
    <p:sldLayoutId id="2147483662" r:id="rId20"/>
    <p:sldLayoutId id="2147483834" r:id="rId21"/>
    <p:sldLayoutId id="2147483655" r:id="rId22"/>
    <p:sldLayoutId id="2147483881" r:id="rId23"/>
    <p:sldLayoutId id="2147483882" r:id="rId24"/>
    <p:sldLayoutId id="2147483883" r:id="rId25"/>
    <p:sldLayoutId id="2147483884" r:id="rId26"/>
    <p:sldLayoutId id="2147483885" r:id="rId27"/>
    <p:sldLayoutId id="2147483886" r:id="rId28"/>
    <p:sldLayoutId id="2147483887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8" y="270481"/>
            <a:ext cx="1230769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8566918" y="6599113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B2B2B2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457197" y="6591419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Treadmill Scheduler Simulator Tool</a:t>
            </a:r>
          </a:p>
        </p:txBody>
      </p:sp>
      <p:sp>
        <p:nvSpPr>
          <p:cNvPr id="78" name="TextBox 77"/>
          <p:cNvSpPr txBox="1"/>
          <p:nvPr userDrawn="1"/>
        </p:nvSpPr>
        <p:spPr>
          <a:xfrm>
            <a:off x="4743450" y="6591419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Intern Project – Nan Shao</a:t>
            </a:r>
            <a:endParaRPr lang="en-US" sz="800" b="1" cap="all" spc="40" baseline="0" dirty="0">
              <a:solidFill>
                <a:srgbClr val="B2B2B2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Connector 80"/>
          <p:cNvCxnSpPr/>
          <p:nvPr userDrawn="1"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 userDrawn="1"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84" name="Straight Connector 83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 userDrawn="1"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87" name="TextBox 86"/>
          <p:cNvSpPr txBox="1"/>
          <p:nvPr userDrawn="1"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103" name="Group 102"/>
          <p:cNvGrpSpPr/>
          <p:nvPr userDrawn="1"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104" name="TextBox 103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 userDrawn="1"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07" name="Straight Connector 106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 userDrawn="1"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 userDrawn="1"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 userDrawn="1"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 userDrawn="1"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 userDrawn="1"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 userDrawn="1"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4" name="TextBox 123"/>
          <p:cNvSpPr txBox="1"/>
          <p:nvPr userDrawn="1"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5" name="TextBox 124"/>
          <p:cNvSpPr txBox="1"/>
          <p:nvPr userDrawn="1"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6" name="TextBox 125"/>
          <p:cNvSpPr txBox="1"/>
          <p:nvPr userDrawn="1"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7" name="TextBox 126"/>
          <p:cNvSpPr txBox="1"/>
          <p:nvPr userDrawn="1"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29" name="Group 128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137" name="Rectangle 136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135" name="Rectangle 134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132" name="Rectangle 131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41" name="Straight Connector 140"/>
          <p:cNvCxnSpPr/>
          <p:nvPr userDrawn="1"/>
        </p:nvCxnSpPr>
        <p:spPr>
          <a:xfrm>
            <a:off x="-502920" y="134874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-502920" y="10588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2"/>
            <a:ext cx="8220456" cy="4435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1" name="Straight Connector 60"/>
          <p:cNvCxnSpPr/>
          <p:nvPr userDrawn="1"/>
        </p:nvCxnSpPr>
        <p:spPr>
          <a:xfrm>
            <a:off x="-905836" y="6500813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57" r:id="rId2"/>
    <p:sldLayoutId id="2147483858" r:id="rId3"/>
    <p:sldLayoutId id="2147483905" r:id="rId4"/>
    <p:sldLayoutId id="2147483906" r:id="rId5"/>
    <p:sldLayoutId id="2147483908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8" r:id="rId18"/>
    <p:sldLayoutId id="2147483879" r:id="rId19"/>
    <p:sldLayoutId id="2147483873" r:id="rId20"/>
    <p:sldLayoutId id="2147483874" r:id="rId21"/>
    <p:sldLayoutId id="2147483875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kern="1200" spc="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Intern Project: Treadmill Scheduler Simulator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Nan Shao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8/21/2018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What I have done 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713199"/>
              </p:ext>
            </p:extLst>
          </p:nvPr>
        </p:nvGraphicFramePr>
        <p:xfrm>
          <a:off x="2285241" y="2140380"/>
          <a:ext cx="5403850" cy="3322637"/>
        </p:xfrm>
        <a:graphic>
          <a:graphicData uri="http://schemas.openxmlformats.org/drawingml/2006/table">
            <a:tbl>
              <a:tblPr firstRow="1" bandRow="1">
                <a:tableStyleId>{AD6719FE-7D3F-48C5-806B-1D009DA3A5D1}</a:tableStyleId>
              </a:tblPr>
              <a:tblGrid>
                <a:gridCol w="2701925"/>
                <a:gridCol w="2701925"/>
              </a:tblGrid>
              <a:tr h="867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Large Scale Footprint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Customer’s Private Use Case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52" y="3889638"/>
            <a:ext cx="601296" cy="6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92" y="4610893"/>
            <a:ext cx="765536" cy="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446" y="3845357"/>
            <a:ext cx="765536" cy="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446" y="3079821"/>
            <a:ext cx="765536" cy="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214898" y="3757418"/>
            <a:ext cx="644148" cy="941414"/>
            <a:chOff x="3052558" y="1612928"/>
            <a:chExt cx="2250962" cy="217805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052558" y="2708000"/>
              <a:ext cx="21945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052558" y="1612928"/>
              <a:ext cx="2159522" cy="10950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52558" y="2708000"/>
              <a:ext cx="2250962" cy="10829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25082" y="3523352"/>
            <a:ext cx="1514475" cy="1353702"/>
            <a:chOff x="4115435" y="2159404"/>
            <a:chExt cx="970774" cy="1115805"/>
          </a:xfrm>
        </p:grpSpPr>
        <p:pic>
          <p:nvPicPr>
            <p:cNvPr id="27" name="Picture 5" descr="C:\MSDE\yilunl\SELECTION\web_master_2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5435" y="2416992"/>
              <a:ext cx="858217" cy="858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 rot="900000">
              <a:off x="4741563" y="2159404"/>
              <a:ext cx="344646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400" b="1" dirty="0" smtClean="0">
                  <a:solidFill>
                    <a:srgbClr val="FFC000"/>
                  </a:solidFill>
                </a:rPr>
                <a:t>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0550" y="2219325"/>
            <a:ext cx="119062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/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25124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What I have done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87046" y="2077162"/>
            <a:ext cx="277019" cy="277019"/>
            <a:chOff x="4929188" y="4732338"/>
            <a:chExt cx="411163" cy="411163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929188" y="4732338"/>
              <a:ext cx="407987" cy="411163"/>
              <a:chOff x="4929188" y="4732338"/>
              <a:chExt cx="407987" cy="411163"/>
            </a:xfrm>
          </p:grpSpPr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4929188" y="4733926"/>
                <a:ext cx="285750" cy="409575"/>
              </a:xfrm>
              <a:custGeom>
                <a:avLst/>
                <a:gdLst>
                  <a:gd name="T0" fmla="*/ 270 w 376"/>
                  <a:gd name="T1" fmla="*/ 538 h 538"/>
                  <a:gd name="T2" fmla="*/ 0 w 376"/>
                  <a:gd name="T3" fmla="*/ 269 h 538"/>
                  <a:gd name="T4" fmla="*/ 270 w 376"/>
                  <a:gd name="T5" fmla="*/ 0 h 538"/>
                  <a:gd name="T6" fmla="*/ 376 w 376"/>
                  <a:gd name="T7" fmla="*/ 2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538">
                    <a:moveTo>
                      <a:pt x="270" y="538"/>
                    </a:moveTo>
                    <a:cubicBezTo>
                      <a:pt x="122" y="538"/>
                      <a:pt x="0" y="419"/>
                      <a:pt x="0" y="269"/>
                    </a:cubicBezTo>
                    <a:cubicBezTo>
                      <a:pt x="0" y="122"/>
                      <a:pt x="122" y="0"/>
                      <a:pt x="270" y="0"/>
                    </a:cubicBezTo>
                    <a:cubicBezTo>
                      <a:pt x="308" y="0"/>
                      <a:pt x="342" y="9"/>
                      <a:pt x="376" y="23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5003800" y="4732338"/>
                <a:ext cx="333375" cy="304800"/>
              </a:xfrm>
              <a:custGeom>
                <a:avLst/>
                <a:gdLst>
                  <a:gd name="T0" fmla="*/ 186 w 438"/>
                  <a:gd name="T1" fmla="*/ 400 h 400"/>
                  <a:gd name="T2" fmla="*/ 0 w 438"/>
                  <a:gd name="T3" fmla="*/ 242 h 400"/>
                  <a:gd name="T4" fmla="*/ 50 w 438"/>
                  <a:gd name="T5" fmla="*/ 178 h 400"/>
                  <a:gd name="T6" fmla="*/ 175 w 438"/>
                  <a:gd name="T7" fmla="*/ 282 h 400"/>
                  <a:gd name="T8" fmla="*/ 377 w 438"/>
                  <a:gd name="T9" fmla="*/ 12 h 400"/>
                  <a:gd name="T10" fmla="*/ 438 w 438"/>
                  <a:gd name="T11" fmla="*/ 56 h 400"/>
                  <a:gd name="T12" fmla="*/ 186 w 438"/>
                  <a:gd name="T13" fmla="*/ 400 h 400"/>
                  <a:gd name="T14" fmla="*/ 186 w 438"/>
                  <a:gd name="T1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400">
                    <a:moveTo>
                      <a:pt x="186" y="400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50" y="178"/>
                      <a:pt x="50" y="178"/>
                      <a:pt x="50" y="178"/>
                    </a:cubicBezTo>
                    <a:cubicBezTo>
                      <a:pt x="175" y="282"/>
                      <a:pt x="175" y="282"/>
                      <a:pt x="175" y="282"/>
                    </a:cubicBezTo>
                    <a:cubicBezTo>
                      <a:pt x="381" y="0"/>
                      <a:pt x="377" y="12"/>
                      <a:pt x="377" y="12"/>
                    </a:cubicBezTo>
                    <a:cubicBezTo>
                      <a:pt x="438" y="56"/>
                      <a:pt x="438" y="56"/>
                      <a:pt x="438" y="56"/>
                    </a:cubicBezTo>
                    <a:cubicBezTo>
                      <a:pt x="186" y="400"/>
                      <a:pt x="186" y="400"/>
                      <a:pt x="186" y="400"/>
                    </a:cubicBezTo>
                    <a:cubicBezTo>
                      <a:pt x="186" y="400"/>
                      <a:pt x="186" y="400"/>
                      <a:pt x="186" y="40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41058" y="3414798"/>
            <a:ext cx="277019" cy="277019"/>
            <a:chOff x="4929188" y="4732338"/>
            <a:chExt cx="411163" cy="411163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929188" y="4732338"/>
              <a:ext cx="407987" cy="411163"/>
              <a:chOff x="4929188" y="4732338"/>
              <a:chExt cx="407987" cy="411163"/>
            </a:xfrm>
          </p:grpSpPr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4929188" y="4733926"/>
                <a:ext cx="285750" cy="409575"/>
              </a:xfrm>
              <a:custGeom>
                <a:avLst/>
                <a:gdLst>
                  <a:gd name="T0" fmla="*/ 270 w 376"/>
                  <a:gd name="T1" fmla="*/ 538 h 538"/>
                  <a:gd name="T2" fmla="*/ 0 w 376"/>
                  <a:gd name="T3" fmla="*/ 269 h 538"/>
                  <a:gd name="T4" fmla="*/ 270 w 376"/>
                  <a:gd name="T5" fmla="*/ 0 h 538"/>
                  <a:gd name="T6" fmla="*/ 376 w 376"/>
                  <a:gd name="T7" fmla="*/ 2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538">
                    <a:moveTo>
                      <a:pt x="270" y="538"/>
                    </a:moveTo>
                    <a:cubicBezTo>
                      <a:pt x="122" y="538"/>
                      <a:pt x="0" y="419"/>
                      <a:pt x="0" y="269"/>
                    </a:cubicBezTo>
                    <a:cubicBezTo>
                      <a:pt x="0" y="122"/>
                      <a:pt x="122" y="0"/>
                      <a:pt x="270" y="0"/>
                    </a:cubicBezTo>
                    <a:cubicBezTo>
                      <a:pt x="308" y="0"/>
                      <a:pt x="342" y="9"/>
                      <a:pt x="376" y="23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"/>
              <p:cNvSpPr>
                <a:spLocks/>
              </p:cNvSpPr>
              <p:nvPr/>
            </p:nvSpPr>
            <p:spPr bwMode="auto">
              <a:xfrm>
                <a:off x="5003800" y="4732338"/>
                <a:ext cx="333375" cy="304800"/>
              </a:xfrm>
              <a:custGeom>
                <a:avLst/>
                <a:gdLst>
                  <a:gd name="T0" fmla="*/ 186 w 438"/>
                  <a:gd name="T1" fmla="*/ 400 h 400"/>
                  <a:gd name="T2" fmla="*/ 0 w 438"/>
                  <a:gd name="T3" fmla="*/ 242 h 400"/>
                  <a:gd name="T4" fmla="*/ 50 w 438"/>
                  <a:gd name="T5" fmla="*/ 178 h 400"/>
                  <a:gd name="T6" fmla="*/ 175 w 438"/>
                  <a:gd name="T7" fmla="*/ 282 h 400"/>
                  <a:gd name="T8" fmla="*/ 377 w 438"/>
                  <a:gd name="T9" fmla="*/ 12 h 400"/>
                  <a:gd name="T10" fmla="*/ 438 w 438"/>
                  <a:gd name="T11" fmla="*/ 56 h 400"/>
                  <a:gd name="T12" fmla="*/ 186 w 438"/>
                  <a:gd name="T13" fmla="*/ 400 h 400"/>
                  <a:gd name="T14" fmla="*/ 186 w 438"/>
                  <a:gd name="T1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400">
                    <a:moveTo>
                      <a:pt x="186" y="400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50" y="178"/>
                      <a:pt x="50" y="178"/>
                      <a:pt x="50" y="178"/>
                    </a:cubicBezTo>
                    <a:cubicBezTo>
                      <a:pt x="175" y="282"/>
                      <a:pt x="175" y="282"/>
                      <a:pt x="175" y="282"/>
                    </a:cubicBezTo>
                    <a:cubicBezTo>
                      <a:pt x="381" y="0"/>
                      <a:pt x="377" y="12"/>
                      <a:pt x="377" y="12"/>
                    </a:cubicBezTo>
                    <a:cubicBezTo>
                      <a:pt x="438" y="56"/>
                      <a:pt x="438" y="56"/>
                      <a:pt x="438" y="56"/>
                    </a:cubicBezTo>
                    <a:cubicBezTo>
                      <a:pt x="186" y="400"/>
                      <a:pt x="186" y="400"/>
                      <a:pt x="186" y="400"/>
                    </a:cubicBezTo>
                    <a:cubicBezTo>
                      <a:pt x="186" y="400"/>
                      <a:pt x="186" y="400"/>
                      <a:pt x="186" y="40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641058" y="4728594"/>
            <a:ext cx="277019" cy="277019"/>
            <a:chOff x="4929188" y="4732338"/>
            <a:chExt cx="411163" cy="411163"/>
          </a:xfrm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929188" y="4732338"/>
              <a:ext cx="407987" cy="411163"/>
              <a:chOff x="4929188" y="4732338"/>
              <a:chExt cx="407987" cy="411163"/>
            </a:xfrm>
          </p:grpSpPr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4929188" y="4733926"/>
                <a:ext cx="285750" cy="409575"/>
              </a:xfrm>
              <a:custGeom>
                <a:avLst/>
                <a:gdLst>
                  <a:gd name="T0" fmla="*/ 270 w 376"/>
                  <a:gd name="T1" fmla="*/ 538 h 538"/>
                  <a:gd name="T2" fmla="*/ 0 w 376"/>
                  <a:gd name="T3" fmla="*/ 269 h 538"/>
                  <a:gd name="T4" fmla="*/ 270 w 376"/>
                  <a:gd name="T5" fmla="*/ 0 h 538"/>
                  <a:gd name="T6" fmla="*/ 376 w 376"/>
                  <a:gd name="T7" fmla="*/ 2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538">
                    <a:moveTo>
                      <a:pt x="270" y="538"/>
                    </a:moveTo>
                    <a:cubicBezTo>
                      <a:pt x="122" y="538"/>
                      <a:pt x="0" y="419"/>
                      <a:pt x="0" y="269"/>
                    </a:cubicBezTo>
                    <a:cubicBezTo>
                      <a:pt x="0" y="122"/>
                      <a:pt x="122" y="0"/>
                      <a:pt x="270" y="0"/>
                    </a:cubicBezTo>
                    <a:cubicBezTo>
                      <a:pt x="308" y="0"/>
                      <a:pt x="342" y="9"/>
                      <a:pt x="376" y="23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>
                <a:off x="5003800" y="4732338"/>
                <a:ext cx="333375" cy="304800"/>
              </a:xfrm>
              <a:custGeom>
                <a:avLst/>
                <a:gdLst>
                  <a:gd name="T0" fmla="*/ 186 w 438"/>
                  <a:gd name="T1" fmla="*/ 400 h 400"/>
                  <a:gd name="T2" fmla="*/ 0 w 438"/>
                  <a:gd name="T3" fmla="*/ 242 h 400"/>
                  <a:gd name="T4" fmla="*/ 50 w 438"/>
                  <a:gd name="T5" fmla="*/ 178 h 400"/>
                  <a:gd name="T6" fmla="*/ 175 w 438"/>
                  <a:gd name="T7" fmla="*/ 282 h 400"/>
                  <a:gd name="T8" fmla="*/ 377 w 438"/>
                  <a:gd name="T9" fmla="*/ 12 h 400"/>
                  <a:gd name="T10" fmla="*/ 438 w 438"/>
                  <a:gd name="T11" fmla="*/ 56 h 400"/>
                  <a:gd name="T12" fmla="*/ 186 w 438"/>
                  <a:gd name="T13" fmla="*/ 400 h 400"/>
                  <a:gd name="T14" fmla="*/ 186 w 438"/>
                  <a:gd name="T1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400">
                    <a:moveTo>
                      <a:pt x="186" y="400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50" y="178"/>
                      <a:pt x="50" y="178"/>
                      <a:pt x="50" y="178"/>
                    </a:cubicBezTo>
                    <a:cubicBezTo>
                      <a:pt x="175" y="282"/>
                      <a:pt x="175" y="282"/>
                      <a:pt x="175" y="282"/>
                    </a:cubicBezTo>
                    <a:cubicBezTo>
                      <a:pt x="381" y="0"/>
                      <a:pt x="377" y="12"/>
                      <a:pt x="377" y="12"/>
                    </a:cubicBezTo>
                    <a:cubicBezTo>
                      <a:pt x="438" y="56"/>
                      <a:pt x="438" y="56"/>
                      <a:pt x="438" y="56"/>
                    </a:cubicBezTo>
                    <a:cubicBezTo>
                      <a:pt x="186" y="400"/>
                      <a:pt x="186" y="400"/>
                      <a:pt x="186" y="400"/>
                    </a:cubicBezTo>
                    <a:cubicBezTo>
                      <a:pt x="186" y="400"/>
                      <a:pt x="186" y="400"/>
                      <a:pt x="186" y="40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3" name="Picture 3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399928"/>
            <a:ext cx="7515225" cy="4306761"/>
          </a:xfrm>
          <a:prstGeom prst="rect">
            <a:avLst/>
          </a:prstGeom>
        </p:spPr>
      </p:pic>
      <p:graphicFrame>
        <p:nvGraphicFramePr>
          <p:cNvPr id="48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555445"/>
              </p:ext>
            </p:extLst>
          </p:nvPr>
        </p:nvGraphicFramePr>
        <p:xfrm>
          <a:off x="7038975" y="4200525"/>
          <a:ext cx="1495425" cy="131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70521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What I have done 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600062"/>
              </p:ext>
            </p:extLst>
          </p:nvPr>
        </p:nvGraphicFramePr>
        <p:xfrm>
          <a:off x="457200" y="1677988"/>
          <a:ext cx="8105775" cy="2870875"/>
        </p:xfrm>
        <a:graphic>
          <a:graphicData uri="http://schemas.openxmlformats.org/drawingml/2006/table">
            <a:tbl>
              <a:tblPr firstRow="1" bandRow="1">
                <a:tableStyleId>{AD6719FE-7D3F-48C5-806B-1D009DA3A5D1}</a:tableStyleId>
              </a:tblPr>
              <a:tblGrid>
                <a:gridCol w="2701925"/>
                <a:gridCol w="2701925"/>
                <a:gridCol w="2701925"/>
              </a:tblGrid>
              <a:tr h="544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new dimension for capacity of TM</a:t>
                      </a:r>
                    </a:p>
                  </a:txBody>
                  <a:tcPr marL="182880" marR="137160"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Scale up servers</a:t>
                      </a: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 test for third party</a:t>
                      </a: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0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Placeholder FN"/>
          <p:cNvSpPr txBox="1">
            <a:spLocks/>
          </p:cNvSpPr>
          <p:nvPr/>
        </p:nvSpPr>
        <p:spPr>
          <a:xfrm>
            <a:off x="457200" y="6195457"/>
            <a:ext cx="8220456" cy="295466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r>
              <a:rPr lang="en-US" sz="800" b="0" dirty="0" smtClean="0">
                <a:solidFill>
                  <a:schemeClr val="tx1"/>
                </a:solidFill>
              </a:rPr>
              <a:t>Source: Source text same as footnote; no hanging indent</a:t>
            </a:r>
          </a:p>
          <a:p>
            <a:pPr marL="171450" indent="-171450">
              <a:lnSpc>
                <a:spcPct val="90000"/>
              </a:lnSpc>
              <a:buClr>
                <a:schemeClr val="tx1"/>
              </a:buClr>
            </a:pPr>
            <a:r>
              <a:rPr lang="en-US" sz="800" b="0" dirty="0" smtClean="0">
                <a:solidFill>
                  <a:schemeClr val="tx1"/>
                </a:solidFill>
              </a:rPr>
              <a:t>Footnotes are Arial 8 pt. </a:t>
            </a:r>
          </a:p>
        </p:txBody>
      </p:sp>
      <p:sp>
        <p:nvSpPr>
          <p:cNvPr id="5" name="Up Arrow 4"/>
          <p:cNvSpPr/>
          <p:nvPr/>
        </p:nvSpPr>
        <p:spPr>
          <a:xfrm>
            <a:off x="729470" y="3275185"/>
            <a:ext cx="261257" cy="69626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793549" y="3275185"/>
            <a:ext cx="261257" cy="69626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1273755" y="3275185"/>
            <a:ext cx="261257" cy="69626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691560" y="4135691"/>
            <a:ext cx="3370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189231" y="4135691"/>
            <a:ext cx="4303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DISK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708330" y="4135691"/>
            <a:ext cx="7873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MEMORY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2216065" y="3108962"/>
            <a:ext cx="3370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pic>
        <p:nvPicPr>
          <p:cNvPr id="14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84" y="3478600"/>
            <a:ext cx="601296" cy="6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28" y="4079896"/>
            <a:ext cx="765536" cy="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28" y="3383630"/>
            <a:ext cx="765536" cy="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28" y="2713064"/>
            <a:ext cx="765536" cy="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923280" y="3308541"/>
            <a:ext cx="644148" cy="941414"/>
            <a:chOff x="3052558" y="1612928"/>
            <a:chExt cx="2250962" cy="217805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052558" y="2708000"/>
              <a:ext cx="21945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052558" y="1612928"/>
              <a:ext cx="2159522" cy="10950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52558" y="2708000"/>
              <a:ext cx="2250962" cy="10829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457950" y="3108962"/>
            <a:ext cx="1514475" cy="1353702"/>
            <a:chOff x="4115435" y="2159404"/>
            <a:chExt cx="970774" cy="1115805"/>
          </a:xfrm>
        </p:grpSpPr>
        <p:pic>
          <p:nvPicPr>
            <p:cNvPr id="27" name="Picture 5" descr="C:\MSDE\yilunl\SELECTION\web_master_2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5435" y="2416992"/>
              <a:ext cx="858217" cy="858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 rot="900000">
              <a:off x="4741563" y="2159404"/>
              <a:ext cx="344646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400" b="1" dirty="0" smtClean="0">
                  <a:solidFill>
                    <a:srgbClr val="FFC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40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done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81150"/>
            <a:ext cx="7877175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1" dirty="0"/>
              <a:t>Execute treadmill scheduler completely without master </a:t>
            </a:r>
            <a:r>
              <a:rPr lang="en-US" b="1" dirty="0" smtClean="0"/>
              <a:t>dependency(zookeeper --&gt; file system) 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Server manager(add/remove server in the scheduler)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Task launcher(submit  tasks/apps in the scheduler)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Result collector(collect information about status of app and show app placement by scheduler) 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Graph generator(visualize the result)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85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What I have done 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738435" y="1873246"/>
            <a:ext cx="1879601" cy="3009900"/>
          </a:xfrm>
          <a:prstGeom prst="rect">
            <a:avLst/>
          </a:prstGeom>
          <a:solidFill>
            <a:srgbClr val="548DD4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7160" tIns="91440" rIns="137160" bIns="9144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Treadmill Scheduler (fs-backend)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989011" y="2052633"/>
            <a:ext cx="1047750" cy="6858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Server Manager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058986" y="2311396"/>
            <a:ext cx="679450" cy="1651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2878136" y="2000246"/>
            <a:ext cx="107950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Server 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2878136" y="2343146"/>
            <a:ext cx="107950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Server 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922336" y="4068758"/>
            <a:ext cx="1114425" cy="6413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Task Launcher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878136" y="3919533"/>
            <a:ext cx="100965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App 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2878136" y="4256083"/>
            <a:ext cx="100965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App 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2878136" y="4560883"/>
            <a:ext cx="100965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App 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078036" y="4346569"/>
            <a:ext cx="679450" cy="1651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4943473" y="3052758"/>
            <a:ext cx="1397000" cy="6667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latin typeface="Arial"/>
                <a:ea typeface="SimSun"/>
                <a:cs typeface="Times New Roman"/>
              </a:rPr>
              <a:t>Result Collector</a:t>
            </a:r>
            <a:endParaRPr lang="en-US" sz="1600" dirty="0">
              <a:effectLst/>
              <a:latin typeface="Calibri"/>
              <a:ea typeface="SimSu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616448" y="3322633"/>
            <a:ext cx="327025" cy="1651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6340473" y="3322633"/>
            <a:ext cx="327025" cy="1651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6667498" y="3059107"/>
            <a:ext cx="1397000" cy="6667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latin typeface="Arial"/>
                <a:ea typeface="SimSun"/>
                <a:cs typeface="Times New Roman"/>
              </a:rPr>
              <a:t>Graph Generator</a:t>
            </a:r>
            <a:endParaRPr lang="en-US" sz="1600" dirty="0">
              <a:effectLst/>
              <a:latin typeface="Calibri"/>
              <a:ea typeface="SimSu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8931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graphicFrame>
        <p:nvGraphicFramePr>
          <p:cNvPr id="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802759"/>
              </p:ext>
            </p:extLst>
          </p:nvPr>
        </p:nvGraphicFramePr>
        <p:xfrm>
          <a:off x="314325" y="1554161"/>
          <a:ext cx="8366126" cy="3275016"/>
        </p:xfrm>
        <a:graphic>
          <a:graphicData uri="http://schemas.openxmlformats.org/drawingml/2006/table">
            <a:tbl>
              <a:tblPr firstRow="1" bandRow="1">
                <a:tableStyleId>{AD6719FE-7D3F-48C5-806B-1D009DA3A5D1}</a:tableStyleId>
              </a:tblPr>
              <a:tblGrid>
                <a:gridCol w="5803615"/>
                <a:gridCol w="2562511"/>
              </a:tblGrid>
              <a:tr h="54583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anchor="b"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 baseline="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Background</a:t>
                      </a:r>
                      <a:r>
                        <a:rPr lang="en-US" sz="1600" baseline="0" dirty="0" smtClean="0"/>
                        <a:t> Introduction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Our problems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What</a:t>
                      </a:r>
                      <a:r>
                        <a:rPr lang="en-US" sz="1600" baseline="0" dirty="0" smtClean="0"/>
                        <a:t> I have done 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Future</a:t>
                      </a:r>
                      <a:r>
                        <a:rPr lang="en-US" sz="1600" baseline="0" dirty="0" smtClean="0"/>
                        <a:t> work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Q</a:t>
                      </a:r>
                      <a:r>
                        <a:rPr lang="en-US" sz="1600" baseline="0" dirty="0" smtClean="0"/>
                        <a:t>&amp;A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899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Background Introduction</a:t>
            </a:r>
            <a:endParaRPr lang="en-US" dirty="0"/>
          </a:p>
        </p:txBody>
      </p:sp>
      <p:graphicFrame>
        <p:nvGraphicFramePr>
          <p:cNvPr id="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915424"/>
              </p:ext>
            </p:extLst>
          </p:nvPr>
        </p:nvGraphicFramePr>
        <p:xfrm>
          <a:off x="429006" y="1830388"/>
          <a:ext cx="8248650" cy="314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092"/>
                <a:gridCol w="6462558"/>
              </a:tblGrid>
              <a:tr h="157083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Treadmill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0" marT="137160" marB="137160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 computing platform</a:t>
                      </a:r>
                    </a:p>
                    <a:p>
                      <a:pPr marL="171450" indent="-1714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 based</a:t>
                      </a:r>
                    </a:p>
                    <a:p>
                      <a:pPr marL="171450" indent="-1714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sourced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37160" marB="137160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83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Scheduler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0" marT="137160" marB="137160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 Treadmill component to schedule container on hosts in treadmill cell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Different state of Container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Zookeeper based distributed storage</a:t>
                      </a:r>
                    </a:p>
                  </a:txBody>
                  <a:tcPr marT="137160" marB="137160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461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125" y="2085975"/>
            <a:ext cx="7877175" cy="1569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Difficult to run scheduler separately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No tool to launch a test </a:t>
            </a:r>
            <a:r>
              <a:rPr lang="en-US" b="1" dirty="0" smtClean="0"/>
              <a:t>scenario easily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Hard to observe the behavior of scheduler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35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done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543050"/>
            <a:ext cx="78771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Treadmill scheduler </a:t>
            </a:r>
            <a:r>
              <a:rPr lang="en-US" b="1" dirty="0" smtClean="0"/>
              <a:t>  2. Server manager   3. Task launcher </a:t>
            </a:r>
          </a:p>
          <a:p>
            <a:r>
              <a:rPr lang="en-US" b="1" dirty="0" smtClean="0"/>
              <a:t>4. Result </a:t>
            </a:r>
            <a:r>
              <a:rPr lang="en-US" b="1" dirty="0" smtClean="0"/>
              <a:t>collector </a:t>
            </a:r>
            <a:r>
              <a:rPr lang="en-US" b="1" dirty="0" smtClean="0"/>
              <a:t>  5. Graph </a:t>
            </a:r>
            <a:r>
              <a:rPr lang="en-US" b="1" dirty="0" smtClean="0"/>
              <a:t>generator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2641213"/>
            <a:ext cx="5943600" cy="26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615553"/>
          </a:xfrm>
        </p:spPr>
        <p:txBody>
          <a:bodyPr/>
          <a:lstStyle/>
          <a:p>
            <a:pPr lvl="0"/>
            <a:r>
              <a:rPr lang="en-US" dirty="0"/>
              <a:t>Example:  Large </a:t>
            </a:r>
            <a:r>
              <a:rPr lang="en-US" dirty="0"/>
              <a:t>Scale Footprint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51" name="Content Placeholder 1"/>
          <p:cNvSpPr txBox="1">
            <a:spLocks/>
          </p:cNvSpPr>
          <p:nvPr/>
        </p:nvSpPr>
        <p:spPr>
          <a:xfrm>
            <a:off x="441642" y="1381138"/>
            <a:ext cx="2392998" cy="71757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57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Corbel" panose="020B0503020204020204" pitchFamily="34" charset="0"/>
              <a:buChar char="•"/>
              <a:defRPr sz="16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7143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29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25715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60001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4"/>
              </a:spcBef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j-ea"/>
                <a:cs typeface="+mj-cs"/>
              </a:rPr>
              <a:t>Sample Task</a:t>
            </a:r>
            <a:r>
              <a:rPr lang="en-US" sz="1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j-ea"/>
                <a:cs typeface="+mj-cs"/>
              </a:rPr>
              <a:t> :</a:t>
            </a:r>
            <a:r>
              <a:rPr lang="en-US" sz="1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j-ea"/>
                <a:cs typeface="+mj-cs"/>
              </a:rPr>
              <a:t> </a:t>
            </a:r>
            <a:endParaRPr lang="en-US" sz="1400" b="1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j-ea"/>
              <a:cs typeface="+mj-cs"/>
            </a:endParaRPr>
          </a:p>
          <a:p>
            <a:pPr marL="0" indent="0">
              <a:lnSpc>
                <a:spcPct val="130000"/>
              </a:lnSpc>
              <a:spcBef>
                <a:spcPts val="4"/>
              </a:spcBef>
              <a:spcAft>
                <a:spcPts val="600"/>
              </a:spcAft>
              <a:buNone/>
            </a:pPr>
            <a:endParaRPr lang="en-US" sz="1400" dirty="0">
              <a:latin typeface="+mn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100" b="1" dirty="0" smtClean="0">
                <a:solidFill>
                  <a:schemeClr val="accent2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1100" b="1" dirty="0" smtClean="0">
                <a:solidFill>
                  <a:schemeClr val="accent2"/>
                </a:solidFill>
                <a:latin typeface="+mn-lt"/>
                <a:ea typeface="+mj-ea"/>
                <a:cs typeface="+mj-cs"/>
              </a:rPr>
            </a:br>
            <a:endParaRPr lang="en-US" sz="1100" b="1" dirty="0">
              <a:solidFill>
                <a:schemeClr val="accent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42" y="3134042"/>
            <a:ext cx="3644582" cy="305766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457351"/>
            <a:ext cx="4239370" cy="4172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642" y="1914525"/>
            <a:ext cx="328263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---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action: </a:t>
            </a:r>
            <a:r>
              <a:rPr lang="en-US" sz="1200" dirty="0" err="1" smtClean="0"/>
              <a:t>app_start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apps: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- app: {}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- count: 1000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- action: </a:t>
            </a:r>
            <a:r>
              <a:rPr lang="en-US" sz="1200" dirty="0" err="1" smtClean="0"/>
              <a:t>host_down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10664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615553"/>
          </a:xfrm>
        </p:spPr>
        <p:txBody>
          <a:bodyPr/>
          <a:lstStyle/>
          <a:p>
            <a:pPr lvl="0"/>
            <a:r>
              <a:rPr lang="en-US" dirty="0"/>
              <a:t>Example: </a:t>
            </a:r>
            <a:r>
              <a:rPr lang="en-US" dirty="0" smtClean="0"/>
              <a:t> Capacity with Private Allocation  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51" name="Content Placeholder 1"/>
          <p:cNvSpPr txBox="1">
            <a:spLocks/>
          </p:cNvSpPr>
          <p:nvPr/>
        </p:nvSpPr>
        <p:spPr>
          <a:xfrm>
            <a:off x="441642" y="1339850"/>
            <a:ext cx="2392998" cy="71757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57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Corbel" panose="020B0503020204020204" pitchFamily="34" charset="0"/>
              <a:buChar char="•"/>
              <a:defRPr sz="16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7143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29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25715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60001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4"/>
              </a:spcBef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j-ea"/>
                <a:cs typeface="+mj-cs"/>
              </a:rPr>
              <a:t>Sample Task</a:t>
            </a:r>
            <a:r>
              <a:rPr lang="en-US" sz="1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j-ea"/>
                <a:cs typeface="+mj-cs"/>
              </a:rPr>
              <a:t>: </a:t>
            </a:r>
            <a:endParaRPr lang="en-US" sz="1400" b="1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j-ea"/>
              <a:cs typeface="+mj-cs"/>
            </a:endParaRPr>
          </a:p>
          <a:p>
            <a:pPr marL="0" indent="0">
              <a:lnSpc>
                <a:spcPct val="130000"/>
              </a:lnSpc>
              <a:spcBef>
                <a:spcPts val="4"/>
              </a:spcBef>
              <a:spcAft>
                <a:spcPts val="600"/>
              </a:spcAft>
              <a:buNone/>
            </a:pPr>
            <a:endParaRPr lang="en-US" sz="1400" dirty="0">
              <a:latin typeface="+mn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100" b="1" dirty="0" smtClean="0">
                <a:solidFill>
                  <a:schemeClr val="accent2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1100" b="1" dirty="0" smtClean="0">
                <a:solidFill>
                  <a:schemeClr val="accent2"/>
                </a:solidFill>
                <a:latin typeface="+mn-lt"/>
                <a:ea typeface="+mj-ea"/>
                <a:cs typeface="+mj-cs"/>
              </a:rPr>
            </a:br>
            <a:endParaRPr lang="en-US" sz="1100" b="1" dirty="0">
              <a:solidFill>
                <a:schemeClr val="accent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1790189"/>
            <a:ext cx="4143376" cy="4143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0400" y="2190142"/>
            <a:ext cx="723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App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8025" y="4104667"/>
            <a:ext cx="723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App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642" y="1914525"/>
            <a:ext cx="3282633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---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action: </a:t>
            </a:r>
            <a:r>
              <a:rPr lang="en-US" sz="1200" dirty="0" err="1" smtClean="0"/>
              <a:t>allocation_configure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alllocation</a:t>
            </a:r>
            <a:r>
              <a:rPr lang="en-US" sz="1200" dirty="0" smtClean="0"/>
              <a:t>: {}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delta: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assignment: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- pattern: proid2.app2*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priority: 1</a:t>
            </a:r>
            <a:endParaRPr lang="en-US" sz="1200" dirty="0"/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action: </a:t>
            </a:r>
            <a:r>
              <a:rPr lang="en-US" sz="1200" dirty="0" err="1" smtClean="0"/>
              <a:t>app_start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apps</a:t>
            </a:r>
            <a:r>
              <a:rPr lang="en-US" sz="1200" dirty="0"/>
              <a:t>:</a:t>
            </a:r>
          </a:p>
          <a:p>
            <a:r>
              <a:rPr lang="en-US" sz="1200" dirty="0"/>
              <a:t>     - app: { ‘$ref’: ‘</a:t>
            </a:r>
            <a:r>
              <a:rPr lang="en-US" sz="1200" dirty="0" err="1"/>
              <a:t>app.yml</a:t>
            </a:r>
            <a:r>
              <a:rPr lang="en-US" sz="1200" dirty="0"/>
              <a:t>#/</a:t>
            </a:r>
            <a:r>
              <a:rPr lang="en-US" sz="1200" dirty="0" smtClean="0"/>
              <a:t>proid1.app1’ </a:t>
            </a:r>
            <a:r>
              <a:rPr lang="en-US" sz="1200" dirty="0"/>
              <a:t>}</a:t>
            </a:r>
          </a:p>
          <a:p>
            <a:r>
              <a:rPr lang="en-US" sz="1200" dirty="0"/>
              <a:t>       count: </a:t>
            </a:r>
            <a:r>
              <a:rPr lang="en-US" sz="1200" dirty="0" smtClean="0"/>
              <a:t>5000</a:t>
            </a:r>
            <a:endParaRPr lang="en-US" sz="1200" dirty="0"/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action: sleep</a:t>
            </a:r>
          </a:p>
          <a:p>
            <a:r>
              <a:rPr lang="en-US" sz="1200" dirty="0" smtClean="0"/>
              <a:t>    interval: </a:t>
            </a:r>
            <a:r>
              <a:rPr lang="en-US" sz="1200" dirty="0" err="1" smtClean="0"/>
              <a:t>xxxxx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action: </a:t>
            </a:r>
            <a:r>
              <a:rPr lang="en-US" sz="1200" dirty="0" err="1" smtClean="0"/>
              <a:t>app_start</a:t>
            </a:r>
            <a:endParaRPr lang="en-US" sz="1200" dirty="0" smtClean="0"/>
          </a:p>
          <a:p>
            <a:r>
              <a:rPr lang="en-US" sz="1200" dirty="0" smtClean="0"/>
              <a:t>    apps:</a:t>
            </a:r>
          </a:p>
          <a:p>
            <a:r>
              <a:rPr lang="en-US" sz="1200" dirty="0" smtClean="0"/>
              <a:t>     - app: { ‘$ref’: ‘</a:t>
            </a:r>
            <a:r>
              <a:rPr lang="en-US" sz="1200" dirty="0" err="1" smtClean="0"/>
              <a:t>app.yml</a:t>
            </a:r>
            <a:r>
              <a:rPr lang="en-US" sz="1200" dirty="0" smtClean="0"/>
              <a:t>#/proid2.app2’ }</a:t>
            </a:r>
          </a:p>
          <a:p>
            <a:r>
              <a:rPr lang="en-US" sz="1200" dirty="0" smtClean="0"/>
              <a:t>       count: 9000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6407622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125" y="2085975"/>
            <a:ext cx="78771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Batch-launch </a:t>
            </a:r>
            <a:r>
              <a:rPr lang="en-US" b="1" dirty="0"/>
              <a:t>Monte Carlo </a:t>
            </a:r>
            <a:r>
              <a:rPr lang="en-US" b="1" dirty="0" smtClean="0"/>
              <a:t>simulations in treadmill </a:t>
            </a:r>
            <a:r>
              <a:rPr lang="en-US" b="1" dirty="0" smtClean="0"/>
              <a:t>container </a:t>
            </a:r>
            <a:endParaRPr lang="en-US" b="1" dirty="0" smtClean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Support new capacity dimension for simulation</a:t>
            </a:r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28097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4218" y="2883652"/>
            <a:ext cx="295220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709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mwide All-Purpose_05.25.16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3BC3A3"/>
      </a:accent3>
      <a:accent4>
        <a:srgbClr val="6769B5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3BC3A3"/>
        </a:accent3>
        <a:accent4>
          <a:srgbClr val="6769B5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3BC3A3"/>
        </a:accent3>
        <a:accent4>
          <a:srgbClr val="6769B5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</a:theme>
</file>

<file path=ppt/theme/theme2.xml><?xml version="1.0" encoding="utf-8"?>
<a:theme xmlns:a="http://schemas.openxmlformats.org/drawingml/2006/main" name="Firmwide_Auditorium_Standard_English_7.2018">
  <a:themeElements>
    <a:clrScheme name="!Firmwide - AUDITORIUM">
      <a:dk1>
        <a:srgbClr val="FFFFFF"/>
      </a:dk1>
      <a:lt1>
        <a:srgbClr val="004176"/>
      </a:lt1>
      <a:dk2>
        <a:srgbClr val="A7D7FF"/>
      </a:dk2>
      <a:lt2>
        <a:srgbClr val="A9A9A9"/>
      </a:lt2>
      <a:accent1>
        <a:srgbClr val="0095D0"/>
      </a:accent1>
      <a:accent2>
        <a:srgbClr val="4BCCFF"/>
      </a:accent2>
      <a:accent3>
        <a:srgbClr val="3BC3A3"/>
      </a:accent3>
      <a:accent4>
        <a:srgbClr val="6769B5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3BC3A3"/>
        </a:accent3>
        <a:accent4>
          <a:srgbClr val="6769B5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3BC3A3"/>
        </a:accent3>
        <a:accent4>
          <a:srgbClr val="6769B5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Pie Border Dark">
      <a:srgbClr val="14173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Firmwide Standard_2.11.16</Template>
  <TotalTime>0</TotalTime>
  <Words>383</Words>
  <Application>Microsoft Office PowerPoint</Application>
  <PresentationFormat>On-screen Show (4:3)</PresentationFormat>
  <Paragraphs>119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Firmwide All-Purpose_05.25.16</vt:lpstr>
      <vt:lpstr>Firmwide_Auditorium_Standard_English_7.2018</vt:lpstr>
      <vt:lpstr>PowerPoint Presentation</vt:lpstr>
      <vt:lpstr>Agenda </vt:lpstr>
      <vt:lpstr>Background Introduction</vt:lpstr>
      <vt:lpstr>Our Problems</vt:lpstr>
      <vt:lpstr>What I have done </vt:lpstr>
      <vt:lpstr>Example:  Large Scale Footprint </vt:lpstr>
      <vt:lpstr>Example:  Capacity with Private Allocation   </vt:lpstr>
      <vt:lpstr>Future work</vt:lpstr>
      <vt:lpstr>PowerPoint Presentation</vt:lpstr>
      <vt:lpstr>What I have done </vt:lpstr>
      <vt:lpstr>What I have done </vt:lpstr>
      <vt:lpstr>What I have done </vt:lpstr>
      <vt:lpstr>What I have done </vt:lpstr>
      <vt:lpstr>What I have done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2015-09-18T18:04:59Z</dcterms:created>
  <dcterms:modified xsi:type="dcterms:W3CDTF">2018-08-22T10:31:03Z</dcterms:modified>
  <cp:contentStatus>Revised May 25, 2016</cp:contentStatus>
</cp:coreProperties>
</file>