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788" r:id="rId2"/>
  </p:sldMasterIdLst>
  <p:notesMasterIdLst>
    <p:notesMasterId r:id="rId15"/>
  </p:notesMasterIdLst>
  <p:handoutMasterIdLst>
    <p:handoutMasterId r:id="rId16"/>
  </p:handoutMasterIdLst>
  <p:sldIdLst>
    <p:sldId id="640" r:id="rId3"/>
    <p:sldId id="266" r:id="rId4"/>
    <p:sldId id="680" r:id="rId5"/>
    <p:sldId id="679" r:id="rId6"/>
    <p:sldId id="681" r:id="rId7"/>
    <p:sldId id="273" r:id="rId8"/>
    <p:sldId id="278" r:id="rId9"/>
    <p:sldId id="563" r:id="rId10"/>
    <p:sldId id="677" r:id="rId11"/>
    <p:sldId id="438" r:id="rId12"/>
    <p:sldId id="678" r:id="rId13"/>
    <p:sldId id="682" r:id="rId14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EFF"/>
    <a:srgbClr val="89DBC8"/>
    <a:srgbClr val="93E0FF"/>
    <a:srgbClr val="FFFFFF"/>
    <a:srgbClr val="000000"/>
    <a:srgbClr val="DEE1E6"/>
    <a:srgbClr val="00A1E2"/>
    <a:srgbClr val="4BCCFF"/>
    <a:srgbClr val="D5D9EB"/>
    <a:srgbClr val="92D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D6719FE-7D3F-48C5-806B-1D009DA3A5D1}">
  <a:tblStyle styleId="{AD6719FE-7D3F-48C5-806B-1D009DA3A5D1}" styleName="Firmwide Custom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6350" cmpd="sng">
              <a:solidFill>
                <a:schemeClr val="lt2"/>
              </a:solidFill>
            </a:ln>
          </a:bottom>
          <a:insideH>
            <a:ln w="6350" cmpd="sng">
              <a:solidFill>
                <a:schemeClr val="l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noFill/>
        </a:fill>
      </a:tcStyle>
    </a:lastCol>
    <a:firstCol>
      <a:tcTxStyle b="on">
        <a:fontRef idx="minor">
          <a:prstClr val="black"/>
        </a:fontRef>
        <a:schemeClr val="accent2"/>
      </a:tcTxStyle>
      <a:tcStyle>
        <a:tcBdr/>
        <a:fill>
          <a:noFill/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6350" cmpd="sng">
              <a:solidFill>
                <a:schemeClr val="lt2"/>
              </a:solidFill>
            </a:ln>
          </a:top>
        </a:tcBdr>
        <a:fill>
          <a:noFill/>
        </a:fill>
      </a:tcStyle>
    </a:lastRow>
    <a:firstRow>
      <a:tcTxStyle b="on">
        <a:fontRef idx="minor">
          <a:prstClr val="black"/>
        </a:fontRef>
        <a:schemeClr val="accent2"/>
      </a:tcTxStyle>
      <a:tcStyle>
        <a:tcBdr>
          <a:bottom>
            <a:ln w="6350" cmpd="sng">
              <a:solidFill>
                <a:schemeClr val="l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8258" autoAdjust="0"/>
  </p:normalViewPr>
  <p:slideViewPr>
    <p:cSldViewPr snapToGrid="0">
      <p:cViewPr>
        <p:scale>
          <a:sx n="100" d="100"/>
          <a:sy n="100" d="100"/>
        </p:scale>
        <p:origin x="-2064" y="-582"/>
      </p:cViewPr>
      <p:guideLst>
        <p:guide orient="horz" pos="980"/>
        <p:guide orient="horz" pos="663"/>
        <p:guide orient="horz" pos="4095"/>
        <p:guide orient="horz" pos="850"/>
        <p:guide pos="5472"/>
        <p:guide pos="2074"/>
        <p:guide pos="1900"/>
        <p:guide pos="3008"/>
        <p:guide pos="2766"/>
        <p:guide pos="3686"/>
        <p:guide pos="3861"/>
        <p:guide pos="4119"/>
        <p:guide pos="1642"/>
        <p:guide pos="1413"/>
        <p:guide pos="298"/>
        <p:guide pos="4353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-3582" y="-90"/>
      </p:cViewPr>
      <p:guideLst>
        <p:guide orient="horz" pos="2931"/>
        <p:guide pos="2211"/>
      </p:guideLst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077051919189939E-2"/>
          <c:y val="0.12668023509007598"/>
          <c:w val="0.91019729138724392"/>
          <c:h val="0.75354356440739023"/>
        </c:manualLayout>
      </c:layout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Line 1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40</c:v>
                </c:pt>
                <c:pt idx="1">
                  <c:v>50</c:v>
                </c:pt>
                <c:pt idx="2">
                  <c:v>20</c:v>
                </c:pt>
                <c:pt idx="3">
                  <c:v>35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50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Sheet1!$C$1</c:f>
              <c:strCache>
                <c:ptCount val="1"/>
                <c:pt idx="0">
                  <c:v>Line 2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45</c:v>
                </c:pt>
                <c:pt idx="1">
                  <c:v>55</c:v>
                </c:pt>
                <c:pt idx="2">
                  <c:v>25</c:v>
                </c:pt>
                <c:pt idx="3">
                  <c:v>40</c:v>
                </c:pt>
                <c:pt idx="4">
                  <c:v>55</c:v>
                </c:pt>
                <c:pt idx="5">
                  <c:v>60</c:v>
                </c:pt>
                <c:pt idx="6">
                  <c:v>65</c:v>
                </c:pt>
                <c:pt idx="7">
                  <c:v>55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Line 3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50</c:v>
                </c:pt>
                <c:pt idx="1">
                  <c:v>60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60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Line 4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Sheet1!$E$2:$E$9</c:f>
              <c:numCache>
                <c:formatCode>General</c:formatCode>
                <c:ptCount val="8"/>
                <c:pt idx="0">
                  <c:v>55</c:v>
                </c:pt>
                <c:pt idx="1">
                  <c:v>65</c:v>
                </c:pt>
                <c:pt idx="2">
                  <c:v>35</c:v>
                </c:pt>
                <c:pt idx="3">
                  <c:v>50</c:v>
                </c:pt>
                <c:pt idx="4">
                  <c:v>65</c:v>
                </c:pt>
                <c:pt idx="5">
                  <c:v>70</c:v>
                </c:pt>
                <c:pt idx="6">
                  <c:v>75</c:v>
                </c:pt>
                <c:pt idx="7">
                  <c:v>65</c:v>
                </c:pt>
              </c:numCache>
            </c:numRef>
          </c:val>
          <c:smooth val="0"/>
        </c:ser>
        <c:ser>
          <c:idx val="5"/>
          <c:order val="4"/>
          <c:tx>
            <c:strRef>
              <c:f>Sheet1!$F$1</c:f>
              <c:strCache>
                <c:ptCount val="1"/>
                <c:pt idx="0">
                  <c:v>Line 5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Sheet1!$F$2:$F$9</c:f>
              <c:numCache>
                <c:formatCode>General</c:formatCode>
                <c:ptCount val="8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55</c:v>
                </c:pt>
                <c:pt idx="4">
                  <c:v>70</c:v>
                </c:pt>
                <c:pt idx="5">
                  <c:v>75</c:v>
                </c:pt>
                <c:pt idx="6">
                  <c:v>80</c:v>
                </c:pt>
                <c:pt idx="7">
                  <c:v>70</c:v>
                </c:pt>
              </c:numCache>
            </c:numRef>
          </c:val>
          <c:smooth val="0"/>
        </c:ser>
        <c:ser>
          <c:idx val="6"/>
          <c:order val="5"/>
          <c:tx>
            <c:strRef>
              <c:f>Sheet1!$G$1</c:f>
              <c:strCache>
                <c:ptCount val="1"/>
                <c:pt idx="0">
                  <c:v>Line 6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Sheet1!$G$2:$G$9</c:f>
              <c:numCache>
                <c:formatCode>General</c:formatCode>
                <c:ptCount val="8"/>
                <c:pt idx="0">
                  <c:v>65</c:v>
                </c:pt>
                <c:pt idx="1">
                  <c:v>75</c:v>
                </c:pt>
                <c:pt idx="2">
                  <c:v>45</c:v>
                </c:pt>
                <c:pt idx="3">
                  <c:v>60</c:v>
                </c:pt>
                <c:pt idx="4">
                  <c:v>75</c:v>
                </c:pt>
                <c:pt idx="5">
                  <c:v>80</c:v>
                </c:pt>
                <c:pt idx="6">
                  <c:v>85</c:v>
                </c:pt>
                <c:pt idx="7">
                  <c:v>75</c:v>
                </c:pt>
              </c:numCache>
            </c:numRef>
          </c:val>
          <c:smooth val="0"/>
        </c:ser>
        <c:ser>
          <c:idx val="1"/>
          <c:order val="6"/>
          <c:tx>
            <c:strRef>
              <c:f>Sheet1!$I$1</c:f>
              <c:strCache>
                <c:ptCount val="1"/>
                <c:pt idx="0">
                  <c:v>Annotation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</c:numCache>
            </c:numRef>
          </c:cat>
          <c:val>
            <c:numRef>
              <c:f>Sheet1!$I$2:$I$9</c:f>
              <c:numCache>
                <c:formatCode>General</c:formatCode>
                <c:ptCount val="8"/>
                <c:pt idx="2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4242176"/>
        <c:axId val="254707584"/>
      </c:lineChart>
      <c:catAx>
        <c:axId val="2542421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4707584"/>
        <c:crosses val="autoZero"/>
        <c:auto val="1"/>
        <c:lblAlgn val="ctr"/>
        <c:lblOffset val="100"/>
        <c:noMultiLvlLbl val="0"/>
      </c:catAx>
      <c:valAx>
        <c:axId val="254707584"/>
        <c:scaling>
          <c:orientation val="minMax"/>
          <c:max val="100"/>
        </c:scaling>
        <c:delete val="1"/>
        <c:axPos val="l"/>
        <c:majorGridlines>
          <c:spPr>
            <a:ln w="6350">
              <a:solidFill>
                <a:schemeClr val="bg2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crossAx val="254242176"/>
        <c:crosses val="autoZero"/>
        <c:crossBetween val="between"/>
        <c:majorUnit val="20"/>
      </c:valAx>
    </c:plotArea>
    <c:plotVisOnly val="1"/>
    <c:dispBlanksAs val="gap"/>
    <c:showDLblsOverMax val="0"/>
  </c:chart>
  <c:spPr>
    <a:solidFill>
      <a:schemeClr val="bg1">
        <a:lumMod val="50000"/>
      </a:schemeClr>
    </a:solidFill>
  </c:spPr>
  <c:txPr>
    <a:bodyPr/>
    <a:lstStyle/>
    <a:p>
      <a:pPr>
        <a:defRPr sz="1400" baseline="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" y="5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5737" y="5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/>
          <a:lstStyle>
            <a:lvl1pPr algn="r">
              <a:defRPr sz="1100"/>
            </a:lvl1pPr>
          </a:lstStyle>
          <a:p>
            <a:fld id="{F779A121-15AD-4015-A097-E46565FA9CD6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" y="8838873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5737" y="8838873"/>
            <a:ext cx="3042604" cy="465456"/>
          </a:xfrm>
          <a:prstGeom prst="rect">
            <a:avLst/>
          </a:prstGeom>
        </p:spPr>
        <p:txBody>
          <a:bodyPr vert="horz" lIns="89729" tIns="44865" rIns="89729" bIns="44865" rtlCol="0" anchor="b"/>
          <a:lstStyle>
            <a:lvl1pPr algn="r">
              <a:defRPr sz="1100"/>
            </a:lvl1pPr>
          </a:lstStyle>
          <a:p>
            <a:fld id="{D50F3211-BAE5-4D37-8CBA-FA143A9CD8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18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5" y="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/>
          <a:lstStyle>
            <a:lvl1pPr algn="r">
              <a:defRPr sz="1100"/>
            </a:lvl1pPr>
          </a:lstStyle>
          <a:p>
            <a:fld id="{60B08DE8-51B9-4DE8-800F-61BCDCB92578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54550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4" tIns="45545" rIns="91094" bIns="4554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6"/>
            <a:ext cx="5615940" cy="4187666"/>
          </a:xfrm>
          <a:prstGeom prst="rect">
            <a:avLst/>
          </a:prstGeom>
        </p:spPr>
        <p:txBody>
          <a:bodyPr vert="horz" lIns="91094" tIns="45545" rIns="91094" bIns="455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5" y="8839014"/>
            <a:ext cx="3041968" cy="465296"/>
          </a:xfrm>
          <a:prstGeom prst="rect">
            <a:avLst/>
          </a:prstGeom>
        </p:spPr>
        <p:txBody>
          <a:bodyPr vert="horz" lIns="91094" tIns="45545" rIns="91094" bIns="45545" rtlCol="0" anchor="b"/>
          <a:lstStyle>
            <a:lvl1pPr algn="r">
              <a:defRPr sz="1100"/>
            </a:lvl1pPr>
          </a:lstStyle>
          <a:p>
            <a:fld id="{3966A25E-58F8-441D-AA5C-F9CE201FCD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5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4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6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1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12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6A25E-58F8-441D-AA5C-F9CE201FCD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72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2" r="10404" b="16756"/>
          <a:stretch/>
        </p:blipFill>
        <p:spPr>
          <a:xfrm>
            <a:off x="2" y="1527115"/>
            <a:ext cx="9143997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3510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7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8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90640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6147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81183"/>
            <a:ext cx="8220456" cy="164592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0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49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8004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9064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1051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702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99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2880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906400"/>
            <a:ext cx="2542032" cy="182880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10419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6916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288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2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 baseline="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2769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6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7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563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39465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3338942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15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35021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38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1645920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81183"/>
            <a:ext cx="6080760" cy="1645920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2606674" y="3906400"/>
            <a:ext cx="6080760" cy="258532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2606674" y="416147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61094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3906400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Four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83972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435476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2606675" y="387592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606675" y="413099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50703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83971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19" hasCustomPrompt="1"/>
          </p:nvPr>
        </p:nvSpPr>
        <p:spPr>
          <a:xfrm>
            <a:off x="5843016" y="2003427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20" hasCustomPrompt="1"/>
          </p:nvPr>
        </p:nvSpPr>
        <p:spPr>
          <a:xfrm>
            <a:off x="5843016" y="387592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843016" y="413099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2" hasCustomPrompt="1"/>
          </p:nvPr>
        </p:nvSpPr>
        <p:spPr>
          <a:xfrm>
            <a:off x="5843016" y="4350703"/>
            <a:ext cx="2834640" cy="1627186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6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595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2" r="10404" b="16756"/>
          <a:stretch/>
        </p:blipFill>
        <p:spPr>
          <a:xfrm>
            <a:off x="2" y="1527115"/>
            <a:ext cx="9143997" cy="91440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7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1527115"/>
            <a:ext cx="914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  <a:prstGeom prst="rect">
            <a:avLst/>
          </a:prstGeo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0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3" b="51309"/>
          <a:stretch/>
        </p:blipFill>
        <p:spPr>
          <a:xfrm>
            <a:off x="0" y="1527115"/>
            <a:ext cx="9144000" cy="914159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52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58125" r="763" b="29388"/>
          <a:stretch/>
        </p:blipFill>
        <p:spPr>
          <a:xfrm>
            <a:off x="0" y="1527115"/>
            <a:ext cx="9144000" cy="911285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9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dirty="0" smtClean="0"/>
              <a:t>Presentation Title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dirty="0" smtClean="0"/>
              <a:t>Presenter (s) Name</a:t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6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B2B2B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32008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 smtClean="0"/>
              <a:t>Optional Speaker Name or Subtitle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3" y="466344"/>
            <a:ext cx="1907692" cy="2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7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02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40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40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>
              <a:lnSpc>
                <a:spcPct val="120000"/>
              </a:lnSpc>
              <a:spcBef>
                <a:spcPts val="600"/>
              </a:spcBef>
              <a:defRPr sz="1400"/>
            </a:lvl4pPr>
            <a:lvl5pPr>
              <a:lnSpc>
                <a:spcPct val="120000"/>
              </a:lnSpc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61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wo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3932238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600"/>
              </a:spcBef>
              <a:defRPr sz="12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2"/>
          </p:nvPr>
        </p:nvSpPr>
        <p:spPr>
          <a:xfrm>
            <a:off x="4754563" y="1554164"/>
            <a:ext cx="3932237" cy="4526597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120000"/>
              </a:lnSpc>
              <a:spcBef>
                <a:spcPts val="1400"/>
              </a:spcBef>
              <a:defRPr lang="en-US" sz="1200" dirty="0" smtClean="0"/>
            </a:lvl1pPr>
            <a:lvl2pPr>
              <a:lnSpc>
                <a:spcPct val="120000"/>
              </a:lnSpc>
              <a:spcBef>
                <a:spcPts val="1000"/>
              </a:spcBef>
              <a:defRPr lang="en-US" sz="1200" dirty="0" smtClean="0"/>
            </a:lvl2pPr>
            <a:lvl3pPr>
              <a:lnSpc>
                <a:spcPct val="120000"/>
              </a:lnSpc>
              <a:spcBef>
                <a:spcPts val="600"/>
              </a:spcBef>
              <a:defRPr lang="en-US" sz="1200" dirty="0" smtClean="0"/>
            </a:lvl3pPr>
            <a:lvl4pPr>
              <a:lnSpc>
                <a:spcPct val="120000"/>
              </a:lnSpc>
              <a:spcBef>
                <a:spcPts val="600"/>
              </a:spcBef>
              <a:defRPr lang="en-US" sz="1200" dirty="0" smtClean="0"/>
            </a:lvl4pPr>
            <a:lvl5pPr>
              <a:lnSpc>
                <a:spcPct val="120000"/>
              </a:lnSpc>
              <a:spcBef>
                <a:spcPts val="600"/>
              </a:spcBef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3" b="51309"/>
          <a:stretch/>
        </p:blipFill>
        <p:spPr>
          <a:xfrm>
            <a:off x="0" y="1527115"/>
            <a:ext cx="9144000" cy="9141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95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hree-on-a-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spcBef>
                <a:spcPts val="1000"/>
              </a:spcBef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3293852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6129070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8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163"/>
            <a:ext cx="254203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3291840" y="1554163"/>
            <a:ext cx="5376862" cy="452596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3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, 2/3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sz="quarter" idx="12"/>
          </p:nvPr>
        </p:nvSpPr>
        <p:spPr>
          <a:xfrm>
            <a:off x="457201" y="1554480"/>
            <a:ext cx="2542032" cy="45338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sz="quarter" idx="1" hasCustomPrompt="1"/>
          </p:nvPr>
        </p:nvSpPr>
        <p:spPr>
          <a:xfrm>
            <a:off x="3292686" y="1554480"/>
            <a:ext cx="5367715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" hasCustomPrompt="1"/>
          </p:nvPr>
        </p:nvSpPr>
        <p:spPr>
          <a:xfrm>
            <a:off x="3292686" y="1783971"/>
            <a:ext cx="5367715" cy="2400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292686" y="2003427"/>
            <a:ext cx="5367715" cy="407669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aseline="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4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6446520" cy="320088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841639"/>
            <a:ext cx="6446520" cy="280077"/>
          </a:xfrm>
        </p:spPr>
        <p:txBody>
          <a:bodyPr wrap="square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8220075" algn="r"/>
              </a:tabLst>
              <a:defRPr sz="14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Table / Chart Subtitle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sz="quarter" idx="12"/>
          </p:nvPr>
        </p:nvSpPr>
        <p:spPr>
          <a:xfrm>
            <a:off x="459994" y="2102803"/>
            <a:ext cx="8220456" cy="3795077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1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-by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2" hasCustomPrompt="1"/>
          </p:nvPr>
        </p:nvSpPr>
        <p:spPr>
          <a:xfrm>
            <a:off x="457200" y="1554163"/>
            <a:ext cx="3932238" cy="258532"/>
          </a:xfrm>
        </p:spPr>
        <p:txBody>
          <a:bodyPr wrap="square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1791907"/>
            <a:ext cx="3932238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52805" y="1554163"/>
            <a:ext cx="3931920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52805" y="1791907"/>
            <a:ext cx="3931920" cy="22159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200" b="0" dirty="0" smtClean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  <a:tabLst>
                <a:tab pos="3933825" algn="r"/>
              </a:tabLst>
            </a:pPr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"/>
          </p:nvPr>
        </p:nvSpPr>
        <p:spPr>
          <a:xfrm>
            <a:off x="457200" y="2011363"/>
            <a:ext cx="3932238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2"/>
          </p:nvPr>
        </p:nvSpPr>
        <p:spPr>
          <a:xfrm>
            <a:off x="4752805" y="2011363"/>
            <a:ext cx="3931920" cy="3886200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0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190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2011363"/>
            <a:ext cx="8220456" cy="161925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457200" y="3875920"/>
            <a:ext cx="8220456" cy="258532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 / Table Title – Arial 14pt.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57200" y="4130997"/>
            <a:ext cx="8220456" cy="221599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457200" y="4350703"/>
            <a:ext cx="8220456" cy="163893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19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6213"/>
            <a:ext cx="2542032" cy="258532"/>
          </a:xfrm>
        </p:spPr>
        <p:txBody>
          <a:bodyPr vert="horz" lIns="0" tIns="0" rIns="0" bIns="0" rtlCol="0" anchor="t" anchorCtr="0">
            <a:sp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93958"/>
            <a:ext cx="2542032" cy="221599"/>
          </a:xfrm>
        </p:spPr>
        <p:txBody>
          <a:bodyPr anchor="t" anchorCtr="0">
            <a:sp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</a:t>
            </a:r>
          </a:p>
        </p:txBody>
      </p:sp>
      <p:sp>
        <p:nvSpPr>
          <p:cNvPr id="18" name="Content Placeholder 1"/>
          <p:cNvSpPr>
            <a:spLocks noGrp="1"/>
          </p:cNvSpPr>
          <p:nvPr userDrawn="1">
            <p:ph sz="half" idx="12"/>
          </p:nvPr>
        </p:nvSpPr>
        <p:spPr>
          <a:xfrm>
            <a:off x="457200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3293852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3852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3293852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6120444" y="1556213"/>
            <a:ext cx="2542032" cy="258532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 / Table Title – Arial 14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6120444" y="1793959"/>
            <a:ext cx="2542032" cy="221599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12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6120444" y="2013414"/>
            <a:ext cx="2542032" cy="3886200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 sz="1200" baseline="0"/>
            </a:lvl2pPr>
            <a:lvl3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3pPr>
            <a:lvl4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4pPr>
            <a:lvl5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75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3931920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4744179" y="1554163"/>
            <a:ext cx="3931920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  <a:p>
            <a:pPr lvl="0"/>
            <a:endParaRPr lang="en-US" dirty="0" smtClean="0"/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4744179" y="1749803"/>
            <a:ext cx="3931920" cy="18004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4744179" y="1911346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8683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0670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321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4744179" y="3868300"/>
            <a:ext cx="3931920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4744179" y="4067068"/>
            <a:ext cx="3931920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4744179" y="4232148"/>
            <a:ext cx="3931920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44475" indent="-1460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373063" indent="-122238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7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-on-a-P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54163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3291840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3"/>
          </p:nvPr>
        </p:nvSpPr>
        <p:spPr>
          <a:xfrm>
            <a:off x="3291840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idx="5" hasCustomPrompt="1"/>
          </p:nvPr>
        </p:nvSpPr>
        <p:spPr>
          <a:xfrm>
            <a:off x="457200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idx="6" hasCustomPrompt="1"/>
          </p:nvPr>
        </p:nvSpPr>
        <p:spPr>
          <a:xfrm>
            <a:off x="457200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idx="7" hasCustomPrompt="1"/>
          </p:nvPr>
        </p:nvSpPr>
        <p:spPr>
          <a:xfrm>
            <a:off x="3291840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idx="8" hasCustomPrompt="1"/>
          </p:nvPr>
        </p:nvSpPr>
        <p:spPr>
          <a:xfrm>
            <a:off x="3291840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sz="half" idx="15"/>
          </p:nvPr>
        </p:nvSpPr>
        <p:spPr>
          <a:xfrm>
            <a:off x="3291840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17336" y="1554163"/>
            <a:ext cx="2542032" cy="184666"/>
          </a:xfr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lang="en-US" sz="1200" b="1" baseline="0" smtClean="0">
                <a:solidFill>
                  <a:schemeClr val="tx1"/>
                </a:solidFill>
              </a:defRPr>
            </a:lvl1pPr>
            <a:lvl2pPr>
              <a:defRPr lang="en-US" sz="2000" b="1" dirty="0" smtClean="0"/>
            </a:lvl2pPr>
            <a:lvl3pPr>
              <a:defRPr lang="en-US" sz="1800" b="1" dirty="0" smtClean="0"/>
            </a:lvl3pPr>
            <a:lvl4pPr>
              <a:defRPr lang="en-US" b="1" dirty="0" smtClean="0"/>
            </a:lvl4pPr>
            <a:lvl5pPr>
              <a:defRPr lang="en-US" b="1" dirty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idx="17" hasCustomPrompt="1"/>
          </p:nvPr>
        </p:nvSpPr>
        <p:spPr>
          <a:xfrm>
            <a:off x="6117336" y="1746187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half" idx="18"/>
          </p:nvPr>
        </p:nvSpPr>
        <p:spPr>
          <a:xfrm>
            <a:off x="6117336" y="191077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2" name="Text Placeholder 11"/>
          <p:cNvSpPr>
            <a:spLocks noGrp="1"/>
          </p:cNvSpPr>
          <p:nvPr>
            <p:ph type="body" idx="19" hasCustomPrompt="1"/>
          </p:nvPr>
        </p:nvSpPr>
        <p:spPr>
          <a:xfrm>
            <a:off x="6117336" y="3875920"/>
            <a:ext cx="2542032" cy="184666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Title – Arial 12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idx="20" hasCustomPrompt="1"/>
          </p:nvPr>
        </p:nvSpPr>
        <p:spPr>
          <a:xfrm>
            <a:off x="6117336" y="4073716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34" name="Content Placeholder 6"/>
          <p:cNvSpPr>
            <a:spLocks noGrp="1"/>
          </p:cNvSpPr>
          <p:nvPr>
            <p:ph sz="half" idx="21"/>
          </p:nvPr>
        </p:nvSpPr>
        <p:spPr>
          <a:xfrm>
            <a:off x="6117336" y="4238689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457200" y="1554163"/>
            <a:ext cx="2542032" cy="184666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2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12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457200" y="1749803"/>
            <a:ext cx="2542032" cy="180049"/>
          </a:xfrm>
        </p:spPr>
        <p:txBody>
          <a:bodyPr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 sz="10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Chart / Table Subtitle – Arial 10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sz="half" idx="12"/>
          </p:nvPr>
        </p:nvSpPr>
        <p:spPr>
          <a:xfrm>
            <a:off x="457200" y="1911346"/>
            <a:ext cx="2542032" cy="1645920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10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698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2275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lang="en-US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244475" lvl="3" indent="-14605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373063" lvl="4" indent="-122238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" t="58125" r="763" b="29388"/>
          <a:stretch/>
        </p:blipFill>
        <p:spPr>
          <a:xfrm>
            <a:off x="0" y="1527115"/>
            <a:ext cx="9144000" cy="91128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br>
              <a:rPr lang="en-US" smtClean="0"/>
            </a:br>
            <a:r>
              <a:rPr lang="en-US" smtClean="0"/>
              <a:t>Date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389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FN"/>
          <p:cNvSpPr>
            <a:spLocks noGrp="1"/>
          </p:cNvSpPr>
          <p:nvPr>
            <p:ph type="ftr" sz="quarter" idx="3" hasCustomPrompt="1"/>
          </p:nvPr>
        </p:nvSpPr>
        <p:spPr>
          <a:xfrm>
            <a:off x="457200" y="6320784"/>
            <a:ext cx="8001000" cy="182880"/>
          </a:xfrm>
        </p:spPr>
        <p:txBody>
          <a:bodyPr vert="horz" lIns="0" tIns="0" rIns="0" bIns="18288" rtlCol="0" anchor="b" anchorCtr="0">
            <a:spAutoFit/>
          </a:bodyPr>
          <a:lstStyle>
            <a:lvl1pPr>
              <a:defRPr lang="en-US" sz="800" b="1" baseline="0" smtClean="0"/>
            </a:lvl1pPr>
          </a:lstStyle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Sources</a:t>
            </a:r>
          </a:p>
          <a:p>
            <a:pPr>
              <a:lnSpc>
                <a:spcPct val="90000"/>
              </a:lnSpc>
              <a:buClr>
                <a:srgbClr val="58595B"/>
              </a:buClr>
              <a:buFont typeface="+mj-lt"/>
              <a:buNone/>
            </a:pPr>
            <a:r>
              <a:rPr lang="en-US" dirty="0" smtClean="0"/>
              <a:t>1. Footnotes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97280"/>
            <a:ext cx="8220456" cy="2468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1600"/>
            </a:lvl1pPr>
          </a:lstStyle>
          <a:p>
            <a:pPr lvl="0"/>
            <a:r>
              <a:rPr lang="en-US" dirty="0" smtClean="0"/>
              <a:t>Click to Add Optional Slide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7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52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6080760" cy="39465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145373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Prima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add text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2003427"/>
            <a:ext cx="2834640" cy="3946523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2337"/>
            <a:ext cx="2834006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91907"/>
            <a:ext cx="2834006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415355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Column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5843016" y="1554161"/>
            <a:ext cx="2834640" cy="438912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8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2003426"/>
            <a:ext cx="6080760" cy="1646555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43082"/>
            <a:ext cx="6080760" cy="1646555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6080760" cy="258532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14pt.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9190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idx="3" hasCustomPrompt="1"/>
          </p:nvPr>
        </p:nvSpPr>
        <p:spPr>
          <a:xfrm>
            <a:off x="2606674" y="3868300"/>
            <a:ext cx="6080760" cy="258532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Title – Arial 14pt.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idx="4" hasCustomPrompt="1"/>
          </p:nvPr>
        </p:nvSpPr>
        <p:spPr>
          <a:xfrm>
            <a:off x="2606674" y="4123377"/>
            <a:ext cx="6080760" cy="221599"/>
          </a:xfrm>
        </p:spPr>
        <p:txBody>
          <a:bodyPr wrap="square" anchor="t" anchorCtr="0">
            <a:noAutofit/>
          </a:bodyPr>
          <a:lstStyle>
            <a:lvl1pPr marL="0" indent="0">
              <a:spcAft>
                <a:spcPts val="0"/>
              </a:spcAft>
              <a:buNone/>
              <a:defRPr sz="1200" b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Chart / Table Subtitle – Arial 12pt.</a:t>
            </a:r>
          </a:p>
        </p:txBody>
      </p:sp>
    </p:spTree>
    <p:extLst>
      <p:ext uri="{BB962C8B-B14F-4D97-AF65-F5344CB8AC3E}">
        <p14:creationId xmlns:p14="http://schemas.microsoft.com/office/powerpoint/2010/main" val="208203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Two Rows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554163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3898780"/>
            <a:ext cx="6080760" cy="2011998"/>
          </a:xfr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200" baseline="0"/>
            </a:lvl1pPr>
            <a:lvl2pPr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defRPr sz="1200" baseline="0"/>
            </a:lvl2pPr>
            <a:lvl3pPr marL="114300" indent="-11430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3pPr>
            <a:lvl4pPr marL="290513" indent="-17145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4pPr>
            <a:lvl5pPr marL="461963" indent="-161925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32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_Four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>
            <a:spLocks noGrp="1"/>
          </p:cNvSpPr>
          <p:nvPr>
            <p:ph type="body" idx="1" hasCustomPrompt="1"/>
          </p:nvPr>
        </p:nvSpPr>
        <p:spPr>
          <a:xfrm>
            <a:off x="2606674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2606674" y="1783972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sz="half" idx="12" hasCustomPrompt="1"/>
          </p:nvPr>
        </p:nvSpPr>
        <p:spPr>
          <a:xfrm>
            <a:off x="2606674" y="1995807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 userDrawn="1">
            <p:ph sz="half" idx="13" hasCustomPrompt="1"/>
          </p:nvPr>
        </p:nvSpPr>
        <p:spPr>
          <a:xfrm>
            <a:off x="457200" y="1554162"/>
            <a:ext cx="1782763" cy="438912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1000" baseline="0"/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114300" algn="l"/>
              </a:tabLst>
              <a:defRPr sz="1000" baseline="0"/>
            </a:lvl4pPr>
            <a:lvl5pPr marL="461963" indent="-161925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tabLst>
                <a:tab pos="342900" algn="l"/>
              </a:tabLs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Key Points – Arial 10pt.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414905" y="-594360"/>
            <a:ext cx="0" cy="463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3" name="Text Placeholder 1"/>
          <p:cNvSpPr>
            <a:spLocks noGrp="1"/>
          </p:cNvSpPr>
          <p:nvPr>
            <p:ph type="body" idx="14" hasCustomPrompt="1"/>
          </p:nvPr>
        </p:nvSpPr>
        <p:spPr>
          <a:xfrm>
            <a:off x="2606675" y="386830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2606675" y="412337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half" idx="16" hasCustomPrompt="1"/>
          </p:nvPr>
        </p:nvSpPr>
        <p:spPr>
          <a:xfrm>
            <a:off x="2606675" y="4335463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idx="17" hasCustomPrompt="1"/>
          </p:nvPr>
        </p:nvSpPr>
        <p:spPr>
          <a:xfrm>
            <a:off x="5843016" y="1554163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5843016" y="1783971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half" idx="19" hasCustomPrompt="1"/>
          </p:nvPr>
        </p:nvSpPr>
        <p:spPr>
          <a:xfrm>
            <a:off x="5843016" y="1995807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idx="20" hasCustomPrompt="1"/>
          </p:nvPr>
        </p:nvSpPr>
        <p:spPr>
          <a:xfrm>
            <a:off x="5843016" y="3868300"/>
            <a:ext cx="2834640" cy="201274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20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Title – Arial 12pt.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5843016" y="4123377"/>
            <a:ext cx="2834640" cy="167675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1000" b="0" dirty="0" smtClean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 dirty="0" smtClean="0"/>
              <a:t>Chart / Table Subtitle – Arial 10pt.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sz="half" idx="22" hasCustomPrompt="1"/>
          </p:nvPr>
        </p:nvSpPr>
        <p:spPr>
          <a:xfrm>
            <a:off x="5843016" y="4335463"/>
            <a:ext cx="2834640" cy="1631950"/>
          </a:xfrm>
        </p:spPr>
        <p:txBody>
          <a:bodyPr wrap="square"/>
          <a:lstStyle>
            <a:lvl1pPr>
              <a:lnSpc>
                <a:spcPct val="100000"/>
              </a:lnSpc>
              <a:spcAft>
                <a:spcPts val="0"/>
              </a:spcAft>
              <a:defRPr sz="1000" baseline="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000" baseline="0"/>
            </a:lvl2pPr>
            <a:lvl3pPr marL="114300" indent="-1143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3pPr>
            <a:lvl4pPr marL="290513" indent="-17145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4pPr>
            <a:lvl5pPr marL="461963" indent="-161925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 sz="1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442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880360"/>
            <a:ext cx="8138160" cy="1133856"/>
          </a:xfrm>
        </p:spPr>
        <p:txBody>
          <a:bodyPr tIns="45720" rIns="82296" bIns="45720" anchor="b" anchorCtr="0"/>
          <a:lstStyle>
            <a:lvl1pPr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1200"/>
              </a:spcBef>
              <a:defRPr sz="2000" b="1" baseline="0"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smtClean="0"/>
              <a:t>Presentation Title</a:t>
            </a:r>
            <a:endParaRPr lang="en-US" dirty="0" smtClean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187952"/>
            <a:ext cx="8138160" cy="612648"/>
          </a:xfrm>
        </p:spPr>
        <p:txBody>
          <a:bodyPr/>
          <a:lstStyle>
            <a:lvl1pPr>
              <a:spcBef>
                <a:spcPts val="200"/>
              </a:spcBef>
              <a:defRPr sz="1800"/>
            </a:lvl1pPr>
          </a:lstStyle>
          <a:p>
            <a:pPr lvl="0"/>
            <a:r>
              <a:rPr lang="en-US" smtClean="0"/>
              <a:t>Presenter(s) Name, Title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18514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25520"/>
            <a:ext cx="8235950" cy="369332"/>
          </a:xfrm>
        </p:spPr>
        <p:txBody>
          <a:bodyPr wrap="square" rIns="0" anchor="t" anchorCtr="0">
            <a:spAutoFit/>
          </a:bodyPr>
          <a:lstStyle>
            <a:lvl1pPr algn="l">
              <a:lnSpc>
                <a:spcPct val="100000"/>
              </a:lnSpc>
              <a:defRPr sz="2400" b="1" cap="none" spc="0" baseline="0"/>
            </a:lvl1pPr>
          </a:lstStyle>
          <a:p>
            <a:r>
              <a:rPr lang="en-US" dirty="0" smtClean="0"/>
              <a:t>Section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29000"/>
            <a:ext cx="8235950" cy="184666"/>
          </a:xfrm>
        </p:spPr>
        <p:txBody>
          <a:bodyPr wrap="square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all" baseline="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section number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251960"/>
            <a:ext cx="8235950" cy="295466"/>
          </a:xfrm>
        </p:spPr>
        <p:txBody>
          <a:bodyPr>
            <a:sp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</a:defRPr>
            </a:lvl1pPr>
            <a:lvl2pPr marL="233362" indent="0">
              <a:buNone/>
              <a:defRPr/>
            </a:lvl2pPr>
            <a:lvl3pPr marL="457200" indent="0">
              <a:buNone/>
              <a:defRPr/>
            </a:lvl3pPr>
            <a:lvl4pPr marL="690562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Optional Presenter </a:t>
            </a:r>
            <a:r>
              <a:rPr lang="en-US" dirty="0" smtClean="0"/>
              <a:t>Name or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793" y="466344"/>
            <a:ext cx="1906359" cy="28541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3665372"/>
            <a:ext cx="8235953" cy="0"/>
          </a:xfrm>
          <a:prstGeom prst="line">
            <a:avLst/>
          </a:prstGeom>
          <a:ln w="12700">
            <a:solidFill>
              <a:srgbClr val="5E5F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93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 marL="227013" indent="-227013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1pPr>
            <a:lvl2pPr marL="461963" indent="-23495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400"/>
            </a:lvl2pPr>
            <a:lvl3pPr marL="687388" indent="-225425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3pPr>
            <a:lvl4pPr marL="914400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4pPr>
            <a:lvl5pPr marL="1141413" indent="-227013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9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One-on-a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57200" y="1554163"/>
            <a:ext cx="7315200" cy="4526597"/>
          </a:xfrm>
        </p:spPr>
        <p:txBody>
          <a:bodyPr/>
          <a:lstStyle>
            <a:lvl1pPr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defRPr/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defRPr/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lvl3pPr>
            <a:lvl4pPr>
              <a:lnSpc>
                <a:spcPct val="120000"/>
              </a:lnSpc>
              <a:spcBef>
                <a:spcPts val="600"/>
              </a:spcBef>
              <a:defRPr/>
            </a:lvl4pPr>
            <a:lvl5pPr>
              <a:lnSpc>
                <a:spcPct val="12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731520"/>
            <a:ext cx="8220456" cy="3077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6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7.emf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3"/>
            <a:ext cx="8220456" cy="42519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7" y="6591887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[PRESENTATION NAME AND | OR DATE]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23" name="TextBox 22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26" name="Straight Connector 25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2" name="TextBox 61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3" name="TextBox 62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4" name="TextBox 63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65" name="TextBox 64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566918" y="6599581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868686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868686"/>
              </a:solidFill>
              <a:latin typeface="+mj-lt"/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58" y="268543"/>
            <a:ext cx="1234440" cy="184818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4743450" y="6591887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868686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[FOR INTERNAL USE ONLY]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-913456" y="6491922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7" name="Group 16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4" name="Rectangle 3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49" name="Rectangle 48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51" name="Rectangle 50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 55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59" name="Straight Connector 58"/>
          <p:cNvCxnSpPr/>
          <p:nvPr userDrawn="1"/>
        </p:nvCxnSpPr>
        <p:spPr>
          <a:xfrm>
            <a:off x="-502920" y="137160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>
            <a:off x="-502920" y="10969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1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29" r:id="rId2"/>
    <p:sldLayoutId id="2147483830" r:id="rId3"/>
    <p:sldLayoutId id="2147483898" r:id="rId4"/>
    <p:sldLayoutId id="2147483899" r:id="rId5"/>
    <p:sldLayoutId id="2147483880" r:id="rId6"/>
    <p:sldLayoutId id="2147483651" r:id="rId7"/>
    <p:sldLayoutId id="2147483667" r:id="rId8"/>
    <p:sldLayoutId id="2147483650" r:id="rId9"/>
    <p:sldLayoutId id="2147483699" r:id="rId10"/>
    <p:sldLayoutId id="2147483700" r:id="rId11"/>
    <p:sldLayoutId id="2147483703" r:id="rId12"/>
    <p:sldLayoutId id="2147483704" r:id="rId13"/>
    <p:sldLayoutId id="2147483743" r:id="rId14"/>
    <p:sldLayoutId id="2147483653" r:id="rId15"/>
    <p:sldLayoutId id="2147483660" r:id="rId16"/>
    <p:sldLayoutId id="2147483663" r:id="rId17"/>
    <p:sldLayoutId id="2147483876" r:id="rId18"/>
    <p:sldLayoutId id="2147483877" r:id="rId19"/>
    <p:sldLayoutId id="2147483662" r:id="rId20"/>
    <p:sldLayoutId id="2147483834" r:id="rId21"/>
    <p:sldLayoutId id="2147483655" r:id="rId22"/>
    <p:sldLayoutId id="2147483881" r:id="rId23"/>
    <p:sldLayoutId id="2147483882" r:id="rId24"/>
    <p:sldLayoutId id="2147483883" r:id="rId25"/>
    <p:sldLayoutId id="2147483884" r:id="rId26"/>
    <p:sldLayoutId id="2147483885" r:id="rId27"/>
    <p:sldLayoutId id="2147483886" r:id="rId28"/>
    <p:sldLayoutId id="2147483887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1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8" y="270481"/>
            <a:ext cx="1230769" cy="18288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197" y="586726"/>
            <a:ext cx="8228664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196" y="6519672"/>
            <a:ext cx="8229600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 userDrawn="1"/>
        </p:nvSpPr>
        <p:spPr>
          <a:xfrm>
            <a:off x="8566918" y="6599113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6667446-6A31-49F1-98F7-C685150C1F9A}" type="slidenum">
              <a:rPr lang="en-US" sz="800" smtClean="0">
                <a:solidFill>
                  <a:srgbClr val="B2B2B2"/>
                </a:solidFill>
                <a:latin typeface="+mj-lt"/>
              </a:rPr>
              <a:pPr algn="r"/>
              <a:t>‹#›</a:t>
            </a:fld>
            <a:endParaRPr lang="en-US" sz="800" dirty="0" smtClean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7" name="TextBox 76"/>
          <p:cNvSpPr txBox="1"/>
          <p:nvPr userDrawn="1"/>
        </p:nvSpPr>
        <p:spPr>
          <a:xfrm>
            <a:off x="457197" y="6591419"/>
            <a:ext cx="2834640" cy="1384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Treadmill Scheduler Simulator Tool</a:t>
            </a:r>
            <a:endParaRPr lang="en-US" sz="800" b="1" cap="all" spc="40" baseline="0" dirty="0" smtClean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 userDrawn="1"/>
        </p:nvSpPr>
        <p:spPr>
          <a:xfrm>
            <a:off x="4743450" y="6591419"/>
            <a:ext cx="3657600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tabLst/>
            </a:pPr>
            <a:r>
              <a:rPr lang="en-US" sz="800" b="1" cap="all" spc="40" baseline="0" dirty="0" smtClean="0">
                <a:solidFill>
                  <a:srgbClr val="B2B2B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Intern Project – Nan Shao</a:t>
            </a:r>
            <a:endParaRPr lang="en-US" sz="800" b="1" cap="all" spc="40" baseline="0" dirty="0">
              <a:solidFill>
                <a:srgbClr val="B2B2B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Straight Connector 80"/>
          <p:cNvCxnSpPr/>
          <p:nvPr userDrawn="1"/>
        </p:nvCxnSpPr>
        <p:spPr>
          <a:xfrm>
            <a:off x="457994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682988" y="-430530"/>
            <a:ext cx="0" cy="25783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 userDrawn="1"/>
        </p:nvGrpSpPr>
        <p:grpSpPr>
          <a:xfrm>
            <a:off x="457994" y="7066280"/>
            <a:ext cx="8224994" cy="369332"/>
            <a:chOff x="457994" y="7066280"/>
            <a:chExt cx="8224994" cy="914400"/>
          </a:xfrm>
        </p:grpSpPr>
        <p:cxnSp>
          <p:nvCxnSpPr>
            <p:cNvPr id="84" name="Straight Connector 83"/>
            <p:cNvCxnSpPr/>
            <p:nvPr userDrawn="1"/>
          </p:nvCxnSpPr>
          <p:spPr>
            <a:xfrm>
              <a:off x="457994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>
              <a:off x="8682988" y="7066280"/>
              <a:ext cx="0" cy="9144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 userDrawn="1"/>
        </p:nvSpPr>
        <p:spPr>
          <a:xfrm>
            <a:off x="-491695" y="-452043"/>
            <a:ext cx="939681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87" name="TextBox 86"/>
          <p:cNvSpPr txBox="1"/>
          <p:nvPr userDrawn="1"/>
        </p:nvSpPr>
        <p:spPr>
          <a:xfrm>
            <a:off x="-491695" y="706628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1" baseline="0" dirty="0" smtClean="0">
                <a:solidFill>
                  <a:srgbClr val="A2A2A2"/>
                </a:solidFill>
              </a:rPr>
              <a:t>No content left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8693150" y="-452043"/>
            <a:ext cx="1010213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8693150" y="706628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b="1" baseline="0" dirty="0" smtClean="0">
                <a:solidFill>
                  <a:srgbClr val="A2A2A2"/>
                </a:solidFill>
              </a:rPr>
              <a:t>No content right</a:t>
            </a:r>
            <a:br>
              <a:rPr lang="en-US" sz="900" b="1" baseline="0" dirty="0" smtClean="0">
                <a:solidFill>
                  <a:srgbClr val="A2A2A2"/>
                </a:solidFill>
              </a:rPr>
            </a:br>
            <a:r>
              <a:rPr lang="en-US" sz="900" b="1" baseline="0" dirty="0" smtClean="0">
                <a:solidFill>
                  <a:srgbClr val="A2A2A2"/>
                </a:solidFill>
              </a:rPr>
              <a:t>of this line</a:t>
            </a:r>
            <a:endParaRPr lang="en-US" sz="900" b="1" baseline="0" dirty="0">
              <a:solidFill>
                <a:srgbClr val="A2A2A2"/>
              </a:solidFill>
            </a:endParaRPr>
          </a:p>
        </p:txBody>
      </p:sp>
      <p:grpSp>
        <p:nvGrpSpPr>
          <p:cNvPr id="103" name="Group 102"/>
          <p:cNvGrpSpPr/>
          <p:nvPr userDrawn="1"/>
        </p:nvGrpSpPr>
        <p:grpSpPr>
          <a:xfrm>
            <a:off x="-914399" y="1554480"/>
            <a:ext cx="743133" cy="340739"/>
            <a:chOff x="-914399" y="1554480"/>
            <a:chExt cx="743133" cy="340739"/>
          </a:xfrm>
        </p:grpSpPr>
        <p:sp>
          <p:nvSpPr>
            <p:cNvPr id="104" name="TextBox 103"/>
            <p:cNvSpPr txBox="1"/>
            <p:nvPr userDrawn="1"/>
          </p:nvSpPr>
          <p:spPr>
            <a:xfrm>
              <a:off x="-914399" y="1645920"/>
              <a:ext cx="742190" cy="24929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0">
              <a:spAutoFit/>
            </a:bodyPr>
            <a:lstStyle>
              <a:defPPr>
                <a:defRPr lang="en-US"/>
              </a:defPPr>
              <a:lvl1pPr>
                <a:defRPr sz="900" b="1" baseline="0">
                  <a:solidFill>
                    <a:srgbClr val="A2A2A2"/>
                  </a:solidFill>
                </a:defRPr>
              </a:lvl1pPr>
            </a:lstStyle>
            <a:p>
              <a:pPr lvl="0" algn="r">
                <a:lnSpc>
                  <a:spcPct val="90000"/>
                </a:lnSpc>
              </a:pPr>
              <a:r>
                <a:rPr lang="en-US" dirty="0" smtClean="0"/>
                <a:t>Place content</a:t>
              </a:r>
              <a:br>
                <a:rPr lang="en-US" dirty="0" smtClean="0"/>
              </a:br>
              <a:r>
                <a:rPr lang="en-US" dirty="0" smtClean="0"/>
                <a:t>below  this line</a:t>
              </a:r>
              <a:endParaRPr lang="en-US" dirty="0"/>
            </a:p>
          </p:txBody>
        </p:sp>
        <p:cxnSp>
          <p:nvCxnSpPr>
            <p:cNvPr id="105" name="Straight Connector 104"/>
            <p:cNvCxnSpPr/>
            <p:nvPr userDrawn="1"/>
          </p:nvCxnSpPr>
          <p:spPr>
            <a:xfrm>
              <a:off x="-913456" y="1554480"/>
              <a:ext cx="742190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 userDrawn="1"/>
        </p:nvGrpSpPr>
        <p:grpSpPr>
          <a:xfrm>
            <a:off x="9372600" y="1554163"/>
            <a:ext cx="742191" cy="368756"/>
            <a:chOff x="9372600" y="1554163"/>
            <a:chExt cx="742191" cy="368756"/>
          </a:xfrm>
        </p:grpSpPr>
        <p:cxnSp>
          <p:nvCxnSpPr>
            <p:cNvPr id="107" name="Straight Connector 106"/>
            <p:cNvCxnSpPr/>
            <p:nvPr userDrawn="1"/>
          </p:nvCxnSpPr>
          <p:spPr>
            <a:xfrm>
              <a:off x="9372600" y="1554163"/>
              <a:ext cx="742191" cy="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 userDrawn="1"/>
          </p:nvSpPr>
          <p:spPr>
            <a:xfrm>
              <a:off x="9372600" y="1645920"/>
              <a:ext cx="74219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900" b="1" baseline="0" dirty="0" smtClean="0">
                  <a:solidFill>
                    <a:srgbClr val="A2A2A2"/>
                  </a:solidFill>
                </a:rPr>
                <a:t>Place content</a:t>
              </a:r>
              <a:br>
                <a:rPr lang="en-US" sz="900" b="1" baseline="0" dirty="0" smtClean="0">
                  <a:solidFill>
                    <a:srgbClr val="A2A2A2"/>
                  </a:solidFill>
                </a:rPr>
              </a:br>
              <a:r>
                <a:rPr lang="en-US" sz="900" b="1" baseline="0" dirty="0" smtClean="0">
                  <a:solidFill>
                    <a:srgbClr val="A2A2A2"/>
                  </a:solidFill>
                </a:rPr>
                <a:t>below this line</a:t>
              </a:r>
              <a:endParaRPr lang="en-US" sz="900" b="1" baseline="0" dirty="0">
                <a:solidFill>
                  <a:srgbClr val="A2A2A2"/>
                </a:solidFill>
              </a:endParaRPr>
            </a:p>
          </p:txBody>
        </p:sp>
      </p:grpSp>
      <p:cxnSp>
        <p:nvCxnSpPr>
          <p:cNvPr id="109" name="Straight Connector 108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 userDrawn="1"/>
        </p:nvCxnSpPr>
        <p:spPr>
          <a:xfrm>
            <a:off x="438626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 userDrawn="1"/>
        </p:nvCxnSpPr>
        <p:spPr>
          <a:xfrm>
            <a:off x="47520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 userDrawn="1"/>
        </p:nvCxnSpPr>
        <p:spPr>
          <a:xfrm>
            <a:off x="5847331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 userDrawn="1"/>
        </p:nvCxnSpPr>
        <p:spPr>
          <a:xfrm>
            <a:off x="653415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 userDrawn="1"/>
        </p:nvCxnSpPr>
        <p:spPr>
          <a:xfrm>
            <a:off x="612616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 userDrawn="1"/>
        </p:nvCxnSpPr>
        <p:spPr>
          <a:xfrm>
            <a:off x="6899433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 userDrawn="1"/>
        </p:nvCxnSpPr>
        <p:spPr>
          <a:xfrm>
            <a:off x="329025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 userDrawn="1"/>
        </p:nvCxnSpPr>
        <p:spPr>
          <a:xfrm>
            <a:off x="3013870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 userDrawn="1"/>
        </p:nvCxnSpPr>
        <p:spPr>
          <a:xfrm>
            <a:off x="689705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 userDrawn="1"/>
        </p:nvCxnSpPr>
        <p:spPr>
          <a:xfrm>
            <a:off x="2605724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 userDrawn="1"/>
        </p:nvCxnSpPr>
        <p:spPr>
          <a:xfrm>
            <a:off x="2238692" y="-284232"/>
            <a:ext cx="0" cy="13231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 userDrawn="1"/>
        </p:nvSpPr>
        <p:spPr>
          <a:xfrm>
            <a:off x="2238692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4397058" y="-336588"/>
            <a:ext cx="367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4" name="TextBox 123"/>
          <p:cNvSpPr txBox="1"/>
          <p:nvPr userDrawn="1"/>
        </p:nvSpPr>
        <p:spPr>
          <a:xfrm>
            <a:off x="6537325" y="-336588"/>
            <a:ext cx="36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5" name="TextBox 124"/>
          <p:cNvSpPr txBox="1"/>
          <p:nvPr userDrawn="1"/>
        </p:nvSpPr>
        <p:spPr>
          <a:xfrm>
            <a:off x="5851526" y="-336588"/>
            <a:ext cx="27463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6" name="TextBox 125"/>
          <p:cNvSpPr txBox="1"/>
          <p:nvPr userDrawn="1"/>
        </p:nvSpPr>
        <p:spPr>
          <a:xfrm>
            <a:off x="3017838" y="-336588"/>
            <a:ext cx="2724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127" name="TextBox 126"/>
          <p:cNvSpPr txBox="1"/>
          <p:nvPr userDrawn="1"/>
        </p:nvSpPr>
        <p:spPr>
          <a:xfrm>
            <a:off x="-1182101" y="6195631"/>
            <a:ext cx="1009892" cy="2492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900" b="1" baseline="0">
                <a:solidFill>
                  <a:srgbClr val="A2A2A2"/>
                </a:solidFill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 smtClean="0"/>
              <a:t>Source and</a:t>
            </a:r>
            <a:br>
              <a:rPr lang="en-US" dirty="0" smtClean="0"/>
            </a:br>
            <a:r>
              <a:rPr lang="en-US" dirty="0" smtClean="0"/>
              <a:t>Footnotes Guideline</a:t>
            </a:r>
            <a:endParaRPr lang="en-US" dirty="0"/>
          </a:p>
        </p:txBody>
      </p:sp>
      <p:grpSp>
        <p:nvGrpSpPr>
          <p:cNvPr id="128" name="Group 127"/>
          <p:cNvGrpSpPr/>
          <p:nvPr userDrawn="1"/>
        </p:nvGrpSpPr>
        <p:grpSpPr>
          <a:xfrm>
            <a:off x="457200" y="-577228"/>
            <a:ext cx="8231188" cy="213360"/>
            <a:chOff x="457200" y="-701040"/>
            <a:chExt cx="8231188" cy="213360"/>
          </a:xfrm>
          <a:solidFill>
            <a:srgbClr val="A9A9A9"/>
          </a:solidFill>
        </p:grpSpPr>
        <p:grpSp>
          <p:nvGrpSpPr>
            <p:cNvPr id="129" name="Group 128"/>
            <p:cNvGrpSpPr/>
            <p:nvPr userDrawn="1"/>
          </p:nvGrpSpPr>
          <p:grpSpPr>
            <a:xfrm>
              <a:off x="457200" y="-701040"/>
              <a:ext cx="8231188" cy="45720"/>
              <a:chOff x="457200" y="-1303020"/>
              <a:chExt cx="8231188" cy="45720"/>
            </a:xfrm>
            <a:grpFill/>
          </p:grpSpPr>
          <p:sp>
            <p:nvSpPr>
              <p:cNvPr id="137" name="Rectangle 136"/>
              <p:cNvSpPr/>
              <p:nvPr userDrawn="1"/>
            </p:nvSpPr>
            <p:spPr>
              <a:xfrm>
                <a:off x="45720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 userDrawn="1"/>
            </p:nvSpPr>
            <p:spPr>
              <a:xfrm>
                <a:off x="260667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 userDrawn="1"/>
            </p:nvSpPr>
            <p:spPr>
              <a:xfrm>
                <a:off x="4756150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 userDrawn="1"/>
            </p:nvSpPr>
            <p:spPr>
              <a:xfrm>
                <a:off x="6905625" y="-1303020"/>
                <a:ext cx="1782763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0" name="Group 129"/>
            <p:cNvGrpSpPr/>
            <p:nvPr userDrawn="1"/>
          </p:nvGrpSpPr>
          <p:grpSpPr>
            <a:xfrm>
              <a:off x="457200" y="-533400"/>
              <a:ext cx="8227060" cy="45720"/>
              <a:chOff x="457200" y="-533400"/>
              <a:chExt cx="8227060" cy="45720"/>
            </a:xfrm>
            <a:grpFill/>
          </p:grpSpPr>
          <p:sp>
            <p:nvSpPr>
              <p:cNvPr id="135" name="Rectangle 134"/>
              <p:cNvSpPr/>
              <p:nvPr userDrawn="1"/>
            </p:nvSpPr>
            <p:spPr>
              <a:xfrm>
                <a:off x="457200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 userDrawn="1"/>
            </p:nvSpPr>
            <p:spPr>
              <a:xfrm>
                <a:off x="4752022" y="-533400"/>
                <a:ext cx="39322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/>
            <p:cNvGrpSpPr/>
            <p:nvPr userDrawn="1"/>
          </p:nvGrpSpPr>
          <p:grpSpPr>
            <a:xfrm>
              <a:off x="457200" y="-617220"/>
              <a:ext cx="8229600" cy="45720"/>
              <a:chOff x="457200" y="-594360"/>
              <a:chExt cx="8229600" cy="45720"/>
            </a:xfrm>
            <a:grpFill/>
          </p:grpSpPr>
          <p:sp>
            <p:nvSpPr>
              <p:cNvPr id="132" name="Rectangle 131"/>
              <p:cNvSpPr/>
              <p:nvPr userDrawn="1"/>
            </p:nvSpPr>
            <p:spPr>
              <a:xfrm>
                <a:off x="457200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Rectangle 132"/>
              <p:cNvSpPr/>
              <p:nvPr userDrawn="1"/>
            </p:nvSpPr>
            <p:spPr>
              <a:xfrm>
                <a:off x="3286124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 userDrawn="1"/>
            </p:nvSpPr>
            <p:spPr>
              <a:xfrm>
                <a:off x="6126162" y="-594360"/>
                <a:ext cx="2560638" cy="4572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41" name="Straight Connector 140"/>
          <p:cNvCxnSpPr/>
          <p:nvPr userDrawn="1"/>
        </p:nvCxnSpPr>
        <p:spPr>
          <a:xfrm>
            <a:off x="-502920" y="1348740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 userDrawn="1"/>
        </p:nvCxnSpPr>
        <p:spPr>
          <a:xfrm>
            <a:off x="-502920" y="1058863"/>
            <a:ext cx="33165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Placeholder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9" name="Text Placeholder 2"/>
          <p:cNvSpPr>
            <a:spLocks noGrp="1"/>
          </p:cNvSpPr>
          <p:nvPr>
            <p:ph type="body" idx="1"/>
          </p:nvPr>
        </p:nvSpPr>
        <p:spPr>
          <a:xfrm>
            <a:off x="457197" y="1554162"/>
            <a:ext cx="8220456" cy="4435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1" name="Straight Connector 60"/>
          <p:cNvCxnSpPr/>
          <p:nvPr userDrawn="1"/>
        </p:nvCxnSpPr>
        <p:spPr>
          <a:xfrm>
            <a:off x="-905836" y="6500813"/>
            <a:ext cx="74219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7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857" r:id="rId2"/>
    <p:sldLayoutId id="2147483858" r:id="rId3"/>
    <p:sldLayoutId id="2147483905" r:id="rId4"/>
    <p:sldLayoutId id="2147483906" r:id="rId5"/>
    <p:sldLayoutId id="2147483908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8" r:id="rId18"/>
    <p:sldLayoutId id="2147483879" r:id="rId19"/>
    <p:sldLayoutId id="2147483873" r:id="rId20"/>
    <p:sldLayoutId id="2147483874" r:id="rId21"/>
    <p:sldLayoutId id="2147483875" r:id="rId22"/>
    <p:sldLayoutId id="2147483888" r:id="rId23"/>
    <p:sldLayoutId id="2147483889" r:id="rId24"/>
    <p:sldLayoutId id="2147483890" r:id="rId25"/>
    <p:sldLayoutId id="2147483891" r:id="rId26"/>
    <p:sldLayoutId id="2147483892" r:id="rId27"/>
    <p:sldLayoutId id="2147483893" r:id="rId28"/>
    <p:sldLayoutId id="2147483894" r:id="rId2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lang="en-US" sz="2000" b="1" kern="1200" spc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4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b="1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​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27013" indent="-227013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61963" indent="-23495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87388" indent="-225425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Intern </a:t>
            </a:r>
            <a:r>
              <a:rPr lang="en-US" dirty="0" smtClean="0"/>
              <a:t>Project: </a:t>
            </a:r>
            <a:r>
              <a:rPr lang="en-US" dirty="0" smtClean="0"/>
              <a:t>Treadmill </a:t>
            </a:r>
            <a:r>
              <a:rPr lang="en-US" dirty="0" smtClean="0"/>
              <a:t>Scheduler </a:t>
            </a:r>
            <a:r>
              <a:rPr lang="en-US" dirty="0" smtClean="0"/>
              <a:t>Simulator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 smtClean="0"/>
              <a:t>Nan Shao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8/21/2018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6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97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4218" y="2883652"/>
            <a:ext cx="2952205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6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709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87046" y="2077162"/>
            <a:ext cx="277019" cy="277019"/>
            <a:chOff x="4929188" y="4732338"/>
            <a:chExt cx="411163" cy="411163"/>
          </a:xfrm>
        </p:grpSpPr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0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41058" y="3414798"/>
            <a:ext cx="277019" cy="277019"/>
            <a:chOff x="4929188" y="4732338"/>
            <a:chExt cx="411163" cy="411163"/>
          </a:xfrm>
        </p:grpSpPr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641058" y="4728594"/>
            <a:ext cx="277019" cy="277019"/>
            <a:chOff x="4929188" y="4732338"/>
            <a:chExt cx="411163" cy="411163"/>
          </a:xfrm>
        </p:grpSpPr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5135563" y="4883151"/>
              <a:ext cx="204788" cy="260350"/>
            </a:xfrm>
            <a:custGeom>
              <a:avLst/>
              <a:gdLst>
                <a:gd name="T0" fmla="*/ 260 w 269"/>
                <a:gd name="T1" fmla="*/ 0 h 341"/>
                <a:gd name="T2" fmla="*/ 269 w 269"/>
                <a:gd name="T3" fmla="*/ 72 h 341"/>
                <a:gd name="T4" fmla="*/ 0 w 269"/>
                <a:gd name="T5" fmla="*/ 341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9" h="341">
                  <a:moveTo>
                    <a:pt x="260" y="0"/>
                  </a:moveTo>
                  <a:cubicBezTo>
                    <a:pt x="267" y="25"/>
                    <a:pt x="269" y="47"/>
                    <a:pt x="269" y="72"/>
                  </a:cubicBezTo>
                  <a:cubicBezTo>
                    <a:pt x="269" y="222"/>
                    <a:pt x="149" y="341"/>
                    <a:pt x="0" y="341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929188" y="4732338"/>
              <a:ext cx="407987" cy="411163"/>
              <a:chOff x="4929188" y="4732338"/>
              <a:chExt cx="407987" cy="411163"/>
            </a:xfrm>
          </p:grpSpPr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4929188" y="4733926"/>
                <a:ext cx="285750" cy="409575"/>
              </a:xfrm>
              <a:custGeom>
                <a:avLst/>
                <a:gdLst>
                  <a:gd name="T0" fmla="*/ 270 w 376"/>
                  <a:gd name="T1" fmla="*/ 538 h 538"/>
                  <a:gd name="T2" fmla="*/ 0 w 376"/>
                  <a:gd name="T3" fmla="*/ 269 h 538"/>
                  <a:gd name="T4" fmla="*/ 270 w 376"/>
                  <a:gd name="T5" fmla="*/ 0 h 538"/>
                  <a:gd name="T6" fmla="*/ 376 w 376"/>
                  <a:gd name="T7" fmla="*/ 23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6" h="538">
                    <a:moveTo>
                      <a:pt x="270" y="538"/>
                    </a:moveTo>
                    <a:cubicBezTo>
                      <a:pt x="122" y="538"/>
                      <a:pt x="0" y="419"/>
                      <a:pt x="0" y="269"/>
                    </a:cubicBezTo>
                    <a:cubicBezTo>
                      <a:pt x="0" y="122"/>
                      <a:pt x="122" y="0"/>
                      <a:pt x="270" y="0"/>
                    </a:cubicBezTo>
                    <a:cubicBezTo>
                      <a:pt x="308" y="0"/>
                      <a:pt x="342" y="9"/>
                      <a:pt x="376" y="23"/>
                    </a:cubicBezTo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8"/>
              <p:cNvSpPr>
                <a:spLocks/>
              </p:cNvSpPr>
              <p:nvPr/>
            </p:nvSpPr>
            <p:spPr bwMode="auto">
              <a:xfrm>
                <a:off x="5003800" y="4732338"/>
                <a:ext cx="333375" cy="304800"/>
              </a:xfrm>
              <a:custGeom>
                <a:avLst/>
                <a:gdLst>
                  <a:gd name="T0" fmla="*/ 186 w 438"/>
                  <a:gd name="T1" fmla="*/ 400 h 400"/>
                  <a:gd name="T2" fmla="*/ 0 w 438"/>
                  <a:gd name="T3" fmla="*/ 242 h 400"/>
                  <a:gd name="T4" fmla="*/ 50 w 438"/>
                  <a:gd name="T5" fmla="*/ 178 h 400"/>
                  <a:gd name="T6" fmla="*/ 175 w 438"/>
                  <a:gd name="T7" fmla="*/ 282 h 400"/>
                  <a:gd name="T8" fmla="*/ 377 w 438"/>
                  <a:gd name="T9" fmla="*/ 12 h 400"/>
                  <a:gd name="T10" fmla="*/ 438 w 438"/>
                  <a:gd name="T11" fmla="*/ 56 h 400"/>
                  <a:gd name="T12" fmla="*/ 186 w 438"/>
                  <a:gd name="T13" fmla="*/ 400 h 400"/>
                  <a:gd name="T14" fmla="*/ 186 w 438"/>
                  <a:gd name="T15" fmla="*/ 400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8" h="400">
                    <a:moveTo>
                      <a:pt x="186" y="400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50" y="178"/>
                      <a:pt x="50" y="178"/>
                      <a:pt x="50" y="178"/>
                    </a:cubicBezTo>
                    <a:cubicBezTo>
                      <a:pt x="175" y="282"/>
                      <a:pt x="175" y="282"/>
                      <a:pt x="175" y="282"/>
                    </a:cubicBezTo>
                    <a:cubicBezTo>
                      <a:pt x="381" y="0"/>
                      <a:pt x="377" y="12"/>
                      <a:pt x="377" y="12"/>
                    </a:cubicBezTo>
                    <a:cubicBezTo>
                      <a:pt x="438" y="56"/>
                      <a:pt x="438" y="56"/>
                      <a:pt x="438" y="56"/>
                    </a:cubicBezTo>
                    <a:cubicBezTo>
                      <a:pt x="186" y="400"/>
                      <a:pt x="186" y="400"/>
                      <a:pt x="186" y="400"/>
                    </a:cubicBezTo>
                    <a:cubicBezTo>
                      <a:pt x="186" y="400"/>
                      <a:pt x="186" y="400"/>
                      <a:pt x="186" y="400"/>
                    </a:cubicBez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399928"/>
            <a:ext cx="7515225" cy="4306761"/>
          </a:xfrm>
          <a:prstGeom prst="rect">
            <a:avLst/>
          </a:prstGeom>
        </p:spPr>
      </p:pic>
      <p:graphicFrame>
        <p:nvGraphicFramePr>
          <p:cNvPr id="48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555445"/>
              </p:ext>
            </p:extLst>
          </p:nvPr>
        </p:nvGraphicFramePr>
        <p:xfrm>
          <a:off x="7038975" y="4200525"/>
          <a:ext cx="1495425" cy="1310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70521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endParaRPr lang="en-US" dirty="0"/>
          </a:p>
        </p:txBody>
      </p:sp>
      <p:graphicFrame>
        <p:nvGraphicFramePr>
          <p:cNvPr id="9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802759"/>
              </p:ext>
            </p:extLst>
          </p:nvPr>
        </p:nvGraphicFramePr>
        <p:xfrm>
          <a:off x="314325" y="1554161"/>
          <a:ext cx="8366126" cy="3275016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5803615"/>
                <a:gridCol w="2562511"/>
              </a:tblGrid>
              <a:tr h="54583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0" anchor="b"/>
                </a:tc>
                <a:tc>
                  <a:txBody>
                    <a:bodyPr/>
                    <a:lstStyle/>
                    <a:p>
                      <a:r>
                        <a:rPr lang="en-US" sz="1600" b="1" kern="1200" baseline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 baseline="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Background</a:t>
                      </a:r>
                      <a:r>
                        <a:rPr lang="en-US" sz="1600" baseline="0" dirty="0" smtClean="0"/>
                        <a:t> Introduction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</a:t>
                      </a:r>
                      <a:r>
                        <a:rPr lang="en-US" sz="1600" dirty="0" smtClean="0"/>
                        <a:t>Our problems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What</a:t>
                      </a:r>
                      <a:r>
                        <a:rPr lang="en-US" sz="1600" baseline="0" dirty="0" smtClean="0"/>
                        <a:t> I have done 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Future</a:t>
                      </a:r>
                      <a:r>
                        <a:rPr lang="en-US" sz="1600" baseline="0" dirty="0" smtClean="0"/>
                        <a:t> work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  <a:tr h="54583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Q</a:t>
                      </a:r>
                      <a:r>
                        <a:rPr lang="en-US" sz="1600" baseline="0" dirty="0" smtClean="0"/>
                        <a:t>&amp;A</a:t>
                      </a:r>
                      <a:endParaRPr lang="en-US" sz="1600" dirty="0"/>
                    </a:p>
                  </a:txBody>
                  <a:tcPr marL="0" anchor="ctr"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8994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Treadmill</a:t>
            </a:r>
            <a:endParaRPr lang="en-US" dirty="0"/>
          </a:p>
        </p:txBody>
      </p:sp>
      <p:graphicFrame>
        <p:nvGraphicFramePr>
          <p:cNvPr id="7" name="Content Placeholder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219544"/>
              </p:ext>
            </p:extLst>
          </p:nvPr>
        </p:nvGraphicFramePr>
        <p:xfrm>
          <a:off x="429006" y="1830388"/>
          <a:ext cx="8248650" cy="314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092"/>
                <a:gridCol w="6462558"/>
              </a:tblGrid>
              <a:tr h="157083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Treadmill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0"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Cloud computing platform</a:t>
                      </a: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based</a:t>
                      </a:r>
                    </a:p>
                    <a:p>
                      <a:pPr marL="171450" indent="-17145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sourced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sz="12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0831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sz="2400" b="1" dirty="0" smtClean="0">
                          <a:solidFill>
                            <a:schemeClr val="accent2"/>
                          </a:solidFill>
                        </a:rPr>
                        <a:t>Scheduler</a:t>
                      </a:r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0"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Core Treadmill component to schedule container on hosts in treadmill cell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Container in different state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Zookeeper based distributed storage</a:t>
                      </a:r>
                    </a:p>
                  </a:txBody>
                  <a:tcPr marT="137160" marB="137160"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9461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581150"/>
            <a:ext cx="7877175" cy="15696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Difficult to run scheduler separately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No tool to launch a test </a:t>
            </a:r>
            <a:r>
              <a:rPr lang="en-US" b="1" dirty="0" smtClean="0"/>
              <a:t>scenario easily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Hard to observe the behavior of scheduler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355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81150"/>
            <a:ext cx="7877175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/>
              <a:t>Execute treadmill scheduler completely without master </a:t>
            </a:r>
            <a:r>
              <a:rPr lang="en-US" b="1" dirty="0" smtClean="0"/>
              <a:t>dependency(zookeeper --&gt; file system)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Server manager(add/remove server in the scheduler)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Task launcher(submit  tasks/apps in the scheduler)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Result collector</a:t>
            </a:r>
            <a:r>
              <a:rPr lang="en-US" b="1" dirty="0" smtClean="0"/>
              <a:t>(collect information about status of app and show app placement by scheduler)</a:t>
            </a:r>
            <a:r>
              <a:rPr lang="en-US" b="1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Graph generator(visualize the result)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615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149474" y="1779587"/>
            <a:ext cx="2838450" cy="3009900"/>
          </a:xfrm>
          <a:prstGeom prst="rect">
            <a:avLst/>
          </a:prstGeom>
          <a:solidFill>
            <a:srgbClr val="548DD4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37160" tIns="91440" rIns="137160" bIns="9144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Treadmill Scheduler (fs-backend)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00049" y="1958974"/>
            <a:ext cx="1047750" cy="6858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Manager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1470024" y="2217737"/>
            <a:ext cx="679450" cy="165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2289174" y="1906587"/>
            <a:ext cx="107950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2289174" y="2249487"/>
            <a:ext cx="107950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Server 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3374" y="3959224"/>
            <a:ext cx="1114425" cy="64135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Task Launcher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289174" y="3825874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289174" y="4162424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2289174" y="4467224"/>
            <a:ext cx="1009650" cy="266700"/>
          </a:xfrm>
          <a:prstGeom prst="rect">
            <a:avLst/>
          </a:prstGeom>
          <a:solidFill>
            <a:srgbClr val="8064A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App 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1489074" y="4252910"/>
            <a:ext cx="679450" cy="16510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5380036" y="2932112"/>
            <a:ext cx="1397000" cy="6667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latin typeface="Arial"/>
                <a:ea typeface="SimSun"/>
                <a:cs typeface="Times New Roman"/>
              </a:rPr>
              <a:t>Result Collector</a:t>
            </a:r>
            <a:endParaRPr lang="en-US" sz="1600" dirty="0">
              <a:effectLst/>
              <a:latin typeface="Calibri"/>
              <a:ea typeface="SimSun"/>
              <a:cs typeface="Times New Roman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053011" y="3201987"/>
            <a:ext cx="327025" cy="1651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6848473" y="3201987"/>
            <a:ext cx="327025" cy="1651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7237411" y="2951162"/>
            <a:ext cx="1397000" cy="6667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 smtClean="0">
                <a:effectLst/>
                <a:latin typeface="Arial"/>
                <a:ea typeface="SimSun"/>
                <a:cs typeface="Times New Roman"/>
              </a:rPr>
              <a:t>Graph Generator</a:t>
            </a:r>
            <a:endParaRPr lang="en-US" sz="1600" dirty="0">
              <a:effectLst/>
              <a:latin typeface="Calibri"/>
              <a:ea typeface="SimSu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8931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Why we want to do </a:t>
            </a:r>
            <a:r>
              <a:rPr lang="en-US" dirty="0" smtClean="0"/>
              <a:t>stimulation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425592"/>
              </p:ext>
            </p:extLst>
          </p:nvPr>
        </p:nvGraphicFramePr>
        <p:xfrm>
          <a:off x="457200" y="1677988"/>
          <a:ext cx="8105775" cy="2870875"/>
        </p:xfrm>
        <a:graphic>
          <a:graphicData uri="http://schemas.openxmlformats.org/drawingml/2006/table">
            <a:tbl>
              <a:tblPr firstRow="1" bandRow="1">
                <a:tableStyleId>{AD6719FE-7D3F-48C5-806B-1D009DA3A5D1}</a:tableStyleId>
              </a:tblPr>
              <a:tblGrid>
                <a:gridCol w="2701925"/>
                <a:gridCol w="2701925"/>
                <a:gridCol w="2701925"/>
              </a:tblGrid>
              <a:tr h="544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Add new dimension for capacity of TM</a:t>
                      </a: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Scale up servers</a:t>
                      </a: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Private test for third party</a:t>
                      </a: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10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marR="137160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 Placeholder FN"/>
          <p:cNvSpPr txBox="1">
            <a:spLocks/>
          </p:cNvSpPr>
          <p:nvPr/>
        </p:nvSpPr>
        <p:spPr>
          <a:xfrm>
            <a:off x="457200" y="6195457"/>
            <a:ext cx="8220456" cy="295466"/>
          </a:xfrm>
          <a:prstGeom prst="rect">
            <a:avLst/>
          </a:prstGeom>
        </p:spPr>
        <p:txBody>
          <a:bodyPr vert="horz" lIns="0" tIns="0" rIns="0" bIns="18288" rtlCol="0" anchor="b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Font typeface="+mj-lt"/>
              <a:buAutoNum type="arabicPeriod"/>
              <a:defRPr sz="900" b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7013" indent="-22701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1963" indent="-2349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7388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+mj-lt"/>
              <a:buNone/>
            </a:pPr>
            <a:r>
              <a:rPr lang="en-US" sz="800" b="0" dirty="0" smtClean="0">
                <a:solidFill>
                  <a:schemeClr val="tx1"/>
                </a:solidFill>
              </a:rPr>
              <a:t>Source: Source text same as footnote; no hanging indent</a:t>
            </a:r>
          </a:p>
          <a:p>
            <a:pPr marL="171450" indent="-171450">
              <a:lnSpc>
                <a:spcPct val="90000"/>
              </a:lnSpc>
              <a:buClr>
                <a:schemeClr val="tx1"/>
              </a:buClr>
            </a:pPr>
            <a:r>
              <a:rPr lang="en-US" sz="800" b="0" dirty="0" smtClean="0">
                <a:solidFill>
                  <a:schemeClr val="tx1"/>
                </a:solidFill>
              </a:rPr>
              <a:t>Footnotes are Arial 8 pt. </a:t>
            </a:r>
          </a:p>
        </p:txBody>
      </p:sp>
      <p:sp>
        <p:nvSpPr>
          <p:cNvPr id="5" name="Up Arrow 4"/>
          <p:cNvSpPr/>
          <p:nvPr/>
        </p:nvSpPr>
        <p:spPr>
          <a:xfrm>
            <a:off x="729470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793549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1273755" y="3275185"/>
            <a:ext cx="261257" cy="696266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flipH="1">
            <a:off x="691560" y="4135691"/>
            <a:ext cx="3370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CPU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89231" y="4135691"/>
            <a:ext cx="4303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DISK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1708330" y="4135691"/>
            <a:ext cx="7873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MEMORY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216065" y="3108962"/>
            <a:ext cx="33707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pic>
        <p:nvPicPr>
          <p:cNvPr id="14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84" y="3478600"/>
            <a:ext cx="601296" cy="6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4079896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3383630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MSDE\yilunl\network\network\terminal_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428" y="2713064"/>
            <a:ext cx="765536" cy="76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3923280" y="3308541"/>
            <a:ext cx="644148" cy="941414"/>
            <a:chOff x="3052558" y="1612928"/>
            <a:chExt cx="2250962" cy="217805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052558" y="2708000"/>
              <a:ext cx="21945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52558" y="1612928"/>
              <a:ext cx="2159522" cy="10950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052558" y="2708000"/>
              <a:ext cx="2250962" cy="1082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457950" y="3108962"/>
            <a:ext cx="1514475" cy="1353702"/>
            <a:chOff x="4115435" y="2159404"/>
            <a:chExt cx="970774" cy="1115805"/>
          </a:xfrm>
        </p:grpSpPr>
        <p:pic>
          <p:nvPicPr>
            <p:cNvPr id="27" name="Picture 5" descr="C:\MSDE\yilunl\SELECTION\web_master_256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5435" y="2416992"/>
              <a:ext cx="858217" cy="858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 rot="900000">
              <a:off x="4741563" y="2159404"/>
              <a:ext cx="344646" cy="6771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4400" b="1" dirty="0" smtClean="0">
                  <a:solidFill>
                    <a:srgbClr val="FFC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441642" y="2120900"/>
            <a:ext cx="2392998" cy="71757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57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Corbel" panose="020B0503020204020204" pitchFamily="34" charset="0"/>
              <a:buChar char="•"/>
              <a:defRPr sz="16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143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29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25715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60001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Example 1: </a:t>
            </a:r>
          </a:p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endParaRPr lang="en-US" sz="1400" dirty="0"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r>
              <a:rPr lang="en-US" sz="1400" dirty="0" smtClean="0">
                <a:latin typeface="+mn-lt"/>
                <a:ea typeface="+mj-ea"/>
                <a:cs typeface="+mj-cs"/>
              </a:rPr>
              <a:t>When hosts are shut down, applications’ states will become pending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</a:br>
            <a:endParaRPr lang="en-US" sz="1100" b="1" dirty="0">
              <a:solidFill>
                <a:schemeClr val="accent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16" y="1490376"/>
            <a:ext cx="5394960" cy="39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64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0456" cy="307777"/>
          </a:xfrm>
        </p:spPr>
        <p:txBody>
          <a:bodyPr/>
          <a:lstStyle/>
          <a:p>
            <a:r>
              <a:rPr lang="en-US" dirty="0"/>
              <a:t>What I have done </a:t>
            </a:r>
          </a:p>
        </p:txBody>
      </p:sp>
      <p:sp>
        <p:nvSpPr>
          <p:cNvPr id="51" name="Content Placeholder 1"/>
          <p:cNvSpPr txBox="1">
            <a:spLocks/>
          </p:cNvSpPr>
          <p:nvPr/>
        </p:nvSpPr>
        <p:spPr>
          <a:xfrm>
            <a:off x="441642" y="2120900"/>
            <a:ext cx="2392998" cy="717577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22857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Corbel" panose="020B0503020204020204" pitchFamily="34" charset="0"/>
              <a:buChar char="•"/>
              <a:defRPr sz="16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57143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29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25715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600013" indent="-228573" algn="l" defTabSz="914293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30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53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99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46" indent="-228573" algn="l" defTabSz="91429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r>
              <a:rPr lang="en-US" sz="1400" b="1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+mn-lt"/>
                <a:ea typeface="+mj-ea"/>
                <a:cs typeface="+mj-cs"/>
              </a:rPr>
              <a:t>Example 2: </a:t>
            </a:r>
          </a:p>
          <a:p>
            <a:pPr marL="0" indent="0">
              <a:lnSpc>
                <a:spcPct val="130000"/>
              </a:lnSpc>
              <a:spcBef>
                <a:spcPts val="4"/>
              </a:spcBef>
              <a:spcAft>
                <a:spcPts val="600"/>
              </a:spcAft>
              <a:buNone/>
            </a:pPr>
            <a:endParaRPr lang="en-US" sz="1400" dirty="0">
              <a:latin typeface="+mn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400" dirty="0" smtClean="0">
                <a:latin typeface="+mn-lt"/>
              </a:rPr>
              <a:t>Monte Carlo Stimulation </a:t>
            </a:r>
            <a:endParaRPr lang="en-US" sz="1400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  <a:t/>
            </a:r>
            <a:br>
              <a:rPr lang="en-US" sz="1100" b="1" dirty="0" smtClean="0">
                <a:solidFill>
                  <a:schemeClr val="accent2"/>
                </a:solidFill>
                <a:latin typeface="+mn-lt"/>
                <a:ea typeface="+mj-ea"/>
                <a:cs typeface="+mj-cs"/>
              </a:rPr>
            </a:br>
            <a:endParaRPr lang="en-US" sz="1100" b="1" dirty="0">
              <a:solidFill>
                <a:schemeClr val="accent2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31" y="1328444"/>
            <a:ext cx="5639587" cy="42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22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mwide All-Purpose_05.25.16">
  <a:themeElements>
    <a:clrScheme name="!Firmwide - ALL PURPOSE">
      <a:dk1>
        <a:srgbClr val="000000"/>
      </a:dk1>
      <a:lt1>
        <a:srgbClr val="DEE1E6"/>
      </a:lt1>
      <a:dk2>
        <a:srgbClr val="97D0FF"/>
      </a:dk2>
      <a:lt2>
        <a:srgbClr val="A9A9A9"/>
      </a:lt2>
      <a:accent1>
        <a:srgbClr val="005AA4"/>
      </a:accent1>
      <a:accent2>
        <a:srgbClr val="00A1E2"/>
      </a:accent2>
      <a:accent3>
        <a:srgbClr val="3BC3A3"/>
      </a:accent3>
      <a:accent4>
        <a:srgbClr val="6769B5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Navy">
      <a:srgbClr val="003064"/>
    </a:custClr>
    <a:custClr name="Pie Border White">
      <a:srgbClr val="FFFFFF"/>
    </a:custClr>
  </a:custClrLst>
</a:theme>
</file>

<file path=ppt/theme/theme2.xml><?xml version="1.0" encoding="utf-8"?>
<a:theme xmlns:a="http://schemas.openxmlformats.org/drawingml/2006/main" name="Firmwide_Auditorium_Standard_English_7.2018">
  <a:themeElements>
    <a:clrScheme name="!Firmwide - AUDITORIUM">
      <a:dk1>
        <a:srgbClr val="FFFFFF"/>
      </a:dk1>
      <a:lt1>
        <a:srgbClr val="004176"/>
      </a:lt1>
      <a:dk2>
        <a:srgbClr val="A7D7FF"/>
      </a:dk2>
      <a:lt2>
        <a:srgbClr val="A9A9A9"/>
      </a:lt2>
      <a:accent1>
        <a:srgbClr val="0095D0"/>
      </a:accent1>
      <a:accent2>
        <a:srgbClr val="4BCCFF"/>
      </a:accent2>
      <a:accent3>
        <a:srgbClr val="3BC3A3"/>
      </a:accent3>
      <a:accent4>
        <a:srgbClr val="6769B5"/>
      </a:accent4>
      <a:accent5>
        <a:srgbClr val="D0B86A"/>
      </a:accent5>
      <a:accent6>
        <a:srgbClr val="93959B"/>
      </a:accent6>
      <a:hlink>
        <a:srgbClr val="50CEFF"/>
      </a:hlink>
      <a:folHlink>
        <a:srgbClr val="A2A2A2"/>
      </a:folHlink>
    </a:clrScheme>
    <a:fontScheme name="Firmwide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>
    <a:extraClrScheme>
      <a:clrScheme name="!Firmwide - AUDITORIUM">
        <a:dk1>
          <a:srgbClr val="FFFFFF"/>
        </a:dk1>
        <a:lt1>
          <a:srgbClr val="004176"/>
        </a:lt1>
        <a:dk2>
          <a:srgbClr val="A7D7FF"/>
        </a:dk2>
        <a:lt2>
          <a:srgbClr val="A9A9A9"/>
        </a:lt2>
        <a:accent1>
          <a:srgbClr val="0095D0"/>
        </a:accent1>
        <a:accent2>
          <a:srgbClr val="4BCCFF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  <a:extraClrScheme>
      <a:clrScheme name="!Firmwide - ALL PURPOSE">
        <a:dk1>
          <a:srgbClr val="000000"/>
        </a:dk1>
        <a:lt1>
          <a:srgbClr val="DEE1E6"/>
        </a:lt1>
        <a:dk2>
          <a:srgbClr val="97D0FF"/>
        </a:dk2>
        <a:lt2>
          <a:srgbClr val="A9A9A9"/>
        </a:lt2>
        <a:accent1>
          <a:srgbClr val="005AA4"/>
        </a:accent1>
        <a:accent2>
          <a:srgbClr val="00A1E2"/>
        </a:accent2>
        <a:accent3>
          <a:srgbClr val="3BC3A3"/>
        </a:accent3>
        <a:accent4>
          <a:srgbClr val="6769B5"/>
        </a:accent4>
        <a:accent5>
          <a:srgbClr val="D0B86A"/>
        </a:accent5>
        <a:accent6>
          <a:srgbClr val="93959B"/>
        </a:accent6>
        <a:hlink>
          <a:srgbClr val="50CEFF"/>
        </a:hlink>
        <a:folHlink>
          <a:srgbClr val="A2A2A2"/>
        </a:folHlink>
      </a:clrScheme>
    </a:extraClrScheme>
  </a:extraClrSchemeLst>
  <a:custClrLst>
    <a:custClr name="Green">
      <a:srgbClr val="2D8F78"/>
    </a:custClr>
    <a:custClr name="Teal">
      <a:srgbClr val="92DECC"/>
    </a:custClr>
    <a:custClr name="Purple">
      <a:srgbClr val="929BCA"/>
    </a:custClr>
    <a:custClr name="Light Purple">
      <a:srgbClr val="D5D9EB"/>
    </a:custClr>
    <a:custClr name="Maroon">
      <a:srgbClr val="B4425D"/>
    </a:custClr>
    <a:custClr name="Light Gold">
      <a:srgbClr val="E3D7AB"/>
    </a:custClr>
    <a:custClr name="Brown">
      <a:srgbClr val="C3842F"/>
    </a:custClr>
    <a:custClr name="Pie Border Dark">
      <a:srgbClr val="14173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Firmwide Standard_2.11.16</Template>
  <TotalTime>0</TotalTime>
  <Words>244</Words>
  <Application>Microsoft Office PowerPoint</Application>
  <PresentationFormat>On-screen Show (4:3)</PresentationFormat>
  <Paragraphs>77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Firmwide All-Purpose_05.25.16</vt:lpstr>
      <vt:lpstr>Firmwide_Auditorium_Standard_English_7.2018</vt:lpstr>
      <vt:lpstr>PowerPoint Presentation</vt:lpstr>
      <vt:lpstr>Table of Contents </vt:lpstr>
      <vt:lpstr>What is Treadmill</vt:lpstr>
      <vt:lpstr>Our Problems</vt:lpstr>
      <vt:lpstr>What I have done </vt:lpstr>
      <vt:lpstr>What I have done </vt:lpstr>
      <vt:lpstr>Why we want to do stimulation</vt:lpstr>
      <vt:lpstr>What I have done </vt:lpstr>
      <vt:lpstr>What I have done </vt:lpstr>
      <vt:lpstr>Future work</vt:lpstr>
      <vt:lpstr>PowerPoint Presentation</vt:lpstr>
      <vt:lpstr>What I have done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2015-09-18T18:04:59Z</dcterms:created>
  <dcterms:modified xsi:type="dcterms:W3CDTF">2018-08-21T07:17:44Z</dcterms:modified>
  <cp:contentStatus>Revised May 25, 2016</cp:contentStatus>
</cp:coreProperties>
</file>