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2" r:id="rId5"/>
    <p:sldId id="267" r:id="rId6"/>
    <p:sldId id="268" r:id="rId7"/>
    <p:sldId id="260" r:id="rId8"/>
    <p:sldId id="269" r:id="rId9"/>
    <p:sldId id="261" r:id="rId10"/>
    <p:sldId id="263" r:id="rId11"/>
    <p:sldId id="264" r:id="rId12"/>
    <p:sldId id="265" r:id="rId13"/>
    <p:sldId id="258" r:id="rId14"/>
    <p:sldId id="266"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033E3-2476-4FD9-BCE5-99E34EDAC675}" type="datetimeFigureOut">
              <a:rPr lang="zh-TW" altLang="en-US" smtClean="0"/>
              <a:t>2020/7/7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BF1DC-A28E-4A31-9060-31752711E168}" type="slidenum">
              <a:rPr lang="zh-TW" altLang="en-US" smtClean="0"/>
              <a:t>‹#›</a:t>
            </a:fld>
            <a:endParaRPr lang="zh-TW" altLang="en-US"/>
          </a:p>
        </p:txBody>
      </p:sp>
    </p:spTree>
    <p:extLst>
      <p:ext uri="{BB962C8B-B14F-4D97-AF65-F5344CB8AC3E}">
        <p14:creationId xmlns:p14="http://schemas.microsoft.com/office/powerpoint/2010/main" val="418591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78BF1DC-A28E-4A31-9060-31752711E168}" type="slidenum">
              <a:rPr lang="zh-TW" altLang="en-US" smtClean="0"/>
              <a:t>4</a:t>
            </a:fld>
            <a:endParaRPr lang="zh-TW" altLang="en-US"/>
          </a:p>
        </p:txBody>
      </p:sp>
    </p:spTree>
    <p:extLst>
      <p:ext uri="{BB962C8B-B14F-4D97-AF65-F5344CB8AC3E}">
        <p14:creationId xmlns:p14="http://schemas.microsoft.com/office/powerpoint/2010/main" val="152753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75343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350073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58246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4936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41529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16358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73667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311705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36608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77493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55239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526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資通安全管理法</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745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3" name="矩形 2"/>
          <p:cNvSpPr/>
          <p:nvPr/>
        </p:nvSpPr>
        <p:spPr>
          <a:xfrm>
            <a:off x="755576" y="1196752"/>
            <a:ext cx="7704856" cy="5016758"/>
          </a:xfrm>
          <a:prstGeom prst="rect">
            <a:avLst/>
          </a:prstGeom>
        </p:spPr>
        <p:txBody>
          <a:bodyPr wrap="square">
            <a:spAutoFit/>
          </a:bodyPr>
          <a:lstStyle/>
          <a:p>
            <a:r>
              <a:rPr lang="zh-TW" altLang="en-US" sz="1600" dirty="0"/>
              <a:t>第 </a:t>
            </a:r>
            <a:r>
              <a:rPr lang="en-US" altLang="zh-TW" sz="1600" dirty="0"/>
              <a:t>19 </a:t>
            </a:r>
            <a:r>
              <a:rPr lang="zh-TW" altLang="en-US" sz="1600" dirty="0"/>
              <a:t>條：公務機關所屬人員未遵守本法規定者，應按其情節輕重，依相關規定予以懲戒或懲處。前項懲處事項之辦法，由主管機關定之。</a:t>
            </a:r>
          </a:p>
          <a:p>
            <a:r>
              <a:rPr lang="zh-TW" altLang="en-US" sz="1600" dirty="0"/>
              <a:t>第 </a:t>
            </a:r>
            <a:r>
              <a:rPr lang="en-US" altLang="zh-TW" sz="1600" dirty="0"/>
              <a:t>20 </a:t>
            </a:r>
            <a:r>
              <a:rPr lang="zh-TW" altLang="en-US" sz="1600" dirty="0"/>
              <a:t>條：特定非公務機關有下列情形之一者，由中央目的事業主管機關令限期改正；屆期未改正者，按次處新臺幣</a:t>
            </a:r>
            <a:r>
              <a:rPr lang="zh-TW" altLang="en-US" sz="1600" b="1" dirty="0">
                <a:solidFill>
                  <a:srgbClr val="FF0000"/>
                </a:solidFill>
                <a:effectLst>
                  <a:outerShdw blurRad="38100" dist="38100" dir="2700000" algn="tl">
                    <a:srgbClr val="000000">
                      <a:alpha val="43137"/>
                    </a:srgbClr>
                  </a:outerShdw>
                </a:effectLst>
              </a:rPr>
              <a:t>十萬</a:t>
            </a:r>
            <a:r>
              <a:rPr lang="zh-TW" altLang="en-US" sz="1600" dirty="0"/>
              <a:t>元以上</a:t>
            </a:r>
            <a:r>
              <a:rPr lang="zh-TW" altLang="en-US" sz="1600" b="1" dirty="0">
                <a:solidFill>
                  <a:srgbClr val="FF0000"/>
                </a:solidFill>
                <a:effectLst>
                  <a:outerShdw blurRad="38100" dist="38100" dir="2700000" algn="tl">
                    <a:srgbClr val="000000">
                      <a:alpha val="43137"/>
                    </a:srgbClr>
                  </a:outerShdw>
                </a:effectLst>
              </a:rPr>
              <a:t>一百萬元</a:t>
            </a:r>
            <a:r>
              <a:rPr lang="zh-TW" altLang="en-US" sz="1600" dirty="0"/>
              <a:t>以下罰鍰：</a:t>
            </a:r>
            <a:endParaRPr lang="en-US" altLang="zh-TW" sz="1600" dirty="0"/>
          </a:p>
          <a:p>
            <a:endParaRPr lang="zh-TW" altLang="en-US" sz="1600" dirty="0"/>
          </a:p>
          <a:p>
            <a:r>
              <a:rPr lang="zh-TW" altLang="en-US" sz="1600" dirty="0"/>
              <a:t>一、未依第十六條第二項或第十七條第一項規定，訂定、修正或實施資通</a:t>
            </a:r>
          </a:p>
          <a:p>
            <a:r>
              <a:rPr lang="zh-TW" altLang="en-US" sz="1600" dirty="0"/>
              <a:t>         安全維護計畫，或違反第十六條第六項或第十七條第四項所定辦法中</a:t>
            </a:r>
          </a:p>
          <a:p>
            <a:r>
              <a:rPr lang="zh-TW" altLang="en-US" sz="1600" dirty="0"/>
              <a:t>         有關資通安全維護計畫必要事項之規定。</a:t>
            </a:r>
          </a:p>
          <a:p>
            <a:r>
              <a:rPr lang="zh-TW" altLang="en-US" sz="1600" dirty="0"/>
              <a:t>二、未依第十六條第三項或第十七條第二項規定，向中央目的事業主管機</a:t>
            </a:r>
          </a:p>
          <a:p>
            <a:r>
              <a:rPr lang="zh-TW" altLang="en-US" sz="1600" dirty="0"/>
              <a:t>         關提出資通安全維護計畫之實施情形，或違反第十六條第六項或第十</a:t>
            </a:r>
          </a:p>
          <a:p>
            <a:r>
              <a:rPr lang="zh-TW" altLang="en-US" sz="1600" dirty="0"/>
              <a:t>         七條第四項所定辦法中有關資通安全維護計畫實施情形提出之規定。</a:t>
            </a:r>
          </a:p>
          <a:p>
            <a:r>
              <a:rPr lang="zh-TW" altLang="en-US" sz="1600" dirty="0"/>
              <a:t>三、未依第七條第三項、第十六條第五項或第十七條第三項規定，提出改</a:t>
            </a:r>
          </a:p>
          <a:p>
            <a:r>
              <a:rPr lang="zh-TW" altLang="en-US" sz="1600" dirty="0"/>
              <a:t>         善報告送交主管機關、中央目的事業主管機關，或違反第十六條第六</a:t>
            </a:r>
          </a:p>
          <a:p>
            <a:r>
              <a:rPr lang="zh-TW" altLang="en-US" sz="1600" dirty="0"/>
              <a:t>         項或第十七條第四項所定辦法中有關改善報告提出之規定。</a:t>
            </a:r>
          </a:p>
          <a:p>
            <a:r>
              <a:rPr lang="zh-TW" altLang="en-US" sz="1600" dirty="0"/>
              <a:t>四、未依第十八條第一項規定，訂定資通安全事件之通報及應變機制，或</a:t>
            </a:r>
          </a:p>
          <a:p>
            <a:r>
              <a:rPr lang="zh-TW" altLang="en-US" sz="1600" dirty="0"/>
              <a:t>         違反第十八條第四項所定辦法中有關通報及應變機制必要事項之規定。</a:t>
            </a:r>
          </a:p>
          <a:p>
            <a:r>
              <a:rPr lang="zh-TW" altLang="en-US" sz="1600" dirty="0"/>
              <a:t>五、未依第十八條第三項規定，向中央目的事業主管機關或主管機關提出</a:t>
            </a:r>
          </a:p>
          <a:p>
            <a:r>
              <a:rPr lang="zh-TW" altLang="en-US" sz="1600" dirty="0"/>
              <a:t>         資通安全事件之調查、處理及改善報告，或違反第十八條第四項所定</a:t>
            </a:r>
          </a:p>
          <a:p>
            <a:r>
              <a:rPr lang="zh-TW" altLang="en-US" sz="1600" dirty="0"/>
              <a:t>         辦法中有關報告提出之規定。</a:t>
            </a:r>
          </a:p>
          <a:p>
            <a:r>
              <a:rPr lang="zh-TW" altLang="en-US" sz="1600" dirty="0"/>
              <a:t>六、違反第十八條第四項所定辦法中有關通報內容之規定。</a:t>
            </a:r>
          </a:p>
        </p:txBody>
      </p:sp>
    </p:spTree>
    <p:extLst>
      <p:ext uri="{BB962C8B-B14F-4D97-AF65-F5344CB8AC3E}">
        <p14:creationId xmlns:p14="http://schemas.microsoft.com/office/powerpoint/2010/main" val="101322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4" name="矩形 3"/>
          <p:cNvSpPr/>
          <p:nvPr/>
        </p:nvSpPr>
        <p:spPr>
          <a:xfrm>
            <a:off x="755576" y="1657482"/>
            <a:ext cx="7632848" cy="923330"/>
          </a:xfrm>
          <a:prstGeom prst="rect">
            <a:avLst/>
          </a:prstGeom>
        </p:spPr>
        <p:txBody>
          <a:bodyPr wrap="square">
            <a:spAutoFit/>
          </a:bodyPr>
          <a:lstStyle/>
          <a:p>
            <a:r>
              <a:rPr lang="zh-TW" altLang="en-US" dirty="0"/>
              <a:t>第 </a:t>
            </a:r>
            <a:r>
              <a:rPr lang="en-US" altLang="zh-TW" dirty="0"/>
              <a:t>21 </a:t>
            </a:r>
            <a:r>
              <a:rPr lang="zh-TW" altLang="en-US" dirty="0"/>
              <a:t>條：特定非公務機關未依第十八條第二項規定，通報資通安全事件，</a:t>
            </a:r>
            <a:r>
              <a:rPr lang="en-US" altLang="zh-TW" dirty="0"/>
              <a:t>	</a:t>
            </a:r>
            <a:r>
              <a:rPr lang="zh-TW" altLang="en-US" dirty="0"/>
              <a:t>  由中央目的事業主管機關處新臺幣三十萬元以上五百萬元以下罰</a:t>
            </a:r>
            <a:r>
              <a:rPr lang="en-US" altLang="zh-TW" dirty="0"/>
              <a:t>	</a:t>
            </a:r>
            <a:r>
              <a:rPr lang="zh-TW" altLang="en-US" dirty="0"/>
              <a:t>  鍰，並令限期改正；屆期未改正者，按次處罰之。</a:t>
            </a:r>
          </a:p>
        </p:txBody>
      </p:sp>
    </p:spTree>
    <p:extLst>
      <p:ext uri="{BB962C8B-B14F-4D97-AF65-F5344CB8AC3E}">
        <p14:creationId xmlns:p14="http://schemas.microsoft.com/office/powerpoint/2010/main" val="398915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p:txBody>
          <a:bodyPr>
            <a:normAutofit/>
          </a:bodyPr>
          <a:lstStyle/>
          <a:p>
            <a:r>
              <a:rPr lang="zh-TW" altLang="en-US" b="1" dirty="0">
                <a:effectLst>
                  <a:outerShdw blurRad="38100" dist="38100" dir="2700000" algn="tl">
                    <a:srgbClr val="000000">
                      <a:alpha val="43137"/>
                    </a:srgbClr>
                  </a:outerShdw>
                </a:effectLst>
                <a:latin typeface="+mn-lt"/>
                <a:ea typeface="+mn-ea"/>
                <a:cs typeface="+mn-cs"/>
              </a:rPr>
              <a:t>資通安全管理法施行細則 </a:t>
            </a:r>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691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0152" y="332656"/>
            <a:ext cx="2862064" cy="461665"/>
          </a:xfrm>
          <a:prstGeom prst="rect">
            <a:avLst/>
          </a:prstGeom>
        </p:spPr>
        <p:txBody>
          <a:bodyPr wrap="square">
            <a:spAutoFit/>
          </a:bodyPr>
          <a:lstStyle/>
          <a:p>
            <a:r>
              <a:rPr lang="zh-TW" altLang="en-US" sz="2400" b="1" dirty="0">
                <a:effectLst>
                  <a:outerShdw blurRad="38100" dist="38100" dir="2700000" algn="tl">
                    <a:srgbClr val="000000">
                      <a:alpha val="43137"/>
                    </a:srgbClr>
                  </a:outerShdw>
                </a:effectLst>
              </a:rPr>
              <a:t>資通安全維護計畫</a:t>
            </a:r>
          </a:p>
        </p:txBody>
      </p:sp>
      <p:sp>
        <p:nvSpPr>
          <p:cNvPr id="5" name="矩形 4"/>
          <p:cNvSpPr/>
          <p:nvPr/>
        </p:nvSpPr>
        <p:spPr>
          <a:xfrm>
            <a:off x="645366" y="794321"/>
            <a:ext cx="8064896" cy="3693319"/>
          </a:xfrm>
          <a:prstGeom prst="rect">
            <a:avLst/>
          </a:prstGeom>
        </p:spPr>
        <p:txBody>
          <a:bodyPr wrap="square">
            <a:spAutoFit/>
          </a:bodyPr>
          <a:lstStyle/>
          <a:p>
            <a:r>
              <a:rPr lang="zh-TW" altLang="en-US" b="0" i="0" dirty="0">
                <a:solidFill>
                  <a:srgbClr val="000000"/>
                </a:solidFill>
                <a:effectLst/>
                <a:latin typeface="細明體"/>
              </a:rPr>
              <a:t>一、核心業務及其</a:t>
            </a:r>
            <a:r>
              <a:rPr lang="zh-TW" altLang="en-US" b="1" i="0" dirty="0">
                <a:solidFill>
                  <a:srgbClr val="FF0000"/>
                </a:solidFill>
                <a:effectLst>
                  <a:outerShdw blurRad="38100" dist="38100" dir="2700000" algn="tl">
                    <a:srgbClr val="000000">
                      <a:alpha val="43137"/>
                    </a:srgbClr>
                  </a:outerShdw>
                </a:effectLst>
                <a:latin typeface="細明體"/>
              </a:rPr>
              <a:t>重要性</a:t>
            </a:r>
            <a:r>
              <a:rPr lang="zh-TW" altLang="en-US" b="0" i="0" dirty="0">
                <a:solidFill>
                  <a:srgbClr val="000000"/>
                </a:solidFill>
                <a:effectLst/>
                <a:latin typeface="細明體"/>
              </a:rPr>
              <a:t>。</a:t>
            </a:r>
            <a:br>
              <a:rPr lang="zh-TW" altLang="en-US" dirty="0"/>
            </a:br>
            <a:r>
              <a:rPr lang="zh-TW" altLang="en-US" b="0" i="0" dirty="0">
                <a:solidFill>
                  <a:srgbClr val="000000"/>
                </a:solidFill>
                <a:effectLst/>
                <a:latin typeface="細明體"/>
              </a:rPr>
              <a:t>二、資通安全</a:t>
            </a:r>
            <a:r>
              <a:rPr lang="zh-TW" altLang="en-US" b="1" dirty="0">
                <a:solidFill>
                  <a:srgbClr val="FF0000"/>
                </a:solidFill>
                <a:effectLst>
                  <a:outerShdw blurRad="38100" dist="38100" dir="2700000" algn="tl">
                    <a:srgbClr val="000000">
                      <a:alpha val="43137"/>
                    </a:srgbClr>
                  </a:outerShdw>
                </a:effectLst>
                <a:latin typeface="細明體"/>
              </a:rPr>
              <a:t>政策</a:t>
            </a:r>
            <a:r>
              <a:rPr lang="zh-TW" altLang="en-US" b="0" i="0" dirty="0">
                <a:solidFill>
                  <a:srgbClr val="000000"/>
                </a:solidFill>
                <a:effectLst/>
                <a:latin typeface="細明體"/>
              </a:rPr>
              <a:t>及</a:t>
            </a:r>
            <a:r>
              <a:rPr lang="zh-TW" altLang="en-US" b="1" dirty="0">
                <a:solidFill>
                  <a:srgbClr val="FF0000"/>
                </a:solidFill>
                <a:effectLst>
                  <a:outerShdw blurRad="38100" dist="38100" dir="2700000" algn="tl">
                    <a:srgbClr val="000000">
                      <a:alpha val="43137"/>
                    </a:srgbClr>
                  </a:outerShdw>
                </a:effectLst>
                <a:latin typeface="細明體"/>
              </a:rPr>
              <a:t>目標</a:t>
            </a:r>
            <a:r>
              <a:rPr lang="zh-TW" altLang="en-US" b="0" i="0" dirty="0">
                <a:solidFill>
                  <a:srgbClr val="000000"/>
                </a:solidFill>
                <a:effectLst/>
                <a:latin typeface="細明體"/>
              </a:rPr>
              <a:t>。</a:t>
            </a:r>
            <a:br>
              <a:rPr lang="zh-TW" altLang="en-US" dirty="0"/>
            </a:br>
            <a:r>
              <a:rPr lang="zh-TW" altLang="en-US" b="0" i="0" dirty="0">
                <a:solidFill>
                  <a:srgbClr val="000000"/>
                </a:solidFill>
                <a:effectLst/>
                <a:latin typeface="細明體"/>
              </a:rPr>
              <a:t>三、資通安全推動</a:t>
            </a:r>
            <a:r>
              <a:rPr lang="zh-TW" altLang="en-US" b="1" dirty="0">
                <a:solidFill>
                  <a:srgbClr val="FF0000"/>
                </a:solidFill>
                <a:effectLst>
                  <a:outerShdw blurRad="38100" dist="38100" dir="2700000" algn="tl">
                    <a:srgbClr val="000000">
                      <a:alpha val="43137"/>
                    </a:srgbClr>
                  </a:outerShdw>
                </a:effectLst>
                <a:latin typeface="細明體"/>
              </a:rPr>
              <a:t>組織</a:t>
            </a:r>
            <a:r>
              <a:rPr lang="zh-TW" altLang="en-US" b="0" i="0" dirty="0">
                <a:solidFill>
                  <a:srgbClr val="000000"/>
                </a:solidFill>
                <a:effectLst/>
                <a:latin typeface="細明體"/>
              </a:rPr>
              <a:t>。</a:t>
            </a:r>
            <a:br>
              <a:rPr lang="zh-TW" altLang="en-US" dirty="0"/>
            </a:br>
            <a:r>
              <a:rPr lang="zh-TW" altLang="en-US" b="0" i="0" dirty="0">
                <a:solidFill>
                  <a:srgbClr val="000000"/>
                </a:solidFill>
                <a:effectLst/>
                <a:latin typeface="細明體"/>
              </a:rPr>
              <a:t>四、專責人力及經費之配置。</a:t>
            </a:r>
            <a:br>
              <a:rPr lang="zh-TW" altLang="en-US" dirty="0"/>
            </a:br>
            <a:r>
              <a:rPr lang="zh-TW" altLang="en-US" b="0" i="0" dirty="0">
                <a:solidFill>
                  <a:srgbClr val="000000"/>
                </a:solidFill>
                <a:effectLst/>
                <a:latin typeface="細明體"/>
              </a:rPr>
              <a:t>五、公務機關</a:t>
            </a:r>
            <a:r>
              <a:rPr lang="zh-TW" altLang="en-US" b="1" dirty="0">
                <a:solidFill>
                  <a:srgbClr val="FF0000"/>
                </a:solidFill>
                <a:effectLst>
                  <a:outerShdw blurRad="38100" dist="38100" dir="2700000" algn="tl">
                    <a:srgbClr val="000000">
                      <a:alpha val="43137"/>
                    </a:srgbClr>
                  </a:outerShdw>
                </a:effectLst>
                <a:latin typeface="細明體"/>
              </a:rPr>
              <a:t>資通安全長</a:t>
            </a:r>
            <a:r>
              <a:rPr lang="zh-TW" altLang="en-US" b="0" i="0" dirty="0">
                <a:solidFill>
                  <a:srgbClr val="000000"/>
                </a:solidFill>
                <a:effectLst/>
                <a:latin typeface="細明體"/>
              </a:rPr>
              <a:t>之配置。</a:t>
            </a:r>
            <a:br>
              <a:rPr lang="zh-TW" altLang="en-US" dirty="0"/>
            </a:br>
            <a:r>
              <a:rPr lang="zh-TW" altLang="en-US" b="0" i="0" dirty="0">
                <a:solidFill>
                  <a:srgbClr val="000000"/>
                </a:solidFill>
                <a:effectLst/>
                <a:latin typeface="細明體"/>
              </a:rPr>
              <a:t>六、資訊及資通系統之</a:t>
            </a:r>
            <a:r>
              <a:rPr lang="zh-TW" altLang="en-US" b="1" dirty="0">
                <a:solidFill>
                  <a:srgbClr val="FF0000"/>
                </a:solidFill>
                <a:effectLst>
                  <a:outerShdw blurRad="38100" dist="38100" dir="2700000" algn="tl">
                    <a:srgbClr val="000000">
                      <a:alpha val="43137"/>
                    </a:srgbClr>
                  </a:outerShdw>
                </a:effectLst>
                <a:latin typeface="細明體"/>
              </a:rPr>
              <a:t>盤點</a:t>
            </a:r>
            <a:r>
              <a:rPr lang="zh-TW" altLang="en-US" b="0" i="0" dirty="0">
                <a:solidFill>
                  <a:srgbClr val="000000"/>
                </a:solidFill>
                <a:effectLst/>
                <a:latin typeface="細明體"/>
              </a:rPr>
              <a:t>，並標示核心資通系統及相關資產。</a:t>
            </a:r>
            <a:br>
              <a:rPr lang="zh-TW" altLang="en-US" dirty="0"/>
            </a:br>
            <a:r>
              <a:rPr lang="zh-TW" altLang="en-US" b="0" i="0" dirty="0">
                <a:solidFill>
                  <a:srgbClr val="000000"/>
                </a:solidFill>
                <a:effectLst/>
                <a:latin typeface="細明體"/>
              </a:rPr>
              <a:t>七、資通安全</a:t>
            </a:r>
            <a:r>
              <a:rPr lang="zh-TW" altLang="en-US" b="1" dirty="0">
                <a:solidFill>
                  <a:srgbClr val="FF0000"/>
                </a:solidFill>
                <a:effectLst>
                  <a:outerShdw blurRad="38100" dist="38100" dir="2700000" algn="tl">
                    <a:srgbClr val="000000">
                      <a:alpha val="43137"/>
                    </a:srgbClr>
                  </a:outerShdw>
                </a:effectLst>
                <a:latin typeface="細明體"/>
              </a:rPr>
              <a:t>風險評估</a:t>
            </a:r>
            <a:r>
              <a:rPr lang="zh-TW" altLang="en-US" b="0" i="0" dirty="0">
                <a:solidFill>
                  <a:srgbClr val="000000"/>
                </a:solidFill>
                <a:effectLst/>
                <a:latin typeface="細明體"/>
              </a:rPr>
              <a:t>。</a:t>
            </a:r>
            <a:br>
              <a:rPr lang="zh-TW" altLang="en-US" dirty="0"/>
            </a:br>
            <a:r>
              <a:rPr lang="zh-TW" altLang="en-US" b="0" i="0" dirty="0">
                <a:solidFill>
                  <a:srgbClr val="000000"/>
                </a:solidFill>
                <a:effectLst/>
                <a:latin typeface="細明體"/>
              </a:rPr>
              <a:t>八、資通安全</a:t>
            </a:r>
            <a:r>
              <a:rPr lang="zh-TW" altLang="en-US" b="1" i="0" dirty="0">
                <a:solidFill>
                  <a:srgbClr val="FF0000"/>
                </a:solidFill>
                <a:effectLst>
                  <a:outerShdw blurRad="38100" dist="38100" dir="2700000" algn="tl">
                    <a:srgbClr val="000000">
                      <a:alpha val="43137"/>
                    </a:srgbClr>
                  </a:outerShdw>
                </a:effectLst>
                <a:latin typeface="細明體"/>
              </a:rPr>
              <a:t>防護及控制</a:t>
            </a:r>
            <a:r>
              <a:rPr lang="zh-TW" altLang="en-US" b="0" i="0" dirty="0">
                <a:solidFill>
                  <a:srgbClr val="000000"/>
                </a:solidFill>
                <a:effectLst/>
                <a:latin typeface="細明體"/>
              </a:rPr>
              <a:t>措施。</a:t>
            </a:r>
            <a:br>
              <a:rPr lang="zh-TW" altLang="en-US" dirty="0"/>
            </a:br>
            <a:r>
              <a:rPr lang="zh-TW" altLang="en-US" b="0" i="0" dirty="0">
                <a:solidFill>
                  <a:srgbClr val="000000"/>
                </a:solidFill>
                <a:effectLst/>
                <a:latin typeface="細明體"/>
              </a:rPr>
              <a:t>九、資通安全事件</a:t>
            </a:r>
            <a:r>
              <a:rPr lang="zh-TW" altLang="en-US" b="1" i="0" dirty="0">
                <a:solidFill>
                  <a:srgbClr val="FF0000"/>
                </a:solidFill>
                <a:effectLst>
                  <a:outerShdw blurRad="38100" dist="38100" dir="2700000" algn="tl">
                    <a:srgbClr val="000000">
                      <a:alpha val="43137"/>
                    </a:srgbClr>
                  </a:outerShdw>
                </a:effectLst>
                <a:latin typeface="細明體"/>
              </a:rPr>
              <a:t>通報</a:t>
            </a:r>
            <a:r>
              <a:rPr lang="zh-TW" altLang="en-US" b="0" i="0" dirty="0">
                <a:solidFill>
                  <a:srgbClr val="000000"/>
                </a:solidFill>
                <a:effectLst/>
                <a:latin typeface="細明體"/>
              </a:rPr>
              <a:t>、應變及</a:t>
            </a:r>
            <a:r>
              <a:rPr lang="zh-TW" altLang="en-US" b="1" i="0" dirty="0">
                <a:solidFill>
                  <a:srgbClr val="FF0000"/>
                </a:solidFill>
                <a:effectLst>
                  <a:outerShdw blurRad="38100" dist="38100" dir="2700000" algn="tl">
                    <a:srgbClr val="000000">
                      <a:alpha val="43137"/>
                    </a:srgbClr>
                  </a:outerShdw>
                </a:effectLst>
                <a:latin typeface="細明體"/>
              </a:rPr>
              <a:t>演練</a:t>
            </a:r>
            <a:r>
              <a:rPr lang="zh-TW" altLang="en-US" b="0" i="0" dirty="0">
                <a:solidFill>
                  <a:srgbClr val="000000"/>
                </a:solidFill>
                <a:effectLst/>
                <a:latin typeface="細明體"/>
              </a:rPr>
              <a:t>相關機制。</a:t>
            </a:r>
            <a:br>
              <a:rPr lang="zh-TW" altLang="en-US" dirty="0"/>
            </a:br>
            <a:r>
              <a:rPr lang="zh-TW" altLang="en-US" b="0" i="0" dirty="0">
                <a:solidFill>
                  <a:srgbClr val="000000"/>
                </a:solidFill>
                <a:effectLst/>
                <a:latin typeface="細明體"/>
              </a:rPr>
              <a:t>十、資通安全情資之評估及因應機制。</a:t>
            </a:r>
            <a:br>
              <a:rPr lang="zh-TW" altLang="en-US" dirty="0"/>
            </a:br>
            <a:r>
              <a:rPr lang="zh-TW" altLang="en-US" b="0" i="0" dirty="0">
                <a:solidFill>
                  <a:srgbClr val="000000"/>
                </a:solidFill>
                <a:effectLst/>
                <a:latin typeface="細明體"/>
              </a:rPr>
              <a:t>十一、資通系統或服務委外辦理之管理措施。</a:t>
            </a:r>
            <a:br>
              <a:rPr lang="zh-TW" altLang="en-US" dirty="0"/>
            </a:br>
            <a:r>
              <a:rPr lang="zh-TW" altLang="en-US" b="0" i="0" dirty="0">
                <a:solidFill>
                  <a:srgbClr val="000000"/>
                </a:solidFill>
                <a:effectLst/>
                <a:latin typeface="細明體"/>
              </a:rPr>
              <a:t>十二、公務機關所屬人員辦理業務涉及資通安全事項之考核機制。</a:t>
            </a:r>
            <a:br>
              <a:rPr lang="zh-TW" altLang="en-US" dirty="0"/>
            </a:br>
            <a:r>
              <a:rPr lang="zh-TW" altLang="en-US" b="0" i="0" dirty="0">
                <a:solidFill>
                  <a:srgbClr val="000000"/>
                </a:solidFill>
                <a:effectLst/>
                <a:latin typeface="細明體"/>
              </a:rPr>
              <a:t>十三、資通安全維護計畫與實施情形之持續精進及績效管理機制。</a:t>
            </a:r>
            <a:endParaRPr lang="zh-TW" altLang="en-US" dirty="0"/>
          </a:p>
        </p:txBody>
      </p:sp>
    </p:spTree>
    <p:extLst>
      <p:ext uri="{BB962C8B-B14F-4D97-AF65-F5344CB8AC3E}">
        <p14:creationId xmlns:p14="http://schemas.microsoft.com/office/powerpoint/2010/main" val="1896558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908720"/>
            <a:ext cx="6390456" cy="369332"/>
          </a:xfrm>
          <a:prstGeom prst="rect">
            <a:avLst/>
          </a:prstGeom>
        </p:spPr>
        <p:txBody>
          <a:bodyPr wrap="square">
            <a:spAutoFit/>
          </a:bodyPr>
          <a:lstStyle/>
          <a:p>
            <a:r>
              <a:rPr lang="en-US" altLang="zh-TW" dirty="0"/>
              <a:t>https://law.moj.gov.tw/LawClass/LawAll.aspx?pcode=A0030304</a:t>
            </a:r>
            <a:endParaRPr lang="zh-TW" altLang="en-US" dirty="0"/>
          </a:p>
        </p:txBody>
      </p:sp>
      <p:sp>
        <p:nvSpPr>
          <p:cNvPr id="3" name="矩形 2"/>
          <p:cNvSpPr/>
          <p:nvPr/>
        </p:nvSpPr>
        <p:spPr>
          <a:xfrm>
            <a:off x="1979712" y="1556792"/>
            <a:ext cx="5382344" cy="923330"/>
          </a:xfrm>
          <a:prstGeom prst="rect">
            <a:avLst/>
          </a:prstGeom>
        </p:spPr>
        <p:txBody>
          <a:bodyPr wrap="square">
            <a:spAutoFit/>
          </a:bodyPr>
          <a:lstStyle/>
          <a:p>
            <a:r>
              <a:rPr lang="zh-TW" altLang="en-US" dirty="0"/>
              <a:t>法規名稱：資通安全責任等級分級辦法 </a:t>
            </a:r>
            <a:endParaRPr lang="en-US" altLang="zh-TW" dirty="0"/>
          </a:p>
          <a:p>
            <a:r>
              <a:rPr lang="zh-TW" altLang="en-US" dirty="0"/>
              <a:t>修正日期：民國 </a:t>
            </a:r>
            <a:r>
              <a:rPr lang="en-US" altLang="zh-TW" dirty="0"/>
              <a:t>108 </a:t>
            </a:r>
            <a:r>
              <a:rPr lang="zh-TW" altLang="en-US" dirty="0"/>
              <a:t>年 </a:t>
            </a:r>
            <a:r>
              <a:rPr lang="en-US" altLang="zh-TW" dirty="0"/>
              <a:t>08 </a:t>
            </a:r>
            <a:r>
              <a:rPr lang="zh-TW" altLang="en-US" dirty="0"/>
              <a:t>月 </a:t>
            </a:r>
            <a:r>
              <a:rPr lang="en-US" altLang="zh-TW" dirty="0"/>
              <a:t>26 </a:t>
            </a:r>
            <a:r>
              <a:rPr lang="zh-TW" altLang="en-US" dirty="0"/>
              <a:t>日</a:t>
            </a:r>
          </a:p>
          <a:p>
            <a:r>
              <a:rPr lang="zh-TW" altLang="en-US" dirty="0"/>
              <a:t>法規類別：行政 ＞ 院本部 ＞ 通用目</a:t>
            </a:r>
          </a:p>
        </p:txBody>
      </p:sp>
    </p:spTree>
    <p:extLst>
      <p:ext uri="{BB962C8B-B14F-4D97-AF65-F5344CB8AC3E}">
        <p14:creationId xmlns:p14="http://schemas.microsoft.com/office/powerpoint/2010/main" val="105400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6B5304-775F-406B-83FA-4933FB036673}"/>
              </a:ext>
            </a:extLst>
          </p:cNvPr>
          <p:cNvSpPr/>
          <p:nvPr/>
        </p:nvSpPr>
        <p:spPr>
          <a:xfrm>
            <a:off x="827584" y="1028343"/>
            <a:ext cx="7704856" cy="4801314"/>
          </a:xfrm>
          <a:prstGeom prst="rect">
            <a:avLst/>
          </a:prstGeom>
        </p:spPr>
        <p:txBody>
          <a:bodyPr wrap="square">
            <a:spAutoFit/>
          </a:bodyPr>
          <a:lstStyle/>
          <a:p>
            <a:r>
              <a:rPr lang="zh-TW" altLang="en-US" dirty="0"/>
              <a:t>第 </a:t>
            </a:r>
            <a:r>
              <a:rPr lang="en-US" altLang="zh-TW" dirty="0"/>
              <a:t>1 </a:t>
            </a:r>
            <a:r>
              <a:rPr lang="zh-TW" altLang="en-US" dirty="0"/>
              <a:t>條</a:t>
            </a:r>
          </a:p>
          <a:p>
            <a:r>
              <a:rPr lang="zh-TW" altLang="en-US" dirty="0"/>
              <a:t>本辦法依資通安全管理法（以下簡稱本法）第七條第一項規定訂定之。</a:t>
            </a:r>
          </a:p>
          <a:p>
            <a:r>
              <a:rPr lang="zh-TW" altLang="en-US" dirty="0"/>
              <a:t>第 </a:t>
            </a:r>
            <a:r>
              <a:rPr lang="en-US" altLang="zh-TW" dirty="0"/>
              <a:t>2 </a:t>
            </a:r>
            <a:r>
              <a:rPr lang="zh-TW" altLang="en-US" dirty="0"/>
              <a:t>條</a:t>
            </a:r>
          </a:p>
          <a:p>
            <a:r>
              <a:rPr lang="zh-TW" altLang="en-US" dirty="0"/>
              <a:t>公務機關及特定非公務機關（以下簡稱各機關）之資通安全責任等級，由</a:t>
            </a:r>
          </a:p>
          <a:p>
            <a:r>
              <a:rPr lang="zh-TW" altLang="en-US" dirty="0"/>
              <a:t>高至低，分為 </a:t>
            </a:r>
            <a:r>
              <a:rPr lang="en-US" altLang="zh-TW" dirty="0"/>
              <a:t>A  </a:t>
            </a:r>
            <a:r>
              <a:rPr lang="zh-TW" altLang="en-US" dirty="0"/>
              <a:t>級、</a:t>
            </a:r>
            <a:r>
              <a:rPr lang="en-US" altLang="zh-TW" dirty="0"/>
              <a:t>B </a:t>
            </a:r>
            <a:r>
              <a:rPr lang="zh-TW" altLang="en-US" dirty="0"/>
              <a:t>級、</a:t>
            </a:r>
            <a:r>
              <a:rPr lang="en-US" altLang="zh-TW" dirty="0"/>
              <a:t>C </a:t>
            </a:r>
            <a:r>
              <a:rPr lang="zh-TW" altLang="en-US" dirty="0"/>
              <a:t>級、</a:t>
            </a:r>
            <a:r>
              <a:rPr lang="en-US" altLang="zh-TW" dirty="0"/>
              <a:t>D </a:t>
            </a:r>
            <a:r>
              <a:rPr lang="zh-TW" altLang="en-US" dirty="0"/>
              <a:t>級及 </a:t>
            </a:r>
            <a:r>
              <a:rPr lang="en-US" altLang="zh-TW" dirty="0"/>
              <a:t>E  </a:t>
            </a:r>
            <a:r>
              <a:rPr lang="zh-TW" altLang="en-US" dirty="0"/>
              <a:t>級。</a:t>
            </a:r>
            <a:endParaRPr lang="en-US" altLang="zh-TW" dirty="0"/>
          </a:p>
          <a:p>
            <a:endParaRPr lang="en-US" altLang="zh-TW" dirty="0"/>
          </a:p>
          <a:p>
            <a:r>
              <a:rPr lang="zh-TW" altLang="en-US" dirty="0"/>
              <a:t>第 </a:t>
            </a:r>
            <a:r>
              <a:rPr lang="en-US" altLang="zh-TW" dirty="0"/>
              <a:t>4 </a:t>
            </a:r>
            <a:r>
              <a:rPr lang="zh-TW" altLang="en-US" dirty="0"/>
              <a:t>條各機關有下列情形之一者，其資通安全責任等級為 </a:t>
            </a:r>
            <a:r>
              <a:rPr lang="en-US" altLang="zh-TW" b="1" dirty="0">
                <a:solidFill>
                  <a:srgbClr val="FF0000"/>
                </a:solidFill>
                <a:effectLst>
                  <a:outerShdw blurRad="38100" dist="38100" dir="2700000" algn="tl">
                    <a:srgbClr val="000000">
                      <a:alpha val="43137"/>
                    </a:srgbClr>
                  </a:outerShdw>
                </a:effectLst>
              </a:rPr>
              <a:t>A </a:t>
            </a:r>
            <a:r>
              <a:rPr lang="en-US" altLang="zh-TW" dirty="0"/>
              <a:t> </a:t>
            </a:r>
            <a:r>
              <a:rPr lang="zh-TW" altLang="en-US" dirty="0"/>
              <a:t>級：</a:t>
            </a:r>
          </a:p>
          <a:p>
            <a:pPr lvl="1"/>
            <a:r>
              <a:rPr lang="zh-TW" altLang="en-US" dirty="0"/>
              <a:t>一、業務涉及國家機密。</a:t>
            </a:r>
          </a:p>
          <a:p>
            <a:pPr lvl="1"/>
            <a:r>
              <a:rPr lang="zh-TW" altLang="en-US" dirty="0"/>
              <a:t>二、業務涉及外交、國防或國土安全事項。</a:t>
            </a:r>
          </a:p>
          <a:p>
            <a:pPr lvl="1"/>
            <a:r>
              <a:rPr lang="zh-TW" altLang="en-US" dirty="0"/>
              <a:t>三、業務涉及全國性民眾服務或跨公務機關共用性資通系統之維運。</a:t>
            </a:r>
          </a:p>
          <a:p>
            <a:pPr lvl="1"/>
            <a:r>
              <a:rPr lang="zh-TW" altLang="en-US" dirty="0"/>
              <a:t>四、業務涉及全國性民眾或公務員個人資料檔案之持有。</a:t>
            </a:r>
          </a:p>
          <a:p>
            <a:pPr lvl="1"/>
            <a:r>
              <a:rPr lang="zh-TW" altLang="en-US" dirty="0"/>
              <a:t>五、屬公務機關，且業務涉及全國性之關鍵基礎設施事項。</a:t>
            </a:r>
          </a:p>
          <a:p>
            <a:pPr lvl="1"/>
            <a:r>
              <a:rPr lang="zh-TW" altLang="en-US" dirty="0"/>
              <a:t>六、屬關鍵基礎設施提供者，且業務經中央目的事業主管機關考量其</a:t>
            </a:r>
            <a:r>
              <a:rPr lang="en-US" altLang="zh-TW" dirty="0"/>
              <a:t>	</a:t>
            </a:r>
            <a:r>
              <a:rPr lang="zh-TW" altLang="en-US" dirty="0"/>
              <a:t>提供或維運關鍵基礎設施服務之用戶數、市場占有率、區域、可</a:t>
            </a:r>
            <a:r>
              <a:rPr lang="en-US" altLang="zh-TW" dirty="0"/>
              <a:t>	</a:t>
            </a:r>
            <a:r>
              <a:rPr lang="zh-TW" altLang="en-US" dirty="0"/>
              <a:t>替代性，認其資通系統失效或受影響，對社會公共利益、民心士</a:t>
            </a:r>
            <a:r>
              <a:rPr lang="en-US" altLang="zh-TW" dirty="0"/>
              <a:t>	</a:t>
            </a:r>
            <a:r>
              <a:rPr lang="zh-TW" altLang="en-US" dirty="0"/>
              <a:t>  氣或民眾生命、身體、財產安全將產生災難性或非常嚴重之影響。</a:t>
            </a:r>
          </a:p>
          <a:p>
            <a:pPr lvl="1"/>
            <a:r>
              <a:rPr lang="zh-TW" altLang="en-US" dirty="0"/>
              <a:t>七、屬公立醫學中心。</a:t>
            </a:r>
          </a:p>
        </p:txBody>
      </p:sp>
    </p:spTree>
    <p:extLst>
      <p:ext uri="{BB962C8B-B14F-4D97-AF65-F5344CB8AC3E}">
        <p14:creationId xmlns:p14="http://schemas.microsoft.com/office/powerpoint/2010/main" val="296310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87454E-6099-4113-BC5B-11DD752775A2}"/>
              </a:ext>
            </a:extLst>
          </p:cNvPr>
          <p:cNvSpPr/>
          <p:nvPr/>
        </p:nvSpPr>
        <p:spPr>
          <a:xfrm>
            <a:off x="1844824" y="548680"/>
            <a:ext cx="5679504" cy="1938992"/>
          </a:xfrm>
          <a:prstGeom prst="rect">
            <a:avLst/>
          </a:prstGeom>
        </p:spPr>
        <p:txBody>
          <a:bodyPr wrap="square">
            <a:spAutoFit/>
          </a:bodyPr>
          <a:lstStyle/>
          <a:p>
            <a:r>
              <a:rPr lang="zh-TW" altLang="en-US" sz="2400" dirty="0"/>
              <a:t>下列何者不是資通安全責任等級不為 </a:t>
            </a:r>
            <a:r>
              <a:rPr lang="en-US" altLang="zh-TW" sz="2400" dirty="0"/>
              <a:t>A</a:t>
            </a:r>
            <a:r>
              <a:rPr lang="zh-TW" altLang="en-US" sz="2400" dirty="0"/>
              <a:t>的</a:t>
            </a:r>
            <a:endParaRPr lang="en-US" altLang="zh-TW" sz="2400" dirty="0"/>
          </a:p>
          <a:p>
            <a:r>
              <a:rPr lang="en-US" altLang="zh-TW" sz="2400" dirty="0"/>
              <a:t>(A)</a:t>
            </a:r>
            <a:r>
              <a:rPr lang="zh-TW" altLang="en-US" sz="2400" dirty="0"/>
              <a:t>國防部</a:t>
            </a:r>
            <a:endParaRPr lang="en-US" altLang="zh-TW" sz="2400" dirty="0"/>
          </a:p>
          <a:p>
            <a:r>
              <a:rPr lang="en-US" altLang="zh-TW" sz="2400" dirty="0"/>
              <a:t>(B)</a:t>
            </a:r>
            <a:r>
              <a:rPr lang="zh-TW" altLang="en-US" sz="2400" dirty="0"/>
              <a:t>總統府</a:t>
            </a:r>
            <a:endParaRPr lang="en-US" altLang="zh-TW" sz="2400" dirty="0"/>
          </a:p>
          <a:p>
            <a:r>
              <a:rPr lang="en-US" altLang="zh-TW" sz="2400" dirty="0"/>
              <a:t>(C)</a:t>
            </a:r>
            <a:r>
              <a:rPr lang="zh-TW" altLang="en-US" sz="2400" dirty="0"/>
              <a:t>公立醫學中心</a:t>
            </a:r>
            <a:endParaRPr lang="en-US" altLang="zh-TW" sz="2400" dirty="0"/>
          </a:p>
          <a:p>
            <a:r>
              <a:rPr lang="en-US" altLang="zh-TW" sz="2400" dirty="0">
                <a:solidFill>
                  <a:srgbClr val="FF0000"/>
                </a:solidFill>
              </a:rPr>
              <a:t>(D)</a:t>
            </a:r>
            <a:r>
              <a:rPr lang="zh-TW" altLang="en-US" sz="2400" dirty="0">
                <a:solidFill>
                  <a:srgbClr val="FF0000"/>
                </a:solidFill>
              </a:rPr>
              <a:t>公立區域醫院</a:t>
            </a:r>
            <a:endParaRPr lang="en-US" altLang="zh-TW" sz="2400" dirty="0">
              <a:solidFill>
                <a:srgbClr val="FF0000"/>
              </a:solidFill>
            </a:endParaRPr>
          </a:p>
        </p:txBody>
      </p:sp>
    </p:spTree>
    <p:extLst>
      <p:ext uri="{BB962C8B-B14F-4D97-AF65-F5344CB8AC3E}">
        <p14:creationId xmlns:p14="http://schemas.microsoft.com/office/powerpoint/2010/main" val="264696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B61707-A92B-401A-A20C-556E49B60FB1}"/>
              </a:ext>
            </a:extLst>
          </p:cNvPr>
          <p:cNvSpPr/>
          <p:nvPr/>
        </p:nvSpPr>
        <p:spPr>
          <a:xfrm>
            <a:off x="413792" y="1443841"/>
            <a:ext cx="8316416" cy="3970318"/>
          </a:xfrm>
          <a:prstGeom prst="rect">
            <a:avLst/>
          </a:prstGeom>
        </p:spPr>
        <p:txBody>
          <a:bodyPr wrap="square">
            <a:spAutoFit/>
          </a:bodyPr>
          <a:lstStyle/>
          <a:p>
            <a:r>
              <a:rPr lang="zh-TW" altLang="en-US" dirty="0"/>
              <a:t>第 </a:t>
            </a:r>
            <a:r>
              <a:rPr lang="en-US" altLang="zh-TW" dirty="0"/>
              <a:t>5 </a:t>
            </a:r>
            <a:r>
              <a:rPr lang="zh-TW" altLang="en-US" dirty="0"/>
              <a:t>條各機關有下列情形之一者，其資通安全責任等級為 </a:t>
            </a:r>
            <a:r>
              <a:rPr lang="en-US" altLang="zh-TW" b="1" dirty="0">
                <a:solidFill>
                  <a:srgbClr val="FF0000"/>
                </a:solidFill>
                <a:effectLst>
                  <a:outerShdw blurRad="38100" dist="38100" dir="2700000" algn="tl">
                    <a:srgbClr val="000000">
                      <a:alpha val="43137"/>
                    </a:srgbClr>
                  </a:outerShdw>
                </a:effectLst>
              </a:rPr>
              <a:t>B</a:t>
            </a:r>
            <a:r>
              <a:rPr lang="en-US" altLang="zh-TW" dirty="0"/>
              <a:t>  </a:t>
            </a:r>
            <a:r>
              <a:rPr lang="zh-TW" altLang="en-US" dirty="0"/>
              <a:t>級：</a:t>
            </a:r>
          </a:p>
          <a:p>
            <a:pPr lvl="1"/>
            <a:r>
              <a:rPr lang="zh-TW" altLang="en-US" dirty="0"/>
              <a:t>一、業務涉及公務機關捐助、資助或研發之敏感科學技術資訊之安全維護</a:t>
            </a:r>
          </a:p>
          <a:p>
            <a:pPr lvl="1"/>
            <a:r>
              <a:rPr lang="zh-TW" altLang="en-US" dirty="0"/>
              <a:t>    及管理。</a:t>
            </a:r>
          </a:p>
          <a:p>
            <a:pPr lvl="1"/>
            <a:r>
              <a:rPr lang="zh-TW" altLang="en-US" dirty="0"/>
              <a:t>二、業務涉及區域性、地區性民眾服務或跨公務機關共用性資通系統之維</a:t>
            </a:r>
          </a:p>
          <a:p>
            <a:pPr lvl="1"/>
            <a:r>
              <a:rPr lang="zh-TW" altLang="en-US" dirty="0"/>
              <a:t>    運。</a:t>
            </a:r>
          </a:p>
          <a:p>
            <a:pPr lvl="1"/>
            <a:r>
              <a:rPr lang="zh-TW" altLang="en-US" dirty="0"/>
              <a:t>三、業務涉及區域性或地區性民眾個人資料檔案之持有。</a:t>
            </a:r>
          </a:p>
          <a:p>
            <a:pPr lvl="1"/>
            <a:r>
              <a:rPr lang="zh-TW" altLang="en-US" dirty="0"/>
              <a:t>四、業務涉及中央二級機關及所屬各級機關（構）共用性資通系統之維運</a:t>
            </a:r>
          </a:p>
          <a:p>
            <a:pPr lvl="1"/>
            <a:r>
              <a:rPr lang="zh-TW" altLang="en-US" dirty="0"/>
              <a:t>    。</a:t>
            </a:r>
          </a:p>
          <a:p>
            <a:pPr lvl="1"/>
            <a:r>
              <a:rPr lang="zh-TW" altLang="en-US" dirty="0"/>
              <a:t>五、屬公務機關，且業務涉及區域性或地區性之關鍵基礎設施事項。</a:t>
            </a:r>
          </a:p>
          <a:p>
            <a:pPr lvl="1"/>
            <a:r>
              <a:rPr lang="zh-TW" altLang="en-US" dirty="0"/>
              <a:t>六、屬關鍵基礎設施提供者，且業務經中央目的事業主管機關考量其提供</a:t>
            </a:r>
          </a:p>
          <a:p>
            <a:pPr lvl="1"/>
            <a:r>
              <a:rPr lang="zh-TW" altLang="en-US" dirty="0"/>
              <a:t>    或維運關鍵基礎設施服務之用戶數、市場占有率、區域、可替代性，</a:t>
            </a:r>
          </a:p>
          <a:p>
            <a:pPr lvl="1"/>
            <a:r>
              <a:rPr lang="zh-TW" altLang="en-US" dirty="0"/>
              <a:t>    認其資通系統失效或受影響，對社會公共利益、民心士氣或民眾生命</a:t>
            </a:r>
          </a:p>
          <a:p>
            <a:pPr lvl="1"/>
            <a:r>
              <a:rPr lang="zh-TW" altLang="en-US" dirty="0"/>
              <a:t>    、身體、財產安全將產生嚴重影響。</a:t>
            </a:r>
          </a:p>
          <a:p>
            <a:pPr lvl="1"/>
            <a:r>
              <a:rPr lang="zh-TW" altLang="en-US" dirty="0"/>
              <a:t>七、屬</a:t>
            </a:r>
            <a:r>
              <a:rPr lang="zh-TW" altLang="en-US" b="1" dirty="0">
                <a:solidFill>
                  <a:srgbClr val="FF0000"/>
                </a:solidFill>
                <a:effectLst>
                  <a:outerShdw blurRad="38100" dist="38100" dir="2700000" algn="tl">
                    <a:srgbClr val="000000">
                      <a:alpha val="43137"/>
                    </a:srgbClr>
                  </a:outerShdw>
                </a:effectLst>
              </a:rPr>
              <a:t>公立區域醫院</a:t>
            </a:r>
            <a:r>
              <a:rPr lang="zh-TW" altLang="en-US" dirty="0"/>
              <a:t>或</a:t>
            </a:r>
            <a:r>
              <a:rPr lang="zh-TW" altLang="en-US" b="1" dirty="0">
                <a:solidFill>
                  <a:srgbClr val="FF0000"/>
                </a:solidFill>
                <a:effectLst>
                  <a:outerShdw blurRad="38100" dist="38100" dir="2700000" algn="tl">
                    <a:srgbClr val="000000">
                      <a:alpha val="43137"/>
                    </a:srgbClr>
                  </a:outerShdw>
                </a:effectLst>
              </a:rPr>
              <a:t>地區醫院</a:t>
            </a:r>
            <a:r>
              <a:rPr lang="zh-TW" altLang="en-US" dirty="0"/>
              <a:t>。</a:t>
            </a:r>
          </a:p>
        </p:txBody>
      </p:sp>
    </p:spTree>
    <p:extLst>
      <p:ext uri="{BB962C8B-B14F-4D97-AF65-F5344CB8AC3E}">
        <p14:creationId xmlns:p14="http://schemas.microsoft.com/office/powerpoint/2010/main" val="425683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47A069-F690-4AB6-BFBE-E57F47CFAE6A}"/>
              </a:ext>
            </a:extLst>
          </p:cNvPr>
          <p:cNvSpPr/>
          <p:nvPr/>
        </p:nvSpPr>
        <p:spPr>
          <a:xfrm>
            <a:off x="719572" y="1443841"/>
            <a:ext cx="7704856" cy="3970318"/>
          </a:xfrm>
          <a:prstGeom prst="rect">
            <a:avLst/>
          </a:prstGeom>
        </p:spPr>
        <p:txBody>
          <a:bodyPr wrap="square">
            <a:spAutoFit/>
          </a:bodyPr>
          <a:lstStyle/>
          <a:p>
            <a:r>
              <a:rPr lang="zh-TW" altLang="en-US" dirty="0"/>
              <a:t>第 </a:t>
            </a:r>
            <a:r>
              <a:rPr lang="en-US" altLang="zh-TW" dirty="0"/>
              <a:t>6 </a:t>
            </a:r>
            <a:r>
              <a:rPr lang="zh-TW" altLang="en-US" dirty="0"/>
              <a:t>條</a:t>
            </a:r>
          </a:p>
          <a:p>
            <a:r>
              <a:rPr lang="zh-TW" altLang="en-US" dirty="0"/>
              <a:t>各機關維運自行或</a:t>
            </a:r>
            <a:r>
              <a:rPr lang="zh-TW" altLang="en-US" b="1" dirty="0">
                <a:solidFill>
                  <a:srgbClr val="FF0000"/>
                </a:solidFill>
                <a:effectLst>
                  <a:outerShdw blurRad="38100" dist="38100" dir="2700000" algn="tl">
                    <a:srgbClr val="000000">
                      <a:alpha val="43137"/>
                    </a:srgbClr>
                  </a:outerShdw>
                </a:effectLst>
              </a:rPr>
              <a:t>委外開發</a:t>
            </a:r>
            <a:r>
              <a:rPr lang="zh-TW" altLang="en-US" dirty="0"/>
              <a:t>之資通系統者，其資通安全責任等級為 </a:t>
            </a:r>
            <a:r>
              <a:rPr lang="en-US" altLang="zh-TW" b="1" dirty="0">
                <a:solidFill>
                  <a:srgbClr val="FF0000"/>
                </a:solidFill>
                <a:effectLst>
                  <a:outerShdw blurRad="38100" dist="38100" dir="2700000" algn="tl">
                    <a:srgbClr val="000000">
                      <a:alpha val="43137"/>
                    </a:srgbClr>
                  </a:outerShdw>
                </a:effectLst>
              </a:rPr>
              <a:t>C</a:t>
            </a:r>
            <a:r>
              <a:rPr lang="en-US" altLang="zh-TW" dirty="0"/>
              <a:t>  </a:t>
            </a:r>
            <a:r>
              <a:rPr lang="zh-TW" altLang="en-US" dirty="0"/>
              <a:t>級</a:t>
            </a:r>
          </a:p>
          <a:p>
            <a:r>
              <a:rPr lang="zh-TW" altLang="en-US" dirty="0"/>
              <a:t>。</a:t>
            </a:r>
          </a:p>
          <a:p>
            <a:r>
              <a:rPr lang="zh-TW" altLang="en-US" dirty="0"/>
              <a:t>第 </a:t>
            </a:r>
            <a:r>
              <a:rPr lang="en-US" altLang="zh-TW" dirty="0"/>
              <a:t>7 </a:t>
            </a:r>
            <a:r>
              <a:rPr lang="zh-TW" altLang="en-US" dirty="0"/>
              <a:t>條</a:t>
            </a:r>
          </a:p>
          <a:p>
            <a:r>
              <a:rPr lang="zh-TW" altLang="en-US" dirty="0"/>
              <a:t>各機關自行辦理資通業務，未維運自行或委外開發之資通系統者，其資通</a:t>
            </a:r>
          </a:p>
          <a:p>
            <a:r>
              <a:rPr lang="zh-TW" altLang="en-US" dirty="0"/>
              <a:t>安全責任等級為 </a:t>
            </a:r>
            <a:r>
              <a:rPr lang="en-US" altLang="zh-TW" b="1" dirty="0">
                <a:solidFill>
                  <a:srgbClr val="FF0000"/>
                </a:solidFill>
                <a:effectLst>
                  <a:outerShdw blurRad="38100" dist="38100" dir="2700000" algn="tl">
                    <a:srgbClr val="000000">
                      <a:alpha val="43137"/>
                    </a:srgbClr>
                  </a:outerShdw>
                </a:effectLst>
              </a:rPr>
              <a:t>D</a:t>
            </a:r>
            <a:r>
              <a:rPr lang="en-US" altLang="zh-TW" dirty="0"/>
              <a:t>  </a:t>
            </a:r>
            <a:r>
              <a:rPr lang="zh-TW" altLang="en-US" dirty="0"/>
              <a:t>級。</a:t>
            </a:r>
          </a:p>
          <a:p>
            <a:r>
              <a:rPr lang="zh-TW" altLang="en-US" dirty="0"/>
              <a:t>第 </a:t>
            </a:r>
            <a:r>
              <a:rPr lang="en-US" altLang="zh-TW" dirty="0"/>
              <a:t>8 </a:t>
            </a:r>
            <a:r>
              <a:rPr lang="zh-TW" altLang="en-US" dirty="0"/>
              <a:t>條</a:t>
            </a:r>
          </a:p>
          <a:p>
            <a:r>
              <a:rPr lang="zh-TW" altLang="en-US" dirty="0"/>
              <a:t>各機關有下列情形之一者，其資通安全責任等級為 </a:t>
            </a:r>
            <a:r>
              <a:rPr lang="en-US" altLang="zh-TW" b="1" dirty="0">
                <a:solidFill>
                  <a:srgbClr val="FF0000"/>
                </a:solidFill>
                <a:effectLst>
                  <a:outerShdw blurRad="38100" dist="38100" dir="2700000" algn="tl">
                    <a:srgbClr val="000000">
                      <a:alpha val="43137"/>
                    </a:srgbClr>
                  </a:outerShdw>
                </a:effectLst>
              </a:rPr>
              <a:t>E</a:t>
            </a:r>
            <a:r>
              <a:rPr lang="en-US" altLang="zh-TW" dirty="0"/>
              <a:t>  </a:t>
            </a:r>
            <a:r>
              <a:rPr lang="zh-TW" altLang="en-US" dirty="0"/>
              <a:t>級：</a:t>
            </a:r>
          </a:p>
          <a:p>
            <a:r>
              <a:rPr lang="zh-TW" altLang="en-US" dirty="0"/>
              <a:t>一、無資通系統且未提供資通服務。</a:t>
            </a:r>
          </a:p>
          <a:p>
            <a:r>
              <a:rPr lang="zh-TW" altLang="en-US" dirty="0"/>
              <a:t>二、屬公務機關，且其全部資通業務由其上級機關、監督機關或上開機關</a:t>
            </a:r>
          </a:p>
          <a:p>
            <a:r>
              <a:rPr lang="zh-TW" altLang="en-US" dirty="0"/>
              <a:t>    指定之公務機關兼辦或代管。</a:t>
            </a:r>
          </a:p>
          <a:p>
            <a:r>
              <a:rPr lang="zh-TW" altLang="en-US" dirty="0"/>
              <a:t>三、屬特定非公務機關，且其全部資通業務由其中央目的事業主管機關、</a:t>
            </a:r>
          </a:p>
          <a:p>
            <a:r>
              <a:rPr lang="zh-TW" altLang="en-US" dirty="0"/>
              <a:t>    中央目的事業主管機關所屬公務機關、中央目的事業主管機關所管特</a:t>
            </a:r>
          </a:p>
          <a:p>
            <a:r>
              <a:rPr lang="zh-TW" altLang="en-US" dirty="0"/>
              <a:t>    定非公務機關或出資之公務機關兼辦或代管。</a:t>
            </a:r>
          </a:p>
        </p:txBody>
      </p:sp>
    </p:spTree>
    <p:extLst>
      <p:ext uri="{BB962C8B-B14F-4D97-AF65-F5344CB8AC3E}">
        <p14:creationId xmlns:p14="http://schemas.microsoft.com/office/powerpoint/2010/main" val="2244759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B9D0A68-D464-45B8-8547-91ED2E4AFC36}"/>
              </a:ext>
            </a:extLst>
          </p:cNvPr>
          <p:cNvSpPr>
            <a:spLocks noGrp="1"/>
          </p:cNvSpPr>
          <p:nvPr>
            <p:ph type="ctrTitle"/>
          </p:nvPr>
        </p:nvSpPr>
        <p:spPr>
          <a:xfrm>
            <a:off x="251520" y="2130425"/>
            <a:ext cx="8640960" cy="1470025"/>
          </a:xfrm>
        </p:spPr>
        <p:txBody>
          <a:bodyPr/>
          <a:lstStyle/>
          <a:p>
            <a:r>
              <a:rPr lang="zh-TW" altLang="en-US" dirty="0"/>
              <a:t>資通安全事件通報及應變辦法</a:t>
            </a:r>
          </a:p>
        </p:txBody>
      </p:sp>
      <p:sp>
        <p:nvSpPr>
          <p:cNvPr id="5" name="副標題 4">
            <a:extLst>
              <a:ext uri="{FF2B5EF4-FFF2-40B4-BE49-F238E27FC236}">
                <a16:creationId xmlns:a16="http://schemas.microsoft.com/office/drawing/2014/main" id="{3243A195-8F35-49D4-891E-AEF6C4F9C82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9613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發布日期</a:t>
            </a:r>
          </a:p>
        </p:txBody>
      </p:sp>
      <p:sp>
        <p:nvSpPr>
          <p:cNvPr id="6" name="矩形 5"/>
          <p:cNvSpPr/>
          <p:nvPr/>
        </p:nvSpPr>
        <p:spPr>
          <a:xfrm>
            <a:off x="1835696" y="2622060"/>
            <a:ext cx="4036682" cy="1477328"/>
          </a:xfrm>
          <a:prstGeom prst="rect">
            <a:avLst/>
          </a:prstGeom>
        </p:spPr>
        <p:txBody>
          <a:bodyPr wrap="none">
            <a:spAutoFit/>
          </a:bodyPr>
          <a:lstStyle/>
          <a:p>
            <a:r>
              <a:rPr lang="zh-TW" altLang="en-US" b="1" dirty="0"/>
              <a:t>第 一 章 總則</a:t>
            </a:r>
            <a:endParaRPr lang="en-US" altLang="zh-TW" b="1" dirty="0"/>
          </a:p>
          <a:p>
            <a:r>
              <a:rPr lang="zh-TW" altLang="en-US" b="1" dirty="0"/>
              <a:t>第 二 章 公務機關資通安全管理</a:t>
            </a:r>
            <a:endParaRPr lang="en-US" altLang="zh-TW" b="1" dirty="0"/>
          </a:p>
          <a:p>
            <a:r>
              <a:rPr lang="zh-TW" altLang="en-US" b="1" dirty="0"/>
              <a:t>第 三 章 特定非公務機關資通安全管理</a:t>
            </a:r>
            <a:endParaRPr lang="en-US" altLang="zh-TW" b="1" dirty="0"/>
          </a:p>
          <a:p>
            <a:r>
              <a:rPr lang="zh-TW" altLang="en-US" b="1" dirty="0"/>
              <a:t>第 四 章 罰則</a:t>
            </a:r>
            <a:endParaRPr lang="en-US" altLang="zh-TW" b="1" dirty="0"/>
          </a:p>
          <a:p>
            <a:r>
              <a:rPr lang="zh-TW" altLang="en-US" b="1" dirty="0"/>
              <a:t>第 五 章 附則</a:t>
            </a:r>
            <a:endParaRPr lang="en-US" altLang="zh-TW" b="1" dirty="0"/>
          </a:p>
        </p:txBody>
      </p:sp>
      <p:sp>
        <p:nvSpPr>
          <p:cNvPr id="7" name="矩形 6"/>
          <p:cNvSpPr/>
          <p:nvPr/>
        </p:nvSpPr>
        <p:spPr>
          <a:xfrm>
            <a:off x="1331640" y="1340416"/>
            <a:ext cx="6338937" cy="1200329"/>
          </a:xfrm>
          <a:prstGeom prst="rect">
            <a:avLst/>
          </a:prstGeom>
        </p:spPr>
        <p:txBody>
          <a:bodyPr wrap="square">
            <a:spAutoFit/>
          </a:bodyPr>
          <a:lstStyle/>
          <a:p>
            <a:r>
              <a:rPr lang="zh-TW" altLang="en-US" sz="2400" dirty="0"/>
              <a:t>法規名稱：資通安全管理法 </a:t>
            </a:r>
            <a:r>
              <a:rPr lang="en-US" altLang="zh-TW" sz="2400" dirty="0"/>
              <a:t>EN</a:t>
            </a:r>
          </a:p>
          <a:p>
            <a:r>
              <a:rPr lang="zh-TW" altLang="en-US" sz="2400" dirty="0"/>
              <a:t>公布日期：民國 </a:t>
            </a:r>
            <a:r>
              <a:rPr lang="en-US" altLang="zh-TW" sz="2400" dirty="0"/>
              <a:t>107 </a:t>
            </a:r>
            <a:r>
              <a:rPr lang="zh-TW" altLang="en-US" sz="2400" dirty="0"/>
              <a:t>年 </a:t>
            </a:r>
            <a:r>
              <a:rPr lang="en-US" altLang="zh-TW" sz="2400" dirty="0"/>
              <a:t>06 </a:t>
            </a:r>
            <a:r>
              <a:rPr lang="zh-TW" altLang="en-US" sz="2400" dirty="0"/>
              <a:t>月 </a:t>
            </a:r>
            <a:r>
              <a:rPr lang="en-US" altLang="zh-TW" sz="2400" dirty="0"/>
              <a:t>06 </a:t>
            </a:r>
            <a:r>
              <a:rPr lang="zh-TW" altLang="en-US" sz="2400" dirty="0"/>
              <a:t>日</a:t>
            </a:r>
          </a:p>
          <a:p>
            <a:r>
              <a:rPr lang="zh-TW" altLang="en-US" sz="2400" dirty="0"/>
              <a:t>法規類別：行政 ＞ 院本部 ＞ 通用目</a:t>
            </a:r>
          </a:p>
        </p:txBody>
      </p:sp>
    </p:spTree>
    <p:extLst>
      <p:ext uri="{BB962C8B-B14F-4D97-AF65-F5344CB8AC3E}">
        <p14:creationId xmlns:p14="http://schemas.microsoft.com/office/powerpoint/2010/main" val="96651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DAB8AF-F94B-4DF3-BAE8-13C710902C73}"/>
              </a:ext>
            </a:extLst>
          </p:cNvPr>
          <p:cNvSpPr>
            <a:spLocks noGrp="1"/>
          </p:cNvSpPr>
          <p:nvPr>
            <p:ph type="title"/>
          </p:nvPr>
        </p:nvSpPr>
        <p:spPr/>
        <p:txBody>
          <a:bodyPr>
            <a:normAutofit/>
          </a:bodyPr>
          <a:lstStyle/>
          <a:p>
            <a:r>
              <a:rPr lang="zh-TW" altLang="en-US" dirty="0"/>
              <a:t>目錄</a:t>
            </a:r>
          </a:p>
        </p:txBody>
      </p:sp>
      <p:sp>
        <p:nvSpPr>
          <p:cNvPr id="3" name="內容版面配置區 2">
            <a:extLst>
              <a:ext uri="{FF2B5EF4-FFF2-40B4-BE49-F238E27FC236}">
                <a16:creationId xmlns:a16="http://schemas.microsoft.com/office/drawing/2014/main" id="{E3CA6BFA-91D2-4115-852B-A7156F13FE7D}"/>
              </a:ext>
            </a:extLst>
          </p:cNvPr>
          <p:cNvSpPr>
            <a:spLocks noGrp="1"/>
          </p:cNvSpPr>
          <p:nvPr>
            <p:ph idx="1"/>
          </p:nvPr>
        </p:nvSpPr>
        <p:spPr/>
        <p:txBody>
          <a:bodyPr>
            <a:normAutofit/>
          </a:bodyPr>
          <a:lstStyle/>
          <a:p>
            <a:r>
              <a:rPr lang="zh-TW" altLang="en-US" sz="2400" b="1" dirty="0"/>
              <a:t>第 一 章 總則</a:t>
            </a:r>
            <a:endParaRPr lang="en-US" altLang="zh-TW" sz="2400" b="1" dirty="0"/>
          </a:p>
          <a:p>
            <a:r>
              <a:rPr lang="zh-TW" altLang="en-US" sz="2400" b="1" dirty="0"/>
              <a:t>第 二 章 公務機關資通安全事件之通報及應變</a:t>
            </a:r>
            <a:endParaRPr lang="en-US" altLang="zh-TW" sz="2400" b="1" dirty="0"/>
          </a:p>
          <a:p>
            <a:r>
              <a:rPr lang="zh-TW" altLang="en-US" sz="2400" b="1" dirty="0"/>
              <a:t>第 三 章 特定非公務機關資通安全事件之通報及應變</a:t>
            </a:r>
            <a:endParaRPr lang="en-US" altLang="zh-TW" sz="2400" b="1" dirty="0"/>
          </a:p>
          <a:p>
            <a:r>
              <a:rPr lang="zh-TW" altLang="en-US" sz="2400" b="1" dirty="0"/>
              <a:t>第 四 章 附則</a:t>
            </a:r>
            <a:endParaRPr lang="zh-TW" altLang="en-US" sz="2400" dirty="0"/>
          </a:p>
        </p:txBody>
      </p:sp>
    </p:spTree>
    <p:extLst>
      <p:ext uri="{BB962C8B-B14F-4D97-AF65-F5344CB8AC3E}">
        <p14:creationId xmlns:p14="http://schemas.microsoft.com/office/powerpoint/2010/main" val="211185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3FE92B-1F98-4A8C-A4A6-95B5EFB1B06D}"/>
              </a:ext>
            </a:extLst>
          </p:cNvPr>
          <p:cNvSpPr>
            <a:spLocks noGrp="1"/>
          </p:cNvSpPr>
          <p:nvPr>
            <p:ph type="title"/>
          </p:nvPr>
        </p:nvSpPr>
        <p:spPr>
          <a:xfrm>
            <a:off x="457200" y="274638"/>
            <a:ext cx="8229600" cy="1143000"/>
          </a:xfrm>
        </p:spPr>
        <p:txBody>
          <a:bodyPr>
            <a:normAutofit/>
          </a:bodyPr>
          <a:lstStyle/>
          <a:p>
            <a:r>
              <a:rPr lang="zh-TW" altLang="en-US" b="1" dirty="0"/>
              <a:t>第 一 章 總則</a:t>
            </a:r>
            <a:endParaRPr lang="zh-TW" altLang="en-US" dirty="0"/>
          </a:p>
        </p:txBody>
      </p:sp>
      <p:sp>
        <p:nvSpPr>
          <p:cNvPr id="7" name="矩形 6">
            <a:extLst>
              <a:ext uri="{FF2B5EF4-FFF2-40B4-BE49-F238E27FC236}">
                <a16:creationId xmlns:a16="http://schemas.microsoft.com/office/drawing/2014/main" id="{FD895910-50EA-43D6-8C65-00A54CA1CA7D}"/>
              </a:ext>
            </a:extLst>
          </p:cNvPr>
          <p:cNvSpPr/>
          <p:nvPr/>
        </p:nvSpPr>
        <p:spPr>
          <a:xfrm>
            <a:off x="457200" y="1417638"/>
            <a:ext cx="8435280" cy="5355312"/>
          </a:xfrm>
          <a:prstGeom prst="rect">
            <a:avLst/>
          </a:prstGeom>
        </p:spPr>
        <p:txBody>
          <a:bodyPr wrap="square">
            <a:spAutoFit/>
          </a:bodyPr>
          <a:lstStyle/>
          <a:p>
            <a:r>
              <a:rPr lang="zh-TW" altLang="en-US" dirty="0"/>
              <a:t>第 </a:t>
            </a:r>
            <a:r>
              <a:rPr lang="en-US" altLang="zh-TW" dirty="0"/>
              <a:t>1 </a:t>
            </a:r>
            <a:r>
              <a:rPr lang="zh-TW" altLang="en-US" dirty="0"/>
              <a:t>條</a:t>
            </a:r>
          </a:p>
          <a:p>
            <a:r>
              <a:rPr lang="zh-TW" altLang="en-US" dirty="0"/>
              <a:t>本辦法依資通安全管理法（以下簡稱本法）第十四條第四項及第十八條第</a:t>
            </a:r>
          </a:p>
          <a:p>
            <a:r>
              <a:rPr lang="zh-TW" altLang="en-US" dirty="0"/>
              <a:t>四項規定訂定之。</a:t>
            </a:r>
            <a:endParaRPr lang="en-US" altLang="zh-TW" dirty="0"/>
          </a:p>
          <a:p>
            <a:r>
              <a:rPr lang="zh-TW" altLang="en-US" dirty="0"/>
              <a:t>第 </a:t>
            </a:r>
            <a:r>
              <a:rPr lang="en-US" altLang="zh-TW" dirty="0"/>
              <a:t>2 </a:t>
            </a:r>
            <a:r>
              <a:rPr lang="zh-TW" altLang="en-US" dirty="0"/>
              <a:t>條</a:t>
            </a:r>
          </a:p>
          <a:p>
            <a:r>
              <a:rPr lang="zh-TW" altLang="en-US" dirty="0"/>
              <a:t>資通安全事件分為</a:t>
            </a:r>
            <a:r>
              <a:rPr lang="zh-TW" altLang="en-US" b="1" dirty="0">
                <a:solidFill>
                  <a:srgbClr val="FF0000"/>
                </a:solidFill>
                <a:effectLst>
                  <a:outerShdw blurRad="38100" dist="38100" dir="2700000" algn="tl">
                    <a:srgbClr val="000000">
                      <a:alpha val="43137"/>
                    </a:srgbClr>
                  </a:outerShdw>
                </a:effectLst>
              </a:rPr>
              <a:t>四</a:t>
            </a:r>
            <a:r>
              <a:rPr lang="zh-TW" altLang="en-US" dirty="0"/>
              <a:t>級。</a:t>
            </a:r>
          </a:p>
          <a:p>
            <a:r>
              <a:rPr lang="zh-TW" altLang="en-US" dirty="0"/>
              <a:t>公務機關或特定非公務機關（以下簡稱各機關）發生資通安全事件，有下</a:t>
            </a:r>
          </a:p>
          <a:p>
            <a:r>
              <a:rPr lang="zh-TW" altLang="en-US" dirty="0"/>
              <a:t>列情形之一者，為</a:t>
            </a:r>
            <a:r>
              <a:rPr lang="zh-TW" altLang="en-US" b="1" dirty="0">
                <a:solidFill>
                  <a:srgbClr val="FF0000"/>
                </a:solidFill>
                <a:effectLst>
                  <a:outerShdw blurRad="38100" dist="38100" dir="2700000" algn="tl">
                    <a:srgbClr val="000000">
                      <a:alpha val="43137"/>
                    </a:srgbClr>
                  </a:outerShdw>
                </a:effectLst>
              </a:rPr>
              <a:t>第一級</a:t>
            </a:r>
            <a:r>
              <a:rPr lang="zh-TW" altLang="en-US" dirty="0"/>
              <a:t>資通安全事件：</a:t>
            </a:r>
          </a:p>
          <a:p>
            <a:r>
              <a:rPr lang="en-US" altLang="zh-TW" dirty="0"/>
              <a:t>	</a:t>
            </a:r>
            <a:r>
              <a:rPr lang="zh-TW" altLang="en-US" dirty="0"/>
              <a:t>一、非核心業務資訊遭</a:t>
            </a:r>
            <a:r>
              <a:rPr lang="zh-TW" altLang="en-US" b="1" dirty="0">
                <a:solidFill>
                  <a:srgbClr val="FF0000"/>
                </a:solidFill>
                <a:effectLst>
                  <a:outerShdw blurRad="38100" dist="38100" dir="2700000" algn="tl">
                    <a:srgbClr val="000000">
                      <a:alpha val="43137"/>
                    </a:srgbClr>
                  </a:outerShdw>
                </a:effectLst>
              </a:rPr>
              <a:t>輕微洩漏</a:t>
            </a:r>
            <a:r>
              <a:rPr lang="zh-TW" altLang="en-US" dirty="0"/>
              <a:t>。</a:t>
            </a:r>
          </a:p>
          <a:p>
            <a:r>
              <a:rPr lang="en-US" altLang="zh-TW" dirty="0"/>
              <a:t>	</a:t>
            </a:r>
            <a:r>
              <a:rPr lang="zh-TW" altLang="en-US" dirty="0"/>
              <a:t>二、非核心業務資訊或非核心資通系統遭</a:t>
            </a:r>
            <a:r>
              <a:rPr lang="zh-TW" altLang="en-US" b="1" dirty="0">
                <a:solidFill>
                  <a:srgbClr val="FF0000"/>
                </a:solidFill>
                <a:effectLst>
                  <a:outerShdw blurRad="38100" dist="38100" dir="2700000" algn="tl">
                    <a:srgbClr val="000000">
                      <a:alpha val="43137"/>
                    </a:srgbClr>
                  </a:outerShdw>
                </a:effectLst>
              </a:rPr>
              <a:t>輕微竄改</a:t>
            </a:r>
            <a:r>
              <a:rPr lang="zh-TW" altLang="en-US" dirty="0"/>
              <a:t>。</a:t>
            </a:r>
          </a:p>
          <a:p>
            <a:r>
              <a:rPr lang="en-US" altLang="zh-TW" dirty="0"/>
              <a:t>	</a:t>
            </a:r>
            <a:r>
              <a:rPr lang="zh-TW" altLang="en-US" dirty="0"/>
              <a:t>三、非核心業務之運作受影響或停頓，於可容忍中斷時間內回復正常運作</a:t>
            </a:r>
          </a:p>
          <a:p>
            <a:r>
              <a:rPr lang="zh-TW" altLang="en-US" dirty="0"/>
              <a:t>    </a:t>
            </a:r>
            <a:r>
              <a:rPr lang="en-US" altLang="zh-TW" dirty="0"/>
              <a:t>	</a:t>
            </a:r>
            <a:r>
              <a:rPr lang="zh-TW" altLang="en-US" dirty="0"/>
              <a:t>         ，造成機關日常作業影響。</a:t>
            </a:r>
          </a:p>
          <a:p>
            <a:r>
              <a:rPr lang="zh-TW" altLang="en-US" dirty="0"/>
              <a:t>各機關發生資通安全事件，有下列情形之一者，為</a:t>
            </a:r>
            <a:r>
              <a:rPr lang="zh-TW" altLang="en-US" b="1" dirty="0">
                <a:solidFill>
                  <a:srgbClr val="FF0000"/>
                </a:solidFill>
                <a:effectLst>
                  <a:outerShdw blurRad="38100" dist="38100" dir="2700000" algn="tl">
                    <a:srgbClr val="000000">
                      <a:alpha val="43137"/>
                    </a:srgbClr>
                  </a:outerShdw>
                </a:effectLst>
              </a:rPr>
              <a:t>第二級</a:t>
            </a:r>
            <a:r>
              <a:rPr lang="zh-TW" altLang="en-US" dirty="0"/>
              <a:t>資通安全事件：</a:t>
            </a:r>
          </a:p>
          <a:p>
            <a:r>
              <a:rPr lang="en-US" altLang="zh-TW" dirty="0"/>
              <a:t>	</a:t>
            </a:r>
            <a:r>
              <a:rPr lang="zh-TW" altLang="en-US" dirty="0"/>
              <a:t>一、非核心業務資訊遭</a:t>
            </a:r>
            <a:r>
              <a:rPr lang="zh-TW" altLang="en-US" b="1" dirty="0">
                <a:solidFill>
                  <a:srgbClr val="FF0000"/>
                </a:solidFill>
                <a:effectLst>
                  <a:outerShdw blurRad="38100" dist="38100" dir="2700000" algn="tl">
                    <a:srgbClr val="000000">
                      <a:alpha val="43137"/>
                    </a:srgbClr>
                  </a:outerShdw>
                </a:effectLst>
              </a:rPr>
              <a:t>嚴重</a:t>
            </a:r>
            <a:r>
              <a:rPr lang="zh-TW" altLang="en-US" dirty="0"/>
              <a:t>洩漏，或未涉及關鍵基礎設施維運之核心業務</a:t>
            </a:r>
          </a:p>
          <a:p>
            <a:r>
              <a:rPr lang="zh-TW" altLang="en-US" dirty="0"/>
              <a:t>    </a:t>
            </a:r>
            <a:r>
              <a:rPr lang="en-US" altLang="zh-TW" dirty="0"/>
              <a:t>	</a:t>
            </a:r>
            <a:r>
              <a:rPr lang="zh-TW" altLang="en-US" dirty="0"/>
              <a:t>         資訊遭輕微洩漏。</a:t>
            </a:r>
          </a:p>
          <a:p>
            <a:r>
              <a:rPr lang="en-US" altLang="zh-TW" dirty="0"/>
              <a:t>	</a:t>
            </a:r>
            <a:r>
              <a:rPr lang="zh-TW" altLang="en-US" dirty="0"/>
              <a:t>二、非核心業務資訊或非核心資通系統遭</a:t>
            </a:r>
            <a:r>
              <a:rPr lang="zh-TW" altLang="en-US" b="1" dirty="0">
                <a:solidFill>
                  <a:srgbClr val="FF0000"/>
                </a:solidFill>
                <a:effectLst>
                  <a:outerShdw blurRad="38100" dist="38100" dir="2700000" algn="tl">
                    <a:srgbClr val="000000">
                      <a:alpha val="43137"/>
                    </a:srgbClr>
                  </a:outerShdw>
                </a:effectLst>
              </a:rPr>
              <a:t>嚴重</a:t>
            </a:r>
            <a:r>
              <a:rPr lang="zh-TW" altLang="en-US" dirty="0"/>
              <a:t>竄改，或未涉及關鍵基礎設</a:t>
            </a:r>
          </a:p>
          <a:p>
            <a:r>
              <a:rPr lang="zh-TW" altLang="en-US" dirty="0"/>
              <a:t>     </a:t>
            </a:r>
            <a:r>
              <a:rPr lang="en-US" altLang="zh-TW" dirty="0"/>
              <a:t>	</a:t>
            </a:r>
            <a:r>
              <a:rPr lang="zh-TW" altLang="en-US" dirty="0"/>
              <a:t>         施維運之核心業務資訊或核心資通系統遭輕微竄改。</a:t>
            </a:r>
          </a:p>
          <a:p>
            <a:r>
              <a:rPr lang="en-US" altLang="zh-TW" dirty="0"/>
              <a:t>	</a:t>
            </a:r>
            <a:r>
              <a:rPr lang="zh-TW" altLang="en-US" dirty="0"/>
              <a:t>三、非核心業務之運作受影響或停頓，</a:t>
            </a:r>
            <a:r>
              <a:rPr lang="zh-TW" altLang="en-US" b="1" dirty="0">
                <a:solidFill>
                  <a:srgbClr val="FF0000"/>
                </a:solidFill>
                <a:effectLst>
                  <a:outerShdw blurRad="38100" dist="38100" dir="2700000" algn="tl">
                    <a:srgbClr val="000000">
                      <a:alpha val="43137"/>
                    </a:srgbClr>
                  </a:outerShdw>
                </a:effectLst>
              </a:rPr>
              <a:t>無法於</a:t>
            </a:r>
            <a:r>
              <a:rPr lang="zh-TW" altLang="en-US" dirty="0"/>
              <a:t>可容忍中斷時間內回復正常</a:t>
            </a:r>
          </a:p>
          <a:p>
            <a:r>
              <a:rPr lang="zh-TW" altLang="en-US" dirty="0"/>
              <a:t>    </a:t>
            </a:r>
            <a:r>
              <a:rPr lang="en-US" altLang="zh-TW" dirty="0"/>
              <a:t>	</a:t>
            </a:r>
            <a:r>
              <a:rPr lang="zh-TW" altLang="en-US" dirty="0"/>
              <a:t>         運作，或未涉及關鍵基礎設施維運之核心業務或核心資通系統之運作</a:t>
            </a:r>
          </a:p>
          <a:p>
            <a:r>
              <a:rPr lang="zh-TW" altLang="en-US" dirty="0"/>
              <a:t>    </a:t>
            </a:r>
            <a:r>
              <a:rPr lang="en-US" altLang="zh-TW" dirty="0"/>
              <a:t>	</a:t>
            </a:r>
            <a:r>
              <a:rPr lang="zh-TW" altLang="en-US" dirty="0"/>
              <a:t>         受影響或停頓，於可容忍中斷時間內回復正常運作。</a:t>
            </a:r>
          </a:p>
        </p:txBody>
      </p:sp>
    </p:spTree>
    <p:extLst>
      <p:ext uri="{BB962C8B-B14F-4D97-AF65-F5344CB8AC3E}">
        <p14:creationId xmlns:p14="http://schemas.microsoft.com/office/powerpoint/2010/main" val="183497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3FE92B-1F98-4A8C-A4A6-95B5EFB1B06D}"/>
              </a:ext>
            </a:extLst>
          </p:cNvPr>
          <p:cNvSpPr>
            <a:spLocks noGrp="1"/>
          </p:cNvSpPr>
          <p:nvPr>
            <p:ph type="title"/>
          </p:nvPr>
        </p:nvSpPr>
        <p:spPr>
          <a:xfrm>
            <a:off x="457200" y="274638"/>
            <a:ext cx="8229600" cy="1143000"/>
          </a:xfrm>
        </p:spPr>
        <p:txBody>
          <a:bodyPr>
            <a:normAutofit/>
          </a:bodyPr>
          <a:lstStyle/>
          <a:p>
            <a:r>
              <a:rPr lang="zh-TW" altLang="en-US" b="1" dirty="0"/>
              <a:t>第 一 章 總則</a:t>
            </a:r>
            <a:endParaRPr lang="zh-TW" altLang="en-US" dirty="0"/>
          </a:p>
        </p:txBody>
      </p:sp>
      <p:sp>
        <p:nvSpPr>
          <p:cNvPr id="7" name="矩形 6">
            <a:extLst>
              <a:ext uri="{FF2B5EF4-FFF2-40B4-BE49-F238E27FC236}">
                <a16:creationId xmlns:a16="http://schemas.microsoft.com/office/drawing/2014/main" id="{FD895910-50EA-43D6-8C65-00A54CA1CA7D}"/>
              </a:ext>
            </a:extLst>
          </p:cNvPr>
          <p:cNvSpPr/>
          <p:nvPr/>
        </p:nvSpPr>
        <p:spPr>
          <a:xfrm>
            <a:off x="354360" y="1417638"/>
            <a:ext cx="8435280" cy="4801314"/>
          </a:xfrm>
          <a:prstGeom prst="rect">
            <a:avLst/>
          </a:prstGeom>
        </p:spPr>
        <p:txBody>
          <a:bodyPr wrap="square">
            <a:spAutoFit/>
          </a:bodyPr>
          <a:lstStyle/>
          <a:p>
            <a:r>
              <a:rPr lang="zh-TW" altLang="en-US" dirty="0"/>
              <a:t>各機關發生資通安全事件，有下列情形之一者，為</a:t>
            </a:r>
            <a:r>
              <a:rPr lang="zh-TW" altLang="en-US" b="1" dirty="0">
                <a:solidFill>
                  <a:srgbClr val="FF0000"/>
                </a:solidFill>
                <a:effectLst>
                  <a:outerShdw blurRad="38100" dist="38100" dir="2700000" algn="tl">
                    <a:srgbClr val="000000">
                      <a:alpha val="43137"/>
                    </a:srgbClr>
                  </a:outerShdw>
                </a:effectLst>
              </a:rPr>
              <a:t>第三級</a:t>
            </a:r>
            <a:r>
              <a:rPr lang="zh-TW" altLang="en-US" dirty="0"/>
              <a:t>資通安全事件：</a:t>
            </a:r>
            <a:br>
              <a:rPr lang="zh-TW" altLang="en-US" dirty="0"/>
            </a:br>
            <a:r>
              <a:rPr lang="zh-TW" altLang="en-US" dirty="0"/>
              <a:t>一、未涉及關鍵基礎設施維運之核心業務資訊遭嚴重洩漏，或一般公務機</a:t>
            </a:r>
            <a:br>
              <a:rPr lang="zh-TW" altLang="en-US" dirty="0"/>
            </a:br>
            <a:r>
              <a:rPr lang="zh-TW" altLang="en-US" dirty="0"/>
              <a:t>         密、敏感資訊或涉及關鍵基礎設施維運之核心業務資訊遭輕微洩漏。</a:t>
            </a:r>
            <a:br>
              <a:rPr lang="zh-TW" altLang="en-US" dirty="0"/>
            </a:br>
            <a:r>
              <a:rPr lang="zh-TW" altLang="en-US" dirty="0"/>
              <a:t>二、未涉及關鍵基礎設施維運之核心業務資訊或核心資通系統遭嚴重竄改</a:t>
            </a:r>
            <a:br>
              <a:rPr lang="zh-TW" altLang="en-US" dirty="0"/>
            </a:br>
            <a:r>
              <a:rPr lang="zh-TW" altLang="en-US" dirty="0"/>
              <a:t>         ，或一般公務機密、敏感資訊、涉及關鍵基礎設施維運之核心業務資</a:t>
            </a:r>
            <a:br>
              <a:rPr lang="zh-TW" altLang="en-US" dirty="0"/>
            </a:br>
            <a:r>
              <a:rPr lang="zh-TW" altLang="en-US" dirty="0"/>
              <a:t>         訊或核心資通系統遭輕微竄改。</a:t>
            </a:r>
            <a:br>
              <a:rPr lang="zh-TW" altLang="en-US" dirty="0"/>
            </a:br>
            <a:r>
              <a:rPr lang="zh-TW" altLang="en-US" dirty="0"/>
              <a:t>三、未涉及關鍵基礎設施維運之核心業務或核心資通系統之運作受影響或</a:t>
            </a:r>
            <a:br>
              <a:rPr lang="zh-TW" altLang="en-US" dirty="0"/>
            </a:br>
            <a:r>
              <a:rPr lang="zh-TW" altLang="en-US" dirty="0"/>
              <a:t>         停頓，無法於可容忍中斷時間內回復正常運作，或涉及關鍵基礎設施</a:t>
            </a:r>
            <a:br>
              <a:rPr lang="zh-TW" altLang="en-US" dirty="0"/>
            </a:br>
            <a:r>
              <a:rPr lang="zh-TW" altLang="en-US" dirty="0"/>
              <a:t>         維運之核心業務或核心資通系統之運作受影響或停頓，於可容忍中斷</a:t>
            </a:r>
            <a:br>
              <a:rPr lang="zh-TW" altLang="en-US" dirty="0"/>
            </a:br>
            <a:r>
              <a:rPr lang="zh-TW" altLang="en-US" dirty="0"/>
              <a:t>         時間內回復正常運作。</a:t>
            </a:r>
            <a:br>
              <a:rPr lang="zh-TW" altLang="en-US" dirty="0"/>
            </a:br>
            <a:r>
              <a:rPr lang="zh-TW" altLang="en-US" dirty="0"/>
              <a:t>各機關發生資通安全事件，有下列情形之一者，為</a:t>
            </a:r>
            <a:r>
              <a:rPr lang="zh-TW" altLang="en-US" b="1" dirty="0">
                <a:solidFill>
                  <a:srgbClr val="FF0000"/>
                </a:solidFill>
                <a:effectLst>
                  <a:outerShdw blurRad="38100" dist="38100" dir="2700000" algn="tl">
                    <a:srgbClr val="000000">
                      <a:alpha val="43137"/>
                    </a:srgbClr>
                  </a:outerShdw>
                </a:effectLst>
              </a:rPr>
              <a:t>第四級</a:t>
            </a:r>
            <a:r>
              <a:rPr lang="zh-TW" altLang="en-US" dirty="0"/>
              <a:t>資通安全事件：</a:t>
            </a:r>
            <a:br>
              <a:rPr lang="zh-TW" altLang="en-US" dirty="0"/>
            </a:br>
            <a:r>
              <a:rPr lang="zh-TW" altLang="en-US" dirty="0"/>
              <a:t>一、一般公務機密、敏感資訊或涉及關鍵基礎設施維運之核心業務資訊遭</a:t>
            </a:r>
            <a:br>
              <a:rPr lang="zh-TW" altLang="en-US" dirty="0"/>
            </a:br>
            <a:r>
              <a:rPr lang="zh-TW" altLang="en-US" dirty="0"/>
              <a:t>        嚴重洩漏，或國家機密遭洩漏。</a:t>
            </a:r>
            <a:br>
              <a:rPr lang="zh-TW" altLang="en-US" dirty="0"/>
            </a:br>
            <a:r>
              <a:rPr lang="zh-TW" altLang="en-US" dirty="0"/>
              <a:t>二、一般公務機密、敏感資訊、涉及關鍵基礎設施維運之核心業務資訊或</a:t>
            </a:r>
            <a:br>
              <a:rPr lang="zh-TW" altLang="en-US" dirty="0"/>
            </a:br>
            <a:r>
              <a:rPr lang="zh-TW" altLang="en-US" dirty="0"/>
              <a:t>        核心資通系統遭嚴重竄改，或國家機密遭竄改。</a:t>
            </a:r>
            <a:br>
              <a:rPr lang="zh-TW" altLang="en-US" dirty="0"/>
            </a:br>
            <a:r>
              <a:rPr lang="zh-TW" altLang="en-US" dirty="0"/>
              <a:t>三、涉及關鍵基礎設施維運之核心業務或核心資通系統之運作受影響或停</a:t>
            </a:r>
            <a:br>
              <a:rPr lang="zh-TW" altLang="en-US" dirty="0"/>
            </a:br>
            <a:r>
              <a:rPr lang="zh-TW" altLang="en-US" dirty="0"/>
              <a:t>         頓，無法於可容忍中斷時間內回復正常運作。</a:t>
            </a:r>
          </a:p>
        </p:txBody>
      </p:sp>
    </p:spTree>
    <p:extLst>
      <p:ext uri="{BB962C8B-B14F-4D97-AF65-F5344CB8AC3E}">
        <p14:creationId xmlns:p14="http://schemas.microsoft.com/office/powerpoint/2010/main" val="106449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3056E8-9A41-48D1-BA5F-1EB2539C6428}"/>
              </a:ext>
            </a:extLst>
          </p:cNvPr>
          <p:cNvSpPr>
            <a:spLocks noGrp="1"/>
          </p:cNvSpPr>
          <p:nvPr>
            <p:ph type="title"/>
          </p:nvPr>
        </p:nvSpPr>
        <p:spPr/>
        <p:txBody>
          <a:bodyPr/>
          <a:lstStyle/>
          <a:p>
            <a:r>
              <a:rPr lang="zh-TW" altLang="en-US" b="1" dirty="0"/>
              <a:t>第 一 章 總則</a:t>
            </a:r>
            <a:endParaRPr lang="zh-TW" altLang="en-US" dirty="0"/>
          </a:p>
        </p:txBody>
      </p:sp>
      <p:sp>
        <p:nvSpPr>
          <p:cNvPr id="4" name="矩形 3">
            <a:extLst>
              <a:ext uri="{FF2B5EF4-FFF2-40B4-BE49-F238E27FC236}">
                <a16:creationId xmlns:a16="http://schemas.microsoft.com/office/drawing/2014/main" id="{AA903EA3-306D-49EE-870C-1898178AA3B8}"/>
              </a:ext>
            </a:extLst>
          </p:cNvPr>
          <p:cNvSpPr/>
          <p:nvPr/>
        </p:nvSpPr>
        <p:spPr>
          <a:xfrm>
            <a:off x="827584" y="1700808"/>
            <a:ext cx="7344816" cy="2308324"/>
          </a:xfrm>
          <a:prstGeom prst="rect">
            <a:avLst/>
          </a:prstGeom>
        </p:spPr>
        <p:txBody>
          <a:bodyPr wrap="square">
            <a:spAutoFit/>
          </a:bodyPr>
          <a:lstStyle/>
          <a:p>
            <a:r>
              <a:rPr lang="zh-TW" altLang="en-US" dirty="0"/>
              <a:t>第 </a:t>
            </a:r>
            <a:r>
              <a:rPr lang="en-US" altLang="zh-TW" dirty="0"/>
              <a:t>3 </a:t>
            </a:r>
            <a:r>
              <a:rPr lang="zh-TW" altLang="en-US" dirty="0"/>
              <a:t>條：資通安全事件之通報內容，應包括下列項目：</a:t>
            </a:r>
          </a:p>
          <a:p>
            <a:pPr lvl="1"/>
            <a:r>
              <a:rPr lang="zh-TW" altLang="en-US" dirty="0"/>
              <a:t>一、發生機關。</a:t>
            </a:r>
          </a:p>
          <a:p>
            <a:pPr lvl="1"/>
            <a:r>
              <a:rPr lang="zh-TW" altLang="en-US" dirty="0"/>
              <a:t>二、發生或知悉時間。</a:t>
            </a:r>
          </a:p>
          <a:p>
            <a:pPr lvl="1"/>
            <a:r>
              <a:rPr lang="zh-TW" altLang="en-US" dirty="0"/>
              <a:t>三、狀況之描述。</a:t>
            </a:r>
          </a:p>
          <a:p>
            <a:pPr lvl="1"/>
            <a:r>
              <a:rPr lang="zh-TW" altLang="en-US" dirty="0"/>
              <a:t>四、等級之評估。</a:t>
            </a:r>
          </a:p>
          <a:p>
            <a:pPr lvl="1"/>
            <a:r>
              <a:rPr lang="zh-TW" altLang="en-US" dirty="0"/>
              <a:t>五、因應事件所採取之措施。</a:t>
            </a:r>
          </a:p>
          <a:p>
            <a:pPr lvl="1"/>
            <a:r>
              <a:rPr lang="zh-TW" altLang="en-US" dirty="0"/>
              <a:t>六、外部支援需求評估。</a:t>
            </a:r>
          </a:p>
          <a:p>
            <a:pPr lvl="1"/>
            <a:r>
              <a:rPr lang="zh-TW" altLang="en-US" dirty="0"/>
              <a:t>七、其他相關事項。</a:t>
            </a:r>
          </a:p>
        </p:txBody>
      </p:sp>
    </p:spTree>
    <p:extLst>
      <p:ext uri="{BB962C8B-B14F-4D97-AF65-F5344CB8AC3E}">
        <p14:creationId xmlns:p14="http://schemas.microsoft.com/office/powerpoint/2010/main" val="303357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494476-56A4-46BB-A4B0-6ECDDCDF6F37}"/>
              </a:ext>
            </a:extLst>
          </p:cNvPr>
          <p:cNvSpPr>
            <a:spLocks noGrp="1"/>
          </p:cNvSpPr>
          <p:nvPr>
            <p:ph type="title"/>
          </p:nvPr>
        </p:nvSpPr>
        <p:spPr/>
        <p:txBody>
          <a:bodyPr>
            <a:normAutofit fontScale="90000"/>
          </a:bodyPr>
          <a:lstStyle/>
          <a:p>
            <a:r>
              <a:rPr lang="zh-TW" altLang="en-US" dirty="0"/>
              <a:t>第 二 章 公務機關資通安全事件</a:t>
            </a:r>
            <a:br>
              <a:rPr lang="en-US" altLang="zh-TW" dirty="0"/>
            </a:br>
            <a:r>
              <a:rPr lang="zh-TW" altLang="en-US" dirty="0"/>
              <a:t>之通報及應變</a:t>
            </a:r>
          </a:p>
        </p:txBody>
      </p:sp>
      <p:sp>
        <p:nvSpPr>
          <p:cNvPr id="4" name="矩形 3">
            <a:extLst>
              <a:ext uri="{FF2B5EF4-FFF2-40B4-BE49-F238E27FC236}">
                <a16:creationId xmlns:a16="http://schemas.microsoft.com/office/drawing/2014/main" id="{5A05E879-C969-49E0-B3E9-4AA6B57EACF9}"/>
              </a:ext>
            </a:extLst>
          </p:cNvPr>
          <p:cNvSpPr/>
          <p:nvPr/>
        </p:nvSpPr>
        <p:spPr>
          <a:xfrm>
            <a:off x="683568" y="1582340"/>
            <a:ext cx="7488832" cy="2308324"/>
          </a:xfrm>
          <a:prstGeom prst="rect">
            <a:avLst/>
          </a:prstGeom>
        </p:spPr>
        <p:txBody>
          <a:bodyPr wrap="square">
            <a:spAutoFit/>
          </a:bodyPr>
          <a:lstStyle/>
          <a:p>
            <a:r>
              <a:rPr lang="zh-TW" altLang="en-US" dirty="0"/>
              <a:t>第 </a:t>
            </a:r>
            <a:r>
              <a:rPr lang="en-US" altLang="zh-TW" dirty="0"/>
              <a:t>4 </a:t>
            </a:r>
            <a:r>
              <a:rPr lang="zh-TW" altLang="en-US" dirty="0"/>
              <a:t>條</a:t>
            </a:r>
          </a:p>
          <a:p>
            <a:r>
              <a:rPr lang="zh-TW" altLang="en-US" dirty="0"/>
              <a:t>公務機關知悉資通安全事件後，應於</a:t>
            </a:r>
            <a:r>
              <a:rPr lang="zh-TW" altLang="en-US" b="1" dirty="0">
                <a:solidFill>
                  <a:srgbClr val="FF0000"/>
                </a:solidFill>
                <a:effectLst>
                  <a:outerShdw blurRad="38100" dist="38100" dir="2700000" algn="tl">
                    <a:srgbClr val="000000">
                      <a:alpha val="43137"/>
                    </a:srgbClr>
                  </a:outerShdw>
                </a:effectLst>
              </a:rPr>
              <a:t>一小時內</a:t>
            </a:r>
            <a:r>
              <a:rPr lang="zh-TW" altLang="en-US" dirty="0"/>
              <a:t>依主管機關指定之方式及對象，進行資通安全事件之通報。</a:t>
            </a:r>
          </a:p>
          <a:p>
            <a:r>
              <a:rPr lang="zh-TW" altLang="en-US" dirty="0"/>
              <a:t>前項資通安全事件等級變更時，公務機關應依前項規定，續行通報。</a:t>
            </a:r>
          </a:p>
          <a:p>
            <a:r>
              <a:rPr lang="zh-TW" altLang="en-US" dirty="0"/>
              <a:t>公務機關因故無法依第一項規定方式通報者，應於同項規定之時間內依其他適當方式通報，並註記無法依規定方式通報之事由。</a:t>
            </a:r>
          </a:p>
          <a:p>
            <a:r>
              <a:rPr lang="zh-TW" altLang="en-US" dirty="0"/>
              <a:t>公務機關於無法依第一項規定方式通報之事由解除後，應依該方式補行通報。</a:t>
            </a:r>
          </a:p>
        </p:txBody>
      </p:sp>
    </p:spTree>
    <p:extLst>
      <p:ext uri="{BB962C8B-B14F-4D97-AF65-F5344CB8AC3E}">
        <p14:creationId xmlns:p14="http://schemas.microsoft.com/office/powerpoint/2010/main" val="142196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7F4FD8E-5708-46CF-A4B0-D302F32F2E08}"/>
              </a:ext>
            </a:extLst>
          </p:cNvPr>
          <p:cNvSpPr>
            <a:spLocks noGrp="1"/>
          </p:cNvSpPr>
          <p:nvPr>
            <p:ph type="title"/>
          </p:nvPr>
        </p:nvSpPr>
        <p:spPr/>
        <p:txBody>
          <a:bodyPr>
            <a:normAutofit fontScale="90000"/>
          </a:bodyPr>
          <a:lstStyle/>
          <a:p>
            <a:r>
              <a:rPr lang="zh-TW" altLang="en-US" dirty="0"/>
              <a:t>第 二 章 公務機關資通安全事件</a:t>
            </a:r>
            <a:br>
              <a:rPr lang="en-US" altLang="zh-TW" dirty="0"/>
            </a:br>
            <a:r>
              <a:rPr lang="zh-TW" altLang="en-US" dirty="0"/>
              <a:t>之通報及應變</a:t>
            </a:r>
          </a:p>
        </p:txBody>
      </p:sp>
      <p:sp>
        <p:nvSpPr>
          <p:cNvPr id="5" name="矩形 4">
            <a:extLst>
              <a:ext uri="{FF2B5EF4-FFF2-40B4-BE49-F238E27FC236}">
                <a16:creationId xmlns:a16="http://schemas.microsoft.com/office/drawing/2014/main" id="{B5FD868E-217C-429C-B786-2F9BE4510B6F}"/>
              </a:ext>
            </a:extLst>
          </p:cNvPr>
          <p:cNvSpPr/>
          <p:nvPr/>
        </p:nvSpPr>
        <p:spPr>
          <a:xfrm>
            <a:off x="1079612" y="1484784"/>
            <a:ext cx="6984776" cy="5016758"/>
          </a:xfrm>
          <a:prstGeom prst="rect">
            <a:avLst/>
          </a:prstGeom>
        </p:spPr>
        <p:txBody>
          <a:bodyPr wrap="square">
            <a:spAutoFit/>
          </a:bodyPr>
          <a:lstStyle/>
          <a:p>
            <a:r>
              <a:rPr lang="zh-TW" altLang="en-US" sz="1600" dirty="0"/>
              <a:t>第 </a:t>
            </a:r>
            <a:r>
              <a:rPr lang="en-US" altLang="zh-TW" sz="1600" dirty="0"/>
              <a:t>5 </a:t>
            </a:r>
            <a:r>
              <a:rPr lang="zh-TW" altLang="en-US" sz="1600" dirty="0"/>
              <a:t>條</a:t>
            </a:r>
          </a:p>
          <a:p>
            <a:r>
              <a:rPr lang="zh-TW" altLang="en-US" sz="1600" dirty="0"/>
              <a:t>主管機關應於其自身完成資通安全事件之通報後，依下列規定時間完成該</a:t>
            </a:r>
          </a:p>
          <a:p>
            <a:r>
              <a:rPr lang="zh-TW" altLang="en-US" sz="1600" dirty="0"/>
              <a:t>資通安全事件等級之審核，並得依審核結果變更其等級：</a:t>
            </a:r>
          </a:p>
          <a:p>
            <a:r>
              <a:rPr lang="zh-TW" altLang="en-US" sz="1600" dirty="0"/>
              <a:t>一、通報為</a:t>
            </a:r>
            <a:r>
              <a:rPr lang="zh-TW" altLang="en-US" sz="1600" b="1" dirty="0">
                <a:solidFill>
                  <a:srgbClr val="FF0000"/>
                </a:solidFill>
                <a:effectLst>
                  <a:outerShdw blurRad="38100" dist="38100" dir="2700000" algn="tl">
                    <a:srgbClr val="000000">
                      <a:alpha val="43137"/>
                    </a:srgbClr>
                  </a:outerShdw>
                </a:effectLst>
              </a:rPr>
              <a:t>第一</a:t>
            </a:r>
            <a:r>
              <a:rPr lang="zh-TW" altLang="en-US" sz="1600" dirty="0"/>
              <a:t>級或</a:t>
            </a:r>
            <a:r>
              <a:rPr lang="zh-TW" altLang="en-US" sz="1600" b="1" dirty="0">
                <a:solidFill>
                  <a:srgbClr val="FF0000"/>
                </a:solidFill>
                <a:effectLst>
                  <a:outerShdw blurRad="38100" dist="38100" dir="2700000" algn="tl">
                    <a:srgbClr val="000000">
                      <a:alpha val="43137"/>
                    </a:srgbClr>
                  </a:outerShdw>
                </a:effectLst>
              </a:rPr>
              <a:t>第二</a:t>
            </a:r>
            <a:r>
              <a:rPr lang="zh-TW" altLang="en-US" sz="1600" dirty="0"/>
              <a:t>級資通安全事件者，於接獲後</a:t>
            </a:r>
            <a:r>
              <a:rPr lang="zh-TW" altLang="en-US" sz="1600" b="1" dirty="0">
                <a:solidFill>
                  <a:srgbClr val="FF0000"/>
                </a:solidFill>
                <a:effectLst>
                  <a:outerShdw blurRad="38100" dist="38100" dir="2700000" algn="tl">
                    <a:srgbClr val="000000">
                      <a:alpha val="43137"/>
                    </a:srgbClr>
                  </a:outerShdw>
                </a:effectLst>
              </a:rPr>
              <a:t>八小時</a:t>
            </a:r>
            <a:r>
              <a:rPr lang="zh-TW" altLang="en-US" sz="1600" dirty="0"/>
              <a:t>內。</a:t>
            </a:r>
          </a:p>
          <a:p>
            <a:r>
              <a:rPr lang="zh-TW" altLang="en-US" sz="1600" dirty="0"/>
              <a:t>二、通報為</a:t>
            </a:r>
            <a:r>
              <a:rPr lang="zh-TW" altLang="en-US" sz="1600" b="1" dirty="0">
                <a:solidFill>
                  <a:srgbClr val="FF0000"/>
                </a:solidFill>
                <a:effectLst>
                  <a:outerShdw blurRad="38100" dist="38100" dir="2700000" algn="tl">
                    <a:srgbClr val="000000">
                      <a:alpha val="43137"/>
                    </a:srgbClr>
                  </a:outerShdw>
                </a:effectLst>
              </a:rPr>
              <a:t>第三</a:t>
            </a:r>
            <a:r>
              <a:rPr lang="zh-TW" altLang="en-US" sz="1600" dirty="0"/>
              <a:t>級或</a:t>
            </a:r>
            <a:r>
              <a:rPr lang="zh-TW" altLang="en-US" sz="1600" b="1" dirty="0">
                <a:solidFill>
                  <a:srgbClr val="FF0000"/>
                </a:solidFill>
                <a:effectLst>
                  <a:outerShdw blurRad="38100" dist="38100" dir="2700000" algn="tl">
                    <a:srgbClr val="000000">
                      <a:alpha val="43137"/>
                    </a:srgbClr>
                  </a:outerShdw>
                </a:effectLst>
              </a:rPr>
              <a:t>第四</a:t>
            </a:r>
            <a:r>
              <a:rPr lang="zh-TW" altLang="en-US" sz="1600" dirty="0"/>
              <a:t>級資通安全事件者，於接獲後</a:t>
            </a:r>
            <a:r>
              <a:rPr lang="zh-TW" altLang="en-US" sz="1600" b="1" dirty="0">
                <a:solidFill>
                  <a:srgbClr val="FF0000"/>
                </a:solidFill>
                <a:effectLst>
                  <a:outerShdw blurRad="38100" dist="38100" dir="2700000" algn="tl">
                    <a:srgbClr val="000000">
                      <a:alpha val="43137"/>
                    </a:srgbClr>
                  </a:outerShdw>
                </a:effectLst>
              </a:rPr>
              <a:t>二小時</a:t>
            </a:r>
            <a:r>
              <a:rPr lang="zh-TW" altLang="en-US" sz="1600" dirty="0"/>
              <a:t>內。</a:t>
            </a:r>
          </a:p>
          <a:p>
            <a:r>
              <a:rPr lang="zh-TW" altLang="en-US" sz="1600" dirty="0"/>
              <a:t>總統府與中央一級機關之直屬機關及直轄市、縣（市）政府，應於其自身</a:t>
            </a:r>
          </a:p>
          <a:p>
            <a:r>
              <a:rPr lang="zh-TW" altLang="en-US" sz="1600" dirty="0"/>
              <a:t>、所屬、監督之公務機關、所轄鄉（鎮、市）、直轄市山地原住民區公所</a:t>
            </a:r>
          </a:p>
          <a:p>
            <a:r>
              <a:rPr lang="zh-TW" altLang="en-US" sz="1600" dirty="0"/>
              <a:t>與其所屬或監督之公務機關，及前開鄉（鎮、市）、直轄市山地原住民區</a:t>
            </a:r>
          </a:p>
          <a:p>
            <a:r>
              <a:rPr lang="zh-TW" altLang="en-US" sz="1600" dirty="0"/>
              <a:t>民代表會，完成資通安全事件之通報後，依前項規定時間完成該資通安全</a:t>
            </a:r>
          </a:p>
          <a:p>
            <a:r>
              <a:rPr lang="zh-TW" altLang="en-US" sz="1600" dirty="0"/>
              <a:t>事件等級之審核，並得依審核結果變更其等級。</a:t>
            </a:r>
          </a:p>
          <a:p>
            <a:r>
              <a:rPr lang="zh-TW" altLang="en-US" sz="1600" dirty="0"/>
              <a:t>前項機關依規定完成資通安全事件等級之審核後，應於一小時內將審核結</a:t>
            </a:r>
          </a:p>
          <a:p>
            <a:r>
              <a:rPr lang="zh-TW" altLang="en-US" sz="1600" dirty="0"/>
              <a:t>果通知主管機關，並提供審核依據之相關資訊。</a:t>
            </a:r>
          </a:p>
          <a:p>
            <a:r>
              <a:rPr lang="zh-TW" altLang="en-US" sz="1600" dirty="0"/>
              <a:t>總統府、國家安全會議、立法院、司法院、考試院、監察院及直轄市、縣</a:t>
            </a:r>
          </a:p>
          <a:p>
            <a:r>
              <a:rPr lang="zh-TW" altLang="en-US" sz="1600" dirty="0"/>
              <a:t>（市）議會，應於其自身完成資通安全事件之通報後，依第一項規定時間</a:t>
            </a:r>
          </a:p>
          <a:p>
            <a:r>
              <a:rPr lang="zh-TW" altLang="en-US" sz="1600" dirty="0"/>
              <a:t>完成該資通安全事件等級之審核，並依前項規定通知主管機關及提供相關</a:t>
            </a:r>
          </a:p>
          <a:p>
            <a:r>
              <a:rPr lang="zh-TW" altLang="en-US" sz="1600" dirty="0"/>
              <a:t>資訊。</a:t>
            </a:r>
          </a:p>
          <a:p>
            <a:r>
              <a:rPr lang="zh-TW" altLang="en-US" sz="1600" dirty="0"/>
              <a:t>主管機關接獲前二項之通知後，應依相關資訊，就資通安全事件之等級進</a:t>
            </a:r>
          </a:p>
          <a:p>
            <a:r>
              <a:rPr lang="zh-TW" altLang="en-US" sz="1600" dirty="0"/>
              <a:t>行覆核，並得依覆核結果變更其等級。但主管機關認有必要，或第二項及</a:t>
            </a:r>
          </a:p>
          <a:p>
            <a:r>
              <a:rPr lang="zh-TW" altLang="en-US" sz="1600" dirty="0"/>
              <a:t>前項之機關未依規定通知審核結果時，得就該資通安全事件逕為審核，並</a:t>
            </a:r>
          </a:p>
          <a:p>
            <a:r>
              <a:rPr lang="zh-TW" altLang="en-US" sz="1600" dirty="0"/>
              <a:t>得為等級之變更。</a:t>
            </a:r>
          </a:p>
        </p:txBody>
      </p:sp>
    </p:spTree>
    <p:extLst>
      <p:ext uri="{BB962C8B-B14F-4D97-AF65-F5344CB8AC3E}">
        <p14:creationId xmlns:p14="http://schemas.microsoft.com/office/powerpoint/2010/main" val="217634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FC69CA-B63C-408A-B0F1-7E95E07BE997}"/>
              </a:ext>
            </a:extLst>
          </p:cNvPr>
          <p:cNvSpPr>
            <a:spLocks noGrp="1"/>
          </p:cNvSpPr>
          <p:nvPr>
            <p:ph type="title"/>
          </p:nvPr>
        </p:nvSpPr>
        <p:spPr/>
        <p:txBody>
          <a:bodyPr>
            <a:normAutofit fontScale="90000"/>
          </a:bodyPr>
          <a:lstStyle/>
          <a:p>
            <a:r>
              <a:rPr lang="zh-TW" altLang="en-US" dirty="0"/>
              <a:t>第 二 章 公務機關資通安全事件</a:t>
            </a:r>
            <a:br>
              <a:rPr lang="en-US" altLang="zh-TW" dirty="0"/>
            </a:br>
            <a:r>
              <a:rPr lang="zh-TW" altLang="en-US" dirty="0"/>
              <a:t>之通報及應變</a:t>
            </a:r>
          </a:p>
        </p:txBody>
      </p:sp>
      <p:sp>
        <p:nvSpPr>
          <p:cNvPr id="4" name="矩形 3">
            <a:extLst>
              <a:ext uri="{FF2B5EF4-FFF2-40B4-BE49-F238E27FC236}">
                <a16:creationId xmlns:a16="http://schemas.microsoft.com/office/drawing/2014/main" id="{A861DF0C-3A5D-4639-8595-2D663A9A6B12}"/>
              </a:ext>
            </a:extLst>
          </p:cNvPr>
          <p:cNvSpPr/>
          <p:nvPr/>
        </p:nvSpPr>
        <p:spPr>
          <a:xfrm>
            <a:off x="791580" y="1582340"/>
            <a:ext cx="7560840" cy="3693319"/>
          </a:xfrm>
          <a:prstGeom prst="rect">
            <a:avLst/>
          </a:prstGeom>
        </p:spPr>
        <p:txBody>
          <a:bodyPr wrap="square">
            <a:spAutoFit/>
          </a:bodyPr>
          <a:lstStyle/>
          <a:p>
            <a:r>
              <a:rPr lang="zh-TW" altLang="en-US" dirty="0"/>
              <a:t>第 </a:t>
            </a:r>
            <a:r>
              <a:rPr lang="en-US" altLang="zh-TW" dirty="0"/>
              <a:t>6 </a:t>
            </a:r>
            <a:r>
              <a:rPr lang="zh-TW" altLang="en-US" dirty="0"/>
              <a:t>條</a:t>
            </a:r>
          </a:p>
          <a:p>
            <a:r>
              <a:rPr lang="zh-TW" altLang="en-US" dirty="0"/>
              <a:t>公務機關知悉資通安全事件後，應依下列規定時間完成損害控制或復原作</a:t>
            </a:r>
          </a:p>
          <a:p>
            <a:r>
              <a:rPr lang="zh-TW" altLang="en-US" dirty="0"/>
              <a:t>業，並依主管機關指定之方式及對象辦理通知事宜：</a:t>
            </a:r>
          </a:p>
          <a:p>
            <a:r>
              <a:rPr lang="zh-TW" altLang="en-US" dirty="0"/>
              <a:t>一、</a:t>
            </a:r>
            <a:r>
              <a:rPr lang="zh-TW" altLang="en-US" b="1" dirty="0">
                <a:solidFill>
                  <a:srgbClr val="FF0000"/>
                </a:solidFill>
                <a:effectLst>
                  <a:outerShdw blurRad="38100" dist="38100" dir="2700000" algn="tl">
                    <a:srgbClr val="000000">
                      <a:alpha val="43137"/>
                    </a:srgbClr>
                  </a:outerShdw>
                </a:effectLst>
              </a:rPr>
              <a:t>第一級</a:t>
            </a:r>
            <a:r>
              <a:rPr lang="zh-TW" altLang="en-US" dirty="0"/>
              <a:t>或</a:t>
            </a:r>
            <a:r>
              <a:rPr lang="zh-TW" altLang="en-US" b="1" dirty="0">
                <a:solidFill>
                  <a:srgbClr val="FF0000"/>
                </a:solidFill>
                <a:effectLst>
                  <a:outerShdw blurRad="38100" dist="38100" dir="2700000" algn="tl">
                    <a:srgbClr val="000000">
                      <a:alpha val="43137"/>
                    </a:srgbClr>
                  </a:outerShdw>
                </a:effectLst>
              </a:rPr>
              <a:t>第二級</a:t>
            </a:r>
            <a:r>
              <a:rPr lang="zh-TW" altLang="en-US" dirty="0"/>
              <a:t>資通安全事件，於知悉該事件後</a:t>
            </a:r>
            <a:r>
              <a:rPr lang="zh-TW" altLang="en-US" b="1" dirty="0">
                <a:solidFill>
                  <a:srgbClr val="FF0000"/>
                </a:solidFill>
                <a:effectLst>
                  <a:outerShdw blurRad="38100" dist="38100" dir="2700000" algn="tl">
                    <a:srgbClr val="000000">
                      <a:alpha val="43137"/>
                    </a:srgbClr>
                  </a:outerShdw>
                </a:effectLst>
              </a:rPr>
              <a:t>七十二小時</a:t>
            </a:r>
            <a:r>
              <a:rPr lang="zh-TW" altLang="en-US" dirty="0"/>
              <a:t>內。</a:t>
            </a:r>
          </a:p>
          <a:p>
            <a:r>
              <a:rPr lang="zh-TW" altLang="en-US" dirty="0"/>
              <a:t>二、</a:t>
            </a:r>
            <a:r>
              <a:rPr lang="zh-TW" altLang="en-US" b="1" dirty="0">
                <a:solidFill>
                  <a:srgbClr val="FF0000"/>
                </a:solidFill>
                <a:effectLst>
                  <a:outerShdw blurRad="38100" dist="38100" dir="2700000" algn="tl">
                    <a:srgbClr val="000000">
                      <a:alpha val="43137"/>
                    </a:srgbClr>
                  </a:outerShdw>
                </a:effectLst>
              </a:rPr>
              <a:t>第三級</a:t>
            </a:r>
            <a:r>
              <a:rPr lang="zh-TW" altLang="en-US" dirty="0"/>
              <a:t>或</a:t>
            </a:r>
            <a:r>
              <a:rPr lang="zh-TW" altLang="en-US" b="1" dirty="0">
                <a:solidFill>
                  <a:srgbClr val="FF0000"/>
                </a:solidFill>
                <a:effectLst>
                  <a:outerShdw blurRad="38100" dist="38100" dir="2700000" algn="tl">
                    <a:srgbClr val="000000">
                      <a:alpha val="43137"/>
                    </a:srgbClr>
                  </a:outerShdw>
                </a:effectLst>
              </a:rPr>
              <a:t>第四級</a:t>
            </a:r>
            <a:r>
              <a:rPr lang="zh-TW" altLang="en-US" dirty="0"/>
              <a:t>資通安全事件，於知悉該事件後</a:t>
            </a:r>
            <a:r>
              <a:rPr lang="zh-TW" altLang="en-US" b="1" dirty="0">
                <a:solidFill>
                  <a:srgbClr val="FF0000"/>
                </a:solidFill>
                <a:effectLst>
                  <a:outerShdw blurRad="38100" dist="38100" dir="2700000" algn="tl">
                    <a:srgbClr val="000000">
                      <a:alpha val="43137"/>
                    </a:srgbClr>
                  </a:outerShdw>
                </a:effectLst>
              </a:rPr>
              <a:t>三十六小時</a:t>
            </a:r>
            <a:r>
              <a:rPr lang="zh-TW" altLang="en-US" dirty="0"/>
              <a:t>內。</a:t>
            </a:r>
          </a:p>
          <a:p>
            <a:r>
              <a:rPr lang="zh-TW" altLang="en-US" dirty="0"/>
              <a:t>公務機關依前項規定完成損害控制或復原作業後，應持續進行資通安全事</a:t>
            </a:r>
          </a:p>
          <a:p>
            <a:r>
              <a:rPr lang="zh-TW" altLang="en-US" dirty="0"/>
              <a:t>件之調查及處理，並於</a:t>
            </a:r>
            <a:r>
              <a:rPr lang="zh-TW" altLang="en-US" b="1" dirty="0">
                <a:solidFill>
                  <a:srgbClr val="FF0000"/>
                </a:solidFill>
                <a:effectLst>
                  <a:outerShdw blurRad="38100" dist="38100" dir="2700000" algn="tl">
                    <a:srgbClr val="000000">
                      <a:alpha val="43137"/>
                    </a:srgbClr>
                  </a:outerShdw>
                </a:effectLst>
              </a:rPr>
              <a:t>一個月內</a:t>
            </a:r>
            <a:r>
              <a:rPr lang="zh-TW" altLang="en-US" dirty="0"/>
              <a:t>依主管機關指定之方式，送交調查、處理</a:t>
            </a:r>
          </a:p>
          <a:p>
            <a:r>
              <a:rPr lang="zh-TW" altLang="en-US" dirty="0"/>
              <a:t>及改善報告。</a:t>
            </a:r>
          </a:p>
          <a:p>
            <a:r>
              <a:rPr lang="zh-TW" altLang="en-US" dirty="0"/>
              <a:t>前項調查、處理及改善報告送交之時限，得經上級或監督機關及主管機關</a:t>
            </a:r>
          </a:p>
          <a:p>
            <a:r>
              <a:rPr lang="zh-TW" altLang="en-US" dirty="0"/>
              <a:t>同意後延長之。</a:t>
            </a:r>
          </a:p>
          <a:p>
            <a:r>
              <a:rPr lang="zh-TW" altLang="en-US" dirty="0"/>
              <a:t>上級、監督機關或主管機關就第二項之調查、處理及改善報告認有必要，</a:t>
            </a:r>
          </a:p>
          <a:p>
            <a:r>
              <a:rPr lang="zh-TW" altLang="en-US" dirty="0"/>
              <a:t>或認有違反法令、不適當或其他須改善之情事者，得要求公務機關提出說</a:t>
            </a:r>
          </a:p>
          <a:p>
            <a:r>
              <a:rPr lang="zh-TW" altLang="en-US" dirty="0"/>
              <a:t>明及調整。</a:t>
            </a:r>
          </a:p>
        </p:txBody>
      </p:sp>
    </p:spTree>
    <p:extLst>
      <p:ext uri="{BB962C8B-B14F-4D97-AF65-F5344CB8AC3E}">
        <p14:creationId xmlns:p14="http://schemas.microsoft.com/office/powerpoint/2010/main" val="8317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402C8-6641-4F63-8CF2-3F80393DA29E}"/>
              </a:ext>
            </a:extLst>
          </p:cNvPr>
          <p:cNvSpPr>
            <a:spLocks noGrp="1"/>
          </p:cNvSpPr>
          <p:nvPr>
            <p:ph type="title"/>
          </p:nvPr>
        </p:nvSpPr>
        <p:spPr/>
        <p:txBody>
          <a:bodyPr>
            <a:normAutofit fontScale="90000"/>
          </a:bodyPr>
          <a:lstStyle/>
          <a:p>
            <a:r>
              <a:rPr lang="zh-TW" altLang="en-US" dirty="0"/>
              <a:t>第 二 章 公務機關資通安全事件</a:t>
            </a:r>
            <a:br>
              <a:rPr lang="en-US" altLang="zh-TW" dirty="0"/>
            </a:br>
            <a:r>
              <a:rPr lang="zh-TW" altLang="en-US" dirty="0"/>
              <a:t>之通報及應變</a:t>
            </a:r>
          </a:p>
        </p:txBody>
      </p:sp>
      <p:sp>
        <p:nvSpPr>
          <p:cNvPr id="3" name="矩形 2">
            <a:extLst>
              <a:ext uri="{FF2B5EF4-FFF2-40B4-BE49-F238E27FC236}">
                <a16:creationId xmlns:a16="http://schemas.microsoft.com/office/drawing/2014/main" id="{4BC317E3-871E-42B1-8EF0-7D2C88E9CC8A}"/>
              </a:ext>
            </a:extLst>
          </p:cNvPr>
          <p:cNvSpPr/>
          <p:nvPr/>
        </p:nvSpPr>
        <p:spPr>
          <a:xfrm>
            <a:off x="1043608" y="1720840"/>
            <a:ext cx="7272808" cy="4524315"/>
          </a:xfrm>
          <a:prstGeom prst="rect">
            <a:avLst/>
          </a:prstGeom>
        </p:spPr>
        <p:txBody>
          <a:bodyPr wrap="square">
            <a:spAutoFit/>
          </a:bodyPr>
          <a:lstStyle/>
          <a:p>
            <a:r>
              <a:rPr lang="zh-TW" altLang="en-US" sz="1600" dirty="0"/>
              <a:t>第 </a:t>
            </a:r>
            <a:r>
              <a:rPr lang="en-US" altLang="zh-TW" sz="1600" dirty="0"/>
              <a:t>7 </a:t>
            </a:r>
            <a:r>
              <a:rPr lang="zh-TW" altLang="en-US" sz="1600" dirty="0"/>
              <a:t>條</a:t>
            </a:r>
          </a:p>
          <a:p>
            <a:r>
              <a:rPr lang="zh-TW" altLang="en-US" sz="1600" dirty="0"/>
              <a:t>總統府與中央一級機關之直屬機關及直轄市、縣（市）政府，就所屬、監督、所轄或業務相關之公務機關執行資通安全事件之通報及應變作業，應視情形提供必要支援或協助。</a:t>
            </a:r>
          </a:p>
          <a:p>
            <a:r>
              <a:rPr lang="zh-TW" altLang="en-US" sz="1600" dirty="0"/>
              <a:t>主管機關就公務機關執行資通安全事件之應變作業，得視情形提供必要支援或協助。公務機關知悉第三級或第四級資通安全事件後，其資通安全長應召開會議研商相關事宜，並得請相關機關提供協助。</a:t>
            </a:r>
            <a:endParaRPr lang="en-US" altLang="zh-TW" sz="1600" dirty="0"/>
          </a:p>
          <a:p>
            <a:r>
              <a:rPr lang="zh-TW" altLang="en-US" sz="1600" dirty="0"/>
              <a:t>第 </a:t>
            </a:r>
            <a:r>
              <a:rPr lang="en-US" altLang="zh-TW" sz="1600" dirty="0"/>
              <a:t>8 </a:t>
            </a:r>
            <a:r>
              <a:rPr lang="zh-TW" altLang="en-US" sz="1600" dirty="0"/>
              <a:t>條</a:t>
            </a:r>
          </a:p>
          <a:p>
            <a:r>
              <a:rPr lang="zh-TW" altLang="en-US" sz="1600" dirty="0"/>
              <a:t>總統府與中央一級機關之直屬機關及直轄市、縣（市）政府，對於其自身</a:t>
            </a:r>
          </a:p>
          <a:p>
            <a:r>
              <a:rPr lang="zh-TW" altLang="en-US" sz="1600" dirty="0"/>
              <a:t>、所屬或監督之公務機關、所轄鄉（鎮、市）、直轄市山地原住民區公所</a:t>
            </a:r>
          </a:p>
          <a:p>
            <a:r>
              <a:rPr lang="zh-TW" altLang="en-US" sz="1600" dirty="0"/>
              <a:t>與其所屬或監督之公務機關及前開鄉（鎮、市）、直轄市山地原住民區民</a:t>
            </a:r>
          </a:p>
          <a:p>
            <a:r>
              <a:rPr lang="zh-TW" altLang="en-US" sz="1600" dirty="0"/>
              <a:t>代表會，應規劃及</a:t>
            </a:r>
            <a:r>
              <a:rPr lang="zh-TW" altLang="en-US" sz="1600" b="1" dirty="0">
                <a:solidFill>
                  <a:srgbClr val="FF0000"/>
                </a:solidFill>
                <a:effectLst>
                  <a:outerShdw blurRad="38100" dist="38100" dir="2700000" algn="tl">
                    <a:srgbClr val="000000">
                      <a:alpha val="43137"/>
                    </a:srgbClr>
                  </a:outerShdw>
                </a:effectLst>
              </a:rPr>
              <a:t>辦理資通安全演練作業</a:t>
            </a:r>
            <a:r>
              <a:rPr lang="zh-TW" altLang="en-US" sz="1600" dirty="0"/>
              <a:t>，並於完成後一個月內，將執行</a:t>
            </a:r>
          </a:p>
          <a:p>
            <a:r>
              <a:rPr lang="zh-TW" altLang="en-US" sz="1600" dirty="0"/>
              <a:t>情形及成果報告送交主管機關。</a:t>
            </a:r>
          </a:p>
          <a:p>
            <a:r>
              <a:rPr lang="zh-TW" altLang="en-US" sz="1600" dirty="0"/>
              <a:t>前項演練作業之內容，應至少包括下列項目：</a:t>
            </a:r>
          </a:p>
          <a:p>
            <a:r>
              <a:rPr lang="zh-TW" altLang="en-US" sz="1600" dirty="0"/>
              <a:t>一、</a:t>
            </a:r>
            <a:r>
              <a:rPr lang="zh-TW" altLang="en-US" sz="1600" b="1" dirty="0">
                <a:solidFill>
                  <a:srgbClr val="FF0000"/>
                </a:solidFill>
                <a:effectLst>
                  <a:outerShdw blurRad="38100" dist="38100" dir="2700000" algn="tl">
                    <a:srgbClr val="000000">
                      <a:alpha val="43137"/>
                    </a:srgbClr>
                  </a:outerShdw>
                </a:effectLst>
              </a:rPr>
              <a:t>每半年</a:t>
            </a:r>
            <a:r>
              <a:rPr lang="zh-TW" altLang="en-US" sz="1600" dirty="0"/>
              <a:t>辦理一次</a:t>
            </a:r>
            <a:r>
              <a:rPr lang="zh-TW" altLang="en-US" sz="1600" b="1" dirty="0">
                <a:solidFill>
                  <a:srgbClr val="FF0000"/>
                </a:solidFill>
                <a:effectLst>
                  <a:outerShdw blurRad="38100" dist="38100" dir="2700000" algn="tl">
                    <a:srgbClr val="000000">
                      <a:alpha val="43137"/>
                    </a:srgbClr>
                  </a:outerShdw>
                </a:effectLst>
              </a:rPr>
              <a:t>社交工程演練</a:t>
            </a:r>
            <a:r>
              <a:rPr lang="zh-TW" altLang="en-US" sz="1600" dirty="0"/>
              <a:t>。</a:t>
            </a:r>
          </a:p>
          <a:p>
            <a:r>
              <a:rPr lang="zh-TW" altLang="en-US" sz="1600" dirty="0"/>
              <a:t>二、</a:t>
            </a:r>
            <a:r>
              <a:rPr lang="zh-TW" altLang="en-US" sz="1600" b="1" dirty="0">
                <a:solidFill>
                  <a:srgbClr val="FF0000"/>
                </a:solidFill>
                <a:effectLst>
                  <a:outerShdw blurRad="38100" dist="38100" dir="2700000" algn="tl">
                    <a:srgbClr val="000000">
                      <a:alpha val="43137"/>
                    </a:srgbClr>
                  </a:outerShdw>
                </a:effectLst>
              </a:rPr>
              <a:t>每年</a:t>
            </a:r>
            <a:r>
              <a:rPr lang="zh-TW" altLang="en-US" sz="1600" dirty="0"/>
              <a:t>辦理一次資通安全事件</a:t>
            </a:r>
            <a:r>
              <a:rPr lang="zh-TW" altLang="en-US" sz="1600" b="1" dirty="0">
                <a:solidFill>
                  <a:srgbClr val="FF0000"/>
                </a:solidFill>
                <a:effectLst>
                  <a:outerShdw blurRad="38100" dist="38100" dir="2700000" algn="tl">
                    <a:srgbClr val="000000">
                      <a:alpha val="43137"/>
                    </a:srgbClr>
                  </a:outerShdw>
                </a:effectLst>
              </a:rPr>
              <a:t>通報</a:t>
            </a:r>
            <a:r>
              <a:rPr lang="zh-TW" altLang="en-US" sz="1600" dirty="0"/>
              <a:t>及</a:t>
            </a:r>
            <a:r>
              <a:rPr lang="zh-TW" altLang="en-US" sz="1600" b="1" dirty="0">
                <a:solidFill>
                  <a:srgbClr val="FF0000"/>
                </a:solidFill>
                <a:effectLst>
                  <a:outerShdw blurRad="38100" dist="38100" dir="2700000" algn="tl">
                    <a:srgbClr val="000000">
                      <a:alpha val="43137"/>
                    </a:srgbClr>
                  </a:outerShdw>
                </a:effectLst>
              </a:rPr>
              <a:t>應變</a:t>
            </a:r>
            <a:r>
              <a:rPr lang="zh-TW" altLang="en-US" sz="1600" dirty="0"/>
              <a:t>演練。</a:t>
            </a:r>
          </a:p>
          <a:p>
            <a:r>
              <a:rPr lang="zh-TW" altLang="en-US" sz="1600" dirty="0"/>
              <a:t>總統府與中央一級機關及直轄市、縣（市）議會，應依前項規定規劃及辦</a:t>
            </a:r>
          </a:p>
          <a:p>
            <a:r>
              <a:rPr lang="zh-TW" altLang="en-US" sz="1600" dirty="0"/>
              <a:t>理資通安全演練作業。</a:t>
            </a:r>
          </a:p>
        </p:txBody>
      </p:sp>
    </p:spTree>
    <p:extLst>
      <p:ext uri="{BB962C8B-B14F-4D97-AF65-F5344CB8AC3E}">
        <p14:creationId xmlns:p14="http://schemas.microsoft.com/office/powerpoint/2010/main" val="86983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E92788-5515-479B-9665-DC041B9538B9}"/>
              </a:ext>
            </a:extLst>
          </p:cNvPr>
          <p:cNvSpPr>
            <a:spLocks noGrp="1"/>
          </p:cNvSpPr>
          <p:nvPr>
            <p:ph type="title"/>
          </p:nvPr>
        </p:nvSpPr>
        <p:spPr/>
        <p:txBody>
          <a:bodyPr>
            <a:normAutofit fontScale="90000"/>
          </a:bodyPr>
          <a:lstStyle/>
          <a:p>
            <a:r>
              <a:rPr lang="zh-TW" altLang="en-US" dirty="0"/>
              <a:t>第 二 章 公務機關資通安全事件</a:t>
            </a:r>
            <a:br>
              <a:rPr lang="en-US" altLang="zh-TW" dirty="0"/>
            </a:br>
            <a:r>
              <a:rPr lang="zh-TW" altLang="en-US" dirty="0"/>
              <a:t>之通報及應變</a:t>
            </a:r>
          </a:p>
        </p:txBody>
      </p:sp>
      <p:sp>
        <p:nvSpPr>
          <p:cNvPr id="3" name="矩形 2">
            <a:extLst>
              <a:ext uri="{FF2B5EF4-FFF2-40B4-BE49-F238E27FC236}">
                <a16:creationId xmlns:a16="http://schemas.microsoft.com/office/drawing/2014/main" id="{CED08B61-314A-4788-9098-E63CD5166BF5}"/>
              </a:ext>
            </a:extLst>
          </p:cNvPr>
          <p:cNvSpPr/>
          <p:nvPr/>
        </p:nvSpPr>
        <p:spPr>
          <a:xfrm>
            <a:off x="1556792" y="1484784"/>
            <a:ext cx="6030416" cy="4770537"/>
          </a:xfrm>
          <a:prstGeom prst="rect">
            <a:avLst/>
          </a:prstGeom>
        </p:spPr>
        <p:txBody>
          <a:bodyPr wrap="square">
            <a:spAutoFit/>
          </a:bodyPr>
          <a:lstStyle/>
          <a:p>
            <a:r>
              <a:rPr lang="zh-TW" altLang="en-US" sz="1600" dirty="0"/>
              <a:t>第 </a:t>
            </a:r>
            <a:r>
              <a:rPr lang="en-US" altLang="zh-TW" sz="1600" dirty="0"/>
              <a:t>9 </a:t>
            </a:r>
            <a:r>
              <a:rPr lang="zh-TW" altLang="en-US" sz="1600" dirty="0"/>
              <a:t>條</a:t>
            </a:r>
          </a:p>
          <a:p>
            <a:r>
              <a:rPr lang="zh-TW" altLang="en-US" sz="1600" dirty="0"/>
              <a:t>公務機關應就資通安全事件之通報訂定作業規範，其內容應包括下列事項：</a:t>
            </a:r>
          </a:p>
          <a:p>
            <a:r>
              <a:rPr lang="zh-TW" altLang="en-US" sz="1600" dirty="0"/>
              <a:t>一、判定事件</a:t>
            </a:r>
            <a:r>
              <a:rPr lang="zh-TW" altLang="en-US" sz="1600" b="1" dirty="0">
                <a:solidFill>
                  <a:srgbClr val="FF0000"/>
                </a:solidFill>
                <a:effectLst>
                  <a:outerShdw blurRad="38100" dist="38100" dir="2700000" algn="tl">
                    <a:srgbClr val="000000">
                      <a:alpha val="43137"/>
                    </a:srgbClr>
                  </a:outerShdw>
                </a:effectLst>
              </a:rPr>
              <a:t>等級</a:t>
            </a:r>
            <a:r>
              <a:rPr lang="zh-TW" altLang="en-US" sz="1600" dirty="0"/>
              <a:t>之流程及權責。</a:t>
            </a:r>
          </a:p>
          <a:p>
            <a:r>
              <a:rPr lang="zh-TW" altLang="en-US" sz="1600" dirty="0"/>
              <a:t>二、事件之影響</a:t>
            </a:r>
            <a:r>
              <a:rPr lang="zh-TW" altLang="en-US" sz="1600" b="1" dirty="0">
                <a:solidFill>
                  <a:srgbClr val="FF0000"/>
                </a:solidFill>
                <a:effectLst>
                  <a:outerShdw blurRad="38100" dist="38100" dir="2700000" algn="tl">
                    <a:srgbClr val="000000">
                      <a:alpha val="43137"/>
                    </a:srgbClr>
                  </a:outerShdw>
                </a:effectLst>
              </a:rPr>
              <a:t>範圍</a:t>
            </a:r>
            <a:r>
              <a:rPr lang="zh-TW" altLang="en-US" sz="1600" dirty="0"/>
              <a:t>、損害程度及機關因應能力之評估。</a:t>
            </a:r>
          </a:p>
          <a:p>
            <a:r>
              <a:rPr lang="zh-TW" altLang="en-US" sz="1600" dirty="0"/>
              <a:t>三、資通安全事件之內部</a:t>
            </a:r>
            <a:r>
              <a:rPr lang="zh-TW" altLang="en-US" sz="1600" b="1" dirty="0">
                <a:solidFill>
                  <a:srgbClr val="FF0000"/>
                </a:solidFill>
                <a:effectLst>
                  <a:outerShdw blurRad="38100" dist="38100" dir="2700000" algn="tl">
                    <a:srgbClr val="000000">
                      <a:alpha val="43137"/>
                    </a:srgbClr>
                  </a:outerShdw>
                </a:effectLst>
              </a:rPr>
              <a:t>通報</a:t>
            </a:r>
            <a:r>
              <a:rPr lang="zh-TW" altLang="en-US" sz="1600" dirty="0"/>
              <a:t>流程。</a:t>
            </a:r>
          </a:p>
          <a:p>
            <a:r>
              <a:rPr lang="zh-TW" altLang="en-US" sz="1600" dirty="0"/>
              <a:t>四、通知受資通安全事件影響之其他機關之方式。</a:t>
            </a:r>
          </a:p>
          <a:p>
            <a:r>
              <a:rPr lang="zh-TW" altLang="en-US" sz="1600" dirty="0"/>
              <a:t>五、前四款事項之演練。</a:t>
            </a:r>
          </a:p>
          <a:p>
            <a:r>
              <a:rPr lang="zh-TW" altLang="en-US" sz="1600" dirty="0"/>
              <a:t>六、資通安全事件通報窗口及聯繫方式。</a:t>
            </a:r>
          </a:p>
          <a:p>
            <a:r>
              <a:rPr lang="zh-TW" altLang="en-US" sz="1600" dirty="0"/>
              <a:t>七、其他資通安全事件通報相關事項。</a:t>
            </a:r>
          </a:p>
          <a:p>
            <a:r>
              <a:rPr lang="zh-TW" altLang="en-US" sz="1600" dirty="0"/>
              <a:t>第 </a:t>
            </a:r>
            <a:r>
              <a:rPr lang="en-US" altLang="zh-TW" sz="1600" dirty="0"/>
              <a:t>10 </a:t>
            </a:r>
            <a:r>
              <a:rPr lang="zh-TW" altLang="en-US" sz="1600" dirty="0"/>
              <a:t>條</a:t>
            </a:r>
          </a:p>
          <a:p>
            <a:r>
              <a:rPr lang="zh-TW" altLang="en-US" sz="1600" dirty="0"/>
              <a:t>公務機關應就資通安全事件之應變訂定作業規範，其內容應包括下列事項：</a:t>
            </a:r>
          </a:p>
          <a:p>
            <a:r>
              <a:rPr lang="zh-TW" altLang="en-US" sz="1600" dirty="0"/>
              <a:t>一、應變小組之組織。</a:t>
            </a:r>
          </a:p>
          <a:p>
            <a:r>
              <a:rPr lang="zh-TW" altLang="en-US" sz="1600" dirty="0"/>
              <a:t>二、事件發生</a:t>
            </a:r>
            <a:r>
              <a:rPr lang="zh-TW" altLang="en-US" sz="1600" b="1" dirty="0">
                <a:solidFill>
                  <a:srgbClr val="FF0000"/>
                </a:solidFill>
                <a:effectLst>
                  <a:outerShdw blurRad="38100" dist="38100" dir="2700000" algn="tl">
                    <a:srgbClr val="000000">
                      <a:alpha val="43137"/>
                    </a:srgbClr>
                  </a:outerShdw>
                </a:effectLst>
              </a:rPr>
              <a:t>前</a:t>
            </a:r>
            <a:r>
              <a:rPr lang="zh-TW" altLang="en-US" sz="1600" dirty="0"/>
              <a:t>之</a:t>
            </a:r>
            <a:r>
              <a:rPr lang="zh-TW" altLang="en-US" sz="1600" b="1" dirty="0">
                <a:solidFill>
                  <a:srgbClr val="FF0000"/>
                </a:solidFill>
                <a:effectLst>
                  <a:outerShdw blurRad="38100" dist="38100" dir="2700000" algn="tl">
                    <a:srgbClr val="000000">
                      <a:alpha val="43137"/>
                    </a:srgbClr>
                  </a:outerShdw>
                </a:effectLst>
              </a:rPr>
              <a:t>演練</a:t>
            </a:r>
            <a:r>
              <a:rPr lang="zh-TW" altLang="en-US" sz="1600" dirty="0"/>
              <a:t>作業。</a:t>
            </a:r>
          </a:p>
          <a:p>
            <a:r>
              <a:rPr lang="zh-TW" altLang="en-US" sz="1600" dirty="0"/>
              <a:t>三、事件發生</a:t>
            </a:r>
            <a:r>
              <a:rPr lang="zh-TW" altLang="en-US" sz="1600" b="1" dirty="0">
                <a:solidFill>
                  <a:srgbClr val="FF0000"/>
                </a:solidFill>
                <a:effectLst>
                  <a:outerShdw blurRad="38100" dist="38100" dir="2700000" algn="tl">
                    <a:srgbClr val="000000">
                      <a:alpha val="43137"/>
                    </a:srgbClr>
                  </a:outerShdw>
                </a:effectLst>
              </a:rPr>
              <a:t>時</a:t>
            </a:r>
            <a:r>
              <a:rPr lang="zh-TW" altLang="en-US" sz="1600" dirty="0"/>
              <a:t>之</a:t>
            </a:r>
            <a:r>
              <a:rPr lang="zh-TW" altLang="en-US" sz="1600" b="1" dirty="0">
                <a:solidFill>
                  <a:srgbClr val="FF0000"/>
                </a:solidFill>
                <a:effectLst>
                  <a:outerShdw blurRad="38100" dist="38100" dir="2700000" algn="tl">
                    <a:srgbClr val="000000">
                      <a:alpha val="43137"/>
                    </a:srgbClr>
                  </a:outerShdw>
                </a:effectLst>
              </a:rPr>
              <a:t>損害</a:t>
            </a:r>
            <a:r>
              <a:rPr lang="zh-TW" altLang="en-US" sz="1600" dirty="0"/>
              <a:t>控制機制。</a:t>
            </a:r>
          </a:p>
          <a:p>
            <a:r>
              <a:rPr lang="zh-TW" altLang="en-US" sz="1600" dirty="0"/>
              <a:t>四、事件發生</a:t>
            </a:r>
            <a:r>
              <a:rPr lang="zh-TW" altLang="en-US" sz="1600" b="1" dirty="0">
                <a:solidFill>
                  <a:srgbClr val="FF0000"/>
                </a:solidFill>
                <a:effectLst>
                  <a:outerShdw blurRad="38100" dist="38100" dir="2700000" algn="tl">
                    <a:srgbClr val="000000">
                      <a:alpha val="43137"/>
                    </a:srgbClr>
                  </a:outerShdw>
                </a:effectLst>
              </a:rPr>
              <a:t>後</a:t>
            </a:r>
            <a:r>
              <a:rPr lang="zh-TW" altLang="en-US" sz="1600" dirty="0"/>
              <a:t>之</a:t>
            </a:r>
            <a:r>
              <a:rPr lang="zh-TW" altLang="en-US" sz="1600" b="1" dirty="0">
                <a:solidFill>
                  <a:srgbClr val="FF0000"/>
                </a:solidFill>
                <a:effectLst>
                  <a:outerShdw blurRad="38100" dist="38100" dir="2700000" algn="tl">
                    <a:srgbClr val="000000">
                      <a:alpha val="43137"/>
                    </a:srgbClr>
                  </a:outerShdw>
                </a:effectLst>
              </a:rPr>
              <a:t>復原</a:t>
            </a:r>
            <a:r>
              <a:rPr lang="zh-TW" altLang="en-US" sz="1600" dirty="0"/>
              <a:t>、</a:t>
            </a:r>
            <a:r>
              <a:rPr lang="zh-TW" altLang="en-US" sz="1600" b="1" dirty="0">
                <a:solidFill>
                  <a:srgbClr val="FF0000"/>
                </a:solidFill>
                <a:effectLst>
                  <a:outerShdw blurRad="38100" dist="38100" dir="2700000" algn="tl">
                    <a:srgbClr val="000000">
                      <a:alpha val="43137"/>
                    </a:srgbClr>
                  </a:outerShdw>
                </a:effectLst>
              </a:rPr>
              <a:t>鑑識</a:t>
            </a:r>
            <a:r>
              <a:rPr lang="zh-TW" altLang="en-US" sz="1600" dirty="0"/>
              <a:t>、</a:t>
            </a:r>
            <a:r>
              <a:rPr lang="zh-TW" altLang="en-US" sz="1600" b="1" dirty="0">
                <a:solidFill>
                  <a:srgbClr val="FF0000"/>
                </a:solidFill>
                <a:effectLst>
                  <a:outerShdw blurRad="38100" dist="38100" dir="2700000" algn="tl">
                    <a:srgbClr val="000000">
                      <a:alpha val="43137"/>
                    </a:srgbClr>
                  </a:outerShdw>
                </a:effectLst>
              </a:rPr>
              <a:t>調查</a:t>
            </a:r>
            <a:r>
              <a:rPr lang="zh-TW" altLang="en-US" sz="1600" dirty="0"/>
              <a:t>及改善機制。</a:t>
            </a:r>
          </a:p>
          <a:p>
            <a:r>
              <a:rPr lang="zh-TW" altLang="en-US" sz="1600" dirty="0"/>
              <a:t>五、事件相關</a:t>
            </a:r>
            <a:r>
              <a:rPr lang="zh-TW" altLang="en-US" sz="1600" b="1" dirty="0">
                <a:solidFill>
                  <a:srgbClr val="FF0000"/>
                </a:solidFill>
                <a:effectLst>
                  <a:outerShdw blurRad="38100" dist="38100" dir="2700000" algn="tl">
                    <a:srgbClr val="000000">
                      <a:alpha val="43137"/>
                    </a:srgbClr>
                  </a:outerShdw>
                </a:effectLst>
              </a:rPr>
              <a:t>紀錄</a:t>
            </a:r>
            <a:r>
              <a:rPr lang="zh-TW" altLang="en-US" sz="1600" dirty="0"/>
              <a:t>之保全。</a:t>
            </a:r>
          </a:p>
          <a:p>
            <a:r>
              <a:rPr lang="zh-TW" altLang="en-US" sz="1600" dirty="0"/>
              <a:t>六、其他資通安全事件應變相關事項。</a:t>
            </a:r>
          </a:p>
        </p:txBody>
      </p:sp>
    </p:spTree>
    <p:extLst>
      <p:ext uri="{BB962C8B-B14F-4D97-AF65-F5344CB8AC3E}">
        <p14:creationId xmlns:p14="http://schemas.microsoft.com/office/powerpoint/2010/main" val="122114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9DE853-02BE-4264-B71D-84C20C7E29CD}"/>
              </a:ext>
            </a:extLst>
          </p:cNvPr>
          <p:cNvSpPr>
            <a:spLocks noGrp="1"/>
          </p:cNvSpPr>
          <p:nvPr>
            <p:ph type="title"/>
          </p:nvPr>
        </p:nvSpPr>
        <p:spPr/>
        <p:txBody>
          <a:bodyPr/>
          <a:lstStyle/>
          <a:p>
            <a:r>
              <a:rPr lang="zh-TW" altLang="en-US" b="1" dirty="0"/>
              <a:t>第 四 章 附則</a:t>
            </a:r>
            <a:endParaRPr lang="zh-TW" altLang="en-US" dirty="0"/>
          </a:p>
        </p:txBody>
      </p:sp>
      <p:sp>
        <p:nvSpPr>
          <p:cNvPr id="3" name="矩形 2">
            <a:extLst>
              <a:ext uri="{FF2B5EF4-FFF2-40B4-BE49-F238E27FC236}">
                <a16:creationId xmlns:a16="http://schemas.microsoft.com/office/drawing/2014/main" id="{A8F40D94-438E-4DE1-B1EE-FBFCB3CF30EA}"/>
              </a:ext>
            </a:extLst>
          </p:cNvPr>
          <p:cNvSpPr/>
          <p:nvPr/>
        </p:nvSpPr>
        <p:spPr>
          <a:xfrm>
            <a:off x="1074440" y="1417638"/>
            <a:ext cx="6995120" cy="5016758"/>
          </a:xfrm>
          <a:prstGeom prst="rect">
            <a:avLst/>
          </a:prstGeom>
        </p:spPr>
        <p:txBody>
          <a:bodyPr wrap="square">
            <a:spAutoFit/>
          </a:bodyPr>
          <a:lstStyle/>
          <a:p>
            <a:r>
              <a:rPr lang="zh-TW" altLang="en-US" sz="1600" dirty="0"/>
              <a:t>第 </a:t>
            </a:r>
            <a:r>
              <a:rPr lang="en-US" altLang="zh-TW" sz="1600" dirty="0"/>
              <a:t>17 </a:t>
            </a:r>
            <a:r>
              <a:rPr lang="zh-TW" altLang="en-US" sz="1600" dirty="0"/>
              <a:t>條</a:t>
            </a:r>
          </a:p>
          <a:p>
            <a:r>
              <a:rPr lang="zh-TW" altLang="en-US" sz="1600" dirty="0"/>
              <a:t>主管機關就各機關之第三級或第四級資通安全事件，得召開會議，邀請相</a:t>
            </a:r>
          </a:p>
          <a:p>
            <a:r>
              <a:rPr lang="zh-TW" altLang="en-US" sz="1600" dirty="0"/>
              <a:t>關機關研商該事件之損害控制、復原及其他相關事宜。</a:t>
            </a:r>
          </a:p>
          <a:p>
            <a:r>
              <a:rPr lang="zh-TW" altLang="en-US" sz="1600" dirty="0"/>
              <a:t>第 </a:t>
            </a:r>
            <a:r>
              <a:rPr lang="en-US" altLang="zh-TW" sz="1600" dirty="0"/>
              <a:t>18 </a:t>
            </a:r>
            <a:r>
              <a:rPr lang="zh-TW" altLang="en-US" sz="1600" dirty="0"/>
              <a:t>條</a:t>
            </a:r>
          </a:p>
          <a:p>
            <a:r>
              <a:rPr lang="zh-TW" altLang="en-US" sz="1600" dirty="0"/>
              <a:t>公務機關應配合主管機關規劃、辦理之資通安全演練作業，其內容得包括</a:t>
            </a:r>
          </a:p>
          <a:p>
            <a:r>
              <a:rPr lang="zh-TW" altLang="en-US" sz="1600" dirty="0"/>
              <a:t>下列項目：</a:t>
            </a:r>
          </a:p>
          <a:p>
            <a:r>
              <a:rPr lang="zh-TW" altLang="en-US" sz="1600" dirty="0"/>
              <a:t>一、社交工程演練。</a:t>
            </a:r>
          </a:p>
          <a:p>
            <a:r>
              <a:rPr lang="zh-TW" altLang="en-US" sz="1600" dirty="0"/>
              <a:t>二、資通安全事件通報及應變演練。</a:t>
            </a:r>
          </a:p>
          <a:p>
            <a:r>
              <a:rPr lang="zh-TW" altLang="en-US" sz="1600" dirty="0"/>
              <a:t>三、網路攻防演練。</a:t>
            </a:r>
          </a:p>
          <a:p>
            <a:r>
              <a:rPr lang="zh-TW" altLang="en-US" sz="1600" dirty="0"/>
              <a:t>四、情境演練。</a:t>
            </a:r>
          </a:p>
          <a:p>
            <a:r>
              <a:rPr lang="zh-TW" altLang="en-US" sz="1600" dirty="0"/>
              <a:t>五、其他必要之演練。</a:t>
            </a:r>
          </a:p>
          <a:p>
            <a:r>
              <a:rPr lang="zh-TW" altLang="en-US" sz="1600" dirty="0"/>
              <a:t>第 </a:t>
            </a:r>
            <a:r>
              <a:rPr lang="en-US" altLang="zh-TW" sz="1600" dirty="0"/>
              <a:t>19 </a:t>
            </a:r>
            <a:r>
              <a:rPr lang="zh-TW" altLang="en-US" sz="1600" dirty="0"/>
              <a:t>條</a:t>
            </a:r>
          </a:p>
          <a:p>
            <a:r>
              <a:rPr lang="zh-TW" altLang="en-US" sz="1600" dirty="0"/>
              <a:t>特定非公務機關應配合主管機關規劃、辦理之資通安全演練作業，其內容</a:t>
            </a:r>
          </a:p>
          <a:p>
            <a:r>
              <a:rPr lang="zh-TW" altLang="en-US" sz="1600" dirty="0"/>
              <a:t>得包括下列項目：</a:t>
            </a:r>
          </a:p>
          <a:p>
            <a:r>
              <a:rPr lang="zh-TW" altLang="en-US" sz="1600" dirty="0"/>
              <a:t>一、網路攻防演練。</a:t>
            </a:r>
          </a:p>
          <a:p>
            <a:r>
              <a:rPr lang="zh-TW" altLang="en-US" sz="1600" dirty="0"/>
              <a:t>二、情境演練。</a:t>
            </a:r>
          </a:p>
          <a:p>
            <a:r>
              <a:rPr lang="zh-TW" altLang="en-US" sz="1600" dirty="0"/>
              <a:t>三、其他必要之演練。</a:t>
            </a:r>
          </a:p>
          <a:p>
            <a:r>
              <a:rPr lang="zh-TW" altLang="en-US" sz="1600" dirty="0"/>
              <a:t>主管機關規劃、辦理之資通安全演練作業，有侵害特定非公務機關之權利</a:t>
            </a:r>
          </a:p>
          <a:p>
            <a:r>
              <a:rPr lang="zh-TW" altLang="en-US" sz="1600" dirty="0"/>
              <a:t>或正當利益之虞者，應先經其書面同意，始得為之。</a:t>
            </a:r>
          </a:p>
          <a:p>
            <a:r>
              <a:rPr lang="zh-TW" altLang="en-US" sz="1600" dirty="0"/>
              <a:t>前項書面同意之方式，依電子簽章法之規定，得以電子文件為之。</a:t>
            </a:r>
          </a:p>
        </p:txBody>
      </p:sp>
    </p:spTree>
    <p:extLst>
      <p:ext uri="{BB962C8B-B14F-4D97-AF65-F5344CB8AC3E}">
        <p14:creationId xmlns:p14="http://schemas.microsoft.com/office/powerpoint/2010/main" val="172616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t>第 一 章 總則</a:t>
            </a:r>
            <a:endParaRPr lang="zh-TW" altLang="en-US" dirty="0"/>
          </a:p>
        </p:txBody>
      </p:sp>
      <p:sp>
        <p:nvSpPr>
          <p:cNvPr id="5" name="矩形 4"/>
          <p:cNvSpPr/>
          <p:nvPr/>
        </p:nvSpPr>
        <p:spPr>
          <a:xfrm>
            <a:off x="683568" y="1412947"/>
            <a:ext cx="8003232" cy="4247317"/>
          </a:xfrm>
          <a:prstGeom prst="rect">
            <a:avLst/>
          </a:prstGeom>
        </p:spPr>
        <p:txBody>
          <a:bodyPr wrap="square">
            <a:spAutoFit/>
          </a:bodyPr>
          <a:lstStyle/>
          <a:p>
            <a:r>
              <a:rPr lang="zh-TW" altLang="en-US" dirty="0"/>
              <a:t>第 </a:t>
            </a:r>
            <a:r>
              <a:rPr lang="en-US" altLang="zh-TW" dirty="0"/>
              <a:t>1 </a:t>
            </a:r>
            <a:r>
              <a:rPr lang="zh-TW" altLang="en-US" dirty="0"/>
              <a:t>條：為積極推動國家資通安全政策，加速建構國家資通安全環境，以保障國家安全，維護社會公共利益，特制定本法。</a:t>
            </a:r>
            <a:endParaRPr lang="en-US" altLang="zh-TW" dirty="0"/>
          </a:p>
          <a:p>
            <a:endParaRPr lang="zh-TW" altLang="en-US" dirty="0"/>
          </a:p>
          <a:p>
            <a:r>
              <a:rPr lang="zh-TW" altLang="en-US" dirty="0"/>
              <a:t>第 </a:t>
            </a:r>
            <a:r>
              <a:rPr lang="en-US" altLang="zh-TW" dirty="0"/>
              <a:t>2 </a:t>
            </a:r>
            <a:r>
              <a:rPr lang="zh-TW" altLang="en-US" dirty="0"/>
              <a:t>條：本法之主管機關為</a:t>
            </a:r>
            <a:r>
              <a:rPr lang="zh-TW" altLang="en-US" b="1" dirty="0">
                <a:solidFill>
                  <a:srgbClr val="FF0000"/>
                </a:solidFill>
                <a:effectLst>
                  <a:outerShdw blurRad="38100" dist="38100" dir="2700000" algn="tl">
                    <a:srgbClr val="000000">
                      <a:alpha val="43137"/>
                    </a:srgbClr>
                  </a:outerShdw>
                </a:effectLst>
              </a:rPr>
              <a:t>行政院</a:t>
            </a:r>
            <a:r>
              <a:rPr lang="zh-TW" altLang="en-US" dirty="0"/>
              <a:t>。</a:t>
            </a:r>
            <a:endParaRPr lang="en-US" altLang="zh-TW" dirty="0"/>
          </a:p>
          <a:p>
            <a:endParaRPr lang="zh-TW" altLang="en-US" dirty="0"/>
          </a:p>
          <a:p>
            <a:r>
              <a:rPr lang="zh-TW" altLang="en-US" dirty="0"/>
              <a:t>第 </a:t>
            </a:r>
            <a:r>
              <a:rPr lang="en-US" altLang="zh-TW" dirty="0"/>
              <a:t>3 </a:t>
            </a:r>
            <a:r>
              <a:rPr lang="zh-TW" altLang="en-US" dirty="0"/>
              <a:t>條：本法用詞，定義如下：</a:t>
            </a:r>
            <a:endParaRPr lang="en-US" altLang="zh-TW" dirty="0"/>
          </a:p>
          <a:p>
            <a:endParaRPr lang="en-US" altLang="zh-TW" dirty="0"/>
          </a:p>
          <a:p>
            <a:r>
              <a:rPr lang="zh-TW" altLang="en-US" dirty="0"/>
              <a:t>第 </a:t>
            </a:r>
            <a:r>
              <a:rPr lang="en-US" altLang="zh-TW" dirty="0"/>
              <a:t>4 </a:t>
            </a:r>
            <a:r>
              <a:rPr lang="zh-TW" altLang="en-US" dirty="0"/>
              <a:t>條：為提升</a:t>
            </a:r>
            <a:r>
              <a:rPr lang="zh-TW" altLang="en-US" b="1" dirty="0">
                <a:solidFill>
                  <a:srgbClr val="FF0000"/>
                </a:solidFill>
                <a:effectLst>
                  <a:outerShdw blurRad="38100" dist="38100" dir="2700000" algn="tl">
                    <a:srgbClr val="000000">
                      <a:alpha val="43137"/>
                    </a:srgbClr>
                  </a:outerShdw>
                </a:effectLst>
              </a:rPr>
              <a:t>資通安全</a:t>
            </a:r>
            <a:r>
              <a:rPr lang="zh-TW" altLang="en-US" dirty="0"/>
              <a:t>，政府應提供資源，整合民間及產業力量，提升全民資通安全</a:t>
            </a:r>
            <a:r>
              <a:rPr lang="zh-TW" altLang="en-US" b="1" dirty="0">
                <a:solidFill>
                  <a:srgbClr val="FF0000"/>
                </a:solidFill>
                <a:effectLst>
                  <a:outerShdw blurRad="38100" dist="38100" dir="2700000" algn="tl">
                    <a:srgbClr val="000000">
                      <a:alpha val="43137"/>
                    </a:srgbClr>
                  </a:outerShdw>
                </a:effectLst>
              </a:rPr>
              <a:t>意識</a:t>
            </a:r>
            <a:r>
              <a:rPr lang="zh-TW" altLang="en-US" dirty="0"/>
              <a:t>，並推動下列事項：</a:t>
            </a:r>
          </a:p>
          <a:p>
            <a:r>
              <a:rPr lang="zh-TW" altLang="en-US" dirty="0"/>
              <a:t>一、資通安全專業人才之</a:t>
            </a:r>
            <a:r>
              <a:rPr lang="zh-TW" altLang="en-US" b="1" dirty="0">
                <a:solidFill>
                  <a:srgbClr val="FF0000"/>
                </a:solidFill>
                <a:effectLst>
                  <a:outerShdw blurRad="38100" dist="38100" dir="2700000" algn="tl">
                    <a:srgbClr val="000000">
                      <a:alpha val="43137"/>
                    </a:srgbClr>
                  </a:outerShdw>
                </a:effectLst>
              </a:rPr>
              <a:t>培育</a:t>
            </a:r>
            <a:r>
              <a:rPr lang="zh-TW" altLang="en-US" dirty="0"/>
              <a:t>。</a:t>
            </a:r>
          </a:p>
          <a:p>
            <a:r>
              <a:rPr lang="zh-TW" altLang="en-US" dirty="0"/>
              <a:t>二、資通安全科技之研發、整合、應用、產學合作及國際交流合作。</a:t>
            </a:r>
          </a:p>
          <a:p>
            <a:r>
              <a:rPr lang="zh-TW" altLang="en-US" dirty="0"/>
              <a:t>三、資通安全產業之發展。</a:t>
            </a:r>
          </a:p>
          <a:p>
            <a:r>
              <a:rPr lang="zh-TW" altLang="en-US" dirty="0"/>
              <a:t>四、資通安全軟硬體技術規範、相關服務與審驗機制之發展。</a:t>
            </a:r>
          </a:p>
          <a:p>
            <a:r>
              <a:rPr lang="zh-TW" altLang="en-US" dirty="0"/>
              <a:t>前項相關事項之推動，由主管機關以國家資通安全發展方案定之。</a:t>
            </a:r>
            <a:endParaRPr lang="en-US" altLang="zh-TW" dirty="0"/>
          </a:p>
          <a:p>
            <a:endParaRPr lang="zh-TW" altLang="en-US" dirty="0"/>
          </a:p>
        </p:txBody>
      </p:sp>
    </p:spTree>
    <p:extLst>
      <p:ext uri="{BB962C8B-B14F-4D97-AF65-F5344CB8AC3E}">
        <p14:creationId xmlns:p14="http://schemas.microsoft.com/office/powerpoint/2010/main" val="111104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F4425-40B2-44FF-9DD2-F28443B03D38}"/>
              </a:ext>
            </a:extLst>
          </p:cNvPr>
          <p:cNvSpPr>
            <a:spLocks noGrp="1"/>
          </p:cNvSpPr>
          <p:nvPr>
            <p:ph type="title"/>
          </p:nvPr>
        </p:nvSpPr>
        <p:spPr/>
        <p:txBody>
          <a:bodyPr/>
          <a:lstStyle/>
          <a:p>
            <a:endParaRPr lang="zh-TW" altLang="en-US"/>
          </a:p>
        </p:txBody>
      </p:sp>
      <p:sp>
        <p:nvSpPr>
          <p:cNvPr id="3" name="矩形 2">
            <a:extLst>
              <a:ext uri="{FF2B5EF4-FFF2-40B4-BE49-F238E27FC236}">
                <a16:creationId xmlns:a16="http://schemas.microsoft.com/office/drawing/2014/main" id="{CCB6B2F9-F90B-46CB-A821-7C5EE66A19E2}"/>
              </a:ext>
            </a:extLst>
          </p:cNvPr>
          <p:cNvSpPr/>
          <p:nvPr/>
        </p:nvSpPr>
        <p:spPr>
          <a:xfrm>
            <a:off x="431562" y="1653214"/>
            <a:ext cx="8529899" cy="1754326"/>
          </a:xfrm>
          <a:prstGeom prst="rect">
            <a:avLst/>
          </a:prstGeom>
        </p:spPr>
        <p:txBody>
          <a:bodyPr wrap="none">
            <a:spAutoFit/>
          </a:bodyPr>
          <a:lstStyle/>
          <a:p>
            <a:r>
              <a:rPr lang="zh-TW" altLang="en-US" dirty="0"/>
              <a:t>關於資通安全事件通報及應變辦法何者敘述不正確</a:t>
            </a:r>
            <a:endParaRPr lang="en-US" altLang="zh-TW" dirty="0"/>
          </a:p>
          <a:p>
            <a:r>
              <a:rPr lang="en-US" altLang="zh-TW" dirty="0"/>
              <a:t>(A)</a:t>
            </a:r>
            <a:r>
              <a:rPr lang="zh-TW" altLang="en-US" dirty="0"/>
              <a:t>資通安全事件分為四級</a:t>
            </a:r>
            <a:endParaRPr lang="en-US" altLang="zh-TW" dirty="0"/>
          </a:p>
          <a:p>
            <a:r>
              <a:rPr lang="en-US" altLang="zh-TW" dirty="0"/>
              <a:t>(B)</a:t>
            </a:r>
            <a:r>
              <a:rPr lang="zh-TW" altLang="en-US" dirty="0"/>
              <a:t>公務機關知悉資通安全事件後，應於一個小時內依主管機關指定之方式及對象，</a:t>
            </a:r>
            <a:endParaRPr lang="en-US" altLang="zh-TW" dirty="0"/>
          </a:p>
          <a:p>
            <a:r>
              <a:rPr lang="zh-TW" altLang="en-US" dirty="0"/>
              <a:t>進行資通安全事件之通報。</a:t>
            </a:r>
            <a:endParaRPr lang="en-US" altLang="zh-TW" dirty="0"/>
          </a:p>
          <a:p>
            <a:r>
              <a:rPr lang="en-US" altLang="zh-TW" dirty="0"/>
              <a:t>(C)</a:t>
            </a:r>
            <a:r>
              <a:rPr lang="zh-TW" altLang="en-US" dirty="0"/>
              <a:t>第四級資通安全事件，於知悉該事件後三十六小時內完成損害控制或復原作業</a:t>
            </a:r>
            <a:br>
              <a:rPr lang="en-US" altLang="zh-TW" dirty="0"/>
            </a:br>
            <a:r>
              <a:rPr lang="en-US" altLang="zh-TW" dirty="0">
                <a:solidFill>
                  <a:srgbClr val="FF0000"/>
                </a:solidFill>
              </a:rPr>
              <a:t>(D)</a:t>
            </a:r>
            <a:r>
              <a:rPr lang="zh-TW" altLang="en-US" dirty="0">
                <a:solidFill>
                  <a:srgbClr val="FF0000"/>
                </a:solidFill>
              </a:rPr>
              <a:t>電腦遭遇到勒索病毒，此事件將被分類為第三級</a:t>
            </a:r>
          </a:p>
        </p:txBody>
      </p:sp>
      <p:sp>
        <p:nvSpPr>
          <p:cNvPr id="4" name="矩形 3">
            <a:extLst>
              <a:ext uri="{FF2B5EF4-FFF2-40B4-BE49-F238E27FC236}">
                <a16:creationId xmlns:a16="http://schemas.microsoft.com/office/drawing/2014/main" id="{E4C0E1EC-8011-4027-BCDE-9EAB1DC38294}"/>
              </a:ext>
            </a:extLst>
          </p:cNvPr>
          <p:cNvSpPr/>
          <p:nvPr/>
        </p:nvSpPr>
        <p:spPr>
          <a:xfrm>
            <a:off x="457200" y="3573016"/>
            <a:ext cx="7019870" cy="1477328"/>
          </a:xfrm>
          <a:prstGeom prst="rect">
            <a:avLst/>
          </a:prstGeom>
        </p:spPr>
        <p:txBody>
          <a:bodyPr wrap="none">
            <a:spAutoFit/>
          </a:bodyPr>
          <a:lstStyle/>
          <a:p>
            <a:r>
              <a:rPr lang="zh-TW" altLang="en-US" dirty="0"/>
              <a:t>公務機關辦理之資通安全演練作業，其內容得包括下列何者</a:t>
            </a:r>
            <a:r>
              <a:rPr lang="en-US" altLang="zh-TW" dirty="0"/>
              <a:t>(</a:t>
            </a:r>
            <a:r>
              <a:rPr lang="zh-TW" altLang="en-US" dirty="0"/>
              <a:t>複選題</a:t>
            </a:r>
            <a:r>
              <a:rPr lang="en-US" altLang="zh-TW" dirty="0"/>
              <a:t>)</a:t>
            </a:r>
          </a:p>
          <a:p>
            <a:r>
              <a:rPr lang="en-US" altLang="zh-TW" dirty="0">
                <a:solidFill>
                  <a:srgbClr val="FF0000"/>
                </a:solidFill>
              </a:rPr>
              <a:t>(A)</a:t>
            </a:r>
            <a:r>
              <a:rPr lang="zh-TW" altLang="en-US" dirty="0">
                <a:solidFill>
                  <a:srgbClr val="FF0000"/>
                </a:solidFill>
              </a:rPr>
              <a:t>資通安全事件通報及應變演練。</a:t>
            </a:r>
            <a:endParaRPr lang="en-US" altLang="zh-TW" dirty="0">
              <a:solidFill>
                <a:srgbClr val="FF0000"/>
              </a:solidFill>
            </a:endParaRPr>
          </a:p>
          <a:p>
            <a:r>
              <a:rPr lang="en-US" altLang="zh-TW" dirty="0">
                <a:solidFill>
                  <a:srgbClr val="FF0000"/>
                </a:solidFill>
              </a:rPr>
              <a:t>(B)</a:t>
            </a:r>
            <a:r>
              <a:rPr lang="zh-TW" altLang="en-US" dirty="0">
                <a:solidFill>
                  <a:srgbClr val="FF0000"/>
                </a:solidFill>
              </a:rPr>
              <a:t>網路攻防演練。</a:t>
            </a:r>
            <a:endParaRPr lang="en-US" altLang="zh-TW" dirty="0">
              <a:solidFill>
                <a:srgbClr val="FF0000"/>
              </a:solidFill>
            </a:endParaRPr>
          </a:p>
          <a:p>
            <a:r>
              <a:rPr lang="en-US" altLang="zh-TW" dirty="0"/>
              <a:t>(C)</a:t>
            </a:r>
            <a:r>
              <a:rPr lang="zh-TW" altLang="en-US" dirty="0"/>
              <a:t>分析攻擊</a:t>
            </a:r>
            <a:endParaRPr lang="en-US" altLang="zh-TW" dirty="0"/>
          </a:p>
          <a:p>
            <a:r>
              <a:rPr lang="en-US" altLang="zh-TW" dirty="0"/>
              <a:t>(D)</a:t>
            </a:r>
            <a:r>
              <a:rPr lang="zh-TW" altLang="en-US" dirty="0"/>
              <a:t>電腦基本知識</a:t>
            </a:r>
            <a:endParaRPr lang="en-US" altLang="zh-TW" dirty="0"/>
          </a:p>
        </p:txBody>
      </p:sp>
    </p:spTree>
    <p:extLst>
      <p:ext uri="{BB962C8B-B14F-4D97-AF65-F5344CB8AC3E}">
        <p14:creationId xmlns:p14="http://schemas.microsoft.com/office/powerpoint/2010/main" val="198193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t>第 一 章 總則</a:t>
            </a:r>
            <a:endParaRPr lang="zh-TW" altLang="en-US" dirty="0"/>
          </a:p>
        </p:txBody>
      </p:sp>
      <p:sp>
        <p:nvSpPr>
          <p:cNvPr id="3" name="矩形 2"/>
          <p:cNvSpPr/>
          <p:nvPr/>
        </p:nvSpPr>
        <p:spPr>
          <a:xfrm>
            <a:off x="683568" y="1225689"/>
            <a:ext cx="7848872" cy="5632311"/>
          </a:xfrm>
          <a:prstGeom prst="rect">
            <a:avLst/>
          </a:prstGeom>
        </p:spPr>
        <p:txBody>
          <a:bodyPr wrap="square">
            <a:spAutoFit/>
          </a:bodyPr>
          <a:lstStyle/>
          <a:p>
            <a:r>
              <a:rPr lang="zh-TW" altLang="en-US" dirty="0"/>
              <a:t>第 </a:t>
            </a:r>
            <a:r>
              <a:rPr lang="en-US" altLang="zh-TW" dirty="0"/>
              <a:t>5 </a:t>
            </a:r>
            <a:r>
              <a:rPr lang="zh-TW" altLang="en-US" dirty="0"/>
              <a:t>條：主管機關應</a:t>
            </a:r>
            <a:r>
              <a:rPr lang="zh-TW" altLang="en-US" b="1" dirty="0">
                <a:solidFill>
                  <a:srgbClr val="FF0000"/>
                </a:solidFill>
                <a:effectLst>
                  <a:outerShdw blurRad="38100" dist="38100" dir="2700000" algn="tl">
                    <a:srgbClr val="000000">
                      <a:alpha val="43137"/>
                    </a:srgbClr>
                  </a:outerShdw>
                </a:effectLst>
              </a:rPr>
              <a:t>規劃</a:t>
            </a:r>
            <a:r>
              <a:rPr lang="zh-TW" altLang="en-US" dirty="0"/>
              <a:t>並推動國家資通安全政策、資通安全科技發展、國</a:t>
            </a:r>
            <a:r>
              <a:rPr lang="en-US" altLang="zh-TW" dirty="0"/>
              <a:t>	</a:t>
            </a:r>
            <a:r>
              <a:rPr lang="zh-TW" altLang="en-US" dirty="0"/>
              <a:t>際交流合作及資通安全整體防護等相關事宜，並應定期公布國家資</a:t>
            </a:r>
            <a:r>
              <a:rPr lang="en-US" altLang="zh-TW" dirty="0"/>
              <a:t>	</a:t>
            </a:r>
            <a:r>
              <a:rPr lang="zh-TW" altLang="en-US" dirty="0"/>
              <a:t>通安全情勢報告、對公務機關</a:t>
            </a:r>
            <a:r>
              <a:rPr lang="zh-TW" altLang="en-US" b="1" dirty="0">
                <a:solidFill>
                  <a:srgbClr val="FF0000"/>
                </a:solidFill>
                <a:effectLst>
                  <a:outerShdw blurRad="38100" dist="38100" dir="2700000" algn="tl">
                    <a:srgbClr val="000000">
                      <a:alpha val="43137"/>
                    </a:srgbClr>
                  </a:outerShdw>
                </a:effectLst>
              </a:rPr>
              <a:t>資通安全維護計畫</a:t>
            </a:r>
            <a:r>
              <a:rPr lang="zh-TW" altLang="en-US" dirty="0"/>
              <a:t>實施情形稽核概況</a:t>
            </a:r>
            <a:r>
              <a:rPr lang="en-US" altLang="zh-TW" dirty="0"/>
              <a:t>	</a:t>
            </a:r>
            <a:r>
              <a:rPr lang="zh-TW" altLang="en-US" dirty="0"/>
              <a:t>報告及資通安全發展方案。前項情勢報告、實施情形稽核概況報告</a:t>
            </a:r>
            <a:r>
              <a:rPr lang="en-US" altLang="zh-TW" dirty="0"/>
              <a:t>	</a:t>
            </a:r>
            <a:r>
              <a:rPr lang="zh-TW" altLang="en-US" dirty="0"/>
              <a:t>及資通安全發展方案，應送</a:t>
            </a:r>
            <a:r>
              <a:rPr lang="zh-TW" altLang="en-US" b="1" dirty="0">
                <a:solidFill>
                  <a:srgbClr val="FF0000"/>
                </a:solidFill>
                <a:effectLst>
                  <a:outerShdw blurRad="38100" dist="38100" dir="2700000" algn="tl">
                    <a:srgbClr val="000000">
                      <a:alpha val="43137"/>
                    </a:srgbClr>
                  </a:outerShdw>
                </a:effectLst>
              </a:rPr>
              <a:t>立法院</a:t>
            </a:r>
            <a:r>
              <a:rPr lang="zh-TW" altLang="en-US" dirty="0"/>
              <a:t>備查。</a:t>
            </a:r>
            <a:endParaRPr lang="en-US" altLang="zh-TW" dirty="0"/>
          </a:p>
          <a:p>
            <a:endParaRPr lang="en-US" altLang="zh-TW" dirty="0"/>
          </a:p>
          <a:p>
            <a:r>
              <a:rPr lang="zh-TW" altLang="en-US" dirty="0"/>
              <a:t>第 </a:t>
            </a:r>
            <a:r>
              <a:rPr lang="en-US" altLang="zh-TW" dirty="0"/>
              <a:t>6 </a:t>
            </a:r>
            <a:r>
              <a:rPr lang="zh-TW" altLang="en-US" dirty="0"/>
              <a:t>條：主管機關得委任或委託其他公務機關、法人或團體，辦理資通安全</a:t>
            </a:r>
            <a:r>
              <a:rPr lang="en-US" altLang="zh-TW" dirty="0"/>
              <a:t>	</a:t>
            </a:r>
            <a:r>
              <a:rPr lang="zh-TW" altLang="en-US" dirty="0"/>
              <a:t>整體防護、國際交流合作及其他資通安全相關事務。</a:t>
            </a:r>
          </a:p>
          <a:p>
            <a:r>
              <a:rPr lang="en-US" altLang="zh-TW" dirty="0"/>
              <a:t>	</a:t>
            </a:r>
            <a:r>
              <a:rPr lang="zh-TW" altLang="en-US" dirty="0"/>
              <a:t>前項被委託之公務機關、法人或團體或被複委託者，</a:t>
            </a:r>
            <a:r>
              <a:rPr lang="zh-TW" altLang="en-US" b="1" dirty="0">
                <a:solidFill>
                  <a:srgbClr val="FF0000"/>
                </a:solidFill>
                <a:effectLst>
                  <a:outerShdw blurRad="38100" dist="38100" dir="2700000" algn="tl">
                    <a:srgbClr val="000000">
                      <a:alpha val="43137"/>
                    </a:srgbClr>
                  </a:outerShdw>
                </a:effectLst>
              </a:rPr>
              <a:t>不得洩露</a:t>
            </a:r>
            <a:r>
              <a:rPr lang="zh-TW" altLang="en-US" dirty="0"/>
              <a:t>在執</a:t>
            </a:r>
            <a:r>
              <a:rPr lang="en-US" altLang="zh-TW" dirty="0"/>
              <a:t>	</a:t>
            </a:r>
            <a:r>
              <a:rPr lang="zh-TW" altLang="en-US" dirty="0"/>
              <a:t>行或辦理相關事務過程中所獲悉關鍵基礎設施提供者之秘密。</a:t>
            </a:r>
            <a:endParaRPr lang="en-US" altLang="zh-TW" dirty="0"/>
          </a:p>
          <a:p>
            <a:endParaRPr lang="en-US" altLang="zh-TW" dirty="0"/>
          </a:p>
          <a:p>
            <a:r>
              <a:rPr lang="zh-TW" altLang="en-US" dirty="0"/>
              <a:t>第 </a:t>
            </a:r>
            <a:r>
              <a:rPr lang="en-US" altLang="zh-TW" dirty="0"/>
              <a:t>7 </a:t>
            </a:r>
            <a:r>
              <a:rPr lang="zh-TW" altLang="en-US" dirty="0"/>
              <a:t>條：主管機關應衡酌公務機關及特定非公務機關業務之重要性與機敏性、</a:t>
            </a:r>
            <a:r>
              <a:rPr lang="en-US" altLang="zh-TW" dirty="0"/>
              <a:t>	</a:t>
            </a:r>
            <a:r>
              <a:rPr lang="zh-TW" altLang="en-US" dirty="0"/>
              <a:t>機關層級、保有或處理之資訊種類、數量、性質、資通系統之規模</a:t>
            </a:r>
            <a:r>
              <a:rPr lang="en-US" altLang="zh-TW" dirty="0"/>
              <a:t>	</a:t>
            </a:r>
            <a:r>
              <a:rPr lang="zh-TW" altLang="en-US" dirty="0"/>
              <a:t>及性質等條件，訂定</a:t>
            </a:r>
            <a:r>
              <a:rPr lang="zh-TW" altLang="en-US" b="1" dirty="0">
                <a:solidFill>
                  <a:srgbClr val="FF0000"/>
                </a:solidFill>
                <a:effectLst>
                  <a:outerShdw blurRad="38100" dist="38100" dir="2700000" algn="tl">
                    <a:srgbClr val="000000">
                      <a:alpha val="43137"/>
                    </a:srgbClr>
                  </a:outerShdw>
                </a:effectLst>
              </a:rPr>
              <a:t>資通安全責任等級之分級</a:t>
            </a:r>
            <a:r>
              <a:rPr lang="zh-TW" altLang="en-US" dirty="0"/>
              <a:t>；其分級基準、等級</a:t>
            </a:r>
            <a:r>
              <a:rPr lang="en-US" altLang="zh-TW" dirty="0"/>
              <a:t>	</a:t>
            </a:r>
            <a:r>
              <a:rPr lang="zh-TW" altLang="en-US" dirty="0"/>
              <a:t>變更申請、義務內容、專責人員之設置及其他相關事項之辦法，由</a:t>
            </a:r>
            <a:r>
              <a:rPr lang="en-US" altLang="zh-TW" dirty="0"/>
              <a:t>	</a:t>
            </a:r>
            <a:r>
              <a:rPr lang="zh-TW" altLang="en-US" dirty="0"/>
              <a:t>主管機關定之。主管機關得稽核特定非公務機關之資通安全維護計</a:t>
            </a:r>
            <a:r>
              <a:rPr lang="en-US" altLang="zh-TW" dirty="0"/>
              <a:t>	</a:t>
            </a:r>
            <a:r>
              <a:rPr lang="zh-TW" altLang="en-US" dirty="0"/>
              <a:t>畫實施情形；其稽核之頻率、內容與方法及其他相關事項之辦法，</a:t>
            </a:r>
            <a:r>
              <a:rPr lang="en-US" altLang="zh-TW" dirty="0"/>
              <a:t>	</a:t>
            </a:r>
            <a:r>
              <a:rPr lang="zh-TW" altLang="en-US" dirty="0"/>
              <a:t>由主管機關定之。特定非公務機關受前項之稽核，經發現其資通安</a:t>
            </a:r>
            <a:r>
              <a:rPr lang="en-US" altLang="zh-TW" dirty="0"/>
              <a:t>	</a:t>
            </a:r>
            <a:r>
              <a:rPr lang="zh-TW" altLang="en-US" dirty="0"/>
              <a:t>全維護計畫實施有缺失或待改善者，應向主管機關提出改善報告，</a:t>
            </a:r>
            <a:r>
              <a:rPr lang="en-US" altLang="zh-TW" dirty="0"/>
              <a:t>	</a:t>
            </a:r>
            <a:r>
              <a:rPr lang="zh-TW" altLang="en-US" dirty="0"/>
              <a:t>並送中央目的事業主管機關。</a:t>
            </a:r>
          </a:p>
        </p:txBody>
      </p:sp>
    </p:spTree>
    <p:extLst>
      <p:ext uri="{BB962C8B-B14F-4D97-AF65-F5344CB8AC3E}">
        <p14:creationId xmlns:p14="http://schemas.microsoft.com/office/powerpoint/2010/main" val="89702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t>第 一 章 總則</a:t>
            </a:r>
            <a:endParaRPr lang="zh-TW" altLang="en-US" dirty="0"/>
          </a:p>
        </p:txBody>
      </p:sp>
      <p:sp>
        <p:nvSpPr>
          <p:cNvPr id="2" name="矩形 1">
            <a:extLst>
              <a:ext uri="{FF2B5EF4-FFF2-40B4-BE49-F238E27FC236}">
                <a16:creationId xmlns:a16="http://schemas.microsoft.com/office/drawing/2014/main" id="{A34687B7-ACDC-4CF0-BBA0-546831271982}"/>
              </a:ext>
            </a:extLst>
          </p:cNvPr>
          <p:cNvSpPr/>
          <p:nvPr/>
        </p:nvSpPr>
        <p:spPr>
          <a:xfrm>
            <a:off x="1223628" y="1417638"/>
            <a:ext cx="6696744" cy="2585323"/>
          </a:xfrm>
          <a:prstGeom prst="rect">
            <a:avLst/>
          </a:prstGeom>
        </p:spPr>
        <p:txBody>
          <a:bodyPr wrap="square">
            <a:spAutoFit/>
          </a:bodyPr>
          <a:lstStyle/>
          <a:p>
            <a:r>
              <a:rPr lang="zh-TW" altLang="en-US" dirty="0"/>
              <a:t>第 </a:t>
            </a:r>
            <a:r>
              <a:rPr lang="en-US" altLang="zh-TW" dirty="0"/>
              <a:t>8 </a:t>
            </a:r>
            <a:r>
              <a:rPr lang="zh-TW" altLang="en-US" dirty="0"/>
              <a:t>條：主管機關應建立資通安全情資分享機制。前項資通</a:t>
            </a:r>
            <a:r>
              <a:rPr lang="en-US" altLang="zh-TW" dirty="0"/>
              <a:t>	</a:t>
            </a:r>
            <a:r>
              <a:rPr lang="zh-TW" altLang="en-US" dirty="0"/>
              <a:t>安全情資之分析、整合與分享之內容、程序、方法及</a:t>
            </a:r>
            <a:r>
              <a:rPr lang="en-US" altLang="zh-TW" dirty="0"/>
              <a:t>	</a:t>
            </a:r>
            <a:r>
              <a:rPr lang="zh-TW" altLang="en-US" dirty="0"/>
              <a:t>其他相關事項之辦法，由主管機關定之。</a:t>
            </a:r>
            <a:endParaRPr lang="en-US" altLang="zh-TW" dirty="0"/>
          </a:p>
          <a:p>
            <a:endParaRPr lang="zh-TW" altLang="en-US" dirty="0"/>
          </a:p>
          <a:p>
            <a:r>
              <a:rPr lang="zh-TW" altLang="en-US" dirty="0"/>
              <a:t>第 </a:t>
            </a:r>
            <a:r>
              <a:rPr lang="en-US" altLang="zh-TW" dirty="0"/>
              <a:t>9 </a:t>
            </a:r>
            <a:r>
              <a:rPr lang="zh-TW" altLang="en-US" dirty="0"/>
              <a:t>條：公務機關或特定非公務機關，於本法適用範圍內，委</a:t>
            </a:r>
            <a:r>
              <a:rPr lang="en-US" altLang="zh-TW" dirty="0"/>
              <a:t>	</a:t>
            </a:r>
            <a:r>
              <a:rPr lang="zh-TW" altLang="en-US" dirty="0"/>
              <a:t>外辦理資通系統之建置、維運或資通服務之提供，應</a:t>
            </a:r>
            <a:r>
              <a:rPr lang="en-US" altLang="zh-TW" dirty="0"/>
              <a:t>	</a:t>
            </a:r>
            <a:r>
              <a:rPr lang="zh-TW" altLang="en-US" dirty="0"/>
              <a:t>考量受託者之專業能力與經驗、委外項目之性質及資</a:t>
            </a:r>
            <a:r>
              <a:rPr lang="en-US" altLang="zh-TW" dirty="0"/>
              <a:t>	</a:t>
            </a:r>
            <a:r>
              <a:rPr lang="zh-TW" altLang="en-US" dirty="0"/>
              <a:t>通安全需求，選任適當之受託者，並監督其資通安全</a:t>
            </a:r>
            <a:r>
              <a:rPr lang="en-US" altLang="zh-TW" dirty="0"/>
              <a:t>	</a:t>
            </a:r>
            <a:r>
              <a:rPr lang="zh-TW" altLang="en-US" dirty="0"/>
              <a:t>維護情形</a:t>
            </a:r>
          </a:p>
        </p:txBody>
      </p:sp>
    </p:spTree>
    <p:extLst>
      <p:ext uri="{BB962C8B-B14F-4D97-AF65-F5344CB8AC3E}">
        <p14:creationId xmlns:p14="http://schemas.microsoft.com/office/powerpoint/2010/main" val="401336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8B126E-88AF-4C7F-A773-D1202867742E}"/>
              </a:ext>
            </a:extLst>
          </p:cNvPr>
          <p:cNvSpPr/>
          <p:nvPr/>
        </p:nvSpPr>
        <p:spPr>
          <a:xfrm>
            <a:off x="539552" y="476672"/>
            <a:ext cx="8229600" cy="2585323"/>
          </a:xfrm>
          <a:prstGeom prst="rect">
            <a:avLst/>
          </a:prstGeom>
        </p:spPr>
        <p:txBody>
          <a:bodyPr wrap="square">
            <a:spAutoFit/>
          </a:bodyPr>
          <a:lstStyle/>
          <a:p>
            <a:r>
              <a:rPr lang="zh-TW" altLang="en-US" dirty="0"/>
              <a:t>為積極推動國家資通安全政策，加速建構國家資通安全環境，以保障國家安全，維護社會公共利益。下列何者</a:t>
            </a:r>
            <a:r>
              <a:rPr lang="zh-TW" altLang="en-US" b="1" dirty="0">
                <a:solidFill>
                  <a:srgbClr val="FF0000"/>
                </a:solidFill>
                <a:effectLst>
                  <a:outerShdw blurRad="38100" dist="38100" dir="2700000" algn="tl">
                    <a:srgbClr val="000000">
                      <a:alpha val="43137"/>
                    </a:srgbClr>
                  </a:outerShdw>
                </a:effectLst>
              </a:rPr>
              <a:t>錯誤</a:t>
            </a:r>
            <a:endParaRPr lang="en-US" altLang="zh-TW" b="1" dirty="0">
              <a:solidFill>
                <a:srgbClr val="FF0000"/>
              </a:solidFill>
              <a:effectLst>
                <a:outerShdw blurRad="38100" dist="38100" dir="2700000" algn="tl">
                  <a:srgbClr val="000000">
                    <a:alpha val="43137"/>
                  </a:srgbClr>
                </a:outerShdw>
              </a:effectLst>
            </a:endParaRPr>
          </a:p>
          <a:p>
            <a:endParaRPr lang="en-US" altLang="zh-TW" dirty="0"/>
          </a:p>
          <a:p>
            <a:r>
              <a:rPr lang="en-US" altLang="zh-TW" dirty="0"/>
              <a:t>	</a:t>
            </a:r>
            <a:r>
              <a:rPr lang="en-US" altLang="zh-TW" dirty="0">
                <a:solidFill>
                  <a:srgbClr val="FF0000"/>
                </a:solidFill>
              </a:rPr>
              <a:t>(A)</a:t>
            </a:r>
            <a:r>
              <a:rPr lang="zh-TW" altLang="en-US" dirty="0">
                <a:solidFill>
                  <a:srgbClr val="FF0000"/>
                </a:solidFill>
              </a:rPr>
              <a:t>本法之主管機關為立法院</a:t>
            </a:r>
            <a:endParaRPr lang="en-US" altLang="zh-TW" dirty="0">
              <a:solidFill>
                <a:srgbClr val="FF0000"/>
              </a:solidFill>
            </a:endParaRPr>
          </a:p>
          <a:p>
            <a:r>
              <a:rPr lang="en-US" altLang="zh-TW" dirty="0"/>
              <a:t>	(B)</a:t>
            </a:r>
            <a:r>
              <a:rPr lang="zh-TW" altLang="en-US" dirty="0"/>
              <a:t>實施情形稽核概況報告及資通安全發展方案，應送立法院備查。</a:t>
            </a:r>
            <a:endParaRPr lang="en-US" altLang="zh-TW" dirty="0"/>
          </a:p>
          <a:p>
            <a:r>
              <a:rPr lang="en-US" altLang="zh-TW" dirty="0"/>
              <a:t>	(C)</a:t>
            </a:r>
            <a:r>
              <a:rPr lang="zh-TW" altLang="en-US" dirty="0"/>
              <a:t>主管機關應規劃並推動國家資通安全政策、資通安全科技發展、國	     際交流合作及資通安全整體防護等相關事宜</a:t>
            </a:r>
            <a:endParaRPr lang="en-US" altLang="zh-TW" dirty="0"/>
          </a:p>
          <a:p>
            <a:r>
              <a:rPr lang="en-US" altLang="zh-TW" dirty="0"/>
              <a:t>	(D)</a:t>
            </a:r>
            <a:r>
              <a:rPr lang="zh-TW" altLang="en-US" dirty="0"/>
              <a:t>公務機關應每年向上級或監督機關提出資通安全維護計畫實施情形</a:t>
            </a:r>
            <a:endParaRPr lang="en-US" altLang="zh-TW" dirty="0"/>
          </a:p>
          <a:p>
            <a:endParaRPr lang="en-US" altLang="zh-TW" dirty="0"/>
          </a:p>
        </p:txBody>
      </p:sp>
      <p:sp>
        <p:nvSpPr>
          <p:cNvPr id="4" name="矩形 3">
            <a:extLst>
              <a:ext uri="{FF2B5EF4-FFF2-40B4-BE49-F238E27FC236}">
                <a16:creationId xmlns:a16="http://schemas.microsoft.com/office/drawing/2014/main" id="{02B8742F-FD11-4738-8B97-EF0134082603}"/>
              </a:ext>
            </a:extLst>
          </p:cNvPr>
          <p:cNvSpPr/>
          <p:nvPr/>
        </p:nvSpPr>
        <p:spPr>
          <a:xfrm>
            <a:off x="539552" y="3140968"/>
            <a:ext cx="8496944" cy="2308324"/>
          </a:xfrm>
          <a:prstGeom prst="rect">
            <a:avLst/>
          </a:prstGeom>
        </p:spPr>
        <p:txBody>
          <a:bodyPr wrap="square">
            <a:spAutoFit/>
          </a:bodyPr>
          <a:lstStyle/>
          <a:p>
            <a:r>
              <a:rPr lang="zh-TW" altLang="en-US" dirty="0"/>
              <a:t>下列敘述資通安全管理法，何者正確。</a:t>
            </a:r>
            <a:endParaRPr lang="en-US" altLang="zh-TW" dirty="0"/>
          </a:p>
          <a:p>
            <a:r>
              <a:rPr lang="en-US" altLang="zh-TW" dirty="0"/>
              <a:t>	</a:t>
            </a:r>
          </a:p>
          <a:p>
            <a:r>
              <a:rPr lang="en-US" altLang="zh-TW" dirty="0"/>
              <a:t>	(A)</a:t>
            </a:r>
            <a:r>
              <a:rPr lang="zh-TW" altLang="en-US" dirty="0"/>
              <a:t>公務機關知悉資通安全事件時，除應通報上級或監督機關外，並不用應</a:t>
            </a:r>
            <a:r>
              <a:rPr lang="en-US" altLang="zh-TW" dirty="0"/>
              <a:t>	</a:t>
            </a:r>
            <a:r>
              <a:rPr lang="zh-TW" altLang="en-US" dirty="0"/>
              <a:t>通報主管機關</a:t>
            </a:r>
            <a:r>
              <a:rPr lang="en-US" altLang="zh-TW" dirty="0"/>
              <a:t>	</a:t>
            </a:r>
          </a:p>
          <a:p>
            <a:r>
              <a:rPr lang="en-US" altLang="zh-TW" dirty="0"/>
              <a:t>	</a:t>
            </a:r>
            <a:r>
              <a:rPr lang="en-US" altLang="zh-TW" dirty="0">
                <a:solidFill>
                  <a:srgbClr val="FF0000"/>
                </a:solidFill>
              </a:rPr>
              <a:t>(B)</a:t>
            </a:r>
            <a:r>
              <a:rPr lang="zh-TW" altLang="en-US" dirty="0">
                <a:solidFill>
                  <a:srgbClr val="FF0000"/>
                </a:solidFill>
              </a:rPr>
              <a:t>公務機關應每年向上級或監督機關提出資通安全維護計畫實施情形</a:t>
            </a:r>
            <a:endParaRPr lang="en-US" altLang="zh-TW" dirty="0">
              <a:solidFill>
                <a:srgbClr val="FF0000"/>
              </a:solidFill>
            </a:endParaRPr>
          </a:p>
          <a:p>
            <a:r>
              <a:rPr lang="en-US" altLang="zh-TW" dirty="0"/>
              <a:t>	(C)</a:t>
            </a:r>
            <a:r>
              <a:rPr lang="zh-TW" altLang="en-US" dirty="0"/>
              <a:t>其稽核之頻率、內容與方法及其他相關事項之辦法，由公司定之。</a:t>
            </a:r>
            <a:endParaRPr lang="en-US" altLang="zh-TW" dirty="0"/>
          </a:p>
          <a:p>
            <a:r>
              <a:rPr lang="en-US" altLang="zh-TW" dirty="0"/>
              <a:t>	(D)</a:t>
            </a:r>
            <a:r>
              <a:rPr lang="zh-TW" altLang="en-US" dirty="0"/>
              <a:t>受稽核機關之資通安全維護計畫實施有缺失或待改善者，應提出改善報</a:t>
            </a:r>
            <a:r>
              <a:rPr lang="en-US" altLang="zh-TW" dirty="0"/>
              <a:t>	</a:t>
            </a:r>
            <a:r>
              <a:rPr lang="zh-TW" altLang="en-US" dirty="0"/>
              <a:t>     告，並不需送交稽核機關及上級或監督機關。</a:t>
            </a:r>
            <a:endParaRPr lang="en-US" altLang="zh-TW" dirty="0"/>
          </a:p>
        </p:txBody>
      </p:sp>
    </p:spTree>
    <p:extLst>
      <p:ext uri="{BB962C8B-B14F-4D97-AF65-F5344CB8AC3E}">
        <p14:creationId xmlns:p14="http://schemas.microsoft.com/office/powerpoint/2010/main" val="34268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二 章 公務機關資通安全管理</a:t>
            </a:r>
            <a:endParaRPr lang="zh-TW" altLang="en-US" dirty="0"/>
          </a:p>
        </p:txBody>
      </p:sp>
      <p:sp>
        <p:nvSpPr>
          <p:cNvPr id="3" name="矩形 2"/>
          <p:cNvSpPr/>
          <p:nvPr/>
        </p:nvSpPr>
        <p:spPr>
          <a:xfrm>
            <a:off x="1043608" y="1484784"/>
            <a:ext cx="6984776" cy="4247317"/>
          </a:xfrm>
          <a:prstGeom prst="rect">
            <a:avLst/>
          </a:prstGeom>
        </p:spPr>
        <p:txBody>
          <a:bodyPr wrap="square">
            <a:spAutoFit/>
          </a:bodyPr>
          <a:lstStyle/>
          <a:p>
            <a:r>
              <a:rPr lang="zh-TW" altLang="en-US" dirty="0"/>
              <a:t>第 </a:t>
            </a:r>
            <a:r>
              <a:rPr lang="en-US" altLang="zh-TW" dirty="0"/>
              <a:t>10 </a:t>
            </a:r>
            <a:r>
              <a:rPr lang="zh-TW" altLang="en-US" dirty="0"/>
              <a:t>條：公務機關應符合其所屬資通安全責任等級之要求，並考量</a:t>
            </a:r>
            <a:r>
              <a:rPr lang="en-US" altLang="zh-TW" dirty="0"/>
              <a:t>	</a:t>
            </a:r>
            <a:r>
              <a:rPr lang="zh-TW" altLang="en-US" dirty="0"/>
              <a:t>  其所保有或處理之資訊種類、數量、性質、資通系統之規</a:t>
            </a:r>
            <a:r>
              <a:rPr lang="en-US" altLang="zh-TW" dirty="0"/>
              <a:t>	</a:t>
            </a:r>
            <a:r>
              <a:rPr lang="zh-TW" altLang="en-US" dirty="0"/>
              <a:t>  模與性質等條件，訂定、修正及實施資通安全維護計畫。</a:t>
            </a:r>
            <a:endParaRPr lang="en-US" altLang="zh-TW" dirty="0"/>
          </a:p>
          <a:p>
            <a:endParaRPr lang="zh-TW" altLang="en-US" dirty="0"/>
          </a:p>
          <a:p>
            <a:r>
              <a:rPr lang="zh-TW" altLang="en-US" dirty="0"/>
              <a:t>第 </a:t>
            </a:r>
            <a:r>
              <a:rPr lang="en-US" altLang="zh-TW" dirty="0"/>
              <a:t>11 </a:t>
            </a:r>
            <a:r>
              <a:rPr lang="zh-TW" altLang="en-US" dirty="0"/>
              <a:t>條：公務機關應置資通安全長，由機關首長指派副首長或適當</a:t>
            </a:r>
            <a:r>
              <a:rPr lang="en-US" altLang="zh-TW" dirty="0"/>
              <a:t>	</a:t>
            </a:r>
            <a:r>
              <a:rPr lang="zh-TW" altLang="en-US" dirty="0"/>
              <a:t>  人員兼任，負責推動及監督機關內資通安全相關事務。</a:t>
            </a:r>
            <a:endParaRPr lang="en-US" altLang="zh-TW" dirty="0"/>
          </a:p>
          <a:p>
            <a:endParaRPr lang="zh-TW" altLang="en-US" dirty="0"/>
          </a:p>
          <a:p>
            <a:r>
              <a:rPr lang="zh-TW" altLang="en-US" dirty="0"/>
              <a:t>第 </a:t>
            </a:r>
            <a:r>
              <a:rPr lang="en-US" altLang="zh-TW" dirty="0"/>
              <a:t>12 </a:t>
            </a:r>
            <a:r>
              <a:rPr lang="zh-TW" altLang="en-US" dirty="0"/>
              <a:t>條：公務機關應每年向上級或監督機關提出資通安全維護計畫</a:t>
            </a:r>
            <a:r>
              <a:rPr lang="en-US" altLang="zh-TW" dirty="0"/>
              <a:t>	</a:t>
            </a:r>
            <a:r>
              <a:rPr lang="zh-TW" altLang="en-US" dirty="0"/>
              <a:t>  實施情形；無上級機關者，其資通安全維護計畫實施情形</a:t>
            </a:r>
            <a:r>
              <a:rPr lang="en-US" altLang="zh-TW" dirty="0"/>
              <a:t>	</a:t>
            </a:r>
            <a:r>
              <a:rPr lang="zh-TW" altLang="en-US" dirty="0"/>
              <a:t>  應送交主管機關。</a:t>
            </a:r>
            <a:endParaRPr lang="en-US" altLang="zh-TW" dirty="0"/>
          </a:p>
          <a:p>
            <a:endParaRPr lang="zh-TW" altLang="en-US" dirty="0"/>
          </a:p>
          <a:p>
            <a:r>
              <a:rPr lang="zh-TW" altLang="en-US" dirty="0"/>
              <a:t>第 </a:t>
            </a:r>
            <a:r>
              <a:rPr lang="en-US" altLang="zh-TW" dirty="0"/>
              <a:t>13 </a:t>
            </a:r>
            <a:r>
              <a:rPr lang="zh-TW" altLang="en-US" dirty="0"/>
              <a:t>條：公務機關應稽核其所屬或監督機關之資通安全維護計畫實</a:t>
            </a:r>
            <a:r>
              <a:rPr lang="en-US" altLang="zh-TW" dirty="0"/>
              <a:t>	</a:t>
            </a:r>
            <a:r>
              <a:rPr lang="zh-TW" altLang="en-US" dirty="0"/>
              <a:t>  施情形。受稽核機關之資通安全維護計畫實施有缺失或待</a:t>
            </a:r>
            <a:r>
              <a:rPr lang="en-US" altLang="zh-TW" dirty="0"/>
              <a:t>	</a:t>
            </a:r>
            <a:r>
              <a:rPr lang="zh-TW" altLang="en-US" dirty="0"/>
              <a:t>  改善者，應提出改善報告，送交稽核機關及上級或監督機</a:t>
            </a:r>
            <a:r>
              <a:rPr lang="en-US" altLang="zh-TW" dirty="0"/>
              <a:t>	</a:t>
            </a:r>
            <a:r>
              <a:rPr lang="zh-TW" altLang="en-US" dirty="0"/>
              <a:t>  關。</a:t>
            </a:r>
          </a:p>
        </p:txBody>
      </p:sp>
    </p:spTree>
    <p:extLst>
      <p:ext uri="{BB962C8B-B14F-4D97-AF65-F5344CB8AC3E}">
        <p14:creationId xmlns:p14="http://schemas.microsoft.com/office/powerpoint/2010/main" val="136340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D5BCB2-E7F6-4863-9B9F-96DC385DD2F1}"/>
              </a:ext>
            </a:extLst>
          </p:cNvPr>
          <p:cNvSpPr/>
          <p:nvPr/>
        </p:nvSpPr>
        <p:spPr>
          <a:xfrm>
            <a:off x="971600" y="1412776"/>
            <a:ext cx="7272808" cy="2862322"/>
          </a:xfrm>
          <a:prstGeom prst="rect">
            <a:avLst/>
          </a:prstGeom>
        </p:spPr>
        <p:txBody>
          <a:bodyPr wrap="square">
            <a:spAutoFit/>
          </a:bodyPr>
          <a:lstStyle/>
          <a:p>
            <a:r>
              <a:rPr lang="zh-TW" altLang="en-US" dirty="0"/>
              <a:t>第 </a:t>
            </a:r>
            <a:r>
              <a:rPr lang="en-US" altLang="zh-TW" dirty="0"/>
              <a:t>14 </a:t>
            </a:r>
            <a:r>
              <a:rPr lang="zh-TW" altLang="en-US" dirty="0"/>
              <a:t>條：公務機關為因應資通安全事件，應訂定通報及應變機制。公</a:t>
            </a:r>
            <a:r>
              <a:rPr lang="en-US" altLang="zh-TW" dirty="0"/>
              <a:t>	</a:t>
            </a:r>
            <a:r>
              <a:rPr lang="zh-TW" altLang="en-US" dirty="0"/>
              <a:t>務機關知悉資通安全事件時，除應通報上級或監督機關外，</a:t>
            </a:r>
            <a:r>
              <a:rPr lang="en-US" altLang="zh-TW" dirty="0"/>
              <a:t>	</a:t>
            </a:r>
            <a:r>
              <a:rPr lang="zh-TW" altLang="en-US" dirty="0"/>
              <a:t>並應通報主管機關；無上級機關者，應通報主管機關。公務</a:t>
            </a:r>
            <a:r>
              <a:rPr lang="en-US" altLang="zh-TW" dirty="0"/>
              <a:t>	</a:t>
            </a:r>
            <a:r>
              <a:rPr lang="zh-TW" altLang="en-US" dirty="0"/>
              <a:t>機關應向上級或監督機關提出資通安全事件調查、處理及改</a:t>
            </a:r>
            <a:r>
              <a:rPr lang="en-US" altLang="zh-TW" dirty="0"/>
              <a:t>	</a:t>
            </a:r>
            <a:r>
              <a:rPr lang="zh-TW" altLang="en-US" dirty="0"/>
              <a:t>   善報告，並送交主管機關；無上級機關者，應送交主管機關。</a:t>
            </a:r>
            <a:r>
              <a:rPr lang="en-US" altLang="zh-TW" dirty="0"/>
              <a:t>	</a:t>
            </a:r>
            <a:r>
              <a:rPr lang="zh-TW" altLang="en-US" dirty="0"/>
              <a:t>前三項通報及應變機制之必要事項、通報內容、報告之提出</a:t>
            </a:r>
            <a:r>
              <a:rPr lang="en-US" altLang="zh-TW" dirty="0"/>
              <a:t>	</a:t>
            </a:r>
            <a:r>
              <a:rPr lang="zh-TW" altLang="en-US" dirty="0"/>
              <a:t>及其他相關事項之辦法，由主管機關定之。</a:t>
            </a:r>
            <a:endParaRPr lang="en-US" altLang="zh-TW" dirty="0"/>
          </a:p>
          <a:p>
            <a:endParaRPr lang="zh-TW" altLang="en-US" dirty="0"/>
          </a:p>
          <a:p>
            <a:r>
              <a:rPr lang="zh-TW" altLang="en-US" dirty="0"/>
              <a:t>第 </a:t>
            </a:r>
            <a:r>
              <a:rPr lang="en-US" altLang="zh-TW" dirty="0"/>
              <a:t>15 </a:t>
            </a:r>
            <a:r>
              <a:rPr lang="zh-TW" altLang="en-US" dirty="0"/>
              <a:t>條：公務機關所屬人員對於機關之資通安全維護績效優良者，應</a:t>
            </a:r>
            <a:r>
              <a:rPr lang="en-US" altLang="zh-TW" dirty="0"/>
              <a:t>	</a:t>
            </a:r>
            <a:r>
              <a:rPr lang="zh-TW" altLang="en-US" dirty="0"/>
              <a:t>  予獎勵。前項獎勵事項之辦法，由主管機關定之。</a:t>
            </a:r>
          </a:p>
        </p:txBody>
      </p:sp>
      <p:sp>
        <p:nvSpPr>
          <p:cNvPr id="4" name="標題 3">
            <a:extLst>
              <a:ext uri="{FF2B5EF4-FFF2-40B4-BE49-F238E27FC236}">
                <a16:creationId xmlns:a16="http://schemas.microsoft.com/office/drawing/2014/main" id="{69FB94A6-DDF7-47BF-96E3-864C6D5B39FF}"/>
              </a:ext>
            </a:extLst>
          </p:cNvPr>
          <p:cNvSpPr>
            <a:spLocks noGrp="1"/>
          </p:cNvSpPr>
          <p:nvPr>
            <p:ph type="title"/>
          </p:nvPr>
        </p:nvSpPr>
        <p:spPr/>
        <p:txBody>
          <a:bodyPr/>
          <a:lstStyle/>
          <a:p>
            <a:r>
              <a:rPr lang="zh-TW" altLang="en-US" b="1" dirty="0">
                <a:solidFill>
                  <a:prstClr val="black"/>
                </a:solidFill>
              </a:rPr>
              <a:t>第 二 章 公務機關資通安全管理</a:t>
            </a:r>
            <a:endParaRPr lang="zh-TW" altLang="en-US" dirty="0"/>
          </a:p>
        </p:txBody>
      </p:sp>
    </p:spTree>
    <p:extLst>
      <p:ext uri="{BB962C8B-B14F-4D97-AF65-F5344CB8AC3E}">
        <p14:creationId xmlns:p14="http://schemas.microsoft.com/office/powerpoint/2010/main" val="10940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fontScale="90000"/>
          </a:bodyPr>
          <a:lstStyle/>
          <a:p>
            <a:r>
              <a:rPr lang="zh-TW" altLang="en-US" b="1" dirty="0"/>
              <a:t>第 三 章 特定非公務機關資通安全管理</a:t>
            </a:r>
            <a:endParaRPr lang="zh-TW" altLang="en-US" dirty="0"/>
          </a:p>
        </p:txBody>
      </p:sp>
      <p:sp>
        <p:nvSpPr>
          <p:cNvPr id="5" name="矩形 4">
            <a:extLst>
              <a:ext uri="{FF2B5EF4-FFF2-40B4-BE49-F238E27FC236}">
                <a16:creationId xmlns:a16="http://schemas.microsoft.com/office/drawing/2014/main" id="{F05A3C7F-5BF5-4AB5-A08E-111AB660167A}"/>
              </a:ext>
            </a:extLst>
          </p:cNvPr>
          <p:cNvSpPr/>
          <p:nvPr/>
        </p:nvSpPr>
        <p:spPr>
          <a:xfrm>
            <a:off x="899592" y="1417638"/>
            <a:ext cx="7560840" cy="4524315"/>
          </a:xfrm>
          <a:prstGeom prst="rect">
            <a:avLst/>
          </a:prstGeom>
        </p:spPr>
        <p:txBody>
          <a:bodyPr wrap="square">
            <a:spAutoFit/>
          </a:bodyPr>
          <a:lstStyle/>
          <a:p>
            <a:r>
              <a:rPr lang="zh-TW" altLang="en-US" dirty="0"/>
              <a:t>第 </a:t>
            </a:r>
            <a:r>
              <a:rPr lang="en-US" altLang="zh-TW" dirty="0"/>
              <a:t>16 </a:t>
            </a:r>
            <a:r>
              <a:rPr lang="zh-TW" altLang="en-US" dirty="0"/>
              <a:t>條</a:t>
            </a:r>
          </a:p>
          <a:p>
            <a:r>
              <a:rPr lang="zh-TW" altLang="en-US" dirty="0"/>
              <a:t>中央目的事業主管機關應於徵詢相關公務機關、民間團體、專家學者之意</a:t>
            </a:r>
          </a:p>
          <a:p>
            <a:r>
              <a:rPr lang="zh-TW" altLang="en-US" dirty="0"/>
              <a:t>見後，指定關鍵基礎設施提供者，報請主管機關核定，並以書面通知受核</a:t>
            </a:r>
          </a:p>
          <a:p>
            <a:r>
              <a:rPr lang="zh-TW" altLang="en-US" dirty="0"/>
              <a:t>定者。</a:t>
            </a:r>
          </a:p>
          <a:p>
            <a:r>
              <a:rPr lang="zh-TW" altLang="en-US" dirty="0"/>
              <a:t>關鍵基礎設施提供者應符合其所屬資通安全責任等級之要求，並考量其所</a:t>
            </a:r>
          </a:p>
          <a:p>
            <a:r>
              <a:rPr lang="zh-TW" altLang="en-US" dirty="0"/>
              <a:t>保有或處理之資訊種類、數量、性質、資通系統之規模與性質等條件，訂</a:t>
            </a:r>
          </a:p>
          <a:p>
            <a:r>
              <a:rPr lang="zh-TW" altLang="en-US" dirty="0"/>
              <a:t>定、修正及實施資通安全維護計畫。</a:t>
            </a:r>
          </a:p>
          <a:p>
            <a:r>
              <a:rPr lang="zh-TW" altLang="en-US" dirty="0"/>
              <a:t>關鍵基礎設施提供者應向中央目的事業主管機關提出資通安全維護計畫實</a:t>
            </a:r>
          </a:p>
          <a:p>
            <a:r>
              <a:rPr lang="zh-TW" altLang="en-US" dirty="0"/>
              <a:t>施情形。</a:t>
            </a:r>
          </a:p>
          <a:p>
            <a:r>
              <a:rPr lang="zh-TW" altLang="en-US" dirty="0"/>
              <a:t>中央目的事業主管機關應稽核所管關鍵基礎設施提供者之資通安全維護計</a:t>
            </a:r>
          </a:p>
          <a:p>
            <a:r>
              <a:rPr lang="zh-TW" altLang="en-US" dirty="0"/>
              <a:t>畫實施情形。</a:t>
            </a:r>
          </a:p>
          <a:p>
            <a:r>
              <a:rPr lang="zh-TW" altLang="en-US" dirty="0"/>
              <a:t>關鍵基礎設施提供者之資通安全維護計畫實施有缺失或待改善者，應提出</a:t>
            </a:r>
          </a:p>
          <a:p>
            <a:r>
              <a:rPr lang="zh-TW" altLang="en-US" dirty="0"/>
              <a:t>改善報告，送交中央目的事業主管機關。</a:t>
            </a:r>
          </a:p>
          <a:p>
            <a:r>
              <a:rPr lang="zh-TW" altLang="en-US" dirty="0"/>
              <a:t>第二項至第五項之資通安全維護計畫必要事項、實施情形之提出、稽核之</a:t>
            </a:r>
          </a:p>
          <a:p>
            <a:r>
              <a:rPr lang="zh-TW" altLang="en-US" dirty="0"/>
              <a:t>頻率、內容與方法、改善報告之提出及其他應遵行事項之辦法，由中央目</a:t>
            </a:r>
          </a:p>
          <a:p>
            <a:r>
              <a:rPr lang="zh-TW" altLang="en-US" dirty="0"/>
              <a:t>的事業主管機關擬訂，報請主管機關核定之。</a:t>
            </a:r>
          </a:p>
        </p:txBody>
      </p:sp>
    </p:spTree>
    <p:extLst>
      <p:ext uri="{BB962C8B-B14F-4D97-AF65-F5344CB8AC3E}">
        <p14:creationId xmlns:p14="http://schemas.microsoft.com/office/powerpoint/2010/main" val="7441090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5188</Words>
  <Application>Microsoft Office PowerPoint</Application>
  <PresentationFormat>如螢幕大小 (4:3)</PresentationFormat>
  <Paragraphs>293</Paragraphs>
  <Slides>30</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30</vt:i4>
      </vt:variant>
    </vt:vector>
  </HeadingPairs>
  <TitlesOfParts>
    <vt:vector size="35" baseType="lpstr">
      <vt:lpstr>細明體</vt:lpstr>
      <vt:lpstr>新細明體</vt:lpstr>
      <vt:lpstr>Arial</vt:lpstr>
      <vt:lpstr>Calibri</vt:lpstr>
      <vt:lpstr>Office 佈景主題</vt:lpstr>
      <vt:lpstr>資通安全管理法</vt:lpstr>
      <vt:lpstr>發布日期</vt:lpstr>
      <vt:lpstr>第 一 章 總則</vt:lpstr>
      <vt:lpstr>第 一 章 總則</vt:lpstr>
      <vt:lpstr>第 一 章 總則</vt:lpstr>
      <vt:lpstr>PowerPoint 簡報</vt:lpstr>
      <vt:lpstr>第 二 章 公務機關資通安全管理</vt:lpstr>
      <vt:lpstr>第 二 章 公務機關資通安全管理</vt:lpstr>
      <vt:lpstr>第 三 章 特定非公務機關資通安全管理</vt:lpstr>
      <vt:lpstr>第 四 章 罰則</vt:lpstr>
      <vt:lpstr>第 四 章 罰則</vt:lpstr>
      <vt:lpstr>資通安全管理法施行細則 </vt:lpstr>
      <vt:lpstr>PowerPoint 簡報</vt:lpstr>
      <vt:lpstr>PowerPoint 簡報</vt:lpstr>
      <vt:lpstr>PowerPoint 簡報</vt:lpstr>
      <vt:lpstr>PowerPoint 簡報</vt:lpstr>
      <vt:lpstr>PowerPoint 簡報</vt:lpstr>
      <vt:lpstr>PowerPoint 簡報</vt:lpstr>
      <vt:lpstr>資通安全事件通報及應變辦法</vt:lpstr>
      <vt:lpstr>目錄</vt:lpstr>
      <vt:lpstr>第 一 章 總則</vt:lpstr>
      <vt:lpstr>第 一 章 總則</vt:lpstr>
      <vt:lpstr>第 一 章 總則</vt:lpstr>
      <vt:lpstr>第 二 章 公務機關資通安全事件 之通報及應變</vt:lpstr>
      <vt:lpstr>第 二 章 公務機關資通安全事件 之通報及應變</vt:lpstr>
      <vt:lpstr>第 二 章 公務機關資通安全事件 之通報及應變</vt:lpstr>
      <vt:lpstr>第 二 章 公務機關資通安全事件 之通報及應變</vt:lpstr>
      <vt:lpstr>第 二 章 公務機關資通安全事件 之通報及應變</vt:lpstr>
      <vt:lpstr>第 四 章 附則</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治宇 施</cp:lastModifiedBy>
  <cp:revision>28</cp:revision>
  <dcterms:created xsi:type="dcterms:W3CDTF">2020-07-07T02:27:15Z</dcterms:created>
  <dcterms:modified xsi:type="dcterms:W3CDTF">2020-07-07T16:12:05Z</dcterms:modified>
</cp:coreProperties>
</file>