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0" r:id="rId6"/>
    <p:sldId id="261" r:id="rId7"/>
    <p:sldId id="263" r:id="rId8"/>
    <p:sldId id="264" r:id="rId9"/>
    <p:sldId id="265" r:id="rId10"/>
    <p:sldId id="258" r:id="rId11"/>
    <p:sldId id="266" r:id="rId1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75343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3500734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58246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4936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41529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16358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73667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311705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36608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77493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7C2756B-BE99-429E-9377-8DA947DC9122}"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255239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C2756B-BE99-429E-9377-8DA947DC9122}" type="datetimeFigureOut">
              <a:rPr lang="zh-TW" altLang="en-US" smtClean="0"/>
              <a:t>2020/7/7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34291-7A0F-4E4C-AA30-60E034437A12}" type="slidenum">
              <a:rPr lang="zh-TW" altLang="en-US" smtClean="0"/>
              <a:t>‹#›</a:t>
            </a:fld>
            <a:endParaRPr lang="zh-TW" altLang="en-US"/>
          </a:p>
        </p:txBody>
      </p:sp>
    </p:spTree>
    <p:extLst>
      <p:ext uri="{BB962C8B-B14F-4D97-AF65-F5344CB8AC3E}">
        <p14:creationId xmlns:p14="http://schemas.microsoft.com/office/powerpoint/2010/main" val="152673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資通安全管理法</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7458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0152" y="332656"/>
            <a:ext cx="2862064" cy="461665"/>
          </a:xfrm>
          <a:prstGeom prst="rect">
            <a:avLst/>
          </a:prstGeom>
        </p:spPr>
        <p:txBody>
          <a:bodyPr wrap="square">
            <a:spAutoFit/>
          </a:bodyPr>
          <a:lstStyle/>
          <a:p>
            <a:r>
              <a:rPr lang="zh-TW" altLang="en-US" sz="2400" b="1" dirty="0">
                <a:effectLst>
                  <a:outerShdw blurRad="38100" dist="38100" dir="2700000" algn="tl">
                    <a:srgbClr val="000000">
                      <a:alpha val="43137"/>
                    </a:srgbClr>
                  </a:outerShdw>
                </a:effectLst>
              </a:rPr>
              <a:t>資通安全維護計畫</a:t>
            </a:r>
          </a:p>
        </p:txBody>
      </p:sp>
      <p:sp>
        <p:nvSpPr>
          <p:cNvPr id="5" name="矩形 4"/>
          <p:cNvSpPr/>
          <p:nvPr/>
        </p:nvSpPr>
        <p:spPr>
          <a:xfrm>
            <a:off x="645366" y="794321"/>
            <a:ext cx="8064896" cy="3693319"/>
          </a:xfrm>
          <a:prstGeom prst="rect">
            <a:avLst/>
          </a:prstGeom>
        </p:spPr>
        <p:txBody>
          <a:bodyPr wrap="square">
            <a:spAutoFit/>
          </a:bodyPr>
          <a:lstStyle/>
          <a:p>
            <a:r>
              <a:rPr lang="zh-TW" altLang="en-US" b="0" i="0" dirty="0" smtClean="0">
                <a:solidFill>
                  <a:srgbClr val="000000"/>
                </a:solidFill>
                <a:effectLst/>
                <a:latin typeface="細明體"/>
              </a:rPr>
              <a:t>一、核心業務及其</a:t>
            </a:r>
            <a:r>
              <a:rPr lang="zh-TW" altLang="en-US" b="1" i="0" dirty="0" smtClean="0">
                <a:solidFill>
                  <a:srgbClr val="FF0000"/>
                </a:solidFill>
                <a:effectLst>
                  <a:outerShdw blurRad="38100" dist="38100" dir="2700000" algn="tl">
                    <a:srgbClr val="000000">
                      <a:alpha val="43137"/>
                    </a:srgbClr>
                  </a:outerShdw>
                </a:effectLst>
                <a:latin typeface="細明體"/>
              </a:rPr>
              <a:t>重要性</a:t>
            </a:r>
            <a:r>
              <a:rPr lang="zh-TW" altLang="en-US" b="0" i="0" dirty="0" smtClean="0">
                <a:solidFill>
                  <a:srgbClr val="000000"/>
                </a:solidFill>
                <a:effectLst/>
                <a:latin typeface="細明體"/>
              </a:rPr>
              <a:t>。</a:t>
            </a:r>
            <a:r>
              <a:rPr lang="zh-TW" altLang="en-US" dirty="0" smtClean="0"/>
              <a:t/>
            </a:r>
            <a:br>
              <a:rPr lang="zh-TW" altLang="en-US" dirty="0" smtClean="0"/>
            </a:br>
            <a:r>
              <a:rPr lang="zh-TW" altLang="en-US" b="0" i="0" dirty="0" smtClean="0">
                <a:solidFill>
                  <a:srgbClr val="000000"/>
                </a:solidFill>
                <a:effectLst/>
                <a:latin typeface="細明體"/>
              </a:rPr>
              <a:t>二、資通安全</a:t>
            </a:r>
            <a:r>
              <a:rPr lang="zh-TW" altLang="en-US" b="1" dirty="0">
                <a:solidFill>
                  <a:srgbClr val="FF0000"/>
                </a:solidFill>
                <a:effectLst>
                  <a:outerShdw blurRad="38100" dist="38100" dir="2700000" algn="tl">
                    <a:srgbClr val="000000">
                      <a:alpha val="43137"/>
                    </a:srgbClr>
                  </a:outerShdw>
                </a:effectLst>
                <a:latin typeface="細明體"/>
              </a:rPr>
              <a:t>政策</a:t>
            </a:r>
            <a:r>
              <a:rPr lang="zh-TW" altLang="en-US" b="0" i="0" dirty="0" smtClean="0">
                <a:solidFill>
                  <a:srgbClr val="000000"/>
                </a:solidFill>
                <a:effectLst/>
                <a:latin typeface="細明體"/>
              </a:rPr>
              <a:t>及</a:t>
            </a:r>
            <a:r>
              <a:rPr lang="zh-TW" altLang="en-US" b="1" dirty="0">
                <a:solidFill>
                  <a:srgbClr val="FF0000"/>
                </a:solidFill>
                <a:effectLst>
                  <a:outerShdw blurRad="38100" dist="38100" dir="2700000" algn="tl">
                    <a:srgbClr val="000000">
                      <a:alpha val="43137"/>
                    </a:srgbClr>
                  </a:outerShdw>
                </a:effectLst>
                <a:latin typeface="細明體"/>
              </a:rPr>
              <a:t>目標</a:t>
            </a:r>
            <a:r>
              <a:rPr lang="zh-TW" altLang="en-US" b="0" i="0" dirty="0" smtClean="0">
                <a:solidFill>
                  <a:srgbClr val="000000"/>
                </a:solidFill>
                <a:effectLst/>
                <a:latin typeface="細明體"/>
              </a:rPr>
              <a:t>。</a:t>
            </a:r>
            <a:r>
              <a:rPr lang="zh-TW" altLang="en-US" dirty="0" smtClean="0"/>
              <a:t/>
            </a:r>
            <a:br>
              <a:rPr lang="zh-TW" altLang="en-US" dirty="0" smtClean="0"/>
            </a:br>
            <a:r>
              <a:rPr lang="zh-TW" altLang="en-US" b="0" i="0" dirty="0" smtClean="0">
                <a:solidFill>
                  <a:srgbClr val="000000"/>
                </a:solidFill>
                <a:effectLst/>
                <a:latin typeface="細明體"/>
              </a:rPr>
              <a:t>三、資通安全推動</a:t>
            </a:r>
            <a:r>
              <a:rPr lang="zh-TW" altLang="en-US" b="1" dirty="0">
                <a:solidFill>
                  <a:srgbClr val="FF0000"/>
                </a:solidFill>
                <a:effectLst>
                  <a:outerShdw blurRad="38100" dist="38100" dir="2700000" algn="tl">
                    <a:srgbClr val="000000">
                      <a:alpha val="43137"/>
                    </a:srgbClr>
                  </a:outerShdw>
                </a:effectLst>
                <a:latin typeface="細明體"/>
              </a:rPr>
              <a:t>組織</a:t>
            </a:r>
            <a:r>
              <a:rPr lang="zh-TW" altLang="en-US" b="0" i="0" dirty="0" smtClean="0">
                <a:solidFill>
                  <a:srgbClr val="000000"/>
                </a:solidFill>
                <a:effectLst/>
                <a:latin typeface="細明體"/>
              </a:rPr>
              <a:t>。</a:t>
            </a:r>
            <a:r>
              <a:rPr lang="zh-TW" altLang="en-US" dirty="0" smtClean="0"/>
              <a:t/>
            </a:r>
            <a:br>
              <a:rPr lang="zh-TW" altLang="en-US" dirty="0" smtClean="0"/>
            </a:br>
            <a:r>
              <a:rPr lang="zh-TW" altLang="en-US" b="0" i="0" dirty="0" smtClean="0">
                <a:solidFill>
                  <a:srgbClr val="000000"/>
                </a:solidFill>
                <a:effectLst/>
                <a:latin typeface="細明體"/>
              </a:rPr>
              <a:t>四、專責人力及經費之配置。</a:t>
            </a:r>
            <a:r>
              <a:rPr lang="zh-TW" altLang="en-US" dirty="0" smtClean="0"/>
              <a:t/>
            </a:r>
            <a:br>
              <a:rPr lang="zh-TW" altLang="en-US" dirty="0" smtClean="0"/>
            </a:br>
            <a:r>
              <a:rPr lang="zh-TW" altLang="en-US" b="0" i="0" dirty="0" smtClean="0">
                <a:solidFill>
                  <a:srgbClr val="000000"/>
                </a:solidFill>
                <a:effectLst/>
                <a:latin typeface="細明體"/>
              </a:rPr>
              <a:t>五、公務機關</a:t>
            </a:r>
            <a:r>
              <a:rPr lang="zh-TW" altLang="en-US" b="1" dirty="0">
                <a:solidFill>
                  <a:srgbClr val="FF0000"/>
                </a:solidFill>
                <a:effectLst>
                  <a:outerShdw blurRad="38100" dist="38100" dir="2700000" algn="tl">
                    <a:srgbClr val="000000">
                      <a:alpha val="43137"/>
                    </a:srgbClr>
                  </a:outerShdw>
                </a:effectLst>
                <a:latin typeface="細明體"/>
              </a:rPr>
              <a:t>資通安全長</a:t>
            </a:r>
            <a:r>
              <a:rPr lang="zh-TW" altLang="en-US" b="0" i="0" dirty="0" smtClean="0">
                <a:solidFill>
                  <a:srgbClr val="000000"/>
                </a:solidFill>
                <a:effectLst/>
                <a:latin typeface="細明體"/>
              </a:rPr>
              <a:t>之配置。</a:t>
            </a:r>
            <a:r>
              <a:rPr lang="zh-TW" altLang="en-US" dirty="0" smtClean="0"/>
              <a:t/>
            </a:r>
            <a:br>
              <a:rPr lang="zh-TW" altLang="en-US" dirty="0" smtClean="0"/>
            </a:br>
            <a:r>
              <a:rPr lang="zh-TW" altLang="en-US" b="0" i="0" dirty="0" smtClean="0">
                <a:solidFill>
                  <a:srgbClr val="000000"/>
                </a:solidFill>
                <a:effectLst/>
                <a:latin typeface="細明體"/>
              </a:rPr>
              <a:t>六、資訊及資通系統之</a:t>
            </a:r>
            <a:r>
              <a:rPr lang="zh-TW" altLang="en-US" b="1" dirty="0">
                <a:solidFill>
                  <a:srgbClr val="FF0000"/>
                </a:solidFill>
                <a:effectLst>
                  <a:outerShdw blurRad="38100" dist="38100" dir="2700000" algn="tl">
                    <a:srgbClr val="000000">
                      <a:alpha val="43137"/>
                    </a:srgbClr>
                  </a:outerShdw>
                </a:effectLst>
                <a:latin typeface="細明體"/>
              </a:rPr>
              <a:t>盤點</a:t>
            </a:r>
            <a:r>
              <a:rPr lang="zh-TW" altLang="en-US" b="0" i="0" dirty="0" smtClean="0">
                <a:solidFill>
                  <a:srgbClr val="000000"/>
                </a:solidFill>
                <a:effectLst/>
                <a:latin typeface="細明體"/>
              </a:rPr>
              <a:t>，並標示核心資通系統及相關資產。</a:t>
            </a:r>
            <a:r>
              <a:rPr lang="zh-TW" altLang="en-US" dirty="0" smtClean="0"/>
              <a:t/>
            </a:r>
            <a:br>
              <a:rPr lang="zh-TW" altLang="en-US" dirty="0" smtClean="0"/>
            </a:br>
            <a:r>
              <a:rPr lang="zh-TW" altLang="en-US" b="0" i="0" dirty="0" smtClean="0">
                <a:solidFill>
                  <a:srgbClr val="000000"/>
                </a:solidFill>
                <a:effectLst/>
                <a:latin typeface="細明體"/>
              </a:rPr>
              <a:t>七、資通安全</a:t>
            </a:r>
            <a:r>
              <a:rPr lang="zh-TW" altLang="en-US" b="1" dirty="0">
                <a:solidFill>
                  <a:srgbClr val="FF0000"/>
                </a:solidFill>
                <a:effectLst>
                  <a:outerShdw blurRad="38100" dist="38100" dir="2700000" algn="tl">
                    <a:srgbClr val="000000">
                      <a:alpha val="43137"/>
                    </a:srgbClr>
                  </a:outerShdw>
                </a:effectLst>
                <a:latin typeface="細明體"/>
              </a:rPr>
              <a:t>風險評估</a:t>
            </a:r>
            <a:r>
              <a:rPr lang="zh-TW" altLang="en-US" b="0" i="0" dirty="0" smtClean="0">
                <a:solidFill>
                  <a:srgbClr val="000000"/>
                </a:solidFill>
                <a:effectLst/>
                <a:latin typeface="細明體"/>
              </a:rPr>
              <a:t>。</a:t>
            </a:r>
            <a:r>
              <a:rPr lang="zh-TW" altLang="en-US" dirty="0" smtClean="0"/>
              <a:t/>
            </a:r>
            <a:br>
              <a:rPr lang="zh-TW" altLang="en-US" dirty="0" smtClean="0"/>
            </a:br>
            <a:r>
              <a:rPr lang="zh-TW" altLang="en-US" b="0" i="0" dirty="0" smtClean="0">
                <a:solidFill>
                  <a:srgbClr val="000000"/>
                </a:solidFill>
                <a:effectLst/>
                <a:latin typeface="細明體"/>
              </a:rPr>
              <a:t>八、資通安全防護及控制措施。</a:t>
            </a:r>
            <a:r>
              <a:rPr lang="zh-TW" altLang="en-US" dirty="0" smtClean="0"/>
              <a:t/>
            </a:r>
            <a:br>
              <a:rPr lang="zh-TW" altLang="en-US" dirty="0" smtClean="0"/>
            </a:br>
            <a:r>
              <a:rPr lang="zh-TW" altLang="en-US" b="0" i="0" dirty="0" smtClean="0">
                <a:solidFill>
                  <a:srgbClr val="000000"/>
                </a:solidFill>
                <a:effectLst/>
                <a:latin typeface="細明體"/>
              </a:rPr>
              <a:t>九、資通安全事件通報、應變及演練相關機制。</a:t>
            </a:r>
            <a:r>
              <a:rPr lang="zh-TW" altLang="en-US" dirty="0" smtClean="0"/>
              <a:t/>
            </a:r>
            <a:br>
              <a:rPr lang="zh-TW" altLang="en-US" dirty="0" smtClean="0"/>
            </a:br>
            <a:r>
              <a:rPr lang="zh-TW" altLang="en-US" b="0" i="0" dirty="0" smtClean="0">
                <a:solidFill>
                  <a:srgbClr val="000000"/>
                </a:solidFill>
                <a:effectLst/>
                <a:latin typeface="細明體"/>
              </a:rPr>
              <a:t>十、資通安全情資之評估及因應機制。</a:t>
            </a:r>
            <a:r>
              <a:rPr lang="zh-TW" altLang="en-US" dirty="0" smtClean="0"/>
              <a:t/>
            </a:r>
            <a:br>
              <a:rPr lang="zh-TW" altLang="en-US" dirty="0" smtClean="0"/>
            </a:br>
            <a:r>
              <a:rPr lang="zh-TW" altLang="en-US" b="0" i="0" dirty="0" smtClean="0">
                <a:solidFill>
                  <a:srgbClr val="000000"/>
                </a:solidFill>
                <a:effectLst/>
                <a:latin typeface="細明體"/>
              </a:rPr>
              <a:t>十一、資通系統或服務委外辦理之管理措施。</a:t>
            </a:r>
            <a:r>
              <a:rPr lang="zh-TW" altLang="en-US" dirty="0" smtClean="0"/>
              <a:t/>
            </a:r>
            <a:br>
              <a:rPr lang="zh-TW" altLang="en-US" dirty="0" smtClean="0"/>
            </a:br>
            <a:r>
              <a:rPr lang="zh-TW" altLang="en-US" b="0" i="0" dirty="0" smtClean="0">
                <a:solidFill>
                  <a:srgbClr val="000000"/>
                </a:solidFill>
                <a:effectLst/>
                <a:latin typeface="細明體"/>
              </a:rPr>
              <a:t>十二、公務機關所屬人員辦理業務涉及資通安全事項之考核機制。</a:t>
            </a:r>
            <a:r>
              <a:rPr lang="zh-TW" altLang="en-US" dirty="0" smtClean="0"/>
              <a:t/>
            </a:r>
            <a:br>
              <a:rPr lang="zh-TW" altLang="en-US" dirty="0" smtClean="0"/>
            </a:br>
            <a:r>
              <a:rPr lang="zh-TW" altLang="en-US" b="0" i="0" dirty="0" smtClean="0">
                <a:solidFill>
                  <a:srgbClr val="000000"/>
                </a:solidFill>
                <a:effectLst/>
                <a:latin typeface="細明體"/>
              </a:rPr>
              <a:t>十三、資通安全維護計畫與實施情形之持續精進及績效管理機制。</a:t>
            </a:r>
            <a:endParaRPr lang="zh-TW" altLang="en-US" dirty="0"/>
          </a:p>
        </p:txBody>
      </p:sp>
    </p:spTree>
    <p:extLst>
      <p:ext uri="{BB962C8B-B14F-4D97-AF65-F5344CB8AC3E}">
        <p14:creationId xmlns:p14="http://schemas.microsoft.com/office/powerpoint/2010/main" val="189655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31640" y="908720"/>
            <a:ext cx="6390456" cy="369332"/>
          </a:xfrm>
          <a:prstGeom prst="rect">
            <a:avLst/>
          </a:prstGeom>
        </p:spPr>
        <p:txBody>
          <a:bodyPr wrap="square">
            <a:spAutoFit/>
          </a:bodyPr>
          <a:lstStyle/>
          <a:p>
            <a:r>
              <a:rPr lang="en-US" altLang="zh-TW" dirty="0" smtClean="0"/>
              <a:t>https://law.moj.gov.tw/LawClass/LawAll.aspx?pcode=A0030304</a:t>
            </a:r>
            <a:endParaRPr lang="zh-TW" altLang="en-US" dirty="0"/>
          </a:p>
        </p:txBody>
      </p:sp>
      <p:sp>
        <p:nvSpPr>
          <p:cNvPr id="3" name="矩形 2"/>
          <p:cNvSpPr/>
          <p:nvPr/>
        </p:nvSpPr>
        <p:spPr>
          <a:xfrm>
            <a:off x="1979712" y="1556792"/>
            <a:ext cx="5382344" cy="923330"/>
          </a:xfrm>
          <a:prstGeom prst="rect">
            <a:avLst/>
          </a:prstGeom>
        </p:spPr>
        <p:txBody>
          <a:bodyPr wrap="square">
            <a:spAutoFit/>
          </a:bodyPr>
          <a:lstStyle/>
          <a:p>
            <a:r>
              <a:rPr lang="zh-TW" altLang="en-US" dirty="0" smtClean="0"/>
              <a:t>法規名稱：資通安全責任等級分級辦法 </a:t>
            </a:r>
            <a:endParaRPr lang="en-US" altLang="zh-TW" dirty="0" smtClean="0"/>
          </a:p>
          <a:p>
            <a:r>
              <a:rPr lang="zh-TW" altLang="en-US" dirty="0" smtClean="0"/>
              <a:t>修正日期：民國 </a:t>
            </a:r>
            <a:r>
              <a:rPr lang="en-US" altLang="zh-TW" dirty="0" smtClean="0"/>
              <a:t>108 </a:t>
            </a:r>
            <a:r>
              <a:rPr lang="zh-TW" altLang="en-US" dirty="0" smtClean="0"/>
              <a:t>年 </a:t>
            </a:r>
            <a:r>
              <a:rPr lang="en-US" altLang="zh-TW" dirty="0" smtClean="0"/>
              <a:t>08 </a:t>
            </a:r>
            <a:r>
              <a:rPr lang="zh-TW" altLang="en-US" dirty="0" smtClean="0"/>
              <a:t>月 </a:t>
            </a:r>
            <a:r>
              <a:rPr lang="en-US" altLang="zh-TW" dirty="0" smtClean="0"/>
              <a:t>26 </a:t>
            </a:r>
            <a:r>
              <a:rPr lang="zh-TW" altLang="en-US" dirty="0" smtClean="0"/>
              <a:t>日</a:t>
            </a:r>
          </a:p>
          <a:p>
            <a:r>
              <a:rPr lang="zh-TW" altLang="en-US" dirty="0" smtClean="0"/>
              <a:t>法規類別：行政 ＞ 院本部 ＞ 通用目</a:t>
            </a:r>
            <a:endParaRPr lang="zh-TW" altLang="en-US" dirty="0"/>
          </a:p>
        </p:txBody>
      </p:sp>
    </p:spTree>
    <p:extLst>
      <p:ext uri="{BB962C8B-B14F-4D97-AF65-F5344CB8AC3E}">
        <p14:creationId xmlns:p14="http://schemas.microsoft.com/office/powerpoint/2010/main" val="1054005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發布日期</a:t>
            </a:r>
            <a:endParaRPr lang="zh-TW" altLang="en-US" dirty="0"/>
          </a:p>
        </p:txBody>
      </p:sp>
      <p:sp>
        <p:nvSpPr>
          <p:cNvPr id="6" name="矩形 5"/>
          <p:cNvSpPr/>
          <p:nvPr/>
        </p:nvSpPr>
        <p:spPr>
          <a:xfrm>
            <a:off x="1835696" y="2622060"/>
            <a:ext cx="4036682" cy="1477328"/>
          </a:xfrm>
          <a:prstGeom prst="rect">
            <a:avLst/>
          </a:prstGeom>
        </p:spPr>
        <p:txBody>
          <a:bodyPr wrap="none">
            <a:spAutoFit/>
          </a:bodyPr>
          <a:lstStyle/>
          <a:p>
            <a:r>
              <a:rPr lang="zh-TW" altLang="en-US" b="1" dirty="0"/>
              <a:t>第 一 章 </a:t>
            </a:r>
            <a:r>
              <a:rPr lang="zh-TW" altLang="en-US" b="1" dirty="0" smtClean="0"/>
              <a:t>總則</a:t>
            </a:r>
            <a:endParaRPr lang="en-US" altLang="zh-TW" b="1" dirty="0" smtClean="0"/>
          </a:p>
          <a:p>
            <a:r>
              <a:rPr lang="zh-TW" altLang="en-US" b="1" dirty="0"/>
              <a:t>第 二 章 公務機關資通安全</a:t>
            </a:r>
            <a:r>
              <a:rPr lang="zh-TW" altLang="en-US" b="1" dirty="0" smtClean="0"/>
              <a:t>管理</a:t>
            </a:r>
            <a:endParaRPr lang="en-US" altLang="zh-TW" b="1" dirty="0" smtClean="0"/>
          </a:p>
          <a:p>
            <a:r>
              <a:rPr lang="zh-TW" altLang="en-US" b="1" dirty="0"/>
              <a:t>第 三 章 特定非公務機關資通安全</a:t>
            </a:r>
            <a:r>
              <a:rPr lang="zh-TW" altLang="en-US" b="1" dirty="0" smtClean="0"/>
              <a:t>管理</a:t>
            </a:r>
            <a:endParaRPr lang="en-US" altLang="zh-TW" b="1" dirty="0" smtClean="0"/>
          </a:p>
          <a:p>
            <a:r>
              <a:rPr lang="zh-TW" altLang="en-US" b="1" dirty="0"/>
              <a:t>第 四 章 罰</a:t>
            </a:r>
            <a:r>
              <a:rPr lang="zh-TW" altLang="en-US" b="1" dirty="0" smtClean="0"/>
              <a:t>則</a:t>
            </a:r>
            <a:endParaRPr lang="en-US" altLang="zh-TW" b="1" dirty="0" smtClean="0"/>
          </a:p>
          <a:p>
            <a:r>
              <a:rPr lang="zh-TW" altLang="en-US" b="1" dirty="0"/>
              <a:t>第 五 章 </a:t>
            </a:r>
            <a:r>
              <a:rPr lang="zh-TW" altLang="en-US" b="1" dirty="0" smtClean="0"/>
              <a:t>附則</a:t>
            </a:r>
            <a:endParaRPr lang="en-US" altLang="zh-TW" b="1" dirty="0" smtClean="0"/>
          </a:p>
        </p:txBody>
      </p:sp>
      <p:sp>
        <p:nvSpPr>
          <p:cNvPr id="7" name="矩形 6"/>
          <p:cNvSpPr/>
          <p:nvPr/>
        </p:nvSpPr>
        <p:spPr>
          <a:xfrm>
            <a:off x="1331640" y="1340416"/>
            <a:ext cx="6338937" cy="1200329"/>
          </a:xfrm>
          <a:prstGeom prst="rect">
            <a:avLst/>
          </a:prstGeom>
        </p:spPr>
        <p:txBody>
          <a:bodyPr wrap="square">
            <a:spAutoFit/>
          </a:bodyPr>
          <a:lstStyle/>
          <a:p>
            <a:r>
              <a:rPr lang="zh-TW" altLang="en-US" sz="2400" dirty="0" smtClean="0"/>
              <a:t>法規名稱：資通安全管理法 </a:t>
            </a:r>
            <a:r>
              <a:rPr lang="en-US" altLang="zh-TW" sz="2400" dirty="0" smtClean="0"/>
              <a:t>EN</a:t>
            </a:r>
          </a:p>
          <a:p>
            <a:r>
              <a:rPr lang="zh-TW" altLang="en-US" sz="2400" dirty="0" smtClean="0"/>
              <a:t>公布日期：民國 </a:t>
            </a:r>
            <a:r>
              <a:rPr lang="en-US" altLang="zh-TW" sz="2400" dirty="0" smtClean="0"/>
              <a:t>107 </a:t>
            </a:r>
            <a:r>
              <a:rPr lang="zh-TW" altLang="en-US" sz="2400" dirty="0" smtClean="0"/>
              <a:t>年 </a:t>
            </a:r>
            <a:r>
              <a:rPr lang="en-US" altLang="zh-TW" sz="2400" dirty="0" smtClean="0"/>
              <a:t>06 </a:t>
            </a:r>
            <a:r>
              <a:rPr lang="zh-TW" altLang="en-US" sz="2400" dirty="0" smtClean="0"/>
              <a:t>月 </a:t>
            </a:r>
            <a:r>
              <a:rPr lang="en-US" altLang="zh-TW" sz="2400" dirty="0" smtClean="0"/>
              <a:t>06 </a:t>
            </a:r>
            <a:r>
              <a:rPr lang="zh-TW" altLang="en-US" sz="2400" dirty="0" smtClean="0"/>
              <a:t>日</a:t>
            </a:r>
          </a:p>
          <a:p>
            <a:r>
              <a:rPr lang="zh-TW" altLang="en-US" sz="2400" dirty="0" smtClean="0"/>
              <a:t>法規類別：行政 ＞ 院本部 ＞ 通用目</a:t>
            </a:r>
            <a:endParaRPr lang="zh-TW" altLang="en-US" sz="2400" dirty="0"/>
          </a:p>
        </p:txBody>
      </p:sp>
    </p:spTree>
    <p:extLst>
      <p:ext uri="{BB962C8B-B14F-4D97-AF65-F5344CB8AC3E}">
        <p14:creationId xmlns:p14="http://schemas.microsoft.com/office/powerpoint/2010/main" val="966513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t>第 一 章 總則</a:t>
            </a:r>
            <a:endParaRPr lang="zh-TW" altLang="en-US" dirty="0"/>
          </a:p>
        </p:txBody>
      </p:sp>
      <p:sp>
        <p:nvSpPr>
          <p:cNvPr id="5" name="矩形 4"/>
          <p:cNvSpPr/>
          <p:nvPr/>
        </p:nvSpPr>
        <p:spPr>
          <a:xfrm>
            <a:off x="539552" y="1628800"/>
            <a:ext cx="8057094" cy="4247317"/>
          </a:xfrm>
          <a:prstGeom prst="rect">
            <a:avLst/>
          </a:prstGeom>
        </p:spPr>
        <p:txBody>
          <a:bodyPr wrap="square">
            <a:spAutoFit/>
          </a:bodyPr>
          <a:lstStyle/>
          <a:p>
            <a:r>
              <a:rPr lang="zh-TW" altLang="en-US" dirty="0" smtClean="0"/>
              <a:t>第 </a:t>
            </a:r>
            <a:r>
              <a:rPr lang="en-US" altLang="zh-TW" dirty="0" smtClean="0"/>
              <a:t>1 </a:t>
            </a:r>
            <a:r>
              <a:rPr lang="zh-TW" altLang="en-US" dirty="0" smtClean="0"/>
              <a:t>條：為積極推動國家資通安全政策，加速建構國家資通安全環境，以保障國家安全，維護社會公共利益，特制定本法。</a:t>
            </a:r>
            <a:endParaRPr lang="en-US" altLang="zh-TW" dirty="0" smtClean="0"/>
          </a:p>
          <a:p>
            <a:endParaRPr lang="zh-TW" altLang="en-US" dirty="0" smtClean="0"/>
          </a:p>
          <a:p>
            <a:r>
              <a:rPr lang="zh-TW" altLang="en-US" dirty="0" smtClean="0"/>
              <a:t>第 </a:t>
            </a:r>
            <a:r>
              <a:rPr lang="en-US" altLang="zh-TW" dirty="0" smtClean="0"/>
              <a:t>2 </a:t>
            </a:r>
            <a:r>
              <a:rPr lang="zh-TW" altLang="en-US" dirty="0" smtClean="0"/>
              <a:t>條</a:t>
            </a:r>
            <a:r>
              <a:rPr lang="zh-TW" altLang="en-US" dirty="0" smtClean="0"/>
              <a:t>：</a:t>
            </a:r>
            <a:r>
              <a:rPr lang="zh-TW" altLang="en-US" dirty="0" smtClean="0"/>
              <a:t>本法之主管機關為</a:t>
            </a:r>
            <a:r>
              <a:rPr lang="zh-TW" altLang="en-US" b="1" dirty="0" smtClean="0">
                <a:solidFill>
                  <a:srgbClr val="FF0000"/>
                </a:solidFill>
                <a:effectLst>
                  <a:outerShdw blurRad="38100" dist="38100" dir="2700000" algn="tl">
                    <a:srgbClr val="000000">
                      <a:alpha val="43137"/>
                    </a:srgbClr>
                  </a:outerShdw>
                </a:effectLst>
              </a:rPr>
              <a:t>行政院</a:t>
            </a:r>
            <a:r>
              <a:rPr lang="zh-TW" altLang="en-US" dirty="0" smtClean="0"/>
              <a:t>。</a:t>
            </a:r>
            <a:endParaRPr lang="en-US" altLang="zh-TW" dirty="0" smtClean="0"/>
          </a:p>
          <a:p>
            <a:endParaRPr lang="zh-TW" altLang="en-US" dirty="0" smtClean="0"/>
          </a:p>
          <a:p>
            <a:r>
              <a:rPr lang="zh-TW" altLang="en-US" dirty="0" smtClean="0"/>
              <a:t>第 </a:t>
            </a:r>
            <a:r>
              <a:rPr lang="en-US" altLang="zh-TW" dirty="0" smtClean="0"/>
              <a:t>3 </a:t>
            </a:r>
            <a:r>
              <a:rPr lang="zh-TW" altLang="en-US" dirty="0" smtClean="0"/>
              <a:t>條</a:t>
            </a:r>
            <a:r>
              <a:rPr lang="zh-TW" altLang="en-US" dirty="0" smtClean="0"/>
              <a:t>：</a:t>
            </a:r>
            <a:r>
              <a:rPr lang="zh-TW" altLang="en-US" dirty="0" smtClean="0"/>
              <a:t>本法用詞，定義如下：</a:t>
            </a:r>
            <a:endParaRPr lang="en-US" altLang="zh-TW" dirty="0" smtClean="0"/>
          </a:p>
          <a:p>
            <a:endParaRPr lang="en-US" altLang="zh-TW" dirty="0"/>
          </a:p>
          <a:p>
            <a:r>
              <a:rPr lang="zh-TW" altLang="en-US" dirty="0" smtClean="0"/>
              <a:t>第 </a:t>
            </a:r>
            <a:r>
              <a:rPr lang="en-US" altLang="zh-TW" dirty="0" smtClean="0"/>
              <a:t>4 </a:t>
            </a:r>
            <a:r>
              <a:rPr lang="zh-TW" altLang="en-US" dirty="0" smtClean="0"/>
              <a:t>條：為提升</a:t>
            </a:r>
            <a:r>
              <a:rPr lang="zh-TW" altLang="en-US" b="1" dirty="0" smtClean="0">
                <a:solidFill>
                  <a:srgbClr val="FF0000"/>
                </a:solidFill>
                <a:effectLst>
                  <a:outerShdw blurRad="38100" dist="38100" dir="2700000" algn="tl">
                    <a:srgbClr val="000000">
                      <a:alpha val="43137"/>
                    </a:srgbClr>
                  </a:outerShdw>
                </a:effectLst>
              </a:rPr>
              <a:t>資通安全</a:t>
            </a:r>
            <a:r>
              <a:rPr lang="zh-TW" altLang="en-US" dirty="0" smtClean="0"/>
              <a:t>，政府應提供資源，整合民間及產業力量，提升全民資通安全</a:t>
            </a:r>
            <a:r>
              <a:rPr lang="zh-TW" altLang="en-US" b="1" dirty="0" smtClean="0">
                <a:solidFill>
                  <a:srgbClr val="FF0000"/>
                </a:solidFill>
                <a:effectLst>
                  <a:outerShdw blurRad="38100" dist="38100" dir="2700000" algn="tl">
                    <a:srgbClr val="000000">
                      <a:alpha val="43137"/>
                    </a:srgbClr>
                  </a:outerShdw>
                </a:effectLst>
              </a:rPr>
              <a:t>意識</a:t>
            </a:r>
            <a:r>
              <a:rPr lang="zh-TW" altLang="en-US" dirty="0" smtClean="0"/>
              <a:t>，並推動下列事項：</a:t>
            </a:r>
          </a:p>
          <a:p>
            <a:r>
              <a:rPr lang="zh-TW" altLang="en-US" dirty="0" smtClean="0"/>
              <a:t>一、資通安全專業人才之</a:t>
            </a:r>
            <a:r>
              <a:rPr lang="zh-TW" altLang="en-US" b="1" dirty="0" smtClean="0">
                <a:solidFill>
                  <a:srgbClr val="FF0000"/>
                </a:solidFill>
                <a:effectLst>
                  <a:outerShdw blurRad="38100" dist="38100" dir="2700000" algn="tl">
                    <a:srgbClr val="000000">
                      <a:alpha val="43137"/>
                    </a:srgbClr>
                  </a:outerShdw>
                </a:effectLst>
              </a:rPr>
              <a:t>培育</a:t>
            </a:r>
            <a:r>
              <a:rPr lang="zh-TW" altLang="en-US" dirty="0" smtClean="0"/>
              <a:t>。</a:t>
            </a:r>
          </a:p>
          <a:p>
            <a:r>
              <a:rPr lang="zh-TW" altLang="en-US" dirty="0" smtClean="0"/>
              <a:t>二、資通安全科技之研發、整合、應用、產學合作及國際交流合作。</a:t>
            </a:r>
          </a:p>
          <a:p>
            <a:r>
              <a:rPr lang="zh-TW" altLang="en-US" dirty="0" smtClean="0"/>
              <a:t>三、資通安全產業之發展。</a:t>
            </a:r>
          </a:p>
          <a:p>
            <a:r>
              <a:rPr lang="zh-TW" altLang="en-US" dirty="0" smtClean="0"/>
              <a:t>四、資通安全軟硬體技術規範、相關服務與審驗機制之發展。</a:t>
            </a:r>
          </a:p>
          <a:p>
            <a:r>
              <a:rPr lang="zh-TW" altLang="en-US" dirty="0" smtClean="0"/>
              <a:t>前項相關事項之推動，由主管機關以國家資通安全發展方案定之。</a:t>
            </a:r>
            <a:endParaRPr lang="en-US" altLang="zh-TW" dirty="0" smtClean="0"/>
          </a:p>
          <a:p>
            <a:endParaRPr lang="zh-TW" altLang="en-US" dirty="0"/>
          </a:p>
        </p:txBody>
      </p:sp>
    </p:spTree>
    <p:extLst>
      <p:ext uri="{BB962C8B-B14F-4D97-AF65-F5344CB8AC3E}">
        <p14:creationId xmlns:p14="http://schemas.microsoft.com/office/powerpoint/2010/main" val="111104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b="1" dirty="0"/>
              <a:t>第 一 章 總則</a:t>
            </a:r>
            <a:endParaRPr lang="zh-TW" altLang="en-US" dirty="0"/>
          </a:p>
        </p:txBody>
      </p:sp>
      <p:sp>
        <p:nvSpPr>
          <p:cNvPr id="3" name="矩形 2"/>
          <p:cNvSpPr/>
          <p:nvPr/>
        </p:nvSpPr>
        <p:spPr>
          <a:xfrm>
            <a:off x="683568" y="1412776"/>
            <a:ext cx="7848872" cy="1200329"/>
          </a:xfrm>
          <a:prstGeom prst="rect">
            <a:avLst/>
          </a:prstGeom>
        </p:spPr>
        <p:txBody>
          <a:bodyPr wrap="square">
            <a:spAutoFit/>
          </a:bodyPr>
          <a:lstStyle/>
          <a:p>
            <a:r>
              <a:rPr lang="zh-TW" altLang="en-US" dirty="0" smtClean="0"/>
              <a:t>第 </a:t>
            </a:r>
            <a:r>
              <a:rPr lang="en-US" altLang="zh-TW" dirty="0" smtClean="0"/>
              <a:t>6 </a:t>
            </a:r>
            <a:r>
              <a:rPr lang="zh-TW" altLang="en-US" dirty="0" smtClean="0"/>
              <a:t>條：主管機關得委任或委託其他公務機關、法人或團體，辦理資通安全</a:t>
            </a:r>
            <a:r>
              <a:rPr lang="en-US" altLang="zh-TW" dirty="0" smtClean="0"/>
              <a:t>	</a:t>
            </a:r>
            <a:r>
              <a:rPr lang="zh-TW" altLang="en-US" dirty="0" smtClean="0"/>
              <a:t>整體防護、國際交流合作及其他資通安全相關事務。</a:t>
            </a:r>
          </a:p>
          <a:p>
            <a:r>
              <a:rPr lang="en-US" altLang="zh-TW" dirty="0" smtClean="0"/>
              <a:t>	</a:t>
            </a:r>
            <a:r>
              <a:rPr lang="zh-TW" altLang="en-US" dirty="0" smtClean="0"/>
              <a:t>前項被委託之公務機關、法人或團體或被複委託者，不得洩露在執</a:t>
            </a:r>
            <a:r>
              <a:rPr lang="en-US" altLang="zh-TW" dirty="0" smtClean="0"/>
              <a:t>	</a:t>
            </a:r>
            <a:r>
              <a:rPr lang="zh-TW" altLang="en-US" dirty="0" smtClean="0"/>
              <a:t>行或辦理相關事務過程中所獲悉關鍵基礎設施提供者之秘密。</a:t>
            </a:r>
            <a:endParaRPr lang="zh-TW" altLang="en-US" dirty="0"/>
          </a:p>
        </p:txBody>
      </p:sp>
    </p:spTree>
    <p:extLst>
      <p:ext uri="{BB962C8B-B14F-4D97-AF65-F5344CB8AC3E}">
        <p14:creationId xmlns:p14="http://schemas.microsoft.com/office/powerpoint/2010/main" val="89702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二 章 公務機關資通安全管理</a:t>
            </a:r>
            <a:endParaRPr lang="zh-TW" altLang="en-US" dirty="0"/>
          </a:p>
        </p:txBody>
      </p:sp>
      <p:sp>
        <p:nvSpPr>
          <p:cNvPr id="3" name="矩形 2"/>
          <p:cNvSpPr/>
          <p:nvPr/>
        </p:nvSpPr>
        <p:spPr>
          <a:xfrm>
            <a:off x="1043608" y="1484784"/>
            <a:ext cx="6984776" cy="4247317"/>
          </a:xfrm>
          <a:prstGeom prst="rect">
            <a:avLst/>
          </a:prstGeom>
        </p:spPr>
        <p:txBody>
          <a:bodyPr wrap="square">
            <a:spAutoFit/>
          </a:bodyPr>
          <a:lstStyle/>
          <a:p>
            <a:r>
              <a:rPr lang="zh-TW" altLang="en-US" dirty="0" smtClean="0"/>
              <a:t>第 </a:t>
            </a:r>
            <a:r>
              <a:rPr lang="en-US" altLang="zh-TW" dirty="0" smtClean="0"/>
              <a:t>10 </a:t>
            </a:r>
            <a:r>
              <a:rPr lang="zh-TW" altLang="en-US" dirty="0" smtClean="0"/>
              <a:t>條：公務機關應符合其所屬資通安全責任等級之要求，並考量</a:t>
            </a:r>
            <a:r>
              <a:rPr lang="en-US" altLang="zh-TW" dirty="0" smtClean="0"/>
              <a:t>	</a:t>
            </a:r>
            <a:r>
              <a:rPr lang="zh-TW" altLang="en-US" dirty="0" smtClean="0"/>
              <a:t>  其所保有或處理之資訊種類、數量、性質、資通系統之規</a:t>
            </a:r>
            <a:r>
              <a:rPr lang="en-US" altLang="zh-TW" dirty="0" smtClean="0"/>
              <a:t>	</a:t>
            </a:r>
            <a:r>
              <a:rPr lang="zh-TW" altLang="en-US" dirty="0" smtClean="0"/>
              <a:t>  模與性質等條件，訂定、修正及實施資通安全維護計畫。</a:t>
            </a:r>
            <a:endParaRPr lang="en-US" altLang="zh-TW" dirty="0" smtClean="0"/>
          </a:p>
          <a:p>
            <a:endParaRPr lang="zh-TW" altLang="en-US" dirty="0" smtClean="0"/>
          </a:p>
          <a:p>
            <a:r>
              <a:rPr lang="zh-TW" altLang="en-US" dirty="0" smtClean="0"/>
              <a:t>第 </a:t>
            </a:r>
            <a:r>
              <a:rPr lang="en-US" altLang="zh-TW" dirty="0" smtClean="0"/>
              <a:t>11 </a:t>
            </a:r>
            <a:r>
              <a:rPr lang="zh-TW" altLang="en-US" dirty="0" smtClean="0"/>
              <a:t>條</a:t>
            </a:r>
            <a:r>
              <a:rPr lang="zh-TW" altLang="en-US" dirty="0" smtClean="0"/>
              <a:t>：</a:t>
            </a:r>
            <a:r>
              <a:rPr lang="zh-TW" altLang="en-US" dirty="0" smtClean="0"/>
              <a:t>公務機關應置資通安全長，由機關首長指派副首長或適當</a:t>
            </a:r>
            <a:r>
              <a:rPr lang="en-US" altLang="zh-TW" dirty="0" smtClean="0"/>
              <a:t>	</a:t>
            </a:r>
            <a:r>
              <a:rPr lang="zh-TW" altLang="en-US" dirty="0" smtClean="0"/>
              <a:t>  人員兼任，負責推動及監督機關內資通安全相關事務。</a:t>
            </a:r>
            <a:endParaRPr lang="en-US" altLang="zh-TW" dirty="0" smtClean="0"/>
          </a:p>
          <a:p>
            <a:endParaRPr lang="zh-TW" altLang="en-US" dirty="0" smtClean="0"/>
          </a:p>
          <a:p>
            <a:r>
              <a:rPr lang="zh-TW" altLang="en-US" dirty="0" smtClean="0"/>
              <a:t>第 </a:t>
            </a:r>
            <a:r>
              <a:rPr lang="en-US" altLang="zh-TW" dirty="0" smtClean="0"/>
              <a:t>12 </a:t>
            </a:r>
            <a:r>
              <a:rPr lang="zh-TW" altLang="en-US" dirty="0" smtClean="0"/>
              <a:t>條</a:t>
            </a:r>
            <a:r>
              <a:rPr lang="zh-TW" altLang="en-US" dirty="0" smtClean="0"/>
              <a:t>：</a:t>
            </a:r>
            <a:r>
              <a:rPr lang="zh-TW" altLang="en-US" dirty="0" smtClean="0"/>
              <a:t>公務機關應每年向上級或監督機關提出資通安全維護計畫</a:t>
            </a:r>
            <a:r>
              <a:rPr lang="en-US" altLang="zh-TW" dirty="0" smtClean="0"/>
              <a:t>	</a:t>
            </a:r>
            <a:r>
              <a:rPr lang="zh-TW" altLang="en-US" dirty="0" smtClean="0"/>
              <a:t>  實施情形；無上級機關者，其資通安全維護計畫實施情形</a:t>
            </a:r>
            <a:r>
              <a:rPr lang="en-US" altLang="zh-TW" dirty="0" smtClean="0"/>
              <a:t>	</a:t>
            </a:r>
            <a:r>
              <a:rPr lang="zh-TW" altLang="en-US" dirty="0" smtClean="0"/>
              <a:t>  應送交主管機關。</a:t>
            </a:r>
            <a:endParaRPr lang="en-US" altLang="zh-TW" dirty="0" smtClean="0"/>
          </a:p>
          <a:p>
            <a:endParaRPr lang="zh-TW" altLang="en-US" dirty="0" smtClean="0"/>
          </a:p>
          <a:p>
            <a:r>
              <a:rPr lang="zh-TW" altLang="en-US" dirty="0" smtClean="0"/>
              <a:t>第 </a:t>
            </a:r>
            <a:r>
              <a:rPr lang="en-US" altLang="zh-TW" dirty="0" smtClean="0"/>
              <a:t>13 </a:t>
            </a:r>
            <a:r>
              <a:rPr lang="zh-TW" altLang="en-US" dirty="0" smtClean="0"/>
              <a:t>條</a:t>
            </a:r>
            <a:r>
              <a:rPr lang="zh-TW" altLang="en-US" dirty="0" smtClean="0"/>
              <a:t>：</a:t>
            </a:r>
            <a:r>
              <a:rPr lang="zh-TW" altLang="en-US" dirty="0" smtClean="0"/>
              <a:t>公務機關應稽核其所屬或監督機關之資通安全維護計畫實</a:t>
            </a:r>
            <a:r>
              <a:rPr lang="en-US" altLang="zh-TW" dirty="0" smtClean="0"/>
              <a:t>	</a:t>
            </a:r>
            <a:r>
              <a:rPr lang="zh-TW" altLang="en-US" dirty="0" smtClean="0"/>
              <a:t>  施情形。受稽核機關之資通安全維護計畫實施有缺失或待</a:t>
            </a:r>
            <a:r>
              <a:rPr lang="en-US" altLang="zh-TW" dirty="0" smtClean="0"/>
              <a:t>	</a:t>
            </a:r>
            <a:r>
              <a:rPr lang="zh-TW" altLang="en-US" dirty="0" smtClean="0"/>
              <a:t>  改善者，應提出改善報告，送交稽核機關及上級或監督機</a:t>
            </a:r>
            <a:r>
              <a:rPr lang="en-US" altLang="zh-TW" dirty="0" smtClean="0"/>
              <a:t>	</a:t>
            </a:r>
            <a:r>
              <a:rPr lang="zh-TW" altLang="en-US" dirty="0" smtClean="0"/>
              <a:t>  關。</a:t>
            </a:r>
            <a:endParaRPr lang="zh-TW" altLang="en-US" dirty="0"/>
          </a:p>
        </p:txBody>
      </p:sp>
    </p:spTree>
    <p:extLst>
      <p:ext uri="{BB962C8B-B14F-4D97-AF65-F5344CB8AC3E}">
        <p14:creationId xmlns:p14="http://schemas.microsoft.com/office/powerpoint/2010/main" val="136340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fontScale="90000"/>
          </a:bodyPr>
          <a:lstStyle/>
          <a:p>
            <a:r>
              <a:rPr lang="zh-TW" altLang="en-US" b="1" dirty="0"/>
              <a:t>第 三 章 特定非公務機關資通安全管理</a:t>
            </a:r>
            <a:endParaRPr lang="zh-TW" altLang="en-US" dirty="0"/>
          </a:p>
        </p:txBody>
      </p:sp>
    </p:spTree>
    <p:extLst>
      <p:ext uri="{BB962C8B-B14F-4D97-AF65-F5344CB8AC3E}">
        <p14:creationId xmlns:p14="http://schemas.microsoft.com/office/powerpoint/2010/main" val="74410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3" name="矩形 2"/>
          <p:cNvSpPr/>
          <p:nvPr/>
        </p:nvSpPr>
        <p:spPr>
          <a:xfrm>
            <a:off x="755576" y="1196752"/>
            <a:ext cx="7704856" cy="5016758"/>
          </a:xfrm>
          <a:prstGeom prst="rect">
            <a:avLst/>
          </a:prstGeom>
        </p:spPr>
        <p:txBody>
          <a:bodyPr wrap="square">
            <a:spAutoFit/>
          </a:bodyPr>
          <a:lstStyle/>
          <a:p>
            <a:r>
              <a:rPr lang="zh-TW" altLang="en-US" sz="1600" dirty="0" smtClean="0"/>
              <a:t>第 </a:t>
            </a:r>
            <a:r>
              <a:rPr lang="en-US" altLang="zh-TW" sz="1600" dirty="0" smtClean="0"/>
              <a:t>19 </a:t>
            </a:r>
            <a:r>
              <a:rPr lang="zh-TW" altLang="en-US" sz="1600" dirty="0" smtClean="0"/>
              <a:t>條：公務機關所屬人員未遵守本法規定者，應按其情節輕重，依相關規定予以懲戒或懲處。前項懲處事項之辦法，由主管機關定之。</a:t>
            </a:r>
          </a:p>
          <a:p>
            <a:r>
              <a:rPr lang="zh-TW" altLang="en-US" sz="1600" dirty="0" smtClean="0"/>
              <a:t>第 </a:t>
            </a:r>
            <a:r>
              <a:rPr lang="en-US" altLang="zh-TW" sz="1600" dirty="0" smtClean="0"/>
              <a:t>20 </a:t>
            </a:r>
            <a:r>
              <a:rPr lang="zh-TW" altLang="en-US" sz="1600" dirty="0" smtClean="0"/>
              <a:t>條：特定非公務機關有下列情形之一者，由中央目的事業主管機關令限期改正；屆期未改正者，按次處新臺幣</a:t>
            </a:r>
            <a:r>
              <a:rPr lang="zh-TW" altLang="en-US" sz="1600" b="1" dirty="0" smtClean="0">
                <a:solidFill>
                  <a:srgbClr val="FF0000"/>
                </a:solidFill>
                <a:effectLst>
                  <a:outerShdw blurRad="38100" dist="38100" dir="2700000" algn="tl">
                    <a:srgbClr val="000000">
                      <a:alpha val="43137"/>
                    </a:srgbClr>
                  </a:outerShdw>
                </a:effectLst>
              </a:rPr>
              <a:t>十萬</a:t>
            </a:r>
            <a:r>
              <a:rPr lang="zh-TW" altLang="en-US" sz="1600" dirty="0" smtClean="0"/>
              <a:t>元以上</a:t>
            </a:r>
            <a:r>
              <a:rPr lang="zh-TW" altLang="en-US" sz="1600" b="1" dirty="0">
                <a:solidFill>
                  <a:srgbClr val="FF0000"/>
                </a:solidFill>
                <a:effectLst>
                  <a:outerShdw blurRad="38100" dist="38100" dir="2700000" algn="tl">
                    <a:srgbClr val="000000">
                      <a:alpha val="43137"/>
                    </a:srgbClr>
                  </a:outerShdw>
                </a:effectLst>
              </a:rPr>
              <a:t>一百萬元</a:t>
            </a:r>
            <a:r>
              <a:rPr lang="zh-TW" altLang="en-US" sz="1600" dirty="0" smtClean="0"/>
              <a:t>以下罰鍰：</a:t>
            </a:r>
            <a:endParaRPr lang="en-US" altLang="zh-TW" sz="1600" dirty="0" smtClean="0"/>
          </a:p>
          <a:p>
            <a:endParaRPr lang="zh-TW" altLang="en-US" sz="1600" dirty="0" smtClean="0"/>
          </a:p>
          <a:p>
            <a:r>
              <a:rPr lang="zh-TW" altLang="en-US" sz="1600" dirty="0" smtClean="0"/>
              <a:t>一、未依第十六條第二項或第十七條第一項規定，訂定、修正或實施資通</a:t>
            </a:r>
          </a:p>
          <a:p>
            <a:r>
              <a:rPr lang="zh-TW" altLang="en-US" sz="1600" dirty="0" smtClean="0"/>
              <a:t>    </a:t>
            </a:r>
            <a:r>
              <a:rPr lang="zh-TW" altLang="en-US" sz="1600" dirty="0"/>
              <a:t> </a:t>
            </a:r>
            <a:r>
              <a:rPr lang="zh-TW" altLang="en-US" sz="1600" dirty="0" smtClean="0"/>
              <a:t>    安全維護計畫，或違反第十六條第六項或第十七條第四項所定辦法中</a:t>
            </a:r>
          </a:p>
          <a:p>
            <a:r>
              <a:rPr lang="zh-TW" altLang="en-US" sz="1600" dirty="0" smtClean="0"/>
              <a:t> </a:t>
            </a:r>
            <a:r>
              <a:rPr lang="zh-TW" altLang="en-US" sz="1600" dirty="0"/>
              <a:t> </a:t>
            </a:r>
            <a:r>
              <a:rPr lang="zh-TW" altLang="en-US" sz="1600" dirty="0" smtClean="0"/>
              <a:t>       有關資通安全維護計畫必要事項之規定。</a:t>
            </a:r>
          </a:p>
          <a:p>
            <a:r>
              <a:rPr lang="zh-TW" altLang="en-US" sz="1600" dirty="0" smtClean="0"/>
              <a:t>二、未依第十六條第三項或第十七條第二項規定，向中央目的事業主管機</a:t>
            </a:r>
          </a:p>
          <a:p>
            <a:r>
              <a:rPr lang="zh-TW" altLang="en-US" sz="1600" dirty="0" smtClean="0"/>
              <a:t>         關提出資通安全維護計畫之實施情形，或違反第十六條第六項或第十</a:t>
            </a:r>
          </a:p>
          <a:p>
            <a:r>
              <a:rPr lang="zh-TW" altLang="en-US" sz="1600" dirty="0" smtClean="0"/>
              <a:t>         七條第四項所定辦法中有關資通安全維護計畫實施情形提出之規定。</a:t>
            </a:r>
          </a:p>
          <a:p>
            <a:r>
              <a:rPr lang="zh-TW" altLang="en-US" sz="1600" dirty="0" smtClean="0"/>
              <a:t>三、未依第七條第三項、第十六條第五項或第十七條第三項規定，提出改</a:t>
            </a:r>
          </a:p>
          <a:p>
            <a:r>
              <a:rPr lang="zh-TW" altLang="en-US" sz="1600" dirty="0" smtClean="0"/>
              <a:t>         善報告送交主管機關、中央目的事業主管機關，或違反第十六條第六</a:t>
            </a:r>
          </a:p>
          <a:p>
            <a:r>
              <a:rPr lang="zh-TW" altLang="en-US" sz="1600" dirty="0" smtClean="0"/>
              <a:t>         項或第十七條第四項所定辦法中有關改善報告提出之規定。</a:t>
            </a:r>
          </a:p>
          <a:p>
            <a:r>
              <a:rPr lang="zh-TW" altLang="en-US" sz="1600" dirty="0" smtClean="0"/>
              <a:t>四、未依第十八條第一項規定，訂定資通安全事件之通報及應變機制，或</a:t>
            </a:r>
          </a:p>
          <a:p>
            <a:r>
              <a:rPr lang="zh-TW" altLang="en-US" sz="1600" dirty="0" smtClean="0"/>
              <a:t>         違反第十八條第四項所定辦法中有關通報及應變機制必要事項之規定。</a:t>
            </a:r>
          </a:p>
          <a:p>
            <a:r>
              <a:rPr lang="zh-TW" altLang="en-US" sz="1600" dirty="0" smtClean="0"/>
              <a:t>五、未依第十八條第三項規定，向中央目的事業主管機關或主管機關提出</a:t>
            </a:r>
          </a:p>
          <a:p>
            <a:r>
              <a:rPr lang="zh-TW" altLang="en-US" sz="1600" dirty="0" smtClean="0"/>
              <a:t>    </a:t>
            </a:r>
            <a:r>
              <a:rPr lang="zh-TW" altLang="en-US" sz="1600" dirty="0"/>
              <a:t> </a:t>
            </a:r>
            <a:r>
              <a:rPr lang="zh-TW" altLang="en-US" sz="1600" dirty="0" smtClean="0"/>
              <a:t>    資通安全事件之調查、處理及改善報告，或違反第十八條第四項所定</a:t>
            </a:r>
          </a:p>
          <a:p>
            <a:r>
              <a:rPr lang="zh-TW" altLang="en-US" sz="1600" dirty="0" smtClean="0"/>
              <a:t>         辦法中有關報告提出之規定。</a:t>
            </a:r>
          </a:p>
          <a:p>
            <a:r>
              <a:rPr lang="zh-TW" altLang="en-US" sz="1600" dirty="0" smtClean="0"/>
              <a:t>六、違反第十八條第四項所定辦法中有關通報內容之規定。</a:t>
            </a:r>
          </a:p>
        </p:txBody>
      </p:sp>
    </p:spTree>
    <p:extLst>
      <p:ext uri="{BB962C8B-B14F-4D97-AF65-F5344CB8AC3E}">
        <p14:creationId xmlns:p14="http://schemas.microsoft.com/office/powerpoint/2010/main" val="101322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4" name="矩形 3"/>
          <p:cNvSpPr/>
          <p:nvPr/>
        </p:nvSpPr>
        <p:spPr>
          <a:xfrm>
            <a:off x="755576" y="1657482"/>
            <a:ext cx="7632848" cy="923330"/>
          </a:xfrm>
          <a:prstGeom prst="rect">
            <a:avLst/>
          </a:prstGeom>
        </p:spPr>
        <p:txBody>
          <a:bodyPr wrap="square">
            <a:spAutoFit/>
          </a:bodyPr>
          <a:lstStyle/>
          <a:p>
            <a:r>
              <a:rPr lang="zh-TW" altLang="en-US" dirty="0" smtClean="0"/>
              <a:t>第 </a:t>
            </a:r>
            <a:r>
              <a:rPr lang="en-US" altLang="zh-TW" dirty="0" smtClean="0"/>
              <a:t>21 </a:t>
            </a:r>
            <a:r>
              <a:rPr lang="zh-TW" altLang="en-US" dirty="0" smtClean="0"/>
              <a:t>條：特定非公務機關未依第十八條第二項規定，通報資通安全事件，</a:t>
            </a:r>
            <a:r>
              <a:rPr lang="en-US" altLang="zh-TW" dirty="0" smtClean="0"/>
              <a:t>	</a:t>
            </a:r>
            <a:r>
              <a:rPr lang="zh-TW" altLang="en-US" dirty="0" smtClean="0"/>
              <a:t>  由中央目的事業主管機關處新臺幣三十萬元以上五百萬元以下罰</a:t>
            </a:r>
            <a:r>
              <a:rPr lang="en-US" altLang="zh-TW" dirty="0" smtClean="0"/>
              <a:t>	</a:t>
            </a:r>
            <a:r>
              <a:rPr lang="zh-TW" altLang="en-US" dirty="0" smtClean="0"/>
              <a:t>  鍰，並令限期改正；屆期未改正者，按次處罰之。</a:t>
            </a:r>
            <a:endParaRPr lang="zh-TW" altLang="en-US" dirty="0"/>
          </a:p>
        </p:txBody>
      </p:sp>
    </p:spTree>
    <p:extLst>
      <p:ext uri="{BB962C8B-B14F-4D97-AF65-F5344CB8AC3E}">
        <p14:creationId xmlns:p14="http://schemas.microsoft.com/office/powerpoint/2010/main" val="398915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p:txBody>
          <a:bodyPr>
            <a:normAutofit/>
          </a:bodyPr>
          <a:lstStyle/>
          <a:p>
            <a:r>
              <a:rPr lang="zh-TW" altLang="en-US" b="1" dirty="0" smtClean="0">
                <a:effectLst>
                  <a:outerShdw blurRad="38100" dist="38100" dir="2700000" algn="tl">
                    <a:srgbClr val="000000">
                      <a:alpha val="43137"/>
                    </a:srgbClr>
                  </a:outerShdw>
                </a:effectLst>
                <a:latin typeface="+mn-lt"/>
                <a:ea typeface="+mn-ea"/>
                <a:cs typeface="+mn-cs"/>
              </a:rPr>
              <a:t>資通安全管理法施行細則 </a:t>
            </a:r>
            <a:endParaRPr lang="zh-TW" altLang="en-US" b="1" dirty="0">
              <a:effectLst>
                <a:outerShdw blurRad="38100" dist="38100" dir="2700000" algn="tl">
                  <a:srgbClr val="000000">
                    <a:alpha val="43137"/>
                  </a:srgbClr>
                </a:outerShdw>
              </a:effectLst>
              <a:latin typeface="+mn-lt"/>
              <a:ea typeface="+mn-ea"/>
              <a:cs typeface="+mn-cs"/>
            </a:endParaRPr>
          </a:p>
        </p:txBody>
      </p:sp>
      <p:sp>
        <p:nvSpPr>
          <p:cNvPr id="4" name="副標題 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69173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755</Words>
  <Application>Microsoft Office PowerPoint</Application>
  <PresentationFormat>如螢幕大小 (4:3)</PresentationFormat>
  <Paragraphs>63</Paragraphs>
  <Slides>11</Slides>
  <Notes>0</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資通安全管理法</vt:lpstr>
      <vt:lpstr>發布日期</vt:lpstr>
      <vt:lpstr>第 一 章 總則</vt:lpstr>
      <vt:lpstr>第 一 章 總則</vt:lpstr>
      <vt:lpstr>第 二 章 公務機關資通安全管理</vt:lpstr>
      <vt:lpstr>第 三 章 特定非公務機關資通安全管理</vt:lpstr>
      <vt:lpstr>第 四 章 罰則</vt:lpstr>
      <vt:lpstr>第 四 章 罰則</vt:lpstr>
      <vt:lpstr>資通安全管理法施行細則 </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KSUIE</cp:lastModifiedBy>
  <cp:revision>8</cp:revision>
  <dcterms:created xsi:type="dcterms:W3CDTF">2020-07-07T02:27:15Z</dcterms:created>
  <dcterms:modified xsi:type="dcterms:W3CDTF">2020-07-07T04:15:32Z</dcterms:modified>
</cp:coreProperties>
</file>