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8" r:id="rId3"/>
    <p:sldId id="271" r:id="rId4"/>
    <p:sldId id="257" r:id="rId5"/>
    <p:sldId id="263" r:id="rId6"/>
    <p:sldId id="267" r:id="rId7"/>
    <p:sldId id="259" r:id="rId8"/>
    <p:sldId id="266" r:id="rId9"/>
    <p:sldId id="260" r:id="rId10"/>
    <p:sldId id="268" r:id="rId11"/>
    <p:sldId id="269" r:id="rId12"/>
    <p:sldId id="261" r:id="rId13"/>
    <p:sldId id="262" r:id="rId14"/>
    <p:sldId id="270" r:id="rId15"/>
    <p:sldId id="265" r:id="rId16"/>
    <p:sldId id="264" r:id="rId17"/>
    <p:sldId id="272" r:id="rId18"/>
    <p:sldId id="273" r:id="rId19"/>
    <p:sldId id="274" r:id="rId20"/>
    <p:sldId id="275" r:id="rId21"/>
    <p:sldId id="276" r:id="rId22"/>
    <p:sldId id="278" r:id="rId23"/>
    <p:sldId id="279" r:id="rId24"/>
    <p:sldId id="280" r:id="rId25"/>
    <p:sldId id="281" r:id="rId26"/>
    <p:sldId id="282" r:id="rId27"/>
    <p:sldId id="283" r:id="rId28"/>
    <p:sldId id="284" r:id="rId29"/>
    <p:sldId id="285" r:id="rId30"/>
    <p:sldId id="286" r:id="rId31"/>
    <p:sldId id="287" r:id="rId3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121403-7CCA-447A-AA89-9639E703382C}" type="doc">
      <dgm:prSet loTypeId="urn:microsoft.com/office/officeart/2005/8/layout/radial6" loCatId="cycle" qsTypeId="urn:microsoft.com/office/officeart/2005/8/quickstyle/simple1" qsCatId="simple" csTypeId="urn:microsoft.com/office/officeart/2005/8/colors/colorful1" csCatId="colorful" phldr="1"/>
      <dgm:spPr/>
      <dgm:t>
        <a:bodyPr/>
        <a:lstStyle/>
        <a:p>
          <a:endParaRPr lang="zh-TW" altLang="en-US"/>
        </a:p>
      </dgm:t>
    </dgm:pt>
    <dgm:pt modelId="{FB5574AB-6DE6-4380-89F9-F054DAF0FAC3}">
      <dgm:prSet phldrT="[文字]"/>
      <dgm:spPr/>
      <dgm:t>
        <a:bodyPr/>
        <a:lstStyle/>
        <a:p>
          <a:r>
            <a:rPr lang="zh-TW" altLang="en-US" b="1" dirty="0"/>
            <a:t>領導與承諾</a:t>
          </a:r>
        </a:p>
      </dgm:t>
    </dgm:pt>
    <dgm:pt modelId="{AC83F5A1-5F4E-4505-AB9E-EB0C3A1F6B25}" type="parTrans" cxnId="{0FAA5649-08C3-45FB-86BC-97B4D99BEF91}">
      <dgm:prSet/>
      <dgm:spPr/>
      <dgm:t>
        <a:bodyPr/>
        <a:lstStyle/>
        <a:p>
          <a:endParaRPr lang="zh-TW" altLang="en-US"/>
        </a:p>
      </dgm:t>
    </dgm:pt>
    <dgm:pt modelId="{D777AA6D-C85C-499F-BB2E-23A24AF54050}" type="sibTrans" cxnId="{0FAA5649-08C3-45FB-86BC-97B4D99BEF91}">
      <dgm:prSet/>
      <dgm:spPr/>
      <dgm:t>
        <a:bodyPr/>
        <a:lstStyle/>
        <a:p>
          <a:endParaRPr lang="zh-TW" altLang="en-US"/>
        </a:p>
      </dgm:t>
    </dgm:pt>
    <dgm:pt modelId="{4C71AA09-D1BC-43DE-A89D-96A2EEAA1C53}">
      <dgm:prSet phldrT="[文字]"/>
      <dgm:spPr/>
      <dgm:t>
        <a:bodyPr/>
        <a:lstStyle/>
        <a:p>
          <a:r>
            <a:rPr lang="zh-TW" altLang="en-US" b="1" dirty="0"/>
            <a:t>整合</a:t>
          </a:r>
        </a:p>
      </dgm:t>
    </dgm:pt>
    <dgm:pt modelId="{0B1D2EA2-CFE8-4ABD-987F-A74AF2BB418A}" type="parTrans" cxnId="{34817992-FFA2-4760-82FD-0F2D4C482D8D}">
      <dgm:prSet/>
      <dgm:spPr/>
      <dgm:t>
        <a:bodyPr/>
        <a:lstStyle/>
        <a:p>
          <a:endParaRPr lang="zh-TW" altLang="en-US"/>
        </a:p>
      </dgm:t>
    </dgm:pt>
    <dgm:pt modelId="{5D09CD82-D35D-4ABB-8C9F-83975B9DB7D3}" type="sibTrans" cxnId="{34817992-FFA2-4760-82FD-0F2D4C482D8D}">
      <dgm:prSet/>
      <dgm:spPr/>
      <dgm:t>
        <a:bodyPr/>
        <a:lstStyle/>
        <a:p>
          <a:endParaRPr lang="zh-TW" altLang="en-US"/>
        </a:p>
      </dgm:t>
    </dgm:pt>
    <dgm:pt modelId="{0C3BF454-0FE2-48A4-9677-940B1BD9DF44}">
      <dgm:prSet phldrT="[文字]"/>
      <dgm:spPr/>
      <dgm:t>
        <a:bodyPr/>
        <a:lstStyle/>
        <a:p>
          <a:r>
            <a:rPr lang="zh-TW" altLang="en-US" b="1" dirty="0"/>
            <a:t>設計</a:t>
          </a:r>
        </a:p>
      </dgm:t>
    </dgm:pt>
    <dgm:pt modelId="{6B257874-4B7C-4A6B-9F23-FBBE940CD4C1}" type="parTrans" cxnId="{20EF34B6-6152-4906-A65B-0B239E624730}">
      <dgm:prSet/>
      <dgm:spPr/>
      <dgm:t>
        <a:bodyPr/>
        <a:lstStyle/>
        <a:p>
          <a:endParaRPr lang="zh-TW" altLang="en-US"/>
        </a:p>
      </dgm:t>
    </dgm:pt>
    <dgm:pt modelId="{27EC0217-645B-4064-BCD1-3C7C6DB1FA09}" type="sibTrans" cxnId="{20EF34B6-6152-4906-A65B-0B239E624730}">
      <dgm:prSet/>
      <dgm:spPr/>
      <dgm:t>
        <a:bodyPr/>
        <a:lstStyle/>
        <a:p>
          <a:endParaRPr lang="zh-TW" altLang="en-US"/>
        </a:p>
      </dgm:t>
    </dgm:pt>
    <dgm:pt modelId="{77233D0E-D7CA-4F40-8AED-02F8F56538DA}">
      <dgm:prSet phldrT="[文字]"/>
      <dgm:spPr/>
      <dgm:t>
        <a:bodyPr/>
        <a:lstStyle/>
        <a:p>
          <a:r>
            <a:rPr lang="zh-TW" altLang="en-US" b="1" dirty="0"/>
            <a:t>建置</a:t>
          </a:r>
        </a:p>
      </dgm:t>
    </dgm:pt>
    <dgm:pt modelId="{E247F5C1-7EDE-4552-B823-AE99DCFEA53F}" type="parTrans" cxnId="{2650F57F-F8E9-4EF1-8D12-B263967EF374}">
      <dgm:prSet/>
      <dgm:spPr/>
      <dgm:t>
        <a:bodyPr/>
        <a:lstStyle/>
        <a:p>
          <a:endParaRPr lang="zh-TW" altLang="en-US"/>
        </a:p>
      </dgm:t>
    </dgm:pt>
    <dgm:pt modelId="{672FB860-4A2A-4333-ABF4-074E811CB4D7}" type="sibTrans" cxnId="{2650F57F-F8E9-4EF1-8D12-B263967EF374}">
      <dgm:prSet/>
      <dgm:spPr/>
      <dgm:t>
        <a:bodyPr/>
        <a:lstStyle/>
        <a:p>
          <a:endParaRPr lang="zh-TW" altLang="en-US"/>
        </a:p>
      </dgm:t>
    </dgm:pt>
    <dgm:pt modelId="{E0F3928D-5B76-49A5-B749-61C5C3BA5C99}">
      <dgm:prSet phldrT="[文字]"/>
      <dgm:spPr/>
      <dgm:t>
        <a:bodyPr/>
        <a:lstStyle/>
        <a:p>
          <a:r>
            <a:rPr lang="zh-TW" altLang="en-US" b="1" dirty="0"/>
            <a:t>評估</a:t>
          </a:r>
        </a:p>
      </dgm:t>
    </dgm:pt>
    <dgm:pt modelId="{66941862-CD7D-493B-9FE6-B63F9D903322}" type="parTrans" cxnId="{4718F754-A699-436A-A869-1A3183D87A27}">
      <dgm:prSet/>
      <dgm:spPr/>
      <dgm:t>
        <a:bodyPr/>
        <a:lstStyle/>
        <a:p>
          <a:endParaRPr lang="zh-TW" altLang="en-US"/>
        </a:p>
      </dgm:t>
    </dgm:pt>
    <dgm:pt modelId="{8DFE2427-B267-4B81-98D6-A3CE8071777C}" type="sibTrans" cxnId="{4718F754-A699-436A-A869-1A3183D87A27}">
      <dgm:prSet/>
      <dgm:spPr/>
      <dgm:t>
        <a:bodyPr/>
        <a:lstStyle/>
        <a:p>
          <a:endParaRPr lang="zh-TW" altLang="en-US"/>
        </a:p>
      </dgm:t>
    </dgm:pt>
    <dgm:pt modelId="{0254A81D-CD93-4293-9138-A1E278C5C401}">
      <dgm:prSet phldrT="[文字]"/>
      <dgm:spPr/>
      <dgm:t>
        <a:bodyPr/>
        <a:lstStyle/>
        <a:p>
          <a:r>
            <a:rPr lang="zh-TW" altLang="en-US" b="1" dirty="0"/>
            <a:t>持續改善</a:t>
          </a:r>
        </a:p>
      </dgm:t>
    </dgm:pt>
    <dgm:pt modelId="{481FC3AD-E8A7-4C8D-BAC6-17D4929E334A}" type="parTrans" cxnId="{1AC984F9-85EB-4FEC-B25A-1699885E2DA7}">
      <dgm:prSet/>
      <dgm:spPr/>
      <dgm:t>
        <a:bodyPr/>
        <a:lstStyle/>
        <a:p>
          <a:endParaRPr lang="zh-TW" altLang="en-US"/>
        </a:p>
      </dgm:t>
    </dgm:pt>
    <dgm:pt modelId="{2EDDA6A9-9E88-4DC5-8AE6-BAFC2E6A6935}" type="sibTrans" cxnId="{1AC984F9-85EB-4FEC-B25A-1699885E2DA7}">
      <dgm:prSet/>
      <dgm:spPr/>
      <dgm:t>
        <a:bodyPr/>
        <a:lstStyle/>
        <a:p>
          <a:endParaRPr lang="zh-TW" altLang="en-US"/>
        </a:p>
      </dgm:t>
    </dgm:pt>
    <dgm:pt modelId="{6BDA55FE-3640-4E5B-A26D-3DC30D64269E}" type="pres">
      <dgm:prSet presAssocID="{77121403-7CCA-447A-AA89-9639E703382C}" presName="Name0" presStyleCnt="0">
        <dgm:presLayoutVars>
          <dgm:chMax val="1"/>
          <dgm:dir/>
          <dgm:animLvl val="ctr"/>
          <dgm:resizeHandles val="exact"/>
        </dgm:presLayoutVars>
      </dgm:prSet>
      <dgm:spPr/>
    </dgm:pt>
    <dgm:pt modelId="{35EFA47A-893B-431E-A6B3-E405DDA7BD44}" type="pres">
      <dgm:prSet presAssocID="{FB5574AB-6DE6-4380-89F9-F054DAF0FAC3}" presName="centerShape" presStyleLbl="node0" presStyleIdx="0" presStyleCnt="1"/>
      <dgm:spPr/>
    </dgm:pt>
    <dgm:pt modelId="{74A4C110-C2BC-4D63-A746-8AC384864CDD}" type="pres">
      <dgm:prSet presAssocID="{4C71AA09-D1BC-43DE-A89D-96A2EEAA1C53}" presName="node" presStyleLbl="node1" presStyleIdx="0" presStyleCnt="5">
        <dgm:presLayoutVars>
          <dgm:bulletEnabled val="1"/>
        </dgm:presLayoutVars>
      </dgm:prSet>
      <dgm:spPr/>
    </dgm:pt>
    <dgm:pt modelId="{782E5AA5-DC0E-4D4A-8C81-E4075C5816F9}" type="pres">
      <dgm:prSet presAssocID="{4C71AA09-D1BC-43DE-A89D-96A2EEAA1C53}" presName="dummy" presStyleCnt="0"/>
      <dgm:spPr/>
    </dgm:pt>
    <dgm:pt modelId="{6854F4B8-BB90-406F-8BA7-6D0AE979B98B}" type="pres">
      <dgm:prSet presAssocID="{5D09CD82-D35D-4ABB-8C9F-83975B9DB7D3}" presName="sibTrans" presStyleLbl="sibTrans2D1" presStyleIdx="0" presStyleCnt="5"/>
      <dgm:spPr/>
    </dgm:pt>
    <dgm:pt modelId="{94A2BDD6-EB4B-4BE2-944A-942708FFF9A7}" type="pres">
      <dgm:prSet presAssocID="{0C3BF454-0FE2-48A4-9677-940B1BD9DF44}" presName="node" presStyleLbl="node1" presStyleIdx="1" presStyleCnt="5">
        <dgm:presLayoutVars>
          <dgm:bulletEnabled val="1"/>
        </dgm:presLayoutVars>
      </dgm:prSet>
      <dgm:spPr/>
    </dgm:pt>
    <dgm:pt modelId="{1E7DDD41-1622-45F5-95B2-821CFA1A1F13}" type="pres">
      <dgm:prSet presAssocID="{0C3BF454-0FE2-48A4-9677-940B1BD9DF44}" presName="dummy" presStyleCnt="0"/>
      <dgm:spPr/>
    </dgm:pt>
    <dgm:pt modelId="{33A1AF8C-BE4E-4311-A3E9-E53DF24A77BA}" type="pres">
      <dgm:prSet presAssocID="{27EC0217-645B-4064-BCD1-3C7C6DB1FA09}" presName="sibTrans" presStyleLbl="sibTrans2D1" presStyleIdx="1" presStyleCnt="5"/>
      <dgm:spPr/>
    </dgm:pt>
    <dgm:pt modelId="{AB725242-184F-474E-98FE-3F28BA05852A}" type="pres">
      <dgm:prSet presAssocID="{77233D0E-D7CA-4F40-8AED-02F8F56538DA}" presName="node" presStyleLbl="node1" presStyleIdx="2" presStyleCnt="5">
        <dgm:presLayoutVars>
          <dgm:bulletEnabled val="1"/>
        </dgm:presLayoutVars>
      </dgm:prSet>
      <dgm:spPr/>
    </dgm:pt>
    <dgm:pt modelId="{060EA88C-A9EE-4925-BDC3-5E6911A806BB}" type="pres">
      <dgm:prSet presAssocID="{77233D0E-D7CA-4F40-8AED-02F8F56538DA}" presName="dummy" presStyleCnt="0"/>
      <dgm:spPr/>
    </dgm:pt>
    <dgm:pt modelId="{7BAA712C-940E-49EB-881B-908EF15AB481}" type="pres">
      <dgm:prSet presAssocID="{672FB860-4A2A-4333-ABF4-074E811CB4D7}" presName="sibTrans" presStyleLbl="sibTrans2D1" presStyleIdx="2" presStyleCnt="5"/>
      <dgm:spPr/>
    </dgm:pt>
    <dgm:pt modelId="{B50889EA-2391-4C4F-A4DC-B239915BD4E3}" type="pres">
      <dgm:prSet presAssocID="{E0F3928D-5B76-49A5-B749-61C5C3BA5C99}" presName="node" presStyleLbl="node1" presStyleIdx="3" presStyleCnt="5">
        <dgm:presLayoutVars>
          <dgm:bulletEnabled val="1"/>
        </dgm:presLayoutVars>
      </dgm:prSet>
      <dgm:spPr/>
    </dgm:pt>
    <dgm:pt modelId="{76D43489-BEB1-4557-9C03-82F69FFC00B9}" type="pres">
      <dgm:prSet presAssocID="{E0F3928D-5B76-49A5-B749-61C5C3BA5C99}" presName="dummy" presStyleCnt="0"/>
      <dgm:spPr/>
    </dgm:pt>
    <dgm:pt modelId="{ECC675C4-A95E-441C-8A22-7B113C6E83CB}" type="pres">
      <dgm:prSet presAssocID="{8DFE2427-B267-4B81-98D6-A3CE8071777C}" presName="sibTrans" presStyleLbl="sibTrans2D1" presStyleIdx="3" presStyleCnt="5"/>
      <dgm:spPr/>
    </dgm:pt>
    <dgm:pt modelId="{76DFC2CF-38DC-4DF9-B6A2-90E63046B28C}" type="pres">
      <dgm:prSet presAssocID="{0254A81D-CD93-4293-9138-A1E278C5C401}" presName="node" presStyleLbl="node1" presStyleIdx="4" presStyleCnt="5">
        <dgm:presLayoutVars>
          <dgm:bulletEnabled val="1"/>
        </dgm:presLayoutVars>
      </dgm:prSet>
      <dgm:spPr/>
    </dgm:pt>
    <dgm:pt modelId="{5D0B14D7-7D17-4E25-97C8-DA4771BBDCE7}" type="pres">
      <dgm:prSet presAssocID="{0254A81D-CD93-4293-9138-A1E278C5C401}" presName="dummy" presStyleCnt="0"/>
      <dgm:spPr/>
    </dgm:pt>
    <dgm:pt modelId="{F50F4644-B30B-42C8-83C8-3F81D1D04F13}" type="pres">
      <dgm:prSet presAssocID="{2EDDA6A9-9E88-4DC5-8AE6-BAFC2E6A6935}" presName="sibTrans" presStyleLbl="sibTrans2D1" presStyleIdx="4" presStyleCnt="5"/>
      <dgm:spPr/>
    </dgm:pt>
  </dgm:ptLst>
  <dgm:cxnLst>
    <dgm:cxn modelId="{60BC2001-448A-43FF-AF83-6F9800A5E7D8}" type="presOf" srcId="{0254A81D-CD93-4293-9138-A1E278C5C401}" destId="{76DFC2CF-38DC-4DF9-B6A2-90E63046B28C}" srcOrd="0" destOrd="0" presId="urn:microsoft.com/office/officeart/2005/8/layout/radial6"/>
    <dgm:cxn modelId="{1C8A3115-B276-4D40-AC0E-351DB6629C66}" type="presOf" srcId="{27EC0217-645B-4064-BCD1-3C7C6DB1FA09}" destId="{33A1AF8C-BE4E-4311-A3E9-E53DF24A77BA}" srcOrd="0" destOrd="0" presId="urn:microsoft.com/office/officeart/2005/8/layout/radial6"/>
    <dgm:cxn modelId="{7654351C-A9C7-4D48-998C-B35F319374C5}" type="presOf" srcId="{672FB860-4A2A-4333-ABF4-074E811CB4D7}" destId="{7BAA712C-940E-49EB-881B-908EF15AB481}" srcOrd="0" destOrd="0" presId="urn:microsoft.com/office/officeart/2005/8/layout/radial6"/>
    <dgm:cxn modelId="{0FAA5649-08C3-45FB-86BC-97B4D99BEF91}" srcId="{77121403-7CCA-447A-AA89-9639E703382C}" destId="{FB5574AB-6DE6-4380-89F9-F054DAF0FAC3}" srcOrd="0" destOrd="0" parTransId="{AC83F5A1-5F4E-4505-AB9E-EB0C3A1F6B25}" sibTransId="{D777AA6D-C85C-499F-BB2E-23A24AF54050}"/>
    <dgm:cxn modelId="{4718F754-A699-436A-A869-1A3183D87A27}" srcId="{FB5574AB-6DE6-4380-89F9-F054DAF0FAC3}" destId="{E0F3928D-5B76-49A5-B749-61C5C3BA5C99}" srcOrd="3" destOrd="0" parTransId="{66941862-CD7D-493B-9FE6-B63F9D903322}" sibTransId="{8DFE2427-B267-4B81-98D6-A3CE8071777C}"/>
    <dgm:cxn modelId="{88542B76-CA52-46C1-B2A7-2A40388F37CD}" type="presOf" srcId="{FB5574AB-6DE6-4380-89F9-F054DAF0FAC3}" destId="{35EFA47A-893B-431E-A6B3-E405DDA7BD44}" srcOrd="0" destOrd="0" presId="urn:microsoft.com/office/officeart/2005/8/layout/radial6"/>
    <dgm:cxn modelId="{2650F57F-F8E9-4EF1-8D12-B263967EF374}" srcId="{FB5574AB-6DE6-4380-89F9-F054DAF0FAC3}" destId="{77233D0E-D7CA-4F40-8AED-02F8F56538DA}" srcOrd="2" destOrd="0" parTransId="{E247F5C1-7EDE-4552-B823-AE99DCFEA53F}" sibTransId="{672FB860-4A2A-4333-ABF4-074E811CB4D7}"/>
    <dgm:cxn modelId="{7F1BAE86-0107-43F8-AA85-9D1905C5255C}" type="presOf" srcId="{E0F3928D-5B76-49A5-B749-61C5C3BA5C99}" destId="{B50889EA-2391-4C4F-A4DC-B239915BD4E3}" srcOrd="0" destOrd="0" presId="urn:microsoft.com/office/officeart/2005/8/layout/radial6"/>
    <dgm:cxn modelId="{34817992-FFA2-4760-82FD-0F2D4C482D8D}" srcId="{FB5574AB-6DE6-4380-89F9-F054DAF0FAC3}" destId="{4C71AA09-D1BC-43DE-A89D-96A2EEAA1C53}" srcOrd="0" destOrd="0" parTransId="{0B1D2EA2-CFE8-4ABD-987F-A74AF2BB418A}" sibTransId="{5D09CD82-D35D-4ABB-8C9F-83975B9DB7D3}"/>
    <dgm:cxn modelId="{02901693-A304-4E52-B9AF-28419903FA6C}" type="presOf" srcId="{2EDDA6A9-9E88-4DC5-8AE6-BAFC2E6A6935}" destId="{F50F4644-B30B-42C8-83C8-3F81D1D04F13}" srcOrd="0" destOrd="0" presId="urn:microsoft.com/office/officeart/2005/8/layout/radial6"/>
    <dgm:cxn modelId="{B1804AB3-2C3B-4E31-A827-8355944BA1D2}" type="presOf" srcId="{8DFE2427-B267-4B81-98D6-A3CE8071777C}" destId="{ECC675C4-A95E-441C-8A22-7B113C6E83CB}" srcOrd="0" destOrd="0" presId="urn:microsoft.com/office/officeart/2005/8/layout/radial6"/>
    <dgm:cxn modelId="{20EF34B6-6152-4906-A65B-0B239E624730}" srcId="{FB5574AB-6DE6-4380-89F9-F054DAF0FAC3}" destId="{0C3BF454-0FE2-48A4-9677-940B1BD9DF44}" srcOrd="1" destOrd="0" parTransId="{6B257874-4B7C-4A6B-9F23-FBBE940CD4C1}" sibTransId="{27EC0217-645B-4064-BCD1-3C7C6DB1FA09}"/>
    <dgm:cxn modelId="{AE65A7BD-C5BF-4326-A29C-EB323D20E842}" type="presOf" srcId="{0C3BF454-0FE2-48A4-9677-940B1BD9DF44}" destId="{94A2BDD6-EB4B-4BE2-944A-942708FFF9A7}" srcOrd="0" destOrd="0" presId="urn:microsoft.com/office/officeart/2005/8/layout/radial6"/>
    <dgm:cxn modelId="{9AD6C5C6-56F3-42AF-9AC6-D272DE83E4E3}" type="presOf" srcId="{4C71AA09-D1BC-43DE-A89D-96A2EEAA1C53}" destId="{74A4C110-C2BC-4D63-A746-8AC384864CDD}" srcOrd="0" destOrd="0" presId="urn:microsoft.com/office/officeart/2005/8/layout/radial6"/>
    <dgm:cxn modelId="{3F33CECE-D060-4C24-8775-9812297D1DD4}" type="presOf" srcId="{5D09CD82-D35D-4ABB-8C9F-83975B9DB7D3}" destId="{6854F4B8-BB90-406F-8BA7-6D0AE979B98B}" srcOrd="0" destOrd="0" presId="urn:microsoft.com/office/officeart/2005/8/layout/radial6"/>
    <dgm:cxn modelId="{763080E0-3258-4F4E-8AE9-DF08106C8453}" type="presOf" srcId="{77233D0E-D7CA-4F40-8AED-02F8F56538DA}" destId="{AB725242-184F-474E-98FE-3F28BA05852A}" srcOrd="0" destOrd="0" presId="urn:microsoft.com/office/officeart/2005/8/layout/radial6"/>
    <dgm:cxn modelId="{2A6D36E4-7CDA-4C1A-92C1-781F98DDA08D}" type="presOf" srcId="{77121403-7CCA-447A-AA89-9639E703382C}" destId="{6BDA55FE-3640-4E5B-A26D-3DC30D64269E}" srcOrd="0" destOrd="0" presId="urn:microsoft.com/office/officeart/2005/8/layout/radial6"/>
    <dgm:cxn modelId="{1AC984F9-85EB-4FEC-B25A-1699885E2DA7}" srcId="{FB5574AB-6DE6-4380-89F9-F054DAF0FAC3}" destId="{0254A81D-CD93-4293-9138-A1E278C5C401}" srcOrd="4" destOrd="0" parTransId="{481FC3AD-E8A7-4C8D-BAC6-17D4929E334A}" sibTransId="{2EDDA6A9-9E88-4DC5-8AE6-BAFC2E6A6935}"/>
    <dgm:cxn modelId="{244799AE-D07B-43AB-90A2-8144B0A751D4}" type="presParOf" srcId="{6BDA55FE-3640-4E5B-A26D-3DC30D64269E}" destId="{35EFA47A-893B-431E-A6B3-E405DDA7BD44}" srcOrd="0" destOrd="0" presId="urn:microsoft.com/office/officeart/2005/8/layout/radial6"/>
    <dgm:cxn modelId="{16BC01AE-04C8-4AB4-AC8B-32CD9E16825F}" type="presParOf" srcId="{6BDA55FE-3640-4E5B-A26D-3DC30D64269E}" destId="{74A4C110-C2BC-4D63-A746-8AC384864CDD}" srcOrd="1" destOrd="0" presId="urn:microsoft.com/office/officeart/2005/8/layout/radial6"/>
    <dgm:cxn modelId="{A47737F9-1CF6-4DD3-A85E-028CC0319342}" type="presParOf" srcId="{6BDA55FE-3640-4E5B-A26D-3DC30D64269E}" destId="{782E5AA5-DC0E-4D4A-8C81-E4075C5816F9}" srcOrd="2" destOrd="0" presId="urn:microsoft.com/office/officeart/2005/8/layout/radial6"/>
    <dgm:cxn modelId="{6CA54770-9B8F-405A-8258-CA30757908F5}" type="presParOf" srcId="{6BDA55FE-3640-4E5B-A26D-3DC30D64269E}" destId="{6854F4B8-BB90-406F-8BA7-6D0AE979B98B}" srcOrd="3" destOrd="0" presId="urn:microsoft.com/office/officeart/2005/8/layout/radial6"/>
    <dgm:cxn modelId="{2B69C0BB-BDD8-44F1-9295-41AFB19F773E}" type="presParOf" srcId="{6BDA55FE-3640-4E5B-A26D-3DC30D64269E}" destId="{94A2BDD6-EB4B-4BE2-944A-942708FFF9A7}" srcOrd="4" destOrd="0" presId="urn:microsoft.com/office/officeart/2005/8/layout/radial6"/>
    <dgm:cxn modelId="{A43D6E1B-3E7A-4604-8591-F6A36382C252}" type="presParOf" srcId="{6BDA55FE-3640-4E5B-A26D-3DC30D64269E}" destId="{1E7DDD41-1622-45F5-95B2-821CFA1A1F13}" srcOrd="5" destOrd="0" presId="urn:microsoft.com/office/officeart/2005/8/layout/radial6"/>
    <dgm:cxn modelId="{2F55E1A6-C4F2-4BE2-B8AE-616723054AAF}" type="presParOf" srcId="{6BDA55FE-3640-4E5B-A26D-3DC30D64269E}" destId="{33A1AF8C-BE4E-4311-A3E9-E53DF24A77BA}" srcOrd="6" destOrd="0" presId="urn:microsoft.com/office/officeart/2005/8/layout/radial6"/>
    <dgm:cxn modelId="{AB47631F-E2A8-4C18-A15A-3DF078C545E3}" type="presParOf" srcId="{6BDA55FE-3640-4E5B-A26D-3DC30D64269E}" destId="{AB725242-184F-474E-98FE-3F28BA05852A}" srcOrd="7" destOrd="0" presId="urn:microsoft.com/office/officeart/2005/8/layout/radial6"/>
    <dgm:cxn modelId="{2BF8A2B7-8B08-41B3-8019-8B57F5DC9281}" type="presParOf" srcId="{6BDA55FE-3640-4E5B-A26D-3DC30D64269E}" destId="{060EA88C-A9EE-4925-BDC3-5E6911A806BB}" srcOrd="8" destOrd="0" presId="urn:microsoft.com/office/officeart/2005/8/layout/radial6"/>
    <dgm:cxn modelId="{233A557B-C0A6-4196-A66C-A63F75798069}" type="presParOf" srcId="{6BDA55FE-3640-4E5B-A26D-3DC30D64269E}" destId="{7BAA712C-940E-49EB-881B-908EF15AB481}" srcOrd="9" destOrd="0" presId="urn:microsoft.com/office/officeart/2005/8/layout/radial6"/>
    <dgm:cxn modelId="{B2AB7E2D-2C8E-40CA-953D-DA101C0F625F}" type="presParOf" srcId="{6BDA55FE-3640-4E5B-A26D-3DC30D64269E}" destId="{B50889EA-2391-4C4F-A4DC-B239915BD4E3}" srcOrd="10" destOrd="0" presId="urn:microsoft.com/office/officeart/2005/8/layout/radial6"/>
    <dgm:cxn modelId="{20816FEE-E1C5-4AAF-B306-7E3009AF2872}" type="presParOf" srcId="{6BDA55FE-3640-4E5B-A26D-3DC30D64269E}" destId="{76D43489-BEB1-4557-9C03-82F69FFC00B9}" srcOrd="11" destOrd="0" presId="urn:microsoft.com/office/officeart/2005/8/layout/radial6"/>
    <dgm:cxn modelId="{E8D83582-6AD0-43C4-B55C-7A9D77CE5033}" type="presParOf" srcId="{6BDA55FE-3640-4E5B-A26D-3DC30D64269E}" destId="{ECC675C4-A95E-441C-8A22-7B113C6E83CB}" srcOrd="12" destOrd="0" presId="urn:microsoft.com/office/officeart/2005/8/layout/radial6"/>
    <dgm:cxn modelId="{50F64172-F646-46B1-90A0-24B75B9A7AF0}" type="presParOf" srcId="{6BDA55FE-3640-4E5B-A26D-3DC30D64269E}" destId="{76DFC2CF-38DC-4DF9-B6A2-90E63046B28C}" srcOrd="13" destOrd="0" presId="urn:microsoft.com/office/officeart/2005/8/layout/radial6"/>
    <dgm:cxn modelId="{76908EDB-D97A-475C-A101-9D9BED822801}" type="presParOf" srcId="{6BDA55FE-3640-4E5B-A26D-3DC30D64269E}" destId="{5D0B14D7-7D17-4E25-97C8-DA4771BBDCE7}" srcOrd="14" destOrd="0" presId="urn:microsoft.com/office/officeart/2005/8/layout/radial6"/>
    <dgm:cxn modelId="{30B7D518-B5E2-4060-9BED-EADF078B7670}" type="presParOf" srcId="{6BDA55FE-3640-4E5B-A26D-3DC30D64269E}" destId="{F50F4644-B30B-42C8-83C8-3F81D1D04F13}"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141025-0988-458D-A3A6-CEB8DD98935A}" type="doc">
      <dgm:prSet loTypeId="urn:microsoft.com/office/officeart/2005/8/layout/chevron2" loCatId="process" qsTypeId="urn:microsoft.com/office/officeart/2005/8/quickstyle/simple1" qsCatId="simple" csTypeId="urn:microsoft.com/office/officeart/2005/8/colors/colorful2" csCatId="colorful" phldr="1"/>
      <dgm:spPr/>
      <dgm:t>
        <a:bodyPr/>
        <a:lstStyle/>
        <a:p>
          <a:endParaRPr lang="zh-TW" altLang="en-US"/>
        </a:p>
      </dgm:t>
    </dgm:pt>
    <dgm:pt modelId="{E7E8188F-3953-4216-98C1-0997DC010C0D}">
      <dgm:prSet phldrT="[文字]" phldr="1"/>
      <dgm:spPr/>
      <dgm:t>
        <a:bodyPr/>
        <a:lstStyle/>
        <a:p>
          <a:endParaRPr lang="zh-TW" altLang="en-US" dirty="0"/>
        </a:p>
      </dgm:t>
    </dgm:pt>
    <dgm:pt modelId="{C6812075-8537-4CF7-915D-BD5F00D1A180}" type="parTrans" cxnId="{882EDBC6-45CC-4898-B6E4-228C199830E4}">
      <dgm:prSet/>
      <dgm:spPr/>
      <dgm:t>
        <a:bodyPr/>
        <a:lstStyle/>
        <a:p>
          <a:endParaRPr lang="zh-TW" altLang="en-US"/>
        </a:p>
      </dgm:t>
    </dgm:pt>
    <dgm:pt modelId="{B71304BF-6EDB-4A1B-B48E-DEB732D66552}" type="sibTrans" cxnId="{882EDBC6-45CC-4898-B6E4-228C199830E4}">
      <dgm:prSet/>
      <dgm:spPr/>
      <dgm:t>
        <a:bodyPr/>
        <a:lstStyle/>
        <a:p>
          <a:endParaRPr lang="zh-TW" altLang="en-US"/>
        </a:p>
      </dgm:t>
    </dgm:pt>
    <dgm:pt modelId="{91E8E06D-8507-4631-B7DD-9D8048A42926}">
      <dgm:prSet phldrT="[文字]" custT="1"/>
      <dgm:spPr/>
      <dgm:t>
        <a:bodyPr/>
        <a:lstStyle/>
        <a:p>
          <a:r>
            <a:rPr lang="zh-TW" altLang="en-US" sz="1600" kern="1200" dirty="0"/>
            <a:t>應先了解機關本身</a:t>
          </a:r>
          <a:r>
            <a:rPr lang="zh-TW" altLang="en-US" sz="1600" b="1" kern="1200" dirty="0">
              <a:solidFill>
                <a:srgbClr val="FF0000"/>
              </a:solidFill>
              <a:effectLst>
                <a:outerShdw blurRad="38100" dist="38100" dir="2700000" algn="tl">
                  <a:srgbClr val="000000">
                    <a:alpha val="43137"/>
                  </a:srgbClr>
                </a:outerShdw>
              </a:effectLst>
            </a:rPr>
            <a:t>特性</a:t>
          </a:r>
          <a:r>
            <a:rPr lang="zh-TW" altLang="en-US" sz="1600" kern="1200" dirty="0"/>
            <a:t>與</a:t>
          </a:r>
          <a:r>
            <a:rPr lang="zh-TW" altLang="en-US" sz="1600" b="1" kern="1200" dirty="0">
              <a:solidFill>
                <a:srgbClr val="FF0000"/>
              </a:solidFill>
              <a:effectLst>
                <a:outerShdw blurRad="38100" dist="38100" dir="2700000" algn="tl">
                  <a:srgbClr val="000000">
                    <a:alpha val="43137"/>
                  </a:srgbClr>
                </a:outerShdw>
              </a:effectLst>
              <a:latin typeface="Calibri"/>
              <a:ea typeface="新細明體" panose="02020500000000000000" pitchFamily="18" charset="-120"/>
              <a:cs typeface="+mn-cs"/>
            </a:rPr>
            <a:t>目標</a:t>
          </a:r>
          <a:r>
            <a:rPr lang="zh-TW" altLang="en-US" sz="1600" kern="1200" dirty="0"/>
            <a:t>，並進行</a:t>
          </a:r>
          <a:r>
            <a:rPr lang="zh-TW" altLang="en-US" sz="1600" b="1" kern="1200" dirty="0">
              <a:solidFill>
                <a:srgbClr val="FF0000"/>
              </a:solidFill>
              <a:effectLst>
                <a:outerShdw blurRad="38100" dist="38100" dir="2700000" algn="tl">
                  <a:srgbClr val="000000">
                    <a:alpha val="43137"/>
                  </a:srgbClr>
                </a:outerShdw>
              </a:effectLst>
            </a:rPr>
            <a:t>營運衝擊分析</a:t>
          </a:r>
          <a:r>
            <a:rPr lang="zh-TW" altLang="en-US" sz="1600" kern="1200" dirty="0"/>
            <a:t>等，以辨識核心業務，也就是要先了解機關高階長官心目中認定哪些系統是重要的，例如：最大容許中斷時間十分短。</a:t>
          </a:r>
        </a:p>
      </dgm:t>
    </dgm:pt>
    <dgm:pt modelId="{89935531-F496-4466-B547-A2CFBB842D73}" type="parTrans" cxnId="{8EEFFB51-E2EE-4E35-8D8A-9E89BE149365}">
      <dgm:prSet/>
      <dgm:spPr/>
      <dgm:t>
        <a:bodyPr/>
        <a:lstStyle/>
        <a:p>
          <a:endParaRPr lang="zh-TW" altLang="en-US"/>
        </a:p>
      </dgm:t>
    </dgm:pt>
    <dgm:pt modelId="{3C31DA0F-181E-4459-B86D-186E19D1D3C8}" type="sibTrans" cxnId="{8EEFFB51-E2EE-4E35-8D8A-9E89BE149365}">
      <dgm:prSet/>
      <dgm:spPr/>
      <dgm:t>
        <a:bodyPr/>
        <a:lstStyle/>
        <a:p>
          <a:endParaRPr lang="zh-TW" altLang="en-US"/>
        </a:p>
      </dgm:t>
    </dgm:pt>
    <dgm:pt modelId="{AEE96CDD-38A7-46AE-8A58-F1F44689473F}">
      <dgm:prSet phldrT="[文字]" phldr="1"/>
      <dgm:spPr/>
      <dgm:t>
        <a:bodyPr/>
        <a:lstStyle/>
        <a:p>
          <a:endParaRPr lang="zh-TW" altLang="en-US"/>
        </a:p>
      </dgm:t>
    </dgm:pt>
    <dgm:pt modelId="{CDE533BF-2F91-4DF8-A3F9-B2E1B8C364C4}" type="parTrans" cxnId="{1572F0C3-2C8B-485B-8D1C-8AA62A4EDCF2}">
      <dgm:prSet/>
      <dgm:spPr/>
      <dgm:t>
        <a:bodyPr/>
        <a:lstStyle/>
        <a:p>
          <a:endParaRPr lang="zh-TW" altLang="en-US"/>
        </a:p>
      </dgm:t>
    </dgm:pt>
    <dgm:pt modelId="{B47A758B-3CE7-418B-91D4-8865B61EEA20}" type="sibTrans" cxnId="{1572F0C3-2C8B-485B-8D1C-8AA62A4EDCF2}">
      <dgm:prSet/>
      <dgm:spPr/>
      <dgm:t>
        <a:bodyPr/>
        <a:lstStyle/>
        <a:p>
          <a:endParaRPr lang="zh-TW" altLang="en-US"/>
        </a:p>
      </dgm:t>
    </dgm:pt>
    <dgm:pt modelId="{BD747C17-56C9-40AC-BB1A-5BBFB0E8102E}">
      <dgm:prSet phldrT="[文字]"/>
      <dgm:spPr/>
      <dgm:t>
        <a:bodyPr/>
        <a:lstStyle/>
        <a:p>
          <a:r>
            <a:rPr lang="zh-TW" altLang="en-US" dirty="0"/>
            <a:t>應視機關本身業務特質，先行研訂符合機關業務需求之影響構面與</a:t>
          </a:r>
          <a:r>
            <a:rPr lang="zh-TW" altLang="en-US"/>
            <a:t>安全等級分級準則。</a:t>
          </a:r>
          <a:endParaRPr lang="zh-TW" altLang="en-US" dirty="0"/>
        </a:p>
      </dgm:t>
    </dgm:pt>
    <dgm:pt modelId="{F2D30466-FBF8-4593-8F22-5C31128FDBEF}" type="parTrans" cxnId="{D1E23176-BB22-478C-A70D-44844C14AB92}">
      <dgm:prSet/>
      <dgm:spPr/>
      <dgm:t>
        <a:bodyPr/>
        <a:lstStyle/>
        <a:p>
          <a:endParaRPr lang="zh-TW" altLang="en-US"/>
        </a:p>
      </dgm:t>
    </dgm:pt>
    <dgm:pt modelId="{DEE8BF13-D0D7-49C4-B219-BD727132831A}" type="sibTrans" cxnId="{D1E23176-BB22-478C-A70D-44844C14AB92}">
      <dgm:prSet/>
      <dgm:spPr/>
      <dgm:t>
        <a:bodyPr/>
        <a:lstStyle/>
        <a:p>
          <a:endParaRPr lang="zh-TW" altLang="en-US"/>
        </a:p>
      </dgm:t>
    </dgm:pt>
    <dgm:pt modelId="{D3EDC043-2FD2-43D9-935B-807933B2C6FD}">
      <dgm:prSet phldrT="[文字]" phldr="1"/>
      <dgm:spPr/>
      <dgm:t>
        <a:bodyPr/>
        <a:lstStyle/>
        <a:p>
          <a:endParaRPr lang="zh-TW" altLang="en-US" dirty="0"/>
        </a:p>
      </dgm:t>
    </dgm:pt>
    <dgm:pt modelId="{07FBE609-020A-40BA-9DFE-CD7BAC50915A}" type="parTrans" cxnId="{B19C7B8D-DBF6-42FB-A8E1-F88C45742E1B}">
      <dgm:prSet/>
      <dgm:spPr/>
      <dgm:t>
        <a:bodyPr/>
        <a:lstStyle/>
        <a:p>
          <a:endParaRPr lang="zh-TW" altLang="en-US"/>
        </a:p>
      </dgm:t>
    </dgm:pt>
    <dgm:pt modelId="{CF2F9AA2-2C68-4354-89E2-92451EF5472D}" type="sibTrans" cxnId="{B19C7B8D-DBF6-42FB-A8E1-F88C45742E1B}">
      <dgm:prSet/>
      <dgm:spPr/>
      <dgm:t>
        <a:bodyPr/>
        <a:lstStyle/>
        <a:p>
          <a:endParaRPr lang="zh-TW" altLang="en-US"/>
        </a:p>
      </dgm:t>
    </dgm:pt>
    <dgm:pt modelId="{7A859E0C-3A6D-4367-A068-2266F6984E84}">
      <dgm:prSet phldrT="[文字]"/>
      <dgm:spPr/>
      <dgm:t>
        <a:bodyPr/>
        <a:lstStyle/>
        <a:p>
          <a:r>
            <a:rPr lang="zh-TW" altLang="en-US" dirty="0"/>
            <a:t>實務上，機關可視需要在實施資通系統分類分級前，先進行資通系統盤點，盤點出機關負責的系統究竟有多少後，才能確保所有的系統都已評鑑，沒有疏漏。</a:t>
          </a:r>
        </a:p>
      </dgm:t>
    </dgm:pt>
    <dgm:pt modelId="{44946614-CDB5-4FA2-B6E2-78254B6AE96D}" type="parTrans" cxnId="{4908597C-EE21-454A-8DFF-1999F244153D}">
      <dgm:prSet/>
      <dgm:spPr/>
      <dgm:t>
        <a:bodyPr/>
        <a:lstStyle/>
        <a:p>
          <a:endParaRPr lang="zh-TW" altLang="en-US"/>
        </a:p>
      </dgm:t>
    </dgm:pt>
    <dgm:pt modelId="{E71C9E62-BDDB-488A-B11B-09A9487AF92D}" type="sibTrans" cxnId="{4908597C-EE21-454A-8DFF-1999F244153D}">
      <dgm:prSet/>
      <dgm:spPr/>
      <dgm:t>
        <a:bodyPr/>
        <a:lstStyle/>
        <a:p>
          <a:endParaRPr lang="zh-TW" altLang="en-US"/>
        </a:p>
      </dgm:t>
    </dgm:pt>
    <dgm:pt modelId="{363E2725-7904-4421-9533-068CB261E9B9}" type="pres">
      <dgm:prSet presAssocID="{A2141025-0988-458D-A3A6-CEB8DD98935A}" presName="linearFlow" presStyleCnt="0">
        <dgm:presLayoutVars>
          <dgm:dir/>
          <dgm:animLvl val="lvl"/>
          <dgm:resizeHandles val="exact"/>
        </dgm:presLayoutVars>
      </dgm:prSet>
      <dgm:spPr/>
    </dgm:pt>
    <dgm:pt modelId="{6349046E-4329-4753-A3EF-26BD383475BC}" type="pres">
      <dgm:prSet presAssocID="{E7E8188F-3953-4216-98C1-0997DC010C0D}" presName="composite" presStyleCnt="0"/>
      <dgm:spPr/>
    </dgm:pt>
    <dgm:pt modelId="{1EAC7CFB-4BF9-4886-A6BD-A7AB675CDFBA}" type="pres">
      <dgm:prSet presAssocID="{E7E8188F-3953-4216-98C1-0997DC010C0D}" presName="parentText" presStyleLbl="alignNode1" presStyleIdx="0" presStyleCnt="3">
        <dgm:presLayoutVars>
          <dgm:chMax val="1"/>
          <dgm:bulletEnabled val="1"/>
        </dgm:presLayoutVars>
      </dgm:prSet>
      <dgm:spPr/>
    </dgm:pt>
    <dgm:pt modelId="{FC0D3199-EEF8-4E1C-91DF-26E7D2CCA694}" type="pres">
      <dgm:prSet presAssocID="{E7E8188F-3953-4216-98C1-0997DC010C0D}" presName="descendantText" presStyleLbl="alignAcc1" presStyleIdx="0" presStyleCnt="3">
        <dgm:presLayoutVars>
          <dgm:bulletEnabled val="1"/>
        </dgm:presLayoutVars>
      </dgm:prSet>
      <dgm:spPr/>
    </dgm:pt>
    <dgm:pt modelId="{5C50EA4D-C32E-46BC-A346-C741E75A8F93}" type="pres">
      <dgm:prSet presAssocID="{B71304BF-6EDB-4A1B-B48E-DEB732D66552}" presName="sp" presStyleCnt="0"/>
      <dgm:spPr/>
    </dgm:pt>
    <dgm:pt modelId="{84316CA3-39E4-4E3C-83B3-C8836AABAA4F}" type="pres">
      <dgm:prSet presAssocID="{AEE96CDD-38A7-46AE-8A58-F1F44689473F}" presName="composite" presStyleCnt="0"/>
      <dgm:spPr/>
    </dgm:pt>
    <dgm:pt modelId="{E2B24A99-C4F0-4E43-900A-91065A189733}" type="pres">
      <dgm:prSet presAssocID="{AEE96CDD-38A7-46AE-8A58-F1F44689473F}" presName="parentText" presStyleLbl="alignNode1" presStyleIdx="1" presStyleCnt="3">
        <dgm:presLayoutVars>
          <dgm:chMax val="1"/>
          <dgm:bulletEnabled val="1"/>
        </dgm:presLayoutVars>
      </dgm:prSet>
      <dgm:spPr/>
    </dgm:pt>
    <dgm:pt modelId="{362859BB-9FAF-426D-9498-6376E39D7692}" type="pres">
      <dgm:prSet presAssocID="{AEE96CDD-38A7-46AE-8A58-F1F44689473F}" presName="descendantText" presStyleLbl="alignAcc1" presStyleIdx="1" presStyleCnt="3">
        <dgm:presLayoutVars>
          <dgm:bulletEnabled val="1"/>
        </dgm:presLayoutVars>
      </dgm:prSet>
      <dgm:spPr/>
    </dgm:pt>
    <dgm:pt modelId="{72D9539A-33E8-4448-9979-41EEA81B9D10}" type="pres">
      <dgm:prSet presAssocID="{B47A758B-3CE7-418B-91D4-8865B61EEA20}" presName="sp" presStyleCnt="0"/>
      <dgm:spPr/>
    </dgm:pt>
    <dgm:pt modelId="{FD9AB587-DEC5-4202-B0A0-C3BCE1B2AB7E}" type="pres">
      <dgm:prSet presAssocID="{D3EDC043-2FD2-43D9-935B-807933B2C6FD}" presName="composite" presStyleCnt="0"/>
      <dgm:spPr/>
    </dgm:pt>
    <dgm:pt modelId="{1E6025C0-790E-4361-8477-5ED5735EF21E}" type="pres">
      <dgm:prSet presAssocID="{D3EDC043-2FD2-43D9-935B-807933B2C6FD}" presName="parentText" presStyleLbl="alignNode1" presStyleIdx="2" presStyleCnt="3">
        <dgm:presLayoutVars>
          <dgm:chMax val="1"/>
          <dgm:bulletEnabled val="1"/>
        </dgm:presLayoutVars>
      </dgm:prSet>
      <dgm:spPr/>
    </dgm:pt>
    <dgm:pt modelId="{07878322-7332-4445-8673-0B4677FA4A6B}" type="pres">
      <dgm:prSet presAssocID="{D3EDC043-2FD2-43D9-935B-807933B2C6FD}" presName="descendantText" presStyleLbl="alignAcc1" presStyleIdx="2" presStyleCnt="3">
        <dgm:presLayoutVars>
          <dgm:bulletEnabled val="1"/>
        </dgm:presLayoutVars>
      </dgm:prSet>
      <dgm:spPr/>
    </dgm:pt>
  </dgm:ptLst>
  <dgm:cxnLst>
    <dgm:cxn modelId="{3E87A224-FE5D-4AA8-AF96-B09F1D2EC651}" type="presOf" srcId="{91E8E06D-8507-4631-B7DD-9D8048A42926}" destId="{FC0D3199-EEF8-4E1C-91DF-26E7D2CCA694}" srcOrd="0" destOrd="0" presId="urn:microsoft.com/office/officeart/2005/8/layout/chevron2"/>
    <dgm:cxn modelId="{974BBE61-31C3-4E29-B628-3DC0952468A5}" type="presOf" srcId="{A2141025-0988-458D-A3A6-CEB8DD98935A}" destId="{363E2725-7904-4421-9533-068CB261E9B9}" srcOrd="0" destOrd="0" presId="urn:microsoft.com/office/officeart/2005/8/layout/chevron2"/>
    <dgm:cxn modelId="{36A44246-EDE4-46E7-BA52-412A0F30C4E2}" type="presOf" srcId="{AEE96CDD-38A7-46AE-8A58-F1F44689473F}" destId="{E2B24A99-C4F0-4E43-900A-91065A189733}" srcOrd="0" destOrd="0" presId="urn:microsoft.com/office/officeart/2005/8/layout/chevron2"/>
    <dgm:cxn modelId="{8EEFFB51-E2EE-4E35-8D8A-9E89BE149365}" srcId="{E7E8188F-3953-4216-98C1-0997DC010C0D}" destId="{91E8E06D-8507-4631-B7DD-9D8048A42926}" srcOrd="0" destOrd="0" parTransId="{89935531-F496-4466-B547-A2CFBB842D73}" sibTransId="{3C31DA0F-181E-4459-B86D-186E19D1D3C8}"/>
    <dgm:cxn modelId="{D1E23176-BB22-478C-A70D-44844C14AB92}" srcId="{AEE96CDD-38A7-46AE-8A58-F1F44689473F}" destId="{BD747C17-56C9-40AC-BB1A-5BBFB0E8102E}" srcOrd="0" destOrd="0" parTransId="{F2D30466-FBF8-4593-8F22-5C31128FDBEF}" sibTransId="{DEE8BF13-D0D7-49C4-B219-BD727132831A}"/>
    <dgm:cxn modelId="{CDE61A79-2FFF-4B90-ACD8-0102A60FB9E7}" type="presOf" srcId="{D3EDC043-2FD2-43D9-935B-807933B2C6FD}" destId="{1E6025C0-790E-4361-8477-5ED5735EF21E}" srcOrd="0" destOrd="0" presId="urn:microsoft.com/office/officeart/2005/8/layout/chevron2"/>
    <dgm:cxn modelId="{4908597C-EE21-454A-8DFF-1999F244153D}" srcId="{D3EDC043-2FD2-43D9-935B-807933B2C6FD}" destId="{7A859E0C-3A6D-4367-A068-2266F6984E84}" srcOrd="0" destOrd="0" parTransId="{44946614-CDB5-4FA2-B6E2-78254B6AE96D}" sibTransId="{E71C9E62-BDDB-488A-B11B-09A9487AF92D}"/>
    <dgm:cxn modelId="{B19C7B8D-DBF6-42FB-A8E1-F88C45742E1B}" srcId="{A2141025-0988-458D-A3A6-CEB8DD98935A}" destId="{D3EDC043-2FD2-43D9-935B-807933B2C6FD}" srcOrd="2" destOrd="0" parTransId="{07FBE609-020A-40BA-9DFE-CD7BAC50915A}" sibTransId="{CF2F9AA2-2C68-4354-89E2-92451EF5472D}"/>
    <dgm:cxn modelId="{A3CC8EA4-2A64-4833-8A36-E6ED815892A1}" type="presOf" srcId="{7A859E0C-3A6D-4367-A068-2266F6984E84}" destId="{07878322-7332-4445-8673-0B4677FA4A6B}" srcOrd="0" destOrd="0" presId="urn:microsoft.com/office/officeart/2005/8/layout/chevron2"/>
    <dgm:cxn modelId="{ABF286C0-846D-4154-92B0-6CA18908040B}" type="presOf" srcId="{BD747C17-56C9-40AC-BB1A-5BBFB0E8102E}" destId="{362859BB-9FAF-426D-9498-6376E39D7692}" srcOrd="0" destOrd="0" presId="urn:microsoft.com/office/officeart/2005/8/layout/chevron2"/>
    <dgm:cxn modelId="{1572F0C3-2C8B-485B-8D1C-8AA62A4EDCF2}" srcId="{A2141025-0988-458D-A3A6-CEB8DD98935A}" destId="{AEE96CDD-38A7-46AE-8A58-F1F44689473F}" srcOrd="1" destOrd="0" parTransId="{CDE533BF-2F91-4DF8-A3F9-B2E1B8C364C4}" sibTransId="{B47A758B-3CE7-418B-91D4-8865B61EEA20}"/>
    <dgm:cxn modelId="{882EDBC6-45CC-4898-B6E4-228C199830E4}" srcId="{A2141025-0988-458D-A3A6-CEB8DD98935A}" destId="{E7E8188F-3953-4216-98C1-0997DC010C0D}" srcOrd="0" destOrd="0" parTransId="{C6812075-8537-4CF7-915D-BD5F00D1A180}" sibTransId="{B71304BF-6EDB-4A1B-B48E-DEB732D66552}"/>
    <dgm:cxn modelId="{3FE45DD6-F93D-47DC-B978-BB4E62B63372}" type="presOf" srcId="{E7E8188F-3953-4216-98C1-0997DC010C0D}" destId="{1EAC7CFB-4BF9-4886-A6BD-A7AB675CDFBA}" srcOrd="0" destOrd="0" presId="urn:microsoft.com/office/officeart/2005/8/layout/chevron2"/>
    <dgm:cxn modelId="{E27AC0D9-CA3B-4D40-A1E8-E07FF9DFD9D2}" type="presParOf" srcId="{363E2725-7904-4421-9533-068CB261E9B9}" destId="{6349046E-4329-4753-A3EF-26BD383475BC}" srcOrd="0" destOrd="0" presId="urn:microsoft.com/office/officeart/2005/8/layout/chevron2"/>
    <dgm:cxn modelId="{099EF1CC-895C-4BB3-99DC-5DBC467C4240}" type="presParOf" srcId="{6349046E-4329-4753-A3EF-26BD383475BC}" destId="{1EAC7CFB-4BF9-4886-A6BD-A7AB675CDFBA}" srcOrd="0" destOrd="0" presId="urn:microsoft.com/office/officeart/2005/8/layout/chevron2"/>
    <dgm:cxn modelId="{60BB7E8A-A037-4932-AFEF-920DC6470C72}" type="presParOf" srcId="{6349046E-4329-4753-A3EF-26BD383475BC}" destId="{FC0D3199-EEF8-4E1C-91DF-26E7D2CCA694}" srcOrd="1" destOrd="0" presId="urn:microsoft.com/office/officeart/2005/8/layout/chevron2"/>
    <dgm:cxn modelId="{95BEFC39-7883-4CC1-883C-0CAB78AC7EF0}" type="presParOf" srcId="{363E2725-7904-4421-9533-068CB261E9B9}" destId="{5C50EA4D-C32E-46BC-A346-C741E75A8F93}" srcOrd="1" destOrd="0" presId="urn:microsoft.com/office/officeart/2005/8/layout/chevron2"/>
    <dgm:cxn modelId="{EB90FB0D-425E-4197-A5F9-BAACC16D9D23}" type="presParOf" srcId="{363E2725-7904-4421-9533-068CB261E9B9}" destId="{84316CA3-39E4-4E3C-83B3-C8836AABAA4F}" srcOrd="2" destOrd="0" presId="urn:microsoft.com/office/officeart/2005/8/layout/chevron2"/>
    <dgm:cxn modelId="{3E6D8CBF-A8BC-446C-A0A9-599FE8AFB87E}" type="presParOf" srcId="{84316CA3-39E4-4E3C-83B3-C8836AABAA4F}" destId="{E2B24A99-C4F0-4E43-900A-91065A189733}" srcOrd="0" destOrd="0" presId="urn:microsoft.com/office/officeart/2005/8/layout/chevron2"/>
    <dgm:cxn modelId="{D9F83958-521E-4100-9E5E-D1B77E1F3D25}" type="presParOf" srcId="{84316CA3-39E4-4E3C-83B3-C8836AABAA4F}" destId="{362859BB-9FAF-426D-9498-6376E39D7692}" srcOrd="1" destOrd="0" presId="urn:microsoft.com/office/officeart/2005/8/layout/chevron2"/>
    <dgm:cxn modelId="{80EA8420-931E-4A21-AC21-05910D07F6C2}" type="presParOf" srcId="{363E2725-7904-4421-9533-068CB261E9B9}" destId="{72D9539A-33E8-4448-9979-41EEA81B9D10}" srcOrd="3" destOrd="0" presId="urn:microsoft.com/office/officeart/2005/8/layout/chevron2"/>
    <dgm:cxn modelId="{A1AB753C-6C1C-4391-8B67-8ED0A4461899}" type="presParOf" srcId="{363E2725-7904-4421-9533-068CB261E9B9}" destId="{FD9AB587-DEC5-4202-B0A0-C3BCE1B2AB7E}" srcOrd="4" destOrd="0" presId="urn:microsoft.com/office/officeart/2005/8/layout/chevron2"/>
    <dgm:cxn modelId="{ABC2DA1A-CD10-48C9-9102-F765E581A24D}" type="presParOf" srcId="{FD9AB587-DEC5-4202-B0A0-C3BCE1B2AB7E}" destId="{1E6025C0-790E-4361-8477-5ED5735EF21E}" srcOrd="0" destOrd="0" presId="urn:microsoft.com/office/officeart/2005/8/layout/chevron2"/>
    <dgm:cxn modelId="{0FD32DAF-2B2D-4DB1-862C-9AE0844F80F0}" type="presParOf" srcId="{FD9AB587-DEC5-4202-B0A0-C3BCE1B2AB7E}" destId="{07878322-7332-4445-8673-0B4677FA4A6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7D9E95-9FE3-4E2C-BD3A-8C63BF4F41E9}"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zh-TW" altLang="en-US"/>
        </a:p>
      </dgm:t>
    </dgm:pt>
    <dgm:pt modelId="{7961290A-3446-45D4-8E15-76E088580B47}">
      <dgm:prSet phldrT="[文字]"/>
      <dgm:spPr/>
      <dgm:t>
        <a:bodyPr/>
        <a:lstStyle/>
        <a:p>
          <a:r>
            <a:rPr lang="zh-TW" altLang="en-US" dirty="0"/>
            <a:t>資料紀錄</a:t>
          </a:r>
        </a:p>
      </dgm:t>
    </dgm:pt>
    <dgm:pt modelId="{EAFADAD5-F43D-4764-99F6-A27C07587DE3}" type="parTrans" cxnId="{D9707685-BE3D-40DE-B562-1F2F81286639}">
      <dgm:prSet/>
      <dgm:spPr/>
      <dgm:t>
        <a:bodyPr/>
        <a:lstStyle/>
        <a:p>
          <a:endParaRPr lang="zh-TW" altLang="en-US"/>
        </a:p>
      </dgm:t>
    </dgm:pt>
    <dgm:pt modelId="{E28DC77C-6EB3-4127-A385-65B88CDBDF7A}" type="sibTrans" cxnId="{D9707685-BE3D-40DE-B562-1F2F81286639}">
      <dgm:prSet/>
      <dgm:spPr/>
      <dgm:t>
        <a:bodyPr/>
        <a:lstStyle/>
        <a:p>
          <a:endParaRPr lang="zh-TW" altLang="en-US"/>
        </a:p>
      </dgm:t>
    </dgm:pt>
    <dgm:pt modelId="{E792D721-029A-4060-9243-583D858AF362}">
      <dgm:prSet phldrT="[文字]" custT="1"/>
      <dgm:spPr/>
      <dgm:t>
        <a:bodyPr/>
        <a:lstStyle/>
        <a:p>
          <a:r>
            <a:rPr lang="zh-TW" altLang="en-US" sz="1400" dirty="0"/>
            <a:t>資料庫、</a:t>
          </a:r>
          <a:r>
            <a:rPr lang="en-US" altLang="en-US" sz="1400" dirty="0"/>
            <a:t>Source Code</a:t>
          </a:r>
          <a:r>
            <a:rPr lang="zh-TW" altLang="en-US" sz="1400" dirty="0"/>
            <a:t>、系統文件及</a:t>
          </a:r>
          <a:r>
            <a:rPr lang="en-US" altLang="en-US" sz="1400" dirty="0"/>
            <a:t>System Log</a:t>
          </a:r>
          <a:endParaRPr lang="zh-TW" altLang="en-US" sz="1400" dirty="0"/>
        </a:p>
      </dgm:t>
    </dgm:pt>
    <dgm:pt modelId="{978589B4-BBA0-41BA-9BA7-A98BD6AA0B91}" type="parTrans" cxnId="{789009EA-93DC-4FC1-88DF-54769E5C0A9F}">
      <dgm:prSet/>
      <dgm:spPr/>
      <dgm:t>
        <a:bodyPr/>
        <a:lstStyle/>
        <a:p>
          <a:endParaRPr lang="zh-TW" altLang="en-US"/>
        </a:p>
      </dgm:t>
    </dgm:pt>
    <dgm:pt modelId="{F0BA9537-F31B-4309-8AC8-72245CA641B1}" type="sibTrans" cxnId="{789009EA-93DC-4FC1-88DF-54769E5C0A9F}">
      <dgm:prSet/>
      <dgm:spPr/>
      <dgm:t>
        <a:bodyPr/>
        <a:lstStyle/>
        <a:p>
          <a:endParaRPr lang="zh-TW" altLang="en-US"/>
        </a:p>
      </dgm:t>
    </dgm:pt>
    <dgm:pt modelId="{21F20222-107B-4DCC-9179-807B243E0E9E}">
      <dgm:prSet phldrT="[文字]"/>
      <dgm:spPr/>
      <dgm:t>
        <a:bodyPr/>
        <a:lstStyle/>
        <a:p>
          <a:r>
            <a:rPr lang="zh-TW" altLang="en-US" dirty="0"/>
            <a:t>應用程式</a:t>
          </a:r>
        </a:p>
      </dgm:t>
    </dgm:pt>
    <dgm:pt modelId="{41004220-0D74-4A65-96F5-96840D904982}" type="parTrans" cxnId="{3A8FA476-7BC3-4968-BB6B-6F0C5BD1B3D2}">
      <dgm:prSet/>
      <dgm:spPr/>
      <dgm:t>
        <a:bodyPr/>
        <a:lstStyle/>
        <a:p>
          <a:endParaRPr lang="zh-TW" altLang="en-US"/>
        </a:p>
      </dgm:t>
    </dgm:pt>
    <dgm:pt modelId="{66EA9683-BF75-43AA-A967-526EC9CA15EE}" type="sibTrans" cxnId="{3A8FA476-7BC3-4968-BB6B-6F0C5BD1B3D2}">
      <dgm:prSet/>
      <dgm:spPr/>
      <dgm:t>
        <a:bodyPr/>
        <a:lstStyle/>
        <a:p>
          <a:endParaRPr lang="zh-TW" altLang="en-US"/>
        </a:p>
      </dgm:t>
    </dgm:pt>
    <dgm:pt modelId="{EFBE5609-56F4-4DBD-8174-C8EEF0D86EEB}">
      <dgm:prSet phldrT="[文字]" custT="1"/>
      <dgm:spPr/>
      <dgm:t>
        <a:bodyPr/>
        <a:lstStyle/>
        <a:p>
          <a:r>
            <a:rPr lang="zh-TW" altLang="en-US" sz="1400" dirty="0"/>
            <a:t>軟體、伺服程式、網頁程式</a:t>
          </a:r>
          <a:r>
            <a:rPr lang="en-US" altLang="en-US" sz="1400" dirty="0"/>
            <a:t>(HTML/ASP/PHP) </a:t>
          </a:r>
          <a:r>
            <a:rPr lang="zh-TW" altLang="en-US" sz="1400" dirty="0"/>
            <a:t>及</a:t>
          </a:r>
          <a:r>
            <a:rPr lang="en-US" altLang="en-US" sz="1400" dirty="0"/>
            <a:t>Script</a:t>
          </a:r>
          <a:endParaRPr lang="zh-TW" altLang="en-US" sz="1400" dirty="0"/>
        </a:p>
      </dgm:t>
    </dgm:pt>
    <dgm:pt modelId="{A539131A-7B8D-4C6A-BE03-7229AEABE8F4}" type="parTrans" cxnId="{B62C9744-DBD0-4955-B76C-A2989397D75E}">
      <dgm:prSet/>
      <dgm:spPr/>
      <dgm:t>
        <a:bodyPr/>
        <a:lstStyle/>
        <a:p>
          <a:endParaRPr lang="zh-TW" altLang="en-US"/>
        </a:p>
      </dgm:t>
    </dgm:pt>
    <dgm:pt modelId="{810F3A92-E5DA-40A6-B478-DAC387EB77C5}" type="sibTrans" cxnId="{B62C9744-DBD0-4955-B76C-A2989397D75E}">
      <dgm:prSet/>
      <dgm:spPr/>
      <dgm:t>
        <a:bodyPr/>
        <a:lstStyle/>
        <a:p>
          <a:endParaRPr lang="zh-TW" altLang="en-US"/>
        </a:p>
      </dgm:t>
    </dgm:pt>
    <dgm:pt modelId="{F4947B06-C4F0-4807-9EDD-3E46D55594D3}">
      <dgm:prSet phldrT="[文字]"/>
      <dgm:spPr/>
      <dgm:t>
        <a:bodyPr/>
        <a:lstStyle/>
        <a:p>
          <a:r>
            <a:rPr lang="zh-TW" altLang="en-US" dirty="0"/>
            <a:t>作業系統</a:t>
          </a:r>
        </a:p>
      </dgm:t>
    </dgm:pt>
    <dgm:pt modelId="{2CC45398-BCA0-47AB-9049-606C8C527F76}" type="parTrans" cxnId="{4815FFD1-2652-4F55-8F0A-A283C17C95BF}">
      <dgm:prSet/>
      <dgm:spPr/>
      <dgm:t>
        <a:bodyPr/>
        <a:lstStyle/>
        <a:p>
          <a:endParaRPr lang="zh-TW" altLang="en-US"/>
        </a:p>
      </dgm:t>
    </dgm:pt>
    <dgm:pt modelId="{6BABE820-F0D3-4C3C-9FB7-102DDDFF046C}" type="sibTrans" cxnId="{4815FFD1-2652-4F55-8F0A-A283C17C95BF}">
      <dgm:prSet/>
      <dgm:spPr/>
      <dgm:t>
        <a:bodyPr/>
        <a:lstStyle/>
        <a:p>
          <a:endParaRPr lang="zh-TW" altLang="en-US"/>
        </a:p>
      </dgm:t>
    </dgm:pt>
    <dgm:pt modelId="{506973A6-CAE2-49CD-98A8-7132322F6660}">
      <dgm:prSet phldrT="[文字]" custT="1"/>
      <dgm:spPr/>
      <dgm:t>
        <a:bodyPr/>
        <a:lstStyle/>
        <a:p>
          <a:r>
            <a:rPr lang="en-US" altLang="en-US" sz="1400" dirty="0"/>
            <a:t>Windows XP/Vista/7/8/10</a:t>
          </a:r>
          <a:r>
            <a:rPr lang="zh-TW" altLang="en-US" sz="1400" dirty="0"/>
            <a:t>與</a:t>
          </a:r>
          <a:r>
            <a:rPr lang="en-US" altLang="en-US" sz="1400" dirty="0"/>
            <a:t>Linux</a:t>
          </a:r>
          <a:endParaRPr lang="zh-TW" altLang="en-US" sz="1400" dirty="0"/>
        </a:p>
      </dgm:t>
    </dgm:pt>
    <dgm:pt modelId="{F792F7FB-13E3-48C1-9057-75D82EADAB52}" type="parTrans" cxnId="{65934BA1-F7B7-4E37-9C0D-DCC6DD2D8701}">
      <dgm:prSet/>
      <dgm:spPr/>
      <dgm:t>
        <a:bodyPr/>
        <a:lstStyle/>
        <a:p>
          <a:endParaRPr lang="zh-TW" altLang="en-US"/>
        </a:p>
      </dgm:t>
    </dgm:pt>
    <dgm:pt modelId="{EE929B30-A2AB-4A17-8CB0-124C5CD11F82}" type="sibTrans" cxnId="{65934BA1-F7B7-4E37-9C0D-DCC6DD2D8701}">
      <dgm:prSet/>
      <dgm:spPr/>
      <dgm:t>
        <a:bodyPr/>
        <a:lstStyle/>
        <a:p>
          <a:endParaRPr lang="zh-TW" altLang="en-US"/>
        </a:p>
      </dgm:t>
    </dgm:pt>
    <dgm:pt modelId="{D96DD8B0-90FD-4ACA-80FA-6AA38B37F8FD}">
      <dgm:prSet phldrT="[文字]"/>
      <dgm:spPr/>
      <dgm:t>
        <a:bodyPr/>
        <a:lstStyle/>
        <a:p>
          <a:r>
            <a:rPr lang="zh-TW" altLang="en-US" dirty="0"/>
            <a:t>硬體設備</a:t>
          </a:r>
        </a:p>
      </dgm:t>
    </dgm:pt>
    <dgm:pt modelId="{6CCB005B-10FE-459F-AE79-112B65FE0641}" type="parTrans" cxnId="{D771A8A1-8684-437E-A512-61AC0C781223}">
      <dgm:prSet/>
      <dgm:spPr/>
      <dgm:t>
        <a:bodyPr/>
        <a:lstStyle/>
        <a:p>
          <a:endParaRPr lang="zh-TW" altLang="en-US"/>
        </a:p>
      </dgm:t>
    </dgm:pt>
    <dgm:pt modelId="{80597B4D-304D-485F-83FE-6C3494813ECC}" type="sibTrans" cxnId="{D771A8A1-8684-437E-A512-61AC0C781223}">
      <dgm:prSet/>
      <dgm:spPr/>
      <dgm:t>
        <a:bodyPr/>
        <a:lstStyle/>
        <a:p>
          <a:endParaRPr lang="zh-TW" altLang="en-US"/>
        </a:p>
      </dgm:t>
    </dgm:pt>
    <dgm:pt modelId="{12AEC32A-C69A-465F-8F9B-3C43E162DCF9}">
      <dgm:prSet phldrT="[文字]"/>
      <dgm:spPr/>
      <dgm:t>
        <a:bodyPr/>
        <a:lstStyle/>
        <a:p>
          <a:r>
            <a:rPr lang="zh-TW" altLang="en-US" dirty="0"/>
            <a:t>網路</a:t>
          </a:r>
        </a:p>
      </dgm:t>
    </dgm:pt>
    <dgm:pt modelId="{8204DD5D-560A-4694-83E0-6B307415AD22}" type="parTrans" cxnId="{AF2F8B15-BB71-4380-A657-61E25FE7E7FF}">
      <dgm:prSet/>
      <dgm:spPr/>
      <dgm:t>
        <a:bodyPr/>
        <a:lstStyle/>
        <a:p>
          <a:endParaRPr lang="zh-TW" altLang="en-US"/>
        </a:p>
      </dgm:t>
    </dgm:pt>
    <dgm:pt modelId="{81F068BE-46C6-4DEE-879C-C9E302EECD00}" type="sibTrans" cxnId="{AF2F8B15-BB71-4380-A657-61E25FE7E7FF}">
      <dgm:prSet/>
      <dgm:spPr/>
      <dgm:t>
        <a:bodyPr/>
        <a:lstStyle/>
        <a:p>
          <a:endParaRPr lang="zh-TW" altLang="en-US"/>
        </a:p>
      </dgm:t>
    </dgm:pt>
    <dgm:pt modelId="{FFC668DC-7F87-476F-926B-817C7DD61756}">
      <dgm:prSet phldrT="[文字]"/>
      <dgm:spPr/>
      <dgm:t>
        <a:bodyPr/>
        <a:lstStyle/>
        <a:p>
          <a:r>
            <a:rPr lang="zh-TW" altLang="en-US" dirty="0"/>
            <a:t>使用者</a:t>
          </a:r>
        </a:p>
      </dgm:t>
    </dgm:pt>
    <dgm:pt modelId="{BE474155-6CA5-415E-B46D-8977EE61DF20}" type="parTrans" cxnId="{38B7A464-9BCA-4B54-B577-887008C8E100}">
      <dgm:prSet/>
      <dgm:spPr/>
      <dgm:t>
        <a:bodyPr/>
        <a:lstStyle/>
        <a:p>
          <a:endParaRPr lang="zh-TW" altLang="en-US"/>
        </a:p>
      </dgm:t>
    </dgm:pt>
    <dgm:pt modelId="{C4AF285C-4078-445A-8E8B-8C16E3BDDB0E}" type="sibTrans" cxnId="{38B7A464-9BCA-4B54-B577-887008C8E100}">
      <dgm:prSet/>
      <dgm:spPr/>
      <dgm:t>
        <a:bodyPr/>
        <a:lstStyle/>
        <a:p>
          <a:endParaRPr lang="zh-TW" altLang="en-US"/>
        </a:p>
      </dgm:t>
    </dgm:pt>
    <dgm:pt modelId="{EABDF523-3103-4350-A409-9A13FC8523CA}">
      <dgm:prSet phldrT="[文字]" custT="1"/>
      <dgm:spPr/>
      <dgm:t>
        <a:bodyPr/>
        <a:lstStyle/>
        <a:p>
          <a:r>
            <a:rPr lang="zh-TW" altLang="en-US" sz="1400" dirty="0"/>
            <a:t>伺服器、路由器、防火牆、個人電腦及磁性儲存媒體</a:t>
          </a:r>
        </a:p>
      </dgm:t>
    </dgm:pt>
    <dgm:pt modelId="{5F0DB61F-EF55-4332-9F8D-A9CC2517AA73}" type="parTrans" cxnId="{595F1ABD-80F5-4B00-906C-B341A720930C}">
      <dgm:prSet/>
      <dgm:spPr/>
      <dgm:t>
        <a:bodyPr/>
        <a:lstStyle/>
        <a:p>
          <a:endParaRPr lang="zh-TW" altLang="en-US"/>
        </a:p>
      </dgm:t>
    </dgm:pt>
    <dgm:pt modelId="{8028769F-6A7F-429D-A461-CED9ED10C57F}" type="sibTrans" cxnId="{595F1ABD-80F5-4B00-906C-B341A720930C}">
      <dgm:prSet/>
      <dgm:spPr/>
      <dgm:t>
        <a:bodyPr/>
        <a:lstStyle/>
        <a:p>
          <a:endParaRPr lang="zh-TW" altLang="en-US"/>
        </a:p>
      </dgm:t>
    </dgm:pt>
    <dgm:pt modelId="{10955723-D5EF-40A3-8A6A-8FC993B4416A}">
      <dgm:prSet phldrT="[文字]" custT="1"/>
      <dgm:spPr/>
      <dgm:t>
        <a:bodyPr/>
        <a:lstStyle/>
        <a:p>
          <a:r>
            <a:rPr lang="en-US" altLang="en-US" sz="1400" dirty="0"/>
            <a:t>T1</a:t>
          </a:r>
          <a:r>
            <a:rPr lang="zh-TW" altLang="en-US" sz="1400" dirty="0"/>
            <a:t>專線、</a:t>
          </a:r>
          <a:r>
            <a:rPr lang="en-US" altLang="en-US" sz="1400" dirty="0"/>
            <a:t>ADSL</a:t>
          </a:r>
          <a:r>
            <a:rPr lang="zh-TW" altLang="en-US" sz="1400" dirty="0"/>
            <a:t>及</a:t>
          </a:r>
          <a:r>
            <a:rPr lang="en-US" altLang="en-US" sz="1400" dirty="0"/>
            <a:t>ISDN</a:t>
          </a:r>
          <a:endParaRPr lang="zh-TW" altLang="en-US" sz="1400" dirty="0"/>
        </a:p>
      </dgm:t>
    </dgm:pt>
    <dgm:pt modelId="{B4B5D9EB-8845-4D29-B84F-33465A8D6E79}" type="parTrans" cxnId="{23BC2886-7F77-4804-A453-F5BE39A7E8E3}">
      <dgm:prSet/>
      <dgm:spPr/>
      <dgm:t>
        <a:bodyPr/>
        <a:lstStyle/>
        <a:p>
          <a:endParaRPr lang="zh-TW" altLang="en-US"/>
        </a:p>
      </dgm:t>
    </dgm:pt>
    <dgm:pt modelId="{174EAB92-F9C2-4F45-BBD7-5130985EB490}" type="sibTrans" cxnId="{23BC2886-7F77-4804-A453-F5BE39A7E8E3}">
      <dgm:prSet/>
      <dgm:spPr/>
      <dgm:t>
        <a:bodyPr/>
        <a:lstStyle/>
        <a:p>
          <a:endParaRPr lang="zh-TW" altLang="en-US"/>
        </a:p>
      </dgm:t>
    </dgm:pt>
    <dgm:pt modelId="{BBE2E153-3FE7-42F7-A8F0-515A08DB4CF8}">
      <dgm:prSet phldrT="[文字]" custT="1"/>
      <dgm:spPr/>
      <dgm:t>
        <a:bodyPr/>
        <a:lstStyle/>
        <a:p>
          <a:r>
            <a:rPr lang="zh-TW" altLang="en-US" sz="1400" dirty="0"/>
            <a:t>管理員、使用者及作業員</a:t>
          </a:r>
        </a:p>
      </dgm:t>
    </dgm:pt>
    <dgm:pt modelId="{07118091-FAA6-49CB-9369-85CFEA4EA5C8}" type="parTrans" cxnId="{F0FEBBC9-D1E9-4844-B482-66C1B21BA472}">
      <dgm:prSet/>
      <dgm:spPr/>
      <dgm:t>
        <a:bodyPr/>
        <a:lstStyle/>
        <a:p>
          <a:endParaRPr lang="zh-TW" altLang="en-US"/>
        </a:p>
      </dgm:t>
    </dgm:pt>
    <dgm:pt modelId="{7DD1C926-BA59-4B99-BEF3-4DFCB29CA14D}" type="sibTrans" cxnId="{F0FEBBC9-D1E9-4844-B482-66C1B21BA472}">
      <dgm:prSet/>
      <dgm:spPr/>
      <dgm:t>
        <a:bodyPr/>
        <a:lstStyle/>
        <a:p>
          <a:endParaRPr lang="zh-TW" altLang="en-US"/>
        </a:p>
      </dgm:t>
    </dgm:pt>
    <dgm:pt modelId="{3AA0F398-1C61-4165-9277-7B4636B2DC58}" type="pres">
      <dgm:prSet presAssocID="{D57D9E95-9FE3-4E2C-BD3A-8C63BF4F41E9}" presName="Name0" presStyleCnt="0">
        <dgm:presLayoutVars>
          <dgm:dir/>
          <dgm:animLvl val="lvl"/>
          <dgm:resizeHandles val="exact"/>
        </dgm:presLayoutVars>
      </dgm:prSet>
      <dgm:spPr/>
    </dgm:pt>
    <dgm:pt modelId="{B754DEDA-A3C3-462B-9ED1-4349CDF2F8DD}" type="pres">
      <dgm:prSet presAssocID="{7961290A-3446-45D4-8E15-76E088580B47}" presName="linNode" presStyleCnt="0"/>
      <dgm:spPr/>
    </dgm:pt>
    <dgm:pt modelId="{444F90B7-F123-4D48-A5E2-EB7DD6EB58CE}" type="pres">
      <dgm:prSet presAssocID="{7961290A-3446-45D4-8E15-76E088580B47}" presName="parentText" presStyleLbl="node1" presStyleIdx="0" presStyleCnt="6">
        <dgm:presLayoutVars>
          <dgm:chMax val="1"/>
          <dgm:bulletEnabled val="1"/>
        </dgm:presLayoutVars>
      </dgm:prSet>
      <dgm:spPr/>
    </dgm:pt>
    <dgm:pt modelId="{3CB2CC21-1E10-4E4D-BCA5-BA8A39F9690C}" type="pres">
      <dgm:prSet presAssocID="{7961290A-3446-45D4-8E15-76E088580B47}" presName="descendantText" presStyleLbl="alignAccFollowNode1" presStyleIdx="0" presStyleCnt="6">
        <dgm:presLayoutVars>
          <dgm:bulletEnabled val="1"/>
        </dgm:presLayoutVars>
      </dgm:prSet>
      <dgm:spPr/>
    </dgm:pt>
    <dgm:pt modelId="{22D388DB-CCC8-4C35-833C-A13E8D1FCFEB}" type="pres">
      <dgm:prSet presAssocID="{E28DC77C-6EB3-4127-A385-65B88CDBDF7A}" presName="sp" presStyleCnt="0"/>
      <dgm:spPr/>
    </dgm:pt>
    <dgm:pt modelId="{9E02D3E9-7101-4C7D-A0F5-A283CCE9BF60}" type="pres">
      <dgm:prSet presAssocID="{21F20222-107B-4DCC-9179-807B243E0E9E}" presName="linNode" presStyleCnt="0"/>
      <dgm:spPr/>
    </dgm:pt>
    <dgm:pt modelId="{10CACD5B-A4AA-46C9-86C8-9890039F25B4}" type="pres">
      <dgm:prSet presAssocID="{21F20222-107B-4DCC-9179-807B243E0E9E}" presName="parentText" presStyleLbl="node1" presStyleIdx="1" presStyleCnt="6">
        <dgm:presLayoutVars>
          <dgm:chMax val="1"/>
          <dgm:bulletEnabled val="1"/>
        </dgm:presLayoutVars>
      </dgm:prSet>
      <dgm:spPr/>
    </dgm:pt>
    <dgm:pt modelId="{FFB0101F-CB71-48F7-BAA5-9853C90D334E}" type="pres">
      <dgm:prSet presAssocID="{21F20222-107B-4DCC-9179-807B243E0E9E}" presName="descendantText" presStyleLbl="alignAccFollowNode1" presStyleIdx="1" presStyleCnt="6">
        <dgm:presLayoutVars>
          <dgm:bulletEnabled val="1"/>
        </dgm:presLayoutVars>
      </dgm:prSet>
      <dgm:spPr/>
    </dgm:pt>
    <dgm:pt modelId="{AD2C0EFD-0EF4-4A0C-B92F-17C44F43CB16}" type="pres">
      <dgm:prSet presAssocID="{66EA9683-BF75-43AA-A967-526EC9CA15EE}" presName="sp" presStyleCnt="0"/>
      <dgm:spPr/>
    </dgm:pt>
    <dgm:pt modelId="{8D4E0BC4-E841-46D1-A452-3D0FB348F584}" type="pres">
      <dgm:prSet presAssocID="{F4947B06-C4F0-4807-9EDD-3E46D55594D3}" presName="linNode" presStyleCnt="0"/>
      <dgm:spPr/>
    </dgm:pt>
    <dgm:pt modelId="{608B9799-0795-4A75-86FE-0D41190CBBE1}" type="pres">
      <dgm:prSet presAssocID="{F4947B06-C4F0-4807-9EDD-3E46D55594D3}" presName="parentText" presStyleLbl="node1" presStyleIdx="2" presStyleCnt="6">
        <dgm:presLayoutVars>
          <dgm:chMax val="1"/>
          <dgm:bulletEnabled val="1"/>
        </dgm:presLayoutVars>
      </dgm:prSet>
      <dgm:spPr/>
    </dgm:pt>
    <dgm:pt modelId="{DCDF33FF-A757-4006-B1E4-D442A61F9D61}" type="pres">
      <dgm:prSet presAssocID="{F4947B06-C4F0-4807-9EDD-3E46D55594D3}" presName="descendantText" presStyleLbl="alignAccFollowNode1" presStyleIdx="2" presStyleCnt="6">
        <dgm:presLayoutVars>
          <dgm:bulletEnabled val="1"/>
        </dgm:presLayoutVars>
      </dgm:prSet>
      <dgm:spPr/>
    </dgm:pt>
    <dgm:pt modelId="{87BFF0B1-66DB-42D3-8414-8DE483E7FDD3}" type="pres">
      <dgm:prSet presAssocID="{6BABE820-F0D3-4C3C-9FB7-102DDDFF046C}" presName="sp" presStyleCnt="0"/>
      <dgm:spPr/>
    </dgm:pt>
    <dgm:pt modelId="{439CEBE5-14A7-434E-B515-DF1AE3A604B5}" type="pres">
      <dgm:prSet presAssocID="{D96DD8B0-90FD-4ACA-80FA-6AA38B37F8FD}" presName="linNode" presStyleCnt="0"/>
      <dgm:spPr/>
    </dgm:pt>
    <dgm:pt modelId="{8C45FCAB-CFF8-44FC-98F0-5F16A64B3C87}" type="pres">
      <dgm:prSet presAssocID="{D96DD8B0-90FD-4ACA-80FA-6AA38B37F8FD}" presName="parentText" presStyleLbl="node1" presStyleIdx="3" presStyleCnt="6">
        <dgm:presLayoutVars>
          <dgm:chMax val="1"/>
          <dgm:bulletEnabled val="1"/>
        </dgm:presLayoutVars>
      </dgm:prSet>
      <dgm:spPr/>
    </dgm:pt>
    <dgm:pt modelId="{7E02BC09-E7DE-4C81-B2B7-31AE4E8D7844}" type="pres">
      <dgm:prSet presAssocID="{D96DD8B0-90FD-4ACA-80FA-6AA38B37F8FD}" presName="descendantText" presStyleLbl="alignAccFollowNode1" presStyleIdx="3" presStyleCnt="6">
        <dgm:presLayoutVars>
          <dgm:bulletEnabled val="1"/>
        </dgm:presLayoutVars>
      </dgm:prSet>
      <dgm:spPr/>
    </dgm:pt>
    <dgm:pt modelId="{411682F1-B634-4D19-95B9-F8EC70588B08}" type="pres">
      <dgm:prSet presAssocID="{80597B4D-304D-485F-83FE-6C3494813ECC}" presName="sp" presStyleCnt="0"/>
      <dgm:spPr/>
    </dgm:pt>
    <dgm:pt modelId="{26260608-0C47-4CB8-9DD3-CD6C9D3A1ED7}" type="pres">
      <dgm:prSet presAssocID="{12AEC32A-C69A-465F-8F9B-3C43E162DCF9}" presName="linNode" presStyleCnt="0"/>
      <dgm:spPr/>
    </dgm:pt>
    <dgm:pt modelId="{D4D0CEA2-B96B-471A-B943-9D9FA24BE58C}" type="pres">
      <dgm:prSet presAssocID="{12AEC32A-C69A-465F-8F9B-3C43E162DCF9}" presName="parentText" presStyleLbl="node1" presStyleIdx="4" presStyleCnt="6">
        <dgm:presLayoutVars>
          <dgm:chMax val="1"/>
          <dgm:bulletEnabled val="1"/>
        </dgm:presLayoutVars>
      </dgm:prSet>
      <dgm:spPr/>
    </dgm:pt>
    <dgm:pt modelId="{BED49150-105D-4C93-A7D7-8BF4FD4D4E11}" type="pres">
      <dgm:prSet presAssocID="{12AEC32A-C69A-465F-8F9B-3C43E162DCF9}" presName="descendantText" presStyleLbl="alignAccFollowNode1" presStyleIdx="4" presStyleCnt="6">
        <dgm:presLayoutVars>
          <dgm:bulletEnabled val="1"/>
        </dgm:presLayoutVars>
      </dgm:prSet>
      <dgm:spPr/>
    </dgm:pt>
    <dgm:pt modelId="{A67307D8-72C5-4A9B-B681-B4703D6D00F4}" type="pres">
      <dgm:prSet presAssocID="{81F068BE-46C6-4DEE-879C-C9E302EECD00}" presName="sp" presStyleCnt="0"/>
      <dgm:spPr/>
    </dgm:pt>
    <dgm:pt modelId="{40C34131-2715-426A-A957-97D68B3EB1DC}" type="pres">
      <dgm:prSet presAssocID="{FFC668DC-7F87-476F-926B-817C7DD61756}" presName="linNode" presStyleCnt="0"/>
      <dgm:spPr/>
    </dgm:pt>
    <dgm:pt modelId="{686C93F5-057F-451A-8E7C-24D8EA6368CA}" type="pres">
      <dgm:prSet presAssocID="{FFC668DC-7F87-476F-926B-817C7DD61756}" presName="parentText" presStyleLbl="node1" presStyleIdx="5" presStyleCnt="6">
        <dgm:presLayoutVars>
          <dgm:chMax val="1"/>
          <dgm:bulletEnabled val="1"/>
        </dgm:presLayoutVars>
      </dgm:prSet>
      <dgm:spPr/>
    </dgm:pt>
    <dgm:pt modelId="{EBC15B12-E02E-41DA-8B1B-252B92ABCA6D}" type="pres">
      <dgm:prSet presAssocID="{FFC668DC-7F87-476F-926B-817C7DD61756}" presName="descendantText" presStyleLbl="alignAccFollowNode1" presStyleIdx="5" presStyleCnt="6">
        <dgm:presLayoutVars>
          <dgm:bulletEnabled val="1"/>
        </dgm:presLayoutVars>
      </dgm:prSet>
      <dgm:spPr/>
    </dgm:pt>
  </dgm:ptLst>
  <dgm:cxnLst>
    <dgm:cxn modelId="{FC4E6E04-8DC1-4879-82A4-68AD99BD0DC8}" type="presOf" srcId="{D96DD8B0-90FD-4ACA-80FA-6AA38B37F8FD}" destId="{8C45FCAB-CFF8-44FC-98F0-5F16A64B3C87}" srcOrd="0" destOrd="0" presId="urn:microsoft.com/office/officeart/2005/8/layout/vList5"/>
    <dgm:cxn modelId="{ECB0A104-FF58-4964-84CB-B11DC1B9244E}" type="presOf" srcId="{7961290A-3446-45D4-8E15-76E088580B47}" destId="{444F90B7-F123-4D48-A5E2-EB7DD6EB58CE}" srcOrd="0" destOrd="0" presId="urn:microsoft.com/office/officeart/2005/8/layout/vList5"/>
    <dgm:cxn modelId="{AF2F8B15-BB71-4380-A657-61E25FE7E7FF}" srcId="{D57D9E95-9FE3-4E2C-BD3A-8C63BF4F41E9}" destId="{12AEC32A-C69A-465F-8F9B-3C43E162DCF9}" srcOrd="4" destOrd="0" parTransId="{8204DD5D-560A-4694-83E0-6B307415AD22}" sibTransId="{81F068BE-46C6-4DEE-879C-C9E302EECD00}"/>
    <dgm:cxn modelId="{730EDB2C-CCF2-489A-84AA-2C905D84336D}" type="presOf" srcId="{D57D9E95-9FE3-4E2C-BD3A-8C63BF4F41E9}" destId="{3AA0F398-1C61-4165-9277-7B4636B2DC58}" srcOrd="0" destOrd="0" presId="urn:microsoft.com/office/officeart/2005/8/layout/vList5"/>
    <dgm:cxn modelId="{238ABE39-45E1-4609-A797-945AD17C9F8C}" type="presOf" srcId="{506973A6-CAE2-49CD-98A8-7132322F6660}" destId="{DCDF33FF-A757-4006-B1E4-D442A61F9D61}" srcOrd="0" destOrd="0" presId="urn:microsoft.com/office/officeart/2005/8/layout/vList5"/>
    <dgm:cxn modelId="{B62C9744-DBD0-4955-B76C-A2989397D75E}" srcId="{21F20222-107B-4DCC-9179-807B243E0E9E}" destId="{EFBE5609-56F4-4DBD-8174-C8EEF0D86EEB}" srcOrd="0" destOrd="0" parTransId="{A539131A-7B8D-4C6A-BE03-7229AEABE8F4}" sibTransId="{810F3A92-E5DA-40A6-B478-DAC387EB77C5}"/>
    <dgm:cxn modelId="{38B7A464-9BCA-4B54-B577-887008C8E100}" srcId="{D57D9E95-9FE3-4E2C-BD3A-8C63BF4F41E9}" destId="{FFC668DC-7F87-476F-926B-817C7DD61756}" srcOrd="5" destOrd="0" parTransId="{BE474155-6CA5-415E-B46D-8977EE61DF20}" sibTransId="{C4AF285C-4078-445A-8E8B-8C16E3BDDB0E}"/>
    <dgm:cxn modelId="{48A7724C-E916-4B8E-A5BD-C7E035AAD6A0}" type="presOf" srcId="{EFBE5609-56F4-4DBD-8174-C8EEF0D86EEB}" destId="{FFB0101F-CB71-48F7-BAA5-9853C90D334E}" srcOrd="0" destOrd="0" presId="urn:microsoft.com/office/officeart/2005/8/layout/vList5"/>
    <dgm:cxn modelId="{21097276-A34B-4E8B-9150-884BCDAF0929}" type="presOf" srcId="{21F20222-107B-4DCC-9179-807B243E0E9E}" destId="{10CACD5B-A4AA-46C9-86C8-9890039F25B4}" srcOrd="0" destOrd="0" presId="urn:microsoft.com/office/officeart/2005/8/layout/vList5"/>
    <dgm:cxn modelId="{3A8FA476-7BC3-4968-BB6B-6F0C5BD1B3D2}" srcId="{D57D9E95-9FE3-4E2C-BD3A-8C63BF4F41E9}" destId="{21F20222-107B-4DCC-9179-807B243E0E9E}" srcOrd="1" destOrd="0" parTransId="{41004220-0D74-4A65-96F5-96840D904982}" sibTransId="{66EA9683-BF75-43AA-A967-526EC9CA15EE}"/>
    <dgm:cxn modelId="{D9707685-BE3D-40DE-B562-1F2F81286639}" srcId="{D57D9E95-9FE3-4E2C-BD3A-8C63BF4F41E9}" destId="{7961290A-3446-45D4-8E15-76E088580B47}" srcOrd="0" destOrd="0" parTransId="{EAFADAD5-F43D-4764-99F6-A27C07587DE3}" sibTransId="{E28DC77C-6EB3-4127-A385-65B88CDBDF7A}"/>
    <dgm:cxn modelId="{23BC2886-7F77-4804-A453-F5BE39A7E8E3}" srcId="{12AEC32A-C69A-465F-8F9B-3C43E162DCF9}" destId="{10955723-D5EF-40A3-8A6A-8FC993B4416A}" srcOrd="0" destOrd="0" parTransId="{B4B5D9EB-8845-4D29-B84F-33465A8D6E79}" sibTransId="{174EAB92-F9C2-4F45-BBD7-5130985EB490}"/>
    <dgm:cxn modelId="{65934BA1-F7B7-4E37-9C0D-DCC6DD2D8701}" srcId="{F4947B06-C4F0-4807-9EDD-3E46D55594D3}" destId="{506973A6-CAE2-49CD-98A8-7132322F6660}" srcOrd="0" destOrd="0" parTransId="{F792F7FB-13E3-48C1-9057-75D82EADAB52}" sibTransId="{EE929B30-A2AB-4A17-8CB0-124C5CD11F82}"/>
    <dgm:cxn modelId="{D771A8A1-8684-437E-A512-61AC0C781223}" srcId="{D57D9E95-9FE3-4E2C-BD3A-8C63BF4F41E9}" destId="{D96DD8B0-90FD-4ACA-80FA-6AA38B37F8FD}" srcOrd="3" destOrd="0" parTransId="{6CCB005B-10FE-459F-AE79-112B65FE0641}" sibTransId="{80597B4D-304D-485F-83FE-6C3494813ECC}"/>
    <dgm:cxn modelId="{9A09EAA5-A38A-439A-BDDA-C26E19B52E93}" type="presOf" srcId="{EABDF523-3103-4350-A409-9A13FC8523CA}" destId="{7E02BC09-E7DE-4C81-B2B7-31AE4E8D7844}" srcOrd="0" destOrd="0" presId="urn:microsoft.com/office/officeart/2005/8/layout/vList5"/>
    <dgm:cxn modelId="{14747AB5-C56C-4741-A837-8D8E1D1B7A4E}" type="presOf" srcId="{10955723-D5EF-40A3-8A6A-8FC993B4416A}" destId="{BED49150-105D-4C93-A7D7-8BF4FD4D4E11}" srcOrd="0" destOrd="0" presId="urn:microsoft.com/office/officeart/2005/8/layout/vList5"/>
    <dgm:cxn modelId="{33E0F2B5-C5DD-4EAC-B4B0-613B07923518}" type="presOf" srcId="{FFC668DC-7F87-476F-926B-817C7DD61756}" destId="{686C93F5-057F-451A-8E7C-24D8EA6368CA}" srcOrd="0" destOrd="0" presId="urn:microsoft.com/office/officeart/2005/8/layout/vList5"/>
    <dgm:cxn modelId="{595F1ABD-80F5-4B00-906C-B341A720930C}" srcId="{D96DD8B0-90FD-4ACA-80FA-6AA38B37F8FD}" destId="{EABDF523-3103-4350-A409-9A13FC8523CA}" srcOrd="0" destOrd="0" parTransId="{5F0DB61F-EF55-4332-9F8D-A9CC2517AA73}" sibTransId="{8028769F-6A7F-429D-A461-CED9ED10C57F}"/>
    <dgm:cxn modelId="{F0FEBBC9-D1E9-4844-B482-66C1B21BA472}" srcId="{FFC668DC-7F87-476F-926B-817C7DD61756}" destId="{BBE2E153-3FE7-42F7-A8F0-515A08DB4CF8}" srcOrd="0" destOrd="0" parTransId="{07118091-FAA6-49CB-9369-85CFEA4EA5C8}" sibTransId="{7DD1C926-BA59-4B99-BEF3-4DFCB29CA14D}"/>
    <dgm:cxn modelId="{4815FFD1-2652-4F55-8F0A-A283C17C95BF}" srcId="{D57D9E95-9FE3-4E2C-BD3A-8C63BF4F41E9}" destId="{F4947B06-C4F0-4807-9EDD-3E46D55594D3}" srcOrd="2" destOrd="0" parTransId="{2CC45398-BCA0-47AB-9049-606C8C527F76}" sibTransId="{6BABE820-F0D3-4C3C-9FB7-102DDDFF046C}"/>
    <dgm:cxn modelId="{E74F21DC-3AE2-47AB-A3C9-770AF4F60188}" type="presOf" srcId="{E792D721-029A-4060-9243-583D858AF362}" destId="{3CB2CC21-1E10-4E4D-BCA5-BA8A39F9690C}" srcOrd="0" destOrd="0" presId="urn:microsoft.com/office/officeart/2005/8/layout/vList5"/>
    <dgm:cxn modelId="{7F136CDC-0989-42C8-A4E8-FDEEF3D9AC14}" type="presOf" srcId="{BBE2E153-3FE7-42F7-A8F0-515A08DB4CF8}" destId="{EBC15B12-E02E-41DA-8B1B-252B92ABCA6D}" srcOrd="0" destOrd="0" presId="urn:microsoft.com/office/officeart/2005/8/layout/vList5"/>
    <dgm:cxn modelId="{F6F04FE6-2AFF-4E43-87C8-5A537032F7B6}" type="presOf" srcId="{12AEC32A-C69A-465F-8F9B-3C43E162DCF9}" destId="{D4D0CEA2-B96B-471A-B943-9D9FA24BE58C}" srcOrd="0" destOrd="0" presId="urn:microsoft.com/office/officeart/2005/8/layout/vList5"/>
    <dgm:cxn modelId="{789009EA-93DC-4FC1-88DF-54769E5C0A9F}" srcId="{7961290A-3446-45D4-8E15-76E088580B47}" destId="{E792D721-029A-4060-9243-583D858AF362}" srcOrd="0" destOrd="0" parTransId="{978589B4-BBA0-41BA-9BA7-A98BD6AA0B91}" sibTransId="{F0BA9537-F31B-4309-8AC8-72245CA641B1}"/>
    <dgm:cxn modelId="{487BAAFF-B719-42C2-920E-AB777A11317F}" type="presOf" srcId="{F4947B06-C4F0-4807-9EDD-3E46D55594D3}" destId="{608B9799-0795-4A75-86FE-0D41190CBBE1}" srcOrd="0" destOrd="0" presId="urn:microsoft.com/office/officeart/2005/8/layout/vList5"/>
    <dgm:cxn modelId="{CE48346B-57A5-4385-A425-CAEE75C6BFD5}" type="presParOf" srcId="{3AA0F398-1C61-4165-9277-7B4636B2DC58}" destId="{B754DEDA-A3C3-462B-9ED1-4349CDF2F8DD}" srcOrd="0" destOrd="0" presId="urn:microsoft.com/office/officeart/2005/8/layout/vList5"/>
    <dgm:cxn modelId="{1721FB4F-39D9-4D0F-ADEB-13F507D7DF83}" type="presParOf" srcId="{B754DEDA-A3C3-462B-9ED1-4349CDF2F8DD}" destId="{444F90B7-F123-4D48-A5E2-EB7DD6EB58CE}" srcOrd="0" destOrd="0" presId="urn:microsoft.com/office/officeart/2005/8/layout/vList5"/>
    <dgm:cxn modelId="{C4C38073-CEC8-441B-802F-FFF45B883CB9}" type="presParOf" srcId="{B754DEDA-A3C3-462B-9ED1-4349CDF2F8DD}" destId="{3CB2CC21-1E10-4E4D-BCA5-BA8A39F9690C}" srcOrd="1" destOrd="0" presId="urn:microsoft.com/office/officeart/2005/8/layout/vList5"/>
    <dgm:cxn modelId="{1147193B-0AFD-4B10-B416-560C5B9E7CC8}" type="presParOf" srcId="{3AA0F398-1C61-4165-9277-7B4636B2DC58}" destId="{22D388DB-CCC8-4C35-833C-A13E8D1FCFEB}" srcOrd="1" destOrd="0" presId="urn:microsoft.com/office/officeart/2005/8/layout/vList5"/>
    <dgm:cxn modelId="{1B0BBC29-5DBE-44A9-A19F-9E78249F1459}" type="presParOf" srcId="{3AA0F398-1C61-4165-9277-7B4636B2DC58}" destId="{9E02D3E9-7101-4C7D-A0F5-A283CCE9BF60}" srcOrd="2" destOrd="0" presId="urn:microsoft.com/office/officeart/2005/8/layout/vList5"/>
    <dgm:cxn modelId="{E7864827-FE5C-4CD0-8EF8-BFA9605043FA}" type="presParOf" srcId="{9E02D3E9-7101-4C7D-A0F5-A283CCE9BF60}" destId="{10CACD5B-A4AA-46C9-86C8-9890039F25B4}" srcOrd="0" destOrd="0" presId="urn:microsoft.com/office/officeart/2005/8/layout/vList5"/>
    <dgm:cxn modelId="{74EC6A9E-65E3-47D5-AE9E-479CC61C90FC}" type="presParOf" srcId="{9E02D3E9-7101-4C7D-A0F5-A283CCE9BF60}" destId="{FFB0101F-CB71-48F7-BAA5-9853C90D334E}" srcOrd="1" destOrd="0" presId="urn:microsoft.com/office/officeart/2005/8/layout/vList5"/>
    <dgm:cxn modelId="{E4E3DE82-372E-40D0-A735-C396DD8A2926}" type="presParOf" srcId="{3AA0F398-1C61-4165-9277-7B4636B2DC58}" destId="{AD2C0EFD-0EF4-4A0C-B92F-17C44F43CB16}" srcOrd="3" destOrd="0" presId="urn:microsoft.com/office/officeart/2005/8/layout/vList5"/>
    <dgm:cxn modelId="{AD25B6D8-FCBD-44B8-BB36-08264DBE7B8F}" type="presParOf" srcId="{3AA0F398-1C61-4165-9277-7B4636B2DC58}" destId="{8D4E0BC4-E841-46D1-A452-3D0FB348F584}" srcOrd="4" destOrd="0" presId="urn:microsoft.com/office/officeart/2005/8/layout/vList5"/>
    <dgm:cxn modelId="{13BE8BC2-3D9F-4184-BB58-71707292D802}" type="presParOf" srcId="{8D4E0BC4-E841-46D1-A452-3D0FB348F584}" destId="{608B9799-0795-4A75-86FE-0D41190CBBE1}" srcOrd="0" destOrd="0" presId="urn:microsoft.com/office/officeart/2005/8/layout/vList5"/>
    <dgm:cxn modelId="{9FF6F0A7-4723-41CB-8A47-640ECFFAD4CB}" type="presParOf" srcId="{8D4E0BC4-E841-46D1-A452-3D0FB348F584}" destId="{DCDF33FF-A757-4006-B1E4-D442A61F9D61}" srcOrd="1" destOrd="0" presId="urn:microsoft.com/office/officeart/2005/8/layout/vList5"/>
    <dgm:cxn modelId="{424EC2EE-9DD2-4923-9DAD-DD5B2D62DD85}" type="presParOf" srcId="{3AA0F398-1C61-4165-9277-7B4636B2DC58}" destId="{87BFF0B1-66DB-42D3-8414-8DE483E7FDD3}" srcOrd="5" destOrd="0" presId="urn:microsoft.com/office/officeart/2005/8/layout/vList5"/>
    <dgm:cxn modelId="{CD68A6BE-AB53-4F49-AEA9-299B13960288}" type="presParOf" srcId="{3AA0F398-1C61-4165-9277-7B4636B2DC58}" destId="{439CEBE5-14A7-434E-B515-DF1AE3A604B5}" srcOrd="6" destOrd="0" presId="urn:microsoft.com/office/officeart/2005/8/layout/vList5"/>
    <dgm:cxn modelId="{BDDEA962-9ACB-4E62-99F5-D5E0D1C2650C}" type="presParOf" srcId="{439CEBE5-14A7-434E-B515-DF1AE3A604B5}" destId="{8C45FCAB-CFF8-44FC-98F0-5F16A64B3C87}" srcOrd="0" destOrd="0" presId="urn:microsoft.com/office/officeart/2005/8/layout/vList5"/>
    <dgm:cxn modelId="{D841B098-3866-42B8-A20C-D568D95A039D}" type="presParOf" srcId="{439CEBE5-14A7-434E-B515-DF1AE3A604B5}" destId="{7E02BC09-E7DE-4C81-B2B7-31AE4E8D7844}" srcOrd="1" destOrd="0" presId="urn:microsoft.com/office/officeart/2005/8/layout/vList5"/>
    <dgm:cxn modelId="{2C7FF9CE-14D9-4978-87F7-43544AA71F03}" type="presParOf" srcId="{3AA0F398-1C61-4165-9277-7B4636B2DC58}" destId="{411682F1-B634-4D19-95B9-F8EC70588B08}" srcOrd="7" destOrd="0" presId="urn:microsoft.com/office/officeart/2005/8/layout/vList5"/>
    <dgm:cxn modelId="{57D959A9-2A56-40F3-BA34-C3A6233D37A6}" type="presParOf" srcId="{3AA0F398-1C61-4165-9277-7B4636B2DC58}" destId="{26260608-0C47-4CB8-9DD3-CD6C9D3A1ED7}" srcOrd="8" destOrd="0" presId="urn:microsoft.com/office/officeart/2005/8/layout/vList5"/>
    <dgm:cxn modelId="{7212CA37-CBC8-4FDE-8046-459D543A57F9}" type="presParOf" srcId="{26260608-0C47-4CB8-9DD3-CD6C9D3A1ED7}" destId="{D4D0CEA2-B96B-471A-B943-9D9FA24BE58C}" srcOrd="0" destOrd="0" presId="urn:microsoft.com/office/officeart/2005/8/layout/vList5"/>
    <dgm:cxn modelId="{EF13F4CE-7606-4BC2-8CA4-31DE4AEC7803}" type="presParOf" srcId="{26260608-0C47-4CB8-9DD3-CD6C9D3A1ED7}" destId="{BED49150-105D-4C93-A7D7-8BF4FD4D4E11}" srcOrd="1" destOrd="0" presId="urn:microsoft.com/office/officeart/2005/8/layout/vList5"/>
    <dgm:cxn modelId="{327AB7FA-DAC7-4FB4-A71A-B23FAAFBF7DB}" type="presParOf" srcId="{3AA0F398-1C61-4165-9277-7B4636B2DC58}" destId="{A67307D8-72C5-4A9B-B681-B4703D6D00F4}" srcOrd="9" destOrd="0" presId="urn:microsoft.com/office/officeart/2005/8/layout/vList5"/>
    <dgm:cxn modelId="{333F3A57-64C6-4705-A236-DDCC355AF182}" type="presParOf" srcId="{3AA0F398-1C61-4165-9277-7B4636B2DC58}" destId="{40C34131-2715-426A-A957-97D68B3EB1DC}" srcOrd="10" destOrd="0" presId="urn:microsoft.com/office/officeart/2005/8/layout/vList5"/>
    <dgm:cxn modelId="{BC4996CC-B5E9-4A0B-AED6-71C05BA10B56}" type="presParOf" srcId="{40C34131-2715-426A-A957-97D68B3EB1DC}" destId="{686C93F5-057F-451A-8E7C-24D8EA6368CA}" srcOrd="0" destOrd="0" presId="urn:microsoft.com/office/officeart/2005/8/layout/vList5"/>
    <dgm:cxn modelId="{9F1FB9A5-4939-403A-B113-9E92789C4D86}" type="presParOf" srcId="{40C34131-2715-426A-A957-97D68B3EB1DC}" destId="{EBC15B12-E02E-41DA-8B1B-252B92ABCA6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F4644-B30B-42C8-83C8-3F81D1D04F13}">
      <dsp:nvSpPr>
        <dsp:cNvPr id="0" name=""/>
        <dsp:cNvSpPr/>
      </dsp:nvSpPr>
      <dsp:spPr>
        <a:xfrm>
          <a:off x="509231" y="408509"/>
          <a:ext cx="2729889" cy="2729889"/>
        </a:xfrm>
        <a:prstGeom prst="blockArc">
          <a:avLst>
            <a:gd name="adj1" fmla="val 11880000"/>
            <a:gd name="adj2" fmla="val 16200000"/>
            <a:gd name="adj3" fmla="val 4636"/>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CC675C4-A95E-441C-8A22-7B113C6E83CB}">
      <dsp:nvSpPr>
        <dsp:cNvPr id="0" name=""/>
        <dsp:cNvSpPr/>
      </dsp:nvSpPr>
      <dsp:spPr>
        <a:xfrm>
          <a:off x="509231" y="408509"/>
          <a:ext cx="2729889" cy="2729889"/>
        </a:xfrm>
        <a:prstGeom prst="blockArc">
          <a:avLst>
            <a:gd name="adj1" fmla="val 7560000"/>
            <a:gd name="adj2" fmla="val 11880000"/>
            <a:gd name="adj3" fmla="val 4636"/>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AA712C-940E-49EB-881B-908EF15AB481}">
      <dsp:nvSpPr>
        <dsp:cNvPr id="0" name=""/>
        <dsp:cNvSpPr/>
      </dsp:nvSpPr>
      <dsp:spPr>
        <a:xfrm>
          <a:off x="509231" y="408509"/>
          <a:ext cx="2729889" cy="2729889"/>
        </a:xfrm>
        <a:prstGeom prst="blockArc">
          <a:avLst>
            <a:gd name="adj1" fmla="val 3240000"/>
            <a:gd name="adj2" fmla="val 7560000"/>
            <a:gd name="adj3" fmla="val 4636"/>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3A1AF8C-BE4E-4311-A3E9-E53DF24A77BA}">
      <dsp:nvSpPr>
        <dsp:cNvPr id="0" name=""/>
        <dsp:cNvSpPr/>
      </dsp:nvSpPr>
      <dsp:spPr>
        <a:xfrm>
          <a:off x="509231" y="408509"/>
          <a:ext cx="2729889" cy="2729889"/>
        </a:xfrm>
        <a:prstGeom prst="blockArc">
          <a:avLst>
            <a:gd name="adj1" fmla="val 20520000"/>
            <a:gd name="adj2" fmla="val 3240000"/>
            <a:gd name="adj3" fmla="val 4636"/>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854F4B8-BB90-406F-8BA7-6D0AE979B98B}">
      <dsp:nvSpPr>
        <dsp:cNvPr id="0" name=""/>
        <dsp:cNvSpPr/>
      </dsp:nvSpPr>
      <dsp:spPr>
        <a:xfrm>
          <a:off x="509231" y="408509"/>
          <a:ext cx="2729889" cy="2729889"/>
        </a:xfrm>
        <a:prstGeom prst="blockArc">
          <a:avLst>
            <a:gd name="adj1" fmla="val 16200000"/>
            <a:gd name="adj2" fmla="val 20520000"/>
            <a:gd name="adj3" fmla="val 4636"/>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5EFA47A-893B-431E-A6B3-E405DDA7BD44}">
      <dsp:nvSpPr>
        <dsp:cNvPr id="0" name=""/>
        <dsp:cNvSpPr/>
      </dsp:nvSpPr>
      <dsp:spPr>
        <a:xfrm>
          <a:off x="1246400" y="1145678"/>
          <a:ext cx="1255551" cy="125555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TW" altLang="en-US" sz="2100" b="1" kern="1200" dirty="0"/>
            <a:t>領導與承諾</a:t>
          </a:r>
        </a:p>
      </dsp:txBody>
      <dsp:txXfrm>
        <a:off x="1430271" y="1329549"/>
        <a:ext cx="887809" cy="887809"/>
      </dsp:txXfrm>
    </dsp:sp>
    <dsp:sp modelId="{74A4C110-C2BC-4D63-A746-8AC384864CDD}">
      <dsp:nvSpPr>
        <dsp:cNvPr id="0" name=""/>
        <dsp:cNvSpPr/>
      </dsp:nvSpPr>
      <dsp:spPr>
        <a:xfrm>
          <a:off x="1434732" y="706"/>
          <a:ext cx="878886" cy="878886"/>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TW" altLang="en-US" sz="1900" b="1" kern="1200" dirty="0"/>
            <a:t>整合</a:t>
          </a:r>
        </a:p>
      </dsp:txBody>
      <dsp:txXfrm>
        <a:off x="1563442" y="129416"/>
        <a:ext cx="621466" cy="621466"/>
      </dsp:txXfrm>
    </dsp:sp>
    <dsp:sp modelId="{94A2BDD6-EB4B-4BE2-944A-942708FFF9A7}">
      <dsp:nvSpPr>
        <dsp:cNvPr id="0" name=""/>
        <dsp:cNvSpPr/>
      </dsp:nvSpPr>
      <dsp:spPr>
        <a:xfrm>
          <a:off x="2702781" y="921996"/>
          <a:ext cx="878886" cy="878886"/>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TW" altLang="en-US" sz="1900" b="1" kern="1200" dirty="0"/>
            <a:t>設計</a:t>
          </a:r>
        </a:p>
      </dsp:txBody>
      <dsp:txXfrm>
        <a:off x="2831491" y="1050706"/>
        <a:ext cx="621466" cy="621466"/>
      </dsp:txXfrm>
    </dsp:sp>
    <dsp:sp modelId="{AB725242-184F-474E-98FE-3F28BA05852A}">
      <dsp:nvSpPr>
        <dsp:cNvPr id="0" name=""/>
        <dsp:cNvSpPr/>
      </dsp:nvSpPr>
      <dsp:spPr>
        <a:xfrm>
          <a:off x="2218429" y="2412677"/>
          <a:ext cx="878886" cy="878886"/>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TW" altLang="en-US" sz="1900" b="1" kern="1200" dirty="0"/>
            <a:t>建置</a:t>
          </a:r>
        </a:p>
      </dsp:txBody>
      <dsp:txXfrm>
        <a:off x="2347139" y="2541387"/>
        <a:ext cx="621466" cy="621466"/>
      </dsp:txXfrm>
    </dsp:sp>
    <dsp:sp modelId="{B50889EA-2391-4C4F-A4DC-B239915BD4E3}">
      <dsp:nvSpPr>
        <dsp:cNvPr id="0" name=""/>
        <dsp:cNvSpPr/>
      </dsp:nvSpPr>
      <dsp:spPr>
        <a:xfrm>
          <a:off x="651036" y="2412677"/>
          <a:ext cx="878886" cy="878886"/>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TW" altLang="en-US" sz="1900" b="1" kern="1200" dirty="0"/>
            <a:t>評估</a:t>
          </a:r>
        </a:p>
      </dsp:txBody>
      <dsp:txXfrm>
        <a:off x="779746" y="2541387"/>
        <a:ext cx="621466" cy="621466"/>
      </dsp:txXfrm>
    </dsp:sp>
    <dsp:sp modelId="{76DFC2CF-38DC-4DF9-B6A2-90E63046B28C}">
      <dsp:nvSpPr>
        <dsp:cNvPr id="0" name=""/>
        <dsp:cNvSpPr/>
      </dsp:nvSpPr>
      <dsp:spPr>
        <a:xfrm>
          <a:off x="166684" y="921996"/>
          <a:ext cx="878886" cy="878886"/>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TW" altLang="en-US" sz="1900" b="1" kern="1200" dirty="0"/>
            <a:t>持續改善</a:t>
          </a:r>
        </a:p>
      </dsp:txBody>
      <dsp:txXfrm>
        <a:off x="295394" y="1050706"/>
        <a:ext cx="621466" cy="6214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C7CFB-4BF9-4886-A6BD-A7AB675CDFBA}">
      <dsp:nvSpPr>
        <dsp:cNvPr id="0" name=""/>
        <dsp:cNvSpPr/>
      </dsp:nvSpPr>
      <dsp:spPr>
        <a:xfrm rot="5400000">
          <a:off x="-256887" y="257312"/>
          <a:ext cx="1712580" cy="1198806"/>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endParaRPr lang="zh-TW" altLang="en-US" sz="3100" kern="1200" dirty="0"/>
        </a:p>
      </dsp:txBody>
      <dsp:txXfrm rot="-5400000">
        <a:off x="0" y="599828"/>
        <a:ext cx="1198806" cy="513774"/>
      </dsp:txXfrm>
    </dsp:sp>
    <dsp:sp modelId="{FC0D3199-EEF8-4E1C-91DF-26E7D2CCA694}">
      <dsp:nvSpPr>
        <dsp:cNvPr id="0" name=""/>
        <dsp:cNvSpPr/>
      </dsp:nvSpPr>
      <dsp:spPr>
        <a:xfrm rot="5400000">
          <a:off x="3427190" y="-2227958"/>
          <a:ext cx="1113177" cy="5569945"/>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TW" altLang="en-US" sz="1600" kern="1200" dirty="0"/>
            <a:t>應先了解機關本身</a:t>
          </a:r>
          <a:r>
            <a:rPr lang="zh-TW" altLang="en-US" sz="1600" b="1" kern="1200" dirty="0">
              <a:solidFill>
                <a:srgbClr val="FF0000"/>
              </a:solidFill>
              <a:effectLst>
                <a:outerShdw blurRad="38100" dist="38100" dir="2700000" algn="tl">
                  <a:srgbClr val="000000">
                    <a:alpha val="43137"/>
                  </a:srgbClr>
                </a:outerShdw>
              </a:effectLst>
            </a:rPr>
            <a:t>特性</a:t>
          </a:r>
          <a:r>
            <a:rPr lang="zh-TW" altLang="en-US" sz="1600" kern="1200" dirty="0"/>
            <a:t>與</a:t>
          </a:r>
          <a:r>
            <a:rPr lang="zh-TW" altLang="en-US" sz="1600" b="1" kern="1200" dirty="0">
              <a:solidFill>
                <a:srgbClr val="FF0000"/>
              </a:solidFill>
              <a:effectLst>
                <a:outerShdw blurRad="38100" dist="38100" dir="2700000" algn="tl">
                  <a:srgbClr val="000000">
                    <a:alpha val="43137"/>
                  </a:srgbClr>
                </a:outerShdw>
              </a:effectLst>
              <a:latin typeface="Calibri"/>
              <a:ea typeface="新細明體" panose="02020500000000000000" pitchFamily="18" charset="-120"/>
              <a:cs typeface="+mn-cs"/>
            </a:rPr>
            <a:t>目標</a:t>
          </a:r>
          <a:r>
            <a:rPr lang="zh-TW" altLang="en-US" sz="1600" kern="1200" dirty="0"/>
            <a:t>，並進行</a:t>
          </a:r>
          <a:r>
            <a:rPr lang="zh-TW" altLang="en-US" sz="1600" b="1" kern="1200" dirty="0">
              <a:solidFill>
                <a:srgbClr val="FF0000"/>
              </a:solidFill>
              <a:effectLst>
                <a:outerShdw blurRad="38100" dist="38100" dir="2700000" algn="tl">
                  <a:srgbClr val="000000">
                    <a:alpha val="43137"/>
                  </a:srgbClr>
                </a:outerShdw>
              </a:effectLst>
            </a:rPr>
            <a:t>營運衝擊分析</a:t>
          </a:r>
          <a:r>
            <a:rPr lang="zh-TW" altLang="en-US" sz="1600" kern="1200" dirty="0"/>
            <a:t>等，以辨識核心業務，也就是要先了解機關高階長官心目中認定哪些系統是重要的，例如：最大容許中斷時間十分短。</a:t>
          </a:r>
        </a:p>
      </dsp:txBody>
      <dsp:txXfrm rot="-5400000">
        <a:off x="1198807" y="54766"/>
        <a:ext cx="5515604" cy="1004495"/>
      </dsp:txXfrm>
    </dsp:sp>
    <dsp:sp modelId="{E2B24A99-C4F0-4E43-900A-91065A189733}">
      <dsp:nvSpPr>
        <dsp:cNvPr id="0" name=""/>
        <dsp:cNvSpPr/>
      </dsp:nvSpPr>
      <dsp:spPr>
        <a:xfrm rot="5400000">
          <a:off x="-256887" y="1776860"/>
          <a:ext cx="1712580" cy="1198806"/>
        </a:xfrm>
        <a:prstGeom prst="chevron">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endParaRPr lang="zh-TW" altLang="en-US" sz="3100" kern="1200"/>
        </a:p>
      </dsp:txBody>
      <dsp:txXfrm rot="-5400000">
        <a:off x="0" y="2119376"/>
        <a:ext cx="1198806" cy="513774"/>
      </dsp:txXfrm>
    </dsp:sp>
    <dsp:sp modelId="{362859BB-9FAF-426D-9498-6376E39D7692}">
      <dsp:nvSpPr>
        <dsp:cNvPr id="0" name=""/>
        <dsp:cNvSpPr/>
      </dsp:nvSpPr>
      <dsp:spPr>
        <a:xfrm rot="5400000">
          <a:off x="3427190" y="-708410"/>
          <a:ext cx="1113177" cy="5569945"/>
        </a:xfrm>
        <a:prstGeom prst="round2SameRect">
          <a:avLst/>
        </a:prstGeom>
        <a:solidFill>
          <a:schemeClr val="lt1">
            <a:alpha val="90000"/>
            <a:hueOff val="0"/>
            <a:satOff val="0"/>
            <a:lumOff val="0"/>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zh-TW" altLang="en-US" sz="1700" kern="1200" dirty="0"/>
            <a:t>應視機關本身業務特質，先行研訂符合機關業務需求之影響構面與</a:t>
          </a:r>
          <a:r>
            <a:rPr lang="zh-TW" altLang="en-US" sz="1700" kern="1200"/>
            <a:t>安全等級分級準則。</a:t>
          </a:r>
          <a:endParaRPr lang="zh-TW" altLang="en-US" sz="1700" kern="1200" dirty="0"/>
        </a:p>
      </dsp:txBody>
      <dsp:txXfrm rot="-5400000">
        <a:off x="1198807" y="1574314"/>
        <a:ext cx="5515604" cy="1004495"/>
      </dsp:txXfrm>
    </dsp:sp>
    <dsp:sp modelId="{1E6025C0-790E-4361-8477-5ED5735EF21E}">
      <dsp:nvSpPr>
        <dsp:cNvPr id="0" name=""/>
        <dsp:cNvSpPr/>
      </dsp:nvSpPr>
      <dsp:spPr>
        <a:xfrm rot="5400000">
          <a:off x="-256887" y="3296408"/>
          <a:ext cx="1712580" cy="1198806"/>
        </a:xfrm>
        <a:prstGeom prst="chevron">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endParaRPr lang="zh-TW" altLang="en-US" sz="3100" kern="1200" dirty="0"/>
        </a:p>
      </dsp:txBody>
      <dsp:txXfrm rot="-5400000">
        <a:off x="0" y="3638924"/>
        <a:ext cx="1198806" cy="513774"/>
      </dsp:txXfrm>
    </dsp:sp>
    <dsp:sp modelId="{07878322-7332-4445-8673-0B4677FA4A6B}">
      <dsp:nvSpPr>
        <dsp:cNvPr id="0" name=""/>
        <dsp:cNvSpPr/>
      </dsp:nvSpPr>
      <dsp:spPr>
        <a:xfrm rot="5400000">
          <a:off x="3427190" y="811137"/>
          <a:ext cx="1113177" cy="5569945"/>
        </a:xfrm>
        <a:prstGeom prst="round2Same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zh-TW" altLang="en-US" sz="1700" kern="1200" dirty="0"/>
            <a:t>實務上，機關可視需要在實施資通系統分類分級前，先進行資通系統盤點，盤點出機關負責的系統究竟有多少後，才能確保所有的系統都已評鑑，沒有疏漏。</a:t>
          </a:r>
        </a:p>
      </dsp:txBody>
      <dsp:txXfrm rot="-5400000">
        <a:off x="1198807" y="3093862"/>
        <a:ext cx="5515604" cy="10044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B2CC21-1E10-4E4D-BCA5-BA8A39F9690C}">
      <dsp:nvSpPr>
        <dsp:cNvPr id="0" name=""/>
        <dsp:cNvSpPr/>
      </dsp:nvSpPr>
      <dsp:spPr>
        <a:xfrm rot="5400000">
          <a:off x="4114062" y="-1732302"/>
          <a:ext cx="519906" cy="4116720"/>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TW" altLang="en-US" sz="1400" kern="1200" dirty="0"/>
            <a:t>資料庫、</a:t>
          </a:r>
          <a:r>
            <a:rPr lang="en-US" altLang="en-US" sz="1400" kern="1200" dirty="0"/>
            <a:t>Source Code</a:t>
          </a:r>
          <a:r>
            <a:rPr lang="zh-TW" altLang="en-US" sz="1400" kern="1200" dirty="0"/>
            <a:t>、系統文件及</a:t>
          </a:r>
          <a:r>
            <a:rPr lang="en-US" altLang="en-US" sz="1400" kern="1200" dirty="0"/>
            <a:t>System Log</a:t>
          </a:r>
          <a:endParaRPr lang="zh-TW" altLang="en-US" sz="1400" kern="1200" dirty="0"/>
        </a:p>
      </dsp:txBody>
      <dsp:txXfrm rot="-5400000">
        <a:off x="2315655" y="91485"/>
        <a:ext cx="4091340" cy="469146"/>
      </dsp:txXfrm>
    </dsp:sp>
    <dsp:sp modelId="{444F90B7-F123-4D48-A5E2-EB7DD6EB58CE}">
      <dsp:nvSpPr>
        <dsp:cNvPr id="0" name=""/>
        <dsp:cNvSpPr/>
      </dsp:nvSpPr>
      <dsp:spPr>
        <a:xfrm>
          <a:off x="0" y="1116"/>
          <a:ext cx="2315655" cy="64988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t>資料紀錄</a:t>
          </a:r>
        </a:p>
      </dsp:txBody>
      <dsp:txXfrm>
        <a:off x="31725" y="32841"/>
        <a:ext cx="2252205" cy="586432"/>
      </dsp:txXfrm>
    </dsp:sp>
    <dsp:sp modelId="{FFB0101F-CB71-48F7-BAA5-9853C90D334E}">
      <dsp:nvSpPr>
        <dsp:cNvPr id="0" name=""/>
        <dsp:cNvSpPr/>
      </dsp:nvSpPr>
      <dsp:spPr>
        <a:xfrm rot="5400000">
          <a:off x="4114062" y="-1049925"/>
          <a:ext cx="519906" cy="4116720"/>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TW" altLang="en-US" sz="1400" kern="1200" dirty="0"/>
            <a:t>軟體、伺服程式、網頁程式</a:t>
          </a:r>
          <a:r>
            <a:rPr lang="en-US" altLang="en-US" sz="1400" kern="1200" dirty="0"/>
            <a:t>(HTML/ASP/PHP) </a:t>
          </a:r>
          <a:r>
            <a:rPr lang="zh-TW" altLang="en-US" sz="1400" kern="1200" dirty="0"/>
            <a:t>及</a:t>
          </a:r>
          <a:r>
            <a:rPr lang="en-US" altLang="en-US" sz="1400" kern="1200" dirty="0"/>
            <a:t>Script</a:t>
          </a:r>
          <a:endParaRPr lang="zh-TW" altLang="en-US" sz="1400" kern="1200" dirty="0"/>
        </a:p>
      </dsp:txBody>
      <dsp:txXfrm rot="-5400000">
        <a:off x="2315655" y="773862"/>
        <a:ext cx="4091340" cy="469146"/>
      </dsp:txXfrm>
    </dsp:sp>
    <dsp:sp modelId="{10CACD5B-A4AA-46C9-86C8-9890039F25B4}">
      <dsp:nvSpPr>
        <dsp:cNvPr id="0" name=""/>
        <dsp:cNvSpPr/>
      </dsp:nvSpPr>
      <dsp:spPr>
        <a:xfrm>
          <a:off x="0" y="683493"/>
          <a:ext cx="2315655" cy="64988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t>應用程式</a:t>
          </a:r>
        </a:p>
      </dsp:txBody>
      <dsp:txXfrm>
        <a:off x="31725" y="715218"/>
        <a:ext cx="2252205" cy="586432"/>
      </dsp:txXfrm>
    </dsp:sp>
    <dsp:sp modelId="{DCDF33FF-A757-4006-B1E4-D442A61F9D61}">
      <dsp:nvSpPr>
        <dsp:cNvPr id="0" name=""/>
        <dsp:cNvSpPr/>
      </dsp:nvSpPr>
      <dsp:spPr>
        <a:xfrm rot="5400000">
          <a:off x="4114062" y="-367548"/>
          <a:ext cx="519906" cy="4116720"/>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altLang="en-US" sz="1400" kern="1200" dirty="0"/>
            <a:t>Windows XP/Vista/7/8/10</a:t>
          </a:r>
          <a:r>
            <a:rPr lang="zh-TW" altLang="en-US" sz="1400" kern="1200" dirty="0"/>
            <a:t>與</a:t>
          </a:r>
          <a:r>
            <a:rPr lang="en-US" altLang="en-US" sz="1400" kern="1200" dirty="0"/>
            <a:t>Linux</a:t>
          </a:r>
          <a:endParaRPr lang="zh-TW" altLang="en-US" sz="1400" kern="1200" dirty="0"/>
        </a:p>
      </dsp:txBody>
      <dsp:txXfrm rot="-5400000">
        <a:off x="2315655" y="1456239"/>
        <a:ext cx="4091340" cy="469146"/>
      </dsp:txXfrm>
    </dsp:sp>
    <dsp:sp modelId="{608B9799-0795-4A75-86FE-0D41190CBBE1}">
      <dsp:nvSpPr>
        <dsp:cNvPr id="0" name=""/>
        <dsp:cNvSpPr/>
      </dsp:nvSpPr>
      <dsp:spPr>
        <a:xfrm>
          <a:off x="0" y="1365870"/>
          <a:ext cx="2315655" cy="64988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t>作業系統</a:t>
          </a:r>
        </a:p>
      </dsp:txBody>
      <dsp:txXfrm>
        <a:off x="31725" y="1397595"/>
        <a:ext cx="2252205" cy="586432"/>
      </dsp:txXfrm>
    </dsp:sp>
    <dsp:sp modelId="{7E02BC09-E7DE-4C81-B2B7-31AE4E8D7844}">
      <dsp:nvSpPr>
        <dsp:cNvPr id="0" name=""/>
        <dsp:cNvSpPr/>
      </dsp:nvSpPr>
      <dsp:spPr>
        <a:xfrm rot="5400000">
          <a:off x="4114062" y="314828"/>
          <a:ext cx="519906" cy="4116720"/>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TW" altLang="en-US" sz="1400" kern="1200" dirty="0"/>
            <a:t>伺服器、路由器、防火牆、個人電腦及磁性儲存媒體</a:t>
          </a:r>
        </a:p>
      </dsp:txBody>
      <dsp:txXfrm rot="-5400000">
        <a:off x="2315655" y="2138615"/>
        <a:ext cx="4091340" cy="469146"/>
      </dsp:txXfrm>
    </dsp:sp>
    <dsp:sp modelId="{8C45FCAB-CFF8-44FC-98F0-5F16A64B3C87}">
      <dsp:nvSpPr>
        <dsp:cNvPr id="0" name=""/>
        <dsp:cNvSpPr/>
      </dsp:nvSpPr>
      <dsp:spPr>
        <a:xfrm>
          <a:off x="0" y="2048247"/>
          <a:ext cx="2315655" cy="649882"/>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t>硬體設備</a:t>
          </a:r>
        </a:p>
      </dsp:txBody>
      <dsp:txXfrm>
        <a:off x="31725" y="2079972"/>
        <a:ext cx="2252205" cy="586432"/>
      </dsp:txXfrm>
    </dsp:sp>
    <dsp:sp modelId="{BED49150-105D-4C93-A7D7-8BF4FD4D4E11}">
      <dsp:nvSpPr>
        <dsp:cNvPr id="0" name=""/>
        <dsp:cNvSpPr/>
      </dsp:nvSpPr>
      <dsp:spPr>
        <a:xfrm rot="5400000">
          <a:off x="4114062" y="997205"/>
          <a:ext cx="519906" cy="4116720"/>
        </a:xfrm>
        <a:prstGeom prst="round2SameRect">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altLang="en-US" sz="1400" kern="1200" dirty="0"/>
            <a:t>T1</a:t>
          </a:r>
          <a:r>
            <a:rPr lang="zh-TW" altLang="en-US" sz="1400" kern="1200" dirty="0"/>
            <a:t>專線、</a:t>
          </a:r>
          <a:r>
            <a:rPr lang="en-US" altLang="en-US" sz="1400" kern="1200" dirty="0"/>
            <a:t>ADSL</a:t>
          </a:r>
          <a:r>
            <a:rPr lang="zh-TW" altLang="en-US" sz="1400" kern="1200" dirty="0"/>
            <a:t>及</a:t>
          </a:r>
          <a:r>
            <a:rPr lang="en-US" altLang="en-US" sz="1400" kern="1200" dirty="0"/>
            <a:t>ISDN</a:t>
          </a:r>
          <a:endParaRPr lang="zh-TW" altLang="en-US" sz="1400" kern="1200" dirty="0"/>
        </a:p>
      </dsp:txBody>
      <dsp:txXfrm rot="-5400000">
        <a:off x="2315655" y="2820992"/>
        <a:ext cx="4091340" cy="469146"/>
      </dsp:txXfrm>
    </dsp:sp>
    <dsp:sp modelId="{D4D0CEA2-B96B-471A-B943-9D9FA24BE58C}">
      <dsp:nvSpPr>
        <dsp:cNvPr id="0" name=""/>
        <dsp:cNvSpPr/>
      </dsp:nvSpPr>
      <dsp:spPr>
        <a:xfrm>
          <a:off x="0" y="2730624"/>
          <a:ext cx="2315655" cy="649882"/>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t>網路</a:t>
          </a:r>
        </a:p>
      </dsp:txBody>
      <dsp:txXfrm>
        <a:off x="31725" y="2762349"/>
        <a:ext cx="2252205" cy="586432"/>
      </dsp:txXfrm>
    </dsp:sp>
    <dsp:sp modelId="{EBC15B12-E02E-41DA-8B1B-252B92ABCA6D}">
      <dsp:nvSpPr>
        <dsp:cNvPr id="0" name=""/>
        <dsp:cNvSpPr/>
      </dsp:nvSpPr>
      <dsp:spPr>
        <a:xfrm rot="5400000">
          <a:off x="4114062" y="1679582"/>
          <a:ext cx="519906" cy="4116720"/>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TW" altLang="en-US" sz="1400" kern="1200" dirty="0"/>
            <a:t>管理員、使用者及作業員</a:t>
          </a:r>
        </a:p>
      </dsp:txBody>
      <dsp:txXfrm rot="-5400000">
        <a:off x="2315655" y="3503369"/>
        <a:ext cx="4091340" cy="469146"/>
      </dsp:txXfrm>
    </dsp:sp>
    <dsp:sp modelId="{686C93F5-057F-451A-8E7C-24D8EA6368CA}">
      <dsp:nvSpPr>
        <dsp:cNvPr id="0" name=""/>
        <dsp:cNvSpPr/>
      </dsp:nvSpPr>
      <dsp:spPr>
        <a:xfrm>
          <a:off x="0" y="3413000"/>
          <a:ext cx="2315655" cy="64988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zh-TW" altLang="en-US" sz="3000" kern="1200" dirty="0"/>
            <a:t>使用者</a:t>
          </a:r>
        </a:p>
      </dsp:txBody>
      <dsp:txXfrm>
        <a:off x="31725" y="3444725"/>
        <a:ext cx="2252205" cy="586432"/>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06AB7B-7C80-4229-A1C9-3A385B42E740}" type="datetimeFigureOut">
              <a:rPr lang="zh-TW" altLang="en-US" smtClean="0"/>
              <a:t>2020/7/14</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B93C05-47C5-499A-892A-E56163E76646}" type="slidenum">
              <a:rPr lang="zh-TW" altLang="en-US" smtClean="0"/>
              <a:t>‹#›</a:t>
            </a:fld>
            <a:endParaRPr lang="zh-TW" altLang="en-US"/>
          </a:p>
        </p:txBody>
      </p:sp>
    </p:spTree>
    <p:extLst>
      <p:ext uri="{BB962C8B-B14F-4D97-AF65-F5344CB8AC3E}">
        <p14:creationId xmlns:p14="http://schemas.microsoft.com/office/powerpoint/2010/main" val="90971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3B93C05-47C5-499A-892A-E56163E76646}" type="slidenum">
              <a:rPr lang="zh-TW" altLang="en-US" smtClean="0"/>
              <a:t>3</a:t>
            </a:fld>
            <a:endParaRPr lang="zh-TW" altLang="en-US"/>
          </a:p>
        </p:txBody>
      </p:sp>
    </p:spTree>
    <p:extLst>
      <p:ext uri="{BB962C8B-B14F-4D97-AF65-F5344CB8AC3E}">
        <p14:creationId xmlns:p14="http://schemas.microsoft.com/office/powerpoint/2010/main" val="2315692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3B93C05-47C5-499A-892A-E56163E76646}" type="slidenum">
              <a:rPr lang="zh-TW" altLang="en-US" smtClean="0"/>
              <a:t>9</a:t>
            </a:fld>
            <a:endParaRPr lang="zh-TW" altLang="en-US"/>
          </a:p>
        </p:txBody>
      </p:sp>
    </p:spTree>
    <p:extLst>
      <p:ext uri="{BB962C8B-B14F-4D97-AF65-F5344CB8AC3E}">
        <p14:creationId xmlns:p14="http://schemas.microsoft.com/office/powerpoint/2010/main" val="1954011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3B93C05-47C5-499A-892A-E56163E76646}" type="slidenum">
              <a:rPr lang="zh-TW" altLang="en-US" smtClean="0"/>
              <a:t>16</a:t>
            </a:fld>
            <a:endParaRPr lang="zh-TW" altLang="en-US"/>
          </a:p>
        </p:txBody>
      </p:sp>
    </p:spTree>
    <p:extLst>
      <p:ext uri="{BB962C8B-B14F-4D97-AF65-F5344CB8AC3E}">
        <p14:creationId xmlns:p14="http://schemas.microsoft.com/office/powerpoint/2010/main" val="3530555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3B93C05-47C5-499A-892A-E56163E76646}" type="slidenum">
              <a:rPr lang="zh-TW" altLang="en-US" smtClean="0"/>
              <a:t>17</a:t>
            </a:fld>
            <a:endParaRPr lang="zh-TW" altLang="en-US"/>
          </a:p>
        </p:txBody>
      </p:sp>
    </p:spTree>
    <p:extLst>
      <p:ext uri="{BB962C8B-B14F-4D97-AF65-F5344CB8AC3E}">
        <p14:creationId xmlns:p14="http://schemas.microsoft.com/office/powerpoint/2010/main" val="2895171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39FAE5E8-3BB4-4F9C-BB24-ACC26F2A5A57}" type="datetimeFigureOut">
              <a:rPr lang="zh-TW" altLang="en-US" smtClean="0"/>
              <a:t>2020/7/14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A71B592-3AD8-4CE6-A108-2EB3327DC3A0}" type="slidenum">
              <a:rPr lang="zh-TW" altLang="en-US" smtClean="0"/>
              <a:t>‹#›</a:t>
            </a:fld>
            <a:endParaRPr lang="zh-TW" altLang="en-US"/>
          </a:p>
        </p:txBody>
      </p:sp>
    </p:spTree>
    <p:extLst>
      <p:ext uri="{BB962C8B-B14F-4D97-AF65-F5344CB8AC3E}">
        <p14:creationId xmlns:p14="http://schemas.microsoft.com/office/powerpoint/2010/main" val="49001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39FAE5E8-3BB4-4F9C-BB24-ACC26F2A5A57}" type="datetimeFigureOut">
              <a:rPr lang="zh-TW" altLang="en-US" smtClean="0"/>
              <a:t>2020/7/14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A71B592-3AD8-4CE6-A108-2EB3327DC3A0}" type="slidenum">
              <a:rPr lang="zh-TW" altLang="en-US" smtClean="0"/>
              <a:t>‹#›</a:t>
            </a:fld>
            <a:endParaRPr lang="zh-TW" altLang="en-US"/>
          </a:p>
        </p:txBody>
      </p:sp>
    </p:spTree>
    <p:extLst>
      <p:ext uri="{BB962C8B-B14F-4D97-AF65-F5344CB8AC3E}">
        <p14:creationId xmlns:p14="http://schemas.microsoft.com/office/powerpoint/2010/main" val="2338789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39FAE5E8-3BB4-4F9C-BB24-ACC26F2A5A57}" type="datetimeFigureOut">
              <a:rPr lang="zh-TW" altLang="en-US" smtClean="0"/>
              <a:t>2020/7/14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A71B592-3AD8-4CE6-A108-2EB3327DC3A0}" type="slidenum">
              <a:rPr lang="zh-TW" altLang="en-US" smtClean="0"/>
              <a:t>‹#›</a:t>
            </a:fld>
            <a:endParaRPr lang="zh-TW" altLang="en-US"/>
          </a:p>
        </p:txBody>
      </p:sp>
    </p:spTree>
    <p:extLst>
      <p:ext uri="{BB962C8B-B14F-4D97-AF65-F5344CB8AC3E}">
        <p14:creationId xmlns:p14="http://schemas.microsoft.com/office/powerpoint/2010/main" val="1817137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39FAE5E8-3BB4-4F9C-BB24-ACC26F2A5A57}" type="datetimeFigureOut">
              <a:rPr lang="zh-TW" altLang="en-US" smtClean="0"/>
              <a:t>2020/7/14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A71B592-3AD8-4CE6-A108-2EB3327DC3A0}" type="slidenum">
              <a:rPr lang="zh-TW" altLang="en-US" smtClean="0"/>
              <a:t>‹#›</a:t>
            </a:fld>
            <a:endParaRPr lang="zh-TW" altLang="en-US"/>
          </a:p>
        </p:txBody>
      </p:sp>
    </p:spTree>
    <p:extLst>
      <p:ext uri="{BB962C8B-B14F-4D97-AF65-F5344CB8AC3E}">
        <p14:creationId xmlns:p14="http://schemas.microsoft.com/office/powerpoint/2010/main" val="3218865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39FAE5E8-3BB4-4F9C-BB24-ACC26F2A5A57}" type="datetimeFigureOut">
              <a:rPr lang="zh-TW" altLang="en-US" smtClean="0"/>
              <a:t>2020/7/14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A71B592-3AD8-4CE6-A108-2EB3327DC3A0}" type="slidenum">
              <a:rPr lang="zh-TW" altLang="en-US" smtClean="0"/>
              <a:t>‹#›</a:t>
            </a:fld>
            <a:endParaRPr lang="zh-TW" altLang="en-US"/>
          </a:p>
        </p:txBody>
      </p:sp>
    </p:spTree>
    <p:extLst>
      <p:ext uri="{BB962C8B-B14F-4D97-AF65-F5344CB8AC3E}">
        <p14:creationId xmlns:p14="http://schemas.microsoft.com/office/powerpoint/2010/main" val="630816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39FAE5E8-3BB4-4F9C-BB24-ACC26F2A5A57}" type="datetimeFigureOut">
              <a:rPr lang="zh-TW" altLang="en-US" smtClean="0"/>
              <a:t>2020/7/14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A71B592-3AD8-4CE6-A108-2EB3327DC3A0}" type="slidenum">
              <a:rPr lang="zh-TW" altLang="en-US" smtClean="0"/>
              <a:t>‹#›</a:t>
            </a:fld>
            <a:endParaRPr lang="zh-TW" altLang="en-US"/>
          </a:p>
        </p:txBody>
      </p:sp>
    </p:spTree>
    <p:extLst>
      <p:ext uri="{BB962C8B-B14F-4D97-AF65-F5344CB8AC3E}">
        <p14:creationId xmlns:p14="http://schemas.microsoft.com/office/powerpoint/2010/main" val="41099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39FAE5E8-3BB4-4F9C-BB24-ACC26F2A5A57}" type="datetimeFigureOut">
              <a:rPr lang="zh-TW" altLang="en-US" smtClean="0"/>
              <a:t>2020/7/14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A71B592-3AD8-4CE6-A108-2EB3327DC3A0}" type="slidenum">
              <a:rPr lang="zh-TW" altLang="en-US" smtClean="0"/>
              <a:t>‹#›</a:t>
            </a:fld>
            <a:endParaRPr lang="zh-TW" altLang="en-US"/>
          </a:p>
        </p:txBody>
      </p:sp>
    </p:spTree>
    <p:extLst>
      <p:ext uri="{BB962C8B-B14F-4D97-AF65-F5344CB8AC3E}">
        <p14:creationId xmlns:p14="http://schemas.microsoft.com/office/powerpoint/2010/main" val="3985224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39FAE5E8-3BB4-4F9C-BB24-ACC26F2A5A57}" type="datetimeFigureOut">
              <a:rPr lang="zh-TW" altLang="en-US" smtClean="0"/>
              <a:t>2020/7/14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A71B592-3AD8-4CE6-A108-2EB3327DC3A0}" type="slidenum">
              <a:rPr lang="zh-TW" altLang="en-US" smtClean="0"/>
              <a:t>‹#›</a:t>
            </a:fld>
            <a:endParaRPr lang="zh-TW" altLang="en-US"/>
          </a:p>
        </p:txBody>
      </p:sp>
    </p:spTree>
    <p:extLst>
      <p:ext uri="{BB962C8B-B14F-4D97-AF65-F5344CB8AC3E}">
        <p14:creationId xmlns:p14="http://schemas.microsoft.com/office/powerpoint/2010/main" val="1391281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9FAE5E8-3BB4-4F9C-BB24-ACC26F2A5A57}" type="datetimeFigureOut">
              <a:rPr lang="zh-TW" altLang="en-US" smtClean="0"/>
              <a:t>2020/7/14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A71B592-3AD8-4CE6-A108-2EB3327DC3A0}" type="slidenum">
              <a:rPr lang="zh-TW" altLang="en-US" smtClean="0"/>
              <a:t>‹#›</a:t>
            </a:fld>
            <a:endParaRPr lang="zh-TW" altLang="en-US"/>
          </a:p>
        </p:txBody>
      </p:sp>
    </p:spTree>
    <p:extLst>
      <p:ext uri="{BB962C8B-B14F-4D97-AF65-F5344CB8AC3E}">
        <p14:creationId xmlns:p14="http://schemas.microsoft.com/office/powerpoint/2010/main" val="836942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9FAE5E8-3BB4-4F9C-BB24-ACC26F2A5A57}" type="datetimeFigureOut">
              <a:rPr lang="zh-TW" altLang="en-US" smtClean="0"/>
              <a:t>2020/7/14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A71B592-3AD8-4CE6-A108-2EB3327DC3A0}" type="slidenum">
              <a:rPr lang="zh-TW" altLang="en-US" smtClean="0"/>
              <a:t>‹#›</a:t>
            </a:fld>
            <a:endParaRPr lang="zh-TW" altLang="en-US"/>
          </a:p>
        </p:txBody>
      </p:sp>
    </p:spTree>
    <p:extLst>
      <p:ext uri="{BB962C8B-B14F-4D97-AF65-F5344CB8AC3E}">
        <p14:creationId xmlns:p14="http://schemas.microsoft.com/office/powerpoint/2010/main" val="4292693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9FAE5E8-3BB4-4F9C-BB24-ACC26F2A5A57}" type="datetimeFigureOut">
              <a:rPr lang="zh-TW" altLang="en-US" smtClean="0"/>
              <a:t>2020/7/14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A71B592-3AD8-4CE6-A108-2EB3327DC3A0}" type="slidenum">
              <a:rPr lang="zh-TW" altLang="en-US" smtClean="0"/>
              <a:t>‹#›</a:t>
            </a:fld>
            <a:endParaRPr lang="zh-TW" altLang="en-US"/>
          </a:p>
        </p:txBody>
      </p:sp>
    </p:spTree>
    <p:extLst>
      <p:ext uri="{BB962C8B-B14F-4D97-AF65-F5344CB8AC3E}">
        <p14:creationId xmlns:p14="http://schemas.microsoft.com/office/powerpoint/2010/main" val="1317936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AE5E8-3BB4-4F9C-BB24-ACC26F2A5A57}" type="datetimeFigureOut">
              <a:rPr lang="zh-TW" altLang="en-US" smtClean="0"/>
              <a:t>2020/7/14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1B592-3AD8-4CE6-A108-2EB3327DC3A0}" type="slidenum">
              <a:rPr lang="zh-TW" altLang="en-US" smtClean="0"/>
              <a:t>‹#›</a:t>
            </a:fld>
            <a:endParaRPr lang="zh-TW" altLang="en-US"/>
          </a:p>
        </p:txBody>
      </p:sp>
    </p:spTree>
    <p:extLst>
      <p:ext uri="{BB962C8B-B14F-4D97-AF65-F5344CB8AC3E}">
        <p14:creationId xmlns:p14="http://schemas.microsoft.com/office/powerpoint/2010/main" val="2626421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風險管理</a:t>
            </a:r>
            <a:r>
              <a:rPr lang="en-US" altLang="zh-TW" dirty="0"/>
              <a:t>(Risk management)</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820482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77D1C3-E29B-40FE-A566-46920A6E6D0D}"/>
              </a:ext>
            </a:extLst>
          </p:cNvPr>
          <p:cNvSpPr>
            <a:spLocks noGrp="1"/>
          </p:cNvSpPr>
          <p:nvPr>
            <p:ph type="title"/>
          </p:nvPr>
        </p:nvSpPr>
        <p:spPr>
          <a:xfrm>
            <a:off x="457200" y="274638"/>
            <a:ext cx="8229600" cy="1143000"/>
          </a:xfrm>
        </p:spPr>
        <p:txBody>
          <a:bodyPr/>
          <a:lstStyle/>
          <a:p>
            <a:r>
              <a:rPr lang="zh-TW" altLang="en-US" dirty="0"/>
              <a:t>風險管理的過程</a:t>
            </a:r>
          </a:p>
        </p:txBody>
      </p:sp>
      <p:graphicFrame>
        <p:nvGraphicFramePr>
          <p:cNvPr id="4" name="表格 3">
            <a:extLst>
              <a:ext uri="{FF2B5EF4-FFF2-40B4-BE49-F238E27FC236}">
                <a16:creationId xmlns:a16="http://schemas.microsoft.com/office/drawing/2014/main" id="{CB4114C5-7090-47FF-8CB2-5A7F3A5DE040}"/>
              </a:ext>
            </a:extLst>
          </p:cNvPr>
          <p:cNvGraphicFramePr>
            <a:graphicFrameLocks noGrp="1"/>
          </p:cNvGraphicFramePr>
          <p:nvPr>
            <p:extLst>
              <p:ext uri="{D42A27DB-BD31-4B8C-83A1-F6EECF244321}">
                <p14:modId xmlns:p14="http://schemas.microsoft.com/office/powerpoint/2010/main" val="60062536"/>
              </p:ext>
            </p:extLst>
          </p:nvPr>
        </p:nvGraphicFramePr>
        <p:xfrm>
          <a:off x="688184" y="1417638"/>
          <a:ext cx="7767632" cy="5034280"/>
        </p:xfrm>
        <a:graphic>
          <a:graphicData uri="http://schemas.openxmlformats.org/drawingml/2006/table">
            <a:tbl>
              <a:tblPr firstRow="1" bandRow="1">
                <a:tableStyleId>{5C22544A-7EE6-4342-B048-85BDC9FD1C3A}</a:tableStyleId>
              </a:tblPr>
              <a:tblGrid>
                <a:gridCol w="2064068">
                  <a:extLst>
                    <a:ext uri="{9D8B030D-6E8A-4147-A177-3AD203B41FA5}">
                      <a16:colId xmlns:a16="http://schemas.microsoft.com/office/drawing/2014/main" val="1985761553"/>
                    </a:ext>
                  </a:extLst>
                </a:gridCol>
                <a:gridCol w="5703564">
                  <a:extLst>
                    <a:ext uri="{9D8B030D-6E8A-4147-A177-3AD203B41FA5}">
                      <a16:colId xmlns:a16="http://schemas.microsoft.com/office/drawing/2014/main" val="2389564488"/>
                    </a:ext>
                  </a:extLst>
                </a:gridCol>
              </a:tblGrid>
              <a:tr h="370840">
                <a:tc>
                  <a:txBody>
                    <a:bodyPr/>
                    <a:lstStyle/>
                    <a:p>
                      <a:endParaRPr lang="zh-TW" altLang="en-US" sz="1800" dirty="0"/>
                    </a:p>
                  </a:txBody>
                  <a:tcPr/>
                </a:tc>
                <a:tc>
                  <a:txBody>
                    <a:bodyPr/>
                    <a:lstStyle/>
                    <a:p>
                      <a:endParaRPr lang="zh-TW" altLang="en-US" sz="1600" dirty="0"/>
                    </a:p>
                  </a:txBody>
                  <a:tcPr/>
                </a:tc>
                <a:extLst>
                  <a:ext uri="{0D108BD9-81ED-4DB2-BD59-A6C34878D82A}">
                    <a16:rowId xmlns:a16="http://schemas.microsoft.com/office/drawing/2014/main" val="1980829579"/>
                  </a:ext>
                </a:extLst>
              </a:tr>
              <a:tr h="0">
                <a:tc rowSpan="4">
                  <a:txBody>
                    <a:bodyPr/>
                    <a:lstStyle/>
                    <a:p>
                      <a:pPr algn="ctr"/>
                      <a:r>
                        <a:rPr lang="zh-TW" altLang="en-US" sz="1800" b="0" i="0" u="none" strike="noStrike" kern="1200" baseline="0" dirty="0">
                          <a:solidFill>
                            <a:schemeClr val="dk1"/>
                          </a:solidFill>
                          <a:latin typeface="+mn-lt"/>
                          <a:ea typeface="+mn-ea"/>
                          <a:cs typeface="+mn-cs"/>
                        </a:rPr>
                        <a:t>溝通及諮詢</a:t>
                      </a:r>
                      <a:endParaRPr lang="zh-TW" altLang="en-US" sz="1800" dirty="0"/>
                    </a:p>
                  </a:txBody>
                  <a:tcPr anchor="ctr"/>
                </a:tc>
                <a:tc>
                  <a:txBody>
                    <a:bodyPr/>
                    <a:lstStyle/>
                    <a:p>
                      <a:r>
                        <a:rPr lang="zh-TW" altLang="en-US" sz="1600" b="0" i="0" u="none" strike="noStrike" kern="1200" baseline="0" dirty="0">
                          <a:solidFill>
                            <a:schemeClr val="dk1"/>
                          </a:solidFill>
                          <a:latin typeface="+mn-lt"/>
                          <a:ea typeface="+mn-ea"/>
                          <a:cs typeface="+mn-cs"/>
                        </a:rPr>
                        <a:t>於風險管理過程之各階段協同不同領域專家。</a:t>
                      </a:r>
                      <a:endParaRPr lang="zh-TW" altLang="en-US" sz="1600" dirty="0"/>
                    </a:p>
                  </a:txBody>
                  <a:tcPr/>
                </a:tc>
                <a:extLst>
                  <a:ext uri="{0D108BD9-81ED-4DB2-BD59-A6C34878D82A}">
                    <a16:rowId xmlns:a16="http://schemas.microsoft.com/office/drawing/2014/main" val="1639494307"/>
                  </a:ext>
                </a:extLst>
              </a:tr>
              <a:tr h="273050">
                <a:tc vMerge="1">
                  <a:txBody>
                    <a:bodyPr/>
                    <a:lstStyle/>
                    <a:p>
                      <a:endParaRPr lang="zh-TW" altLang="en-US"/>
                    </a:p>
                  </a:txBody>
                  <a:tcPr/>
                </a:tc>
                <a:tc>
                  <a:txBody>
                    <a:bodyPr/>
                    <a:lstStyle/>
                    <a:p>
                      <a:r>
                        <a:rPr lang="zh-TW" altLang="en-US" sz="1600" b="0" i="0" u="none" strike="noStrike" kern="1200" baseline="0" dirty="0">
                          <a:solidFill>
                            <a:schemeClr val="dk1"/>
                          </a:solidFill>
                          <a:latin typeface="+mn-lt"/>
                          <a:ea typeface="+mn-ea"/>
                          <a:cs typeface="+mn-cs"/>
                        </a:rPr>
                        <a:t>協助從不同的觀點定義風險條件與評估。</a:t>
                      </a:r>
                      <a:endParaRPr lang="zh-TW" altLang="en-US" sz="1600" dirty="0"/>
                    </a:p>
                  </a:txBody>
                  <a:tcPr/>
                </a:tc>
                <a:extLst>
                  <a:ext uri="{0D108BD9-81ED-4DB2-BD59-A6C34878D82A}">
                    <a16:rowId xmlns:a16="http://schemas.microsoft.com/office/drawing/2014/main" val="2956675824"/>
                  </a:ext>
                </a:extLst>
              </a:tr>
              <a:tr h="180340">
                <a:tc vMerge="1">
                  <a:txBody>
                    <a:bodyPr/>
                    <a:lstStyle/>
                    <a:p>
                      <a:endParaRPr lang="zh-TW" altLang="en-US"/>
                    </a:p>
                  </a:txBody>
                  <a:tcPr/>
                </a:tc>
                <a:tc>
                  <a:txBody>
                    <a:bodyPr/>
                    <a:lstStyle/>
                    <a:p>
                      <a:r>
                        <a:rPr lang="zh-TW" altLang="en-US" sz="1600" b="0" i="0" u="none" strike="noStrike" kern="1200" baseline="0" dirty="0">
                          <a:solidFill>
                            <a:schemeClr val="dk1"/>
                          </a:solidFill>
                          <a:latin typeface="+mn-lt"/>
                          <a:ea typeface="+mn-ea"/>
                          <a:cs typeface="+mn-cs"/>
                        </a:rPr>
                        <a:t>提供足夠的資訊來促進風險監督與決策。</a:t>
                      </a:r>
                      <a:endParaRPr lang="zh-TW" altLang="en-US" sz="1600" dirty="0"/>
                    </a:p>
                  </a:txBody>
                  <a:tcPr/>
                </a:tc>
                <a:extLst>
                  <a:ext uri="{0D108BD9-81ED-4DB2-BD59-A6C34878D82A}">
                    <a16:rowId xmlns:a16="http://schemas.microsoft.com/office/drawing/2014/main" val="1502847595"/>
                  </a:ext>
                </a:extLst>
              </a:tr>
              <a:tr h="0">
                <a:tc vMerge="1">
                  <a:txBody>
                    <a:bodyPr/>
                    <a:lstStyle/>
                    <a:p>
                      <a:endParaRPr lang="zh-TW" altLang="en-US"/>
                    </a:p>
                  </a:txBody>
                  <a:tcPr/>
                </a:tc>
                <a:tc>
                  <a:txBody>
                    <a:bodyPr/>
                    <a:lstStyle/>
                    <a:p>
                      <a:r>
                        <a:rPr lang="zh-TW" altLang="en-US" sz="1600" b="0" i="0" u="none" strike="noStrike" kern="1200" baseline="0" dirty="0">
                          <a:solidFill>
                            <a:schemeClr val="dk1"/>
                          </a:solidFill>
                          <a:latin typeface="+mn-lt"/>
                          <a:ea typeface="+mn-ea"/>
                          <a:cs typeface="+mn-cs"/>
                        </a:rPr>
                        <a:t>對受風險影響的人建立具包容性</a:t>
                      </a:r>
                      <a:r>
                        <a:rPr lang="en-US" altLang="zh-TW" sz="1600" b="0" i="0" u="none" strike="noStrike" kern="1200" baseline="0" dirty="0">
                          <a:solidFill>
                            <a:schemeClr val="dk1"/>
                          </a:solidFill>
                          <a:latin typeface="+mn-lt"/>
                          <a:ea typeface="+mn-ea"/>
                          <a:cs typeface="+mn-cs"/>
                        </a:rPr>
                        <a:t>(inclusiveness)</a:t>
                      </a:r>
                      <a:r>
                        <a:rPr lang="zh-TW" altLang="en-US" sz="1600" b="0" i="0" u="none" strike="noStrike" kern="1200" baseline="0" dirty="0">
                          <a:solidFill>
                            <a:schemeClr val="dk1"/>
                          </a:solidFill>
                          <a:latin typeface="+mn-lt"/>
                          <a:ea typeface="+mn-ea"/>
                          <a:cs typeface="+mn-cs"/>
                        </a:rPr>
                        <a:t>與歸屬感</a:t>
                      </a:r>
                      <a:r>
                        <a:rPr lang="en-US" altLang="zh-TW" sz="1600" b="0" i="0" u="none" strike="noStrike" kern="1200" baseline="0" dirty="0">
                          <a:solidFill>
                            <a:schemeClr val="dk1"/>
                          </a:solidFill>
                          <a:latin typeface="+mn-lt"/>
                          <a:ea typeface="+mn-ea"/>
                          <a:cs typeface="+mn-cs"/>
                        </a:rPr>
                        <a:t>(ownership)</a:t>
                      </a:r>
                      <a:r>
                        <a:rPr lang="zh-TW" altLang="en-US" sz="1600" b="0" i="0" u="none" strike="noStrike" kern="1200" baseline="0" dirty="0">
                          <a:solidFill>
                            <a:schemeClr val="dk1"/>
                          </a:solidFill>
                          <a:latin typeface="+mn-lt"/>
                          <a:ea typeface="+mn-ea"/>
                          <a:cs typeface="+mn-cs"/>
                        </a:rPr>
                        <a:t>的意識。</a:t>
                      </a:r>
                      <a:endParaRPr lang="zh-TW" altLang="en-US" sz="1600" dirty="0"/>
                    </a:p>
                  </a:txBody>
                  <a:tcPr/>
                </a:tc>
                <a:extLst>
                  <a:ext uri="{0D108BD9-81ED-4DB2-BD59-A6C34878D82A}">
                    <a16:rowId xmlns:a16="http://schemas.microsoft.com/office/drawing/2014/main" val="3767355334"/>
                  </a:ext>
                </a:extLst>
              </a:tr>
              <a:tr h="0">
                <a:tc rowSpan="4">
                  <a:txBody>
                    <a:bodyPr/>
                    <a:lstStyle/>
                    <a:p>
                      <a:pPr algn="ctr"/>
                      <a:r>
                        <a:rPr lang="zh-TW" altLang="en-US" sz="1800" b="0" i="0" u="none" strike="noStrike" kern="1200" baseline="0" dirty="0">
                          <a:solidFill>
                            <a:schemeClr val="dk1"/>
                          </a:solidFill>
                          <a:latin typeface="+mn-lt"/>
                          <a:ea typeface="+mn-ea"/>
                          <a:cs typeface="+mn-cs"/>
                        </a:rPr>
                        <a:t>範圍、全景及準則</a:t>
                      </a:r>
                      <a:endParaRPr lang="zh-TW" altLang="en-US" sz="1800" dirty="0"/>
                    </a:p>
                  </a:txBody>
                  <a:tcPr anchor="ctr"/>
                </a:tc>
                <a:tc>
                  <a:txBody>
                    <a:bodyPr/>
                    <a:lstStyle/>
                    <a:p>
                      <a:r>
                        <a:rPr lang="zh-TW" altLang="en-US" sz="1600" b="0" i="0" u="none" strike="noStrike" kern="1200" baseline="0" dirty="0">
                          <a:solidFill>
                            <a:schemeClr val="dk1"/>
                          </a:solidFill>
                          <a:latin typeface="+mn-lt"/>
                          <a:ea typeface="+mn-ea"/>
                          <a:cs typeface="+mn-cs"/>
                        </a:rPr>
                        <a:t>界定風險管理活動的目的與範圍。</a:t>
                      </a:r>
                      <a:endParaRPr lang="zh-TW" altLang="en-US" sz="1600" dirty="0"/>
                    </a:p>
                  </a:txBody>
                  <a:tcPr/>
                </a:tc>
                <a:extLst>
                  <a:ext uri="{0D108BD9-81ED-4DB2-BD59-A6C34878D82A}">
                    <a16:rowId xmlns:a16="http://schemas.microsoft.com/office/drawing/2014/main" val="790018570"/>
                  </a:ext>
                </a:extLst>
              </a:tr>
              <a:tr h="273050">
                <a:tc vMerge="1">
                  <a:txBody>
                    <a:bodyPr/>
                    <a:lstStyle/>
                    <a:p>
                      <a:endParaRPr lang="zh-TW" altLang="en-US"/>
                    </a:p>
                  </a:txBody>
                  <a:tcPr/>
                </a:tc>
                <a:tc>
                  <a:txBody>
                    <a:bodyPr/>
                    <a:lstStyle/>
                    <a:p>
                      <a:r>
                        <a:rPr lang="zh-TW" altLang="en-US" sz="1600" b="0" i="0" u="none" strike="noStrike" kern="1200" baseline="0" dirty="0">
                          <a:solidFill>
                            <a:schemeClr val="dk1"/>
                          </a:solidFill>
                          <a:latin typeface="+mn-lt"/>
                          <a:ea typeface="+mn-ea"/>
                          <a:cs typeface="+mn-cs"/>
                        </a:rPr>
                        <a:t>界定組織的外部與內部環境。</a:t>
                      </a:r>
                      <a:endParaRPr lang="zh-TW" altLang="en-US" sz="1600" dirty="0"/>
                    </a:p>
                  </a:txBody>
                  <a:tcPr/>
                </a:tc>
                <a:extLst>
                  <a:ext uri="{0D108BD9-81ED-4DB2-BD59-A6C34878D82A}">
                    <a16:rowId xmlns:a16="http://schemas.microsoft.com/office/drawing/2014/main" val="119662622"/>
                  </a:ext>
                </a:extLst>
              </a:tr>
              <a:tr h="180340">
                <a:tc vMerge="1">
                  <a:txBody>
                    <a:bodyPr/>
                    <a:lstStyle/>
                    <a:p>
                      <a:endParaRPr lang="zh-TW" altLang="en-US"/>
                    </a:p>
                  </a:txBody>
                  <a:tcPr/>
                </a:tc>
                <a:tc>
                  <a:txBody>
                    <a:bodyPr/>
                    <a:lstStyle/>
                    <a:p>
                      <a:r>
                        <a:rPr lang="zh-TW" altLang="en-US" sz="1600" b="0" i="0" u="none" strike="noStrike" kern="1200" baseline="0" dirty="0">
                          <a:solidFill>
                            <a:schemeClr val="dk1"/>
                          </a:solidFill>
                          <a:latin typeface="+mn-lt"/>
                          <a:ea typeface="+mn-ea"/>
                          <a:cs typeface="+mn-cs"/>
                        </a:rPr>
                        <a:t>界定可接受風險與類型的風險準則。</a:t>
                      </a:r>
                      <a:endParaRPr lang="zh-TW" altLang="en-US" sz="1600" dirty="0"/>
                    </a:p>
                  </a:txBody>
                  <a:tcPr/>
                </a:tc>
                <a:extLst>
                  <a:ext uri="{0D108BD9-81ED-4DB2-BD59-A6C34878D82A}">
                    <a16:rowId xmlns:a16="http://schemas.microsoft.com/office/drawing/2014/main" val="1869009090"/>
                  </a:ext>
                </a:extLst>
              </a:tr>
              <a:tr h="0">
                <a:tc vMerge="1">
                  <a:txBody>
                    <a:bodyPr/>
                    <a:lstStyle/>
                    <a:p>
                      <a:endParaRPr lang="zh-TW" altLang="en-US"/>
                    </a:p>
                  </a:txBody>
                  <a:tcPr/>
                </a:tc>
                <a:tc>
                  <a:txBody>
                    <a:bodyPr/>
                    <a:lstStyle/>
                    <a:p>
                      <a:r>
                        <a:rPr lang="zh-TW" altLang="en-US" sz="1600" b="0" i="0" u="none" strike="noStrike" kern="1200" baseline="0" dirty="0">
                          <a:solidFill>
                            <a:schemeClr val="dk1"/>
                          </a:solidFill>
                          <a:latin typeface="+mn-lt"/>
                          <a:ea typeface="+mn-ea"/>
                          <a:cs typeface="+mn-cs"/>
                        </a:rPr>
                        <a:t>界定評估風險重要性與支持決策的準則。</a:t>
                      </a:r>
                      <a:endParaRPr lang="zh-TW" altLang="en-US" sz="1600" dirty="0"/>
                    </a:p>
                  </a:txBody>
                  <a:tcPr/>
                </a:tc>
                <a:extLst>
                  <a:ext uri="{0D108BD9-81ED-4DB2-BD59-A6C34878D82A}">
                    <a16:rowId xmlns:a16="http://schemas.microsoft.com/office/drawing/2014/main" val="3524505082"/>
                  </a:ext>
                </a:extLst>
              </a:tr>
              <a:tr h="370840">
                <a:tc rowSpan="3">
                  <a:txBody>
                    <a:bodyPr/>
                    <a:lstStyle/>
                    <a:p>
                      <a:pPr algn="ctr"/>
                      <a:r>
                        <a:rPr lang="zh-TW" altLang="en-US" sz="1800" b="0" i="0" u="none" strike="noStrike" kern="1200" baseline="0" dirty="0">
                          <a:solidFill>
                            <a:schemeClr val="dk1"/>
                          </a:solidFill>
                          <a:latin typeface="+mn-lt"/>
                          <a:ea typeface="+mn-ea"/>
                          <a:cs typeface="+mn-cs"/>
                        </a:rPr>
                        <a:t>風險評鑑</a:t>
                      </a:r>
                      <a:endParaRPr lang="zh-TW" altLang="en-US" sz="1800" dirty="0"/>
                    </a:p>
                  </a:txBody>
                  <a:tcPr anchor="ctr"/>
                </a:tc>
                <a:tc>
                  <a:txBody>
                    <a:bodyPr/>
                    <a:lstStyle/>
                    <a:p>
                      <a:r>
                        <a:rPr lang="zh-TW" altLang="en-US" sz="1600" b="0" i="0" u="none" strike="noStrike" kern="1200" baseline="0" dirty="0">
                          <a:solidFill>
                            <a:schemeClr val="dk1"/>
                          </a:solidFill>
                          <a:latin typeface="+mn-lt"/>
                          <a:ea typeface="+mn-ea"/>
                          <a:cs typeface="+mn-cs"/>
                        </a:rPr>
                        <a:t>風險鑑別主要在發現、識別及描述可能有助於或阻止目標實現及各種有形或無形的風險影響。</a:t>
                      </a:r>
                      <a:endParaRPr lang="zh-TW" altLang="en-US" sz="1600" dirty="0"/>
                    </a:p>
                  </a:txBody>
                  <a:tcPr/>
                </a:tc>
                <a:extLst>
                  <a:ext uri="{0D108BD9-81ED-4DB2-BD59-A6C34878D82A}">
                    <a16:rowId xmlns:a16="http://schemas.microsoft.com/office/drawing/2014/main" val="1356592476"/>
                  </a:ext>
                </a:extLst>
              </a:tr>
              <a:tr h="370840">
                <a:tc vMerge="1">
                  <a:txBody>
                    <a:bodyPr/>
                    <a:lstStyle/>
                    <a:p>
                      <a:endParaRPr lang="zh-TW" altLang="en-US" dirty="0"/>
                    </a:p>
                  </a:txBody>
                  <a:tcPr/>
                </a:tc>
                <a:tc>
                  <a:txBody>
                    <a:bodyPr/>
                    <a:lstStyle/>
                    <a:p>
                      <a:r>
                        <a:rPr lang="zh-TW" altLang="en-US" sz="1600" b="0" i="0" u="none" strike="noStrike" kern="1200" baseline="0" dirty="0">
                          <a:solidFill>
                            <a:schemeClr val="dk1"/>
                          </a:solidFill>
                          <a:latin typeface="+mn-lt"/>
                          <a:ea typeface="+mn-ea"/>
                          <a:cs typeface="+mn-cs"/>
                        </a:rPr>
                        <a:t>對風險的類型與特徵進行風險分析，包括風險等級、風險來源、後果、可能性、事件、情境、控制及其有效性。</a:t>
                      </a:r>
                      <a:endParaRPr lang="zh-TW" altLang="en-US" sz="1600" dirty="0"/>
                    </a:p>
                  </a:txBody>
                  <a:tcPr/>
                </a:tc>
                <a:extLst>
                  <a:ext uri="{0D108BD9-81ED-4DB2-BD59-A6C34878D82A}">
                    <a16:rowId xmlns:a16="http://schemas.microsoft.com/office/drawing/2014/main" val="2211664907"/>
                  </a:ext>
                </a:extLst>
              </a:tr>
              <a:tr h="370840">
                <a:tc vMerge="1">
                  <a:txBody>
                    <a:bodyPr/>
                    <a:lstStyle/>
                    <a:p>
                      <a:endParaRPr lang="zh-TW" altLang="en-US" dirty="0"/>
                    </a:p>
                  </a:txBody>
                  <a:tcPr/>
                </a:tc>
                <a:tc>
                  <a:txBody>
                    <a:bodyPr/>
                    <a:lstStyle/>
                    <a:p>
                      <a:r>
                        <a:rPr lang="zh-TW" altLang="en-US" sz="1600" b="0" i="0" u="none" strike="noStrike" kern="1200" baseline="0" dirty="0">
                          <a:solidFill>
                            <a:schemeClr val="dk1"/>
                          </a:solidFill>
                          <a:latin typeface="+mn-lt"/>
                          <a:ea typeface="+mn-ea"/>
                          <a:cs typeface="+mn-cs"/>
                        </a:rPr>
                        <a:t>風險評估係透過比較風險分析結果與使用的風險準則，確定風險的重大性以支持決策。</a:t>
                      </a:r>
                      <a:endParaRPr lang="zh-TW" altLang="en-US" sz="1600" dirty="0"/>
                    </a:p>
                  </a:txBody>
                  <a:tcPr/>
                </a:tc>
                <a:extLst>
                  <a:ext uri="{0D108BD9-81ED-4DB2-BD59-A6C34878D82A}">
                    <a16:rowId xmlns:a16="http://schemas.microsoft.com/office/drawing/2014/main" val="2216699545"/>
                  </a:ext>
                </a:extLst>
              </a:tr>
            </a:tbl>
          </a:graphicData>
        </a:graphic>
      </p:graphicFrame>
    </p:spTree>
    <p:extLst>
      <p:ext uri="{BB962C8B-B14F-4D97-AF65-F5344CB8AC3E}">
        <p14:creationId xmlns:p14="http://schemas.microsoft.com/office/powerpoint/2010/main" val="2795086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6165C1-B506-4057-BBE8-C185435EC92E}"/>
              </a:ext>
            </a:extLst>
          </p:cNvPr>
          <p:cNvSpPr>
            <a:spLocks noGrp="1"/>
          </p:cNvSpPr>
          <p:nvPr>
            <p:ph type="title"/>
          </p:nvPr>
        </p:nvSpPr>
        <p:spPr/>
        <p:txBody>
          <a:bodyPr/>
          <a:lstStyle/>
          <a:p>
            <a:r>
              <a:rPr lang="zh-TW" altLang="en-US" dirty="0"/>
              <a:t>風險管理的過程</a:t>
            </a:r>
          </a:p>
        </p:txBody>
      </p:sp>
      <p:graphicFrame>
        <p:nvGraphicFramePr>
          <p:cNvPr id="4" name="表格 3">
            <a:extLst>
              <a:ext uri="{FF2B5EF4-FFF2-40B4-BE49-F238E27FC236}">
                <a16:creationId xmlns:a16="http://schemas.microsoft.com/office/drawing/2014/main" id="{36E1D760-AEA4-4D2D-8DCB-7379DB2B98C1}"/>
              </a:ext>
            </a:extLst>
          </p:cNvPr>
          <p:cNvGraphicFramePr>
            <a:graphicFrameLocks noGrp="1"/>
          </p:cNvGraphicFramePr>
          <p:nvPr>
            <p:extLst>
              <p:ext uri="{D42A27DB-BD31-4B8C-83A1-F6EECF244321}">
                <p14:modId xmlns:p14="http://schemas.microsoft.com/office/powerpoint/2010/main" val="1173924391"/>
              </p:ext>
            </p:extLst>
          </p:nvPr>
        </p:nvGraphicFramePr>
        <p:xfrm>
          <a:off x="679132" y="1417638"/>
          <a:ext cx="7785736" cy="4028440"/>
        </p:xfrm>
        <a:graphic>
          <a:graphicData uri="http://schemas.openxmlformats.org/drawingml/2006/table">
            <a:tbl>
              <a:tblPr firstRow="1" bandRow="1">
                <a:tableStyleId>{5C22544A-7EE6-4342-B048-85BDC9FD1C3A}</a:tableStyleId>
              </a:tblPr>
              <a:tblGrid>
                <a:gridCol w="1378268">
                  <a:extLst>
                    <a:ext uri="{9D8B030D-6E8A-4147-A177-3AD203B41FA5}">
                      <a16:colId xmlns:a16="http://schemas.microsoft.com/office/drawing/2014/main" val="2352374215"/>
                    </a:ext>
                  </a:extLst>
                </a:gridCol>
                <a:gridCol w="6407468">
                  <a:extLst>
                    <a:ext uri="{9D8B030D-6E8A-4147-A177-3AD203B41FA5}">
                      <a16:colId xmlns:a16="http://schemas.microsoft.com/office/drawing/2014/main" val="1501951149"/>
                    </a:ext>
                  </a:extLst>
                </a:gridCol>
              </a:tblGrid>
              <a:tr h="370840">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val="1073605157"/>
                  </a:ext>
                </a:extLst>
              </a:tr>
              <a:tr h="185420">
                <a:tc rowSpan="2">
                  <a:txBody>
                    <a:bodyPr/>
                    <a:lstStyle/>
                    <a:p>
                      <a:pPr algn="ctr"/>
                      <a:r>
                        <a:rPr lang="zh-TW" altLang="en-US" sz="1800" b="0" i="0" u="none" strike="noStrike" kern="1200" baseline="0" dirty="0">
                          <a:solidFill>
                            <a:schemeClr val="dk1"/>
                          </a:solidFill>
                          <a:latin typeface="+mn-lt"/>
                          <a:ea typeface="+mn-ea"/>
                          <a:cs typeface="+mn-cs"/>
                        </a:rPr>
                        <a:t>風險處理</a:t>
                      </a:r>
                      <a:endParaRPr lang="zh-TW" altLang="en-US" dirty="0"/>
                    </a:p>
                  </a:txBody>
                  <a:tcPr anchor="ctr"/>
                </a:tc>
                <a:tc>
                  <a:txBody>
                    <a:bodyPr/>
                    <a:lstStyle/>
                    <a:p>
                      <a:r>
                        <a:rPr lang="zh-TW" altLang="en-US" sz="1800" b="0" i="0" u="none" strike="noStrike" kern="1200" baseline="0" dirty="0">
                          <a:solidFill>
                            <a:schemeClr val="dk1"/>
                          </a:solidFill>
                          <a:latin typeface="+mn-lt"/>
                          <a:ea typeface="+mn-ea"/>
                          <a:cs typeface="+mn-cs"/>
                        </a:rPr>
                        <a:t>選擇最合適的風險處理方案。</a:t>
                      </a:r>
                      <a:endParaRPr lang="zh-TW" altLang="en-US" dirty="0"/>
                    </a:p>
                  </a:txBody>
                  <a:tcPr/>
                </a:tc>
                <a:extLst>
                  <a:ext uri="{0D108BD9-81ED-4DB2-BD59-A6C34878D82A}">
                    <a16:rowId xmlns:a16="http://schemas.microsoft.com/office/drawing/2014/main" val="3157688989"/>
                  </a:ext>
                </a:extLst>
              </a:tr>
              <a:tr h="185420">
                <a:tc vMerge="1">
                  <a:txBody>
                    <a:bodyPr/>
                    <a:lstStyle/>
                    <a:p>
                      <a:endParaRPr lang="zh-TW" altLang="en-US"/>
                    </a:p>
                  </a:txBody>
                  <a:tcPr/>
                </a:tc>
                <a:tc>
                  <a:txBody>
                    <a:bodyPr/>
                    <a:lstStyle/>
                    <a:p>
                      <a:r>
                        <a:rPr lang="zh-TW" altLang="en-US" sz="1800" b="0" i="0" u="none" strike="noStrike" kern="1200" baseline="0" dirty="0">
                          <a:solidFill>
                            <a:schemeClr val="dk1"/>
                          </a:solidFill>
                          <a:latin typeface="+mn-lt"/>
                          <a:ea typeface="+mn-ea"/>
                          <a:cs typeface="+mn-cs"/>
                        </a:rPr>
                        <a:t>設計風險處理計畫，明訂如何實施處理選項。</a:t>
                      </a:r>
                      <a:endParaRPr lang="zh-TW" altLang="en-US" dirty="0"/>
                    </a:p>
                  </a:txBody>
                  <a:tcPr/>
                </a:tc>
                <a:extLst>
                  <a:ext uri="{0D108BD9-81ED-4DB2-BD59-A6C34878D82A}">
                    <a16:rowId xmlns:a16="http://schemas.microsoft.com/office/drawing/2014/main" val="452943782"/>
                  </a:ext>
                </a:extLst>
              </a:tr>
              <a:tr h="0">
                <a:tc rowSpan="4">
                  <a:txBody>
                    <a:bodyPr/>
                    <a:lstStyle/>
                    <a:p>
                      <a:pPr algn="ctr"/>
                      <a:r>
                        <a:rPr lang="zh-TW" altLang="en-US" sz="1800" b="0" i="0" u="none" strike="noStrike" kern="1200" baseline="0" dirty="0">
                          <a:solidFill>
                            <a:schemeClr val="dk1"/>
                          </a:solidFill>
                          <a:latin typeface="+mn-lt"/>
                          <a:ea typeface="+mn-ea"/>
                          <a:cs typeface="+mn-cs"/>
                        </a:rPr>
                        <a:t>監視與審查</a:t>
                      </a:r>
                      <a:endParaRPr lang="zh-TW" altLang="en-US" dirty="0"/>
                    </a:p>
                  </a:txBody>
                  <a:tcPr anchor="ctr"/>
                </a:tc>
                <a:tc>
                  <a:txBody>
                    <a:bodyPr/>
                    <a:lstStyle/>
                    <a:p>
                      <a:r>
                        <a:rPr lang="zh-TW" altLang="en-US" sz="1800" b="0" i="0" u="none" strike="noStrike" kern="1200" baseline="0" dirty="0">
                          <a:solidFill>
                            <a:schemeClr val="dk1"/>
                          </a:solidFill>
                          <a:latin typeface="+mn-lt"/>
                          <a:ea typeface="+mn-ea"/>
                          <a:cs typeface="+mn-cs"/>
                        </a:rPr>
                        <a:t>提高過程設計、實施及結果的質量與有效性。</a:t>
                      </a:r>
                      <a:endParaRPr lang="zh-TW" altLang="en-US" dirty="0"/>
                    </a:p>
                  </a:txBody>
                  <a:tcPr/>
                </a:tc>
                <a:extLst>
                  <a:ext uri="{0D108BD9-81ED-4DB2-BD59-A6C34878D82A}">
                    <a16:rowId xmlns:a16="http://schemas.microsoft.com/office/drawing/2014/main" val="3492078608"/>
                  </a:ext>
                </a:extLst>
              </a:tr>
              <a:tr h="273050">
                <a:tc vMerge="1">
                  <a:txBody>
                    <a:bodyPr/>
                    <a:lstStyle/>
                    <a:p>
                      <a:endParaRPr lang="zh-TW" altLang="en-US"/>
                    </a:p>
                  </a:txBody>
                  <a:tcPr/>
                </a:tc>
                <a:tc>
                  <a:txBody>
                    <a:bodyPr/>
                    <a:lstStyle/>
                    <a:p>
                      <a:r>
                        <a:rPr lang="zh-TW" altLang="en-US" sz="1800" b="0" i="0" u="none" strike="noStrike" kern="1200" baseline="0" dirty="0">
                          <a:solidFill>
                            <a:schemeClr val="dk1"/>
                          </a:solidFill>
                          <a:latin typeface="+mn-lt"/>
                          <a:ea typeface="+mn-ea"/>
                          <a:cs typeface="+mn-cs"/>
                        </a:rPr>
                        <a:t>監視風險管理流程及其結果，監視與審查的責任須清楚界定。</a:t>
                      </a:r>
                      <a:endParaRPr lang="zh-TW" altLang="en-US" dirty="0"/>
                    </a:p>
                  </a:txBody>
                  <a:tcPr/>
                </a:tc>
                <a:extLst>
                  <a:ext uri="{0D108BD9-81ED-4DB2-BD59-A6C34878D82A}">
                    <a16:rowId xmlns:a16="http://schemas.microsoft.com/office/drawing/2014/main" val="2671766104"/>
                  </a:ext>
                </a:extLst>
              </a:tr>
              <a:tr h="180340">
                <a:tc vMerge="1">
                  <a:txBody>
                    <a:bodyPr/>
                    <a:lstStyle/>
                    <a:p>
                      <a:endParaRPr lang="zh-TW" altLang="en-US"/>
                    </a:p>
                  </a:txBody>
                  <a:tcPr/>
                </a:tc>
                <a:tc>
                  <a:txBody>
                    <a:bodyPr/>
                    <a:lstStyle/>
                    <a:p>
                      <a:r>
                        <a:rPr lang="zh-TW" altLang="en-US" sz="1800" b="0" i="0" u="none" strike="noStrike" kern="1200" baseline="0" dirty="0">
                          <a:solidFill>
                            <a:schemeClr val="dk1"/>
                          </a:solidFill>
                          <a:latin typeface="+mn-lt"/>
                          <a:ea typeface="+mn-ea"/>
                          <a:cs typeface="+mn-cs"/>
                        </a:rPr>
                        <a:t>計畫、收集及分析所得資訊、記錄其結果，並提供回饋。</a:t>
                      </a:r>
                      <a:endParaRPr lang="zh-TW" altLang="en-US" dirty="0"/>
                    </a:p>
                  </a:txBody>
                  <a:tcPr/>
                </a:tc>
                <a:extLst>
                  <a:ext uri="{0D108BD9-81ED-4DB2-BD59-A6C34878D82A}">
                    <a16:rowId xmlns:a16="http://schemas.microsoft.com/office/drawing/2014/main" val="3981070665"/>
                  </a:ext>
                </a:extLst>
              </a:tr>
              <a:tr h="0">
                <a:tc vMerge="1">
                  <a:txBody>
                    <a:bodyPr/>
                    <a:lstStyle/>
                    <a:p>
                      <a:endParaRPr lang="zh-TW" altLang="en-US"/>
                    </a:p>
                  </a:txBody>
                  <a:tcPr/>
                </a:tc>
                <a:tc>
                  <a:txBody>
                    <a:bodyPr/>
                    <a:lstStyle/>
                    <a:p>
                      <a:r>
                        <a:rPr lang="zh-TW" altLang="en-US" sz="1800" b="0" i="0" u="none" strike="noStrike" kern="1200" baseline="0" dirty="0">
                          <a:solidFill>
                            <a:schemeClr val="dk1"/>
                          </a:solidFill>
                          <a:latin typeface="+mn-lt"/>
                          <a:ea typeface="+mn-ea"/>
                          <a:cs typeface="+mn-cs"/>
                        </a:rPr>
                        <a:t>將結果納入績效管理、衡量及報告活動。</a:t>
                      </a:r>
                      <a:endParaRPr lang="zh-TW" altLang="en-US" dirty="0"/>
                    </a:p>
                  </a:txBody>
                  <a:tcPr/>
                </a:tc>
                <a:extLst>
                  <a:ext uri="{0D108BD9-81ED-4DB2-BD59-A6C34878D82A}">
                    <a16:rowId xmlns:a16="http://schemas.microsoft.com/office/drawing/2014/main" val="2923883058"/>
                  </a:ext>
                </a:extLst>
              </a:tr>
              <a:tr h="0">
                <a:tc rowSpan="4">
                  <a:txBody>
                    <a:bodyPr/>
                    <a:lstStyle/>
                    <a:p>
                      <a:pPr algn="ctr"/>
                      <a:r>
                        <a:rPr lang="zh-TW" altLang="en-US" sz="1800" b="0" i="0" u="none" strike="noStrike" kern="1200" baseline="0" dirty="0">
                          <a:solidFill>
                            <a:schemeClr val="dk1"/>
                          </a:solidFill>
                          <a:latin typeface="+mn-lt"/>
                          <a:ea typeface="+mn-ea"/>
                          <a:cs typeface="+mn-cs"/>
                        </a:rPr>
                        <a:t>記錄與報告</a:t>
                      </a:r>
                      <a:endParaRPr lang="zh-TW" altLang="en-US" dirty="0"/>
                    </a:p>
                  </a:txBody>
                  <a:tcPr anchor="ctr"/>
                </a:tc>
                <a:tc>
                  <a:txBody>
                    <a:bodyPr/>
                    <a:lstStyle/>
                    <a:p>
                      <a:r>
                        <a:rPr lang="zh-TW" altLang="en-US" sz="1800" b="0" i="0" u="none" strike="noStrike" kern="1200" baseline="0" dirty="0">
                          <a:solidFill>
                            <a:schemeClr val="dk1"/>
                          </a:solidFill>
                          <a:latin typeface="+mn-lt"/>
                          <a:ea typeface="+mn-ea"/>
                          <a:cs typeface="+mn-cs"/>
                        </a:rPr>
                        <a:t>在整個組織內溝通風險管理活動與結果。</a:t>
                      </a:r>
                      <a:endParaRPr lang="zh-TW" altLang="en-US" dirty="0"/>
                    </a:p>
                  </a:txBody>
                  <a:tcPr/>
                </a:tc>
                <a:extLst>
                  <a:ext uri="{0D108BD9-81ED-4DB2-BD59-A6C34878D82A}">
                    <a16:rowId xmlns:a16="http://schemas.microsoft.com/office/drawing/2014/main" val="2928542198"/>
                  </a:ext>
                </a:extLst>
              </a:tr>
              <a:tr h="273050">
                <a:tc vMerge="1">
                  <a:txBody>
                    <a:bodyPr/>
                    <a:lstStyle/>
                    <a:p>
                      <a:endParaRPr lang="zh-TW" altLang="en-US"/>
                    </a:p>
                  </a:txBody>
                  <a:tcPr/>
                </a:tc>
                <a:tc>
                  <a:txBody>
                    <a:bodyPr/>
                    <a:lstStyle/>
                    <a:p>
                      <a:r>
                        <a:rPr lang="zh-TW" altLang="en-US" sz="1800" b="0" i="0" u="none" strike="noStrike" kern="1200" baseline="0" dirty="0">
                          <a:solidFill>
                            <a:schemeClr val="dk1"/>
                          </a:solidFill>
                          <a:latin typeface="+mn-lt"/>
                          <a:ea typeface="+mn-ea"/>
                          <a:cs typeface="+mn-cs"/>
                        </a:rPr>
                        <a:t>為決策提供資訊。</a:t>
                      </a:r>
                      <a:endParaRPr lang="zh-TW" altLang="en-US" dirty="0"/>
                    </a:p>
                  </a:txBody>
                  <a:tcPr/>
                </a:tc>
                <a:extLst>
                  <a:ext uri="{0D108BD9-81ED-4DB2-BD59-A6C34878D82A}">
                    <a16:rowId xmlns:a16="http://schemas.microsoft.com/office/drawing/2014/main" val="1664563278"/>
                  </a:ext>
                </a:extLst>
              </a:tr>
              <a:tr h="180340">
                <a:tc vMerge="1">
                  <a:txBody>
                    <a:bodyPr/>
                    <a:lstStyle/>
                    <a:p>
                      <a:endParaRPr lang="zh-TW" altLang="en-US"/>
                    </a:p>
                  </a:txBody>
                  <a:tcPr/>
                </a:tc>
                <a:tc>
                  <a:txBody>
                    <a:bodyPr/>
                    <a:lstStyle/>
                    <a:p>
                      <a:r>
                        <a:rPr lang="zh-TW" altLang="en-US" sz="1800" b="0" i="0" u="none" strike="noStrike" kern="1200" baseline="0" dirty="0">
                          <a:solidFill>
                            <a:schemeClr val="dk1"/>
                          </a:solidFill>
                          <a:latin typeface="+mn-lt"/>
                          <a:ea typeface="+mn-ea"/>
                          <a:cs typeface="+mn-cs"/>
                        </a:rPr>
                        <a:t>改進風險管理活動。</a:t>
                      </a:r>
                      <a:endParaRPr lang="zh-TW" altLang="en-US" dirty="0"/>
                    </a:p>
                  </a:txBody>
                  <a:tcPr/>
                </a:tc>
                <a:extLst>
                  <a:ext uri="{0D108BD9-81ED-4DB2-BD59-A6C34878D82A}">
                    <a16:rowId xmlns:a16="http://schemas.microsoft.com/office/drawing/2014/main" val="1390298333"/>
                  </a:ext>
                </a:extLst>
              </a:tr>
              <a:tr h="0">
                <a:tc vMerge="1">
                  <a:txBody>
                    <a:bodyPr/>
                    <a:lstStyle/>
                    <a:p>
                      <a:endParaRPr lang="zh-TW" altLang="en-US"/>
                    </a:p>
                  </a:txBody>
                  <a:tcPr/>
                </a:tc>
                <a:tc>
                  <a:txBody>
                    <a:bodyPr/>
                    <a:lstStyle/>
                    <a:p>
                      <a:r>
                        <a:rPr lang="zh-TW" altLang="en-US" sz="1800" b="0" i="0" u="none" strike="noStrike" kern="1200" baseline="0" dirty="0">
                          <a:solidFill>
                            <a:schemeClr val="dk1"/>
                          </a:solidFill>
                          <a:latin typeface="+mn-lt"/>
                          <a:ea typeface="+mn-ea"/>
                          <a:cs typeface="+mn-cs"/>
                        </a:rPr>
                        <a:t>提供風險資訊並與利害相關者進行互動。</a:t>
                      </a:r>
                      <a:endParaRPr lang="zh-TW" altLang="en-US" dirty="0"/>
                    </a:p>
                  </a:txBody>
                  <a:tcPr/>
                </a:tc>
                <a:extLst>
                  <a:ext uri="{0D108BD9-81ED-4DB2-BD59-A6C34878D82A}">
                    <a16:rowId xmlns:a16="http://schemas.microsoft.com/office/drawing/2014/main" val="2572904963"/>
                  </a:ext>
                </a:extLst>
              </a:tr>
            </a:tbl>
          </a:graphicData>
        </a:graphic>
      </p:graphicFrame>
    </p:spTree>
    <p:extLst>
      <p:ext uri="{BB962C8B-B14F-4D97-AF65-F5344CB8AC3E}">
        <p14:creationId xmlns:p14="http://schemas.microsoft.com/office/powerpoint/2010/main" val="1557570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CNS</a:t>
            </a:r>
            <a:r>
              <a:rPr lang="zh-TW" altLang="en-US" dirty="0"/>
              <a:t>／</a:t>
            </a:r>
            <a:r>
              <a:rPr lang="en-US" altLang="zh-TW" dirty="0"/>
              <a:t>ISO31000</a:t>
            </a:r>
            <a:r>
              <a:rPr lang="zh-TW" altLang="en-US" dirty="0"/>
              <a:t>風險管理之過程</a:t>
            </a:r>
          </a:p>
        </p:txBody>
      </p:sp>
      <p:pic>
        <p:nvPicPr>
          <p:cNvPr id="4" name="圖片 3">
            <a:extLst>
              <a:ext uri="{FF2B5EF4-FFF2-40B4-BE49-F238E27FC236}">
                <a16:creationId xmlns:a16="http://schemas.microsoft.com/office/drawing/2014/main" id="{041D105D-E7DB-413D-B775-859EE10D415B}"/>
              </a:ext>
            </a:extLst>
          </p:cNvPr>
          <p:cNvPicPr>
            <a:picLocks noChangeAspect="1"/>
          </p:cNvPicPr>
          <p:nvPr/>
        </p:nvPicPr>
        <p:blipFill>
          <a:blip r:embed="rId2"/>
          <a:stretch>
            <a:fillRect/>
          </a:stretch>
        </p:blipFill>
        <p:spPr>
          <a:xfrm>
            <a:off x="1448960" y="1340768"/>
            <a:ext cx="6246080" cy="4099880"/>
          </a:xfrm>
          <a:prstGeom prst="rect">
            <a:avLst/>
          </a:prstGeom>
        </p:spPr>
      </p:pic>
      <p:sp>
        <p:nvSpPr>
          <p:cNvPr id="5" name="矩形 4">
            <a:extLst>
              <a:ext uri="{FF2B5EF4-FFF2-40B4-BE49-F238E27FC236}">
                <a16:creationId xmlns:a16="http://schemas.microsoft.com/office/drawing/2014/main" id="{F0D9C3C4-7811-4390-AD83-5A52BB6B6982}"/>
              </a:ext>
            </a:extLst>
          </p:cNvPr>
          <p:cNvSpPr/>
          <p:nvPr/>
        </p:nvSpPr>
        <p:spPr>
          <a:xfrm>
            <a:off x="1448960" y="5440648"/>
            <a:ext cx="5139264" cy="1200329"/>
          </a:xfrm>
          <a:prstGeom prst="rect">
            <a:avLst/>
          </a:prstGeom>
        </p:spPr>
        <p:txBody>
          <a:bodyPr wrap="square">
            <a:spAutoFit/>
          </a:bodyPr>
          <a:lstStyle/>
          <a:p>
            <a:r>
              <a:rPr lang="zh-TW" altLang="en-US" dirty="0">
                <a:latin typeface="MicrosoftJhengHeiRegular"/>
              </a:rPr>
              <a:t>風險管理的過程應符合下列事項之要求：</a:t>
            </a:r>
          </a:p>
          <a:p>
            <a:pPr lvl="1"/>
            <a:r>
              <a:rPr lang="en-US" altLang="zh-TW" dirty="0">
                <a:latin typeface="ArialMT"/>
              </a:rPr>
              <a:t>• </a:t>
            </a:r>
            <a:r>
              <a:rPr lang="zh-TW" altLang="en-US" dirty="0">
                <a:latin typeface="MicrosoftJhengHeiRegular"/>
              </a:rPr>
              <a:t>是機關整體管理活動中，不可或缺的一部分。</a:t>
            </a:r>
          </a:p>
          <a:p>
            <a:pPr lvl="1"/>
            <a:r>
              <a:rPr lang="en-US" altLang="zh-TW" dirty="0">
                <a:latin typeface="ArialMT"/>
              </a:rPr>
              <a:t>• </a:t>
            </a:r>
            <a:r>
              <a:rPr lang="zh-TW" altLang="en-US" dirty="0">
                <a:latin typeface="MicrosoftJhengHeiRegular"/>
              </a:rPr>
              <a:t>應融入於機關文化之中。</a:t>
            </a:r>
          </a:p>
          <a:p>
            <a:pPr lvl="1"/>
            <a:r>
              <a:rPr lang="en-US" altLang="zh-TW" dirty="0">
                <a:latin typeface="ArialMT"/>
              </a:rPr>
              <a:t>• </a:t>
            </a:r>
            <a:r>
              <a:rPr lang="zh-TW" altLang="en-US" dirty="0">
                <a:latin typeface="MicrosoftJhengHeiRegular"/>
              </a:rPr>
              <a:t>應根據機關的活動過程加以調適。</a:t>
            </a:r>
            <a:endParaRPr lang="zh-TW" altLang="en-US" dirty="0"/>
          </a:p>
        </p:txBody>
      </p:sp>
    </p:spTree>
    <p:extLst>
      <p:ext uri="{BB962C8B-B14F-4D97-AF65-F5344CB8AC3E}">
        <p14:creationId xmlns:p14="http://schemas.microsoft.com/office/powerpoint/2010/main" val="2184290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CNS27005</a:t>
            </a:r>
            <a:r>
              <a:rPr lang="zh-TW" altLang="en-US" dirty="0"/>
              <a:t>資訊系統風險評鑑</a:t>
            </a:r>
          </a:p>
        </p:txBody>
      </p:sp>
      <p:pic>
        <p:nvPicPr>
          <p:cNvPr id="4" name="圖片 3">
            <a:extLst>
              <a:ext uri="{FF2B5EF4-FFF2-40B4-BE49-F238E27FC236}">
                <a16:creationId xmlns:a16="http://schemas.microsoft.com/office/drawing/2014/main" id="{F981929A-19E4-47CB-944C-ACFB8A96EF3F}"/>
              </a:ext>
            </a:extLst>
          </p:cNvPr>
          <p:cNvPicPr>
            <a:picLocks noChangeAspect="1"/>
          </p:cNvPicPr>
          <p:nvPr/>
        </p:nvPicPr>
        <p:blipFill>
          <a:blip r:embed="rId2"/>
          <a:stretch>
            <a:fillRect/>
          </a:stretch>
        </p:blipFill>
        <p:spPr>
          <a:xfrm>
            <a:off x="4499992" y="1417638"/>
            <a:ext cx="4067743" cy="4658375"/>
          </a:xfrm>
          <a:prstGeom prst="rect">
            <a:avLst/>
          </a:prstGeom>
        </p:spPr>
      </p:pic>
      <p:sp>
        <p:nvSpPr>
          <p:cNvPr id="5" name="矩形 4">
            <a:extLst>
              <a:ext uri="{FF2B5EF4-FFF2-40B4-BE49-F238E27FC236}">
                <a16:creationId xmlns:a16="http://schemas.microsoft.com/office/drawing/2014/main" id="{F3705828-90CB-4900-B595-03E3BD15ACB8}"/>
              </a:ext>
            </a:extLst>
          </p:cNvPr>
          <p:cNvSpPr/>
          <p:nvPr/>
        </p:nvSpPr>
        <p:spPr>
          <a:xfrm>
            <a:off x="251520" y="1417638"/>
            <a:ext cx="4248472" cy="5016758"/>
          </a:xfrm>
          <a:prstGeom prst="rect">
            <a:avLst/>
          </a:prstGeom>
        </p:spPr>
        <p:txBody>
          <a:bodyPr wrap="square">
            <a:spAutoFit/>
          </a:bodyPr>
          <a:lstStyle/>
          <a:p>
            <a:r>
              <a:rPr lang="en-US" altLang="zh-TW" sz="1600" dirty="0">
                <a:latin typeface="ArialMT"/>
              </a:rPr>
              <a:t>• </a:t>
            </a:r>
            <a:r>
              <a:rPr lang="en-US" altLang="zh-TW" sz="1600" dirty="0">
                <a:latin typeface="MicrosoftJhengHeiRegular"/>
              </a:rPr>
              <a:t>CNS 27005</a:t>
            </a:r>
            <a:r>
              <a:rPr lang="zh-TW" altLang="en-US" sz="1600" dirty="0">
                <a:latin typeface="MicrosoftJhengHeiRegular"/>
              </a:rPr>
              <a:t>提供資安風險管理的</a:t>
            </a:r>
            <a:r>
              <a:rPr lang="zh-TW" altLang="en-US" sz="1600" b="1" dirty="0">
                <a:solidFill>
                  <a:srgbClr val="FF0000"/>
                </a:solidFill>
                <a:effectLst>
                  <a:outerShdw blurRad="38100" dist="38100" dir="2700000" algn="tl">
                    <a:srgbClr val="000000">
                      <a:alpha val="43137"/>
                    </a:srgbClr>
                  </a:outerShdw>
                </a:effectLst>
                <a:latin typeface="MicrosoftJhengHeiRegular"/>
              </a:rPr>
              <a:t>指導綱要</a:t>
            </a:r>
            <a:r>
              <a:rPr lang="zh-TW" altLang="en-US" sz="1600" dirty="0">
                <a:latin typeface="MicrosoftJhengHeiRegular"/>
              </a:rPr>
              <a:t>，並支援</a:t>
            </a:r>
            <a:r>
              <a:rPr lang="en-US" altLang="zh-TW" sz="1600" dirty="0">
                <a:latin typeface="MicrosoftJhengHeiRegular"/>
              </a:rPr>
              <a:t>CNS 27001</a:t>
            </a:r>
            <a:r>
              <a:rPr lang="zh-TW" altLang="en-US" sz="1600" dirty="0">
                <a:latin typeface="MicrosoftJhengHeiRegular"/>
              </a:rPr>
              <a:t>資訊安全管理系統</a:t>
            </a:r>
            <a:r>
              <a:rPr lang="en-US" altLang="zh-TW" sz="1600" dirty="0">
                <a:latin typeface="MicrosoftJhengHeiRegular"/>
              </a:rPr>
              <a:t>(Information Security Management System, ISMS)</a:t>
            </a:r>
            <a:r>
              <a:rPr lang="zh-TW" altLang="en-US" sz="1600" dirty="0">
                <a:latin typeface="MicrosoftJhengHeiRegular"/>
              </a:rPr>
              <a:t>的特定要求</a:t>
            </a:r>
          </a:p>
          <a:p>
            <a:r>
              <a:rPr lang="en-US" altLang="zh-TW" sz="1600" dirty="0">
                <a:latin typeface="ArialMT"/>
              </a:rPr>
              <a:t>• </a:t>
            </a:r>
            <a:r>
              <a:rPr lang="zh-TW" altLang="en-US" sz="1600" dirty="0">
                <a:latin typeface="MicrosoftJhengHeiRegular"/>
              </a:rPr>
              <a:t>參考</a:t>
            </a:r>
            <a:r>
              <a:rPr lang="en-US" altLang="zh-TW" sz="1600" dirty="0">
                <a:latin typeface="MicrosoftJhengHeiRegular"/>
              </a:rPr>
              <a:t>CNS 27005</a:t>
            </a:r>
            <a:r>
              <a:rPr lang="zh-TW" altLang="en-US" sz="1600" dirty="0">
                <a:latin typeface="MicrosoftJhengHeiRegular"/>
              </a:rPr>
              <a:t>風險管理過程</a:t>
            </a:r>
          </a:p>
          <a:p>
            <a:r>
              <a:rPr lang="en-US" altLang="zh-TW" sz="1600" dirty="0">
                <a:latin typeface="ArialMT"/>
              </a:rPr>
              <a:t>‒ </a:t>
            </a:r>
            <a:r>
              <a:rPr lang="zh-TW" altLang="en-US" sz="1600" dirty="0">
                <a:latin typeface="MicrosoftJhengHeiRegular"/>
              </a:rPr>
              <a:t>首先建立全景，然後進行風險評鑑</a:t>
            </a:r>
          </a:p>
          <a:p>
            <a:r>
              <a:rPr lang="en-US" altLang="zh-TW" sz="1600" dirty="0">
                <a:latin typeface="ArialMT"/>
              </a:rPr>
              <a:t>‒ </a:t>
            </a:r>
            <a:r>
              <a:rPr lang="zh-TW" altLang="en-US" sz="1600" dirty="0">
                <a:latin typeface="MicrosoftJhengHeiRegular"/>
              </a:rPr>
              <a:t>若能提供充分資訊，有效地修正風險，至可接受等級所需措施，則評鑑工作完成，隨後展開風險處理</a:t>
            </a:r>
          </a:p>
          <a:p>
            <a:r>
              <a:rPr lang="en-US" altLang="zh-TW" sz="1600" dirty="0">
                <a:latin typeface="ArialMT"/>
              </a:rPr>
              <a:t>‒ </a:t>
            </a:r>
            <a:r>
              <a:rPr lang="zh-TW" altLang="en-US" sz="1600" dirty="0">
                <a:latin typeface="MicrosoftJhengHeiRegular"/>
              </a:rPr>
              <a:t>若資訊不充分，則需進行再一次的修訂全景</a:t>
            </a:r>
            <a:r>
              <a:rPr lang="en-US" altLang="zh-TW" sz="1600" dirty="0">
                <a:latin typeface="MicrosoftJhengHeiRegular"/>
              </a:rPr>
              <a:t>(</a:t>
            </a:r>
            <a:r>
              <a:rPr lang="zh-TW" altLang="en-US" sz="1600" dirty="0">
                <a:latin typeface="MicrosoftJhengHeiRegular"/>
              </a:rPr>
              <a:t>例如：風險評估準則、風險接受準則或衝擊準則</a:t>
            </a:r>
            <a:r>
              <a:rPr lang="en-US" altLang="zh-TW" sz="1600" dirty="0">
                <a:latin typeface="MicrosoftJhengHeiRegular"/>
              </a:rPr>
              <a:t>)</a:t>
            </a:r>
            <a:r>
              <a:rPr lang="zh-TW" altLang="en-US" sz="1600" dirty="0">
                <a:latin typeface="MicrosoftJhengHeiRegular"/>
              </a:rPr>
              <a:t>之風險評鑑循環</a:t>
            </a:r>
          </a:p>
          <a:p>
            <a:r>
              <a:rPr lang="en-US" altLang="zh-TW" sz="1600" dirty="0">
                <a:latin typeface="ArialMT"/>
              </a:rPr>
              <a:t>‒ </a:t>
            </a:r>
            <a:r>
              <a:rPr lang="zh-TW" altLang="en-US" sz="1600" dirty="0">
                <a:latin typeface="MicrosoftJhengHeiRegular"/>
              </a:rPr>
              <a:t>此循環可能僅及於整體範圍之有限部分「風險決策點</a:t>
            </a:r>
            <a:r>
              <a:rPr lang="en-US" altLang="zh-TW" sz="1600" dirty="0">
                <a:latin typeface="MicrosoftJhengHeiRegular"/>
              </a:rPr>
              <a:t>1</a:t>
            </a:r>
            <a:r>
              <a:rPr lang="zh-TW" altLang="en-US" sz="1600" dirty="0">
                <a:latin typeface="MicrosoftJhengHeiRegular"/>
              </a:rPr>
              <a:t>」</a:t>
            </a:r>
          </a:p>
          <a:p>
            <a:r>
              <a:rPr lang="en-US" altLang="zh-TW" sz="1600" dirty="0">
                <a:latin typeface="ArialMT"/>
              </a:rPr>
              <a:t>‒ </a:t>
            </a:r>
            <a:r>
              <a:rPr lang="zh-TW" altLang="en-US" sz="1600" dirty="0">
                <a:latin typeface="MicrosoftJhengHeiRegular"/>
              </a:rPr>
              <a:t>風險處理有效性，依風險評鑑結果而定，可能無法立即將剩餘風險降至可接受等級，若有需要，可變更全景參數</a:t>
            </a:r>
            <a:r>
              <a:rPr lang="en-US" altLang="zh-TW" sz="1600" dirty="0">
                <a:latin typeface="MicrosoftJhengHeiRegular"/>
              </a:rPr>
              <a:t>(</a:t>
            </a:r>
            <a:r>
              <a:rPr lang="zh-TW" altLang="en-US" sz="1600" dirty="0">
                <a:latin typeface="MicrosoftJhengHeiRegular"/>
              </a:rPr>
              <a:t>例如：風險評鑑、風險接受或衝擊準則</a:t>
            </a:r>
            <a:r>
              <a:rPr lang="en-US" altLang="zh-TW" sz="1600" dirty="0">
                <a:latin typeface="MicrosoftJhengHeiRegular"/>
              </a:rPr>
              <a:t>)</a:t>
            </a:r>
            <a:r>
              <a:rPr lang="zh-TW" altLang="en-US" sz="1600" dirty="0">
                <a:latin typeface="MicrosoftJhengHeiRegular"/>
              </a:rPr>
              <a:t>後，進行另一次風險評鑑循環，再執行更進一步風險處理「風險決策</a:t>
            </a:r>
          </a:p>
          <a:p>
            <a:r>
              <a:rPr lang="zh-TW" altLang="en-US" sz="1600" dirty="0">
                <a:latin typeface="MicrosoftJhengHeiRegular"/>
              </a:rPr>
              <a:t>點</a:t>
            </a:r>
            <a:r>
              <a:rPr lang="en-US" altLang="zh-TW" sz="1600" dirty="0">
                <a:latin typeface="MicrosoftJhengHeiRegular"/>
              </a:rPr>
              <a:t>2</a:t>
            </a:r>
            <a:r>
              <a:rPr lang="zh-TW" altLang="en-US" sz="1600" dirty="0">
                <a:latin typeface="MicrosoftJhengHeiRegular"/>
              </a:rPr>
              <a:t>」</a:t>
            </a:r>
            <a:endParaRPr lang="zh-TW" altLang="en-US" sz="1600" dirty="0"/>
          </a:p>
        </p:txBody>
      </p:sp>
    </p:spTree>
    <p:extLst>
      <p:ext uri="{BB962C8B-B14F-4D97-AF65-F5344CB8AC3E}">
        <p14:creationId xmlns:p14="http://schemas.microsoft.com/office/powerpoint/2010/main" val="577451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14F1D0-610C-4907-B7E8-00C6EF9421B2}"/>
              </a:ext>
            </a:extLst>
          </p:cNvPr>
          <p:cNvSpPr>
            <a:spLocks noGrp="1"/>
          </p:cNvSpPr>
          <p:nvPr>
            <p:ph type="title"/>
          </p:nvPr>
        </p:nvSpPr>
        <p:spPr/>
        <p:txBody>
          <a:bodyPr/>
          <a:lstStyle/>
          <a:p>
            <a:r>
              <a:rPr lang="zh-TW" altLang="en-US" dirty="0"/>
              <a:t>建立全景</a:t>
            </a:r>
            <a:r>
              <a:rPr lang="en-US" altLang="zh-TW" dirty="0"/>
              <a:t>(Context Establishment)</a:t>
            </a:r>
            <a:endParaRPr lang="zh-TW" altLang="en-US" dirty="0"/>
          </a:p>
        </p:txBody>
      </p:sp>
      <p:sp>
        <p:nvSpPr>
          <p:cNvPr id="3" name="內容版面配置區 2">
            <a:extLst>
              <a:ext uri="{FF2B5EF4-FFF2-40B4-BE49-F238E27FC236}">
                <a16:creationId xmlns:a16="http://schemas.microsoft.com/office/drawing/2014/main" id="{F1CAAA97-6943-427F-96BA-C607FF4D3EC5}"/>
              </a:ext>
            </a:extLst>
          </p:cNvPr>
          <p:cNvSpPr>
            <a:spLocks noGrp="1"/>
          </p:cNvSpPr>
          <p:nvPr>
            <p:ph idx="1"/>
          </p:nvPr>
        </p:nvSpPr>
        <p:spPr/>
        <p:txBody>
          <a:bodyPr>
            <a:normAutofit/>
          </a:bodyPr>
          <a:lstStyle/>
          <a:p>
            <a:pPr>
              <a:buFont typeface="Wingdings" panose="05000000000000000000" pitchFamily="2" charset="2"/>
              <a:buChar char="l"/>
            </a:pPr>
            <a:r>
              <a:rPr lang="zh-TW" altLang="en-US" sz="2400" dirty="0"/>
              <a:t>目的</a:t>
            </a:r>
          </a:p>
          <a:p>
            <a:pPr marL="400050" lvl="1" indent="0">
              <a:buNone/>
            </a:pPr>
            <a:r>
              <a:rPr lang="zh-TW" altLang="en-US" sz="2000" dirty="0"/>
              <a:t>了解機關對資安管理的</a:t>
            </a:r>
            <a:r>
              <a:rPr lang="zh-TW" altLang="en-US" sz="2000" b="1" dirty="0">
                <a:solidFill>
                  <a:srgbClr val="FF0000"/>
                </a:solidFill>
                <a:effectLst>
                  <a:outerShdw blurRad="38100" dist="38100" dir="2700000" algn="tl">
                    <a:srgbClr val="000000">
                      <a:alpha val="43137"/>
                    </a:srgbClr>
                  </a:outerShdw>
                </a:effectLst>
              </a:rPr>
              <a:t>期望</a:t>
            </a:r>
            <a:r>
              <a:rPr lang="zh-TW" altLang="en-US" sz="2000" dirty="0"/>
              <a:t>與</a:t>
            </a:r>
            <a:r>
              <a:rPr lang="zh-TW" altLang="en-US" sz="2000" b="1" dirty="0">
                <a:solidFill>
                  <a:srgbClr val="FF0000"/>
                </a:solidFill>
                <a:effectLst>
                  <a:outerShdw blurRad="38100" dist="38100" dir="2700000" algn="tl">
                    <a:srgbClr val="000000">
                      <a:alpha val="43137"/>
                    </a:srgbClr>
                  </a:outerShdw>
                </a:effectLst>
              </a:rPr>
              <a:t>需求</a:t>
            </a:r>
            <a:r>
              <a:rPr lang="zh-TW" altLang="en-US" sz="2000" dirty="0"/>
              <a:t>，宜由機關高階長官</a:t>
            </a:r>
            <a:r>
              <a:rPr lang="en-US" altLang="zh-TW" sz="2000" dirty="0"/>
              <a:t>(</a:t>
            </a:r>
            <a:r>
              <a:rPr lang="zh-TW" altLang="en-US" sz="2000" dirty="0"/>
              <a:t>例如資訊安全長</a:t>
            </a:r>
            <a:r>
              <a:rPr lang="en-US" altLang="zh-TW" sz="2000" dirty="0"/>
              <a:t>)</a:t>
            </a:r>
            <a:r>
              <a:rPr lang="zh-TW" altLang="en-US" sz="2000" dirty="0"/>
              <a:t>明訂，包括：</a:t>
            </a:r>
          </a:p>
          <a:p>
            <a:pPr lvl="2">
              <a:buFont typeface="Wingdings" panose="05000000000000000000" pitchFamily="2" charset="2"/>
              <a:buChar char="Ø"/>
            </a:pPr>
            <a:r>
              <a:rPr lang="zh-TW" altLang="en-US" sz="1800" dirty="0"/>
              <a:t>資安政策，明確界定出風險評鑑範圍、角色及責任等</a:t>
            </a:r>
          </a:p>
          <a:p>
            <a:pPr lvl="2">
              <a:buFont typeface="Wingdings" panose="05000000000000000000" pitchFamily="2" charset="2"/>
              <a:buChar char="Ø"/>
            </a:pPr>
            <a:r>
              <a:rPr lang="zh-TW" altLang="en-US" sz="1800" dirty="0"/>
              <a:t>識別該機關內與外各方面的安全需求</a:t>
            </a:r>
          </a:p>
          <a:p>
            <a:pPr>
              <a:buFont typeface="Wingdings" panose="05000000000000000000" pitchFamily="2" charset="2"/>
              <a:buChar char="l"/>
            </a:pPr>
            <a:r>
              <a:rPr lang="zh-TW" altLang="en-US" sz="2400" dirty="0"/>
              <a:t>建立全景三項重點工作</a:t>
            </a:r>
          </a:p>
          <a:p>
            <a:pPr lvl="1" indent="-342900">
              <a:buFont typeface="Wingdings" panose="05000000000000000000" pitchFamily="2" charset="2"/>
              <a:buChar char="Ø"/>
            </a:pPr>
            <a:r>
              <a:rPr lang="zh-TW" altLang="en-US" sz="2000" dirty="0"/>
              <a:t>規劃與定義風險管理</a:t>
            </a:r>
            <a:r>
              <a:rPr lang="zh-TW" altLang="en-US" sz="2000" b="1" dirty="0">
                <a:solidFill>
                  <a:srgbClr val="FF0000"/>
                </a:solidFill>
                <a:effectLst>
                  <a:outerShdw blurRad="38100" dist="38100" dir="2700000" algn="tl">
                    <a:srgbClr val="000000">
                      <a:alpha val="43137"/>
                    </a:srgbClr>
                  </a:outerShdw>
                </a:effectLst>
              </a:rPr>
              <a:t>基本準則</a:t>
            </a:r>
          </a:p>
          <a:p>
            <a:pPr lvl="1" indent="-342900">
              <a:buFont typeface="Wingdings" panose="05000000000000000000" pitchFamily="2" charset="2"/>
              <a:buChar char="Ø"/>
            </a:pPr>
            <a:r>
              <a:rPr lang="zh-TW" altLang="en-US" sz="2000" dirty="0"/>
              <a:t>確認資通系統範疇與邊界</a:t>
            </a:r>
          </a:p>
          <a:p>
            <a:pPr lvl="1" indent="-342900">
              <a:buFont typeface="Wingdings" panose="05000000000000000000" pitchFamily="2" charset="2"/>
              <a:buChar char="Ø"/>
            </a:pPr>
            <a:r>
              <a:rPr lang="zh-TW" altLang="en-US" sz="2000" dirty="0"/>
              <a:t>成立「跨部門」的風險評鑑組織</a:t>
            </a:r>
          </a:p>
        </p:txBody>
      </p:sp>
    </p:spTree>
    <p:extLst>
      <p:ext uri="{BB962C8B-B14F-4D97-AF65-F5344CB8AC3E}">
        <p14:creationId xmlns:p14="http://schemas.microsoft.com/office/powerpoint/2010/main" val="262909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衝擊準則</a:t>
            </a:r>
            <a:r>
              <a:rPr lang="en-US" altLang="zh-TW" dirty="0"/>
              <a:t>(Impact Criteria)</a:t>
            </a:r>
            <a:endParaRPr lang="zh-TW" altLang="en-US" dirty="0"/>
          </a:p>
        </p:txBody>
      </p:sp>
      <p:sp>
        <p:nvSpPr>
          <p:cNvPr id="4" name="矩形 3">
            <a:extLst>
              <a:ext uri="{FF2B5EF4-FFF2-40B4-BE49-F238E27FC236}">
                <a16:creationId xmlns:a16="http://schemas.microsoft.com/office/drawing/2014/main" id="{C0E12836-A8C4-4BE9-9D60-99EA7513DA4E}"/>
              </a:ext>
            </a:extLst>
          </p:cNvPr>
          <p:cNvSpPr/>
          <p:nvPr/>
        </p:nvSpPr>
        <p:spPr>
          <a:xfrm>
            <a:off x="827584" y="1416893"/>
            <a:ext cx="7488832" cy="3631763"/>
          </a:xfrm>
          <a:prstGeom prst="rect">
            <a:avLst/>
          </a:prstGeom>
        </p:spPr>
        <p:txBody>
          <a:bodyPr wrap="square">
            <a:spAutoFit/>
          </a:bodyPr>
          <a:lstStyle/>
          <a:p>
            <a:pPr marL="342900" indent="-342900">
              <a:buFont typeface="Wingdings" panose="05000000000000000000" pitchFamily="2" charset="2"/>
              <a:buChar char="l"/>
            </a:pPr>
            <a:r>
              <a:rPr lang="zh-TW" altLang="en-US" sz="2000" dirty="0">
                <a:latin typeface="MicrosoftJhengHeiRegular"/>
              </a:rPr>
              <a:t>衝擊準則</a:t>
            </a:r>
            <a:r>
              <a:rPr lang="en-US" altLang="zh-TW" sz="2000" dirty="0">
                <a:latin typeface="MicrosoftJhengHeiRegular"/>
              </a:rPr>
              <a:t>(Impact Criteria)</a:t>
            </a:r>
            <a:r>
              <a:rPr lang="zh-TW" altLang="en-US" sz="2000" dirty="0">
                <a:latin typeface="MicrosoftJhengHeiRegular"/>
              </a:rPr>
              <a:t>主要訂定當</a:t>
            </a:r>
            <a:r>
              <a:rPr lang="zh-TW" altLang="en-US" sz="2000" b="1" dirty="0">
                <a:solidFill>
                  <a:srgbClr val="FF0000"/>
                </a:solidFill>
                <a:effectLst>
                  <a:outerShdw blurRad="38100" dist="38100" dir="2700000" algn="tl">
                    <a:srgbClr val="000000">
                      <a:alpha val="43137"/>
                    </a:srgbClr>
                  </a:outerShdw>
                </a:effectLst>
                <a:latin typeface="MicrosoftJhengHeiRegular"/>
              </a:rPr>
              <a:t>威脅</a:t>
            </a:r>
            <a:r>
              <a:rPr lang="zh-TW" altLang="en-US" sz="2000" dirty="0">
                <a:latin typeface="MicrosoftJhengHeiRegular"/>
              </a:rPr>
              <a:t>與</a:t>
            </a:r>
            <a:r>
              <a:rPr lang="zh-TW" altLang="en-US" sz="2000" b="1" dirty="0">
                <a:solidFill>
                  <a:srgbClr val="FF0000"/>
                </a:solidFill>
                <a:effectLst>
                  <a:outerShdw blurRad="38100" dist="38100" dir="2700000" algn="tl">
                    <a:srgbClr val="000000">
                      <a:alpha val="43137"/>
                    </a:srgbClr>
                  </a:outerShdw>
                </a:effectLst>
                <a:latin typeface="MicrosoftJhengHeiRegular"/>
              </a:rPr>
              <a:t>脆弱性</a:t>
            </a:r>
            <a:r>
              <a:rPr lang="zh-TW" altLang="en-US" sz="2000" dirty="0">
                <a:latin typeface="MicrosoftJhengHeiRegular"/>
              </a:rPr>
              <a:t>結合，破壞資訊及資通系統資產的機密性、完整性及可用性</a:t>
            </a:r>
            <a:r>
              <a:rPr lang="en-US" altLang="zh-TW" sz="2000" dirty="0">
                <a:latin typeface="MicrosoftJhengHeiRegular"/>
              </a:rPr>
              <a:t>(CIA)</a:t>
            </a:r>
            <a:r>
              <a:rPr lang="zh-TW" altLang="en-US" sz="2000" dirty="0">
                <a:latin typeface="MicrosoftJhengHeiRegular"/>
              </a:rPr>
              <a:t>，對組織衝擊的嚴重性，可能包括營運受損、信譽損害、資安危害、業務與財務價值損失及違法情事等</a:t>
            </a:r>
            <a:endParaRPr lang="en-US" altLang="zh-TW" sz="2000" dirty="0">
              <a:latin typeface="MicrosoftJhengHeiRegular"/>
            </a:endParaRPr>
          </a:p>
          <a:p>
            <a:pPr marL="342900" indent="-342900">
              <a:buFont typeface="Arial" panose="020B0604020202020204" pitchFamily="34" charset="0"/>
              <a:buChar char="•"/>
            </a:pPr>
            <a:endParaRPr lang="zh-TW" altLang="en-US" sz="2000" dirty="0">
              <a:latin typeface="MicrosoftJhengHeiRegular"/>
            </a:endParaRPr>
          </a:p>
          <a:p>
            <a:pPr marL="342900" indent="-342900">
              <a:buFont typeface="Wingdings" panose="05000000000000000000" pitchFamily="2" charset="2"/>
              <a:buChar char="l"/>
            </a:pPr>
            <a:r>
              <a:rPr lang="zh-TW" altLang="en-US" sz="2000" dirty="0">
                <a:latin typeface="MicrosoftJhengHeiRegular"/>
              </a:rPr>
              <a:t>建議將衝擊嚴重性，以機密性、完整性及可用性遭破壞的程度，分為普、中、高</a:t>
            </a:r>
            <a:r>
              <a:rPr lang="en-US" altLang="zh-TW" sz="2000" dirty="0">
                <a:latin typeface="MicrosoftJhengHeiRegular"/>
              </a:rPr>
              <a:t>3</a:t>
            </a:r>
            <a:r>
              <a:rPr lang="zh-TW" altLang="en-US" sz="2000" dirty="0">
                <a:latin typeface="MicrosoftJhengHeiRegular"/>
              </a:rPr>
              <a:t>等級，分別說明各等級對組織的影響</a:t>
            </a:r>
            <a:endParaRPr lang="en-US" altLang="zh-TW" sz="2000" dirty="0">
              <a:latin typeface="MicrosoftJhengHeiRegular"/>
            </a:endParaRPr>
          </a:p>
          <a:p>
            <a:pPr marL="742950" lvl="1" indent="-285750">
              <a:buFont typeface="Wingdings" panose="05000000000000000000" pitchFamily="2" charset="2"/>
              <a:buChar char="Ø"/>
            </a:pPr>
            <a:r>
              <a:rPr lang="zh-TW" altLang="en-US" dirty="0"/>
              <a:t>機密性「普」級：資訊缺乏</a:t>
            </a:r>
            <a:r>
              <a:rPr lang="zh-TW" altLang="en-US" b="1" dirty="0">
                <a:solidFill>
                  <a:srgbClr val="FF0000"/>
                </a:solidFill>
                <a:effectLst>
                  <a:outerShdw blurRad="38100" dist="38100" dir="2700000" algn="tl">
                    <a:srgbClr val="000000">
                      <a:alpha val="43137"/>
                    </a:srgbClr>
                  </a:outerShdw>
                </a:effectLst>
              </a:rPr>
              <a:t>機密性保護</a:t>
            </a:r>
            <a:r>
              <a:rPr lang="zh-TW" altLang="en-US" dirty="0"/>
              <a:t>，造成後果輕微或可忽視</a:t>
            </a:r>
          </a:p>
          <a:p>
            <a:pPr marL="742950" lvl="1" indent="-285750">
              <a:buFont typeface="Wingdings" panose="05000000000000000000" pitchFamily="2" charset="2"/>
              <a:buChar char="Ø"/>
            </a:pPr>
            <a:r>
              <a:rPr lang="zh-TW" altLang="en-US" dirty="0"/>
              <a:t>完整性「中」級：缺乏完整性保護，會造成組織嚴重後果，且災害會</a:t>
            </a:r>
            <a:r>
              <a:rPr lang="zh-TW" altLang="en-US" b="1" dirty="0">
                <a:solidFill>
                  <a:srgbClr val="FF0000"/>
                </a:solidFill>
                <a:effectLst>
                  <a:outerShdw blurRad="38100" dist="38100" dir="2700000" algn="tl">
                    <a:srgbClr val="000000">
                      <a:alpha val="43137"/>
                    </a:srgbClr>
                  </a:outerShdw>
                </a:effectLst>
              </a:rPr>
              <a:t>影響</a:t>
            </a:r>
            <a:r>
              <a:rPr lang="zh-TW" altLang="en-US" dirty="0"/>
              <a:t>組織業務</a:t>
            </a:r>
            <a:r>
              <a:rPr lang="zh-TW" altLang="en-US" b="1" dirty="0">
                <a:solidFill>
                  <a:srgbClr val="FF0000"/>
                </a:solidFill>
                <a:effectLst>
                  <a:outerShdw blurRad="38100" dist="38100" dir="2700000" algn="tl">
                    <a:srgbClr val="000000">
                      <a:alpha val="43137"/>
                    </a:srgbClr>
                  </a:outerShdw>
                </a:effectLst>
              </a:rPr>
              <a:t>運作</a:t>
            </a:r>
          </a:p>
          <a:p>
            <a:pPr marL="742950" lvl="1" indent="-285750">
              <a:buFont typeface="Wingdings" panose="05000000000000000000" pitchFamily="2" charset="2"/>
              <a:buChar char="Ø"/>
            </a:pPr>
            <a:r>
              <a:rPr lang="zh-TW" altLang="en-US" dirty="0"/>
              <a:t>可用性「高」級：缺乏可用性保護，造成後果很嚴重，且災害會嚴重影響</a:t>
            </a:r>
            <a:r>
              <a:rPr lang="zh-TW" altLang="en-US" b="1" dirty="0">
                <a:solidFill>
                  <a:srgbClr val="FF0000"/>
                </a:solidFill>
                <a:effectLst>
                  <a:outerShdw blurRad="38100" dist="38100" dir="2700000" algn="tl">
                    <a:srgbClr val="000000">
                      <a:alpha val="43137"/>
                    </a:srgbClr>
                  </a:outerShdw>
                </a:effectLst>
              </a:rPr>
              <a:t>業務</a:t>
            </a:r>
            <a:r>
              <a:rPr lang="zh-TW" altLang="en-US" dirty="0"/>
              <a:t>或</a:t>
            </a:r>
            <a:r>
              <a:rPr lang="zh-TW" altLang="en-US" b="1" dirty="0">
                <a:solidFill>
                  <a:srgbClr val="FF0000"/>
                </a:solidFill>
                <a:effectLst>
                  <a:outerShdw blurRad="38100" dist="38100" dir="2700000" algn="tl">
                    <a:srgbClr val="000000">
                      <a:alpha val="43137"/>
                    </a:srgbClr>
                  </a:outerShdw>
                </a:effectLst>
              </a:rPr>
              <a:t>信譽</a:t>
            </a:r>
            <a:r>
              <a:rPr lang="zh-TW" altLang="en-US" dirty="0"/>
              <a:t>受損</a:t>
            </a:r>
            <a:endParaRPr lang="zh-TW" altLang="en-US" sz="2000" dirty="0"/>
          </a:p>
        </p:txBody>
      </p:sp>
    </p:spTree>
    <p:extLst>
      <p:ext uri="{BB962C8B-B14F-4D97-AF65-F5344CB8AC3E}">
        <p14:creationId xmlns:p14="http://schemas.microsoft.com/office/powerpoint/2010/main" val="1460683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風險接受準則 </a:t>
            </a:r>
            <a:br>
              <a:rPr lang="en-US" altLang="zh-TW" dirty="0"/>
            </a:br>
            <a:r>
              <a:rPr lang="en-US" altLang="zh-TW" dirty="0"/>
              <a:t>(Risk Acceptance Criteria)</a:t>
            </a:r>
            <a:endParaRPr lang="zh-TW" altLang="en-US" dirty="0"/>
          </a:p>
        </p:txBody>
      </p:sp>
      <p:sp>
        <p:nvSpPr>
          <p:cNvPr id="4" name="矩形 3">
            <a:extLst>
              <a:ext uri="{FF2B5EF4-FFF2-40B4-BE49-F238E27FC236}">
                <a16:creationId xmlns:a16="http://schemas.microsoft.com/office/drawing/2014/main" id="{26DA97BF-E08A-477F-8230-EB749A4D8F5F}"/>
              </a:ext>
            </a:extLst>
          </p:cNvPr>
          <p:cNvSpPr/>
          <p:nvPr/>
        </p:nvSpPr>
        <p:spPr>
          <a:xfrm>
            <a:off x="845840" y="1595227"/>
            <a:ext cx="7199784" cy="2585323"/>
          </a:xfrm>
          <a:prstGeom prst="rect">
            <a:avLst/>
          </a:prstGeom>
        </p:spPr>
        <p:txBody>
          <a:bodyPr wrap="square">
            <a:spAutoFit/>
          </a:bodyPr>
          <a:lstStyle/>
          <a:p>
            <a:r>
              <a:rPr lang="en-US" altLang="zh-TW" dirty="0"/>
              <a:t>【</a:t>
            </a:r>
            <a:r>
              <a:rPr lang="zh-TW" altLang="en-US" dirty="0"/>
              <a:t>風險接受準則</a:t>
            </a:r>
            <a:r>
              <a:rPr lang="en-US" altLang="zh-TW" dirty="0"/>
              <a:t>】</a:t>
            </a:r>
            <a:r>
              <a:rPr lang="zh-TW" altLang="en-US" dirty="0"/>
              <a:t>可依預期風險存在時間長短而不同，例如：風險可能與一暫時或短期的活動有關。</a:t>
            </a:r>
            <a:r>
              <a:rPr lang="zh-TW" altLang="en-US" b="1" dirty="0">
                <a:solidFill>
                  <a:srgbClr val="FF0000"/>
                </a:solidFill>
                <a:effectLst>
                  <a:outerShdw blurRad="38100" dist="38100" dir="2700000" algn="tl">
                    <a:srgbClr val="000000">
                      <a:alpha val="43137"/>
                    </a:srgbClr>
                  </a:outerShdw>
                </a:effectLst>
              </a:rPr>
              <a:t>設定風險接受準則</a:t>
            </a:r>
            <a:r>
              <a:rPr lang="zh-TW" altLang="en-US" dirty="0"/>
              <a:t>，宜考量下列項目：</a:t>
            </a:r>
          </a:p>
          <a:p>
            <a:pPr marL="742950" lvl="1" indent="-285750">
              <a:buFont typeface="Wingdings" panose="05000000000000000000" pitchFamily="2" charset="2"/>
              <a:buChar char="Ø"/>
            </a:pPr>
            <a:r>
              <a:rPr lang="zh-TW" altLang="en-US" dirty="0"/>
              <a:t>業務需求</a:t>
            </a:r>
            <a:r>
              <a:rPr lang="zh-TW" altLang="en-US" b="1" dirty="0">
                <a:solidFill>
                  <a:srgbClr val="FF0000"/>
                </a:solidFill>
                <a:effectLst>
                  <a:outerShdw blurRad="38100" dist="38100" dir="2700000" algn="tl">
                    <a:srgbClr val="000000">
                      <a:alpha val="43137"/>
                    </a:srgbClr>
                  </a:outerShdw>
                </a:effectLst>
              </a:rPr>
              <a:t>目標</a:t>
            </a:r>
          </a:p>
          <a:p>
            <a:pPr marL="742950" lvl="1" indent="-285750">
              <a:buFont typeface="Wingdings" panose="05000000000000000000" pitchFamily="2" charset="2"/>
              <a:buChar char="Ø"/>
            </a:pPr>
            <a:r>
              <a:rPr lang="zh-TW" altLang="en-US" dirty="0"/>
              <a:t>法律、法令、規章及合約方面的</a:t>
            </a:r>
            <a:r>
              <a:rPr lang="zh-TW" altLang="en-US" b="1" dirty="0">
                <a:solidFill>
                  <a:srgbClr val="FF0000"/>
                </a:solidFill>
                <a:effectLst>
                  <a:outerShdw blurRad="38100" dist="38100" dir="2700000" algn="tl">
                    <a:srgbClr val="000000">
                      <a:alpha val="43137"/>
                    </a:srgbClr>
                  </a:outerShdw>
                </a:effectLst>
              </a:rPr>
              <a:t>要求</a:t>
            </a:r>
          </a:p>
          <a:p>
            <a:pPr marL="742950" lvl="1" indent="-285750">
              <a:buFont typeface="Wingdings" panose="05000000000000000000" pitchFamily="2" charset="2"/>
              <a:buChar char="Ø"/>
            </a:pPr>
            <a:r>
              <a:rPr lang="zh-TW" altLang="en-US" dirty="0"/>
              <a:t>智慧財產權</a:t>
            </a:r>
            <a:r>
              <a:rPr lang="en-US" altLang="zh-TW" dirty="0"/>
              <a:t>(Intellectual Property Right</a:t>
            </a:r>
            <a:r>
              <a:rPr lang="zh-TW" altLang="en-US" dirty="0"/>
              <a:t>， </a:t>
            </a:r>
            <a:r>
              <a:rPr lang="en-US" altLang="zh-TW" dirty="0"/>
              <a:t>IPR)</a:t>
            </a:r>
          </a:p>
          <a:p>
            <a:pPr marL="742950" lvl="1" indent="-285750">
              <a:buFont typeface="Wingdings" panose="05000000000000000000" pitchFamily="2" charset="2"/>
              <a:buChar char="Ø"/>
            </a:pPr>
            <a:r>
              <a:rPr lang="zh-TW" altLang="en-US" dirty="0"/>
              <a:t>資源分配狀況</a:t>
            </a:r>
          </a:p>
          <a:p>
            <a:pPr marL="742950" lvl="1" indent="-285750">
              <a:buFont typeface="Wingdings" panose="05000000000000000000" pitchFamily="2" charset="2"/>
              <a:buChar char="Ø"/>
            </a:pPr>
            <a:r>
              <a:rPr lang="zh-TW" altLang="en-US" dirty="0"/>
              <a:t>技術成熟度</a:t>
            </a:r>
          </a:p>
          <a:p>
            <a:pPr marL="742950" lvl="1" indent="-285750">
              <a:buFont typeface="Wingdings" panose="05000000000000000000" pitchFamily="2" charset="2"/>
              <a:buChar char="Ø"/>
            </a:pPr>
            <a:r>
              <a:rPr lang="zh-TW" altLang="en-US" dirty="0"/>
              <a:t>經費預算</a:t>
            </a:r>
          </a:p>
          <a:p>
            <a:pPr marL="742950" lvl="1" indent="-285750">
              <a:buFont typeface="Wingdings" panose="05000000000000000000" pitchFamily="2" charset="2"/>
              <a:buChar char="Ø"/>
            </a:pPr>
            <a:r>
              <a:rPr lang="zh-TW" altLang="en-US" dirty="0"/>
              <a:t>社會與人道主義因素</a:t>
            </a:r>
            <a:endParaRPr lang="en-US" altLang="zh-TW" dirty="0"/>
          </a:p>
        </p:txBody>
      </p:sp>
      <p:sp>
        <p:nvSpPr>
          <p:cNvPr id="5" name="矩形 4">
            <a:extLst>
              <a:ext uri="{FF2B5EF4-FFF2-40B4-BE49-F238E27FC236}">
                <a16:creationId xmlns:a16="http://schemas.microsoft.com/office/drawing/2014/main" id="{B4E03178-4BC0-4716-B910-BC487E848873}"/>
              </a:ext>
            </a:extLst>
          </p:cNvPr>
          <p:cNvSpPr/>
          <p:nvPr/>
        </p:nvSpPr>
        <p:spPr>
          <a:xfrm>
            <a:off x="845840" y="4458543"/>
            <a:ext cx="7452320" cy="2308324"/>
          </a:xfrm>
          <a:prstGeom prst="rect">
            <a:avLst/>
          </a:prstGeom>
        </p:spPr>
        <p:txBody>
          <a:bodyPr wrap="square">
            <a:spAutoFit/>
          </a:bodyPr>
          <a:lstStyle/>
          <a:p>
            <a:r>
              <a:rPr lang="zh-TW" altLang="en-US" dirty="0">
                <a:latin typeface="Arial" panose="020B0604020202020204" pitchFamily="34" charset="0"/>
                <a:ea typeface="新細明體" panose="02020500000000000000" pitchFamily="18" charset="-120"/>
              </a:rPr>
              <a:t>風險接受準則得用以</a:t>
            </a:r>
            <a:r>
              <a:rPr lang="zh-TW" altLang="en-US" b="1" dirty="0">
                <a:solidFill>
                  <a:srgbClr val="FF0000"/>
                </a:solidFill>
                <a:effectLst>
                  <a:outerShdw blurRad="38100" dist="38100" dir="2700000" algn="tl">
                    <a:srgbClr val="000000">
                      <a:alpha val="43137"/>
                    </a:srgbClr>
                  </a:outerShdw>
                </a:effectLst>
                <a:latin typeface="Arial" panose="020B0604020202020204" pitchFamily="34" charset="0"/>
                <a:ea typeface="新細明體" panose="02020500000000000000" pitchFamily="18" charset="-120"/>
              </a:rPr>
              <a:t>具體</a:t>
            </a:r>
            <a:r>
              <a:rPr lang="zh-TW" altLang="en-US" dirty="0">
                <a:latin typeface="Arial" panose="020B0604020202020204" pitchFamily="34" charset="0"/>
                <a:ea typeface="新細明體" panose="02020500000000000000" pitchFamily="18" charset="-120"/>
              </a:rPr>
              <a:t>指定風險處理的範圍與標的，包括有：</a:t>
            </a:r>
          </a:p>
          <a:p>
            <a:pPr marL="742950" lvl="1" indent="-285750">
              <a:buFont typeface="Wingdings" panose="05000000000000000000" pitchFamily="2" charset="2"/>
              <a:buChar char="Ø"/>
            </a:pPr>
            <a:r>
              <a:rPr lang="zh-TW" altLang="en-US" dirty="0">
                <a:latin typeface="Arial" panose="020B0604020202020204" pitchFamily="34" charset="0"/>
                <a:ea typeface="新細明體" panose="02020500000000000000" pitchFamily="18" charset="-120"/>
              </a:rPr>
              <a:t>無法接受違反個資法情事；</a:t>
            </a:r>
          </a:p>
          <a:p>
            <a:pPr marL="742950" lvl="1" indent="-285750">
              <a:buFont typeface="Wingdings" panose="05000000000000000000" pitchFamily="2" charset="2"/>
              <a:buChar char="Ø"/>
            </a:pPr>
            <a:r>
              <a:rPr lang="zh-TW" altLang="en-US" dirty="0">
                <a:latin typeface="Arial" panose="020B0604020202020204" pitchFamily="34" charset="0"/>
                <a:ea typeface="新細明體" panose="02020500000000000000" pitchFamily="18" charset="-120"/>
              </a:rPr>
              <a:t>接受系統或業斷中斷</a:t>
            </a:r>
            <a:r>
              <a:rPr lang="en-US" altLang="zh-TW" dirty="0">
                <a:latin typeface="Arial" panose="020B0604020202020204" pitchFamily="34" charset="0"/>
                <a:ea typeface="新細明體" panose="02020500000000000000" pitchFamily="18" charset="-120"/>
              </a:rPr>
              <a:t>4hr</a:t>
            </a:r>
            <a:r>
              <a:rPr lang="zh-TW" altLang="en-US" dirty="0">
                <a:latin typeface="Arial" panose="020B0604020202020204" pitchFamily="34" charset="0"/>
                <a:ea typeface="新細明體" panose="02020500000000000000" pitchFamily="18" charset="-120"/>
              </a:rPr>
              <a:t>以內；</a:t>
            </a:r>
          </a:p>
          <a:p>
            <a:pPr marL="742950" lvl="1" indent="-285750">
              <a:buFont typeface="Wingdings" panose="05000000000000000000" pitchFamily="2" charset="2"/>
              <a:buChar char="Ø"/>
            </a:pPr>
            <a:r>
              <a:rPr lang="zh-TW" altLang="en-US" dirty="0">
                <a:latin typeface="Arial" panose="020B0604020202020204" pitchFamily="34" charset="0"/>
                <a:ea typeface="新細明體" panose="02020500000000000000" pitchFamily="18" charset="-120"/>
              </a:rPr>
              <a:t>關鍵業務不得中斷超過</a:t>
            </a:r>
            <a:r>
              <a:rPr lang="en-US" altLang="zh-TW" dirty="0">
                <a:latin typeface="Arial" panose="020B0604020202020204" pitchFamily="34" charset="0"/>
                <a:ea typeface="新細明體" panose="02020500000000000000" pitchFamily="18" charset="-120"/>
              </a:rPr>
              <a:t>1hr</a:t>
            </a:r>
            <a:r>
              <a:rPr lang="zh-TW" altLang="en-US" dirty="0">
                <a:latin typeface="Arial" panose="020B0604020202020204" pitchFamily="34" charset="0"/>
                <a:ea typeface="新細明體" panose="02020500000000000000" pitchFamily="18" charset="-120"/>
              </a:rPr>
              <a:t>；</a:t>
            </a:r>
          </a:p>
          <a:p>
            <a:pPr marL="742950" lvl="1" indent="-285750">
              <a:buFont typeface="Wingdings" panose="05000000000000000000" pitchFamily="2" charset="2"/>
              <a:buChar char="Ø"/>
            </a:pPr>
            <a:r>
              <a:rPr lang="zh-TW" altLang="en-US" dirty="0">
                <a:latin typeface="Arial" panose="020B0604020202020204" pitchFamily="34" charset="0"/>
                <a:ea typeface="新細明體" panose="02020500000000000000" pitchFamily="18" charset="-120"/>
              </a:rPr>
              <a:t>無法接受全面侵害智慧財產權情事，對同仁自行下載導致侵權行為，透過教育訓練加強輔導；</a:t>
            </a:r>
          </a:p>
          <a:p>
            <a:pPr marL="742950" lvl="1" indent="-285750">
              <a:buFont typeface="Wingdings" panose="05000000000000000000" pitchFamily="2" charset="2"/>
              <a:buChar char="Ø"/>
            </a:pPr>
            <a:r>
              <a:rPr lang="zh-TW" altLang="en-US" dirty="0">
                <a:latin typeface="Arial" panose="020B0604020202020204" pitchFamily="34" charset="0"/>
                <a:ea typeface="新細明體" panose="02020500000000000000" pitchFamily="18" charset="-120"/>
              </a:rPr>
              <a:t>接受現有資訊技術無法克服的風險，但須有處理方式，且處理方式不得超過最大容許中斷時間</a:t>
            </a:r>
            <a:r>
              <a:rPr lang="en-US" altLang="zh-TW" dirty="0">
                <a:latin typeface="Arial" panose="020B0604020202020204" pitchFamily="34" charset="0"/>
                <a:ea typeface="新細明體" panose="02020500000000000000" pitchFamily="18" charset="-120"/>
              </a:rPr>
              <a:t>(MTPD)</a:t>
            </a:r>
            <a:r>
              <a:rPr lang="zh-TW" altLang="en-US" dirty="0">
                <a:latin typeface="Arial" panose="020B0604020202020204" pitchFamily="34" charset="0"/>
                <a:ea typeface="新細明體" panose="02020500000000000000" pitchFamily="18" charset="-120"/>
              </a:rPr>
              <a:t>。</a:t>
            </a:r>
            <a:endParaRPr lang="zh-TW" altLang="en-US" sz="2800" dirty="0">
              <a:latin typeface="Arial" panose="020B0604020202020204" pitchFamily="34" charset="0"/>
              <a:ea typeface="新細明體" panose="02020500000000000000" pitchFamily="18" charset="-120"/>
            </a:endParaRPr>
          </a:p>
        </p:txBody>
      </p:sp>
    </p:spTree>
    <p:extLst>
      <p:ext uri="{BB962C8B-B14F-4D97-AF65-F5344CB8AC3E}">
        <p14:creationId xmlns:p14="http://schemas.microsoft.com/office/powerpoint/2010/main" val="1610934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730DB56B-5DAA-4E2B-AB0C-8B6264390748}"/>
              </a:ext>
            </a:extLst>
          </p:cNvPr>
          <p:cNvSpPr txBox="1"/>
          <p:nvPr/>
        </p:nvSpPr>
        <p:spPr>
          <a:xfrm>
            <a:off x="0" y="4581128"/>
            <a:ext cx="9144000" cy="923330"/>
          </a:xfrm>
          <a:prstGeom prst="rect">
            <a:avLst/>
          </a:prstGeom>
          <a:solidFill>
            <a:srgbClr val="0070C0"/>
          </a:solidFill>
        </p:spPr>
        <p:txBody>
          <a:bodyPr wrap="square" rtlCol="0">
            <a:spAutoFit/>
          </a:bodyPr>
          <a:lstStyle/>
          <a:p>
            <a:pPr algn="ctr"/>
            <a:r>
              <a:rPr lang="zh-TW" altLang="en-US" sz="5400" dirty="0"/>
              <a:t>風險管理流程與操作</a:t>
            </a:r>
          </a:p>
        </p:txBody>
      </p:sp>
    </p:spTree>
    <p:extLst>
      <p:ext uri="{BB962C8B-B14F-4D97-AF65-F5344CB8AC3E}">
        <p14:creationId xmlns:p14="http://schemas.microsoft.com/office/powerpoint/2010/main" val="1803994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A77045-F0D5-4B18-B132-A8E2D82F06E8}"/>
              </a:ext>
            </a:extLst>
          </p:cNvPr>
          <p:cNvSpPr>
            <a:spLocks noGrp="1"/>
          </p:cNvSpPr>
          <p:nvPr>
            <p:ph type="title"/>
          </p:nvPr>
        </p:nvSpPr>
        <p:spPr/>
        <p:txBody>
          <a:bodyPr/>
          <a:lstStyle/>
          <a:p>
            <a:r>
              <a:rPr lang="zh-TW" altLang="en-US" dirty="0"/>
              <a:t>目的</a:t>
            </a:r>
          </a:p>
        </p:txBody>
      </p:sp>
      <p:sp>
        <p:nvSpPr>
          <p:cNvPr id="3" name="矩形 2">
            <a:extLst>
              <a:ext uri="{FF2B5EF4-FFF2-40B4-BE49-F238E27FC236}">
                <a16:creationId xmlns:a16="http://schemas.microsoft.com/office/drawing/2014/main" id="{63DBBDA2-1F8F-497E-84D9-34326F73A7A1}"/>
              </a:ext>
            </a:extLst>
          </p:cNvPr>
          <p:cNvSpPr/>
          <p:nvPr/>
        </p:nvSpPr>
        <p:spPr>
          <a:xfrm>
            <a:off x="1187624" y="1417638"/>
            <a:ext cx="6534472" cy="2677656"/>
          </a:xfrm>
          <a:prstGeom prst="rect">
            <a:avLst/>
          </a:prstGeom>
        </p:spPr>
        <p:txBody>
          <a:bodyPr wrap="square">
            <a:spAutoFit/>
          </a:bodyPr>
          <a:lstStyle/>
          <a:p>
            <a:pPr marL="342900" indent="-342900">
              <a:buFont typeface="Wingdings" panose="05000000000000000000" pitchFamily="2" charset="2"/>
              <a:buChar char="Ø"/>
            </a:pPr>
            <a:r>
              <a:rPr lang="zh-TW" altLang="en-US" sz="2400" dirty="0"/>
              <a:t>實作</a:t>
            </a:r>
            <a:r>
              <a:rPr lang="zh-TW" altLang="en-US" sz="2400" b="1" dirty="0">
                <a:solidFill>
                  <a:srgbClr val="FF0000"/>
                </a:solidFill>
                <a:effectLst>
                  <a:outerShdw blurRad="38100" dist="38100" dir="2700000" algn="tl">
                    <a:srgbClr val="000000">
                      <a:alpha val="43137"/>
                    </a:srgbClr>
                  </a:outerShdw>
                </a:effectLst>
              </a:rPr>
              <a:t>高階</a:t>
            </a:r>
            <a:r>
              <a:rPr lang="zh-TW" altLang="en-US" sz="2400" dirty="0"/>
              <a:t>風險評鑑作法</a:t>
            </a:r>
          </a:p>
          <a:p>
            <a:pPr marL="342900" indent="-342900">
              <a:buFont typeface="Wingdings" panose="05000000000000000000" pitchFamily="2" charset="2"/>
              <a:buChar char="Ø"/>
            </a:pPr>
            <a:r>
              <a:rPr lang="zh-TW" altLang="en-US" sz="2400" dirty="0"/>
              <a:t>實作</a:t>
            </a:r>
            <a:r>
              <a:rPr lang="zh-TW" altLang="en-US" sz="2400" b="1" dirty="0">
                <a:solidFill>
                  <a:srgbClr val="FF0000"/>
                </a:solidFill>
                <a:effectLst>
                  <a:outerShdw blurRad="38100" dist="38100" dir="2700000" algn="tl">
                    <a:srgbClr val="000000">
                      <a:alpha val="43137"/>
                    </a:srgbClr>
                  </a:outerShdw>
                </a:effectLst>
              </a:rPr>
              <a:t>詳細</a:t>
            </a:r>
            <a:r>
              <a:rPr lang="zh-TW" altLang="en-US" sz="2400" dirty="0"/>
              <a:t>風險評鑑作法</a:t>
            </a:r>
          </a:p>
          <a:p>
            <a:pPr marL="342900" indent="-342900">
              <a:buFont typeface="Wingdings" panose="05000000000000000000" pitchFamily="2" charset="2"/>
              <a:buChar char="Ø"/>
            </a:pPr>
            <a:r>
              <a:rPr lang="zh-TW" altLang="en-US" sz="2400" dirty="0"/>
              <a:t>風險</a:t>
            </a:r>
            <a:r>
              <a:rPr lang="zh-TW" altLang="en-US" sz="2400" b="1" dirty="0">
                <a:solidFill>
                  <a:srgbClr val="FF0000"/>
                </a:solidFill>
                <a:effectLst>
                  <a:outerShdw blurRad="38100" dist="38100" dir="2700000" algn="tl">
                    <a:srgbClr val="000000">
                      <a:alpha val="43137"/>
                    </a:srgbClr>
                  </a:outerShdw>
                </a:effectLst>
              </a:rPr>
              <a:t>處理</a:t>
            </a:r>
            <a:r>
              <a:rPr lang="zh-TW" altLang="en-US" sz="2400" dirty="0"/>
              <a:t>與建立全景的關係</a:t>
            </a:r>
          </a:p>
          <a:p>
            <a:pPr marL="342900" indent="-342900">
              <a:buFont typeface="Wingdings" panose="05000000000000000000" pitchFamily="2" charset="2"/>
              <a:buChar char="Ø"/>
            </a:pPr>
            <a:r>
              <a:rPr lang="en-US" altLang="zh-TW" sz="2400" dirty="0"/>
              <a:t>4</a:t>
            </a:r>
            <a:r>
              <a:rPr lang="zh-TW" altLang="en-US" sz="2400" dirty="0"/>
              <a:t>種風險處理</a:t>
            </a:r>
            <a:r>
              <a:rPr lang="zh-TW" altLang="en-US" sz="2400" b="1" dirty="0">
                <a:solidFill>
                  <a:srgbClr val="FF0000"/>
                </a:solidFill>
                <a:effectLst>
                  <a:outerShdw blurRad="38100" dist="38100" dir="2700000" algn="tl">
                    <a:srgbClr val="000000">
                      <a:alpha val="43137"/>
                    </a:srgbClr>
                  </a:outerShdw>
                </a:effectLst>
              </a:rPr>
              <a:t>策略</a:t>
            </a:r>
            <a:r>
              <a:rPr lang="zh-TW" altLang="en-US" sz="2400" dirty="0"/>
              <a:t>的定義與差別</a:t>
            </a:r>
          </a:p>
          <a:p>
            <a:pPr marL="342900" indent="-342900">
              <a:buFont typeface="Wingdings" panose="05000000000000000000" pitchFamily="2" charset="2"/>
              <a:buChar char="Ø"/>
            </a:pPr>
            <a:r>
              <a:rPr lang="zh-TW" altLang="en-US" sz="2400" dirty="0"/>
              <a:t>控制措施選擇原則，以利日後選擇最適合機</a:t>
            </a:r>
          </a:p>
          <a:p>
            <a:r>
              <a:rPr lang="zh-TW" altLang="en-US" sz="2400" dirty="0"/>
              <a:t>     關的控制措施進行實作</a:t>
            </a:r>
          </a:p>
          <a:p>
            <a:pPr marL="342900" indent="-342900">
              <a:buFont typeface="Wingdings" panose="05000000000000000000" pitchFamily="2" charset="2"/>
              <a:buChar char="Ø"/>
            </a:pPr>
            <a:r>
              <a:rPr lang="zh-TW" altLang="en-US" sz="2400" dirty="0"/>
              <a:t>控制措施選擇主要來源</a:t>
            </a:r>
          </a:p>
        </p:txBody>
      </p:sp>
    </p:spTree>
    <p:extLst>
      <p:ext uri="{BB962C8B-B14F-4D97-AF65-F5344CB8AC3E}">
        <p14:creationId xmlns:p14="http://schemas.microsoft.com/office/powerpoint/2010/main" val="2704774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9D6387-CD78-43DB-B264-26505C401B83}"/>
              </a:ext>
            </a:extLst>
          </p:cNvPr>
          <p:cNvSpPr>
            <a:spLocks noGrp="1"/>
          </p:cNvSpPr>
          <p:nvPr>
            <p:ph type="title"/>
          </p:nvPr>
        </p:nvSpPr>
        <p:spPr/>
        <p:txBody>
          <a:bodyPr/>
          <a:lstStyle/>
          <a:p>
            <a:r>
              <a:rPr lang="zh-TW" altLang="en-US" dirty="0"/>
              <a:t>高階風險評鑑簡介</a:t>
            </a:r>
          </a:p>
        </p:txBody>
      </p:sp>
      <p:sp>
        <p:nvSpPr>
          <p:cNvPr id="3" name="矩形 2">
            <a:extLst>
              <a:ext uri="{FF2B5EF4-FFF2-40B4-BE49-F238E27FC236}">
                <a16:creationId xmlns:a16="http://schemas.microsoft.com/office/drawing/2014/main" id="{A323FFF8-CB30-4677-B172-2C14581D67C1}"/>
              </a:ext>
            </a:extLst>
          </p:cNvPr>
          <p:cNvSpPr/>
          <p:nvPr/>
        </p:nvSpPr>
        <p:spPr>
          <a:xfrm>
            <a:off x="755576" y="1484784"/>
            <a:ext cx="7128792" cy="4524315"/>
          </a:xfrm>
          <a:prstGeom prst="rect">
            <a:avLst/>
          </a:prstGeom>
        </p:spPr>
        <p:txBody>
          <a:bodyPr wrap="square">
            <a:spAutoFit/>
          </a:bodyPr>
          <a:lstStyle/>
          <a:p>
            <a:r>
              <a:rPr lang="zh-TW" altLang="en-US" dirty="0"/>
              <a:t>根據</a:t>
            </a:r>
            <a:r>
              <a:rPr lang="en-US" altLang="zh-TW" dirty="0"/>
              <a:t>ISO/IEC 27005</a:t>
            </a:r>
          </a:p>
          <a:p>
            <a:pPr marL="742950" lvl="1" indent="-285750">
              <a:buFont typeface="Wingdings" panose="05000000000000000000" pitchFamily="2" charset="2"/>
              <a:buChar char="Ø"/>
            </a:pPr>
            <a:r>
              <a:rPr lang="zh-TW" altLang="en-US" dirty="0"/>
              <a:t>對內部所有資通系統，找出營運價值與</a:t>
            </a:r>
            <a:r>
              <a:rPr lang="zh-TW" altLang="en-US" b="1" dirty="0">
                <a:solidFill>
                  <a:srgbClr val="FF0000"/>
                </a:solidFill>
                <a:effectLst>
                  <a:outerShdw blurRad="38100" dist="38100" dir="2700000" algn="tl">
                    <a:srgbClr val="000000">
                      <a:alpha val="43137"/>
                    </a:srgbClr>
                  </a:outerShdw>
                </a:effectLst>
              </a:rPr>
              <a:t>高階衝擊</a:t>
            </a:r>
            <a:r>
              <a:rPr lang="zh-TW" altLang="en-US" dirty="0"/>
              <a:t>影響</a:t>
            </a:r>
          </a:p>
          <a:p>
            <a:pPr marL="742950" lvl="1" indent="-285750">
              <a:buFont typeface="Wingdings" panose="05000000000000000000" pitchFamily="2" charset="2"/>
              <a:buChar char="Ø"/>
            </a:pPr>
            <a:r>
              <a:rPr lang="zh-TW" altLang="en-US" dirty="0"/>
              <a:t>不須對所有資通系統的所有資訊資產，以資產價值、威脅、脆弱性及後果的系統化詳細風險評鑑開始</a:t>
            </a:r>
          </a:p>
          <a:p>
            <a:pPr marL="742950" lvl="1" indent="-285750">
              <a:buFont typeface="Wingdings" panose="05000000000000000000" pitchFamily="2" charset="2"/>
              <a:buChar char="Ø"/>
            </a:pPr>
            <a:r>
              <a:rPr lang="zh-TW" altLang="en-US" dirty="0"/>
              <a:t>基於人力、預算及時間考量來運用</a:t>
            </a:r>
            <a:endParaRPr lang="en-US" altLang="zh-TW" dirty="0"/>
          </a:p>
          <a:p>
            <a:pPr marL="742950" lvl="1" indent="-285750">
              <a:buFont typeface="Wingdings" panose="05000000000000000000" pitchFamily="2" charset="2"/>
              <a:buChar char="Ø"/>
            </a:pPr>
            <a:endParaRPr lang="en-US" altLang="zh-TW" dirty="0"/>
          </a:p>
          <a:p>
            <a:r>
              <a:rPr lang="zh-TW" altLang="en-US" dirty="0"/>
              <a:t>高階風險評鑑的特色：</a:t>
            </a:r>
          </a:p>
          <a:p>
            <a:pPr marL="742950" lvl="1" indent="-285750">
              <a:buFont typeface="Wingdings" panose="05000000000000000000" pitchFamily="2" charset="2"/>
              <a:buChar char="Ø"/>
            </a:pPr>
            <a:r>
              <a:rPr lang="zh-TW" altLang="en-US" dirty="0"/>
              <a:t>機關可</a:t>
            </a:r>
            <a:r>
              <a:rPr lang="zh-TW" altLang="en-US" b="1" dirty="0">
                <a:solidFill>
                  <a:srgbClr val="FF0000"/>
                </a:solidFill>
                <a:effectLst>
                  <a:outerShdw blurRad="38100" dist="38100" dir="2700000" algn="tl">
                    <a:srgbClr val="000000">
                      <a:alpha val="43137"/>
                    </a:srgbClr>
                  </a:outerShdw>
                </a:effectLst>
              </a:rPr>
              <a:t>迅速</a:t>
            </a:r>
            <a:r>
              <a:rPr lang="zh-TW" altLang="en-US" dirty="0"/>
              <a:t>鑑別出內部所有資通系統的安全等級或關鍵程度，有助於先對較</a:t>
            </a:r>
            <a:r>
              <a:rPr lang="zh-TW" altLang="en-US" b="1" dirty="0">
                <a:solidFill>
                  <a:srgbClr val="FF0000"/>
                </a:solidFill>
                <a:effectLst>
                  <a:outerShdw blurRad="38100" dist="38100" dir="2700000" algn="tl">
                    <a:srgbClr val="000000">
                      <a:alpha val="43137"/>
                    </a:srgbClr>
                  </a:outerShdw>
                </a:effectLst>
              </a:rPr>
              <a:t>關鍵</a:t>
            </a:r>
            <a:r>
              <a:rPr lang="zh-TW" altLang="en-US" dirty="0"/>
              <a:t>或</a:t>
            </a:r>
            <a:r>
              <a:rPr lang="zh-TW" altLang="en-US" b="1" dirty="0">
                <a:solidFill>
                  <a:srgbClr val="FF0000"/>
                </a:solidFill>
                <a:effectLst>
                  <a:outerShdw blurRad="38100" dist="38100" dir="2700000" algn="tl">
                    <a:srgbClr val="000000">
                      <a:alpha val="43137"/>
                    </a:srgbClr>
                  </a:outerShdw>
                </a:effectLst>
              </a:rPr>
              <a:t>衝擊影響</a:t>
            </a:r>
            <a:r>
              <a:rPr lang="zh-TW" altLang="en-US" dirty="0"/>
              <a:t>較大的系統做基本的</a:t>
            </a:r>
            <a:r>
              <a:rPr lang="zh-TW" altLang="en-US" b="1" dirty="0">
                <a:solidFill>
                  <a:srgbClr val="FF0000"/>
                </a:solidFill>
                <a:effectLst>
                  <a:outerShdw blurRad="38100" dist="38100" dir="2700000" algn="tl">
                    <a:srgbClr val="000000">
                      <a:alpha val="43137"/>
                    </a:srgbClr>
                  </a:outerShdw>
                </a:effectLst>
              </a:rPr>
              <a:t>防護</a:t>
            </a:r>
            <a:r>
              <a:rPr lang="zh-TW" altLang="en-US" dirty="0"/>
              <a:t>。</a:t>
            </a:r>
          </a:p>
          <a:p>
            <a:pPr marL="742950" lvl="1" indent="-285750">
              <a:buFont typeface="Wingdings" panose="05000000000000000000" pitchFamily="2" charset="2"/>
              <a:buChar char="Ø"/>
            </a:pPr>
            <a:r>
              <a:rPr lang="zh-TW" altLang="en-US" dirty="0"/>
              <a:t>高階風險評鑑是以資通系統整體考量為主，評鑑其機密性，完整性及可用性</a:t>
            </a:r>
            <a:r>
              <a:rPr lang="zh-TW" altLang="en-US" b="1" dirty="0">
                <a:solidFill>
                  <a:srgbClr val="FF0000"/>
                </a:solidFill>
                <a:effectLst>
                  <a:outerShdw blurRad="38100" dist="38100" dir="2700000" algn="tl">
                    <a:srgbClr val="000000">
                      <a:alpha val="43137"/>
                    </a:srgbClr>
                  </a:outerShdw>
                </a:effectLst>
              </a:rPr>
              <a:t>喪失所造成的影響</a:t>
            </a:r>
            <a:r>
              <a:rPr lang="zh-TW" altLang="en-US" dirty="0"/>
              <a:t>。並未細到各項資產。</a:t>
            </a:r>
          </a:p>
          <a:p>
            <a:pPr marL="742950" lvl="1" indent="-285750">
              <a:buFont typeface="Wingdings" panose="05000000000000000000" pitchFamily="2" charset="2"/>
              <a:buChar char="Ø"/>
            </a:pPr>
            <a:r>
              <a:rPr lang="zh-TW" altLang="en-US" dirty="0"/>
              <a:t>機關宜考量人力與預算，先對機關的資通系統執行高階風險評鑑，有助於將有限的預算投入較關鍵系統的保護。</a:t>
            </a:r>
          </a:p>
          <a:p>
            <a:pPr marL="742950" lvl="1" indent="-285750">
              <a:buFont typeface="Wingdings" panose="05000000000000000000" pitchFamily="2" charset="2"/>
              <a:buChar char="Ø"/>
            </a:pPr>
            <a:r>
              <a:rPr lang="zh-TW" altLang="en-US" dirty="0"/>
              <a:t>高階風險評鑑主要是針對</a:t>
            </a:r>
            <a:r>
              <a:rPr lang="zh-TW" altLang="en-US" b="1" dirty="0">
                <a:solidFill>
                  <a:srgbClr val="FF0000"/>
                </a:solidFill>
                <a:effectLst>
                  <a:outerShdw blurRad="38100" dist="38100" dir="2700000" algn="tl">
                    <a:srgbClr val="000000">
                      <a:alpha val="43137"/>
                    </a:srgbClr>
                  </a:outerShdw>
                </a:effectLst>
              </a:rPr>
              <a:t>資通系統</a:t>
            </a:r>
            <a:r>
              <a:rPr lang="zh-TW" altLang="en-US" dirty="0"/>
              <a:t>來作評鑑，而詳細風險評鑑則會細到每一項資產，可見得詳細風險評鑑是較耗費人力的一項工作。</a:t>
            </a:r>
          </a:p>
        </p:txBody>
      </p:sp>
    </p:spTree>
    <p:extLst>
      <p:ext uri="{BB962C8B-B14F-4D97-AF65-F5344CB8AC3E}">
        <p14:creationId xmlns:p14="http://schemas.microsoft.com/office/powerpoint/2010/main" val="3431308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a:t>
            </a:r>
            <a:endParaRPr lang="zh-TW" altLang="en-US" dirty="0"/>
          </a:p>
        </p:txBody>
      </p:sp>
      <p:sp>
        <p:nvSpPr>
          <p:cNvPr id="3" name="內容版面配置區 2"/>
          <p:cNvSpPr>
            <a:spLocks noGrp="1"/>
          </p:cNvSpPr>
          <p:nvPr>
            <p:ph idx="1"/>
          </p:nvPr>
        </p:nvSpPr>
        <p:spPr/>
        <p:txBody>
          <a:bodyPr/>
          <a:lstStyle/>
          <a:p>
            <a:r>
              <a:rPr lang="en-US" altLang="zh-TW" dirty="0"/>
              <a:t>CNS/ISO 27005</a:t>
            </a:r>
          </a:p>
          <a:p>
            <a:r>
              <a:rPr lang="en-US" altLang="zh-TW" dirty="0"/>
              <a:t>NIST 800-53</a:t>
            </a:r>
          </a:p>
          <a:p>
            <a:r>
              <a:rPr lang="en-US" altLang="zh-TW" dirty="0"/>
              <a:t>CNS/ISO 31000</a:t>
            </a:r>
            <a:endParaRPr lang="zh-TW" altLang="en-US" dirty="0"/>
          </a:p>
        </p:txBody>
      </p:sp>
    </p:spTree>
    <p:extLst>
      <p:ext uri="{BB962C8B-B14F-4D97-AF65-F5344CB8AC3E}">
        <p14:creationId xmlns:p14="http://schemas.microsoft.com/office/powerpoint/2010/main" val="1921705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CCC980-0D52-4815-8E86-BED3A3F87138}"/>
              </a:ext>
            </a:extLst>
          </p:cNvPr>
          <p:cNvSpPr>
            <a:spLocks noGrp="1"/>
          </p:cNvSpPr>
          <p:nvPr>
            <p:ph type="title"/>
          </p:nvPr>
        </p:nvSpPr>
        <p:spPr/>
        <p:txBody>
          <a:bodyPr/>
          <a:lstStyle/>
          <a:p>
            <a:r>
              <a:rPr lang="zh-TW" altLang="en-US" dirty="0"/>
              <a:t>高階風險評鑑特色與注意事項</a:t>
            </a:r>
          </a:p>
        </p:txBody>
      </p:sp>
      <p:graphicFrame>
        <p:nvGraphicFramePr>
          <p:cNvPr id="7" name="表格 6">
            <a:extLst>
              <a:ext uri="{FF2B5EF4-FFF2-40B4-BE49-F238E27FC236}">
                <a16:creationId xmlns:a16="http://schemas.microsoft.com/office/drawing/2014/main" id="{57D5E812-6486-4878-9E06-78F34E861FBA}"/>
              </a:ext>
            </a:extLst>
          </p:cNvPr>
          <p:cNvGraphicFramePr>
            <a:graphicFrameLocks noGrp="1"/>
          </p:cNvGraphicFramePr>
          <p:nvPr>
            <p:extLst>
              <p:ext uri="{D42A27DB-BD31-4B8C-83A1-F6EECF244321}">
                <p14:modId xmlns:p14="http://schemas.microsoft.com/office/powerpoint/2010/main" val="1062026073"/>
              </p:ext>
            </p:extLst>
          </p:nvPr>
        </p:nvGraphicFramePr>
        <p:xfrm>
          <a:off x="798969" y="1484784"/>
          <a:ext cx="7117659" cy="2021840"/>
        </p:xfrm>
        <a:graphic>
          <a:graphicData uri="http://schemas.openxmlformats.org/drawingml/2006/table">
            <a:tbl>
              <a:tblPr firstRow="1" bandRow="1">
                <a:tableStyleId>{5C22544A-7EE6-4342-B048-85BDC9FD1C3A}</a:tableStyleId>
              </a:tblPr>
              <a:tblGrid>
                <a:gridCol w="351155">
                  <a:extLst>
                    <a:ext uri="{9D8B030D-6E8A-4147-A177-3AD203B41FA5}">
                      <a16:colId xmlns:a16="http://schemas.microsoft.com/office/drawing/2014/main" val="1727514666"/>
                    </a:ext>
                  </a:extLst>
                </a:gridCol>
                <a:gridCol w="6766504">
                  <a:extLst>
                    <a:ext uri="{9D8B030D-6E8A-4147-A177-3AD203B41FA5}">
                      <a16:colId xmlns:a16="http://schemas.microsoft.com/office/drawing/2014/main" val="3943805312"/>
                    </a:ext>
                  </a:extLst>
                </a:gridCol>
              </a:tblGrid>
              <a:tr h="370840">
                <a:tc>
                  <a:txBody>
                    <a:bodyPr/>
                    <a:lstStyle/>
                    <a:p>
                      <a:pPr algn="ctr"/>
                      <a:endParaRPr lang="zh-TW" altLang="en-US" dirty="0"/>
                    </a:p>
                  </a:txBody>
                  <a:tcPr anchor="ctr"/>
                </a:tc>
                <a:tc>
                  <a:txBody>
                    <a:bodyPr/>
                    <a:lstStyle/>
                    <a:p>
                      <a:endParaRPr lang="zh-TW" altLang="en-US"/>
                    </a:p>
                  </a:txBody>
                  <a:tcPr/>
                </a:tc>
                <a:extLst>
                  <a:ext uri="{0D108BD9-81ED-4DB2-BD59-A6C34878D82A}">
                    <a16:rowId xmlns:a16="http://schemas.microsoft.com/office/drawing/2014/main" val="681383779"/>
                  </a:ext>
                </a:extLst>
              </a:tr>
              <a:tr h="370840">
                <a:tc>
                  <a:txBody>
                    <a:bodyPr/>
                    <a:lstStyle/>
                    <a:p>
                      <a:pPr algn="ctr"/>
                      <a:r>
                        <a:rPr lang="en-US" altLang="zh-TW" dirty="0"/>
                        <a:t>1</a:t>
                      </a:r>
                      <a:endParaRPr lang="zh-TW" altLang="en-US" dirty="0"/>
                    </a:p>
                  </a:txBody>
                  <a:tcPr anchor="ctr"/>
                </a:tc>
                <a:tc>
                  <a:txBody>
                    <a:bodyPr/>
                    <a:lstStyle/>
                    <a:p>
                      <a:r>
                        <a:rPr lang="zh-TW" altLang="en-US" b="1" dirty="0">
                          <a:solidFill>
                            <a:srgbClr val="FF0000"/>
                          </a:solidFill>
                          <a:effectLst>
                            <a:outerShdw blurRad="38100" dist="38100" dir="2700000" algn="tl">
                              <a:srgbClr val="000000">
                                <a:alpha val="43137"/>
                              </a:srgbClr>
                            </a:outerShdw>
                          </a:effectLst>
                        </a:rPr>
                        <a:t>迅速</a:t>
                      </a:r>
                      <a:r>
                        <a:rPr lang="zh-TW" altLang="en-US" dirty="0"/>
                        <a:t>因應，把握</a:t>
                      </a:r>
                      <a:r>
                        <a:rPr lang="zh-TW" altLang="en-US" sz="1800" b="1" kern="1200" dirty="0">
                          <a:solidFill>
                            <a:srgbClr val="FF0000"/>
                          </a:solidFill>
                          <a:effectLst>
                            <a:outerShdw blurRad="38100" dist="38100" dir="2700000" algn="tl">
                              <a:srgbClr val="000000">
                                <a:alpha val="43137"/>
                              </a:srgbClr>
                            </a:outerShdw>
                          </a:effectLst>
                          <a:latin typeface="+mn-lt"/>
                          <a:ea typeface="+mn-ea"/>
                          <a:cs typeface="+mn-cs"/>
                        </a:rPr>
                        <a:t>時效</a:t>
                      </a:r>
                    </a:p>
                    <a:p>
                      <a:r>
                        <a:rPr lang="zh-TW" altLang="en-US" dirty="0"/>
                        <a:t>組織最關鍵且需受保護的資通系統將優先被提出及實作</a:t>
                      </a:r>
                    </a:p>
                  </a:txBody>
                  <a:tcPr/>
                </a:tc>
                <a:extLst>
                  <a:ext uri="{0D108BD9-81ED-4DB2-BD59-A6C34878D82A}">
                    <a16:rowId xmlns:a16="http://schemas.microsoft.com/office/drawing/2014/main" val="112000514"/>
                  </a:ext>
                </a:extLst>
              </a:tr>
              <a:tr h="370840">
                <a:tc>
                  <a:txBody>
                    <a:bodyPr/>
                    <a:lstStyle/>
                    <a:p>
                      <a:pPr algn="ctr"/>
                      <a:r>
                        <a:rPr lang="en-US" altLang="zh-TW" dirty="0"/>
                        <a:t>2</a:t>
                      </a:r>
                      <a:endParaRPr lang="zh-TW" altLang="en-US" dirty="0"/>
                    </a:p>
                  </a:txBody>
                  <a:tcPr anchor="ctr"/>
                </a:tc>
                <a:tc>
                  <a:txBody>
                    <a:bodyPr/>
                    <a:lstStyle/>
                    <a:p>
                      <a:r>
                        <a:rPr lang="zh-TW" altLang="en-US" sz="1800" b="0" i="0" u="none" strike="noStrike" kern="1200" baseline="0" dirty="0">
                          <a:solidFill>
                            <a:schemeClr val="dk1"/>
                          </a:solidFill>
                          <a:latin typeface="+mn-lt"/>
                          <a:ea typeface="+mn-ea"/>
                          <a:cs typeface="+mn-cs"/>
                        </a:rPr>
                        <a:t>資源預算</a:t>
                      </a:r>
                      <a:r>
                        <a:rPr lang="zh-TW" altLang="en-US" sz="1800" b="1" kern="1200" dirty="0">
                          <a:solidFill>
                            <a:srgbClr val="FF0000"/>
                          </a:solidFill>
                          <a:effectLst>
                            <a:outerShdw blurRad="38100" dist="38100" dir="2700000" algn="tl">
                              <a:srgbClr val="000000">
                                <a:alpha val="43137"/>
                              </a:srgbClr>
                            </a:outerShdw>
                          </a:effectLst>
                          <a:latin typeface="+mn-lt"/>
                          <a:ea typeface="+mn-ea"/>
                          <a:cs typeface="+mn-cs"/>
                        </a:rPr>
                        <a:t>有效</a:t>
                      </a:r>
                      <a:r>
                        <a:rPr lang="zh-TW" altLang="en-US" sz="1800" b="0" i="0" u="none" strike="noStrike" kern="1200" baseline="0" dirty="0">
                          <a:solidFill>
                            <a:schemeClr val="dk1"/>
                          </a:solidFill>
                          <a:latin typeface="+mn-lt"/>
                          <a:ea typeface="+mn-ea"/>
                          <a:cs typeface="+mn-cs"/>
                        </a:rPr>
                        <a:t>運用</a:t>
                      </a:r>
                      <a:endParaRPr lang="zh-TW" altLang="en-US" dirty="0"/>
                    </a:p>
                  </a:txBody>
                  <a:tcPr/>
                </a:tc>
                <a:extLst>
                  <a:ext uri="{0D108BD9-81ED-4DB2-BD59-A6C34878D82A}">
                    <a16:rowId xmlns:a16="http://schemas.microsoft.com/office/drawing/2014/main" val="400608614"/>
                  </a:ext>
                </a:extLst>
              </a:tr>
              <a:tr h="370840">
                <a:tc>
                  <a:txBody>
                    <a:bodyPr/>
                    <a:lstStyle/>
                    <a:p>
                      <a:pPr algn="ctr"/>
                      <a:r>
                        <a:rPr lang="en-US" altLang="zh-TW" dirty="0"/>
                        <a:t>3</a:t>
                      </a:r>
                      <a:endParaRPr lang="zh-TW" altLang="en-US" dirty="0"/>
                    </a:p>
                  </a:txBody>
                  <a:tcPr anchor="ctr"/>
                </a:tc>
                <a:tc>
                  <a:txBody>
                    <a:bodyPr/>
                    <a:lstStyle/>
                    <a:p>
                      <a:r>
                        <a:rPr lang="zh-TW" altLang="en-US" sz="1800" b="0" i="0" u="none" strike="noStrike" kern="1200" baseline="0" dirty="0">
                          <a:solidFill>
                            <a:schemeClr val="dk1"/>
                          </a:solidFill>
                          <a:latin typeface="+mn-lt"/>
                          <a:ea typeface="+mn-ea"/>
                          <a:cs typeface="+mn-cs"/>
                        </a:rPr>
                        <a:t>初期高階風險評鑑不精確，資通系統將可能被</a:t>
                      </a:r>
                    </a:p>
                    <a:p>
                      <a:r>
                        <a:rPr lang="zh-TW" altLang="en-US" sz="1800" b="0" i="0" u="none" strike="noStrike" kern="1200" baseline="0" dirty="0">
                          <a:solidFill>
                            <a:schemeClr val="dk1"/>
                          </a:solidFill>
                          <a:latin typeface="+mn-lt"/>
                          <a:ea typeface="+mn-ea"/>
                          <a:cs typeface="+mn-cs"/>
                        </a:rPr>
                        <a:t>識別為不需再執行詳細風險評鑑</a:t>
                      </a:r>
                      <a:endParaRPr lang="zh-TW" altLang="en-US" dirty="0"/>
                    </a:p>
                  </a:txBody>
                  <a:tcPr/>
                </a:tc>
                <a:extLst>
                  <a:ext uri="{0D108BD9-81ED-4DB2-BD59-A6C34878D82A}">
                    <a16:rowId xmlns:a16="http://schemas.microsoft.com/office/drawing/2014/main" val="1187979239"/>
                  </a:ext>
                </a:extLst>
              </a:tr>
            </a:tbl>
          </a:graphicData>
        </a:graphic>
      </p:graphicFrame>
      <p:sp>
        <p:nvSpPr>
          <p:cNvPr id="8" name="矩形 7">
            <a:extLst>
              <a:ext uri="{FF2B5EF4-FFF2-40B4-BE49-F238E27FC236}">
                <a16:creationId xmlns:a16="http://schemas.microsoft.com/office/drawing/2014/main" id="{8CF41334-6285-4AB5-9634-BFD1F3AB0467}"/>
              </a:ext>
            </a:extLst>
          </p:cNvPr>
          <p:cNvSpPr/>
          <p:nvPr/>
        </p:nvSpPr>
        <p:spPr>
          <a:xfrm>
            <a:off x="1115616" y="3573770"/>
            <a:ext cx="6621092" cy="1200329"/>
          </a:xfrm>
          <a:prstGeom prst="rect">
            <a:avLst/>
          </a:prstGeom>
        </p:spPr>
        <p:txBody>
          <a:bodyPr wrap="square">
            <a:spAutoFit/>
          </a:bodyPr>
          <a:lstStyle/>
          <a:p>
            <a:pPr marL="285750" indent="-285750">
              <a:buFont typeface="Wingdings" panose="05000000000000000000" pitchFamily="2" charset="2"/>
              <a:buChar char="Ø"/>
            </a:pPr>
            <a:r>
              <a:rPr lang="zh-TW" altLang="en-US" dirty="0"/>
              <a:t>高階風險評鑑只針對機關的</a:t>
            </a:r>
            <a:r>
              <a:rPr lang="zh-TW" altLang="en-US" b="1" dirty="0">
                <a:solidFill>
                  <a:srgbClr val="FF0000"/>
                </a:solidFill>
                <a:effectLst>
                  <a:outerShdw blurRad="38100" dist="38100" dir="2700000" algn="tl">
                    <a:srgbClr val="000000">
                      <a:alpha val="43137"/>
                    </a:srgbClr>
                  </a:outerShdw>
                </a:effectLst>
              </a:rPr>
              <a:t>資通系統</a:t>
            </a:r>
            <a:r>
              <a:rPr lang="zh-TW" altLang="en-US" dirty="0"/>
              <a:t>來作評鑑，依四大構面分別評鑑出高、中或普。可讓機關高階長官在最短時間內了解機關內所有資通系統的</a:t>
            </a:r>
            <a:r>
              <a:rPr lang="zh-TW" altLang="en-US" b="1" dirty="0">
                <a:solidFill>
                  <a:srgbClr val="FF0000"/>
                </a:solidFill>
                <a:effectLst>
                  <a:outerShdw blurRad="38100" dist="38100" dir="2700000" algn="tl">
                    <a:srgbClr val="000000">
                      <a:alpha val="43137"/>
                    </a:srgbClr>
                  </a:outerShdw>
                </a:effectLst>
              </a:rPr>
              <a:t>安全等級</a:t>
            </a:r>
            <a:r>
              <a:rPr lang="zh-TW" altLang="en-US" dirty="0"/>
              <a:t>究竟為高、中或普，並決定將人力或預算先投入在保護安全等級高的資通系統。</a:t>
            </a:r>
          </a:p>
        </p:txBody>
      </p:sp>
      <p:sp>
        <p:nvSpPr>
          <p:cNvPr id="10" name="矩形 9">
            <a:extLst>
              <a:ext uri="{FF2B5EF4-FFF2-40B4-BE49-F238E27FC236}">
                <a16:creationId xmlns:a16="http://schemas.microsoft.com/office/drawing/2014/main" id="{E24F9339-AE3C-4E96-A5A6-D00ED22393B5}"/>
              </a:ext>
            </a:extLst>
          </p:cNvPr>
          <p:cNvSpPr/>
          <p:nvPr/>
        </p:nvSpPr>
        <p:spPr>
          <a:xfrm>
            <a:off x="1115616" y="4774099"/>
            <a:ext cx="6621092" cy="1477328"/>
          </a:xfrm>
          <a:prstGeom prst="rect">
            <a:avLst/>
          </a:prstGeom>
        </p:spPr>
        <p:txBody>
          <a:bodyPr wrap="square">
            <a:spAutoFit/>
          </a:bodyPr>
          <a:lstStyle/>
          <a:p>
            <a:pPr marL="285750" indent="-285750">
              <a:buFont typeface="Wingdings" panose="05000000000000000000" pitchFamily="2" charset="2"/>
              <a:buChar char="Ø"/>
            </a:pPr>
            <a:r>
              <a:rPr lang="zh-TW" altLang="en-US" dirty="0"/>
              <a:t>安全等級分為</a:t>
            </a:r>
            <a:r>
              <a:rPr lang="en-US" altLang="zh-TW" dirty="0"/>
              <a:t>【</a:t>
            </a:r>
            <a:r>
              <a:rPr lang="zh-TW" altLang="en-US" dirty="0"/>
              <a:t>普</a:t>
            </a:r>
            <a:r>
              <a:rPr lang="en-US" altLang="zh-TW" dirty="0"/>
              <a:t>】</a:t>
            </a:r>
            <a:r>
              <a:rPr lang="zh-TW" altLang="en-US" dirty="0"/>
              <a:t>、</a:t>
            </a:r>
            <a:r>
              <a:rPr lang="en-US" altLang="zh-TW" dirty="0"/>
              <a:t>【</a:t>
            </a:r>
            <a:r>
              <a:rPr lang="zh-TW" altLang="en-US" dirty="0"/>
              <a:t>中</a:t>
            </a:r>
            <a:r>
              <a:rPr lang="en-US" altLang="zh-TW" dirty="0"/>
              <a:t>】</a:t>
            </a:r>
            <a:r>
              <a:rPr lang="zh-TW" altLang="en-US" dirty="0"/>
              <a:t>、</a:t>
            </a:r>
            <a:r>
              <a:rPr lang="en-US" altLang="zh-TW" dirty="0"/>
              <a:t>【</a:t>
            </a:r>
            <a:r>
              <a:rPr lang="zh-TW" altLang="en-US" dirty="0"/>
              <a:t>高</a:t>
            </a:r>
            <a:r>
              <a:rPr lang="en-US" altLang="zh-TW" dirty="0"/>
              <a:t>】</a:t>
            </a:r>
            <a:r>
              <a:rPr lang="zh-TW" altLang="en-US" dirty="0"/>
              <a:t>三級</a:t>
            </a:r>
            <a:endParaRPr lang="en-US" altLang="zh-TW" dirty="0"/>
          </a:p>
          <a:p>
            <a:pPr marL="285750" indent="-285750">
              <a:buFont typeface="Wingdings" panose="05000000000000000000" pitchFamily="2" charset="2"/>
              <a:buChar char="Ø"/>
            </a:pPr>
            <a:r>
              <a:rPr lang="zh-TW" altLang="en-US" dirty="0"/>
              <a:t>由機關依</a:t>
            </a:r>
            <a:r>
              <a:rPr lang="zh-TW" altLang="en-US" b="1" dirty="0">
                <a:solidFill>
                  <a:srgbClr val="FF0000"/>
                </a:solidFill>
                <a:effectLst>
                  <a:outerShdw blurRad="38100" dist="38100" dir="2700000" algn="tl">
                    <a:srgbClr val="000000">
                      <a:alpha val="43137"/>
                    </a:srgbClr>
                  </a:outerShdw>
                </a:effectLst>
              </a:rPr>
              <a:t>機密性</a:t>
            </a:r>
            <a:r>
              <a:rPr lang="zh-TW" altLang="en-US" dirty="0"/>
              <a:t>、 </a:t>
            </a:r>
            <a:r>
              <a:rPr lang="zh-TW" altLang="en-US" b="1" dirty="0">
                <a:solidFill>
                  <a:srgbClr val="FF0000"/>
                </a:solidFill>
                <a:effectLst>
                  <a:outerShdw blurRad="38100" dist="38100" dir="2700000" algn="tl">
                    <a:srgbClr val="000000">
                      <a:alpha val="43137"/>
                    </a:srgbClr>
                  </a:outerShdw>
                </a:effectLst>
              </a:rPr>
              <a:t>完整性</a:t>
            </a:r>
            <a:r>
              <a:rPr lang="zh-TW" altLang="en-US" dirty="0"/>
              <a:t>、</a:t>
            </a:r>
            <a:r>
              <a:rPr lang="zh-TW" altLang="en-US" b="1" dirty="0">
                <a:solidFill>
                  <a:srgbClr val="FF0000"/>
                </a:solidFill>
                <a:effectLst>
                  <a:outerShdw blurRad="38100" dist="38100" dir="2700000" algn="tl">
                    <a:srgbClr val="000000">
                      <a:alpha val="43137"/>
                    </a:srgbClr>
                  </a:outerShdw>
                </a:effectLst>
              </a:rPr>
              <a:t>可用性</a:t>
            </a:r>
            <a:r>
              <a:rPr lang="zh-TW" altLang="en-US" dirty="0"/>
              <a:t>及</a:t>
            </a:r>
            <a:r>
              <a:rPr lang="zh-TW" altLang="en-US" b="1" dirty="0">
                <a:solidFill>
                  <a:srgbClr val="FF0000"/>
                </a:solidFill>
                <a:effectLst>
                  <a:outerShdw blurRad="38100" dist="38100" dir="2700000" algn="tl">
                    <a:srgbClr val="000000">
                      <a:alpha val="43137"/>
                    </a:srgbClr>
                  </a:outerShdw>
                </a:effectLst>
              </a:rPr>
              <a:t>法律遵循性</a:t>
            </a:r>
            <a:r>
              <a:rPr lang="zh-TW" altLang="en-US" dirty="0"/>
              <a:t>四大影響構面，分別考量資訊系統 於發生資安事件時可能造成之衝擊，即衡量資訊系統資料外洩、 資料遭竄改、系統故障等情事時可能造成的後果嚴重程度，並據以評估、設定安全等級。 </a:t>
            </a:r>
          </a:p>
        </p:txBody>
      </p:sp>
    </p:spTree>
    <p:extLst>
      <p:ext uri="{BB962C8B-B14F-4D97-AF65-F5344CB8AC3E}">
        <p14:creationId xmlns:p14="http://schemas.microsoft.com/office/powerpoint/2010/main" val="533185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A4F11A-F250-433A-824B-26450B55BC7D}"/>
              </a:ext>
            </a:extLst>
          </p:cNvPr>
          <p:cNvSpPr>
            <a:spLocks noGrp="1"/>
          </p:cNvSpPr>
          <p:nvPr>
            <p:ph type="title"/>
          </p:nvPr>
        </p:nvSpPr>
        <p:spPr/>
        <p:txBody>
          <a:bodyPr/>
          <a:lstStyle/>
          <a:p>
            <a:r>
              <a:rPr lang="zh-TW" altLang="en-US" dirty="0"/>
              <a:t>進行高階風險評鑑之前置作業</a:t>
            </a:r>
          </a:p>
        </p:txBody>
      </p:sp>
      <p:graphicFrame>
        <p:nvGraphicFramePr>
          <p:cNvPr id="3" name="資料庫圖表 2">
            <a:extLst>
              <a:ext uri="{FF2B5EF4-FFF2-40B4-BE49-F238E27FC236}">
                <a16:creationId xmlns:a16="http://schemas.microsoft.com/office/drawing/2014/main" id="{3A7CB4F3-78B6-49D8-A85A-44D303AE9334}"/>
              </a:ext>
            </a:extLst>
          </p:cNvPr>
          <p:cNvGraphicFramePr/>
          <p:nvPr>
            <p:extLst>
              <p:ext uri="{D42A27DB-BD31-4B8C-83A1-F6EECF244321}">
                <p14:modId xmlns:p14="http://schemas.microsoft.com/office/powerpoint/2010/main" val="3835371556"/>
              </p:ext>
            </p:extLst>
          </p:nvPr>
        </p:nvGraphicFramePr>
        <p:xfrm>
          <a:off x="1187624" y="1417638"/>
          <a:ext cx="6768752" cy="4752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5057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655655-E291-4860-A420-80807763B870}"/>
              </a:ext>
            </a:extLst>
          </p:cNvPr>
          <p:cNvSpPr>
            <a:spLocks noGrp="1"/>
          </p:cNvSpPr>
          <p:nvPr>
            <p:ph type="title"/>
          </p:nvPr>
        </p:nvSpPr>
        <p:spPr>
          <a:xfrm>
            <a:off x="457200" y="274638"/>
            <a:ext cx="8229600" cy="1143000"/>
          </a:xfrm>
        </p:spPr>
        <p:txBody>
          <a:bodyPr/>
          <a:lstStyle/>
          <a:p>
            <a:r>
              <a:rPr lang="zh-TW" altLang="en-US" dirty="0"/>
              <a:t>詳細風險評鑑鑑特色與注意事項</a:t>
            </a:r>
          </a:p>
        </p:txBody>
      </p:sp>
      <p:graphicFrame>
        <p:nvGraphicFramePr>
          <p:cNvPr id="3" name="表格 2">
            <a:extLst>
              <a:ext uri="{FF2B5EF4-FFF2-40B4-BE49-F238E27FC236}">
                <a16:creationId xmlns:a16="http://schemas.microsoft.com/office/drawing/2014/main" id="{3C9A1639-D114-4586-9526-81895D20BFB3}"/>
              </a:ext>
            </a:extLst>
          </p:cNvPr>
          <p:cNvGraphicFramePr>
            <a:graphicFrameLocks noGrp="1"/>
          </p:cNvGraphicFramePr>
          <p:nvPr>
            <p:extLst>
              <p:ext uri="{D42A27DB-BD31-4B8C-83A1-F6EECF244321}">
                <p14:modId xmlns:p14="http://schemas.microsoft.com/office/powerpoint/2010/main" val="4174574250"/>
              </p:ext>
            </p:extLst>
          </p:nvPr>
        </p:nvGraphicFramePr>
        <p:xfrm>
          <a:off x="2218710" y="3922970"/>
          <a:ext cx="4706580" cy="1889760"/>
        </p:xfrm>
        <a:graphic>
          <a:graphicData uri="http://schemas.openxmlformats.org/drawingml/2006/table">
            <a:tbl>
              <a:tblPr firstRow="1" bandRow="1">
                <a:tableStyleId>{F5AB1C69-6EDB-4FF4-983F-18BD219EF322}</a:tableStyleId>
              </a:tblPr>
              <a:tblGrid>
                <a:gridCol w="259842">
                  <a:extLst>
                    <a:ext uri="{9D8B030D-6E8A-4147-A177-3AD203B41FA5}">
                      <a16:colId xmlns:a16="http://schemas.microsoft.com/office/drawing/2014/main" val="2691018692"/>
                    </a:ext>
                  </a:extLst>
                </a:gridCol>
                <a:gridCol w="4446738">
                  <a:extLst>
                    <a:ext uri="{9D8B030D-6E8A-4147-A177-3AD203B41FA5}">
                      <a16:colId xmlns:a16="http://schemas.microsoft.com/office/drawing/2014/main" val="3272579035"/>
                    </a:ext>
                  </a:extLst>
                </a:gridCol>
              </a:tblGrid>
              <a:tr h="370840">
                <a:tc>
                  <a:txBody>
                    <a:bodyPr/>
                    <a:lstStyle/>
                    <a:p>
                      <a:endParaRPr lang="zh-TW" altLang="en-US" sz="2000" dirty="0"/>
                    </a:p>
                  </a:txBody>
                  <a:tcPr/>
                </a:tc>
                <a:tc>
                  <a:txBody>
                    <a:bodyPr/>
                    <a:lstStyle/>
                    <a:p>
                      <a:endParaRPr lang="zh-TW" altLang="en-US" sz="2000" dirty="0"/>
                    </a:p>
                  </a:txBody>
                  <a:tcPr/>
                </a:tc>
                <a:extLst>
                  <a:ext uri="{0D108BD9-81ED-4DB2-BD59-A6C34878D82A}">
                    <a16:rowId xmlns:a16="http://schemas.microsoft.com/office/drawing/2014/main" val="2854841722"/>
                  </a:ext>
                </a:extLst>
              </a:tr>
              <a:tr h="370840">
                <a:tc>
                  <a:txBody>
                    <a:bodyPr/>
                    <a:lstStyle/>
                    <a:p>
                      <a:pPr algn="ctr"/>
                      <a:r>
                        <a:rPr lang="en-US" altLang="zh-TW" sz="2000" dirty="0"/>
                        <a:t>1</a:t>
                      </a:r>
                      <a:endParaRPr lang="zh-TW" altLang="en-US" sz="2000" dirty="0"/>
                    </a:p>
                  </a:txBody>
                  <a:tcPr anchor="ctr"/>
                </a:tc>
                <a:tc>
                  <a:txBody>
                    <a:bodyPr/>
                    <a:lstStyle/>
                    <a:p>
                      <a:r>
                        <a:rPr lang="zh-TW" altLang="en-US" sz="2000" u="none" strike="noStrike" kern="1200" baseline="0" dirty="0"/>
                        <a:t>辨別出最完整適當的</a:t>
                      </a:r>
                      <a:r>
                        <a:rPr lang="zh-TW" altLang="en-US" sz="2000" b="1" u="none" strike="noStrike" kern="1200" baseline="0" dirty="0">
                          <a:solidFill>
                            <a:srgbClr val="FF0000"/>
                          </a:solidFill>
                          <a:effectLst>
                            <a:outerShdw blurRad="38100" dist="38100" dir="2700000" algn="tl">
                              <a:srgbClr val="000000">
                                <a:alpha val="43137"/>
                              </a:srgbClr>
                            </a:outerShdw>
                          </a:effectLst>
                        </a:rPr>
                        <a:t>防護措施</a:t>
                      </a:r>
                    </a:p>
                    <a:p>
                      <a:r>
                        <a:rPr lang="zh-TW" altLang="en-US" sz="2000" u="none" strike="noStrike" kern="1200" baseline="0" dirty="0"/>
                        <a:t>可用於安全變更的異動管理參考</a:t>
                      </a:r>
                      <a:endParaRPr lang="zh-TW" altLang="en-US" sz="2000" dirty="0"/>
                    </a:p>
                  </a:txBody>
                  <a:tcPr/>
                </a:tc>
                <a:extLst>
                  <a:ext uri="{0D108BD9-81ED-4DB2-BD59-A6C34878D82A}">
                    <a16:rowId xmlns:a16="http://schemas.microsoft.com/office/drawing/2014/main" val="3341647223"/>
                  </a:ext>
                </a:extLst>
              </a:tr>
              <a:tr h="370840">
                <a:tc>
                  <a:txBody>
                    <a:bodyPr/>
                    <a:lstStyle/>
                    <a:p>
                      <a:pPr algn="ctr"/>
                      <a:r>
                        <a:rPr lang="en-US" altLang="zh-TW" sz="2000" dirty="0"/>
                        <a:t>2</a:t>
                      </a:r>
                      <a:endParaRPr lang="zh-TW" altLang="en-US" sz="2000" dirty="0"/>
                    </a:p>
                  </a:txBody>
                  <a:tcPr anchor="ctr"/>
                </a:tc>
                <a:tc>
                  <a:txBody>
                    <a:bodyPr/>
                    <a:lstStyle/>
                    <a:p>
                      <a:r>
                        <a:rPr lang="zh-TW" altLang="en-US" sz="2000" u="none" strike="noStrike" kern="1200" baseline="0" dirty="0"/>
                        <a:t>大量人力、預算及時間投入</a:t>
                      </a:r>
                      <a:endParaRPr lang="zh-TW" altLang="en-US" sz="2000" dirty="0"/>
                    </a:p>
                  </a:txBody>
                  <a:tcPr/>
                </a:tc>
                <a:extLst>
                  <a:ext uri="{0D108BD9-81ED-4DB2-BD59-A6C34878D82A}">
                    <a16:rowId xmlns:a16="http://schemas.microsoft.com/office/drawing/2014/main" val="850319083"/>
                  </a:ext>
                </a:extLst>
              </a:tr>
              <a:tr h="370840">
                <a:tc>
                  <a:txBody>
                    <a:bodyPr/>
                    <a:lstStyle/>
                    <a:p>
                      <a:pPr algn="ctr"/>
                      <a:r>
                        <a:rPr lang="en-US" altLang="zh-TW" sz="2000" dirty="0"/>
                        <a:t>3</a:t>
                      </a:r>
                      <a:endParaRPr lang="zh-TW" altLang="en-US" sz="2000" dirty="0"/>
                    </a:p>
                  </a:txBody>
                  <a:tcPr anchor="ctr"/>
                </a:tc>
                <a:tc>
                  <a:txBody>
                    <a:bodyPr/>
                    <a:lstStyle/>
                    <a:p>
                      <a:r>
                        <a:rPr lang="zh-TW" altLang="en-US" sz="2000" u="none" strike="noStrike" kern="1200" baseline="0" dirty="0"/>
                        <a:t>大量風險評鑑資料，造成維護困難</a:t>
                      </a:r>
                      <a:endParaRPr lang="zh-TW" altLang="en-US" sz="2000" dirty="0"/>
                    </a:p>
                  </a:txBody>
                  <a:tcPr/>
                </a:tc>
                <a:extLst>
                  <a:ext uri="{0D108BD9-81ED-4DB2-BD59-A6C34878D82A}">
                    <a16:rowId xmlns:a16="http://schemas.microsoft.com/office/drawing/2014/main" val="970594559"/>
                  </a:ext>
                </a:extLst>
              </a:tr>
            </a:tbl>
          </a:graphicData>
        </a:graphic>
      </p:graphicFrame>
      <p:sp>
        <p:nvSpPr>
          <p:cNvPr id="4" name="矩形 3">
            <a:extLst>
              <a:ext uri="{FF2B5EF4-FFF2-40B4-BE49-F238E27FC236}">
                <a16:creationId xmlns:a16="http://schemas.microsoft.com/office/drawing/2014/main" id="{21ADDC3F-232B-444D-8E8C-63E7BB2B5A69}"/>
              </a:ext>
            </a:extLst>
          </p:cNvPr>
          <p:cNvSpPr/>
          <p:nvPr/>
        </p:nvSpPr>
        <p:spPr>
          <a:xfrm>
            <a:off x="549896" y="1700808"/>
            <a:ext cx="8136904" cy="1938992"/>
          </a:xfrm>
          <a:prstGeom prst="rect">
            <a:avLst/>
          </a:prstGeom>
        </p:spPr>
        <p:txBody>
          <a:bodyPr wrap="square">
            <a:spAutoFit/>
          </a:bodyPr>
          <a:lstStyle/>
          <a:p>
            <a:pPr marL="285750" indent="-285750">
              <a:buFont typeface="Wingdings" panose="05000000000000000000" pitchFamily="2" charset="2"/>
              <a:buChar char="Ø"/>
            </a:pPr>
            <a:r>
              <a:rPr lang="zh-TW" altLang="en-US" sz="2400" dirty="0"/>
              <a:t>對機關所有資通系統的所有</a:t>
            </a:r>
            <a:r>
              <a:rPr lang="zh-TW" altLang="en-US" sz="2400" b="1" dirty="0">
                <a:solidFill>
                  <a:srgbClr val="FF0000"/>
                </a:solidFill>
                <a:effectLst>
                  <a:outerShdw blurRad="38100" dist="38100" dir="2700000" algn="tl">
                    <a:srgbClr val="000000">
                      <a:alpha val="43137"/>
                    </a:srgbClr>
                  </a:outerShdw>
                </a:effectLst>
              </a:rPr>
              <a:t>資訊資產</a:t>
            </a:r>
            <a:r>
              <a:rPr lang="zh-TW" altLang="en-US" sz="2400" dirty="0"/>
              <a:t>，逐一詳細清查風險</a:t>
            </a:r>
          </a:p>
          <a:p>
            <a:pPr marL="285750" indent="-285750">
              <a:buFont typeface="Wingdings" panose="05000000000000000000" pitchFamily="2" charset="2"/>
              <a:buChar char="Ø"/>
            </a:pPr>
            <a:r>
              <a:rPr lang="zh-TW" altLang="en-US" sz="2400" dirty="0"/>
              <a:t>深入識別資產與價值</a:t>
            </a:r>
          </a:p>
          <a:p>
            <a:pPr marL="285750" indent="-285750">
              <a:buFont typeface="Wingdings" panose="05000000000000000000" pitchFamily="2" charset="2"/>
              <a:buChar char="Ø"/>
            </a:pPr>
            <a:r>
              <a:rPr lang="zh-TW" altLang="en-US" sz="2400" dirty="0"/>
              <a:t>識別對資產的</a:t>
            </a:r>
            <a:r>
              <a:rPr lang="zh-TW" altLang="en-US" sz="2400" b="1" dirty="0">
                <a:solidFill>
                  <a:srgbClr val="FF0000"/>
                </a:solidFill>
                <a:effectLst>
                  <a:outerShdw blurRad="38100" dist="38100" dir="2700000" algn="tl">
                    <a:srgbClr val="000000">
                      <a:alpha val="43137"/>
                    </a:srgbClr>
                  </a:outerShdw>
                </a:effectLst>
              </a:rPr>
              <a:t>威脅</a:t>
            </a:r>
            <a:r>
              <a:rPr lang="zh-TW" altLang="en-US" sz="2400" dirty="0"/>
              <a:t>與評鑑</a:t>
            </a:r>
          </a:p>
          <a:p>
            <a:pPr marL="285750" indent="-285750">
              <a:buFont typeface="Wingdings" panose="05000000000000000000" pitchFamily="2" charset="2"/>
              <a:buChar char="Ø"/>
            </a:pPr>
            <a:r>
              <a:rPr lang="zh-TW" altLang="en-US" sz="2400" dirty="0"/>
              <a:t>識別對資產的</a:t>
            </a:r>
            <a:r>
              <a:rPr lang="zh-TW" altLang="en-US" sz="2400" b="1" dirty="0">
                <a:solidFill>
                  <a:srgbClr val="FF0000"/>
                </a:solidFill>
                <a:effectLst>
                  <a:outerShdw blurRad="38100" dist="38100" dir="2700000" algn="tl">
                    <a:srgbClr val="000000">
                      <a:alpha val="43137"/>
                    </a:srgbClr>
                  </a:outerShdw>
                </a:effectLst>
              </a:rPr>
              <a:t>脆弱性</a:t>
            </a:r>
            <a:r>
              <a:rPr lang="zh-TW" altLang="en-US" sz="2400" dirty="0"/>
              <a:t>與評鑑</a:t>
            </a:r>
          </a:p>
          <a:p>
            <a:pPr marL="285750" indent="-285750">
              <a:buFont typeface="Wingdings" panose="05000000000000000000" pitchFamily="2" charset="2"/>
              <a:buChar char="Ø"/>
            </a:pPr>
            <a:r>
              <a:rPr lang="zh-TW" altLang="en-US" sz="2400" dirty="0"/>
              <a:t>分析風險對</a:t>
            </a:r>
            <a:r>
              <a:rPr lang="en-US" altLang="zh-TW" sz="2400" dirty="0"/>
              <a:t>CIA</a:t>
            </a:r>
            <a:r>
              <a:rPr lang="zh-TW" altLang="en-US" sz="2400" dirty="0"/>
              <a:t>的衝擊與可能性</a:t>
            </a:r>
          </a:p>
        </p:txBody>
      </p:sp>
    </p:spTree>
    <p:extLst>
      <p:ext uri="{BB962C8B-B14F-4D97-AF65-F5344CB8AC3E}">
        <p14:creationId xmlns:p14="http://schemas.microsoft.com/office/powerpoint/2010/main" val="78608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A3826C-4BA4-42F6-A875-2E1B2EA183FE}"/>
              </a:ext>
            </a:extLst>
          </p:cNvPr>
          <p:cNvSpPr>
            <a:spLocks noGrp="1"/>
          </p:cNvSpPr>
          <p:nvPr>
            <p:ph type="title"/>
          </p:nvPr>
        </p:nvSpPr>
        <p:spPr/>
        <p:txBody>
          <a:bodyPr/>
          <a:lstStyle/>
          <a:p>
            <a:r>
              <a:rPr lang="zh-TW" altLang="en-US" dirty="0"/>
              <a:t>詳細風險評鑑細部活動程序</a:t>
            </a:r>
          </a:p>
        </p:txBody>
      </p:sp>
      <p:graphicFrame>
        <p:nvGraphicFramePr>
          <p:cNvPr id="4" name="表格 3">
            <a:extLst>
              <a:ext uri="{FF2B5EF4-FFF2-40B4-BE49-F238E27FC236}">
                <a16:creationId xmlns:a16="http://schemas.microsoft.com/office/drawing/2014/main" id="{3EB290D3-C458-4212-8601-B73B32CDB248}"/>
              </a:ext>
            </a:extLst>
          </p:cNvPr>
          <p:cNvGraphicFramePr>
            <a:graphicFrameLocks noGrp="1"/>
          </p:cNvGraphicFramePr>
          <p:nvPr>
            <p:extLst>
              <p:ext uri="{D42A27DB-BD31-4B8C-83A1-F6EECF244321}">
                <p14:modId xmlns:p14="http://schemas.microsoft.com/office/powerpoint/2010/main" val="3284659230"/>
              </p:ext>
            </p:extLst>
          </p:nvPr>
        </p:nvGraphicFramePr>
        <p:xfrm>
          <a:off x="2226439" y="1645920"/>
          <a:ext cx="4691122" cy="3566160"/>
        </p:xfrm>
        <a:graphic>
          <a:graphicData uri="http://schemas.openxmlformats.org/drawingml/2006/table">
            <a:tbl>
              <a:tblPr firstRow="1" bandRow="1">
                <a:tableStyleId>{5C22544A-7EE6-4342-B048-85BDC9FD1C3A}</a:tableStyleId>
              </a:tblPr>
              <a:tblGrid>
                <a:gridCol w="1284816">
                  <a:extLst>
                    <a:ext uri="{9D8B030D-6E8A-4147-A177-3AD203B41FA5}">
                      <a16:colId xmlns:a16="http://schemas.microsoft.com/office/drawing/2014/main" val="359601411"/>
                    </a:ext>
                  </a:extLst>
                </a:gridCol>
                <a:gridCol w="3406306">
                  <a:extLst>
                    <a:ext uri="{9D8B030D-6E8A-4147-A177-3AD203B41FA5}">
                      <a16:colId xmlns:a16="http://schemas.microsoft.com/office/drawing/2014/main" val="853488993"/>
                    </a:ext>
                  </a:extLst>
                </a:gridCol>
              </a:tblGrid>
              <a:tr h="370840">
                <a:tc>
                  <a:txBody>
                    <a:bodyPr/>
                    <a:lstStyle/>
                    <a:p>
                      <a:endParaRPr lang="zh-TW" altLang="en-US" sz="2000" dirty="0"/>
                    </a:p>
                  </a:txBody>
                  <a:tcPr/>
                </a:tc>
                <a:tc>
                  <a:txBody>
                    <a:bodyPr/>
                    <a:lstStyle/>
                    <a:p>
                      <a:endParaRPr lang="zh-TW" altLang="en-US" sz="2000" dirty="0"/>
                    </a:p>
                  </a:txBody>
                  <a:tcPr/>
                </a:tc>
                <a:extLst>
                  <a:ext uri="{0D108BD9-81ED-4DB2-BD59-A6C34878D82A}">
                    <a16:rowId xmlns:a16="http://schemas.microsoft.com/office/drawing/2014/main" val="2306573981"/>
                  </a:ext>
                </a:extLst>
              </a:tr>
              <a:tr h="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dirty="0"/>
                        <a:t>風險識別</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1.</a:t>
                      </a:r>
                      <a:r>
                        <a:rPr lang="zh-TW" altLang="en-US" sz="2000" dirty="0"/>
                        <a:t>資產</a:t>
                      </a:r>
                      <a:r>
                        <a:rPr lang="zh-TW" altLang="en-US" sz="2000" b="1" u="none" kern="1200" dirty="0">
                          <a:solidFill>
                            <a:srgbClr val="FF0000"/>
                          </a:solidFill>
                          <a:effectLst>
                            <a:outerShdw blurRad="38100" dist="38100" dir="2700000" algn="tl">
                              <a:srgbClr val="000000">
                                <a:alpha val="43137"/>
                              </a:srgbClr>
                            </a:outerShdw>
                          </a:effectLst>
                          <a:latin typeface="+mn-lt"/>
                          <a:ea typeface="+mn-ea"/>
                          <a:cs typeface="+mn-cs"/>
                        </a:rPr>
                        <a:t>識別</a:t>
                      </a:r>
                    </a:p>
                  </a:txBody>
                  <a:tcPr/>
                </a:tc>
                <a:extLst>
                  <a:ext uri="{0D108BD9-81ED-4DB2-BD59-A6C34878D82A}">
                    <a16:rowId xmlns:a16="http://schemas.microsoft.com/office/drawing/2014/main" val="1771589764"/>
                  </a:ext>
                </a:extLst>
              </a:tr>
              <a:tr h="273050">
                <a:tc vMerge="1">
                  <a:txBody>
                    <a:bodyPr/>
                    <a:lstStyle/>
                    <a:p>
                      <a:endParaRPr lang="zh-TW" altLang="en-US"/>
                    </a:p>
                  </a:txBody>
                  <a:tcPr/>
                </a:tc>
                <a:tc>
                  <a:txBody>
                    <a:bodyPr/>
                    <a:lstStyle/>
                    <a:p>
                      <a:r>
                        <a:rPr lang="en-US" altLang="zh-TW" sz="2000" dirty="0"/>
                        <a:t>2.</a:t>
                      </a:r>
                      <a:r>
                        <a:rPr lang="zh-TW" altLang="en-US" sz="2000" b="1" u="none" kern="1200" dirty="0">
                          <a:solidFill>
                            <a:srgbClr val="FF0000"/>
                          </a:solidFill>
                          <a:effectLst>
                            <a:outerShdw blurRad="38100" dist="38100" dir="2700000" algn="tl">
                              <a:srgbClr val="000000">
                                <a:alpha val="43137"/>
                              </a:srgbClr>
                            </a:outerShdw>
                          </a:effectLst>
                          <a:latin typeface="+mn-lt"/>
                          <a:ea typeface="+mn-ea"/>
                          <a:cs typeface="+mn-cs"/>
                        </a:rPr>
                        <a:t>威脅</a:t>
                      </a:r>
                      <a:r>
                        <a:rPr lang="zh-TW" altLang="en-US" sz="2000" dirty="0"/>
                        <a:t>與</a:t>
                      </a:r>
                      <a:r>
                        <a:rPr lang="zh-TW" altLang="en-US" sz="2000" b="1" u="none" kern="1200" dirty="0">
                          <a:solidFill>
                            <a:srgbClr val="FF0000"/>
                          </a:solidFill>
                          <a:effectLst>
                            <a:outerShdw blurRad="38100" dist="38100" dir="2700000" algn="tl">
                              <a:srgbClr val="000000">
                                <a:alpha val="43137"/>
                              </a:srgbClr>
                            </a:outerShdw>
                          </a:effectLst>
                          <a:latin typeface="+mn-lt"/>
                          <a:ea typeface="+mn-ea"/>
                          <a:cs typeface="+mn-cs"/>
                        </a:rPr>
                        <a:t>脆弱性</a:t>
                      </a:r>
                      <a:r>
                        <a:rPr lang="zh-TW" altLang="en-US" sz="2000" dirty="0"/>
                        <a:t>識別</a:t>
                      </a:r>
                    </a:p>
                  </a:txBody>
                  <a:tcPr/>
                </a:tc>
                <a:extLst>
                  <a:ext uri="{0D108BD9-81ED-4DB2-BD59-A6C34878D82A}">
                    <a16:rowId xmlns:a16="http://schemas.microsoft.com/office/drawing/2014/main" val="2191570639"/>
                  </a:ext>
                </a:extLst>
              </a:tr>
              <a:tr h="180340">
                <a:tc vMerge="1">
                  <a:txBody>
                    <a:bodyPr/>
                    <a:lstStyle/>
                    <a:p>
                      <a:endParaRPr lang="zh-TW"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3.</a:t>
                      </a:r>
                      <a:r>
                        <a:rPr lang="zh-TW" altLang="en-US" sz="2000" dirty="0"/>
                        <a:t>現有</a:t>
                      </a:r>
                      <a:r>
                        <a:rPr lang="zh-TW" altLang="en-US" sz="2000" b="1" u="none" dirty="0">
                          <a:solidFill>
                            <a:srgbClr val="FF0000"/>
                          </a:solidFill>
                          <a:effectLst>
                            <a:outerShdw blurRad="38100" dist="38100" dir="2700000" algn="tl">
                              <a:srgbClr val="000000">
                                <a:alpha val="43137"/>
                              </a:srgbClr>
                            </a:outerShdw>
                          </a:effectLst>
                        </a:rPr>
                        <a:t>控制措施</a:t>
                      </a:r>
                      <a:r>
                        <a:rPr lang="zh-TW" altLang="en-US" sz="2000" dirty="0"/>
                        <a:t>識別</a:t>
                      </a:r>
                    </a:p>
                  </a:txBody>
                  <a:tcPr/>
                </a:tc>
                <a:extLst>
                  <a:ext uri="{0D108BD9-81ED-4DB2-BD59-A6C34878D82A}">
                    <a16:rowId xmlns:a16="http://schemas.microsoft.com/office/drawing/2014/main" val="781064601"/>
                  </a:ext>
                </a:extLst>
              </a:tr>
              <a:tr h="0">
                <a:tc vMerge="1">
                  <a:txBody>
                    <a:bodyPr/>
                    <a:lstStyle/>
                    <a:p>
                      <a:endParaRPr lang="zh-TW"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4.</a:t>
                      </a:r>
                      <a:r>
                        <a:rPr lang="zh-TW" altLang="en-US" sz="2000" dirty="0"/>
                        <a:t>後果識別</a:t>
                      </a:r>
                    </a:p>
                  </a:txBody>
                  <a:tcPr/>
                </a:tc>
                <a:extLst>
                  <a:ext uri="{0D108BD9-81ED-4DB2-BD59-A6C34878D82A}">
                    <a16:rowId xmlns:a16="http://schemas.microsoft.com/office/drawing/2014/main" val="1738102458"/>
                  </a:ext>
                </a:extLst>
              </a:tr>
              <a:tr h="123613">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dirty="0"/>
                        <a:t>風險分析</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5.</a:t>
                      </a:r>
                      <a:r>
                        <a:rPr lang="zh-TW" altLang="en-US" sz="2000" dirty="0"/>
                        <a:t>後果評鑑</a:t>
                      </a:r>
                    </a:p>
                  </a:txBody>
                  <a:tcPr/>
                </a:tc>
                <a:extLst>
                  <a:ext uri="{0D108BD9-81ED-4DB2-BD59-A6C34878D82A}">
                    <a16:rowId xmlns:a16="http://schemas.microsoft.com/office/drawing/2014/main" val="2486233188"/>
                  </a:ext>
                </a:extLst>
              </a:tr>
              <a:tr h="242147">
                <a:tc vMerge="1">
                  <a:txBody>
                    <a:bodyPr/>
                    <a:lstStyle/>
                    <a:p>
                      <a:endParaRPr lang="zh-TW"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6.</a:t>
                      </a:r>
                      <a:r>
                        <a:rPr lang="zh-TW" altLang="en-US" sz="2000" dirty="0"/>
                        <a:t>事故</a:t>
                      </a:r>
                      <a:r>
                        <a:rPr lang="zh-TW" altLang="en-US" sz="2000" b="1" u="none" kern="1200" dirty="0">
                          <a:solidFill>
                            <a:srgbClr val="FF0000"/>
                          </a:solidFill>
                          <a:effectLst>
                            <a:outerShdw blurRad="38100" dist="38100" dir="2700000" algn="tl">
                              <a:srgbClr val="000000">
                                <a:alpha val="43137"/>
                              </a:srgbClr>
                            </a:outerShdw>
                          </a:effectLst>
                          <a:latin typeface="+mn-lt"/>
                          <a:ea typeface="+mn-ea"/>
                          <a:cs typeface="+mn-cs"/>
                        </a:rPr>
                        <a:t>可能性</a:t>
                      </a:r>
                      <a:r>
                        <a:rPr lang="zh-TW" altLang="en-US" sz="2000" dirty="0"/>
                        <a:t>評鑑</a:t>
                      </a:r>
                    </a:p>
                  </a:txBody>
                  <a:tcPr/>
                </a:tc>
                <a:extLst>
                  <a:ext uri="{0D108BD9-81ED-4DB2-BD59-A6C34878D82A}">
                    <a16:rowId xmlns:a16="http://schemas.microsoft.com/office/drawing/2014/main" val="1423153836"/>
                  </a:ext>
                </a:extLst>
              </a:tr>
              <a:tr h="123613">
                <a:tc vMerge="1">
                  <a:txBody>
                    <a:bodyPr/>
                    <a:lstStyle/>
                    <a:p>
                      <a:endParaRPr lang="zh-TW"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7.</a:t>
                      </a:r>
                      <a:r>
                        <a:rPr lang="zh-TW" altLang="en-US" sz="2000" dirty="0"/>
                        <a:t>決定</a:t>
                      </a:r>
                      <a:r>
                        <a:rPr lang="zh-TW" altLang="en-US" sz="2000" b="1" u="none" kern="1200" dirty="0">
                          <a:solidFill>
                            <a:srgbClr val="FF0000"/>
                          </a:solidFill>
                          <a:effectLst>
                            <a:outerShdw blurRad="38100" dist="38100" dir="2700000" algn="tl">
                              <a:srgbClr val="000000">
                                <a:alpha val="43137"/>
                              </a:srgbClr>
                            </a:outerShdw>
                          </a:effectLst>
                          <a:latin typeface="+mn-lt"/>
                          <a:ea typeface="+mn-ea"/>
                          <a:cs typeface="+mn-cs"/>
                        </a:rPr>
                        <a:t>風險等級</a:t>
                      </a:r>
                    </a:p>
                  </a:txBody>
                  <a:tcPr/>
                </a:tc>
                <a:extLst>
                  <a:ext uri="{0D108BD9-81ED-4DB2-BD59-A6C34878D82A}">
                    <a16:rowId xmlns:a16="http://schemas.microsoft.com/office/drawing/2014/main" val="2544942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000" dirty="0"/>
                        <a:t>風險評估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8.</a:t>
                      </a:r>
                      <a:r>
                        <a:rPr lang="zh-TW" altLang="en-US" sz="2000" dirty="0"/>
                        <a:t>決定風險</a:t>
                      </a:r>
                      <a:r>
                        <a:rPr lang="zh-TW" altLang="en-US" sz="2000" b="1" u="none" kern="1200" dirty="0">
                          <a:solidFill>
                            <a:srgbClr val="FF0000"/>
                          </a:solidFill>
                          <a:effectLst>
                            <a:outerShdw blurRad="38100" dist="38100" dir="2700000" algn="tl">
                              <a:srgbClr val="000000">
                                <a:alpha val="43137"/>
                              </a:srgbClr>
                            </a:outerShdw>
                          </a:effectLst>
                          <a:latin typeface="+mn-lt"/>
                          <a:ea typeface="+mn-ea"/>
                          <a:cs typeface="+mn-cs"/>
                        </a:rPr>
                        <a:t>可接受</a:t>
                      </a:r>
                      <a:r>
                        <a:rPr lang="zh-TW" altLang="en-US" sz="2000" dirty="0"/>
                        <a:t>等級</a:t>
                      </a:r>
                    </a:p>
                  </a:txBody>
                  <a:tcPr/>
                </a:tc>
                <a:extLst>
                  <a:ext uri="{0D108BD9-81ED-4DB2-BD59-A6C34878D82A}">
                    <a16:rowId xmlns:a16="http://schemas.microsoft.com/office/drawing/2014/main" val="1054894727"/>
                  </a:ext>
                </a:extLst>
              </a:tr>
            </a:tbl>
          </a:graphicData>
        </a:graphic>
      </p:graphicFrame>
    </p:spTree>
    <p:extLst>
      <p:ext uri="{BB962C8B-B14F-4D97-AF65-F5344CB8AC3E}">
        <p14:creationId xmlns:p14="http://schemas.microsoft.com/office/powerpoint/2010/main" val="3015372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3346D2-4634-45A0-AC0C-156840E16501}"/>
              </a:ext>
            </a:extLst>
          </p:cNvPr>
          <p:cNvSpPr>
            <a:spLocks noGrp="1"/>
          </p:cNvSpPr>
          <p:nvPr>
            <p:ph type="title"/>
          </p:nvPr>
        </p:nvSpPr>
        <p:spPr/>
        <p:txBody>
          <a:bodyPr/>
          <a:lstStyle/>
          <a:p>
            <a:r>
              <a:rPr lang="zh-TW" altLang="en-US" dirty="0"/>
              <a:t>確認資產完整性：深度防禦模型</a:t>
            </a:r>
          </a:p>
        </p:txBody>
      </p:sp>
      <p:graphicFrame>
        <p:nvGraphicFramePr>
          <p:cNvPr id="3" name="資料庫圖表 2">
            <a:extLst>
              <a:ext uri="{FF2B5EF4-FFF2-40B4-BE49-F238E27FC236}">
                <a16:creationId xmlns:a16="http://schemas.microsoft.com/office/drawing/2014/main" id="{886C2C14-8D93-411B-9B29-D3F565874793}"/>
              </a:ext>
            </a:extLst>
          </p:cNvPr>
          <p:cNvGraphicFramePr/>
          <p:nvPr>
            <p:extLst>
              <p:ext uri="{D42A27DB-BD31-4B8C-83A1-F6EECF244321}">
                <p14:modId xmlns:p14="http://schemas.microsoft.com/office/powerpoint/2010/main" val="3274267251"/>
              </p:ext>
            </p:extLst>
          </p:nvPr>
        </p:nvGraphicFramePr>
        <p:xfrm>
          <a:off x="1355812" y="1700808"/>
          <a:ext cx="643237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6692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6865AD-0292-48AD-BC21-892308281EEA}"/>
              </a:ext>
            </a:extLst>
          </p:cNvPr>
          <p:cNvSpPr>
            <a:spLocks noGrp="1"/>
          </p:cNvSpPr>
          <p:nvPr>
            <p:ph type="title"/>
          </p:nvPr>
        </p:nvSpPr>
        <p:spPr/>
        <p:txBody>
          <a:bodyPr/>
          <a:lstStyle/>
          <a:p>
            <a:r>
              <a:rPr lang="zh-TW" altLang="en-US" dirty="0"/>
              <a:t>威脅種類</a:t>
            </a:r>
          </a:p>
        </p:txBody>
      </p:sp>
      <p:sp>
        <p:nvSpPr>
          <p:cNvPr id="3" name="矩形 2">
            <a:extLst>
              <a:ext uri="{FF2B5EF4-FFF2-40B4-BE49-F238E27FC236}">
                <a16:creationId xmlns:a16="http://schemas.microsoft.com/office/drawing/2014/main" id="{96315390-EAFB-404E-B622-C212F5E5B1E6}"/>
              </a:ext>
            </a:extLst>
          </p:cNvPr>
          <p:cNvSpPr/>
          <p:nvPr/>
        </p:nvSpPr>
        <p:spPr>
          <a:xfrm>
            <a:off x="1475656" y="1417638"/>
            <a:ext cx="6192688" cy="2862322"/>
          </a:xfrm>
          <a:prstGeom prst="rect">
            <a:avLst/>
          </a:prstGeom>
        </p:spPr>
        <p:txBody>
          <a:bodyPr wrap="square">
            <a:spAutoFit/>
          </a:bodyPr>
          <a:lstStyle/>
          <a:p>
            <a:pPr marL="285750" indent="-285750">
              <a:buFont typeface="Wingdings" panose="05000000000000000000" pitchFamily="2" charset="2"/>
              <a:buChar char="Ø"/>
            </a:pPr>
            <a:r>
              <a:rPr lang="zh-TW" altLang="en-US" sz="2000" b="1" dirty="0">
                <a:solidFill>
                  <a:srgbClr val="FF0000"/>
                </a:solidFill>
                <a:effectLst>
                  <a:outerShdw blurRad="38100" dist="38100" dir="2700000" algn="tl">
                    <a:srgbClr val="000000">
                      <a:alpha val="43137"/>
                    </a:srgbClr>
                  </a:outerShdw>
                </a:effectLst>
              </a:rPr>
              <a:t>天然威脅</a:t>
            </a:r>
          </a:p>
          <a:p>
            <a:pPr marL="742950" lvl="1" indent="-285750">
              <a:buFont typeface="Wingdings" panose="05000000000000000000" pitchFamily="2" charset="2"/>
              <a:buChar char="l"/>
            </a:pPr>
            <a:r>
              <a:rPr lang="zh-TW" altLang="en-US" sz="2000" dirty="0"/>
              <a:t>水災、地震、颱風及土石流</a:t>
            </a:r>
          </a:p>
          <a:p>
            <a:pPr marL="285750" indent="-285750">
              <a:buFont typeface="Wingdings" panose="05000000000000000000" pitchFamily="2" charset="2"/>
              <a:buChar char="Ø"/>
            </a:pPr>
            <a:r>
              <a:rPr lang="zh-TW" altLang="en-US" sz="2000" b="1" dirty="0">
                <a:solidFill>
                  <a:srgbClr val="FF0000"/>
                </a:solidFill>
                <a:effectLst>
                  <a:outerShdw blurRad="38100" dist="38100" dir="2700000" algn="tl">
                    <a:srgbClr val="000000">
                      <a:alpha val="43137"/>
                    </a:srgbClr>
                  </a:outerShdw>
                </a:effectLst>
              </a:rPr>
              <a:t>環境威脅</a:t>
            </a:r>
          </a:p>
          <a:p>
            <a:pPr marL="742950" lvl="1" indent="-285750">
              <a:buFont typeface="Wingdings" panose="05000000000000000000" pitchFamily="2" charset="2"/>
              <a:buChar char="l"/>
            </a:pPr>
            <a:r>
              <a:rPr lang="zh-TW" altLang="en-US" sz="2000" dirty="0"/>
              <a:t>火災、長期停電、污染及治安</a:t>
            </a:r>
          </a:p>
          <a:p>
            <a:pPr marL="285750" indent="-285750">
              <a:buFont typeface="Wingdings" panose="05000000000000000000" pitchFamily="2" charset="2"/>
              <a:buChar char="Ø"/>
            </a:pPr>
            <a:r>
              <a:rPr lang="zh-TW" altLang="en-US" sz="2000" b="1" dirty="0">
                <a:solidFill>
                  <a:srgbClr val="FF0000"/>
                </a:solidFill>
                <a:effectLst>
                  <a:outerShdw blurRad="38100" dist="38100" dir="2700000" algn="tl">
                    <a:srgbClr val="000000">
                      <a:alpha val="43137"/>
                    </a:srgbClr>
                  </a:outerShdw>
                </a:effectLst>
              </a:rPr>
              <a:t>人為威脅</a:t>
            </a:r>
          </a:p>
          <a:p>
            <a:pPr marL="742950" lvl="1" indent="-285750">
              <a:buFont typeface="Wingdings" panose="05000000000000000000" pitchFamily="2" charset="2"/>
              <a:buChar char="l"/>
            </a:pPr>
            <a:r>
              <a:rPr lang="zh-TW" altLang="en-US" sz="2000" dirty="0"/>
              <a:t>無意的行為：打錯資料、誤刪檔案及踢到插頭</a:t>
            </a:r>
          </a:p>
          <a:p>
            <a:pPr marL="742950" lvl="1" indent="-285750">
              <a:buFont typeface="Wingdings" panose="05000000000000000000" pitchFamily="2" charset="2"/>
              <a:buChar char="l"/>
            </a:pPr>
            <a:r>
              <a:rPr lang="zh-TW" altLang="en-US" sz="2000" dirty="0"/>
              <a:t>有意的行為：竊盜、惡意破壞及放置後門</a:t>
            </a:r>
          </a:p>
          <a:p>
            <a:pPr marL="285750" indent="-285750">
              <a:buFont typeface="Wingdings" panose="05000000000000000000" pitchFamily="2" charset="2"/>
              <a:buChar char="Ø"/>
            </a:pPr>
            <a:r>
              <a:rPr lang="zh-TW" altLang="en-US" sz="2000" b="1" dirty="0">
                <a:solidFill>
                  <a:srgbClr val="FF0000"/>
                </a:solidFill>
                <a:effectLst>
                  <a:outerShdw blurRad="38100" dist="38100" dir="2700000" algn="tl">
                    <a:srgbClr val="000000">
                      <a:alpha val="43137"/>
                    </a:srgbClr>
                  </a:outerShdw>
                </a:effectLst>
              </a:rPr>
              <a:t>系統威脅</a:t>
            </a:r>
          </a:p>
          <a:p>
            <a:pPr marL="742950" lvl="1" indent="-285750">
              <a:buFont typeface="Wingdings" panose="05000000000000000000" pitchFamily="2" charset="2"/>
              <a:buChar char="l"/>
            </a:pPr>
            <a:r>
              <a:rPr lang="zh-TW" altLang="en-US" sz="2000" dirty="0"/>
              <a:t>硬碟壞軌、當機及網路中斷</a:t>
            </a:r>
          </a:p>
        </p:txBody>
      </p:sp>
      <p:sp>
        <p:nvSpPr>
          <p:cNvPr id="4" name="矩形 3">
            <a:extLst>
              <a:ext uri="{FF2B5EF4-FFF2-40B4-BE49-F238E27FC236}">
                <a16:creationId xmlns:a16="http://schemas.microsoft.com/office/drawing/2014/main" id="{AFADE272-8A77-4859-8CBE-24F77926591B}"/>
              </a:ext>
            </a:extLst>
          </p:cNvPr>
          <p:cNvSpPr/>
          <p:nvPr/>
        </p:nvSpPr>
        <p:spPr>
          <a:xfrm>
            <a:off x="457200" y="4279960"/>
            <a:ext cx="8351972" cy="1477328"/>
          </a:xfrm>
          <a:prstGeom prst="rect">
            <a:avLst/>
          </a:prstGeom>
        </p:spPr>
        <p:txBody>
          <a:bodyPr wrap="square">
            <a:spAutoFit/>
          </a:bodyPr>
          <a:lstStyle/>
          <a:p>
            <a:r>
              <a:rPr lang="zh-TW" altLang="en-US" dirty="0"/>
              <a:t>舉例：</a:t>
            </a:r>
          </a:p>
          <a:p>
            <a:r>
              <a:rPr lang="en-US" altLang="zh-TW" dirty="0"/>
              <a:t>‒ SARS</a:t>
            </a:r>
            <a:r>
              <a:rPr lang="zh-TW" altLang="en-US" dirty="0"/>
              <a:t>與</a:t>
            </a:r>
            <a:r>
              <a:rPr lang="en-US" altLang="zh-TW" dirty="0"/>
              <a:t>H1N1</a:t>
            </a:r>
            <a:r>
              <a:rPr lang="zh-TW" altLang="en-US" dirty="0"/>
              <a:t>與新冠肺炎這種法定傳染病屬於哪一種威脅？</a:t>
            </a:r>
            <a:r>
              <a:rPr lang="en-US" altLang="zh-TW" dirty="0"/>
              <a:t>Ans</a:t>
            </a:r>
            <a:r>
              <a:rPr lang="zh-TW" altLang="en-US" dirty="0"/>
              <a:t>：環境威脅。</a:t>
            </a:r>
          </a:p>
          <a:p>
            <a:r>
              <a:rPr lang="en-US" altLang="zh-TW" dirty="0"/>
              <a:t>‒ </a:t>
            </a:r>
            <a:r>
              <a:rPr lang="zh-TW" altLang="en-US" dirty="0"/>
              <a:t>未授權存取設備屬於哪一種威脅？</a:t>
            </a:r>
            <a:r>
              <a:rPr lang="en-US" altLang="zh-TW" dirty="0"/>
              <a:t>Ans</a:t>
            </a:r>
            <a:r>
              <a:rPr lang="zh-TW" altLang="en-US" dirty="0"/>
              <a:t>：有意的人為威脅居多，因為並未授</a:t>
            </a:r>
          </a:p>
          <a:p>
            <a:r>
              <a:rPr lang="zh-TW" altLang="en-US" dirty="0"/>
              <a:t>   權人員可以存取。當然也不能排除是無意的行為，因人員不知道他沒有存取權限。</a:t>
            </a:r>
          </a:p>
          <a:p>
            <a:r>
              <a:rPr lang="en-US" altLang="zh-TW" dirty="0"/>
              <a:t>‒ </a:t>
            </a:r>
            <a:r>
              <a:rPr lang="zh-TW" altLang="en-US" dirty="0"/>
              <a:t>駭客屬於哪一種威脅？</a:t>
            </a:r>
            <a:r>
              <a:rPr lang="en-US" altLang="zh-TW" dirty="0"/>
              <a:t>Ans</a:t>
            </a:r>
            <a:r>
              <a:rPr lang="zh-TW" altLang="en-US" dirty="0"/>
              <a:t>：有意的人為威脅。</a:t>
            </a:r>
          </a:p>
        </p:txBody>
      </p:sp>
    </p:spTree>
    <p:extLst>
      <p:ext uri="{BB962C8B-B14F-4D97-AF65-F5344CB8AC3E}">
        <p14:creationId xmlns:p14="http://schemas.microsoft.com/office/powerpoint/2010/main" val="3059302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3F803C-992F-4193-BE89-9D9AE4459F12}"/>
              </a:ext>
            </a:extLst>
          </p:cNvPr>
          <p:cNvSpPr>
            <a:spLocks noGrp="1"/>
          </p:cNvSpPr>
          <p:nvPr>
            <p:ph type="title"/>
          </p:nvPr>
        </p:nvSpPr>
        <p:spPr/>
        <p:txBody>
          <a:bodyPr/>
          <a:lstStyle/>
          <a:p>
            <a:r>
              <a:rPr lang="zh-TW" altLang="en-US" dirty="0"/>
              <a:t>脆弱性種類</a:t>
            </a:r>
          </a:p>
        </p:txBody>
      </p:sp>
      <p:sp>
        <p:nvSpPr>
          <p:cNvPr id="3" name="矩形 2">
            <a:extLst>
              <a:ext uri="{FF2B5EF4-FFF2-40B4-BE49-F238E27FC236}">
                <a16:creationId xmlns:a16="http://schemas.microsoft.com/office/drawing/2014/main" id="{661CAD8C-05DB-4F59-8CCF-13D5CD21C8A2}"/>
              </a:ext>
            </a:extLst>
          </p:cNvPr>
          <p:cNvSpPr/>
          <p:nvPr/>
        </p:nvSpPr>
        <p:spPr>
          <a:xfrm>
            <a:off x="1259632" y="1426840"/>
            <a:ext cx="6624736" cy="4401205"/>
          </a:xfrm>
          <a:prstGeom prst="rect">
            <a:avLst/>
          </a:prstGeom>
        </p:spPr>
        <p:txBody>
          <a:bodyPr wrap="square">
            <a:spAutoFit/>
          </a:bodyPr>
          <a:lstStyle/>
          <a:p>
            <a:r>
              <a:rPr lang="en-US" altLang="zh-TW" sz="2000" dirty="0"/>
              <a:t>•</a:t>
            </a:r>
            <a:r>
              <a:rPr lang="zh-TW" altLang="en-US" sz="2000" dirty="0"/>
              <a:t> </a:t>
            </a:r>
            <a:r>
              <a:rPr lang="zh-TW" altLang="en-US" sz="2000" b="1" dirty="0">
                <a:solidFill>
                  <a:srgbClr val="FF0000"/>
                </a:solidFill>
                <a:effectLst>
                  <a:outerShdw blurRad="38100" dist="38100" dir="2700000" algn="tl">
                    <a:srgbClr val="000000">
                      <a:alpha val="43137"/>
                    </a:srgbClr>
                  </a:outerShdw>
                </a:effectLst>
              </a:rPr>
              <a:t>技術</a:t>
            </a:r>
            <a:r>
              <a:rPr lang="zh-TW" altLang="en-US" sz="2000" dirty="0"/>
              <a:t>類的弱點有：設計不良與系統漏洞等。</a:t>
            </a:r>
          </a:p>
          <a:p>
            <a:r>
              <a:rPr lang="en-US" altLang="zh-TW" sz="2000" dirty="0"/>
              <a:t>• </a:t>
            </a:r>
            <a:r>
              <a:rPr lang="zh-TW" altLang="en-US" sz="2000" b="1" dirty="0">
                <a:solidFill>
                  <a:srgbClr val="FF0000"/>
                </a:solidFill>
                <a:effectLst>
                  <a:outerShdw blurRad="38100" dist="38100" dir="2700000" algn="tl">
                    <a:srgbClr val="000000">
                      <a:alpha val="43137"/>
                    </a:srgbClr>
                  </a:outerShdw>
                </a:effectLst>
              </a:rPr>
              <a:t>操作</a:t>
            </a:r>
            <a:r>
              <a:rPr lang="zh-TW" altLang="en-US" sz="2000" dirty="0"/>
              <a:t>類的弱點有：習慣不良與缺乏備份等。</a:t>
            </a:r>
          </a:p>
          <a:p>
            <a:r>
              <a:rPr lang="en-US" altLang="zh-TW" sz="2000" dirty="0"/>
              <a:t>• </a:t>
            </a:r>
            <a:r>
              <a:rPr lang="zh-TW" altLang="en-US" sz="2000" b="1" dirty="0">
                <a:solidFill>
                  <a:srgbClr val="FF0000"/>
                </a:solidFill>
                <a:effectLst>
                  <a:outerShdw blurRad="38100" dist="38100" dir="2700000" algn="tl">
                    <a:srgbClr val="000000">
                      <a:alpha val="43137"/>
                    </a:srgbClr>
                  </a:outerShdw>
                </a:effectLst>
              </a:rPr>
              <a:t>管理</a:t>
            </a:r>
            <a:r>
              <a:rPr lang="zh-TW" altLang="en-US" sz="2000" dirty="0"/>
              <a:t>類的弱點有：制度不良與缺乏管理等。</a:t>
            </a:r>
            <a:endParaRPr lang="en-US" altLang="zh-TW" sz="2000" dirty="0"/>
          </a:p>
          <a:p>
            <a:endParaRPr lang="zh-TW" altLang="en-US" sz="2000" dirty="0"/>
          </a:p>
          <a:p>
            <a:r>
              <a:rPr lang="en-US" altLang="zh-TW" sz="2000" dirty="0"/>
              <a:t>• </a:t>
            </a:r>
            <a:r>
              <a:rPr lang="zh-TW" altLang="en-US" sz="2000" dirty="0"/>
              <a:t>通常技術類的弱點可以透過下列幾種方法鑑別出來：</a:t>
            </a:r>
          </a:p>
          <a:p>
            <a:pPr lvl="1"/>
            <a:r>
              <a:rPr lang="en-US" altLang="zh-TW" sz="2000" dirty="0"/>
              <a:t>1.</a:t>
            </a:r>
            <a:r>
              <a:rPr lang="zh-TW" altLang="en-US" sz="2000" dirty="0"/>
              <a:t>自動化的</a:t>
            </a:r>
            <a:r>
              <a:rPr lang="zh-TW" altLang="en-US" sz="2000" b="1" dirty="0">
                <a:solidFill>
                  <a:srgbClr val="FF0000"/>
                </a:solidFill>
                <a:effectLst>
                  <a:outerShdw blurRad="38100" dist="38100" dir="2700000" algn="tl">
                    <a:srgbClr val="000000">
                      <a:alpha val="43137"/>
                    </a:srgbClr>
                  </a:outerShdw>
                </a:effectLst>
              </a:rPr>
              <a:t>脆弱性掃瞄</a:t>
            </a:r>
            <a:r>
              <a:rPr lang="zh-TW" altLang="en-US" sz="2000" dirty="0"/>
              <a:t>工具。</a:t>
            </a:r>
          </a:p>
          <a:p>
            <a:pPr lvl="1"/>
            <a:r>
              <a:rPr lang="en-US" altLang="zh-TW" sz="2000" dirty="0"/>
              <a:t>2.</a:t>
            </a:r>
            <a:r>
              <a:rPr lang="zh-TW" altLang="en-US" sz="2000" dirty="0"/>
              <a:t>安全性測試與評估。</a:t>
            </a:r>
          </a:p>
          <a:p>
            <a:pPr lvl="1"/>
            <a:r>
              <a:rPr lang="en-US" altLang="zh-TW" sz="2000" dirty="0"/>
              <a:t>3.</a:t>
            </a:r>
            <a:r>
              <a:rPr lang="zh-TW" altLang="en-US" sz="2000" b="1" dirty="0">
                <a:solidFill>
                  <a:srgbClr val="FF0000"/>
                </a:solidFill>
                <a:effectLst>
                  <a:outerShdw blurRad="38100" dist="38100" dir="2700000" algn="tl">
                    <a:srgbClr val="000000">
                      <a:alpha val="43137"/>
                    </a:srgbClr>
                  </a:outerShdw>
                </a:effectLst>
              </a:rPr>
              <a:t>滲透測試</a:t>
            </a:r>
            <a:r>
              <a:rPr lang="zh-TW" altLang="en-US" sz="2000" dirty="0"/>
              <a:t>。</a:t>
            </a:r>
          </a:p>
          <a:p>
            <a:pPr lvl="1"/>
            <a:r>
              <a:rPr lang="en-US" altLang="zh-TW" sz="2000" dirty="0"/>
              <a:t>4.</a:t>
            </a:r>
            <a:r>
              <a:rPr lang="zh-TW" altLang="en-US" sz="2000" b="1" dirty="0">
                <a:solidFill>
                  <a:srgbClr val="FF0000"/>
                </a:solidFill>
                <a:effectLst>
                  <a:outerShdw blurRad="38100" dist="38100" dir="2700000" algn="tl">
                    <a:srgbClr val="000000">
                      <a:alpha val="43137"/>
                    </a:srgbClr>
                  </a:outerShdw>
                </a:effectLst>
              </a:rPr>
              <a:t>程式碼審查</a:t>
            </a:r>
            <a:r>
              <a:rPr lang="zh-TW" altLang="en-US" sz="2000" dirty="0"/>
              <a:t>。</a:t>
            </a:r>
          </a:p>
          <a:p>
            <a:r>
              <a:rPr lang="en-US" altLang="zh-TW" sz="2000" dirty="0"/>
              <a:t>• </a:t>
            </a:r>
            <a:r>
              <a:rPr lang="zh-TW" altLang="en-US" sz="2000" dirty="0"/>
              <a:t>操作類與管理類弱點則可透過下列方式鑑別出來：</a:t>
            </a:r>
          </a:p>
          <a:p>
            <a:pPr lvl="1"/>
            <a:r>
              <a:rPr lang="en-US" altLang="zh-TW" sz="2000" dirty="0"/>
              <a:t>1.</a:t>
            </a:r>
            <a:r>
              <a:rPr lang="zh-TW" altLang="en-US" sz="2000" dirty="0"/>
              <a:t>與人員、使用者晤談。</a:t>
            </a:r>
          </a:p>
          <a:p>
            <a:pPr lvl="1"/>
            <a:r>
              <a:rPr lang="en-US" altLang="zh-TW" sz="2000" dirty="0"/>
              <a:t>2.</a:t>
            </a:r>
            <a:r>
              <a:rPr lang="zh-TW" altLang="en-US" sz="2000" dirty="0"/>
              <a:t>問卷調查。</a:t>
            </a:r>
          </a:p>
          <a:p>
            <a:pPr lvl="1"/>
            <a:r>
              <a:rPr lang="en-US" altLang="zh-TW" sz="2000" dirty="0"/>
              <a:t>3.</a:t>
            </a:r>
            <a:r>
              <a:rPr lang="zh-TW" altLang="en-US" sz="2000" dirty="0"/>
              <a:t>實體檢查。</a:t>
            </a:r>
          </a:p>
          <a:p>
            <a:pPr lvl="1"/>
            <a:r>
              <a:rPr lang="en-US" altLang="zh-TW" sz="2000" dirty="0"/>
              <a:t>4.</a:t>
            </a:r>
            <a:r>
              <a:rPr lang="zh-TW" altLang="en-US" sz="2000" dirty="0"/>
              <a:t>文件分析。</a:t>
            </a:r>
          </a:p>
        </p:txBody>
      </p:sp>
    </p:spTree>
    <p:extLst>
      <p:ext uri="{BB962C8B-B14F-4D97-AF65-F5344CB8AC3E}">
        <p14:creationId xmlns:p14="http://schemas.microsoft.com/office/powerpoint/2010/main" val="881447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6357B9-09CF-4BB1-9CF0-9D04C0B8D62F}"/>
              </a:ext>
            </a:extLst>
          </p:cNvPr>
          <p:cNvSpPr>
            <a:spLocks noGrp="1"/>
          </p:cNvSpPr>
          <p:nvPr>
            <p:ph type="title"/>
          </p:nvPr>
        </p:nvSpPr>
        <p:spPr/>
        <p:txBody>
          <a:bodyPr/>
          <a:lstStyle/>
          <a:p>
            <a:r>
              <a:rPr lang="zh-TW" altLang="en-US" dirty="0"/>
              <a:t>現有控制措施識別分析</a:t>
            </a:r>
          </a:p>
        </p:txBody>
      </p:sp>
      <p:sp>
        <p:nvSpPr>
          <p:cNvPr id="3" name="矩形 2">
            <a:extLst>
              <a:ext uri="{FF2B5EF4-FFF2-40B4-BE49-F238E27FC236}">
                <a16:creationId xmlns:a16="http://schemas.microsoft.com/office/drawing/2014/main" id="{407ABDD0-1F47-4538-82D5-FF6117B66E8C}"/>
              </a:ext>
            </a:extLst>
          </p:cNvPr>
          <p:cNvSpPr/>
          <p:nvPr/>
        </p:nvSpPr>
        <p:spPr>
          <a:xfrm>
            <a:off x="539552" y="1772816"/>
            <a:ext cx="8064896" cy="3785652"/>
          </a:xfrm>
          <a:prstGeom prst="rect">
            <a:avLst/>
          </a:prstGeom>
        </p:spPr>
        <p:txBody>
          <a:bodyPr wrap="square">
            <a:spAutoFit/>
          </a:bodyPr>
          <a:lstStyle/>
          <a:p>
            <a:r>
              <a:rPr lang="zh-TW" altLang="en-US" sz="2000" dirty="0"/>
              <a:t>識別現有控制措施的進行方式有以下幾種做法：</a:t>
            </a:r>
          </a:p>
          <a:p>
            <a:pPr marL="742950" lvl="1" indent="-285750">
              <a:buFont typeface="Wingdings" panose="05000000000000000000" pitchFamily="2" charset="2"/>
              <a:buChar char="l"/>
            </a:pPr>
            <a:r>
              <a:rPr lang="zh-TW" altLang="en-US" sz="2000" dirty="0"/>
              <a:t>收集安全管理資訊，包括：安全要求的期望、安全組織</a:t>
            </a:r>
            <a:r>
              <a:rPr lang="zh-TW" altLang="en-US" sz="2000" b="1" dirty="0">
                <a:solidFill>
                  <a:srgbClr val="FF0000"/>
                </a:solidFill>
                <a:effectLst>
                  <a:outerShdw blurRad="38100" dist="38100" dir="2700000" algn="tl">
                    <a:srgbClr val="000000">
                      <a:alpha val="43137"/>
                    </a:srgbClr>
                  </a:outerShdw>
                </a:effectLst>
              </a:rPr>
              <a:t>運作</a:t>
            </a:r>
            <a:r>
              <a:rPr lang="zh-TW" altLang="en-US" sz="2000" dirty="0"/>
              <a:t>、安全管理</a:t>
            </a:r>
            <a:r>
              <a:rPr lang="zh-TW" altLang="en-US" sz="2000" b="1" dirty="0">
                <a:solidFill>
                  <a:srgbClr val="FF0000"/>
                </a:solidFill>
                <a:effectLst>
                  <a:outerShdw blurRad="38100" dist="38100" dir="2700000" algn="tl">
                    <a:srgbClr val="000000">
                      <a:alpha val="43137"/>
                    </a:srgbClr>
                  </a:outerShdw>
                </a:effectLst>
              </a:rPr>
              <a:t>措施</a:t>
            </a:r>
            <a:r>
              <a:rPr lang="en-US" altLang="zh-TW" sz="2000" dirty="0"/>
              <a:t>(</a:t>
            </a:r>
            <a:r>
              <a:rPr lang="zh-TW" altLang="en-US" sz="2000" dirty="0"/>
              <a:t>管理面</a:t>
            </a:r>
            <a:r>
              <a:rPr lang="en-US" altLang="zh-TW" sz="2000" dirty="0"/>
              <a:t>)</a:t>
            </a:r>
            <a:r>
              <a:rPr lang="zh-TW" altLang="en-US" sz="2000" b="1" dirty="0">
                <a:solidFill>
                  <a:srgbClr val="FF0000"/>
                </a:solidFill>
                <a:effectLst>
                  <a:outerShdw blurRad="38100" dist="38100" dir="2700000" algn="tl">
                    <a:srgbClr val="000000">
                      <a:alpha val="43137"/>
                    </a:srgbClr>
                  </a:outerShdw>
                </a:effectLst>
              </a:rPr>
              <a:t>落實程度</a:t>
            </a:r>
            <a:r>
              <a:rPr lang="zh-TW" altLang="en-US" sz="2000" dirty="0"/>
              <a:t>及安全管理措施實施之</a:t>
            </a:r>
            <a:r>
              <a:rPr lang="zh-TW" altLang="en-US" sz="2000" b="1" dirty="0">
                <a:solidFill>
                  <a:srgbClr val="FF0000"/>
                </a:solidFill>
                <a:effectLst>
                  <a:outerShdw blurRad="38100" dist="38100" dir="2700000" algn="tl">
                    <a:srgbClr val="000000">
                      <a:alpha val="43137"/>
                    </a:srgbClr>
                  </a:outerShdw>
                </a:effectLst>
              </a:rPr>
              <a:t>有效性</a:t>
            </a:r>
            <a:r>
              <a:rPr lang="zh-TW" altLang="en-US" sz="2000" dirty="0"/>
              <a:t>。</a:t>
            </a:r>
          </a:p>
          <a:p>
            <a:pPr marL="742950" lvl="1" indent="-285750">
              <a:buFont typeface="Wingdings" panose="05000000000000000000" pitchFamily="2" charset="2"/>
              <a:buChar char="l"/>
            </a:pPr>
            <a:r>
              <a:rPr lang="zh-TW" altLang="en-US" sz="2000" dirty="0"/>
              <a:t>系統安全措施與運作說明。</a:t>
            </a:r>
          </a:p>
          <a:p>
            <a:pPr marL="742950" lvl="1" indent="-285750">
              <a:buFont typeface="Wingdings" panose="05000000000000000000" pitchFamily="2" charset="2"/>
              <a:buChar char="l"/>
            </a:pPr>
            <a:r>
              <a:rPr lang="zh-TW" altLang="en-US" sz="2000" dirty="0"/>
              <a:t>現有文件與管理辦法檢視，以了解現行控制措施。</a:t>
            </a:r>
          </a:p>
          <a:p>
            <a:pPr marL="742950" lvl="1" indent="-285750">
              <a:buFont typeface="Wingdings" panose="05000000000000000000" pitchFamily="2" charset="2"/>
              <a:buChar char="l"/>
            </a:pPr>
            <a:r>
              <a:rPr lang="zh-TW" altLang="en-US" sz="2000" dirty="0"/>
              <a:t>現場觀察。</a:t>
            </a:r>
          </a:p>
          <a:p>
            <a:pPr marL="742950" lvl="1" indent="-285750">
              <a:buFont typeface="Wingdings" panose="05000000000000000000" pitchFamily="2" charset="2"/>
              <a:buChar char="l"/>
            </a:pPr>
            <a:r>
              <a:rPr lang="zh-TW" altLang="en-US" sz="2000" dirty="0"/>
              <a:t>訪談。</a:t>
            </a:r>
          </a:p>
          <a:p>
            <a:pPr marL="742950" lvl="1" indent="-285750">
              <a:buFont typeface="Wingdings" panose="05000000000000000000" pitchFamily="2" charset="2"/>
              <a:buChar char="l"/>
            </a:pPr>
            <a:r>
              <a:rPr lang="zh-TW" altLang="en-US" sz="2000" dirty="0"/>
              <a:t>利用工具：業務流程分析表指的是將流程方法</a:t>
            </a:r>
            <a:r>
              <a:rPr lang="en-US" altLang="zh-TW" sz="2000" dirty="0"/>
              <a:t>(process approach)</a:t>
            </a:r>
            <a:r>
              <a:rPr lang="zh-TW" altLang="en-US" sz="2000" dirty="0"/>
              <a:t>由輸入到輸出的</a:t>
            </a:r>
            <a:r>
              <a:rPr lang="zh-TW" altLang="en-US" sz="2000" b="1" dirty="0">
                <a:solidFill>
                  <a:srgbClr val="FF0000"/>
                </a:solidFill>
                <a:effectLst>
                  <a:outerShdw blurRad="38100" dist="38100" dir="2700000" algn="tl">
                    <a:srgbClr val="000000">
                      <a:alpha val="43137"/>
                    </a:srgbClr>
                  </a:outerShdw>
                </a:effectLst>
              </a:rPr>
              <a:t>過程</a:t>
            </a:r>
            <a:r>
              <a:rPr lang="zh-TW" altLang="en-US" sz="2000" dirty="0"/>
              <a:t>，將使用到的資源，規範及產出紀錄，以</a:t>
            </a:r>
            <a:r>
              <a:rPr lang="en-US" altLang="zh-TW" sz="2000" dirty="0"/>
              <a:t>Excel</a:t>
            </a:r>
            <a:r>
              <a:rPr lang="zh-TW" altLang="en-US" sz="2000" dirty="0"/>
              <a:t>表格呈現的一份表單，有助於了解系統或業務流程作法。</a:t>
            </a:r>
          </a:p>
          <a:p>
            <a:pPr marL="742950" lvl="1" indent="-285750">
              <a:buFont typeface="Wingdings" panose="05000000000000000000" pitchFamily="2" charset="2"/>
              <a:buChar char="l"/>
            </a:pPr>
            <a:r>
              <a:rPr lang="zh-TW" altLang="en-US" sz="2000" dirty="0"/>
              <a:t>現況分析表指的就是將</a:t>
            </a:r>
            <a:r>
              <a:rPr lang="en-US" altLang="zh-TW" sz="2000" dirty="0"/>
              <a:t>CNS 27001</a:t>
            </a:r>
            <a:r>
              <a:rPr lang="zh-TW" altLang="en-US" sz="2000" dirty="0"/>
              <a:t>附錄</a:t>
            </a:r>
            <a:r>
              <a:rPr lang="en-US" altLang="zh-TW" sz="2000" dirty="0"/>
              <a:t>A</a:t>
            </a:r>
            <a:r>
              <a:rPr lang="zh-TW" altLang="en-US" sz="2000" dirty="0"/>
              <a:t>條款列出，一一訪談機關現已採行的安控措施，並記錄各條款現行作法的一份文件。</a:t>
            </a:r>
          </a:p>
        </p:txBody>
      </p:sp>
    </p:spTree>
    <p:extLst>
      <p:ext uri="{BB962C8B-B14F-4D97-AF65-F5344CB8AC3E}">
        <p14:creationId xmlns:p14="http://schemas.microsoft.com/office/powerpoint/2010/main" val="2679512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2FE74B-DD9F-40B8-BEA5-F57A31C48D43}"/>
              </a:ext>
            </a:extLst>
          </p:cNvPr>
          <p:cNvSpPr>
            <a:spLocks noGrp="1"/>
          </p:cNvSpPr>
          <p:nvPr>
            <p:ph type="title"/>
          </p:nvPr>
        </p:nvSpPr>
        <p:spPr/>
        <p:txBody>
          <a:bodyPr/>
          <a:lstStyle/>
          <a:p>
            <a:r>
              <a:rPr lang="zh-TW" altLang="en-US" dirty="0"/>
              <a:t>鑑別資訊資產價值</a:t>
            </a:r>
            <a:r>
              <a:rPr lang="en-US" altLang="zh-TW" dirty="0"/>
              <a:t>-</a:t>
            </a:r>
            <a:r>
              <a:rPr lang="zh-TW" altLang="en-US" dirty="0"/>
              <a:t>機密性</a:t>
            </a:r>
          </a:p>
        </p:txBody>
      </p:sp>
      <p:sp>
        <p:nvSpPr>
          <p:cNvPr id="3" name="矩形 2">
            <a:extLst>
              <a:ext uri="{FF2B5EF4-FFF2-40B4-BE49-F238E27FC236}">
                <a16:creationId xmlns:a16="http://schemas.microsoft.com/office/drawing/2014/main" id="{F8686B89-C7A8-4229-BF88-A99AFAEB3699}"/>
              </a:ext>
            </a:extLst>
          </p:cNvPr>
          <p:cNvSpPr/>
          <p:nvPr/>
        </p:nvSpPr>
        <p:spPr>
          <a:xfrm>
            <a:off x="899592" y="1417638"/>
            <a:ext cx="7488832" cy="2246769"/>
          </a:xfrm>
          <a:prstGeom prst="rect">
            <a:avLst/>
          </a:prstGeom>
        </p:spPr>
        <p:txBody>
          <a:bodyPr wrap="square">
            <a:spAutoFit/>
          </a:bodyPr>
          <a:lstStyle/>
          <a:p>
            <a:pPr marL="342900" indent="-342900">
              <a:buFont typeface="Wingdings" panose="05000000000000000000" pitchFamily="2" charset="2"/>
              <a:buChar char="Ø"/>
            </a:pPr>
            <a:r>
              <a:rPr lang="zh-TW" altLang="en-US" sz="2000" dirty="0"/>
              <a:t>針對資訊與其使用權限分級要求，評估其未經授權存取之影響</a:t>
            </a:r>
          </a:p>
          <a:p>
            <a:pPr marL="342900" indent="-342900">
              <a:buFont typeface="Wingdings" panose="05000000000000000000" pitchFamily="2" charset="2"/>
              <a:buChar char="Ø"/>
            </a:pPr>
            <a:r>
              <a:rPr lang="zh-TW" altLang="en-US" sz="2000" dirty="0"/>
              <a:t>評價要點在於資訊處理之</a:t>
            </a:r>
            <a:r>
              <a:rPr lang="zh-TW" altLang="en-US" sz="2000" b="1" dirty="0">
                <a:solidFill>
                  <a:srgbClr val="FF0000"/>
                </a:solidFill>
                <a:effectLst>
                  <a:outerShdw blurRad="38100" dist="38100" dir="2700000" algn="tl">
                    <a:srgbClr val="000000">
                      <a:alpha val="43137"/>
                    </a:srgbClr>
                  </a:outerShdw>
                </a:effectLst>
              </a:rPr>
              <a:t>授權</a:t>
            </a:r>
            <a:r>
              <a:rPr lang="zh-TW" altLang="en-US" sz="2000" dirty="0"/>
              <a:t>，並且只有取得</a:t>
            </a:r>
            <a:r>
              <a:rPr lang="zh-TW" altLang="en-US" sz="2000" b="1" dirty="0">
                <a:solidFill>
                  <a:srgbClr val="FFC000"/>
                </a:solidFill>
                <a:effectLst>
                  <a:outerShdw blurRad="38100" dist="38100" dir="2700000" algn="tl">
                    <a:srgbClr val="000000">
                      <a:alpha val="43137"/>
                    </a:srgbClr>
                  </a:outerShdw>
                </a:effectLst>
              </a:rPr>
              <a:t>存取權限的人員或程序才可以進行授權範圍內之資訊的處理作業</a:t>
            </a:r>
            <a:r>
              <a:rPr lang="zh-TW" altLang="en-US" sz="2000" dirty="0"/>
              <a:t>。未經過授權或不當的授權便進行資訊處理，可能對單位內之業務運作造成不等程度之影響</a:t>
            </a:r>
          </a:p>
          <a:p>
            <a:pPr marL="342900" indent="-342900">
              <a:buFont typeface="Wingdings" panose="05000000000000000000" pitchFamily="2" charset="2"/>
              <a:buChar char="Ø"/>
            </a:pPr>
            <a:r>
              <a:rPr lang="zh-TW" altLang="en-US" sz="2000" dirty="0"/>
              <a:t>包含</a:t>
            </a:r>
            <a:r>
              <a:rPr lang="en-US" altLang="zh-TW" sz="2000" dirty="0"/>
              <a:t>: </a:t>
            </a:r>
            <a:r>
              <a:rPr lang="zh-TW" altLang="en-US" sz="2000" dirty="0"/>
              <a:t>使用設備與單位內提供之服務、透露或複製經手之業務資料、存取資通系統及進入實體區隔之區域</a:t>
            </a:r>
          </a:p>
        </p:txBody>
      </p:sp>
      <p:graphicFrame>
        <p:nvGraphicFramePr>
          <p:cNvPr id="4" name="表格 3">
            <a:extLst>
              <a:ext uri="{FF2B5EF4-FFF2-40B4-BE49-F238E27FC236}">
                <a16:creationId xmlns:a16="http://schemas.microsoft.com/office/drawing/2014/main" id="{6E26C7F3-8405-41C6-8697-A49F6F5967FD}"/>
              </a:ext>
            </a:extLst>
          </p:cNvPr>
          <p:cNvGraphicFramePr>
            <a:graphicFrameLocks noGrp="1"/>
          </p:cNvGraphicFramePr>
          <p:nvPr>
            <p:extLst>
              <p:ext uri="{D42A27DB-BD31-4B8C-83A1-F6EECF244321}">
                <p14:modId xmlns:p14="http://schemas.microsoft.com/office/powerpoint/2010/main" val="3909053369"/>
              </p:ext>
            </p:extLst>
          </p:nvPr>
        </p:nvGraphicFramePr>
        <p:xfrm>
          <a:off x="1043607" y="3641572"/>
          <a:ext cx="7107761" cy="2931160"/>
        </p:xfrm>
        <a:graphic>
          <a:graphicData uri="http://schemas.openxmlformats.org/drawingml/2006/table">
            <a:tbl>
              <a:tblPr firstRow="1" bandRow="1">
                <a:tableStyleId>{7DF18680-E054-41AD-8BC1-D1AEF772440D}</a:tableStyleId>
              </a:tblPr>
              <a:tblGrid>
                <a:gridCol w="692468">
                  <a:extLst>
                    <a:ext uri="{9D8B030D-6E8A-4147-A177-3AD203B41FA5}">
                      <a16:colId xmlns:a16="http://schemas.microsoft.com/office/drawing/2014/main" val="3586763528"/>
                    </a:ext>
                  </a:extLst>
                </a:gridCol>
                <a:gridCol w="6415293">
                  <a:extLst>
                    <a:ext uri="{9D8B030D-6E8A-4147-A177-3AD203B41FA5}">
                      <a16:colId xmlns:a16="http://schemas.microsoft.com/office/drawing/2014/main" val="2419213838"/>
                    </a:ext>
                  </a:extLst>
                </a:gridCol>
              </a:tblGrid>
              <a:tr h="370840">
                <a:tc>
                  <a:txBody>
                    <a:bodyPr/>
                    <a:lstStyle/>
                    <a:p>
                      <a:r>
                        <a:rPr lang="zh-TW" altLang="en-US" dirty="0"/>
                        <a:t>評等</a:t>
                      </a:r>
                      <a:endParaRPr lang="en-US" altLang="zh-TW" dirty="0"/>
                    </a:p>
                  </a:txBody>
                  <a:tcPr/>
                </a:tc>
                <a:tc>
                  <a:txBody>
                    <a:bodyPr/>
                    <a:lstStyle/>
                    <a:p>
                      <a:pPr algn="ctr"/>
                      <a:r>
                        <a:rPr lang="zh-TW" altLang="en-US" dirty="0"/>
                        <a:t>說明</a:t>
                      </a:r>
                    </a:p>
                  </a:txBody>
                  <a:tcPr anchor="ctr"/>
                </a:tc>
                <a:extLst>
                  <a:ext uri="{0D108BD9-81ED-4DB2-BD59-A6C34878D82A}">
                    <a16:rowId xmlns:a16="http://schemas.microsoft.com/office/drawing/2014/main" val="46921222"/>
                  </a:ext>
                </a:extLst>
              </a:tr>
              <a:tr h="370840">
                <a:tc>
                  <a:txBody>
                    <a:bodyPr/>
                    <a:lstStyle/>
                    <a:p>
                      <a:pPr algn="ctr"/>
                      <a:r>
                        <a:rPr lang="en-US" altLang="zh-TW" dirty="0"/>
                        <a:t>4</a:t>
                      </a:r>
                      <a:endParaRPr lang="zh-TW" altLang="en-US" dirty="0"/>
                    </a:p>
                  </a:txBody>
                  <a:tcPr anchor="ctr"/>
                </a:tc>
                <a:tc>
                  <a:txBody>
                    <a:bodyPr/>
                    <a:lstStyle/>
                    <a:p>
                      <a:pPr algn="l"/>
                      <a:r>
                        <a:rPr lang="zh-TW" altLang="en-US" sz="1800" u="none" strike="noStrike" baseline="0" dirty="0"/>
                        <a:t>極機密：具有機密性之資訊資產，僅能開放給經過授權的人員使用。一旦洩漏，足以影響全機關整體聲譽及業務執行</a:t>
                      </a:r>
                      <a:endParaRPr lang="zh-TW" altLang="en-US" dirty="0"/>
                    </a:p>
                  </a:txBody>
                  <a:tcPr/>
                </a:tc>
                <a:extLst>
                  <a:ext uri="{0D108BD9-81ED-4DB2-BD59-A6C34878D82A}">
                    <a16:rowId xmlns:a16="http://schemas.microsoft.com/office/drawing/2014/main" val="832492201"/>
                  </a:ext>
                </a:extLst>
              </a:tr>
              <a:tr h="370840">
                <a:tc>
                  <a:txBody>
                    <a:bodyPr/>
                    <a:lstStyle/>
                    <a:p>
                      <a:pPr algn="ctr"/>
                      <a:r>
                        <a:rPr lang="en-US" altLang="zh-TW" dirty="0"/>
                        <a:t>3</a:t>
                      </a:r>
                      <a:endParaRPr lang="zh-TW" altLang="en-US" dirty="0"/>
                    </a:p>
                  </a:txBody>
                  <a:tcPr anchor="ctr"/>
                </a:tc>
                <a:tc>
                  <a:txBody>
                    <a:bodyPr/>
                    <a:lstStyle/>
                    <a:p>
                      <a:pPr algn="l"/>
                      <a:r>
                        <a:rPr lang="zh-TW" altLang="en-US" sz="1800" u="none" strike="noStrike" baseline="0" dirty="0"/>
                        <a:t>機密：敏感性之資訊資產，僅能開放給經過授權的人員使用。一旦洩漏，足以影響各處室或專案之執行</a:t>
                      </a:r>
                      <a:endParaRPr lang="zh-TW" altLang="en-US" dirty="0"/>
                    </a:p>
                  </a:txBody>
                  <a:tcPr/>
                </a:tc>
                <a:extLst>
                  <a:ext uri="{0D108BD9-81ED-4DB2-BD59-A6C34878D82A}">
                    <a16:rowId xmlns:a16="http://schemas.microsoft.com/office/drawing/2014/main" val="1521402129"/>
                  </a:ext>
                </a:extLst>
              </a:tr>
              <a:tr h="370840">
                <a:tc>
                  <a:txBody>
                    <a:bodyPr/>
                    <a:lstStyle/>
                    <a:p>
                      <a:pPr algn="ctr"/>
                      <a:r>
                        <a:rPr lang="en-US" altLang="zh-TW" dirty="0"/>
                        <a:t>2</a:t>
                      </a:r>
                      <a:endParaRPr lang="zh-TW" altLang="en-US" dirty="0"/>
                    </a:p>
                  </a:txBody>
                  <a:tcPr anchor="ctr"/>
                </a:tc>
                <a:tc>
                  <a:txBody>
                    <a:bodyPr/>
                    <a:lstStyle/>
                    <a:p>
                      <a:pPr algn="l"/>
                      <a:r>
                        <a:rPr lang="zh-TW" altLang="en-US" sz="1800" u="none" strike="noStrike" baseline="0" dirty="0"/>
                        <a:t>內部使用：僅供內部使用，不可公開陳列之資訊資產。資訊遭洩漏，僅對個人之業務造成影響</a:t>
                      </a:r>
                      <a:endParaRPr lang="zh-TW" altLang="en-US" dirty="0"/>
                    </a:p>
                  </a:txBody>
                  <a:tcPr/>
                </a:tc>
                <a:extLst>
                  <a:ext uri="{0D108BD9-81ED-4DB2-BD59-A6C34878D82A}">
                    <a16:rowId xmlns:a16="http://schemas.microsoft.com/office/drawing/2014/main" val="2263113094"/>
                  </a:ext>
                </a:extLst>
              </a:tr>
              <a:tr h="370840">
                <a:tc>
                  <a:txBody>
                    <a:bodyPr/>
                    <a:lstStyle/>
                    <a:p>
                      <a:pPr algn="ctr"/>
                      <a:r>
                        <a:rPr lang="en-US" altLang="zh-TW" dirty="0"/>
                        <a:t>1</a:t>
                      </a:r>
                      <a:endParaRPr lang="zh-TW" altLang="en-US" dirty="0"/>
                    </a:p>
                  </a:txBody>
                  <a:tcPr anchor="ctr"/>
                </a:tc>
                <a:tc>
                  <a:txBody>
                    <a:bodyPr/>
                    <a:lstStyle/>
                    <a:p>
                      <a:pPr algn="l"/>
                      <a:r>
                        <a:rPr lang="zh-TW" altLang="en-US" sz="1800" u="none" strike="noStrike" baseline="0" dirty="0"/>
                        <a:t>普通資訊：非敏感性資訊資產，可公開使用者。</a:t>
                      </a:r>
                    </a:p>
                    <a:p>
                      <a:pPr algn="l"/>
                      <a:r>
                        <a:rPr lang="zh-TW" altLang="en-US" sz="1800" u="none" strike="noStrike" baseline="0" dirty="0"/>
                        <a:t>資訊遭洩漏，不會造成影響或影響可忽略</a:t>
                      </a:r>
                      <a:endParaRPr lang="zh-TW" altLang="en-US" dirty="0"/>
                    </a:p>
                  </a:txBody>
                  <a:tcPr/>
                </a:tc>
                <a:extLst>
                  <a:ext uri="{0D108BD9-81ED-4DB2-BD59-A6C34878D82A}">
                    <a16:rowId xmlns:a16="http://schemas.microsoft.com/office/drawing/2014/main" val="3196459450"/>
                  </a:ext>
                </a:extLst>
              </a:tr>
            </a:tbl>
          </a:graphicData>
        </a:graphic>
      </p:graphicFrame>
    </p:spTree>
    <p:extLst>
      <p:ext uri="{BB962C8B-B14F-4D97-AF65-F5344CB8AC3E}">
        <p14:creationId xmlns:p14="http://schemas.microsoft.com/office/powerpoint/2010/main" val="787857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AD8794-42C7-491E-8D11-96641D8E6507}"/>
              </a:ext>
            </a:extLst>
          </p:cNvPr>
          <p:cNvSpPr>
            <a:spLocks noGrp="1"/>
          </p:cNvSpPr>
          <p:nvPr>
            <p:ph type="title"/>
          </p:nvPr>
        </p:nvSpPr>
        <p:spPr/>
        <p:txBody>
          <a:bodyPr/>
          <a:lstStyle/>
          <a:p>
            <a:r>
              <a:rPr lang="zh-TW" altLang="en-US" dirty="0"/>
              <a:t>鑑別資訊資產價值</a:t>
            </a:r>
            <a:r>
              <a:rPr lang="en-US" altLang="zh-TW" dirty="0"/>
              <a:t>-</a:t>
            </a:r>
            <a:r>
              <a:rPr lang="zh-TW" altLang="en-US" dirty="0"/>
              <a:t>完整性</a:t>
            </a:r>
          </a:p>
        </p:txBody>
      </p:sp>
      <p:sp>
        <p:nvSpPr>
          <p:cNvPr id="3" name="矩形 2">
            <a:extLst>
              <a:ext uri="{FF2B5EF4-FFF2-40B4-BE49-F238E27FC236}">
                <a16:creationId xmlns:a16="http://schemas.microsoft.com/office/drawing/2014/main" id="{5E0912E9-B640-4876-BE79-B1971D5859DE}"/>
              </a:ext>
            </a:extLst>
          </p:cNvPr>
          <p:cNvSpPr/>
          <p:nvPr/>
        </p:nvSpPr>
        <p:spPr>
          <a:xfrm>
            <a:off x="971600" y="1414849"/>
            <a:ext cx="7200800" cy="2031325"/>
          </a:xfrm>
          <a:prstGeom prst="rect">
            <a:avLst/>
          </a:prstGeom>
        </p:spPr>
        <p:txBody>
          <a:bodyPr wrap="square">
            <a:spAutoFit/>
          </a:bodyPr>
          <a:lstStyle/>
          <a:p>
            <a:pPr marL="285750" indent="-285750">
              <a:buFont typeface="Wingdings" panose="05000000000000000000" pitchFamily="2" charset="2"/>
              <a:buChar char="l"/>
            </a:pPr>
            <a:r>
              <a:rPr lang="zh-TW" altLang="en-US" dirty="0"/>
              <a:t>針對資訊與其操作過程，評估未正確地進行資訊處理或作業錯誤之影響</a:t>
            </a:r>
          </a:p>
          <a:p>
            <a:pPr marL="285750" indent="-285750">
              <a:buFont typeface="Wingdings" panose="05000000000000000000" pitchFamily="2" charset="2"/>
              <a:buChar char="l"/>
            </a:pPr>
            <a:r>
              <a:rPr lang="zh-TW" altLang="en-US" dirty="0"/>
              <a:t>評價要點在於評估資訊與運用過程</a:t>
            </a:r>
            <a:r>
              <a:rPr lang="zh-TW" altLang="en-US" b="1" dirty="0">
                <a:solidFill>
                  <a:srgbClr val="FF0000"/>
                </a:solidFill>
                <a:effectLst>
                  <a:outerShdw blurRad="38100" dist="38100" dir="2700000" algn="tl">
                    <a:srgbClr val="000000">
                      <a:alpha val="43137"/>
                    </a:srgbClr>
                  </a:outerShdw>
                </a:effectLst>
              </a:rPr>
              <a:t>遭受變更</a:t>
            </a:r>
            <a:r>
              <a:rPr lang="zh-TW" altLang="en-US" dirty="0"/>
              <a:t>、</a:t>
            </a:r>
            <a:r>
              <a:rPr lang="zh-TW" altLang="en-US" b="1" dirty="0">
                <a:solidFill>
                  <a:srgbClr val="FF0000"/>
                </a:solidFill>
                <a:effectLst>
                  <a:outerShdw blurRad="38100" dist="38100" dir="2700000" algn="tl">
                    <a:srgbClr val="000000">
                      <a:alpha val="43137"/>
                    </a:srgbClr>
                  </a:outerShdw>
                </a:effectLst>
              </a:rPr>
              <a:t>竄改</a:t>
            </a:r>
            <a:r>
              <a:rPr lang="zh-TW" altLang="en-US" dirty="0"/>
              <a:t>及</a:t>
            </a:r>
            <a:r>
              <a:rPr lang="zh-TW" altLang="en-US" b="1" dirty="0">
                <a:solidFill>
                  <a:srgbClr val="FF0000"/>
                </a:solidFill>
                <a:effectLst>
                  <a:outerShdw blurRad="38100" dist="38100" dir="2700000" algn="tl">
                    <a:srgbClr val="000000">
                      <a:alpha val="43137"/>
                    </a:srgbClr>
                  </a:outerShdw>
                </a:effectLst>
              </a:rPr>
              <a:t>破壞</a:t>
            </a:r>
            <a:r>
              <a:rPr lang="zh-TW" altLang="en-US" dirty="0"/>
              <a:t>等不當的變動，可能對單位內之業務運作造成不等程度之影響</a:t>
            </a:r>
          </a:p>
          <a:p>
            <a:pPr marL="285750" indent="-285750">
              <a:buFont typeface="Wingdings" panose="05000000000000000000" pitchFamily="2" charset="2"/>
              <a:buChar char="l"/>
            </a:pPr>
            <a:r>
              <a:rPr lang="zh-TW" altLang="en-US" dirty="0"/>
              <a:t>包含</a:t>
            </a:r>
            <a:r>
              <a:rPr lang="en-US" altLang="zh-TW" dirty="0"/>
              <a:t>: </a:t>
            </a:r>
            <a:r>
              <a:rPr lang="zh-TW" altLang="en-US" dirty="0"/>
              <a:t>移動設備、改變單位內提供之服務內容、更改系統組態或檔案、破壞實體設施、改變傳輸內容、竄改資料庫或交易資訊、冒用或假借名義進行業務處理、人為錯誤或誤用設施及上網內容不正確</a:t>
            </a:r>
          </a:p>
        </p:txBody>
      </p:sp>
      <p:graphicFrame>
        <p:nvGraphicFramePr>
          <p:cNvPr id="4" name="表格 3">
            <a:extLst>
              <a:ext uri="{FF2B5EF4-FFF2-40B4-BE49-F238E27FC236}">
                <a16:creationId xmlns:a16="http://schemas.microsoft.com/office/drawing/2014/main" id="{B6DD14FA-DD88-49B6-8994-6FB1FB522BCF}"/>
              </a:ext>
            </a:extLst>
          </p:cNvPr>
          <p:cNvGraphicFramePr>
            <a:graphicFrameLocks noGrp="1"/>
          </p:cNvGraphicFramePr>
          <p:nvPr>
            <p:extLst>
              <p:ext uri="{D42A27DB-BD31-4B8C-83A1-F6EECF244321}">
                <p14:modId xmlns:p14="http://schemas.microsoft.com/office/powerpoint/2010/main" val="2020431680"/>
              </p:ext>
            </p:extLst>
          </p:nvPr>
        </p:nvGraphicFramePr>
        <p:xfrm>
          <a:off x="971601" y="3645024"/>
          <a:ext cx="7191736" cy="2392680"/>
        </p:xfrm>
        <a:graphic>
          <a:graphicData uri="http://schemas.openxmlformats.org/drawingml/2006/table">
            <a:tbl>
              <a:tblPr firstRow="1" bandRow="1">
                <a:tableStyleId>{7DF18680-E054-41AD-8BC1-D1AEF772440D}</a:tableStyleId>
              </a:tblPr>
              <a:tblGrid>
                <a:gridCol w="692468">
                  <a:extLst>
                    <a:ext uri="{9D8B030D-6E8A-4147-A177-3AD203B41FA5}">
                      <a16:colId xmlns:a16="http://schemas.microsoft.com/office/drawing/2014/main" val="3586763528"/>
                    </a:ext>
                  </a:extLst>
                </a:gridCol>
                <a:gridCol w="6499268">
                  <a:extLst>
                    <a:ext uri="{9D8B030D-6E8A-4147-A177-3AD203B41FA5}">
                      <a16:colId xmlns:a16="http://schemas.microsoft.com/office/drawing/2014/main" val="2419213838"/>
                    </a:ext>
                  </a:extLst>
                </a:gridCol>
              </a:tblGrid>
              <a:tr h="370840">
                <a:tc>
                  <a:txBody>
                    <a:bodyPr/>
                    <a:lstStyle/>
                    <a:p>
                      <a:r>
                        <a:rPr lang="zh-TW" altLang="en-US" dirty="0"/>
                        <a:t>評等</a:t>
                      </a:r>
                      <a:endParaRPr lang="en-US" altLang="zh-TW" dirty="0"/>
                    </a:p>
                  </a:txBody>
                  <a:tcPr/>
                </a:tc>
                <a:tc>
                  <a:txBody>
                    <a:bodyPr/>
                    <a:lstStyle/>
                    <a:p>
                      <a:pPr algn="ctr"/>
                      <a:r>
                        <a:rPr lang="zh-TW" altLang="en-US" dirty="0"/>
                        <a:t>說明</a:t>
                      </a:r>
                    </a:p>
                  </a:txBody>
                  <a:tcPr anchor="ctr"/>
                </a:tc>
                <a:extLst>
                  <a:ext uri="{0D108BD9-81ED-4DB2-BD59-A6C34878D82A}">
                    <a16:rowId xmlns:a16="http://schemas.microsoft.com/office/drawing/2014/main" val="46921222"/>
                  </a:ext>
                </a:extLst>
              </a:tr>
              <a:tr h="370840">
                <a:tc>
                  <a:txBody>
                    <a:bodyPr/>
                    <a:lstStyle/>
                    <a:p>
                      <a:pPr algn="ctr"/>
                      <a:r>
                        <a:rPr lang="en-US" altLang="zh-TW" dirty="0"/>
                        <a:t>4</a:t>
                      </a:r>
                      <a:endParaRPr lang="zh-TW" altLang="en-US" dirty="0"/>
                    </a:p>
                  </a:txBody>
                  <a:tcPr anchor="ctr"/>
                </a:tc>
                <a:tc>
                  <a:txBody>
                    <a:bodyPr/>
                    <a:lstStyle/>
                    <a:p>
                      <a:r>
                        <a:rPr lang="zh-TW" altLang="en-US" sz="1800" b="0" i="0" u="none" strike="noStrike" kern="1200" baseline="0" dirty="0">
                          <a:solidFill>
                            <a:schemeClr val="dk1"/>
                          </a:solidFill>
                          <a:latin typeface="+mn-lt"/>
                          <a:ea typeface="+mn-ea"/>
                          <a:cs typeface="+mn-cs"/>
                        </a:rPr>
                        <a:t>極高</a:t>
                      </a:r>
                      <a:r>
                        <a:rPr lang="en-US" altLang="zh-TW" sz="1800" b="0" i="0" u="none" strike="noStrike" kern="1200" baseline="0" dirty="0">
                          <a:solidFill>
                            <a:schemeClr val="dk1"/>
                          </a:solidFill>
                          <a:latin typeface="+mn-lt"/>
                          <a:ea typeface="+mn-ea"/>
                          <a:cs typeface="+mn-cs"/>
                        </a:rPr>
                        <a:t>:</a:t>
                      </a:r>
                      <a:r>
                        <a:rPr lang="zh-TW" altLang="en-US" sz="1800" b="0" i="0" u="none" strike="noStrike" kern="1200" baseline="0" dirty="0">
                          <a:solidFill>
                            <a:schemeClr val="dk1"/>
                          </a:solidFill>
                          <a:latin typeface="+mn-lt"/>
                          <a:ea typeface="+mn-ea"/>
                          <a:cs typeface="+mn-cs"/>
                        </a:rPr>
                        <a:t>不當的破壞或篡改，會對</a:t>
                      </a:r>
                      <a:r>
                        <a:rPr lang="zh-TW" altLang="en-US" sz="1800" b="1" i="0" u="none" strike="noStrike" kern="1200" baseline="0" dirty="0">
                          <a:solidFill>
                            <a:srgbClr val="FF0000"/>
                          </a:solidFill>
                          <a:effectLst>
                            <a:outerShdw blurRad="38100" dist="38100" dir="2700000" algn="tl">
                              <a:srgbClr val="000000">
                                <a:alpha val="43137"/>
                              </a:srgbClr>
                            </a:outerShdw>
                          </a:effectLst>
                          <a:latin typeface="+mn-lt"/>
                          <a:ea typeface="+mn-ea"/>
                          <a:cs typeface="+mn-cs"/>
                        </a:rPr>
                        <a:t>全機關整體業務造成危害</a:t>
                      </a:r>
                      <a:r>
                        <a:rPr lang="zh-TW" altLang="en-US" sz="1800" b="0" i="0" u="none" strike="noStrike" kern="1200" baseline="0" dirty="0">
                          <a:solidFill>
                            <a:schemeClr val="dk1"/>
                          </a:solidFill>
                          <a:latin typeface="+mn-lt"/>
                          <a:ea typeface="+mn-ea"/>
                          <a:cs typeface="+mn-cs"/>
                        </a:rPr>
                        <a:t>，甚至會造成業務衝擊者</a:t>
                      </a:r>
                      <a:endParaRPr lang="zh-TW" altLang="en-US" dirty="0"/>
                    </a:p>
                  </a:txBody>
                  <a:tcPr/>
                </a:tc>
                <a:extLst>
                  <a:ext uri="{0D108BD9-81ED-4DB2-BD59-A6C34878D82A}">
                    <a16:rowId xmlns:a16="http://schemas.microsoft.com/office/drawing/2014/main" val="832492201"/>
                  </a:ext>
                </a:extLst>
              </a:tr>
              <a:tr h="370840">
                <a:tc>
                  <a:txBody>
                    <a:bodyPr/>
                    <a:lstStyle/>
                    <a:p>
                      <a:pPr algn="ctr"/>
                      <a:r>
                        <a:rPr lang="en-US" altLang="zh-TW" dirty="0"/>
                        <a:t>3</a:t>
                      </a:r>
                      <a:endParaRPr lang="zh-TW" altLang="en-US" dirty="0"/>
                    </a:p>
                  </a:txBody>
                  <a:tcPr anchor="ctr"/>
                </a:tc>
                <a:tc>
                  <a:txBody>
                    <a:bodyPr/>
                    <a:lstStyle/>
                    <a:p>
                      <a:r>
                        <a:rPr lang="zh-TW" altLang="en-US" sz="1800" b="0" i="0" u="none" strike="noStrike" kern="1200" baseline="0" dirty="0">
                          <a:solidFill>
                            <a:schemeClr val="dk1"/>
                          </a:solidFill>
                          <a:latin typeface="+mn-lt"/>
                          <a:ea typeface="+mn-ea"/>
                          <a:cs typeface="+mn-cs"/>
                        </a:rPr>
                        <a:t>高：不當的損失、破壞或篡改，會對</a:t>
                      </a:r>
                      <a:r>
                        <a:rPr lang="zh-TW" altLang="en-US" sz="1800" b="1" i="0" u="none" strike="noStrike" kern="1200" baseline="0" dirty="0">
                          <a:solidFill>
                            <a:srgbClr val="FF0000"/>
                          </a:solidFill>
                          <a:effectLst>
                            <a:outerShdw blurRad="38100" dist="38100" dir="2700000" algn="tl">
                              <a:srgbClr val="000000">
                                <a:alpha val="43137"/>
                              </a:srgbClr>
                            </a:outerShdw>
                          </a:effectLst>
                          <a:latin typeface="+mn-lt"/>
                          <a:ea typeface="+mn-ea"/>
                          <a:cs typeface="+mn-cs"/>
                        </a:rPr>
                        <a:t>各處室或計畫業務</a:t>
                      </a:r>
                      <a:r>
                        <a:rPr lang="zh-TW" altLang="en-US" sz="1800" b="0" i="0" u="none" strike="noStrike" kern="1200" baseline="0" dirty="0">
                          <a:solidFill>
                            <a:schemeClr val="dk1"/>
                          </a:solidFill>
                          <a:latin typeface="+mn-lt"/>
                          <a:ea typeface="+mn-ea"/>
                          <a:cs typeface="+mn-cs"/>
                        </a:rPr>
                        <a:t>運作造成衝擊者</a:t>
                      </a:r>
                      <a:endParaRPr lang="zh-TW" altLang="en-US" dirty="0"/>
                    </a:p>
                  </a:txBody>
                  <a:tcPr/>
                </a:tc>
                <a:extLst>
                  <a:ext uri="{0D108BD9-81ED-4DB2-BD59-A6C34878D82A}">
                    <a16:rowId xmlns:a16="http://schemas.microsoft.com/office/drawing/2014/main" val="1521402129"/>
                  </a:ext>
                </a:extLst>
              </a:tr>
              <a:tr h="370840">
                <a:tc>
                  <a:txBody>
                    <a:bodyPr/>
                    <a:lstStyle/>
                    <a:p>
                      <a:pPr algn="ctr"/>
                      <a:r>
                        <a:rPr lang="en-US" altLang="zh-TW" dirty="0"/>
                        <a:t>2</a:t>
                      </a:r>
                      <a:endParaRPr lang="zh-TW" altLang="en-US" dirty="0"/>
                    </a:p>
                  </a:txBody>
                  <a:tcPr anchor="ctr"/>
                </a:tc>
                <a:tc>
                  <a:txBody>
                    <a:bodyPr/>
                    <a:lstStyle/>
                    <a:p>
                      <a:r>
                        <a:rPr lang="zh-TW" altLang="en-US" sz="1800" b="0" i="0" u="none" strike="noStrike" kern="1200" baseline="0" dirty="0">
                          <a:solidFill>
                            <a:schemeClr val="dk1"/>
                          </a:solidFill>
                          <a:latin typeface="+mn-lt"/>
                          <a:ea typeface="+mn-ea"/>
                          <a:cs typeface="+mn-cs"/>
                        </a:rPr>
                        <a:t>中：不當的損失、破壞或篡改，僅</a:t>
                      </a:r>
                      <a:r>
                        <a:rPr lang="zh-TW" altLang="en-US" sz="1800" b="1" i="0" u="none" strike="noStrike" kern="1200" baseline="0" dirty="0">
                          <a:solidFill>
                            <a:srgbClr val="FF0000"/>
                          </a:solidFill>
                          <a:effectLst>
                            <a:outerShdw blurRad="38100" dist="38100" dir="2700000" algn="tl">
                              <a:srgbClr val="000000">
                                <a:alpha val="43137"/>
                              </a:srgbClr>
                            </a:outerShdw>
                          </a:effectLst>
                          <a:latin typeface="+mn-lt"/>
                          <a:ea typeface="+mn-ea"/>
                          <a:cs typeface="+mn-cs"/>
                        </a:rPr>
                        <a:t>對個人造成衝擊</a:t>
                      </a:r>
                      <a:r>
                        <a:rPr lang="zh-TW" altLang="en-US" sz="1800" b="0" i="0" u="none" strike="noStrike" kern="1200" baseline="0" dirty="0">
                          <a:solidFill>
                            <a:schemeClr val="dk1"/>
                          </a:solidFill>
                          <a:latin typeface="+mn-lt"/>
                          <a:ea typeface="+mn-ea"/>
                          <a:cs typeface="+mn-cs"/>
                        </a:rPr>
                        <a:t>者</a:t>
                      </a:r>
                      <a:endParaRPr lang="zh-TW" altLang="en-US" dirty="0"/>
                    </a:p>
                  </a:txBody>
                  <a:tcPr/>
                </a:tc>
                <a:extLst>
                  <a:ext uri="{0D108BD9-81ED-4DB2-BD59-A6C34878D82A}">
                    <a16:rowId xmlns:a16="http://schemas.microsoft.com/office/drawing/2014/main" val="2263113094"/>
                  </a:ext>
                </a:extLst>
              </a:tr>
              <a:tr h="370840">
                <a:tc>
                  <a:txBody>
                    <a:bodyPr/>
                    <a:lstStyle/>
                    <a:p>
                      <a:pPr algn="ctr"/>
                      <a:r>
                        <a:rPr lang="en-US" altLang="zh-TW" dirty="0"/>
                        <a:t>1</a:t>
                      </a:r>
                      <a:endParaRPr lang="zh-TW" altLang="en-US" dirty="0"/>
                    </a:p>
                  </a:txBody>
                  <a:tcPr anchor="ctr"/>
                </a:tc>
                <a:tc>
                  <a:txBody>
                    <a:bodyPr/>
                    <a:lstStyle/>
                    <a:p>
                      <a:r>
                        <a:rPr lang="zh-TW" altLang="en-US" sz="1800" b="0" i="0" u="none" strike="noStrike" kern="1200" baseline="0" dirty="0">
                          <a:solidFill>
                            <a:schemeClr val="dk1"/>
                          </a:solidFill>
                          <a:latin typeface="+mn-lt"/>
                          <a:ea typeface="+mn-ea"/>
                          <a:cs typeface="+mn-cs"/>
                        </a:rPr>
                        <a:t>低：遭受不當的破壞或篡改，其所造成的</a:t>
                      </a:r>
                      <a:r>
                        <a:rPr lang="zh-TW" altLang="en-US" sz="1800" b="1" i="0" u="none" strike="noStrike" kern="1200" baseline="0" dirty="0">
                          <a:solidFill>
                            <a:srgbClr val="FF0000"/>
                          </a:solidFill>
                          <a:effectLst>
                            <a:outerShdw blurRad="38100" dist="38100" dir="2700000" algn="tl">
                              <a:srgbClr val="000000">
                                <a:alpha val="43137"/>
                              </a:srgbClr>
                            </a:outerShdw>
                          </a:effectLst>
                          <a:latin typeface="+mn-lt"/>
                          <a:ea typeface="+mn-ea"/>
                          <a:cs typeface="+mn-cs"/>
                        </a:rPr>
                        <a:t>業務衝擊可以忽略</a:t>
                      </a:r>
                      <a:r>
                        <a:rPr lang="zh-TW" altLang="en-US" sz="1800" b="0" i="0" u="none" strike="noStrike" kern="1200" baseline="0" dirty="0">
                          <a:solidFill>
                            <a:schemeClr val="dk1"/>
                          </a:solidFill>
                          <a:latin typeface="+mn-lt"/>
                          <a:ea typeface="+mn-ea"/>
                          <a:cs typeface="+mn-cs"/>
                        </a:rPr>
                        <a:t>者</a:t>
                      </a:r>
                      <a:endParaRPr lang="zh-TW" altLang="en-US" dirty="0"/>
                    </a:p>
                  </a:txBody>
                  <a:tcPr/>
                </a:tc>
                <a:extLst>
                  <a:ext uri="{0D108BD9-81ED-4DB2-BD59-A6C34878D82A}">
                    <a16:rowId xmlns:a16="http://schemas.microsoft.com/office/drawing/2014/main" val="3196459450"/>
                  </a:ext>
                </a:extLst>
              </a:tr>
            </a:tbl>
          </a:graphicData>
        </a:graphic>
      </p:graphicFrame>
    </p:spTree>
    <p:extLst>
      <p:ext uri="{BB962C8B-B14F-4D97-AF65-F5344CB8AC3E}">
        <p14:creationId xmlns:p14="http://schemas.microsoft.com/office/powerpoint/2010/main" val="150741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730DB56B-5DAA-4E2B-AB0C-8B6264390748}"/>
              </a:ext>
            </a:extLst>
          </p:cNvPr>
          <p:cNvSpPr txBox="1"/>
          <p:nvPr/>
        </p:nvSpPr>
        <p:spPr>
          <a:xfrm>
            <a:off x="0" y="4581128"/>
            <a:ext cx="9144000" cy="923330"/>
          </a:xfrm>
          <a:prstGeom prst="rect">
            <a:avLst/>
          </a:prstGeom>
          <a:solidFill>
            <a:srgbClr val="0070C0"/>
          </a:solidFill>
        </p:spPr>
        <p:txBody>
          <a:bodyPr wrap="square" rtlCol="0">
            <a:spAutoFit/>
          </a:bodyPr>
          <a:lstStyle/>
          <a:p>
            <a:pPr algn="ctr"/>
            <a:r>
              <a:rPr lang="zh-TW" altLang="en-US" sz="5400" dirty="0"/>
              <a:t>資通系統風險管理概論</a:t>
            </a:r>
          </a:p>
        </p:txBody>
      </p:sp>
    </p:spTree>
    <p:extLst>
      <p:ext uri="{BB962C8B-B14F-4D97-AF65-F5344CB8AC3E}">
        <p14:creationId xmlns:p14="http://schemas.microsoft.com/office/powerpoint/2010/main" val="2747594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37A2D4-E823-4269-BBE4-7EFB5A8E0EB0}"/>
              </a:ext>
            </a:extLst>
          </p:cNvPr>
          <p:cNvSpPr>
            <a:spLocks noGrp="1"/>
          </p:cNvSpPr>
          <p:nvPr>
            <p:ph type="title"/>
          </p:nvPr>
        </p:nvSpPr>
        <p:spPr/>
        <p:txBody>
          <a:bodyPr/>
          <a:lstStyle/>
          <a:p>
            <a:r>
              <a:rPr lang="zh-TW" altLang="en-US" dirty="0"/>
              <a:t>鑑別資訊資產價值</a:t>
            </a:r>
            <a:r>
              <a:rPr lang="en-US" altLang="zh-TW" dirty="0"/>
              <a:t>-</a:t>
            </a:r>
            <a:r>
              <a:rPr lang="zh-TW" altLang="en-US" dirty="0"/>
              <a:t>可用性</a:t>
            </a:r>
          </a:p>
        </p:txBody>
      </p:sp>
      <p:sp>
        <p:nvSpPr>
          <p:cNvPr id="3" name="矩形 2">
            <a:extLst>
              <a:ext uri="{FF2B5EF4-FFF2-40B4-BE49-F238E27FC236}">
                <a16:creationId xmlns:a16="http://schemas.microsoft.com/office/drawing/2014/main" id="{23399F33-A7D7-4D87-BECF-CB380DA8C773}"/>
              </a:ext>
            </a:extLst>
          </p:cNvPr>
          <p:cNvSpPr/>
          <p:nvPr/>
        </p:nvSpPr>
        <p:spPr>
          <a:xfrm>
            <a:off x="1018119" y="1417638"/>
            <a:ext cx="6794241" cy="2308324"/>
          </a:xfrm>
          <a:prstGeom prst="rect">
            <a:avLst/>
          </a:prstGeom>
        </p:spPr>
        <p:txBody>
          <a:bodyPr wrap="square">
            <a:spAutoFit/>
          </a:bodyPr>
          <a:lstStyle/>
          <a:p>
            <a:pPr marL="285750" indent="-285750">
              <a:buFont typeface="Wingdings" panose="05000000000000000000" pitchFamily="2" charset="2"/>
              <a:buChar char="l"/>
            </a:pPr>
            <a:r>
              <a:rPr lang="zh-TW" altLang="en-US" dirty="0"/>
              <a:t>針對資訊與其處理過程，獲得適當授權者對於資訊與處理設備於需要存取時，評估無法正常使用的影響</a:t>
            </a:r>
          </a:p>
          <a:p>
            <a:pPr marL="285750" indent="-285750">
              <a:buFont typeface="Wingdings" panose="05000000000000000000" pitchFamily="2" charset="2"/>
              <a:buChar char="l"/>
            </a:pPr>
            <a:r>
              <a:rPr lang="zh-TW" altLang="en-US" dirty="0"/>
              <a:t>評價要點在於評估其資訊運用過程中，提供正常服務的時間，被授權存取者</a:t>
            </a:r>
            <a:r>
              <a:rPr lang="zh-TW" altLang="en-US" b="1" dirty="0">
                <a:solidFill>
                  <a:srgbClr val="FF0000"/>
                </a:solidFill>
                <a:effectLst>
                  <a:outerShdw blurRad="38100" dist="38100" dir="2700000" algn="tl">
                    <a:srgbClr val="000000">
                      <a:alpha val="43137"/>
                    </a:srgbClr>
                  </a:outerShdw>
                </a:effectLst>
              </a:rPr>
              <a:t>無法使用資訊資產或無法執行業務</a:t>
            </a:r>
            <a:r>
              <a:rPr lang="zh-TW" altLang="en-US" dirty="0"/>
              <a:t>，以程度區分對不同資產之需求</a:t>
            </a:r>
          </a:p>
          <a:p>
            <a:pPr marL="285750" indent="-285750">
              <a:buFont typeface="Wingdings" panose="05000000000000000000" pitchFamily="2" charset="2"/>
              <a:buChar char="l"/>
            </a:pPr>
            <a:r>
              <a:rPr lang="zh-TW" altLang="en-US" dirty="0"/>
              <a:t>資產可用性喪失的情況如實體設施無法使用、實體區域無法進入、系統軟體或程式錯誤導致執行中斷、網路連線中斷、職務代理不明確及資通系統無法開啟</a:t>
            </a:r>
          </a:p>
        </p:txBody>
      </p:sp>
      <p:graphicFrame>
        <p:nvGraphicFramePr>
          <p:cNvPr id="5" name="表格 4">
            <a:extLst>
              <a:ext uri="{FF2B5EF4-FFF2-40B4-BE49-F238E27FC236}">
                <a16:creationId xmlns:a16="http://schemas.microsoft.com/office/drawing/2014/main" id="{23FEC9E2-63D3-4394-B78D-A03CDF9EE765}"/>
              </a:ext>
            </a:extLst>
          </p:cNvPr>
          <p:cNvGraphicFramePr>
            <a:graphicFrameLocks noGrp="1"/>
          </p:cNvGraphicFramePr>
          <p:nvPr>
            <p:extLst>
              <p:ext uri="{D42A27DB-BD31-4B8C-83A1-F6EECF244321}">
                <p14:modId xmlns:p14="http://schemas.microsoft.com/office/powerpoint/2010/main" val="2345866185"/>
              </p:ext>
            </p:extLst>
          </p:nvPr>
        </p:nvGraphicFramePr>
        <p:xfrm>
          <a:off x="1018119" y="3861048"/>
          <a:ext cx="7107761" cy="2123440"/>
        </p:xfrm>
        <a:graphic>
          <a:graphicData uri="http://schemas.openxmlformats.org/drawingml/2006/table">
            <a:tbl>
              <a:tblPr firstRow="1" bandRow="1">
                <a:tableStyleId>{7DF18680-E054-41AD-8BC1-D1AEF772440D}</a:tableStyleId>
              </a:tblPr>
              <a:tblGrid>
                <a:gridCol w="692468">
                  <a:extLst>
                    <a:ext uri="{9D8B030D-6E8A-4147-A177-3AD203B41FA5}">
                      <a16:colId xmlns:a16="http://schemas.microsoft.com/office/drawing/2014/main" val="3586763528"/>
                    </a:ext>
                  </a:extLst>
                </a:gridCol>
                <a:gridCol w="6415293">
                  <a:extLst>
                    <a:ext uri="{9D8B030D-6E8A-4147-A177-3AD203B41FA5}">
                      <a16:colId xmlns:a16="http://schemas.microsoft.com/office/drawing/2014/main" val="2419213838"/>
                    </a:ext>
                  </a:extLst>
                </a:gridCol>
              </a:tblGrid>
              <a:tr h="370840">
                <a:tc>
                  <a:txBody>
                    <a:bodyPr/>
                    <a:lstStyle/>
                    <a:p>
                      <a:r>
                        <a:rPr lang="zh-TW" altLang="en-US" dirty="0"/>
                        <a:t>評等</a:t>
                      </a:r>
                      <a:endParaRPr lang="en-US" altLang="zh-TW" dirty="0"/>
                    </a:p>
                  </a:txBody>
                  <a:tcPr/>
                </a:tc>
                <a:tc>
                  <a:txBody>
                    <a:bodyPr/>
                    <a:lstStyle/>
                    <a:p>
                      <a:pPr algn="ctr"/>
                      <a:r>
                        <a:rPr lang="zh-TW" altLang="en-US" dirty="0"/>
                        <a:t>說明</a:t>
                      </a:r>
                    </a:p>
                  </a:txBody>
                  <a:tcPr anchor="ctr"/>
                </a:tc>
                <a:extLst>
                  <a:ext uri="{0D108BD9-81ED-4DB2-BD59-A6C34878D82A}">
                    <a16:rowId xmlns:a16="http://schemas.microsoft.com/office/drawing/2014/main" val="46921222"/>
                  </a:ext>
                </a:extLst>
              </a:tr>
              <a:tr h="370840">
                <a:tc>
                  <a:txBody>
                    <a:bodyPr/>
                    <a:lstStyle/>
                    <a:p>
                      <a:pPr algn="ctr"/>
                      <a:r>
                        <a:rPr lang="en-US" altLang="zh-TW" dirty="0"/>
                        <a:t>4</a:t>
                      </a:r>
                      <a:endParaRPr lang="zh-TW" altLang="en-US" dirty="0"/>
                    </a:p>
                  </a:txBody>
                  <a:tcPr anchor="ctr"/>
                </a:tc>
                <a:tc>
                  <a:txBody>
                    <a:bodyPr/>
                    <a:lstStyle/>
                    <a:p>
                      <a:pPr algn="l"/>
                      <a:r>
                        <a:rPr lang="zh-TW" altLang="en-US" sz="1800" b="0" i="0" u="none" strike="noStrike" baseline="0" dirty="0">
                          <a:solidFill>
                            <a:srgbClr val="000000"/>
                          </a:solidFill>
                          <a:latin typeface="MicrosoftJhengHeiRegular"/>
                        </a:rPr>
                        <a:t>極高：可用性遭受害，會對</a:t>
                      </a:r>
                      <a:r>
                        <a:rPr lang="zh-TW" altLang="en-US" sz="1800" b="1" i="0" u="none" strike="noStrike" baseline="0" dirty="0">
                          <a:solidFill>
                            <a:srgbClr val="FF0000"/>
                          </a:solidFill>
                          <a:effectLst>
                            <a:outerShdw blurRad="38100" dist="38100" dir="2700000" algn="tl">
                              <a:srgbClr val="000000">
                                <a:alpha val="43137"/>
                              </a:srgbClr>
                            </a:outerShdw>
                          </a:effectLst>
                          <a:latin typeface="MicrosoftJhengHeiRegular"/>
                        </a:rPr>
                        <a:t>全機關整體業務造成危害</a:t>
                      </a:r>
                      <a:r>
                        <a:rPr lang="zh-TW" altLang="en-US" sz="1800" b="0" i="0" u="none" strike="noStrike" baseline="0" dirty="0">
                          <a:solidFill>
                            <a:srgbClr val="000000"/>
                          </a:solidFill>
                          <a:latin typeface="MicrosoftJhengHeiRegular"/>
                        </a:rPr>
                        <a:t>，甚至會造成業務中斷者</a:t>
                      </a:r>
                      <a:endParaRPr lang="zh-TW" altLang="en-US" dirty="0"/>
                    </a:p>
                  </a:txBody>
                  <a:tcPr/>
                </a:tc>
                <a:extLst>
                  <a:ext uri="{0D108BD9-81ED-4DB2-BD59-A6C34878D82A}">
                    <a16:rowId xmlns:a16="http://schemas.microsoft.com/office/drawing/2014/main" val="832492201"/>
                  </a:ext>
                </a:extLst>
              </a:tr>
              <a:tr h="370840">
                <a:tc>
                  <a:txBody>
                    <a:bodyPr/>
                    <a:lstStyle/>
                    <a:p>
                      <a:pPr algn="ctr"/>
                      <a:r>
                        <a:rPr lang="en-US" altLang="zh-TW" dirty="0"/>
                        <a:t>3</a:t>
                      </a:r>
                      <a:endParaRPr lang="zh-TW" altLang="en-US" dirty="0"/>
                    </a:p>
                  </a:txBody>
                  <a:tcPr anchor="ctr"/>
                </a:tc>
                <a:tc>
                  <a:txBody>
                    <a:bodyPr/>
                    <a:lstStyle/>
                    <a:p>
                      <a:pPr algn="l"/>
                      <a:r>
                        <a:rPr lang="zh-TW" altLang="en-US" sz="1800" b="0" i="0" u="none" strike="noStrike" baseline="0" dirty="0">
                          <a:solidFill>
                            <a:srgbClr val="000000"/>
                          </a:solidFill>
                          <a:latin typeface="MicrosoftJhengHeiRegular"/>
                        </a:rPr>
                        <a:t>高：可用性遭受損害，會對</a:t>
                      </a:r>
                      <a:r>
                        <a:rPr lang="zh-TW" altLang="en-US" sz="1800" b="1" i="0" u="none" strike="noStrike" kern="1200" baseline="0" dirty="0">
                          <a:solidFill>
                            <a:srgbClr val="FF0000"/>
                          </a:solidFill>
                          <a:effectLst>
                            <a:outerShdw blurRad="38100" dist="38100" dir="2700000" algn="tl">
                              <a:srgbClr val="000000">
                                <a:alpha val="43137"/>
                              </a:srgbClr>
                            </a:outerShdw>
                          </a:effectLst>
                          <a:latin typeface="MicrosoftJhengHeiRegular"/>
                          <a:ea typeface="+mn-ea"/>
                          <a:cs typeface="+mn-cs"/>
                        </a:rPr>
                        <a:t>各處室或計畫業務運作造成衝擊</a:t>
                      </a:r>
                      <a:r>
                        <a:rPr lang="zh-TW" altLang="en-US" sz="1800" b="0" i="0" u="none" strike="noStrike" baseline="0" dirty="0">
                          <a:solidFill>
                            <a:srgbClr val="000000"/>
                          </a:solidFill>
                          <a:latin typeface="MicrosoftJhengHeiRegular"/>
                        </a:rPr>
                        <a:t>者</a:t>
                      </a:r>
                      <a:endParaRPr lang="zh-TW" altLang="en-US" dirty="0"/>
                    </a:p>
                  </a:txBody>
                  <a:tcPr/>
                </a:tc>
                <a:extLst>
                  <a:ext uri="{0D108BD9-81ED-4DB2-BD59-A6C34878D82A}">
                    <a16:rowId xmlns:a16="http://schemas.microsoft.com/office/drawing/2014/main" val="1521402129"/>
                  </a:ext>
                </a:extLst>
              </a:tr>
              <a:tr h="370840">
                <a:tc>
                  <a:txBody>
                    <a:bodyPr/>
                    <a:lstStyle/>
                    <a:p>
                      <a:pPr algn="ctr"/>
                      <a:r>
                        <a:rPr lang="en-US" altLang="zh-TW" dirty="0"/>
                        <a:t>2</a:t>
                      </a:r>
                      <a:endParaRPr lang="zh-TW" altLang="en-US" dirty="0"/>
                    </a:p>
                  </a:txBody>
                  <a:tcPr anchor="ctr"/>
                </a:tc>
                <a:tc>
                  <a:txBody>
                    <a:bodyPr/>
                    <a:lstStyle/>
                    <a:p>
                      <a:pPr algn="l"/>
                      <a:r>
                        <a:rPr lang="zh-TW" altLang="en-US" sz="1800" b="0" i="0" u="none" strike="noStrike" baseline="0" dirty="0">
                          <a:solidFill>
                            <a:srgbClr val="000000"/>
                          </a:solidFill>
                          <a:latin typeface="MicrosoftJhengHeiRegular"/>
                        </a:rPr>
                        <a:t>中：可用性遭受損害，僅</a:t>
                      </a:r>
                      <a:r>
                        <a:rPr lang="zh-TW" altLang="en-US" sz="1800" b="1" i="0" u="none" strike="noStrike" kern="1200" baseline="0" dirty="0">
                          <a:solidFill>
                            <a:srgbClr val="FF0000"/>
                          </a:solidFill>
                          <a:effectLst>
                            <a:outerShdw blurRad="38100" dist="38100" dir="2700000" algn="tl">
                              <a:srgbClr val="000000">
                                <a:alpha val="43137"/>
                              </a:srgbClr>
                            </a:outerShdw>
                          </a:effectLst>
                          <a:latin typeface="MicrosoftJhengHeiRegular"/>
                          <a:ea typeface="+mn-ea"/>
                          <a:cs typeface="+mn-cs"/>
                        </a:rPr>
                        <a:t>對個人造成衝擊者</a:t>
                      </a:r>
                    </a:p>
                  </a:txBody>
                  <a:tcPr/>
                </a:tc>
                <a:extLst>
                  <a:ext uri="{0D108BD9-81ED-4DB2-BD59-A6C34878D82A}">
                    <a16:rowId xmlns:a16="http://schemas.microsoft.com/office/drawing/2014/main" val="2263113094"/>
                  </a:ext>
                </a:extLst>
              </a:tr>
              <a:tr h="370840">
                <a:tc>
                  <a:txBody>
                    <a:bodyPr/>
                    <a:lstStyle/>
                    <a:p>
                      <a:pPr algn="ctr"/>
                      <a:r>
                        <a:rPr lang="en-US" altLang="zh-TW" dirty="0"/>
                        <a:t>1</a:t>
                      </a:r>
                      <a:endParaRPr lang="zh-TW" altLang="en-US" dirty="0"/>
                    </a:p>
                  </a:txBody>
                  <a:tcPr anchor="ctr"/>
                </a:tc>
                <a:tc>
                  <a:txBody>
                    <a:bodyPr/>
                    <a:lstStyle/>
                    <a:p>
                      <a:pPr algn="l"/>
                      <a:r>
                        <a:rPr lang="zh-TW" altLang="en-US" sz="1800" b="0" i="0" u="none" strike="noStrike" baseline="0" dirty="0">
                          <a:solidFill>
                            <a:srgbClr val="000000"/>
                          </a:solidFill>
                          <a:latin typeface="MicrosoftJhengHeiRegular"/>
                        </a:rPr>
                        <a:t>低：可用性遭受損害，其</a:t>
                      </a:r>
                      <a:r>
                        <a:rPr lang="zh-TW" altLang="en-US" sz="1800" b="1" i="0" u="none" strike="noStrike" kern="1200" baseline="0" dirty="0">
                          <a:solidFill>
                            <a:srgbClr val="FF0000"/>
                          </a:solidFill>
                          <a:effectLst>
                            <a:outerShdw blurRad="38100" dist="38100" dir="2700000" algn="tl">
                              <a:srgbClr val="000000">
                                <a:alpha val="43137"/>
                              </a:srgbClr>
                            </a:outerShdw>
                          </a:effectLst>
                          <a:latin typeface="MicrosoftJhengHeiRegular"/>
                          <a:ea typeface="+mn-ea"/>
                          <a:cs typeface="+mn-cs"/>
                        </a:rPr>
                        <a:t>所造成的業務衝擊可以忽略</a:t>
                      </a:r>
                      <a:r>
                        <a:rPr lang="zh-TW" altLang="en-US" sz="1800" b="0" i="0" u="none" strike="noStrike" baseline="0" dirty="0">
                          <a:solidFill>
                            <a:srgbClr val="000000"/>
                          </a:solidFill>
                          <a:latin typeface="MicrosoftJhengHeiRegular"/>
                        </a:rPr>
                        <a:t>者</a:t>
                      </a:r>
                      <a:endParaRPr lang="zh-TW" altLang="en-US" dirty="0"/>
                    </a:p>
                  </a:txBody>
                  <a:tcPr/>
                </a:tc>
                <a:extLst>
                  <a:ext uri="{0D108BD9-81ED-4DB2-BD59-A6C34878D82A}">
                    <a16:rowId xmlns:a16="http://schemas.microsoft.com/office/drawing/2014/main" val="3196459450"/>
                  </a:ext>
                </a:extLst>
              </a:tr>
            </a:tbl>
          </a:graphicData>
        </a:graphic>
      </p:graphicFrame>
    </p:spTree>
    <p:extLst>
      <p:ext uri="{BB962C8B-B14F-4D97-AF65-F5344CB8AC3E}">
        <p14:creationId xmlns:p14="http://schemas.microsoft.com/office/powerpoint/2010/main" val="882929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3FB69D-ABC6-448F-A1C4-3BA23B84B929}"/>
              </a:ext>
            </a:extLst>
          </p:cNvPr>
          <p:cNvSpPr>
            <a:spLocks noGrp="1"/>
          </p:cNvSpPr>
          <p:nvPr>
            <p:ph type="title"/>
          </p:nvPr>
        </p:nvSpPr>
        <p:spPr/>
        <p:txBody>
          <a:bodyPr/>
          <a:lstStyle/>
          <a:p>
            <a:r>
              <a:rPr lang="zh-TW" altLang="en-US" dirty="0"/>
              <a:t>威脅發生的可能性與評等</a:t>
            </a:r>
          </a:p>
        </p:txBody>
      </p:sp>
      <p:graphicFrame>
        <p:nvGraphicFramePr>
          <p:cNvPr id="11" name="表格 10">
            <a:extLst>
              <a:ext uri="{FF2B5EF4-FFF2-40B4-BE49-F238E27FC236}">
                <a16:creationId xmlns:a16="http://schemas.microsoft.com/office/drawing/2014/main" id="{D95D6B79-8256-4385-9098-420F20AFDBFF}"/>
              </a:ext>
            </a:extLst>
          </p:cNvPr>
          <p:cNvGraphicFramePr>
            <a:graphicFrameLocks noGrp="1"/>
          </p:cNvGraphicFramePr>
          <p:nvPr>
            <p:extLst>
              <p:ext uri="{D42A27DB-BD31-4B8C-83A1-F6EECF244321}">
                <p14:modId xmlns:p14="http://schemas.microsoft.com/office/powerpoint/2010/main" val="1595778716"/>
              </p:ext>
            </p:extLst>
          </p:nvPr>
        </p:nvGraphicFramePr>
        <p:xfrm>
          <a:off x="1524000" y="1423726"/>
          <a:ext cx="5430204" cy="1752600"/>
        </p:xfrm>
        <a:graphic>
          <a:graphicData uri="http://schemas.openxmlformats.org/drawingml/2006/table">
            <a:tbl>
              <a:tblPr firstRow="1" bandRow="1">
                <a:tableStyleId>{5C22544A-7EE6-4342-B048-85BDC9FD1C3A}</a:tableStyleId>
              </a:tblPr>
              <a:tblGrid>
                <a:gridCol w="921068">
                  <a:extLst>
                    <a:ext uri="{9D8B030D-6E8A-4147-A177-3AD203B41FA5}">
                      <a16:colId xmlns:a16="http://schemas.microsoft.com/office/drawing/2014/main" val="572239800"/>
                    </a:ext>
                  </a:extLst>
                </a:gridCol>
                <a:gridCol w="1378268">
                  <a:extLst>
                    <a:ext uri="{9D8B030D-6E8A-4147-A177-3AD203B41FA5}">
                      <a16:colId xmlns:a16="http://schemas.microsoft.com/office/drawing/2014/main" val="514634418"/>
                    </a:ext>
                  </a:extLst>
                </a:gridCol>
                <a:gridCol w="1606868">
                  <a:extLst>
                    <a:ext uri="{9D8B030D-6E8A-4147-A177-3AD203B41FA5}">
                      <a16:colId xmlns:a16="http://schemas.microsoft.com/office/drawing/2014/main" val="1188691378"/>
                    </a:ext>
                  </a:extLst>
                </a:gridCol>
                <a:gridCol w="1524000">
                  <a:extLst>
                    <a:ext uri="{9D8B030D-6E8A-4147-A177-3AD203B41FA5}">
                      <a16:colId xmlns:a16="http://schemas.microsoft.com/office/drawing/2014/main" val="1764806257"/>
                    </a:ext>
                  </a:extLst>
                </a:gridCol>
              </a:tblGrid>
              <a:tr h="370840">
                <a:tc>
                  <a:txBody>
                    <a:bodyPr/>
                    <a:lstStyle/>
                    <a:p>
                      <a:r>
                        <a:rPr lang="zh-TW" altLang="en-US" dirty="0"/>
                        <a:t>評等值</a:t>
                      </a:r>
                    </a:p>
                  </a:txBody>
                  <a:tcPr/>
                </a:tc>
                <a:tc>
                  <a:txBody>
                    <a:bodyPr/>
                    <a:lstStyle/>
                    <a:p>
                      <a:r>
                        <a:rPr lang="zh-TW" altLang="en-US" dirty="0"/>
                        <a:t>可能性評等</a:t>
                      </a:r>
                    </a:p>
                  </a:txBody>
                  <a:tcPr/>
                </a:tc>
                <a:tc>
                  <a:txBody>
                    <a:bodyPr/>
                    <a:lstStyle/>
                    <a:p>
                      <a:r>
                        <a:rPr lang="zh-TW" altLang="en-US" dirty="0"/>
                        <a:t>威脅曾經發生</a:t>
                      </a:r>
                    </a:p>
                  </a:txBody>
                  <a:tcPr/>
                </a:tc>
                <a:tc>
                  <a:txBody>
                    <a:bodyPr/>
                    <a:lstStyle/>
                    <a:p>
                      <a:r>
                        <a:rPr lang="zh-TW" altLang="en-US" dirty="0"/>
                        <a:t>威脅未發生過</a:t>
                      </a:r>
                    </a:p>
                  </a:txBody>
                  <a:tcPr/>
                </a:tc>
                <a:extLst>
                  <a:ext uri="{0D108BD9-81ED-4DB2-BD59-A6C34878D82A}">
                    <a16:rowId xmlns:a16="http://schemas.microsoft.com/office/drawing/2014/main" val="3613103099"/>
                  </a:ext>
                </a:extLst>
              </a:tr>
              <a:tr h="370840">
                <a:tc>
                  <a:txBody>
                    <a:bodyPr/>
                    <a:lstStyle/>
                    <a:p>
                      <a:r>
                        <a:rPr lang="en-US" altLang="zh-TW" dirty="0"/>
                        <a:t>3</a:t>
                      </a:r>
                      <a:endParaRPr lang="zh-TW" altLang="en-US" dirty="0"/>
                    </a:p>
                  </a:txBody>
                  <a:tcPr/>
                </a:tc>
                <a:tc>
                  <a:txBody>
                    <a:bodyPr/>
                    <a:lstStyle/>
                    <a:p>
                      <a:endParaRPr lang="zh-TW" altLang="en-US" dirty="0"/>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4273670422"/>
                  </a:ext>
                </a:extLst>
              </a:tr>
              <a:tr h="370840">
                <a:tc>
                  <a:txBody>
                    <a:bodyPr/>
                    <a:lstStyle/>
                    <a:p>
                      <a:r>
                        <a:rPr lang="en-US" altLang="zh-TW" dirty="0"/>
                        <a:t>2</a:t>
                      </a:r>
                      <a:endParaRPr lang="zh-TW" altLang="en-US" dirty="0"/>
                    </a:p>
                  </a:txBody>
                  <a:tcPr/>
                </a:tc>
                <a:tc>
                  <a:txBody>
                    <a:bodyPr/>
                    <a:lstStyle/>
                    <a:p>
                      <a:endParaRPr lang="zh-TW" altLang="en-US" dirty="0"/>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928497687"/>
                  </a:ext>
                </a:extLst>
              </a:tr>
              <a:tr h="370840">
                <a:tc>
                  <a:txBody>
                    <a:bodyPr/>
                    <a:lstStyle/>
                    <a:p>
                      <a:r>
                        <a:rPr lang="en-US" altLang="zh-TW" dirty="0"/>
                        <a:t>1</a:t>
                      </a:r>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509362872"/>
                  </a:ext>
                </a:extLst>
              </a:tr>
            </a:tbl>
          </a:graphicData>
        </a:graphic>
      </p:graphicFrame>
    </p:spTree>
    <p:extLst>
      <p:ext uri="{BB962C8B-B14F-4D97-AF65-F5344CB8AC3E}">
        <p14:creationId xmlns:p14="http://schemas.microsoft.com/office/powerpoint/2010/main" val="2286786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目標</a:t>
            </a:r>
          </a:p>
        </p:txBody>
      </p:sp>
      <p:sp>
        <p:nvSpPr>
          <p:cNvPr id="3" name="內容版面配置區 2"/>
          <p:cNvSpPr>
            <a:spLocks noGrp="1"/>
          </p:cNvSpPr>
          <p:nvPr>
            <p:ph idx="1"/>
          </p:nvPr>
        </p:nvSpPr>
        <p:spPr/>
        <p:txBody>
          <a:bodyPr/>
          <a:lstStyle/>
          <a:p>
            <a:r>
              <a:rPr lang="zh-TW" altLang="en-US" dirty="0"/>
              <a:t>風險管理之架構與資安風險如何管理</a:t>
            </a:r>
            <a:endParaRPr lang="en-US" altLang="zh-TW" dirty="0"/>
          </a:p>
          <a:p>
            <a:r>
              <a:rPr lang="zh-TW" altLang="en-US" dirty="0"/>
              <a:t>並補充資通系統風險管理新知</a:t>
            </a:r>
            <a:endParaRPr lang="en-US" altLang="zh-TW" dirty="0"/>
          </a:p>
          <a:p>
            <a:r>
              <a:rPr lang="zh-TW" altLang="en-US" dirty="0"/>
              <a:t>鑑別、分析及評估資安的風險</a:t>
            </a:r>
            <a:endParaRPr lang="en-US" altLang="zh-TW" dirty="0"/>
          </a:p>
          <a:p>
            <a:r>
              <a:rPr lang="zh-TW" altLang="en-US" dirty="0"/>
              <a:t>資安風險處理能力，並有效控管各機關</a:t>
            </a:r>
            <a:r>
              <a:rPr lang="en-US" altLang="zh-TW" dirty="0"/>
              <a:t>(</a:t>
            </a:r>
            <a:r>
              <a:rPr lang="zh-TW" altLang="en-US" dirty="0"/>
              <a:t>構</a:t>
            </a:r>
            <a:r>
              <a:rPr lang="en-US" altLang="zh-TW" dirty="0"/>
              <a:t>)</a:t>
            </a:r>
            <a:r>
              <a:rPr lang="zh-TW" altLang="en-US" dirty="0"/>
              <a:t>可能之風險</a:t>
            </a:r>
          </a:p>
        </p:txBody>
      </p:sp>
    </p:spTree>
    <p:extLst>
      <p:ext uri="{BB962C8B-B14F-4D97-AF65-F5344CB8AC3E}">
        <p14:creationId xmlns:p14="http://schemas.microsoft.com/office/powerpoint/2010/main" val="133496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風險管理原則、架構、過程</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56792"/>
            <a:ext cx="7488832" cy="497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6790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A68C5E-14BA-4DC8-A211-6D4135A907B3}"/>
              </a:ext>
            </a:extLst>
          </p:cNvPr>
          <p:cNvSpPr>
            <a:spLocks noGrp="1"/>
          </p:cNvSpPr>
          <p:nvPr>
            <p:ph type="title"/>
          </p:nvPr>
        </p:nvSpPr>
        <p:spPr>
          <a:xfrm>
            <a:off x="457200" y="274638"/>
            <a:ext cx="8229600" cy="1143000"/>
          </a:xfrm>
        </p:spPr>
        <p:txBody>
          <a:bodyPr>
            <a:normAutofit/>
          </a:bodyPr>
          <a:lstStyle/>
          <a:p>
            <a:r>
              <a:rPr lang="zh-TW" altLang="en-US" dirty="0"/>
              <a:t>風險管理原則</a:t>
            </a:r>
          </a:p>
        </p:txBody>
      </p:sp>
      <p:sp>
        <p:nvSpPr>
          <p:cNvPr id="6" name="矩形 5">
            <a:extLst>
              <a:ext uri="{FF2B5EF4-FFF2-40B4-BE49-F238E27FC236}">
                <a16:creationId xmlns:a16="http://schemas.microsoft.com/office/drawing/2014/main" id="{CD7A67AB-B911-495A-ADF0-08AE67E47E55}"/>
              </a:ext>
            </a:extLst>
          </p:cNvPr>
          <p:cNvSpPr/>
          <p:nvPr/>
        </p:nvSpPr>
        <p:spPr>
          <a:xfrm>
            <a:off x="683568" y="1417638"/>
            <a:ext cx="7776864" cy="1200329"/>
          </a:xfrm>
          <a:prstGeom prst="rect">
            <a:avLst/>
          </a:prstGeom>
        </p:spPr>
        <p:txBody>
          <a:bodyPr wrap="square">
            <a:spAutoFit/>
          </a:bodyPr>
          <a:lstStyle/>
          <a:p>
            <a:r>
              <a:rPr lang="zh-TW" altLang="en-US" sz="2400" dirty="0"/>
              <a:t>風險管理的</a:t>
            </a:r>
            <a:r>
              <a:rPr lang="zh-TW" altLang="en-US" sz="2400" b="1" dirty="0">
                <a:solidFill>
                  <a:srgbClr val="FF0000"/>
                </a:solidFill>
                <a:effectLst>
                  <a:outerShdw blurRad="38100" dist="38100" dir="2700000" algn="tl">
                    <a:srgbClr val="000000">
                      <a:alpha val="43137"/>
                    </a:srgbClr>
                  </a:outerShdw>
                </a:effectLst>
              </a:rPr>
              <a:t>目的</a:t>
            </a:r>
            <a:r>
              <a:rPr lang="zh-TW" altLang="en-US" sz="2400" dirty="0"/>
              <a:t>是創造與保護資產的價值，規範的原則為風險管理提供有效果且有效率的指導，傳達其價值並解釋其意圖與目的。</a:t>
            </a:r>
          </a:p>
        </p:txBody>
      </p:sp>
      <p:graphicFrame>
        <p:nvGraphicFramePr>
          <p:cNvPr id="7" name="表格 6">
            <a:extLst>
              <a:ext uri="{FF2B5EF4-FFF2-40B4-BE49-F238E27FC236}">
                <a16:creationId xmlns:a16="http://schemas.microsoft.com/office/drawing/2014/main" id="{3A961C1C-F6DA-4F90-9AB3-298077AFDB35}"/>
              </a:ext>
            </a:extLst>
          </p:cNvPr>
          <p:cNvGraphicFramePr>
            <a:graphicFrameLocks noGrp="1"/>
          </p:cNvGraphicFramePr>
          <p:nvPr>
            <p:extLst>
              <p:ext uri="{D42A27DB-BD31-4B8C-83A1-F6EECF244321}">
                <p14:modId xmlns:p14="http://schemas.microsoft.com/office/powerpoint/2010/main" val="1107466281"/>
              </p:ext>
            </p:extLst>
          </p:nvPr>
        </p:nvGraphicFramePr>
        <p:xfrm>
          <a:off x="1166664" y="2780928"/>
          <a:ext cx="6810672" cy="3566160"/>
        </p:xfrm>
        <a:graphic>
          <a:graphicData uri="http://schemas.openxmlformats.org/drawingml/2006/table">
            <a:tbl>
              <a:tblPr firstRow="1" bandRow="1">
                <a:tableStyleId>{7DF18680-E054-41AD-8BC1-D1AEF772440D}</a:tableStyleId>
              </a:tblPr>
              <a:tblGrid>
                <a:gridCol w="957064">
                  <a:extLst>
                    <a:ext uri="{9D8B030D-6E8A-4147-A177-3AD203B41FA5}">
                      <a16:colId xmlns:a16="http://schemas.microsoft.com/office/drawing/2014/main" val="607449510"/>
                    </a:ext>
                  </a:extLst>
                </a:gridCol>
                <a:gridCol w="5853608">
                  <a:extLst>
                    <a:ext uri="{9D8B030D-6E8A-4147-A177-3AD203B41FA5}">
                      <a16:colId xmlns:a16="http://schemas.microsoft.com/office/drawing/2014/main" val="1896403124"/>
                    </a:ext>
                  </a:extLst>
                </a:gridCol>
              </a:tblGrid>
              <a:tr h="370840">
                <a:tc>
                  <a:txBody>
                    <a:bodyPr/>
                    <a:lstStyle/>
                    <a:p>
                      <a:endParaRPr lang="zh-TW" altLang="en-US" sz="2000" dirty="0"/>
                    </a:p>
                  </a:txBody>
                  <a:tcPr/>
                </a:tc>
                <a:tc>
                  <a:txBody>
                    <a:bodyPr/>
                    <a:lstStyle/>
                    <a:p>
                      <a:endParaRPr lang="zh-TW" altLang="en-US" sz="2000" dirty="0"/>
                    </a:p>
                  </a:txBody>
                  <a:tcPr/>
                </a:tc>
                <a:extLst>
                  <a:ext uri="{0D108BD9-81ED-4DB2-BD59-A6C34878D82A}">
                    <a16:rowId xmlns:a16="http://schemas.microsoft.com/office/drawing/2014/main" val="1482432971"/>
                  </a:ext>
                </a:extLst>
              </a:tr>
              <a:tr h="370840">
                <a:tc>
                  <a:txBody>
                    <a:bodyPr/>
                    <a:lstStyle/>
                    <a:p>
                      <a:r>
                        <a:rPr lang="zh-TW" altLang="en-US" sz="2000" dirty="0"/>
                        <a:t>原則</a:t>
                      </a:r>
                      <a:r>
                        <a:rPr lang="en-US" altLang="zh-TW" sz="2000" dirty="0"/>
                        <a:t>1</a:t>
                      </a:r>
                      <a:endParaRPr lang="zh-TW" altLang="en-US" sz="2000" dirty="0"/>
                    </a:p>
                  </a:txBody>
                  <a:tcPr/>
                </a:tc>
                <a:tc>
                  <a:txBody>
                    <a:bodyPr/>
                    <a:lstStyle/>
                    <a:p>
                      <a:r>
                        <a:rPr lang="zh-TW" altLang="en-US" sz="2000" b="0" i="0" u="none" strike="noStrike" kern="1200" baseline="0" dirty="0">
                          <a:solidFill>
                            <a:schemeClr val="dk1"/>
                          </a:solidFill>
                          <a:latin typeface="+mn-lt"/>
                          <a:ea typeface="+mn-ea"/>
                          <a:cs typeface="+mn-cs"/>
                        </a:rPr>
                        <a:t>框架與過程應該客製化且互相對應</a:t>
                      </a:r>
                      <a:endParaRPr lang="zh-TW" altLang="en-US" sz="2000" dirty="0"/>
                    </a:p>
                  </a:txBody>
                  <a:tcPr/>
                </a:tc>
                <a:extLst>
                  <a:ext uri="{0D108BD9-81ED-4DB2-BD59-A6C34878D82A}">
                    <a16:rowId xmlns:a16="http://schemas.microsoft.com/office/drawing/2014/main" val="23666047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000" dirty="0"/>
                        <a:t>原則</a:t>
                      </a:r>
                      <a:r>
                        <a:rPr lang="en-US" altLang="zh-TW" sz="2000" dirty="0"/>
                        <a:t>2</a:t>
                      </a:r>
                      <a:endParaRPr lang="zh-TW" altLang="en-US" sz="2000" dirty="0"/>
                    </a:p>
                  </a:txBody>
                  <a:tcPr/>
                </a:tc>
                <a:tc>
                  <a:txBody>
                    <a:bodyPr/>
                    <a:lstStyle/>
                    <a:p>
                      <a:r>
                        <a:rPr lang="zh-TW" altLang="en-US" sz="2000" b="0" i="0" u="none" strike="noStrike" kern="1200" baseline="0" dirty="0">
                          <a:solidFill>
                            <a:schemeClr val="dk1"/>
                          </a:solidFill>
                          <a:latin typeface="+mn-lt"/>
                          <a:ea typeface="+mn-ea"/>
                          <a:cs typeface="+mn-cs"/>
                        </a:rPr>
                        <a:t>利害關係人必須適當與及時的參與</a:t>
                      </a:r>
                      <a:endParaRPr lang="zh-TW" altLang="en-US" sz="2000" dirty="0"/>
                    </a:p>
                  </a:txBody>
                  <a:tcPr/>
                </a:tc>
                <a:extLst>
                  <a:ext uri="{0D108BD9-81ED-4DB2-BD59-A6C34878D82A}">
                    <a16:rowId xmlns:a16="http://schemas.microsoft.com/office/drawing/2014/main" val="28761109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000" dirty="0"/>
                        <a:t>原則</a:t>
                      </a:r>
                      <a:r>
                        <a:rPr lang="en-US" altLang="zh-TW" sz="2000" dirty="0"/>
                        <a:t>3</a:t>
                      </a:r>
                      <a:endParaRPr lang="zh-TW" altLang="en-US" sz="2000" dirty="0"/>
                    </a:p>
                  </a:txBody>
                  <a:tcPr/>
                </a:tc>
                <a:tc>
                  <a:txBody>
                    <a:bodyPr/>
                    <a:lstStyle/>
                    <a:p>
                      <a:r>
                        <a:rPr lang="zh-TW" altLang="en-US" sz="2000" b="0" i="0" u="none" strike="noStrike" kern="1200" baseline="0" dirty="0">
                          <a:solidFill>
                            <a:schemeClr val="dk1"/>
                          </a:solidFill>
                          <a:latin typeface="+mn-lt"/>
                          <a:ea typeface="+mn-ea"/>
                          <a:cs typeface="+mn-cs"/>
                        </a:rPr>
                        <a:t>採用結構與全面的方法</a:t>
                      </a:r>
                      <a:endParaRPr lang="zh-TW" altLang="en-US" sz="2000" dirty="0"/>
                    </a:p>
                  </a:txBody>
                  <a:tcPr/>
                </a:tc>
                <a:extLst>
                  <a:ext uri="{0D108BD9-81ED-4DB2-BD59-A6C34878D82A}">
                    <a16:rowId xmlns:a16="http://schemas.microsoft.com/office/drawing/2014/main" val="4313614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000" dirty="0"/>
                        <a:t>原則</a:t>
                      </a:r>
                      <a:r>
                        <a:rPr lang="en-US" altLang="zh-TW" sz="2000" dirty="0"/>
                        <a:t>4</a:t>
                      </a:r>
                      <a:endParaRPr lang="zh-TW" altLang="en-US" sz="2000" dirty="0"/>
                    </a:p>
                  </a:txBody>
                  <a:tcPr/>
                </a:tc>
                <a:tc>
                  <a:txBody>
                    <a:bodyPr/>
                    <a:lstStyle/>
                    <a:p>
                      <a:r>
                        <a:rPr lang="zh-TW" altLang="en-US" sz="2000" b="0" i="0" u="none" strike="noStrike" kern="1200" baseline="0" dirty="0">
                          <a:solidFill>
                            <a:schemeClr val="dk1"/>
                          </a:solidFill>
                          <a:latin typeface="+mn-lt"/>
                          <a:ea typeface="+mn-ea"/>
                          <a:cs typeface="+mn-cs"/>
                        </a:rPr>
                        <a:t>風險管理是組織所有活動的一部分</a:t>
                      </a:r>
                      <a:endParaRPr lang="zh-TW" altLang="en-US" sz="2000" dirty="0"/>
                    </a:p>
                  </a:txBody>
                  <a:tcPr/>
                </a:tc>
                <a:extLst>
                  <a:ext uri="{0D108BD9-81ED-4DB2-BD59-A6C34878D82A}">
                    <a16:rowId xmlns:a16="http://schemas.microsoft.com/office/drawing/2014/main" val="27290861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000" dirty="0"/>
                        <a:t>原則</a:t>
                      </a:r>
                      <a:r>
                        <a:rPr lang="en-US" altLang="zh-TW" sz="2000" dirty="0"/>
                        <a:t>5</a:t>
                      </a:r>
                      <a:endParaRPr lang="zh-TW" altLang="en-US" sz="2000" dirty="0"/>
                    </a:p>
                  </a:txBody>
                  <a:tcPr/>
                </a:tc>
                <a:tc>
                  <a:txBody>
                    <a:bodyPr/>
                    <a:lstStyle/>
                    <a:p>
                      <a:r>
                        <a:rPr lang="zh-TW" altLang="en-US" sz="2000" b="0" i="0" u="none" strike="noStrike" kern="1200" baseline="0" dirty="0">
                          <a:solidFill>
                            <a:schemeClr val="dk1"/>
                          </a:solidFill>
                          <a:latin typeface="+mn-lt"/>
                          <a:ea typeface="+mn-ea"/>
                          <a:cs typeface="+mn-cs"/>
                        </a:rPr>
                        <a:t>風險管理應依預測、發現、告知及反應而執行變更</a:t>
                      </a:r>
                      <a:endParaRPr lang="zh-TW" altLang="en-US" sz="2000" dirty="0"/>
                    </a:p>
                  </a:txBody>
                  <a:tcPr/>
                </a:tc>
                <a:extLst>
                  <a:ext uri="{0D108BD9-81ED-4DB2-BD59-A6C34878D82A}">
                    <a16:rowId xmlns:a16="http://schemas.microsoft.com/office/drawing/2014/main" val="36085658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000" dirty="0"/>
                        <a:t>原則</a:t>
                      </a:r>
                      <a:r>
                        <a:rPr lang="en-US" altLang="zh-TW" sz="2000" dirty="0"/>
                        <a:t>6</a:t>
                      </a:r>
                      <a:endParaRPr lang="zh-TW" altLang="en-US" sz="2000" dirty="0"/>
                    </a:p>
                  </a:txBody>
                  <a:tcPr/>
                </a:tc>
                <a:tc>
                  <a:txBody>
                    <a:bodyPr/>
                    <a:lstStyle/>
                    <a:p>
                      <a:r>
                        <a:rPr lang="zh-TW" altLang="en-US" sz="2000" b="0" i="0" u="none" strike="noStrike" kern="1200" baseline="0" dirty="0">
                          <a:solidFill>
                            <a:schemeClr val="dk1"/>
                          </a:solidFill>
                          <a:latin typeface="+mn-lt"/>
                          <a:ea typeface="+mn-ea"/>
                          <a:cs typeface="+mn-cs"/>
                        </a:rPr>
                        <a:t>風險管理應考慮可用資訊的限制</a:t>
                      </a:r>
                      <a:endParaRPr lang="zh-TW" altLang="en-US" sz="2000" dirty="0"/>
                    </a:p>
                  </a:txBody>
                  <a:tcPr/>
                </a:tc>
                <a:extLst>
                  <a:ext uri="{0D108BD9-81ED-4DB2-BD59-A6C34878D82A}">
                    <a16:rowId xmlns:a16="http://schemas.microsoft.com/office/drawing/2014/main" val="12006028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000" dirty="0"/>
                        <a:t>原則</a:t>
                      </a:r>
                      <a:r>
                        <a:rPr lang="en-US" altLang="zh-TW" sz="2000" dirty="0"/>
                        <a:t>7</a:t>
                      </a:r>
                      <a:endParaRPr lang="zh-TW" altLang="en-US" sz="2000" dirty="0"/>
                    </a:p>
                  </a:txBody>
                  <a:tcPr/>
                </a:tc>
                <a:tc>
                  <a:txBody>
                    <a:bodyPr/>
                    <a:lstStyle/>
                    <a:p>
                      <a:r>
                        <a:rPr lang="zh-TW" altLang="en-US" sz="2000" b="0" i="0" u="none" strike="noStrike" kern="1200" baseline="0" dirty="0">
                          <a:solidFill>
                            <a:schemeClr val="dk1"/>
                          </a:solidFill>
                          <a:latin typeface="+mn-lt"/>
                          <a:ea typeface="+mn-ea"/>
                          <a:cs typeface="+mn-cs"/>
                        </a:rPr>
                        <a:t>風險管理的各個面向都會受到人文因素影響</a:t>
                      </a:r>
                      <a:endParaRPr lang="zh-TW" altLang="en-US" sz="2000" dirty="0"/>
                    </a:p>
                  </a:txBody>
                  <a:tcPr/>
                </a:tc>
                <a:extLst>
                  <a:ext uri="{0D108BD9-81ED-4DB2-BD59-A6C34878D82A}">
                    <a16:rowId xmlns:a16="http://schemas.microsoft.com/office/drawing/2014/main" val="20270837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000" dirty="0"/>
                        <a:t>原則</a:t>
                      </a:r>
                      <a:r>
                        <a:rPr lang="en-US" altLang="zh-TW" sz="2000" dirty="0"/>
                        <a:t>8</a:t>
                      </a:r>
                      <a:endParaRPr lang="zh-TW" altLang="en-US" sz="2000" dirty="0"/>
                    </a:p>
                  </a:txBody>
                  <a:tcPr/>
                </a:tc>
                <a:tc>
                  <a:txBody>
                    <a:bodyPr/>
                    <a:lstStyle/>
                    <a:p>
                      <a:r>
                        <a:rPr lang="zh-TW" altLang="en-US" sz="2000" b="0" i="0" u="none" strike="noStrike" kern="1200" baseline="0" dirty="0">
                          <a:solidFill>
                            <a:schemeClr val="dk1"/>
                          </a:solidFill>
                          <a:latin typeface="+mn-lt"/>
                          <a:ea typeface="+mn-ea"/>
                          <a:cs typeface="+mn-cs"/>
                        </a:rPr>
                        <a:t>風險管理透過學習與經驗不斷改進</a:t>
                      </a:r>
                      <a:endParaRPr lang="zh-TW" altLang="en-US" sz="2000" dirty="0"/>
                    </a:p>
                  </a:txBody>
                  <a:tcPr/>
                </a:tc>
                <a:extLst>
                  <a:ext uri="{0D108BD9-81ED-4DB2-BD59-A6C34878D82A}">
                    <a16:rowId xmlns:a16="http://schemas.microsoft.com/office/drawing/2014/main" val="846678691"/>
                  </a:ext>
                </a:extLst>
              </a:tr>
            </a:tbl>
          </a:graphicData>
        </a:graphic>
      </p:graphicFrame>
    </p:spTree>
    <p:extLst>
      <p:ext uri="{BB962C8B-B14F-4D97-AF65-F5344CB8AC3E}">
        <p14:creationId xmlns:p14="http://schemas.microsoft.com/office/powerpoint/2010/main" val="3569637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風險管理框架</a:t>
            </a: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645648372"/>
              </p:ext>
            </p:extLst>
          </p:nvPr>
        </p:nvGraphicFramePr>
        <p:xfrm>
          <a:off x="323526" y="1772816"/>
          <a:ext cx="3748352" cy="3312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a:extLst>
              <a:ext uri="{FF2B5EF4-FFF2-40B4-BE49-F238E27FC236}">
                <a16:creationId xmlns:a16="http://schemas.microsoft.com/office/drawing/2014/main" id="{76D2C540-C43D-4F0F-A9E7-D64165CCC475}"/>
              </a:ext>
            </a:extLst>
          </p:cNvPr>
          <p:cNvSpPr/>
          <p:nvPr/>
        </p:nvSpPr>
        <p:spPr>
          <a:xfrm>
            <a:off x="4067944" y="1518827"/>
            <a:ext cx="4283968" cy="2308324"/>
          </a:xfrm>
          <a:prstGeom prst="rect">
            <a:avLst/>
          </a:prstGeom>
        </p:spPr>
        <p:txBody>
          <a:bodyPr wrap="square">
            <a:spAutoFit/>
          </a:bodyPr>
          <a:lstStyle/>
          <a:p>
            <a:r>
              <a:rPr lang="zh-TW" altLang="en-US" sz="2400" dirty="0">
                <a:latin typeface="MicrosoftJhengHeiRegular"/>
              </a:rPr>
              <a:t>風險管理框架的目的是協助將風險管理納入所有</a:t>
            </a:r>
            <a:r>
              <a:rPr lang="zh-TW" altLang="en-US" sz="2400" b="1" dirty="0">
                <a:solidFill>
                  <a:srgbClr val="FF0000"/>
                </a:solidFill>
                <a:effectLst>
                  <a:outerShdw blurRad="38100" dist="38100" dir="2700000" algn="tl">
                    <a:srgbClr val="000000">
                      <a:alpha val="43137"/>
                    </a:srgbClr>
                  </a:outerShdw>
                </a:effectLst>
                <a:latin typeface="MicrosoftJhengHeiRegular"/>
              </a:rPr>
              <a:t>活動</a:t>
            </a:r>
            <a:r>
              <a:rPr lang="zh-TW" altLang="en-US" sz="2400" dirty="0">
                <a:latin typeface="MicrosoftJhengHeiRegular"/>
              </a:rPr>
              <a:t>與功能，風險管理的有效性取決於整合到治理與組織的所有其他活動中，如組織在進行決策時，即應將風險管理納入考量</a:t>
            </a:r>
            <a:endParaRPr lang="zh-TW" altLang="en-US" sz="2400" dirty="0"/>
          </a:p>
        </p:txBody>
      </p:sp>
      <p:sp>
        <p:nvSpPr>
          <p:cNvPr id="6" name="矩形 5">
            <a:extLst>
              <a:ext uri="{FF2B5EF4-FFF2-40B4-BE49-F238E27FC236}">
                <a16:creationId xmlns:a16="http://schemas.microsoft.com/office/drawing/2014/main" id="{FF10A1BA-FEA0-4012-9A8F-F5A19B4A0A51}"/>
              </a:ext>
            </a:extLst>
          </p:cNvPr>
          <p:cNvSpPr/>
          <p:nvPr/>
        </p:nvSpPr>
        <p:spPr>
          <a:xfrm>
            <a:off x="4067944" y="3928341"/>
            <a:ext cx="5076056" cy="2031325"/>
          </a:xfrm>
          <a:prstGeom prst="rect">
            <a:avLst/>
          </a:prstGeom>
        </p:spPr>
        <p:txBody>
          <a:bodyPr wrap="square">
            <a:spAutoFit/>
          </a:bodyPr>
          <a:lstStyle/>
          <a:p>
            <a:r>
              <a:rPr lang="en-US" altLang="zh-TW" dirty="0">
                <a:latin typeface="ArialMT"/>
              </a:rPr>
              <a:t>• </a:t>
            </a:r>
            <a:r>
              <a:rPr lang="zh-TW" altLang="en-US" dirty="0">
                <a:latin typeface="MicrosoftJhengHeiRegular"/>
              </a:rPr>
              <a:t>領導與承諾</a:t>
            </a:r>
          </a:p>
          <a:p>
            <a:r>
              <a:rPr lang="en-US" altLang="zh-TW" dirty="0">
                <a:latin typeface="ArialMT"/>
              </a:rPr>
              <a:t>‒ </a:t>
            </a:r>
            <a:r>
              <a:rPr lang="zh-TW" altLang="en-US" dirty="0">
                <a:latin typeface="MicrosoftJhengHeiRegular"/>
              </a:rPr>
              <a:t>將風險管理與組織的策略、目標及文化相結合。</a:t>
            </a:r>
          </a:p>
          <a:p>
            <a:r>
              <a:rPr lang="en-US" altLang="zh-TW" dirty="0">
                <a:latin typeface="ArialMT"/>
              </a:rPr>
              <a:t>‒ </a:t>
            </a:r>
            <a:r>
              <a:rPr lang="zh-TW" altLang="en-US" dirty="0">
                <a:latin typeface="MicrosoftJhengHeiRegular"/>
              </a:rPr>
              <a:t>建立風險管理的方法、計畫或行動方案的聲明或政策。</a:t>
            </a:r>
          </a:p>
          <a:p>
            <a:r>
              <a:rPr lang="en-US" altLang="zh-TW" dirty="0">
                <a:latin typeface="ArialMT"/>
              </a:rPr>
              <a:t>‒ </a:t>
            </a:r>
            <a:r>
              <a:rPr lang="zh-TW" altLang="en-US" dirty="0">
                <a:latin typeface="MicrosoftJhengHeiRegular"/>
              </a:rPr>
              <a:t>為管理風險提供必要的資源。</a:t>
            </a:r>
          </a:p>
          <a:p>
            <a:r>
              <a:rPr lang="en-US" altLang="zh-TW" dirty="0">
                <a:latin typeface="ArialMT"/>
              </a:rPr>
              <a:t>‒ </a:t>
            </a:r>
            <a:r>
              <a:rPr lang="zh-TW" altLang="en-US" dirty="0">
                <a:latin typeface="MicrosoftJhengHeiRegular"/>
              </a:rPr>
              <a:t>確定可能或不可能採取的風險類型（風險偏好）。</a:t>
            </a:r>
            <a:endParaRPr lang="zh-TW" altLang="en-US" sz="2400" dirty="0"/>
          </a:p>
        </p:txBody>
      </p:sp>
    </p:spTree>
    <p:extLst>
      <p:ext uri="{BB962C8B-B14F-4D97-AF65-F5344CB8AC3E}">
        <p14:creationId xmlns:p14="http://schemas.microsoft.com/office/powerpoint/2010/main" val="2636199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風險管利框架</a:t>
            </a:r>
          </a:p>
        </p:txBody>
      </p:sp>
      <p:graphicFrame>
        <p:nvGraphicFramePr>
          <p:cNvPr id="4" name="表格 3"/>
          <p:cNvGraphicFramePr>
            <a:graphicFrameLocks noGrp="1"/>
          </p:cNvGraphicFramePr>
          <p:nvPr>
            <p:extLst>
              <p:ext uri="{D42A27DB-BD31-4B8C-83A1-F6EECF244321}">
                <p14:modId xmlns:p14="http://schemas.microsoft.com/office/powerpoint/2010/main" val="1775184915"/>
              </p:ext>
            </p:extLst>
          </p:nvPr>
        </p:nvGraphicFramePr>
        <p:xfrm>
          <a:off x="827584" y="1417638"/>
          <a:ext cx="7488832" cy="4729480"/>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20000"/>
                    </a:ext>
                  </a:extLst>
                </a:gridCol>
                <a:gridCol w="6192688">
                  <a:extLst>
                    <a:ext uri="{9D8B030D-6E8A-4147-A177-3AD203B41FA5}">
                      <a16:colId xmlns:a16="http://schemas.microsoft.com/office/drawing/2014/main" val="20001"/>
                    </a:ext>
                  </a:extLst>
                </a:gridCol>
              </a:tblGrid>
              <a:tr h="370840">
                <a:tc>
                  <a:txBody>
                    <a:bodyPr/>
                    <a:lstStyle/>
                    <a:p>
                      <a:endParaRPr lang="en-US" altLang="zh-TW" dirty="0"/>
                    </a:p>
                  </a:txBody>
                  <a:tcPr/>
                </a:tc>
                <a:tc>
                  <a:txBody>
                    <a:bodyPr/>
                    <a:lstStyle/>
                    <a:p>
                      <a:endParaRPr lang="zh-TW" altLang="en-US" dirty="0"/>
                    </a:p>
                  </a:txBody>
                  <a:tcPr/>
                </a:tc>
                <a:extLst>
                  <a:ext uri="{0D108BD9-81ED-4DB2-BD59-A6C34878D82A}">
                    <a16:rowId xmlns:a16="http://schemas.microsoft.com/office/drawing/2014/main" val="10000"/>
                  </a:ext>
                </a:extLst>
              </a:tr>
              <a:tr h="18542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dirty="0"/>
                        <a:t>•</a:t>
                      </a:r>
                      <a:r>
                        <a:rPr lang="zh-TW" altLang="en-US" sz="1800" dirty="0"/>
                        <a:t> 整合</a:t>
                      </a:r>
                      <a:endParaRPr lang="en-US" altLang="zh-TW" sz="18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sz="1600" dirty="0"/>
                        <a:t>確定管理</a:t>
                      </a:r>
                      <a:r>
                        <a:rPr lang="zh-TW" altLang="en-US" sz="1600" b="1" dirty="0">
                          <a:solidFill>
                            <a:srgbClr val="FF0000"/>
                          </a:solidFill>
                          <a:effectLst>
                            <a:outerShdw blurRad="38100" dist="38100" dir="2700000" algn="tl">
                              <a:srgbClr val="000000">
                                <a:alpha val="43137"/>
                              </a:srgbClr>
                            </a:outerShdw>
                          </a:effectLst>
                        </a:rPr>
                        <a:t>當責</a:t>
                      </a:r>
                      <a:r>
                        <a:rPr lang="zh-TW" altLang="en-US" sz="1600" dirty="0"/>
                        <a:t>、</a:t>
                      </a:r>
                      <a:r>
                        <a:rPr lang="zh-TW" altLang="en-US" sz="1600" b="1" kern="1200" dirty="0">
                          <a:solidFill>
                            <a:srgbClr val="FF0000"/>
                          </a:solidFill>
                          <a:effectLst>
                            <a:outerShdw blurRad="38100" dist="38100" dir="2700000" algn="tl">
                              <a:srgbClr val="000000">
                                <a:alpha val="43137"/>
                              </a:srgbClr>
                            </a:outerShdw>
                          </a:effectLst>
                          <a:latin typeface="+mn-lt"/>
                          <a:ea typeface="+mn-ea"/>
                          <a:cs typeface="+mn-cs"/>
                        </a:rPr>
                        <a:t>監管</a:t>
                      </a:r>
                      <a:r>
                        <a:rPr lang="zh-TW" altLang="en-US" sz="1600" dirty="0"/>
                        <a:t>角色及職責。 </a:t>
                      </a:r>
                      <a:endParaRPr lang="en-US" altLang="zh-TW" sz="1600" dirty="0"/>
                    </a:p>
                  </a:txBody>
                  <a:tcPr/>
                </a:tc>
                <a:extLst>
                  <a:ext uri="{0D108BD9-81ED-4DB2-BD59-A6C34878D82A}">
                    <a16:rowId xmlns:a16="http://schemas.microsoft.com/office/drawing/2014/main" val="10001"/>
                  </a:ext>
                </a:extLst>
              </a:tr>
              <a:tr h="185420">
                <a:tc vMerge="1">
                  <a:txBody>
                    <a:bodyPr/>
                    <a:lstStyle/>
                    <a:p>
                      <a:endParaRPr lang="zh-TW" altLang="en-US"/>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sz="1600" dirty="0"/>
                        <a:t>確保風險管理是組織</a:t>
                      </a:r>
                      <a:r>
                        <a:rPr lang="zh-TW" altLang="en-US" sz="1600" b="1" kern="1200" dirty="0">
                          <a:solidFill>
                            <a:srgbClr val="FF0000"/>
                          </a:solidFill>
                          <a:effectLst>
                            <a:outerShdw blurRad="38100" dist="38100" dir="2700000" algn="tl">
                              <a:srgbClr val="000000">
                                <a:alpha val="43137"/>
                              </a:srgbClr>
                            </a:outerShdw>
                          </a:effectLst>
                          <a:latin typeface="+mn-lt"/>
                          <a:ea typeface="+mn-ea"/>
                          <a:cs typeface="+mn-cs"/>
                        </a:rPr>
                        <a:t>所有功能</a:t>
                      </a:r>
                      <a:r>
                        <a:rPr lang="zh-TW" altLang="en-US" sz="1600" dirty="0"/>
                        <a:t>的一部分，而不是與其分開。</a:t>
                      </a:r>
                      <a:endParaRPr lang="en-US" altLang="zh-TW" sz="1600" dirty="0"/>
                    </a:p>
                  </a:txBody>
                  <a:tcPr/>
                </a:tc>
                <a:extLst>
                  <a:ext uri="{0D108BD9-81ED-4DB2-BD59-A6C34878D82A}">
                    <a16:rowId xmlns:a16="http://schemas.microsoft.com/office/drawing/2014/main" val="10002"/>
                  </a:ext>
                </a:extLst>
              </a:tr>
              <a:tr h="123613">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dirty="0"/>
                        <a:t>• </a:t>
                      </a:r>
                      <a:r>
                        <a:rPr lang="zh-TW" altLang="en-US" sz="1800" dirty="0"/>
                        <a:t>設計 </a:t>
                      </a:r>
                      <a:endParaRPr lang="en-US" altLang="zh-TW" sz="18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sz="1600" dirty="0"/>
                        <a:t>了解組織及其內、外部</a:t>
                      </a:r>
                      <a:r>
                        <a:rPr lang="zh-TW" altLang="en-US" sz="1600" b="1" kern="1200" dirty="0">
                          <a:solidFill>
                            <a:srgbClr val="FF0000"/>
                          </a:solidFill>
                          <a:effectLst>
                            <a:outerShdw blurRad="38100" dist="38100" dir="2700000" algn="tl">
                              <a:srgbClr val="000000">
                                <a:alpha val="43137"/>
                              </a:srgbClr>
                            </a:outerShdw>
                          </a:effectLst>
                          <a:latin typeface="+mn-lt"/>
                          <a:ea typeface="+mn-ea"/>
                          <a:cs typeface="+mn-cs"/>
                        </a:rPr>
                        <a:t>背景</a:t>
                      </a:r>
                      <a:r>
                        <a:rPr lang="zh-TW" altLang="en-US" sz="1600" dirty="0"/>
                        <a:t>。 </a:t>
                      </a:r>
                      <a:endParaRPr lang="en-US" altLang="zh-TW" sz="1600" dirty="0"/>
                    </a:p>
                  </a:txBody>
                  <a:tcPr/>
                </a:tc>
                <a:extLst>
                  <a:ext uri="{0D108BD9-81ED-4DB2-BD59-A6C34878D82A}">
                    <a16:rowId xmlns:a16="http://schemas.microsoft.com/office/drawing/2014/main" val="10003"/>
                  </a:ext>
                </a:extLst>
              </a:tr>
              <a:tr h="242147">
                <a:tc vMerge="1">
                  <a:txBody>
                    <a:bodyPr/>
                    <a:lstStyle/>
                    <a:p>
                      <a:endParaRPr lang="zh-TW" altLang="en-US"/>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sz="1600" dirty="0"/>
                        <a:t>清楚說明風險管理</a:t>
                      </a:r>
                      <a:r>
                        <a:rPr lang="zh-TW" altLang="en-US" sz="1600" b="1" kern="1200" dirty="0">
                          <a:solidFill>
                            <a:srgbClr val="FF0000"/>
                          </a:solidFill>
                          <a:effectLst>
                            <a:outerShdw blurRad="38100" dist="38100" dir="2700000" algn="tl">
                              <a:srgbClr val="000000">
                                <a:alpha val="43137"/>
                              </a:srgbClr>
                            </a:outerShdw>
                          </a:effectLst>
                          <a:latin typeface="+mn-lt"/>
                          <a:ea typeface="+mn-ea"/>
                          <a:cs typeface="+mn-cs"/>
                        </a:rPr>
                        <a:t>承諾</a:t>
                      </a:r>
                      <a:r>
                        <a:rPr lang="zh-TW" altLang="en-US" sz="1600" dirty="0"/>
                        <a:t>並</a:t>
                      </a:r>
                      <a:r>
                        <a:rPr lang="zh-TW" altLang="en-US" sz="1600" b="1" kern="1200" dirty="0">
                          <a:solidFill>
                            <a:srgbClr val="FF0000"/>
                          </a:solidFill>
                          <a:effectLst>
                            <a:outerShdw blurRad="38100" dist="38100" dir="2700000" algn="tl">
                              <a:srgbClr val="000000">
                                <a:alpha val="43137"/>
                              </a:srgbClr>
                            </a:outerShdw>
                          </a:effectLst>
                          <a:latin typeface="+mn-lt"/>
                          <a:ea typeface="+mn-ea"/>
                          <a:cs typeface="+mn-cs"/>
                        </a:rPr>
                        <a:t>分配</a:t>
                      </a:r>
                      <a:r>
                        <a:rPr lang="zh-TW" altLang="en-US" sz="1600" dirty="0"/>
                        <a:t>適當資源。 </a:t>
                      </a:r>
                      <a:endParaRPr lang="en-US" altLang="zh-TW" sz="1600" dirty="0"/>
                    </a:p>
                  </a:txBody>
                  <a:tcPr/>
                </a:tc>
                <a:extLst>
                  <a:ext uri="{0D108BD9-81ED-4DB2-BD59-A6C34878D82A}">
                    <a16:rowId xmlns:a16="http://schemas.microsoft.com/office/drawing/2014/main" val="10004"/>
                  </a:ext>
                </a:extLst>
              </a:tr>
              <a:tr h="123613">
                <a:tc vMerge="1">
                  <a:txBody>
                    <a:bodyPr/>
                    <a:lstStyle/>
                    <a:p>
                      <a:endParaRPr lang="zh-TW" altLang="en-US"/>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sz="1600" dirty="0"/>
                        <a:t>建立</a:t>
                      </a:r>
                      <a:r>
                        <a:rPr lang="zh-TW" altLang="en-US" sz="1600" b="1" kern="1200" dirty="0">
                          <a:solidFill>
                            <a:srgbClr val="FF0000"/>
                          </a:solidFill>
                          <a:effectLst>
                            <a:outerShdw blurRad="38100" dist="38100" dir="2700000" algn="tl">
                              <a:srgbClr val="000000">
                                <a:alpha val="43137"/>
                              </a:srgbClr>
                            </a:outerShdw>
                          </a:effectLst>
                          <a:latin typeface="+mn-lt"/>
                          <a:ea typeface="+mn-ea"/>
                          <a:cs typeface="+mn-cs"/>
                        </a:rPr>
                        <a:t>溝通</a:t>
                      </a:r>
                      <a:r>
                        <a:rPr lang="zh-TW" altLang="en-US" sz="1600" dirty="0"/>
                        <a:t>與</a:t>
                      </a:r>
                      <a:r>
                        <a:rPr lang="zh-TW" altLang="en-US" sz="1600" b="1" kern="1200" dirty="0">
                          <a:solidFill>
                            <a:srgbClr val="FF0000"/>
                          </a:solidFill>
                          <a:effectLst>
                            <a:outerShdw blurRad="38100" dist="38100" dir="2700000" algn="tl">
                              <a:srgbClr val="000000">
                                <a:alpha val="43137"/>
                              </a:srgbClr>
                            </a:outerShdw>
                          </a:effectLst>
                          <a:latin typeface="+mn-lt"/>
                          <a:ea typeface="+mn-ea"/>
                          <a:cs typeface="+mn-cs"/>
                        </a:rPr>
                        <a:t>諮詢</a:t>
                      </a:r>
                      <a:r>
                        <a:rPr lang="zh-TW" altLang="en-US" sz="1600" dirty="0"/>
                        <a:t>。</a:t>
                      </a:r>
                      <a:endParaRPr lang="en-US" altLang="zh-TW" sz="1600" dirty="0"/>
                    </a:p>
                  </a:txBody>
                  <a:tcPr/>
                </a:tc>
                <a:extLst>
                  <a:ext uri="{0D108BD9-81ED-4DB2-BD59-A6C34878D82A}">
                    <a16:rowId xmlns:a16="http://schemas.microsoft.com/office/drawing/2014/main" val="10005"/>
                  </a:ext>
                </a:extLst>
              </a:tr>
              <a:tr h="213360">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dirty="0"/>
                        <a:t>• </a:t>
                      </a:r>
                      <a:r>
                        <a:rPr lang="zh-TW" altLang="en-US" sz="1800" dirty="0"/>
                        <a:t>建置 </a:t>
                      </a:r>
                      <a:endParaRPr lang="en-US" altLang="zh-TW" sz="1800" dirty="0"/>
                    </a:p>
                    <a:p>
                      <a:endParaRPr lang="zh-TW" alt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sz="1600" dirty="0"/>
                        <a:t>制定適當的實施</a:t>
                      </a:r>
                      <a:r>
                        <a:rPr lang="zh-TW" altLang="en-US" sz="1600" b="1" kern="1200" dirty="0">
                          <a:solidFill>
                            <a:srgbClr val="FF0000"/>
                          </a:solidFill>
                          <a:effectLst>
                            <a:outerShdw blurRad="38100" dist="38100" dir="2700000" algn="tl">
                              <a:srgbClr val="000000">
                                <a:alpha val="43137"/>
                              </a:srgbClr>
                            </a:outerShdw>
                          </a:effectLst>
                          <a:latin typeface="+mn-lt"/>
                          <a:ea typeface="+mn-ea"/>
                          <a:cs typeface="+mn-cs"/>
                        </a:rPr>
                        <a:t>計畫</a:t>
                      </a:r>
                      <a:r>
                        <a:rPr lang="zh-TW" altLang="en-US" sz="1600" dirty="0"/>
                        <a:t>，包括</a:t>
                      </a:r>
                      <a:r>
                        <a:rPr lang="zh-TW" altLang="en-US" sz="1600" b="1" kern="1200" dirty="0">
                          <a:solidFill>
                            <a:srgbClr val="FF0000"/>
                          </a:solidFill>
                          <a:effectLst>
                            <a:outerShdw blurRad="38100" dist="38100" dir="2700000" algn="tl">
                              <a:srgbClr val="000000">
                                <a:alpha val="43137"/>
                              </a:srgbClr>
                            </a:outerShdw>
                          </a:effectLst>
                          <a:latin typeface="+mn-lt"/>
                          <a:ea typeface="+mn-ea"/>
                          <a:cs typeface="+mn-cs"/>
                        </a:rPr>
                        <a:t>最後期限</a:t>
                      </a:r>
                      <a:r>
                        <a:rPr lang="zh-TW" altLang="en-US" sz="1600" dirty="0"/>
                        <a:t>等。</a:t>
                      </a:r>
                      <a:endParaRPr lang="en-US" altLang="zh-TW" sz="1600" dirty="0"/>
                    </a:p>
                  </a:txBody>
                  <a:tcPr/>
                </a:tc>
                <a:extLst>
                  <a:ext uri="{0D108BD9-81ED-4DB2-BD59-A6C34878D82A}">
                    <a16:rowId xmlns:a16="http://schemas.microsoft.com/office/drawing/2014/main" val="10006"/>
                  </a:ext>
                </a:extLst>
              </a:tr>
              <a:tr h="213360">
                <a:tc vMerge="1">
                  <a:txBody>
                    <a:bodyPr/>
                    <a:lstStyle/>
                    <a:p>
                      <a:endParaRPr lang="zh-TW" altLang="en-US"/>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sz="1600" dirty="0"/>
                        <a:t>定義由</a:t>
                      </a:r>
                      <a:r>
                        <a:rPr lang="zh-TW" altLang="en-US" sz="1600" b="1" kern="1200" dirty="0">
                          <a:solidFill>
                            <a:srgbClr val="FF0000"/>
                          </a:solidFill>
                          <a:effectLst>
                            <a:outerShdw blurRad="38100" dist="38100" dir="2700000" algn="tl">
                              <a:srgbClr val="000000">
                                <a:alpha val="43137"/>
                              </a:srgbClr>
                            </a:outerShdw>
                          </a:effectLst>
                          <a:latin typeface="+mn-lt"/>
                          <a:ea typeface="+mn-ea"/>
                          <a:cs typeface="+mn-cs"/>
                        </a:rPr>
                        <a:t>誰</a:t>
                      </a:r>
                      <a:r>
                        <a:rPr lang="zh-TW" altLang="en-US" sz="1600" dirty="0"/>
                        <a:t>於何</a:t>
                      </a:r>
                      <a:r>
                        <a:rPr lang="zh-TW" altLang="en-US" sz="1600" b="1" kern="1200" dirty="0">
                          <a:solidFill>
                            <a:srgbClr val="FF0000"/>
                          </a:solidFill>
                          <a:effectLst>
                            <a:outerShdw blurRad="38100" dist="38100" dir="2700000" algn="tl">
                              <a:srgbClr val="000000">
                                <a:alpha val="43137"/>
                              </a:srgbClr>
                            </a:outerShdw>
                          </a:effectLst>
                          <a:latin typeface="+mn-lt"/>
                          <a:ea typeface="+mn-ea"/>
                          <a:cs typeface="+mn-cs"/>
                        </a:rPr>
                        <a:t>時</a:t>
                      </a:r>
                      <a:r>
                        <a:rPr lang="zh-TW" altLang="en-US" sz="1600" dirty="0"/>
                        <a:t>、何</a:t>
                      </a:r>
                      <a:r>
                        <a:rPr lang="zh-TW" altLang="en-US" sz="1600" b="1" kern="1200" dirty="0">
                          <a:solidFill>
                            <a:srgbClr val="FF0000"/>
                          </a:solidFill>
                          <a:effectLst>
                            <a:outerShdw blurRad="38100" dist="38100" dir="2700000" algn="tl">
                              <a:srgbClr val="000000">
                                <a:alpha val="43137"/>
                              </a:srgbClr>
                            </a:outerShdw>
                          </a:effectLst>
                          <a:latin typeface="+mn-lt"/>
                          <a:ea typeface="+mn-ea"/>
                          <a:cs typeface="+mn-cs"/>
                        </a:rPr>
                        <a:t>處</a:t>
                      </a:r>
                      <a:r>
                        <a:rPr lang="zh-TW" altLang="en-US" sz="1600" dirty="0"/>
                        <a:t>及如何進行不同類型的決策。</a:t>
                      </a:r>
                    </a:p>
                  </a:txBody>
                  <a:tcPr/>
                </a:tc>
                <a:extLst>
                  <a:ext uri="{0D108BD9-81ED-4DB2-BD59-A6C34878D82A}">
                    <a16:rowId xmlns:a16="http://schemas.microsoft.com/office/drawing/2014/main" val="10007"/>
                  </a:ext>
                </a:extLst>
              </a:tr>
              <a:tr h="213360">
                <a:tc vMerge="1">
                  <a:txBody>
                    <a:bodyPr/>
                    <a:lstStyle/>
                    <a:p>
                      <a:endParaRPr lang="zh-TW" altLang="en-US"/>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sz="1600"/>
                        <a:t>在</a:t>
                      </a:r>
                      <a:r>
                        <a:rPr lang="zh-TW" altLang="en-US" sz="1600" dirty="0"/>
                        <a:t>必要時修改適用的決策流程。</a:t>
                      </a:r>
                      <a:endParaRPr lang="en-US" altLang="zh-TW" sz="1600" dirty="0"/>
                    </a:p>
                  </a:txBody>
                  <a:tcPr/>
                </a:tc>
                <a:extLst>
                  <a:ext uri="{0D108BD9-81ED-4DB2-BD59-A6C34878D82A}">
                    <a16:rowId xmlns:a16="http://schemas.microsoft.com/office/drawing/2014/main" val="10008"/>
                  </a:ext>
                </a:extLst>
              </a:tr>
              <a:tr h="32004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dirty="0"/>
                        <a:t>•</a:t>
                      </a:r>
                      <a:r>
                        <a:rPr lang="zh-TW" altLang="en-US" sz="1800" dirty="0"/>
                        <a:t> 評估</a:t>
                      </a:r>
                    </a:p>
                    <a:p>
                      <a:endParaRPr lang="zh-TW" alt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sz="1600" dirty="0"/>
                        <a:t>根據目的、建置及執行的情形來</a:t>
                      </a:r>
                      <a:r>
                        <a:rPr lang="zh-TW" altLang="en-US" sz="1600" b="1" kern="1200" dirty="0">
                          <a:solidFill>
                            <a:srgbClr val="FF0000"/>
                          </a:solidFill>
                          <a:effectLst>
                            <a:outerShdw blurRad="38100" dist="38100" dir="2700000" algn="tl">
                              <a:srgbClr val="000000">
                                <a:alpha val="43137"/>
                              </a:srgbClr>
                            </a:outerShdw>
                          </a:effectLst>
                          <a:latin typeface="+mn-lt"/>
                          <a:ea typeface="+mn-ea"/>
                          <a:cs typeface="+mn-cs"/>
                        </a:rPr>
                        <a:t>衡量</a:t>
                      </a:r>
                      <a:r>
                        <a:rPr lang="zh-TW" altLang="en-US" sz="1600" dirty="0"/>
                        <a:t>框架績效。</a:t>
                      </a:r>
                    </a:p>
                  </a:txBody>
                  <a:tcPr/>
                </a:tc>
                <a:extLst>
                  <a:ext uri="{0D108BD9-81ED-4DB2-BD59-A6C34878D82A}">
                    <a16:rowId xmlns:a16="http://schemas.microsoft.com/office/drawing/2014/main" val="10009"/>
                  </a:ext>
                </a:extLst>
              </a:tr>
              <a:tr h="320040">
                <a:tc vMerge="1">
                  <a:txBody>
                    <a:bodyPr/>
                    <a:lstStyle/>
                    <a:p>
                      <a:endParaRPr lang="zh-TW" altLang="en-US"/>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sz="1600" dirty="0"/>
                        <a:t>確定風險管理框架是否仍</a:t>
                      </a:r>
                      <a:r>
                        <a:rPr lang="zh-TW" altLang="en-US" sz="1600" b="1" kern="1200" dirty="0">
                          <a:solidFill>
                            <a:srgbClr val="FF0000"/>
                          </a:solidFill>
                          <a:effectLst>
                            <a:outerShdw blurRad="38100" dist="38100" dir="2700000" algn="tl">
                              <a:srgbClr val="000000">
                                <a:alpha val="43137"/>
                              </a:srgbClr>
                            </a:outerShdw>
                          </a:effectLst>
                          <a:latin typeface="+mn-lt"/>
                          <a:ea typeface="+mn-ea"/>
                          <a:cs typeface="+mn-cs"/>
                        </a:rPr>
                        <a:t>適用</a:t>
                      </a:r>
                      <a:r>
                        <a:rPr lang="zh-TW" altLang="en-US" sz="1600" dirty="0"/>
                        <a:t>於實現組織目標。</a:t>
                      </a:r>
                    </a:p>
                  </a:txBody>
                  <a:tcPr/>
                </a:tc>
                <a:extLst>
                  <a:ext uri="{0D108BD9-81ED-4DB2-BD59-A6C34878D82A}">
                    <a16:rowId xmlns:a16="http://schemas.microsoft.com/office/drawing/2014/main" val="10010"/>
                  </a:ext>
                </a:extLst>
              </a:tr>
              <a:tr h="213360">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dirty="0"/>
                        <a:t>• </a:t>
                      </a:r>
                      <a:r>
                        <a:rPr lang="zh-TW" altLang="en-US" sz="1800" dirty="0"/>
                        <a:t>持續改善</a:t>
                      </a:r>
                    </a:p>
                    <a:p>
                      <a:endParaRPr lang="zh-TW" alt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sz="1600" dirty="0"/>
                        <a:t>不斷</a:t>
                      </a:r>
                      <a:r>
                        <a:rPr lang="zh-TW" altLang="en-US" sz="1600" b="1" kern="1200" dirty="0">
                          <a:solidFill>
                            <a:srgbClr val="FF0000"/>
                          </a:solidFill>
                          <a:effectLst>
                            <a:outerShdw blurRad="38100" dist="38100" dir="2700000" algn="tl">
                              <a:srgbClr val="000000">
                                <a:alpha val="43137"/>
                              </a:srgbClr>
                            </a:outerShdw>
                          </a:effectLst>
                          <a:latin typeface="+mn-lt"/>
                          <a:ea typeface="+mn-ea"/>
                          <a:cs typeface="+mn-cs"/>
                        </a:rPr>
                        <a:t>監測</a:t>
                      </a:r>
                      <a:r>
                        <a:rPr lang="zh-TW" altLang="en-US" sz="1600" dirty="0"/>
                        <a:t>與</a:t>
                      </a:r>
                      <a:r>
                        <a:rPr lang="zh-TW" altLang="en-US" sz="1600" b="1" kern="1200" dirty="0">
                          <a:solidFill>
                            <a:srgbClr val="FF0000"/>
                          </a:solidFill>
                          <a:effectLst>
                            <a:outerShdw blurRad="38100" dist="38100" dir="2700000" algn="tl">
                              <a:srgbClr val="000000">
                                <a:alpha val="43137"/>
                              </a:srgbClr>
                            </a:outerShdw>
                          </a:effectLst>
                          <a:latin typeface="+mn-lt"/>
                          <a:ea typeface="+mn-ea"/>
                          <a:cs typeface="+mn-cs"/>
                        </a:rPr>
                        <a:t>調整</a:t>
                      </a:r>
                      <a:r>
                        <a:rPr lang="zh-TW" altLang="en-US" sz="1600" dirty="0"/>
                        <a:t>框架以解決外部與內部變化。</a:t>
                      </a:r>
                    </a:p>
                  </a:txBody>
                  <a:tcPr/>
                </a:tc>
                <a:extLst>
                  <a:ext uri="{0D108BD9-81ED-4DB2-BD59-A6C34878D82A}">
                    <a16:rowId xmlns:a16="http://schemas.microsoft.com/office/drawing/2014/main" val="10011"/>
                  </a:ext>
                </a:extLst>
              </a:tr>
              <a:tr h="213360">
                <a:tc vMerge="1">
                  <a:txBody>
                    <a:bodyPr/>
                    <a:lstStyle/>
                    <a:p>
                      <a:endParaRPr lang="zh-TW" altLang="en-US"/>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sz="1600" dirty="0"/>
                        <a:t>採取措施以</a:t>
                      </a:r>
                      <a:r>
                        <a:rPr lang="zh-TW" altLang="en-US" sz="1600" b="1" kern="1200" dirty="0">
                          <a:solidFill>
                            <a:srgbClr val="FF0000"/>
                          </a:solidFill>
                          <a:effectLst>
                            <a:outerShdw blurRad="38100" dist="38100" dir="2700000" algn="tl">
                              <a:srgbClr val="000000">
                                <a:alpha val="43137"/>
                              </a:srgbClr>
                            </a:outerShdw>
                          </a:effectLst>
                          <a:latin typeface="+mn-lt"/>
                          <a:ea typeface="+mn-ea"/>
                          <a:cs typeface="+mn-cs"/>
                        </a:rPr>
                        <a:t>提高</a:t>
                      </a:r>
                      <a:r>
                        <a:rPr lang="zh-TW" altLang="en-US" sz="1600" dirty="0"/>
                        <a:t>風險管理的</a:t>
                      </a:r>
                      <a:r>
                        <a:rPr lang="zh-TW" altLang="en-US" sz="1600" b="1" kern="1200" dirty="0">
                          <a:solidFill>
                            <a:srgbClr val="FF0000"/>
                          </a:solidFill>
                          <a:effectLst>
                            <a:outerShdw blurRad="38100" dist="38100" dir="2700000" algn="tl">
                              <a:srgbClr val="000000">
                                <a:alpha val="43137"/>
                              </a:srgbClr>
                            </a:outerShdw>
                          </a:effectLst>
                          <a:latin typeface="+mn-lt"/>
                          <a:ea typeface="+mn-ea"/>
                          <a:cs typeface="+mn-cs"/>
                        </a:rPr>
                        <a:t>價值</a:t>
                      </a:r>
                      <a:r>
                        <a:rPr lang="zh-TW" altLang="en-US" sz="1600" dirty="0"/>
                        <a:t>。</a:t>
                      </a:r>
                    </a:p>
                  </a:txBody>
                  <a:tcPr/>
                </a:tc>
                <a:extLst>
                  <a:ext uri="{0D108BD9-81ED-4DB2-BD59-A6C34878D82A}">
                    <a16:rowId xmlns:a16="http://schemas.microsoft.com/office/drawing/2014/main" val="10012"/>
                  </a:ext>
                </a:extLst>
              </a:tr>
              <a:tr h="213360">
                <a:tc vMerge="1">
                  <a:txBody>
                    <a:bodyPr/>
                    <a:lstStyle/>
                    <a:p>
                      <a:endParaRPr lang="zh-TW" altLang="en-US"/>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sz="1600" dirty="0"/>
                        <a:t>提高風險管理框架的</a:t>
                      </a:r>
                      <a:r>
                        <a:rPr lang="zh-TW" altLang="en-US" sz="1600" b="1" kern="1200" dirty="0">
                          <a:solidFill>
                            <a:srgbClr val="FF0000"/>
                          </a:solidFill>
                          <a:effectLst>
                            <a:outerShdw blurRad="38100" dist="38100" dir="2700000" algn="tl">
                              <a:srgbClr val="000000">
                                <a:alpha val="43137"/>
                              </a:srgbClr>
                            </a:outerShdw>
                          </a:effectLst>
                          <a:latin typeface="+mn-lt"/>
                          <a:ea typeface="+mn-ea"/>
                          <a:cs typeface="+mn-cs"/>
                        </a:rPr>
                        <a:t>適用性</a:t>
                      </a:r>
                      <a:r>
                        <a:rPr lang="zh-TW" altLang="en-US" sz="1600" dirty="0"/>
                        <a:t>、</a:t>
                      </a:r>
                      <a:r>
                        <a:rPr lang="zh-TW" altLang="en-US" sz="1600" b="1" kern="1200" dirty="0">
                          <a:solidFill>
                            <a:srgbClr val="FF0000"/>
                          </a:solidFill>
                          <a:effectLst>
                            <a:outerShdw blurRad="38100" dist="38100" dir="2700000" algn="tl">
                              <a:srgbClr val="000000">
                                <a:alpha val="43137"/>
                              </a:srgbClr>
                            </a:outerShdw>
                          </a:effectLst>
                          <a:latin typeface="+mn-lt"/>
                          <a:ea typeface="+mn-ea"/>
                          <a:cs typeface="+mn-cs"/>
                        </a:rPr>
                        <a:t>充分性</a:t>
                      </a:r>
                      <a:r>
                        <a:rPr lang="zh-TW" altLang="en-US" sz="1600" dirty="0"/>
                        <a:t>及</a:t>
                      </a:r>
                      <a:r>
                        <a:rPr lang="zh-TW" altLang="en-US" sz="1600" b="1" kern="1200" dirty="0">
                          <a:solidFill>
                            <a:srgbClr val="FF0000"/>
                          </a:solidFill>
                          <a:effectLst>
                            <a:outerShdw blurRad="38100" dist="38100" dir="2700000" algn="tl">
                              <a:srgbClr val="000000">
                                <a:alpha val="43137"/>
                              </a:srgbClr>
                            </a:outerShdw>
                          </a:effectLst>
                          <a:latin typeface="+mn-lt"/>
                          <a:ea typeface="+mn-ea"/>
                          <a:cs typeface="+mn-cs"/>
                        </a:rPr>
                        <a:t>有效性</a:t>
                      </a:r>
                      <a:r>
                        <a:rPr lang="zh-TW" altLang="en-US" sz="1600" dirty="0"/>
                        <a:t>。</a:t>
                      </a:r>
                    </a:p>
                  </a:txBody>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639275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風險管理過程</a:t>
            </a:r>
          </a:p>
        </p:txBody>
      </p:sp>
      <p:pic>
        <p:nvPicPr>
          <p:cNvPr id="4" name="圖片 3">
            <a:extLst>
              <a:ext uri="{FF2B5EF4-FFF2-40B4-BE49-F238E27FC236}">
                <a16:creationId xmlns:a16="http://schemas.microsoft.com/office/drawing/2014/main" id="{BB47A9BF-450F-441C-8C6B-6D2B2C381840}"/>
              </a:ext>
            </a:extLst>
          </p:cNvPr>
          <p:cNvPicPr>
            <a:picLocks noChangeAspect="1"/>
          </p:cNvPicPr>
          <p:nvPr/>
        </p:nvPicPr>
        <p:blipFill>
          <a:blip r:embed="rId3"/>
          <a:stretch>
            <a:fillRect/>
          </a:stretch>
        </p:blipFill>
        <p:spPr>
          <a:xfrm>
            <a:off x="332279" y="1417638"/>
            <a:ext cx="4095706" cy="3744416"/>
          </a:xfrm>
          <a:prstGeom prst="ellipse">
            <a:avLst/>
          </a:prstGeom>
        </p:spPr>
      </p:pic>
      <p:sp>
        <p:nvSpPr>
          <p:cNvPr id="6" name="矩形 5">
            <a:extLst>
              <a:ext uri="{FF2B5EF4-FFF2-40B4-BE49-F238E27FC236}">
                <a16:creationId xmlns:a16="http://schemas.microsoft.com/office/drawing/2014/main" id="{F1DAAF86-0440-4CCE-A657-7053A15DA85A}"/>
              </a:ext>
            </a:extLst>
          </p:cNvPr>
          <p:cNvSpPr/>
          <p:nvPr/>
        </p:nvSpPr>
        <p:spPr>
          <a:xfrm>
            <a:off x="4572000" y="2135684"/>
            <a:ext cx="3960440" cy="2308324"/>
          </a:xfrm>
          <a:prstGeom prst="rect">
            <a:avLst/>
          </a:prstGeom>
        </p:spPr>
        <p:txBody>
          <a:bodyPr wrap="square">
            <a:spAutoFit/>
          </a:bodyPr>
          <a:lstStyle/>
          <a:p>
            <a:r>
              <a:rPr lang="zh-TW" altLang="en-US" dirty="0"/>
              <a:t>風險管理過程以系統化將政策、程序及實踐</a:t>
            </a:r>
            <a:endParaRPr lang="en-US" altLang="zh-TW" dirty="0"/>
          </a:p>
          <a:p>
            <a:pPr marL="742950" lvl="1" indent="-285750">
              <a:buFont typeface="Wingdings" panose="05000000000000000000" pitchFamily="2" charset="2"/>
              <a:buChar char="Ø"/>
            </a:pPr>
            <a:r>
              <a:rPr lang="zh-TW" altLang="en-US" dirty="0"/>
              <a:t>應用於溝通及諮詢</a:t>
            </a:r>
            <a:endParaRPr lang="en-US" altLang="zh-TW" dirty="0"/>
          </a:p>
          <a:p>
            <a:pPr marL="742950" lvl="1" indent="-285750">
              <a:buFont typeface="Wingdings" panose="05000000000000000000" pitchFamily="2" charset="2"/>
              <a:buChar char="Ø"/>
            </a:pPr>
            <a:r>
              <a:rPr lang="zh-TW" altLang="en-US" dirty="0"/>
              <a:t>建立全景</a:t>
            </a:r>
            <a:endParaRPr lang="en-US" altLang="zh-TW" dirty="0"/>
          </a:p>
          <a:p>
            <a:pPr marL="742950" lvl="1" indent="-285750">
              <a:buFont typeface="Wingdings" panose="05000000000000000000" pitchFamily="2" charset="2"/>
              <a:buChar char="Ø"/>
            </a:pPr>
            <a:r>
              <a:rPr lang="zh-TW" altLang="en-US" dirty="0"/>
              <a:t>風險評估</a:t>
            </a:r>
            <a:endParaRPr lang="en-US" altLang="zh-TW" dirty="0"/>
          </a:p>
          <a:p>
            <a:pPr marL="742950" lvl="1" indent="-285750">
              <a:buFont typeface="Wingdings" panose="05000000000000000000" pitchFamily="2" charset="2"/>
              <a:buChar char="Ø"/>
            </a:pPr>
            <a:r>
              <a:rPr lang="zh-TW" altLang="en-US" dirty="0"/>
              <a:t>風險處理</a:t>
            </a:r>
            <a:endParaRPr lang="en-US" altLang="zh-TW" dirty="0"/>
          </a:p>
          <a:p>
            <a:pPr marL="742950" lvl="1" indent="-285750">
              <a:buFont typeface="Wingdings" panose="05000000000000000000" pitchFamily="2" charset="2"/>
              <a:buChar char="Ø"/>
            </a:pPr>
            <a:r>
              <a:rPr lang="zh-TW" altLang="en-US" dirty="0"/>
              <a:t>風險監測與審查</a:t>
            </a:r>
            <a:endParaRPr lang="en-US" altLang="zh-TW" dirty="0"/>
          </a:p>
          <a:p>
            <a:pPr marL="742950" lvl="1" indent="-285750">
              <a:buFont typeface="Wingdings" panose="05000000000000000000" pitchFamily="2" charset="2"/>
              <a:buChar char="Ø"/>
            </a:pPr>
            <a:r>
              <a:rPr lang="zh-TW" altLang="en-US" dirty="0"/>
              <a:t>風險記錄與報告等風險活動中</a:t>
            </a:r>
          </a:p>
        </p:txBody>
      </p:sp>
    </p:spTree>
    <p:extLst>
      <p:ext uri="{BB962C8B-B14F-4D97-AF65-F5344CB8AC3E}">
        <p14:creationId xmlns:p14="http://schemas.microsoft.com/office/powerpoint/2010/main" val="168262182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TotalTime>
  <Words>3337</Words>
  <Application>Microsoft Office PowerPoint</Application>
  <PresentationFormat>如螢幕大小 (4:3)</PresentationFormat>
  <Paragraphs>312</Paragraphs>
  <Slides>31</Slides>
  <Notes>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31</vt:i4>
      </vt:variant>
    </vt:vector>
  </HeadingPairs>
  <TitlesOfParts>
    <vt:vector size="38" baseType="lpstr">
      <vt:lpstr>ArialMT</vt:lpstr>
      <vt:lpstr>MicrosoftJhengHeiRegular</vt:lpstr>
      <vt:lpstr>新細明體</vt:lpstr>
      <vt:lpstr>Arial</vt:lpstr>
      <vt:lpstr>Calibri</vt:lpstr>
      <vt:lpstr>Wingdings</vt:lpstr>
      <vt:lpstr>Office 佈景主題</vt:lpstr>
      <vt:lpstr>風險管理(Risk management)</vt:lpstr>
      <vt:lpstr>ref</vt:lpstr>
      <vt:lpstr>PowerPoint 簡報</vt:lpstr>
      <vt:lpstr>目標</vt:lpstr>
      <vt:lpstr>風險管理原則、架構、過程</vt:lpstr>
      <vt:lpstr>風險管理原則</vt:lpstr>
      <vt:lpstr>風險管理框架</vt:lpstr>
      <vt:lpstr>風險管利框架</vt:lpstr>
      <vt:lpstr>風險管理過程</vt:lpstr>
      <vt:lpstr>風險管理的過程</vt:lpstr>
      <vt:lpstr>風險管理的過程</vt:lpstr>
      <vt:lpstr>CNS／ISO31000風險管理之過程</vt:lpstr>
      <vt:lpstr>CNS27005資訊系統風險評鑑</vt:lpstr>
      <vt:lpstr>建立全景(Context Establishment)</vt:lpstr>
      <vt:lpstr>衝擊準則(Impact Criteria)</vt:lpstr>
      <vt:lpstr>風險接受準則  (Risk Acceptance Criteria)</vt:lpstr>
      <vt:lpstr>PowerPoint 簡報</vt:lpstr>
      <vt:lpstr>目的</vt:lpstr>
      <vt:lpstr>高階風險評鑑簡介</vt:lpstr>
      <vt:lpstr>高階風險評鑑特色與注意事項</vt:lpstr>
      <vt:lpstr>進行高階風險評鑑之前置作業</vt:lpstr>
      <vt:lpstr>詳細風險評鑑鑑特色與注意事項</vt:lpstr>
      <vt:lpstr>詳細風險評鑑細部活動程序</vt:lpstr>
      <vt:lpstr>確認資產完整性：深度防禦模型</vt:lpstr>
      <vt:lpstr>威脅種類</vt:lpstr>
      <vt:lpstr>脆弱性種類</vt:lpstr>
      <vt:lpstr>現有控制措施識別分析</vt:lpstr>
      <vt:lpstr>鑑別資訊資產價值-機密性</vt:lpstr>
      <vt:lpstr>鑑別資訊資產價值-完整性</vt:lpstr>
      <vt:lpstr>鑑別資訊資產價值-可用性</vt:lpstr>
      <vt:lpstr>威脅發生的可能性與評等</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KSUIE</dc:creator>
  <cp:lastModifiedBy>治宇 施</cp:lastModifiedBy>
  <cp:revision>41</cp:revision>
  <dcterms:created xsi:type="dcterms:W3CDTF">2020-07-14T01:46:40Z</dcterms:created>
  <dcterms:modified xsi:type="dcterms:W3CDTF">2020-07-14T17:18:18Z</dcterms:modified>
</cp:coreProperties>
</file>