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4" r:id="rId8"/>
    <p:sldId id="265" r:id="rId9"/>
    <p:sldId id="266" r:id="rId10"/>
    <p:sldId id="268" r:id="rId11"/>
    <p:sldId id="269" r:id="rId12"/>
    <p:sldId id="270" r:id="rId13"/>
    <p:sldId id="271" r:id="rId14"/>
    <p:sldId id="272" r:id="rId15"/>
    <p:sldId id="273" r:id="rId16"/>
    <p:sldId id="274" r:id="rId17"/>
    <p:sldId id="276" r:id="rId18"/>
    <p:sldId id="277" r:id="rId19"/>
    <p:sldId id="275" r:id="rId20"/>
    <p:sldId id="262" r:id="rId21"/>
    <p:sldId id="263"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治宇 施" initials="治宇" lastIdx="0" clrIdx="0">
    <p:extLst>
      <p:ext uri="{19B8F6BF-5375-455C-9EA6-DF929625EA0E}">
        <p15:presenceInfo xmlns:p15="http://schemas.microsoft.com/office/powerpoint/2012/main" userId="14298820ed6851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805092"/>
    <a:srgbClr val="37B34A"/>
    <a:srgbClr val="F89D1C"/>
    <a:srgbClr val="825193"/>
    <a:srgbClr val="4AA4DB"/>
    <a:srgbClr val="EB3D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09" d="100"/>
          <a:sy n="109"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DF077C-C4E6-4082-9EAE-EBEEB4CCA45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63F4A2C-D803-4EAB-9558-AFE30D268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9A5C460-8D27-406E-AF8F-DE569253AAC9}"/>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34E66E82-822E-420C-A78C-0EF1536A9A2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450FB0-B5D7-4FC3-B31E-DE6964AC8689}"/>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321458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31F1DC-3B0D-4BAA-85E4-622397E60DBB}"/>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90FB05C-1901-4702-B2E5-E60B8C319395}"/>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0C0F59-291E-4D77-A3C9-41FA67B800D4}"/>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68D3A9E2-2215-4F7F-AE62-1B0BA4A2E3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88AD4A-C32B-43C5-BCF2-1F53AEE332C2}"/>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25100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3D7A0E-A8D0-47F2-BE9D-063AE846B43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24CC4A9-69AB-46C4-9EDB-5DE92F94F6E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C87FB72-4383-4D6A-AB84-EE510BFF6CE2}"/>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83D6C8CC-0D63-4406-8204-86FFA442E7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FC42BCD-EF3E-4B53-83F4-67D96906FD5C}"/>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202321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0B969-E8F1-4FD1-8F29-DBFBFF2248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586E8D8-79C8-4C8A-9F4F-E87794F60C84}"/>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989096-E5B5-41C3-894F-E62AAD3641ED}"/>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A2DFB3DD-A784-4406-A5AC-BE92B42CE62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C8E8AEB-81D8-4DA3-9A5D-1592552A5469}"/>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199702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1ED84E-12F1-4360-AB62-0FFAA470CE3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F964D5B-632B-4054-9A61-0E5077496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CC6953B-7778-4BAB-8BD3-9EEE8BBDC94D}"/>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758FA0F9-D953-469C-A697-85EC996487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0BF1CDA-FBE6-4E90-BF9B-50827D3E180D}"/>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370504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E20C95-265D-4B46-9F2B-4C887A6FAC6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ABFE94C-8E12-4735-895E-422D72EA58EC}"/>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CFD8AFA-CB58-4A60-9DE2-32617C09A8B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FACAC4D-3EB4-4831-8282-CE10DFFA66AA}"/>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6" name="頁尾版面配置區 5">
            <a:extLst>
              <a:ext uri="{FF2B5EF4-FFF2-40B4-BE49-F238E27FC236}">
                <a16:creationId xmlns:a16="http://schemas.microsoft.com/office/drawing/2014/main" id="{C2E685E5-AED5-430F-8532-FBA06493C39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29F04A1-9F18-48C8-872A-1370FF1C69E5}"/>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332073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E9DBA4-C665-4091-B137-21613FB4B42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EF58550-A42A-4EF3-AFD3-AA4C5A14D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4E84146-98F0-45F3-BCC6-21473CAE919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78CA1F2-FE89-4A47-B7AC-6B54A8FCB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56E5DB7-8477-49B1-95AE-16AB8769274C}"/>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F3686EA6-1261-492E-BEF9-D746AEA42602}"/>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8" name="頁尾版面配置區 7">
            <a:extLst>
              <a:ext uri="{FF2B5EF4-FFF2-40B4-BE49-F238E27FC236}">
                <a16:creationId xmlns:a16="http://schemas.microsoft.com/office/drawing/2014/main" id="{9124D783-A107-4227-8271-ED1CA2C997A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A6E4B40-9B32-4349-A17A-6EBAE5A208D1}"/>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18015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C6484-4F43-4893-81CB-DBA4D7E1978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87BD6E2-B090-4050-962F-ED8FED358E35}"/>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4" name="頁尾版面配置區 3">
            <a:extLst>
              <a:ext uri="{FF2B5EF4-FFF2-40B4-BE49-F238E27FC236}">
                <a16:creationId xmlns:a16="http://schemas.microsoft.com/office/drawing/2014/main" id="{1C0B22A0-60C1-42E3-986B-92043C8DB4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93FE73A-DC6A-4A31-B32F-DD74791AA294}"/>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110717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510A7E4-A6CB-4951-A4C5-CD53F2CCF3A4}"/>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3" name="頁尾版面配置區 2">
            <a:extLst>
              <a:ext uri="{FF2B5EF4-FFF2-40B4-BE49-F238E27FC236}">
                <a16:creationId xmlns:a16="http://schemas.microsoft.com/office/drawing/2014/main" id="{C4F784D7-0ABA-42A9-8E65-9FC1FCB767E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3FED029-A3D2-442D-99BF-299187103BC5}"/>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862409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728DBE-8E1D-4BF1-AE0B-304DD8587F8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C934ABA-4ECA-4E96-84B1-1DD9B968F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8F77987-E86E-40C4-BBC6-E2D8F3608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6D3F0D4-F520-4323-B03A-EAD2FE2F6D07}"/>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6" name="頁尾版面配置區 5">
            <a:extLst>
              <a:ext uri="{FF2B5EF4-FFF2-40B4-BE49-F238E27FC236}">
                <a16:creationId xmlns:a16="http://schemas.microsoft.com/office/drawing/2014/main" id="{954DA8AA-515E-44F2-A728-073E5D87EC4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00A7F14-4C98-4BEF-9AD8-22DA9C0D3B8A}"/>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425514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D60C44-3840-430D-AE35-B78D2DC1A6D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EC692BD-62FA-4136-9F69-4947857E1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B25E00A-BB3E-4CA8-9534-5BE855DF2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C9188FC-350D-4603-A13D-A9ABB43ACA23}"/>
              </a:ext>
            </a:extLst>
          </p:cNvPr>
          <p:cNvSpPr>
            <a:spLocks noGrp="1"/>
          </p:cNvSpPr>
          <p:nvPr>
            <p:ph type="dt" sz="half" idx="10"/>
          </p:nvPr>
        </p:nvSpPr>
        <p:spPr/>
        <p:txBody>
          <a:bodyPr/>
          <a:lstStyle/>
          <a:p>
            <a:fld id="{58CABCA0-996B-4F26-B068-495856BE1C04}" type="datetimeFigureOut">
              <a:rPr lang="zh-TW" altLang="en-US" smtClean="0"/>
              <a:t>2020/7/6</a:t>
            </a:fld>
            <a:endParaRPr lang="zh-TW" altLang="en-US"/>
          </a:p>
        </p:txBody>
      </p:sp>
      <p:sp>
        <p:nvSpPr>
          <p:cNvPr id="6" name="頁尾版面配置區 5">
            <a:extLst>
              <a:ext uri="{FF2B5EF4-FFF2-40B4-BE49-F238E27FC236}">
                <a16:creationId xmlns:a16="http://schemas.microsoft.com/office/drawing/2014/main" id="{402FE7A0-C4B4-49BD-A7C2-D5F01B0D41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19E7D37-0B78-4985-8719-0E062488E324}"/>
              </a:ext>
            </a:extLst>
          </p:cNvPr>
          <p:cNvSpPr>
            <a:spLocks noGrp="1"/>
          </p:cNvSpPr>
          <p:nvPr>
            <p:ph type="sldNum" sz="quarter" idx="12"/>
          </p:nvPr>
        </p:nvSpPr>
        <p:spPr/>
        <p:txBody>
          <a:body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362763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D8C4143-E4E2-40DE-96C8-CC1086E2D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015D784-6769-4D1E-A41C-A12CDEFA54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316D7E-9284-4800-86BF-A0FAFB27D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ABCA0-996B-4F26-B068-495856BE1C04}" type="datetimeFigureOut">
              <a:rPr lang="zh-TW" altLang="en-US" smtClean="0"/>
              <a:t>2020/7/6</a:t>
            </a:fld>
            <a:endParaRPr lang="zh-TW" altLang="en-US"/>
          </a:p>
        </p:txBody>
      </p:sp>
      <p:sp>
        <p:nvSpPr>
          <p:cNvPr id="5" name="頁尾版面配置區 4">
            <a:extLst>
              <a:ext uri="{FF2B5EF4-FFF2-40B4-BE49-F238E27FC236}">
                <a16:creationId xmlns:a16="http://schemas.microsoft.com/office/drawing/2014/main" id="{DA341282-16F8-4577-8D89-CB8A3C5C38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699DC6-DDF0-480F-B6DC-EFF04CD98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2E9D0-CBE6-42AB-9ED7-11CC44A74F2D}" type="slidenum">
              <a:rPr lang="zh-TW" altLang="en-US" smtClean="0"/>
              <a:t>‹#›</a:t>
            </a:fld>
            <a:endParaRPr lang="zh-TW" altLang="en-US"/>
          </a:p>
        </p:txBody>
      </p:sp>
    </p:spTree>
    <p:extLst>
      <p:ext uri="{BB962C8B-B14F-4D97-AF65-F5344CB8AC3E}">
        <p14:creationId xmlns:p14="http://schemas.microsoft.com/office/powerpoint/2010/main" val="260248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AFA87B-48AB-4041-BA5E-5EC059FBBEA2}"/>
              </a:ext>
            </a:extLst>
          </p:cNvPr>
          <p:cNvSpPr>
            <a:spLocks noGrp="1"/>
          </p:cNvSpPr>
          <p:nvPr>
            <p:ph type="ctrTitle"/>
          </p:nvPr>
        </p:nvSpPr>
        <p:spPr/>
        <p:txBody>
          <a:bodyPr/>
          <a:lstStyle/>
          <a:p>
            <a:r>
              <a:rPr lang="en-US" altLang="zh-TW" dirty="0"/>
              <a:t>NIST</a:t>
            </a:r>
            <a:endParaRPr lang="zh-TW" altLang="en-US" dirty="0"/>
          </a:p>
        </p:txBody>
      </p:sp>
      <p:sp>
        <p:nvSpPr>
          <p:cNvPr id="3" name="副標題 2">
            <a:extLst>
              <a:ext uri="{FF2B5EF4-FFF2-40B4-BE49-F238E27FC236}">
                <a16:creationId xmlns:a16="http://schemas.microsoft.com/office/drawing/2014/main" id="{654C01CD-829D-4899-8E31-1B45B19D772A}"/>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40691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outerShdw blurRad="38100" dist="38100" dir="2700000" algn="tl">
                    <a:srgbClr val="000000">
                      <a:alpha val="43137"/>
                    </a:srgbClr>
                  </a:outerShdw>
                </a:effectLst>
              </a:rPr>
              <a:t>Risk Assessment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1916828459"/>
              </p:ext>
            </p:extLst>
          </p:nvPr>
        </p:nvGraphicFramePr>
        <p:xfrm>
          <a:off x="525360" y="1778466"/>
          <a:ext cx="11141279" cy="3383280"/>
        </p:xfrm>
        <a:graphic>
          <a:graphicData uri="http://schemas.openxmlformats.org/drawingml/2006/table">
            <a:tbl>
              <a:tblPr firstRow="1" bandRow="1">
                <a:tableStyleId>{5C22544A-7EE6-4342-B048-85BDC9FD1C3A}</a:tableStyleId>
              </a:tblPr>
              <a:tblGrid>
                <a:gridCol w="916219">
                  <a:extLst>
                    <a:ext uri="{9D8B030D-6E8A-4147-A177-3AD203B41FA5}">
                      <a16:colId xmlns:a16="http://schemas.microsoft.com/office/drawing/2014/main" val="2067582990"/>
                    </a:ext>
                  </a:extLst>
                </a:gridCol>
                <a:gridCol w="3726039">
                  <a:extLst>
                    <a:ext uri="{9D8B030D-6E8A-4147-A177-3AD203B41FA5}">
                      <a16:colId xmlns:a16="http://schemas.microsoft.com/office/drawing/2014/main" val="2716041923"/>
                    </a:ext>
                  </a:extLst>
                </a:gridCol>
                <a:gridCol w="6499021">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6">
                  <a:txBody>
                    <a:bodyPr/>
                    <a:lstStyle/>
                    <a:p>
                      <a:r>
                        <a:rPr lang="en-US" altLang="zh-TW" dirty="0"/>
                        <a:t>ID.RA</a:t>
                      </a:r>
                      <a:endParaRPr lang="zh-TW" altLang="en-US" dirty="0"/>
                    </a:p>
                  </a:txBody>
                  <a:tcPr/>
                </a:tc>
                <a:tc rowSpan="6">
                  <a:txBody>
                    <a:bodyPr/>
                    <a:lstStyle/>
                    <a:p>
                      <a:r>
                        <a:rPr lang="en-US" altLang="zh-TW" dirty="0">
                          <a:effectLst/>
                        </a:rPr>
                        <a:t>Risk Assessment (ID.RA): The organization understands the cybersecurity risk to organizational operations (including mission, functions, image, or reputation), </a:t>
                      </a:r>
                      <a:r>
                        <a:rPr lang="en-US" altLang="zh-TW" b="1" dirty="0">
                          <a:solidFill>
                            <a:srgbClr val="FF0000"/>
                          </a:solidFill>
                          <a:effectLst>
                            <a:outerShdw blurRad="38100" dist="38100" dir="2700000" algn="tl">
                              <a:srgbClr val="000000">
                                <a:alpha val="43137"/>
                              </a:srgbClr>
                            </a:outerShdw>
                          </a:effectLst>
                        </a:rPr>
                        <a:t>organizational assets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individuals</a:t>
                      </a:r>
                      <a:r>
                        <a:rPr lang="en-US" altLang="zh-TW" dirty="0">
                          <a:effectLst/>
                        </a:rPr>
                        <a:t>.</a:t>
                      </a:r>
                      <a:endParaRPr lang="zh-TW" altLang="en-US" dirty="0">
                        <a:effectLst/>
                      </a:endParaRPr>
                    </a:p>
                  </a:txBody>
                  <a:tcPr/>
                </a:tc>
                <a:tc>
                  <a:txBody>
                    <a:bodyPr/>
                    <a:lstStyle/>
                    <a:p>
                      <a:r>
                        <a:rPr lang="en-US" altLang="zh-TW" dirty="0"/>
                        <a:t>ID.RA-1: </a:t>
                      </a:r>
                      <a:r>
                        <a:rPr lang="en-US" altLang="zh-TW" b="1" dirty="0">
                          <a:solidFill>
                            <a:srgbClr val="FFC000"/>
                          </a:solidFill>
                          <a:effectLst>
                            <a:outerShdw blurRad="38100" dist="38100" dir="2700000" algn="tl">
                              <a:srgbClr val="000000">
                                <a:alpha val="43137"/>
                              </a:srgbClr>
                            </a:outerShdw>
                          </a:effectLst>
                        </a:rPr>
                        <a:t>Asset vulnerabilities </a:t>
                      </a:r>
                      <a:r>
                        <a:rPr lang="en-US" altLang="zh-TW" dirty="0"/>
                        <a:t>are </a:t>
                      </a:r>
                      <a:r>
                        <a:rPr lang="en-US" altLang="zh-TW" b="1" dirty="0">
                          <a:solidFill>
                            <a:srgbClr val="FF0000"/>
                          </a:solidFill>
                          <a:effectLst>
                            <a:outerShdw blurRad="38100" dist="38100" dir="2700000" algn="tl">
                              <a:srgbClr val="000000">
                                <a:alpha val="43137"/>
                              </a:srgbClr>
                            </a:outerShdw>
                          </a:effectLst>
                        </a:rPr>
                        <a:t>identified</a:t>
                      </a:r>
                      <a:r>
                        <a:rPr lang="en-US" altLang="zh-TW" dirty="0"/>
                        <a:t> and </a:t>
                      </a:r>
                      <a:r>
                        <a:rPr lang="en-US" altLang="zh-TW" b="1" dirty="0">
                          <a:solidFill>
                            <a:srgbClr val="FF0000"/>
                          </a:solidFill>
                          <a:effectLst>
                            <a:outerShdw blurRad="38100" dist="38100" dir="2700000" algn="tl">
                              <a:srgbClr val="000000">
                                <a:alpha val="43137"/>
                              </a:srgbClr>
                            </a:outerShdw>
                          </a:effectLst>
                        </a:rPr>
                        <a:t>documented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ID.RA-2: </a:t>
                      </a:r>
                      <a:r>
                        <a:rPr lang="en-US" altLang="zh-TW" b="1" dirty="0">
                          <a:solidFill>
                            <a:srgbClr val="FF0000"/>
                          </a:solidFill>
                          <a:effectLst>
                            <a:outerShdw blurRad="38100" dist="38100" dir="2700000" algn="tl">
                              <a:srgbClr val="000000">
                                <a:alpha val="43137"/>
                              </a:srgbClr>
                            </a:outerShdw>
                          </a:effectLst>
                        </a:rPr>
                        <a:t>Cyber threat intelligence </a:t>
                      </a:r>
                      <a:r>
                        <a:rPr lang="en-US" altLang="zh-TW" dirty="0"/>
                        <a:t>is </a:t>
                      </a:r>
                      <a:r>
                        <a:rPr lang="en-US" altLang="zh-TW" b="1" dirty="0">
                          <a:solidFill>
                            <a:srgbClr val="FF0000"/>
                          </a:solidFill>
                          <a:effectLst>
                            <a:outerShdw blurRad="38100" dist="38100" dir="2700000" algn="tl">
                              <a:srgbClr val="000000">
                                <a:alpha val="43137"/>
                              </a:srgbClr>
                            </a:outerShdw>
                          </a:effectLst>
                        </a:rPr>
                        <a:t>received</a:t>
                      </a:r>
                      <a:r>
                        <a:rPr lang="en-US" altLang="zh-TW" dirty="0"/>
                        <a:t> from information sharing forums and sources</a:t>
                      </a:r>
                      <a:endParaRPr lang="zh-TW" altLang="en-US" dirty="0"/>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ID.RA-3: Threats, both </a:t>
                      </a:r>
                      <a:r>
                        <a:rPr lang="en-US" altLang="zh-TW" b="1" dirty="0">
                          <a:solidFill>
                            <a:srgbClr val="FFC000"/>
                          </a:solidFill>
                          <a:effectLst>
                            <a:outerShdw blurRad="38100" dist="38100" dir="2700000" algn="tl">
                              <a:srgbClr val="000000">
                                <a:alpha val="43137"/>
                              </a:srgbClr>
                            </a:outerShdw>
                          </a:effectLst>
                        </a:rPr>
                        <a:t>internal </a:t>
                      </a:r>
                      <a:r>
                        <a:rPr lang="en-US" altLang="zh-TW" b="0" dirty="0">
                          <a:solidFill>
                            <a:schemeClr val="tx1"/>
                          </a:solidFill>
                          <a:effectLst/>
                        </a:rPr>
                        <a:t>and</a:t>
                      </a:r>
                      <a:r>
                        <a:rPr lang="en-US" altLang="zh-TW" b="1" dirty="0">
                          <a:solidFill>
                            <a:srgbClr val="FFC000"/>
                          </a:solidFill>
                          <a:effectLst>
                            <a:outerShdw blurRad="38100" dist="38100" dir="2700000" algn="tl">
                              <a:srgbClr val="000000">
                                <a:alpha val="43137"/>
                              </a:srgbClr>
                            </a:outerShdw>
                          </a:effectLst>
                        </a:rPr>
                        <a:t> external</a:t>
                      </a:r>
                      <a:r>
                        <a:rPr lang="en-US" altLang="zh-TW" dirty="0"/>
                        <a:t>, are </a:t>
                      </a:r>
                      <a:r>
                        <a:rPr lang="en-US" altLang="zh-TW" b="1" dirty="0">
                          <a:solidFill>
                            <a:srgbClr val="FF0000"/>
                          </a:solidFill>
                          <a:effectLst>
                            <a:outerShdw blurRad="38100" dist="38100" dir="2700000" algn="tl">
                              <a:srgbClr val="000000">
                                <a:alpha val="43137"/>
                              </a:srgbClr>
                            </a:outerShdw>
                          </a:effectLst>
                        </a:rPr>
                        <a:t>identified</a:t>
                      </a:r>
                      <a:r>
                        <a:rPr lang="en-US" altLang="zh-TW" dirty="0"/>
                        <a:t> and </a:t>
                      </a:r>
                      <a:r>
                        <a:rPr lang="en-US" altLang="zh-TW" b="1" dirty="0">
                          <a:solidFill>
                            <a:srgbClr val="FF0000"/>
                          </a:solidFill>
                          <a:effectLst>
                            <a:outerShdw blurRad="38100" dist="38100" dir="2700000" algn="tl">
                              <a:srgbClr val="000000">
                                <a:alpha val="43137"/>
                              </a:srgbClr>
                            </a:outerShdw>
                          </a:effectLst>
                        </a:rPr>
                        <a:t>documented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ID.RA-4: </a:t>
                      </a:r>
                      <a:r>
                        <a:rPr lang="en-US" altLang="zh-TW" b="1" dirty="0">
                          <a:solidFill>
                            <a:srgbClr val="FFC000"/>
                          </a:solidFill>
                          <a:effectLst>
                            <a:outerShdw blurRad="38100" dist="38100" dir="2700000" algn="tl">
                              <a:srgbClr val="000000">
                                <a:alpha val="43137"/>
                              </a:srgbClr>
                            </a:outerShdw>
                          </a:effectLst>
                        </a:rPr>
                        <a:t>Potential business </a:t>
                      </a:r>
                      <a:r>
                        <a:rPr lang="en-US" altLang="zh-TW" b="1" dirty="0">
                          <a:solidFill>
                            <a:srgbClr val="FF0000"/>
                          </a:solidFill>
                          <a:effectLst>
                            <a:outerShdw blurRad="38100" dist="38100" dir="2700000" algn="tl">
                              <a:srgbClr val="000000">
                                <a:alpha val="43137"/>
                              </a:srgbClr>
                            </a:outerShdw>
                          </a:effectLst>
                        </a:rPr>
                        <a:t>impacts</a:t>
                      </a:r>
                      <a:r>
                        <a:rPr lang="en-US" altLang="zh-TW" dirty="0"/>
                        <a:t> and </a:t>
                      </a:r>
                      <a:r>
                        <a:rPr lang="en-US" altLang="zh-TW" b="1" dirty="0">
                          <a:solidFill>
                            <a:srgbClr val="FF0000"/>
                          </a:solidFill>
                          <a:effectLst>
                            <a:outerShdw blurRad="38100" dist="38100" dir="2700000" algn="tl">
                              <a:srgbClr val="000000">
                                <a:alpha val="43137"/>
                              </a:srgbClr>
                            </a:outerShdw>
                          </a:effectLst>
                        </a:rPr>
                        <a:t>likelihoods</a:t>
                      </a:r>
                      <a:r>
                        <a:rPr lang="en-US" altLang="zh-TW" dirty="0"/>
                        <a:t> are identified</a:t>
                      </a:r>
                      <a:endParaRPr lang="zh-TW" altLang="en-US" dirty="0"/>
                    </a:p>
                  </a:txBody>
                  <a:tcPr/>
                </a:tc>
                <a:extLst>
                  <a:ext uri="{0D108BD9-81ED-4DB2-BD59-A6C34878D82A}">
                    <a16:rowId xmlns:a16="http://schemas.microsoft.com/office/drawing/2014/main" val="365730350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ID.RA-5: </a:t>
                      </a:r>
                      <a:r>
                        <a:rPr lang="en-US" altLang="zh-TW" b="1" dirty="0">
                          <a:solidFill>
                            <a:srgbClr val="FF0000"/>
                          </a:solidFill>
                          <a:effectLst>
                            <a:outerShdw blurRad="38100" dist="38100" dir="2700000" algn="tl">
                              <a:srgbClr val="000000">
                                <a:alpha val="43137"/>
                              </a:srgbClr>
                            </a:outerShdw>
                          </a:effectLst>
                        </a:rPr>
                        <a:t>Threats</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vulnerabilities</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likelihoods</a:t>
                      </a:r>
                      <a:r>
                        <a:rPr lang="en-US" altLang="zh-TW" dirty="0"/>
                        <a:t>, and</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 impacts </a:t>
                      </a:r>
                      <a:r>
                        <a:rPr lang="en-US" altLang="zh-TW" dirty="0"/>
                        <a:t>are used to </a:t>
                      </a:r>
                      <a:r>
                        <a:rPr lang="en-US" altLang="zh-TW" b="1" dirty="0">
                          <a:solidFill>
                            <a:srgbClr val="FF0000"/>
                          </a:solidFill>
                          <a:effectLst>
                            <a:outerShdw blurRad="38100" dist="38100" dir="2700000" algn="tl">
                              <a:srgbClr val="000000">
                                <a:alpha val="43137"/>
                              </a:srgbClr>
                            </a:outerShdw>
                          </a:effectLst>
                        </a:rPr>
                        <a:t>determine risk</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ID.RA-6: Risk responses are </a:t>
                      </a:r>
                      <a:r>
                        <a:rPr lang="en-US" altLang="zh-TW" b="1" dirty="0">
                          <a:solidFill>
                            <a:srgbClr val="FF0000"/>
                          </a:solidFill>
                          <a:effectLst>
                            <a:outerShdw blurRad="38100" dist="38100" dir="2700000" algn="tl">
                              <a:srgbClr val="000000">
                                <a:alpha val="43137"/>
                              </a:srgbClr>
                            </a:outerShdw>
                          </a:effectLst>
                        </a:rPr>
                        <a:t>identified</a:t>
                      </a:r>
                      <a:r>
                        <a:rPr lang="en-US" altLang="zh-TW" dirty="0"/>
                        <a:t> and </a:t>
                      </a:r>
                      <a:r>
                        <a:rPr lang="en-US" altLang="zh-TW" b="1" dirty="0">
                          <a:solidFill>
                            <a:srgbClr val="FF0000"/>
                          </a:solidFill>
                          <a:effectLst>
                            <a:outerShdw blurRad="38100" dist="38100" dir="2700000" algn="tl">
                              <a:srgbClr val="000000">
                                <a:alpha val="43137"/>
                              </a:srgbClr>
                            </a:outerShdw>
                          </a:effectLst>
                        </a:rPr>
                        <a:t>prioritized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41292659"/>
                  </a:ext>
                </a:extLst>
              </a:tr>
            </a:tbl>
          </a:graphicData>
        </a:graphic>
      </p:graphicFrame>
    </p:spTree>
    <p:extLst>
      <p:ext uri="{BB962C8B-B14F-4D97-AF65-F5344CB8AC3E}">
        <p14:creationId xmlns:p14="http://schemas.microsoft.com/office/powerpoint/2010/main" val="35886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Risk Management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3643216768"/>
              </p:ext>
            </p:extLst>
          </p:nvPr>
        </p:nvGraphicFramePr>
        <p:xfrm>
          <a:off x="525360" y="1778466"/>
          <a:ext cx="11141279" cy="2621280"/>
        </p:xfrm>
        <a:graphic>
          <a:graphicData uri="http://schemas.openxmlformats.org/drawingml/2006/table">
            <a:tbl>
              <a:tblPr firstRow="1" bandRow="1">
                <a:tableStyleId>{5C22544A-7EE6-4342-B048-85BDC9FD1C3A}</a:tableStyleId>
              </a:tblPr>
              <a:tblGrid>
                <a:gridCol w="917546">
                  <a:extLst>
                    <a:ext uri="{9D8B030D-6E8A-4147-A177-3AD203B41FA5}">
                      <a16:colId xmlns:a16="http://schemas.microsoft.com/office/drawing/2014/main" val="2067582990"/>
                    </a:ext>
                  </a:extLst>
                </a:gridCol>
                <a:gridCol w="3724712">
                  <a:extLst>
                    <a:ext uri="{9D8B030D-6E8A-4147-A177-3AD203B41FA5}">
                      <a16:colId xmlns:a16="http://schemas.microsoft.com/office/drawing/2014/main" val="2716041923"/>
                    </a:ext>
                  </a:extLst>
                </a:gridCol>
                <a:gridCol w="6499021">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3">
                  <a:txBody>
                    <a:bodyPr/>
                    <a:lstStyle/>
                    <a:p>
                      <a:r>
                        <a:rPr lang="en-US" altLang="zh-TW" dirty="0"/>
                        <a:t>ID.RM</a:t>
                      </a:r>
                      <a:endParaRPr lang="zh-TW" altLang="en-US" dirty="0"/>
                    </a:p>
                  </a:txBody>
                  <a:tcPr/>
                </a:tc>
                <a:tc rowSpan="3">
                  <a:txBody>
                    <a:bodyPr/>
                    <a:lstStyle/>
                    <a:p>
                      <a:r>
                        <a:rPr lang="en-US" altLang="zh-TW" dirty="0">
                          <a:effectLst/>
                        </a:rPr>
                        <a:t>Risk Management Strategy (ID.RM): The organization’s </a:t>
                      </a:r>
                      <a:r>
                        <a:rPr lang="en-US" altLang="zh-TW" b="1" dirty="0">
                          <a:solidFill>
                            <a:srgbClr val="FF0000"/>
                          </a:solidFill>
                          <a:effectLst>
                            <a:outerShdw blurRad="38100" dist="38100" dir="2700000" algn="tl">
                              <a:srgbClr val="000000">
                                <a:alpha val="43137"/>
                              </a:srgbClr>
                            </a:outerShdw>
                          </a:effectLst>
                        </a:rPr>
                        <a:t>priorities</a:t>
                      </a:r>
                      <a:r>
                        <a:rPr lang="en-US" altLang="zh-TW" dirty="0">
                          <a:effectLst/>
                        </a:rPr>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constraints</a:t>
                      </a:r>
                      <a:r>
                        <a:rPr lang="en-US" altLang="zh-TW" dirty="0">
                          <a:effectLst/>
                        </a:rPr>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risk tolerances</a:t>
                      </a:r>
                      <a:r>
                        <a:rPr lang="en-US" altLang="zh-TW" dirty="0">
                          <a:effectLst/>
                        </a:rPr>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assumptions</a:t>
                      </a:r>
                      <a:r>
                        <a:rPr lang="en-US" altLang="zh-TW" dirty="0">
                          <a:effectLst/>
                        </a:rPr>
                        <a:t> are established and used to support </a:t>
                      </a:r>
                      <a:r>
                        <a:rPr lang="en-US" altLang="zh-TW" b="1" dirty="0">
                          <a:solidFill>
                            <a:srgbClr val="FF0000"/>
                          </a:solidFill>
                          <a:effectLst>
                            <a:outerShdw blurRad="38100" dist="38100" dir="2700000" algn="tl">
                              <a:srgbClr val="000000">
                                <a:alpha val="43137"/>
                              </a:srgbClr>
                            </a:outerShdw>
                          </a:effectLst>
                        </a:rPr>
                        <a:t>operational risk decisions</a:t>
                      </a:r>
                      <a:r>
                        <a:rPr lang="en-US" altLang="zh-TW" dirty="0">
                          <a:effectLst/>
                        </a:rPr>
                        <a:t>.</a:t>
                      </a:r>
                      <a:endParaRPr lang="zh-TW" altLang="en-US" dirty="0">
                        <a:effectLst/>
                      </a:endParaRPr>
                    </a:p>
                  </a:txBody>
                  <a:tcPr/>
                </a:tc>
                <a:tc>
                  <a:txBody>
                    <a:bodyPr/>
                    <a:lstStyle/>
                    <a:p>
                      <a:r>
                        <a:rPr lang="en-US" altLang="zh-TW" dirty="0"/>
                        <a:t>ID.RM-1: </a:t>
                      </a:r>
                      <a:r>
                        <a:rPr lang="en-US" altLang="zh-TW" b="1" dirty="0">
                          <a:solidFill>
                            <a:srgbClr val="FF0000"/>
                          </a:solidFill>
                          <a:effectLst>
                            <a:outerShdw blurRad="38100" dist="38100" dir="2700000" algn="tl">
                              <a:srgbClr val="000000">
                                <a:alpha val="43137"/>
                              </a:srgbClr>
                            </a:outerShdw>
                          </a:effectLst>
                        </a:rPr>
                        <a:t>Risk management processes </a:t>
                      </a:r>
                      <a:r>
                        <a:rPr lang="en-US" altLang="zh-TW" dirty="0"/>
                        <a:t>are </a:t>
                      </a:r>
                      <a:r>
                        <a:rPr lang="en-US" altLang="zh-TW" b="1" dirty="0">
                          <a:solidFill>
                            <a:srgbClr val="FFC000"/>
                          </a:solidFill>
                          <a:effectLst>
                            <a:outerShdw blurRad="38100" dist="38100" dir="2700000" algn="tl">
                              <a:srgbClr val="000000">
                                <a:alpha val="43137"/>
                              </a:srgbClr>
                            </a:outerShdw>
                          </a:effectLst>
                        </a:rPr>
                        <a:t>established</a:t>
                      </a:r>
                      <a:r>
                        <a:rPr lang="en-US" altLang="zh-TW" dirty="0"/>
                        <a:t>, </a:t>
                      </a:r>
                      <a:r>
                        <a:rPr lang="en-US" altLang="zh-TW" sz="1800" b="1" kern="1200" dirty="0">
                          <a:solidFill>
                            <a:srgbClr val="FFC000"/>
                          </a:solidFill>
                          <a:effectLst>
                            <a:outerShdw blurRad="38100" dist="38100" dir="2700000" algn="tl">
                              <a:srgbClr val="000000">
                                <a:alpha val="43137"/>
                              </a:srgbClr>
                            </a:outerShdw>
                          </a:effectLst>
                          <a:latin typeface="+mn-lt"/>
                          <a:ea typeface="+mn-ea"/>
                          <a:cs typeface="+mn-cs"/>
                        </a:rPr>
                        <a:t>managed</a:t>
                      </a:r>
                      <a:r>
                        <a:rPr lang="en-US" altLang="zh-TW" dirty="0"/>
                        <a:t>, and </a:t>
                      </a:r>
                      <a:r>
                        <a:rPr lang="en-US" altLang="zh-TW" sz="1800" b="1" kern="1200" dirty="0">
                          <a:solidFill>
                            <a:srgbClr val="FFC000"/>
                          </a:solidFill>
                          <a:effectLst>
                            <a:outerShdw blurRad="38100" dist="38100" dir="2700000" algn="tl">
                              <a:srgbClr val="000000">
                                <a:alpha val="43137"/>
                              </a:srgbClr>
                            </a:outerShdw>
                          </a:effectLst>
                          <a:latin typeface="+mn-lt"/>
                          <a:ea typeface="+mn-ea"/>
                          <a:cs typeface="+mn-cs"/>
                        </a:rPr>
                        <a:t>agreed</a:t>
                      </a:r>
                      <a:r>
                        <a:rPr lang="en-US" altLang="zh-TW" dirty="0"/>
                        <a:t> to by organizational stakeholders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ID.RM-2: Organizational risk tolerance is </a:t>
                      </a:r>
                      <a:r>
                        <a:rPr lang="en-US" altLang="zh-TW" b="1" dirty="0">
                          <a:solidFill>
                            <a:srgbClr val="FF0000"/>
                          </a:solidFill>
                          <a:effectLst>
                            <a:outerShdw blurRad="38100" dist="38100" dir="2700000" algn="tl">
                              <a:srgbClr val="000000">
                                <a:alpha val="43137"/>
                              </a:srgbClr>
                            </a:outerShdw>
                          </a:effectLst>
                        </a:rPr>
                        <a:t>determined</a:t>
                      </a:r>
                      <a:r>
                        <a:rPr lang="en-US" altLang="zh-TW" dirty="0"/>
                        <a:t> and </a:t>
                      </a:r>
                      <a:r>
                        <a:rPr lang="en-US" altLang="zh-TW" b="1" dirty="0">
                          <a:solidFill>
                            <a:srgbClr val="FF0000"/>
                          </a:solidFill>
                          <a:effectLst>
                            <a:outerShdw blurRad="38100" dist="38100" dir="2700000" algn="tl">
                              <a:srgbClr val="000000">
                                <a:alpha val="43137"/>
                              </a:srgbClr>
                            </a:outerShdw>
                          </a:effectLst>
                        </a:rPr>
                        <a:t>clearly expressed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975360">
                <a:tc vMerge="1">
                  <a:txBody>
                    <a:bodyPr/>
                    <a:lstStyle/>
                    <a:p>
                      <a:endParaRPr lang="zh-TW" altLang="en-US"/>
                    </a:p>
                  </a:txBody>
                  <a:tcPr/>
                </a:tc>
                <a:tc vMerge="1">
                  <a:txBody>
                    <a:bodyPr/>
                    <a:lstStyle/>
                    <a:p>
                      <a:endParaRPr lang="zh-TW" altLang="en-US"/>
                    </a:p>
                  </a:txBody>
                  <a:tcPr/>
                </a:tc>
                <a:tc>
                  <a:txBody>
                    <a:bodyPr/>
                    <a:lstStyle/>
                    <a:p>
                      <a:r>
                        <a:rPr lang="en-US" altLang="zh-TW" dirty="0"/>
                        <a:t>ID.RM-3: The organization’s determination of risk tolerance is informed by its role in </a:t>
                      </a:r>
                      <a:r>
                        <a:rPr lang="en-US" altLang="zh-TW" b="1" dirty="0">
                          <a:solidFill>
                            <a:srgbClr val="FF0000"/>
                          </a:solidFill>
                          <a:effectLst>
                            <a:outerShdw blurRad="38100" dist="38100" dir="2700000" algn="tl">
                              <a:srgbClr val="000000">
                                <a:alpha val="43137"/>
                              </a:srgbClr>
                            </a:outerShdw>
                          </a:effectLst>
                        </a:rPr>
                        <a:t>critical infrastructure </a:t>
                      </a:r>
                      <a:r>
                        <a:rPr lang="en-US" altLang="zh-TW" dirty="0"/>
                        <a:t>and </a:t>
                      </a:r>
                      <a:r>
                        <a:rPr lang="en-US" altLang="zh-TW" b="1" dirty="0">
                          <a:solidFill>
                            <a:srgbClr val="FF0000"/>
                          </a:solidFill>
                          <a:effectLst>
                            <a:outerShdw blurRad="38100" dist="38100" dir="2700000" algn="tl">
                              <a:srgbClr val="000000">
                                <a:alpha val="43137"/>
                              </a:srgbClr>
                            </a:outerShdw>
                          </a:effectLst>
                        </a:rPr>
                        <a:t>sector specific risk analysis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587263055"/>
                  </a:ext>
                </a:extLst>
              </a:tr>
            </a:tbl>
          </a:graphicData>
        </a:graphic>
      </p:graphicFrame>
    </p:spTree>
    <p:extLst>
      <p:ext uri="{BB962C8B-B14F-4D97-AF65-F5344CB8AC3E}">
        <p14:creationId xmlns:p14="http://schemas.microsoft.com/office/powerpoint/2010/main" val="309882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Supply Chain</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885624514"/>
              </p:ext>
            </p:extLst>
          </p:nvPr>
        </p:nvGraphicFramePr>
        <p:xfrm>
          <a:off x="525360" y="1555115"/>
          <a:ext cx="11141279" cy="4937760"/>
        </p:xfrm>
        <a:graphic>
          <a:graphicData uri="http://schemas.openxmlformats.org/drawingml/2006/table">
            <a:tbl>
              <a:tblPr firstRow="1" bandRow="1">
                <a:tableStyleId>{5C22544A-7EE6-4342-B048-85BDC9FD1C3A}</a:tableStyleId>
              </a:tblPr>
              <a:tblGrid>
                <a:gridCol w="916219">
                  <a:extLst>
                    <a:ext uri="{9D8B030D-6E8A-4147-A177-3AD203B41FA5}">
                      <a16:colId xmlns:a16="http://schemas.microsoft.com/office/drawing/2014/main" val="2067582990"/>
                    </a:ext>
                  </a:extLst>
                </a:gridCol>
                <a:gridCol w="3843485">
                  <a:extLst>
                    <a:ext uri="{9D8B030D-6E8A-4147-A177-3AD203B41FA5}">
                      <a16:colId xmlns:a16="http://schemas.microsoft.com/office/drawing/2014/main" val="2716041923"/>
                    </a:ext>
                  </a:extLst>
                </a:gridCol>
                <a:gridCol w="6381575">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5">
                  <a:txBody>
                    <a:bodyPr/>
                    <a:lstStyle/>
                    <a:p>
                      <a:r>
                        <a:rPr lang="en-US" altLang="zh-TW" dirty="0"/>
                        <a:t>ID.SC</a:t>
                      </a:r>
                      <a:endParaRPr lang="zh-TW" altLang="en-US" dirty="0"/>
                    </a:p>
                  </a:txBody>
                  <a:tcPr/>
                </a:tc>
                <a:tc rowSpan="5">
                  <a:txBody>
                    <a:bodyPr/>
                    <a:lstStyle/>
                    <a:p>
                      <a:r>
                        <a:rPr lang="en-US" altLang="zh-TW" dirty="0">
                          <a:effectLst/>
                        </a:rPr>
                        <a:t>Supply Chain Risk Management (ID.SC):</a:t>
                      </a:r>
                    </a:p>
                    <a:p>
                      <a:r>
                        <a:rPr lang="en-US" altLang="zh-TW" dirty="0">
                          <a:effectLst/>
                        </a:rPr>
                        <a:t>The organization’s priorities, constraints, risk tolerances, and assumptions are established and used to support </a:t>
                      </a:r>
                      <a:r>
                        <a:rPr lang="en-US" altLang="zh-TW" b="1" dirty="0">
                          <a:solidFill>
                            <a:srgbClr val="FF0000"/>
                          </a:solidFill>
                          <a:effectLst>
                            <a:outerShdw blurRad="38100" dist="38100" dir="2700000" algn="tl">
                              <a:srgbClr val="000000">
                                <a:alpha val="43137"/>
                              </a:srgbClr>
                            </a:outerShdw>
                          </a:effectLst>
                        </a:rPr>
                        <a:t>risk decisions associated </a:t>
                      </a:r>
                      <a:r>
                        <a:rPr lang="en-US" altLang="zh-TW" dirty="0">
                          <a:effectLst/>
                        </a:rPr>
                        <a:t>with managing supply chain risk. The organization has </a:t>
                      </a:r>
                      <a:r>
                        <a:rPr lang="en-US" altLang="zh-TW" b="1" dirty="0">
                          <a:solidFill>
                            <a:srgbClr val="FF0000"/>
                          </a:solidFill>
                          <a:effectLst>
                            <a:outerShdw blurRad="38100" dist="38100" dir="2700000" algn="tl">
                              <a:srgbClr val="000000">
                                <a:alpha val="43137"/>
                              </a:srgbClr>
                            </a:outerShdw>
                          </a:effectLst>
                        </a:rPr>
                        <a:t>established</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implemented</a:t>
                      </a:r>
                      <a:r>
                        <a:rPr lang="en-US" altLang="zh-TW" dirty="0">
                          <a:effectLst/>
                        </a:rPr>
                        <a:t> the processes to </a:t>
                      </a:r>
                      <a:r>
                        <a:rPr lang="en-US" altLang="zh-TW" b="1" dirty="0">
                          <a:solidFill>
                            <a:srgbClr val="FF0000"/>
                          </a:solidFill>
                          <a:effectLst>
                            <a:outerShdw blurRad="38100" dist="38100" dir="2700000" algn="tl">
                              <a:srgbClr val="000000">
                                <a:alpha val="43137"/>
                              </a:srgbClr>
                            </a:outerShdw>
                          </a:effectLst>
                        </a:rPr>
                        <a:t>identify</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assess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manage</a:t>
                      </a:r>
                      <a:r>
                        <a:rPr lang="en-US" altLang="zh-TW" dirty="0">
                          <a:effectLst/>
                        </a:rPr>
                        <a:t> supply chain risks.</a:t>
                      </a:r>
                      <a:endParaRPr lang="zh-TW" altLang="en-US" dirty="0">
                        <a:effectLst/>
                      </a:endParaRPr>
                    </a:p>
                  </a:txBody>
                  <a:tcPr/>
                </a:tc>
                <a:tc>
                  <a:txBody>
                    <a:bodyPr/>
                    <a:lstStyle/>
                    <a:p>
                      <a:r>
                        <a:rPr lang="en-US" altLang="zh-TW" dirty="0"/>
                        <a:t>ID.SC-1: Cyber supply chain risk management processes are </a:t>
                      </a:r>
                      <a:r>
                        <a:rPr lang="en-US" altLang="zh-TW" b="1" dirty="0">
                          <a:solidFill>
                            <a:srgbClr val="FF0000"/>
                          </a:solidFill>
                          <a:effectLst>
                            <a:outerShdw blurRad="38100" dist="38100" dir="2700000" algn="tl">
                              <a:srgbClr val="000000">
                                <a:alpha val="43137"/>
                              </a:srgbClr>
                            </a:outerShdw>
                          </a:effectLst>
                        </a:rPr>
                        <a:t>identified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established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assessed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managed</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agreed</a:t>
                      </a:r>
                      <a:r>
                        <a:rPr lang="en-US" altLang="zh-TW" dirty="0"/>
                        <a:t> to by organizational stakeholders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ID.SC-2: Suppliers and third party partners of </a:t>
                      </a:r>
                      <a:r>
                        <a:rPr lang="en-US" altLang="zh-TW" b="1" dirty="0">
                          <a:solidFill>
                            <a:srgbClr val="FF0000"/>
                          </a:solidFill>
                          <a:effectLst>
                            <a:outerShdw blurRad="38100" dist="38100" dir="2700000" algn="tl">
                              <a:srgbClr val="000000">
                                <a:alpha val="43137"/>
                              </a:srgbClr>
                            </a:outerShdw>
                          </a:effectLst>
                        </a:rPr>
                        <a:t>information systems</a:t>
                      </a:r>
                      <a:r>
                        <a:rPr lang="en-US" altLang="zh-TW" dirty="0"/>
                        <a:t>, </a:t>
                      </a:r>
                      <a:r>
                        <a:rPr lang="en-US" altLang="zh-TW" b="1" dirty="0">
                          <a:solidFill>
                            <a:srgbClr val="FF0000"/>
                          </a:solidFill>
                          <a:effectLst>
                            <a:outerShdw blurRad="38100" dist="38100" dir="2700000" algn="tl">
                              <a:srgbClr val="000000">
                                <a:alpha val="43137"/>
                              </a:srgbClr>
                            </a:outerShdw>
                          </a:effectLst>
                        </a:rPr>
                        <a:t>components</a:t>
                      </a:r>
                      <a:r>
                        <a:rPr lang="en-US" altLang="zh-TW" dirty="0"/>
                        <a:t>, and </a:t>
                      </a:r>
                      <a:r>
                        <a:rPr lang="en-US" altLang="zh-TW" b="1" dirty="0">
                          <a:solidFill>
                            <a:srgbClr val="FF0000"/>
                          </a:solidFill>
                          <a:effectLst>
                            <a:outerShdw blurRad="38100" dist="38100" dir="2700000" algn="tl">
                              <a:srgbClr val="000000">
                                <a:alpha val="43137"/>
                              </a:srgbClr>
                            </a:outerShdw>
                          </a:effectLst>
                        </a:rPr>
                        <a:t>services</a:t>
                      </a:r>
                      <a:r>
                        <a:rPr lang="en-US" altLang="zh-TW" dirty="0"/>
                        <a:t> are identified, prioritized, and assessed using a cyber supply chain risk assessment process </a:t>
                      </a:r>
                      <a:endParaRPr lang="zh-TW" altLang="en-US" dirty="0"/>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ID.SC-3: Contracts with suppliers and third-party partners are used to implement appropriate measures designed to meet the objectives of an organization’s </a:t>
                      </a:r>
                      <a:r>
                        <a:rPr lang="en-US" altLang="zh-TW" b="1" dirty="0">
                          <a:solidFill>
                            <a:srgbClr val="FF0000"/>
                          </a:solidFill>
                          <a:effectLst>
                            <a:outerShdw blurRad="38100" dist="38100" dir="2700000" algn="tl">
                              <a:srgbClr val="000000">
                                <a:alpha val="43137"/>
                              </a:srgbClr>
                            </a:outerShdw>
                          </a:effectLst>
                        </a:rPr>
                        <a:t>cybersecurity program </a:t>
                      </a:r>
                      <a:r>
                        <a:rPr lang="en-US" altLang="zh-TW" dirty="0"/>
                        <a:t>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Cyber Supply Chain Risk Management Plan</a:t>
                      </a:r>
                      <a:r>
                        <a:rPr lang="en-US" altLang="zh-TW" dirty="0"/>
                        <a:t>.</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ID.SC-4: Suppliers and third-party partners are </a:t>
                      </a:r>
                      <a:r>
                        <a:rPr lang="en-US" altLang="zh-TW" b="1" dirty="0">
                          <a:solidFill>
                            <a:srgbClr val="FF0000"/>
                          </a:solidFill>
                          <a:effectLst/>
                        </a:rPr>
                        <a:t>routinely assessed</a:t>
                      </a:r>
                      <a:r>
                        <a:rPr lang="en-US" altLang="zh-TW" b="1" dirty="0">
                          <a:effectLst/>
                        </a:rPr>
                        <a:t> </a:t>
                      </a:r>
                      <a:r>
                        <a:rPr lang="en-US" altLang="zh-TW" dirty="0"/>
                        <a:t>using audits, test results, or other forms of evaluations to confirm they are meeting their contractual obligations.</a:t>
                      </a:r>
                      <a:endParaRPr lang="zh-TW" altLang="en-US" dirty="0"/>
                    </a:p>
                  </a:txBody>
                  <a:tcPr/>
                </a:tc>
                <a:extLst>
                  <a:ext uri="{0D108BD9-81ED-4DB2-BD59-A6C34878D82A}">
                    <a16:rowId xmlns:a16="http://schemas.microsoft.com/office/drawing/2014/main" val="3657303502"/>
                  </a:ext>
                </a:extLst>
              </a:tr>
              <a:tr h="487680">
                <a:tc vMerge="1">
                  <a:txBody>
                    <a:bodyPr/>
                    <a:lstStyle/>
                    <a:p>
                      <a:endParaRPr lang="zh-TW" altLang="en-US"/>
                    </a:p>
                  </a:txBody>
                  <a:tcPr/>
                </a:tc>
                <a:tc vMerge="1">
                  <a:txBody>
                    <a:bodyPr/>
                    <a:lstStyle/>
                    <a:p>
                      <a:endParaRPr lang="zh-TW" altLang="en-US"/>
                    </a:p>
                  </a:txBody>
                  <a:tcPr/>
                </a:tc>
                <a:tc>
                  <a:txBody>
                    <a:bodyPr/>
                    <a:lstStyle/>
                    <a:p>
                      <a:r>
                        <a:rPr lang="en-US" altLang="zh-TW" dirty="0"/>
                        <a:t>ID.SC-5: </a:t>
                      </a:r>
                      <a:r>
                        <a:rPr lang="en-US" altLang="zh-TW" b="1" dirty="0">
                          <a:solidFill>
                            <a:srgbClr val="FF0000"/>
                          </a:solidFill>
                          <a:effectLst>
                            <a:outerShdw blurRad="38100" dist="38100" dir="2700000" algn="tl">
                              <a:srgbClr val="000000">
                                <a:alpha val="43137"/>
                              </a:srgbClr>
                            </a:outerShdw>
                          </a:effectLst>
                        </a:rPr>
                        <a:t>Response</a:t>
                      </a:r>
                      <a:r>
                        <a:rPr lang="en-US" altLang="zh-TW" dirty="0"/>
                        <a:t> and </a:t>
                      </a:r>
                      <a:r>
                        <a:rPr lang="en-US" altLang="zh-TW" b="1" dirty="0">
                          <a:solidFill>
                            <a:srgbClr val="FF0000"/>
                          </a:solidFill>
                          <a:effectLst>
                            <a:outerShdw blurRad="38100" dist="38100" dir="2700000" algn="tl">
                              <a:srgbClr val="000000">
                                <a:alpha val="43137"/>
                              </a:srgbClr>
                            </a:outerShdw>
                          </a:effectLst>
                        </a:rPr>
                        <a:t>recovery</a:t>
                      </a:r>
                      <a:r>
                        <a:rPr lang="en-US" altLang="zh-TW" dirty="0"/>
                        <a:t> planning and </a:t>
                      </a:r>
                      <a:r>
                        <a:rPr lang="en-US" altLang="zh-TW" b="1" dirty="0">
                          <a:solidFill>
                            <a:srgbClr val="FF0000"/>
                          </a:solidFill>
                          <a:effectLst>
                            <a:outerShdw blurRad="38100" dist="38100" dir="2700000" algn="tl">
                              <a:srgbClr val="000000">
                                <a:alpha val="43137"/>
                              </a:srgbClr>
                            </a:outerShdw>
                          </a:effectLst>
                        </a:rPr>
                        <a:t>testing</a:t>
                      </a:r>
                      <a:r>
                        <a:rPr lang="en-US" altLang="zh-TW" dirty="0"/>
                        <a:t> are conducted with suppliers and third-party providers</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bl>
          </a:graphicData>
        </a:graphic>
      </p:graphicFrame>
    </p:spTree>
    <p:extLst>
      <p:ext uri="{BB962C8B-B14F-4D97-AF65-F5344CB8AC3E}">
        <p14:creationId xmlns:p14="http://schemas.microsoft.com/office/powerpoint/2010/main" val="47116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t>Authentication and Access Control</a:t>
            </a:r>
            <a:endParaRPr lang="zh-TW" altLang="en-US" sz="5400" dirty="0"/>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1291862025"/>
              </p:ext>
            </p:extLst>
          </p:nvPr>
        </p:nvGraphicFramePr>
        <p:xfrm>
          <a:off x="324374" y="1646555"/>
          <a:ext cx="11543251" cy="4846320"/>
        </p:xfrm>
        <a:graphic>
          <a:graphicData uri="http://schemas.openxmlformats.org/drawingml/2006/table">
            <a:tbl>
              <a:tblPr firstRow="1" bandRow="1">
                <a:tableStyleId>{5C22544A-7EE6-4342-B048-85BDC9FD1C3A}</a:tableStyleId>
              </a:tblPr>
              <a:tblGrid>
                <a:gridCol w="949276">
                  <a:extLst>
                    <a:ext uri="{9D8B030D-6E8A-4147-A177-3AD203B41FA5}">
                      <a16:colId xmlns:a16="http://schemas.microsoft.com/office/drawing/2014/main" val="2067582990"/>
                    </a:ext>
                  </a:extLst>
                </a:gridCol>
                <a:gridCol w="3805788">
                  <a:extLst>
                    <a:ext uri="{9D8B030D-6E8A-4147-A177-3AD203B41FA5}">
                      <a16:colId xmlns:a16="http://schemas.microsoft.com/office/drawing/2014/main" val="2716041923"/>
                    </a:ext>
                  </a:extLst>
                </a:gridCol>
                <a:gridCol w="6788187">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solidFill>
                      <a:srgbClr val="9900FF"/>
                    </a:solidFill>
                  </a:tcPr>
                </a:tc>
                <a:tc>
                  <a:txBody>
                    <a:bodyPr/>
                    <a:lstStyle/>
                    <a:p>
                      <a:pPr algn="ctr"/>
                      <a:r>
                        <a:rPr lang="en-US" altLang="zh-TW" dirty="0"/>
                        <a:t>Category</a:t>
                      </a:r>
                      <a:endParaRPr lang="zh-TW" altLang="en-US" dirty="0"/>
                    </a:p>
                  </a:txBody>
                  <a:tcPr>
                    <a:solidFill>
                      <a:srgbClr val="9900FF"/>
                    </a:solidFill>
                  </a:tcPr>
                </a:tc>
                <a:tc>
                  <a:txBody>
                    <a:bodyPr/>
                    <a:lstStyle/>
                    <a:p>
                      <a:pPr algn="ctr"/>
                      <a:r>
                        <a:rPr lang="en-US" altLang="zh-TW" dirty="0"/>
                        <a:t>Subcategory</a:t>
                      </a:r>
                      <a:endParaRPr lang="zh-TW" altLang="en-US" dirty="0"/>
                    </a:p>
                  </a:txBody>
                  <a:tcPr>
                    <a:solidFill>
                      <a:srgbClr val="9900FF"/>
                    </a:solidFill>
                  </a:tcPr>
                </a:tc>
                <a:extLst>
                  <a:ext uri="{0D108BD9-81ED-4DB2-BD59-A6C34878D82A}">
                    <a16:rowId xmlns:a16="http://schemas.microsoft.com/office/drawing/2014/main" val="772415615"/>
                  </a:ext>
                </a:extLst>
              </a:tr>
              <a:tr h="243840">
                <a:tc rowSpan="7">
                  <a:txBody>
                    <a:bodyPr/>
                    <a:lstStyle/>
                    <a:p>
                      <a:r>
                        <a:rPr lang="en-US" altLang="zh-TW" dirty="0">
                          <a:effectLst/>
                        </a:rPr>
                        <a:t>PR.AC</a:t>
                      </a:r>
                      <a:endParaRPr lang="zh-TW" altLang="en-US" dirty="0"/>
                    </a:p>
                  </a:txBody>
                  <a:tcPr/>
                </a:tc>
                <a:tc rowSpan="7">
                  <a:txBody>
                    <a:bodyPr/>
                    <a:lstStyle/>
                    <a:p>
                      <a:r>
                        <a:rPr lang="en-US" altLang="zh-TW" dirty="0">
                          <a:effectLst/>
                        </a:rPr>
                        <a:t>Identity Management, Authentication and Access Control (PR.AC): Access to </a:t>
                      </a:r>
                      <a:r>
                        <a:rPr lang="en-US" altLang="zh-TW" b="1" dirty="0">
                          <a:solidFill>
                            <a:srgbClr val="FF0000"/>
                          </a:solidFill>
                          <a:effectLst>
                            <a:outerShdw blurRad="38100" dist="38100" dir="2700000" algn="tl">
                              <a:srgbClr val="000000">
                                <a:alpha val="43137"/>
                              </a:srgbClr>
                            </a:outerShdw>
                          </a:effectLst>
                        </a:rPr>
                        <a:t>physical</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logical</a:t>
                      </a:r>
                      <a:r>
                        <a:rPr lang="en-US" altLang="zh-TW" dirty="0">
                          <a:effectLst/>
                        </a:rPr>
                        <a:t> assets and associated facilities is limited to </a:t>
                      </a:r>
                      <a:r>
                        <a:rPr lang="en-US" altLang="zh-TW" b="1" dirty="0">
                          <a:solidFill>
                            <a:srgbClr val="FF0000"/>
                          </a:solidFill>
                          <a:effectLst>
                            <a:outerShdw blurRad="38100" dist="38100" dir="2700000" algn="tl">
                              <a:srgbClr val="000000">
                                <a:alpha val="43137"/>
                              </a:srgbClr>
                            </a:outerShdw>
                          </a:effectLst>
                        </a:rPr>
                        <a:t>authorized users</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processes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devices</a:t>
                      </a:r>
                      <a:r>
                        <a:rPr lang="en-US" altLang="zh-TW" dirty="0">
                          <a:effectLst/>
                        </a:rPr>
                        <a:t>, and is managed consistent with the assessed risk of </a:t>
                      </a:r>
                      <a:r>
                        <a:rPr lang="en-US" altLang="zh-TW" b="1" dirty="0">
                          <a:solidFill>
                            <a:srgbClr val="FF0000"/>
                          </a:solidFill>
                          <a:effectLst>
                            <a:outerShdw blurRad="38100" dist="38100" dir="2700000" algn="tl">
                              <a:srgbClr val="000000">
                                <a:alpha val="43137"/>
                              </a:srgbClr>
                            </a:outerShdw>
                          </a:effectLst>
                        </a:rPr>
                        <a:t>unauthorized access</a:t>
                      </a:r>
                      <a:r>
                        <a:rPr lang="en-US" altLang="zh-TW" dirty="0">
                          <a:effectLst>
                            <a:outerShdw blurRad="38100" dist="38100" dir="2700000" algn="tl">
                              <a:srgbClr val="000000">
                                <a:alpha val="43137"/>
                              </a:srgbClr>
                            </a:outerShdw>
                          </a:effectLst>
                        </a:rPr>
                        <a:t> </a:t>
                      </a:r>
                      <a:r>
                        <a:rPr lang="en-US" altLang="zh-TW" dirty="0">
                          <a:effectLst/>
                        </a:rPr>
                        <a:t>to authorized activities and transactions.</a:t>
                      </a:r>
                      <a:endParaRPr lang="zh-TW" altLang="en-US" dirty="0">
                        <a:effectLst/>
                      </a:endParaRPr>
                    </a:p>
                  </a:txBody>
                  <a:tcPr/>
                </a:tc>
                <a:tc>
                  <a:txBody>
                    <a:bodyPr/>
                    <a:lstStyle/>
                    <a:p>
                      <a:r>
                        <a:rPr lang="en-US" altLang="zh-TW" dirty="0"/>
                        <a:t>PR.AC-1: </a:t>
                      </a:r>
                      <a:r>
                        <a:rPr lang="en-US" altLang="zh-TW" b="1" dirty="0">
                          <a:solidFill>
                            <a:srgbClr val="FFC000"/>
                          </a:solidFill>
                          <a:effectLst>
                            <a:outerShdw blurRad="38100" dist="38100" dir="2700000" algn="tl">
                              <a:srgbClr val="000000">
                                <a:alpha val="43137"/>
                              </a:srgbClr>
                            </a:outerShdw>
                          </a:effectLst>
                        </a:rPr>
                        <a:t>Identities</a:t>
                      </a:r>
                      <a:r>
                        <a:rPr lang="en-US" altLang="zh-TW" dirty="0"/>
                        <a:t> and </a:t>
                      </a:r>
                      <a:r>
                        <a:rPr lang="en-US" altLang="zh-TW" b="1" dirty="0">
                          <a:solidFill>
                            <a:srgbClr val="FFC000"/>
                          </a:solidFill>
                          <a:effectLst>
                            <a:outerShdw blurRad="38100" dist="38100" dir="2700000" algn="tl">
                              <a:srgbClr val="000000">
                                <a:alpha val="43137"/>
                              </a:srgbClr>
                            </a:outerShdw>
                          </a:effectLst>
                        </a:rPr>
                        <a:t>credentials</a:t>
                      </a:r>
                      <a:r>
                        <a:rPr lang="en-US" altLang="zh-TW" dirty="0"/>
                        <a:t> are </a:t>
                      </a:r>
                      <a:r>
                        <a:rPr lang="en-US" altLang="zh-TW" b="1" dirty="0">
                          <a:solidFill>
                            <a:srgbClr val="FF0000"/>
                          </a:solidFill>
                          <a:effectLst>
                            <a:outerShdw blurRad="38100" dist="38100" dir="2700000" algn="tl">
                              <a:srgbClr val="000000">
                                <a:alpha val="43137"/>
                              </a:srgbClr>
                            </a:outerShdw>
                          </a:effectLst>
                        </a:rPr>
                        <a:t>issued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managed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verified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revoked</a:t>
                      </a:r>
                      <a:r>
                        <a:rPr lang="en-US" altLang="zh-TW" dirty="0"/>
                        <a:t>, and audited for authorized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devices</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user</a:t>
                      </a:r>
                      <a:r>
                        <a:rPr lang="en-US" altLang="zh-TW" b="1" dirty="0">
                          <a:solidFill>
                            <a:srgbClr val="FF0000"/>
                          </a:solidFill>
                          <a:effectLst>
                            <a:outerShdw blurRad="38100" dist="38100" dir="2700000" algn="tl">
                              <a:srgbClr val="000000">
                                <a:alpha val="43137"/>
                              </a:srgbClr>
                            </a:outerShdw>
                          </a:effectLst>
                        </a:rPr>
                        <a:t>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processes</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PR.AC-2: </a:t>
                      </a:r>
                      <a:r>
                        <a:rPr lang="en-US" altLang="zh-TW" b="1" dirty="0">
                          <a:solidFill>
                            <a:srgbClr val="FF0000"/>
                          </a:solidFill>
                          <a:effectLst>
                            <a:outerShdw blurRad="38100" dist="38100" dir="2700000" algn="tl">
                              <a:srgbClr val="000000">
                                <a:alpha val="43137"/>
                              </a:srgbClr>
                            </a:outerShdw>
                          </a:effectLst>
                        </a:rPr>
                        <a:t>Physical access </a:t>
                      </a:r>
                      <a:r>
                        <a:rPr lang="en-US" altLang="zh-TW" dirty="0"/>
                        <a:t>to assets is </a:t>
                      </a:r>
                      <a:r>
                        <a:rPr lang="en-US" altLang="zh-TW" b="1" dirty="0">
                          <a:solidFill>
                            <a:srgbClr val="FF0000"/>
                          </a:solidFill>
                          <a:effectLst>
                            <a:outerShdw blurRad="38100" dist="38100" dir="2700000" algn="tl">
                              <a:srgbClr val="000000">
                                <a:alpha val="43137"/>
                              </a:srgbClr>
                            </a:outerShdw>
                          </a:effectLst>
                        </a:rPr>
                        <a:t>managed</a:t>
                      </a:r>
                      <a:r>
                        <a:rPr lang="en-US" altLang="zh-TW" dirty="0"/>
                        <a:t> and </a:t>
                      </a:r>
                      <a:r>
                        <a:rPr lang="en-US" altLang="zh-TW" b="1" dirty="0">
                          <a:solidFill>
                            <a:srgbClr val="FF0000"/>
                          </a:solidFill>
                          <a:effectLst>
                            <a:outerShdw blurRad="38100" dist="38100" dir="2700000" algn="tl">
                              <a:srgbClr val="000000">
                                <a:alpha val="43137"/>
                              </a:srgbClr>
                            </a:outerShdw>
                          </a:effectLst>
                        </a:rPr>
                        <a:t>protected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PR.AC-3: </a:t>
                      </a:r>
                      <a:r>
                        <a:rPr lang="en-US" altLang="zh-TW" b="1" dirty="0">
                          <a:solidFill>
                            <a:srgbClr val="FF0000"/>
                          </a:solidFill>
                          <a:effectLst>
                            <a:outerShdw blurRad="38100" dist="38100" dir="2700000" algn="tl">
                              <a:srgbClr val="000000">
                                <a:alpha val="43137"/>
                              </a:srgbClr>
                            </a:outerShdw>
                          </a:effectLst>
                        </a:rPr>
                        <a:t>Remote access </a:t>
                      </a:r>
                      <a:r>
                        <a:rPr lang="en-US" altLang="zh-TW" dirty="0"/>
                        <a:t>is managed</a:t>
                      </a:r>
                      <a:endParaRPr lang="zh-TW" altLang="en-US" dirty="0"/>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PR.AC-4: </a:t>
                      </a:r>
                      <a:r>
                        <a:rPr lang="en-US" altLang="zh-TW" b="1" dirty="0">
                          <a:solidFill>
                            <a:srgbClr val="FF0000"/>
                          </a:solidFill>
                          <a:effectLst>
                            <a:outerShdw blurRad="38100" dist="38100" dir="2700000" algn="tl">
                              <a:srgbClr val="000000">
                                <a:alpha val="43137"/>
                              </a:srgbClr>
                            </a:outerShdw>
                          </a:effectLst>
                        </a:rPr>
                        <a:t>Access permissions</a:t>
                      </a:r>
                      <a:r>
                        <a:rPr lang="en-US" altLang="zh-TW" dirty="0"/>
                        <a:t> and </a:t>
                      </a:r>
                      <a:r>
                        <a:rPr lang="en-US" altLang="zh-TW" b="1" dirty="0">
                          <a:solidFill>
                            <a:srgbClr val="FF0000"/>
                          </a:solidFill>
                          <a:effectLst>
                            <a:outerShdw blurRad="38100" dist="38100" dir="2700000" algn="tl">
                              <a:srgbClr val="000000">
                                <a:alpha val="43137"/>
                              </a:srgbClr>
                            </a:outerShdw>
                          </a:effectLst>
                        </a:rPr>
                        <a:t>authorizations</a:t>
                      </a:r>
                      <a:r>
                        <a:rPr lang="en-US" altLang="zh-TW" dirty="0"/>
                        <a:t> are managed, incorporating </a:t>
                      </a:r>
                      <a:r>
                        <a:rPr lang="en-US" altLang="zh-TW" b="1" dirty="0">
                          <a:solidFill>
                            <a:srgbClr val="FF0000"/>
                          </a:solidFill>
                          <a:effectLst>
                            <a:outerShdw blurRad="38100" dist="38100" dir="2700000" algn="tl">
                              <a:srgbClr val="000000">
                                <a:alpha val="43137"/>
                              </a:srgbClr>
                            </a:outerShdw>
                          </a:effectLst>
                        </a:rPr>
                        <a:t>the principles of least privilege </a:t>
                      </a:r>
                      <a:r>
                        <a:rPr lang="en-US" altLang="zh-TW" dirty="0"/>
                        <a:t>and </a:t>
                      </a:r>
                      <a:r>
                        <a:rPr lang="en-US" altLang="zh-TW" b="1" u="none" dirty="0">
                          <a:solidFill>
                            <a:srgbClr val="FF0000"/>
                          </a:solidFill>
                          <a:effectLst>
                            <a:outerShdw blurRad="38100" dist="38100" dir="2700000" algn="tl">
                              <a:srgbClr val="000000">
                                <a:alpha val="43137"/>
                              </a:srgbClr>
                            </a:outerShdw>
                          </a:effectLst>
                        </a:rPr>
                        <a:t>separation of duties</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5730350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PR.AC-5: </a:t>
                      </a:r>
                      <a:r>
                        <a:rPr lang="en-US" altLang="zh-TW" b="1" dirty="0">
                          <a:solidFill>
                            <a:srgbClr val="FF0000"/>
                          </a:solidFill>
                          <a:effectLst>
                            <a:outerShdw blurRad="38100" dist="38100" dir="2700000" algn="tl">
                              <a:srgbClr val="000000">
                                <a:alpha val="43137"/>
                              </a:srgbClr>
                            </a:outerShdw>
                          </a:effectLst>
                        </a:rPr>
                        <a:t>Network integrity</a:t>
                      </a:r>
                      <a:r>
                        <a:rPr lang="en-US" altLang="zh-TW" dirty="0"/>
                        <a:t> is </a:t>
                      </a:r>
                      <a:r>
                        <a:rPr lang="en-US" altLang="zh-TW" b="1" dirty="0">
                          <a:solidFill>
                            <a:srgbClr val="FF0000"/>
                          </a:solidFill>
                          <a:effectLst>
                            <a:outerShdw blurRad="38100" dist="38100" dir="2700000" algn="tl">
                              <a:srgbClr val="000000">
                                <a:alpha val="43137"/>
                              </a:srgbClr>
                            </a:outerShdw>
                          </a:effectLst>
                        </a:rPr>
                        <a:t>protected</a:t>
                      </a:r>
                      <a:r>
                        <a:rPr lang="en-US" altLang="zh-TW" dirty="0"/>
                        <a:t> (e.g., network segregation, network segmentation)</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PR.AC-6: Identities are </a:t>
                      </a:r>
                      <a:r>
                        <a:rPr lang="en-US" altLang="zh-TW" b="1" dirty="0">
                          <a:solidFill>
                            <a:srgbClr val="FF0000"/>
                          </a:solidFill>
                          <a:effectLst>
                            <a:outerShdw blurRad="38100" dist="38100" dir="2700000" algn="tl">
                              <a:srgbClr val="000000">
                                <a:alpha val="43137"/>
                              </a:srgbClr>
                            </a:outerShdw>
                          </a:effectLst>
                        </a:rPr>
                        <a:t>proofed</a:t>
                      </a:r>
                      <a:r>
                        <a:rPr lang="en-US" altLang="zh-TW" dirty="0"/>
                        <a:t> and </a:t>
                      </a:r>
                      <a:r>
                        <a:rPr lang="en-US" altLang="zh-TW" b="1" dirty="0">
                          <a:solidFill>
                            <a:srgbClr val="FF0000"/>
                          </a:solidFill>
                          <a:effectLst>
                            <a:outerShdw blurRad="38100" dist="38100" dir="2700000" algn="tl">
                              <a:srgbClr val="000000">
                                <a:alpha val="43137"/>
                              </a:srgbClr>
                            </a:outerShdw>
                          </a:effectLst>
                        </a:rPr>
                        <a:t>bound to credentials</a:t>
                      </a:r>
                      <a:r>
                        <a:rPr lang="en-US" altLang="zh-TW" dirty="0"/>
                        <a:t> and asserted in interactions</a:t>
                      </a:r>
                      <a:endParaRPr lang="zh-TW" altLang="en-US" dirty="0"/>
                    </a:p>
                  </a:txBody>
                  <a:tcPr/>
                </a:tc>
                <a:extLst>
                  <a:ext uri="{0D108BD9-81ED-4DB2-BD59-A6C34878D82A}">
                    <a16:rowId xmlns:a16="http://schemas.microsoft.com/office/drawing/2014/main" val="3041292659"/>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dirty="0"/>
                        <a:t>PR.AC-7: Users, devices, and other assets are </a:t>
                      </a:r>
                      <a:r>
                        <a:rPr lang="en-US" altLang="zh-TW" b="1" dirty="0">
                          <a:solidFill>
                            <a:srgbClr val="FF0000"/>
                          </a:solidFill>
                          <a:effectLst>
                            <a:outerShdw blurRad="38100" dist="38100" dir="2700000" algn="tl">
                              <a:srgbClr val="000000">
                                <a:alpha val="43137"/>
                              </a:srgbClr>
                            </a:outerShdw>
                          </a:effectLst>
                        </a:rPr>
                        <a:t>authenticated</a:t>
                      </a:r>
                      <a:r>
                        <a:rPr lang="en-US" altLang="zh-TW" dirty="0"/>
                        <a:t> (e.g., </a:t>
                      </a:r>
                      <a:r>
                        <a:rPr lang="en-US" altLang="zh-TW" b="1" dirty="0">
                          <a:solidFill>
                            <a:srgbClr val="FF0000"/>
                          </a:solidFill>
                          <a:effectLst>
                            <a:outerShdw blurRad="38100" dist="38100" dir="2700000" algn="tl">
                              <a:srgbClr val="000000">
                                <a:alpha val="43137"/>
                              </a:srgbClr>
                            </a:outerShdw>
                          </a:effectLst>
                        </a:rPr>
                        <a:t>single-factor</a:t>
                      </a:r>
                      <a:r>
                        <a:rPr lang="en-US" altLang="zh-TW" dirty="0"/>
                        <a:t>, </a:t>
                      </a:r>
                      <a:r>
                        <a:rPr lang="en-US" altLang="zh-TW" b="1" dirty="0">
                          <a:solidFill>
                            <a:srgbClr val="FF0000"/>
                          </a:solidFill>
                          <a:effectLst>
                            <a:outerShdw blurRad="38100" dist="38100" dir="2700000" algn="tl">
                              <a:srgbClr val="000000">
                                <a:alpha val="43137"/>
                              </a:srgbClr>
                            </a:outerShdw>
                          </a:effectLst>
                        </a:rPr>
                        <a:t>multi-factor</a:t>
                      </a:r>
                      <a:r>
                        <a:rPr lang="en-US" altLang="zh-TW" dirty="0"/>
                        <a:t>) commensurate with the risk of the transaction (e.g., individuals’ security and privacy risks and other organizational risks)</a:t>
                      </a:r>
                      <a:endParaRPr lang="zh-TW" altLang="en-US" dirty="0"/>
                    </a:p>
                  </a:txBody>
                  <a:tcPr/>
                </a:tc>
                <a:extLst>
                  <a:ext uri="{0D108BD9-81ED-4DB2-BD59-A6C34878D82A}">
                    <a16:rowId xmlns:a16="http://schemas.microsoft.com/office/drawing/2014/main" val="3245019253"/>
                  </a:ext>
                </a:extLst>
              </a:tr>
            </a:tbl>
          </a:graphicData>
        </a:graphic>
      </p:graphicFrame>
    </p:spTree>
    <p:extLst>
      <p:ext uri="{BB962C8B-B14F-4D97-AF65-F5344CB8AC3E}">
        <p14:creationId xmlns:p14="http://schemas.microsoft.com/office/powerpoint/2010/main" val="421437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Awareness and Training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2060468428"/>
              </p:ext>
            </p:extLst>
          </p:nvPr>
        </p:nvGraphicFramePr>
        <p:xfrm>
          <a:off x="324374" y="1646555"/>
          <a:ext cx="11543251" cy="2926080"/>
        </p:xfrm>
        <a:graphic>
          <a:graphicData uri="http://schemas.openxmlformats.org/drawingml/2006/table">
            <a:tbl>
              <a:tblPr firstRow="1" bandRow="1">
                <a:tableStyleId>{5C22544A-7EE6-4342-B048-85BDC9FD1C3A}</a:tableStyleId>
              </a:tblPr>
              <a:tblGrid>
                <a:gridCol w="949276">
                  <a:extLst>
                    <a:ext uri="{9D8B030D-6E8A-4147-A177-3AD203B41FA5}">
                      <a16:colId xmlns:a16="http://schemas.microsoft.com/office/drawing/2014/main" val="2067582990"/>
                    </a:ext>
                  </a:extLst>
                </a:gridCol>
                <a:gridCol w="3805788">
                  <a:extLst>
                    <a:ext uri="{9D8B030D-6E8A-4147-A177-3AD203B41FA5}">
                      <a16:colId xmlns:a16="http://schemas.microsoft.com/office/drawing/2014/main" val="2716041923"/>
                    </a:ext>
                  </a:extLst>
                </a:gridCol>
                <a:gridCol w="6788187">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solidFill>
                      <a:srgbClr val="9900FF"/>
                    </a:solidFill>
                  </a:tcPr>
                </a:tc>
                <a:tc>
                  <a:txBody>
                    <a:bodyPr/>
                    <a:lstStyle/>
                    <a:p>
                      <a:pPr algn="ctr"/>
                      <a:r>
                        <a:rPr lang="en-US" altLang="zh-TW" dirty="0"/>
                        <a:t>Category</a:t>
                      </a:r>
                      <a:endParaRPr lang="zh-TW" altLang="en-US" dirty="0"/>
                    </a:p>
                  </a:txBody>
                  <a:tcPr>
                    <a:solidFill>
                      <a:srgbClr val="9900FF"/>
                    </a:solidFill>
                  </a:tcPr>
                </a:tc>
                <a:tc>
                  <a:txBody>
                    <a:bodyPr/>
                    <a:lstStyle/>
                    <a:p>
                      <a:pPr algn="ctr"/>
                      <a:r>
                        <a:rPr lang="en-US" altLang="zh-TW" dirty="0"/>
                        <a:t>Subcategory</a:t>
                      </a:r>
                      <a:endParaRPr lang="zh-TW" altLang="en-US" dirty="0"/>
                    </a:p>
                  </a:txBody>
                  <a:tcPr>
                    <a:solidFill>
                      <a:srgbClr val="9900FF"/>
                    </a:solidFill>
                  </a:tcPr>
                </a:tc>
                <a:extLst>
                  <a:ext uri="{0D108BD9-81ED-4DB2-BD59-A6C34878D82A}">
                    <a16:rowId xmlns:a16="http://schemas.microsoft.com/office/drawing/2014/main" val="772415615"/>
                  </a:ext>
                </a:extLst>
              </a:tr>
              <a:tr h="640080">
                <a:tc rowSpan="4">
                  <a:txBody>
                    <a:bodyPr/>
                    <a:lstStyle/>
                    <a:p>
                      <a:r>
                        <a:rPr lang="en-US" altLang="zh-TW" dirty="0">
                          <a:effectLst/>
                        </a:rPr>
                        <a:t>PR.AT</a:t>
                      </a:r>
                      <a:endParaRPr lang="zh-TW" altLang="en-US" dirty="0"/>
                    </a:p>
                  </a:txBody>
                  <a:tcPr/>
                </a:tc>
                <a:tc rowSpan="4">
                  <a:txBody>
                    <a:bodyPr/>
                    <a:lstStyle/>
                    <a:p>
                      <a:r>
                        <a:rPr lang="en-US" altLang="zh-TW" dirty="0">
                          <a:effectLst/>
                        </a:rPr>
                        <a:t>Awareness and Training (PR.AT): The organization’s personnel and partners are provided </a:t>
                      </a:r>
                      <a:r>
                        <a:rPr lang="en-US" altLang="zh-TW" b="1" dirty="0">
                          <a:solidFill>
                            <a:srgbClr val="FF0000"/>
                          </a:solidFill>
                          <a:effectLst>
                            <a:outerShdw blurRad="38100" dist="38100" dir="2700000" algn="tl">
                              <a:srgbClr val="000000">
                                <a:alpha val="43137"/>
                              </a:srgbClr>
                            </a:outerShdw>
                          </a:effectLst>
                        </a:rPr>
                        <a:t>cybersecurity awareness education</a:t>
                      </a:r>
                      <a:r>
                        <a:rPr lang="en-US" altLang="zh-TW" dirty="0">
                          <a:effectLst/>
                        </a:rPr>
                        <a:t> and are </a:t>
                      </a:r>
                      <a:r>
                        <a:rPr lang="en-US" altLang="zh-TW" b="1" dirty="0">
                          <a:solidFill>
                            <a:srgbClr val="FF0000"/>
                          </a:solidFill>
                          <a:effectLst>
                            <a:outerShdw blurRad="38100" dist="38100" dir="2700000" algn="tl">
                              <a:srgbClr val="000000">
                                <a:alpha val="43137"/>
                              </a:srgbClr>
                            </a:outerShdw>
                          </a:effectLst>
                        </a:rPr>
                        <a:t>trained</a:t>
                      </a:r>
                      <a:r>
                        <a:rPr lang="en-US" altLang="zh-TW" dirty="0">
                          <a:effectLst/>
                        </a:rPr>
                        <a:t> to perform their cybersecurity-related duties and responsibilities consistent with related </a:t>
                      </a:r>
                      <a:r>
                        <a:rPr lang="en-US" altLang="zh-TW" b="1" dirty="0">
                          <a:solidFill>
                            <a:srgbClr val="FF0000"/>
                          </a:solidFill>
                          <a:effectLst>
                            <a:outerShdw blurRad="38100" dist="38100" dir="2700000" algn="tl">
                              <a:srgbClr val="000000">
                                <a:alpha val="43137"/>
                              </a:srgbClr>
                            </a:outerShdw>
                          </a:effectLst>
                        </a:rPr>
                        <a:t>policies</a:t>
                      </a:r>
                      <a:r>
                        <a:rPr lang="en-US" altLang="zh-TW" dirty="0">
                          <a:effectLst/>
                        </a:rPr>
                        <a:t>,</a:t>
                      </a:r>
                      <a:r>
                        <a:rPr lang="en-US" altLang="zh-TW" b="1" dirty="0">
                          <a:solidFill>
                            <a:srgbClr val="FF0000"/>
                          </a:solidFill>
                          <a:effectLst>
                            <a:outerShdw blurRad="38100" dist="38100" dir="2700000" algn="tl">
                              <a:srgbClr val="000000">
                                <a:alpha val="43137"/>
                              </a:srgbClr>
                            </a:outerShdw>
                          </a:effectLst>
                        </a:rPr>
                        <a:t> procedures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agreements</a:t>
                      </a:r>
                      <a:r>
                        <a:rPr lang="en-US" altLang="zh-TW" dirty="0">
                          <a:effectLst/>
                        </a:rPr>
                        <a:t>.</a:t>
                      </a:r>
                      <a:endParaRPr lang="zh-TW" altLang="en-US" dirty="0">
                        <a:effectLst/>
                      </a:endParaRPr>
                    </a:p>
                  </a:txBody>
                  <a:tcPr/>
                </a:tc>
                <a:tc>
                  <a:txBody>
                    <a:bodyPr/>
                    <a:lstStyle/>
                    <a:p>
                      <a:r>
                        <a:rPr lang="en-US" altLang="zh-TW" dirty="0"/>
                        <a:t>PR.AT-1: All users are </a:t>
                      </a:r>
                      <a:r>
                        <a:rPr lang="en-US" altLang="zh-TW" b="1" dirty="0">
                          <a:solidFill>
                            <a:srgbClr val="FF0000"/>
                          </a:solidFill>
                          <a:effectLst>
                            <a:outerShdw blurRad="38100" dist="38100" dir="2700000" algn="tl">
                              <a:srgbClr val="000000">
                                <a:alpha val="43137"/>
                              </a:srgbClr>
                            </a:outerShdw>
                          </a:effectLst>
                        </a:rPr>
                        <a:t>informed</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trained</a:t>
                      </a:r>
                      <a:r>
                        <a:rPr lang="en-US" altLang="zh-TW" dirty="0"/>
                        <a:t> </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PR.AT-2: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Privileged</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users</a:t>
                      </a:r>
                      <a:r>
                        <a:rPr lang="en-US" altLang="zh-TW" dirty="0"/>
                        <a:t> understand their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roles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responsibilities</a:t>
                      </a:r>
                      <a:r>
                        <a:rPr lang="en-US" altLang="zh-TW" dirty="0"/>
                        <a:t> </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PR.AT-3: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Third-party</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stakeholders</a:t>
                      </a:r>
                      <a:r>
                        <a:rPr lang="en-US" altLang="zh-TW" dirty="0"/>
                        <a:t> (e.g., suppliers, customers, partners) understand their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roles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responsibilities</a:t>
                      </a:r>
                      <a:r>
                        <a:rPr lang="en-US" altLang="zh-TW" dirty="0"/>
                        <a:t> </a:t>
                      </a:r>
                      <a:endParaRPr lang="zh-TW" altLang="en-US" dirty="0"/>
                    </a:p>
                  </a:txBody>
                  <a:tcPr/>
                </a:tc>
                <a:extLst>
                  <a:ext uri="{0D108BD9-81ED-4DB2-BD59-A6C34878D82A}">
                    <a16:rowId xmlns:a16="http://schemas.microsoft.com/office/drawing/2014/main" val="3587263055"/>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PR.AT-4: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Senior</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executives</a:t>
                      </a:r>
                      <a:r>
                        <a:rPr lang="en-US" altLang="zh-TW" dirty="0"/>
                        <a:t> understand their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roles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responsibilities</a:t>
                      </a:r>
                      <a:r>
                        <a:rPr lang="en-US" altLang="zh-TW" dirty="0"/>
                        <a:t> </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57303502"/>
                  </a:ext>
                </a:extLst>
              </a:tr>
            </a:tbl>
          </a:graphicData>
        </a:graphic>
      </p:graphicFrame>
    </p:spTree>
    <p:extLst>
      <p:ext uri="{BB962C8B-B14F-4D97-AF65-F5344CB8AC3E}">
        <p14:creationId xmlns:p14="http://schemas.microsoft.com/office/powerpoint/2010/main" val="318075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Data Security </a:t>
            </a:r>
            <a:endParaRPr lang="zh-TW" altLang="en-US" sz="5400" dirty="0"/>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3628363051"/>
              </p:ext>
            </p:extLst>
          </p:nvPr>
        </p:nvGraphicFramePr>
        <p:xfrm>
          <a:off x="324374" y="1646555"/>
          <a:ext cx="11543251" cy="4389120"/>
        </p:xfrm>
        <a:graphic>
          <a:graphicData uri="http://schemas.openxmlformats.org/drawingml/2006/table">
            <a:tbl>
              <a:tblPr firstRow="1" bandRow="1">
                <a:tableStyleId>{5C22544A-7EE6-4342-B048-85BDC9FD1C3A}</a:tableStyleId>
              </a:tblPr>
              <a:tblGrid>
                <a:gridCol w="949276">
                  <a:extLst>
                    <a:ext uri="{9D8B030D-6E8A-4147-A177-3AD203B41FA5}">
                      <a16:colId xmlns:a16="http://schemas.microsoft.com/office/drawing/2014/main" val="2067582990"/>
                    </a:ext>
                  </a:extLst>
                </a:gridCol>
                <a:gridCol w="3805788">
                  <a:extLst>
                    <a:ext uri="{9D8B030D-6E8A-4147-A177-3AD203B41FA5}">
                      <a16:colId xmlns:a16="http://schemas.microsoft.com/office/drawing/2014/main" val="2716041923"/>
                    </a:ext>
                  </a:extLst>
                </a:gridCol>
                <a:gridCol w="6788187">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solidFill>
                      <a:srgbClr val="9900FF"/>
                    </a:solidFill>
                  </a:tcPr>
                </a:tc>
                <a:tc>
                  <a:txBody>
                    <a:bodyPr/>
                    <a:lstStyle/>
                    <a:p>
                      <a:pPr algn="ctr"/>
                      <a:r>
                        <a:rPr lang="en-US" altLang="zh-TW" dirty="0"/>
                        <a:t>Category</a:t>
                      </a:r>
                      <a:endParaRPr lang="zh-TW" altLang="en-US" dirty="0"/>
                    </a:p>
                  </a:txBody>
                  <a:tcPr>
                    <a:solidFill>
                      <a:srgbClr val="9900FF"/>
                    </a:solidFill>
                  </a:tcPr>
                </a:tc>
                <a:tc>
                  <a:txBody>
                    <a:bodyPr/>
                    <a:lstStyle/>
                    <a:p>
                      <a:pPr algn="ctr"/>
                      <a:r>
                        <a:rPr lang="en-US" altLang="zh-TW" dirty="0"/>
                        <a:t>Subcategory</a:t>
                      </a:r>
                      <a:endParaRPr lang="zh-TW" altLang="en-US" dirty="0"/>
                    </a:p>
                  </a:txBody>
                  <a:tcPr>
                    <a:solidFill>
                      <a:srgbClr val="9900FF"/>
                    </a:solidFill>
                  </a:tcPr>
                </a:tc>
                <a:extLst>
                  <a:ext uri="{0D108BD9-81ED-4DB2-BD59-A6C34878D82A}">
                    <a16:rowId xmlns:a16="http://schemas.microsoft.com/office/drawing/2014/main" val="772415615"/>
                  </a:ext>
                </a:extLst>
              </a:tr>
              <a:tr h="243840">
                <a:tc rowSpan="8">
                  <a:txBody>
                    <a:bodyPr/>
                    <a:lstStyle/>
                    <a:p>
                      <a:r>
                        <a:rPr lang="en-US" altLang="zh-TW" dirty="0">
                          <a:effectLst/>
                        </a:rPr>
                        <a:t>PR.DS</a:t>
                      </a:r>
                      <a:endParaRPr lang="zh-TW" altLang="en-US" dirty="0"/>
                    </a:p>
                  </a:txBody>
                  <a:tcPr/>
                </a:tc>
                <a:tc rowSpan="8">
                  <a:txBody>
                    <a:bodyPr/>
                    <a:lstStyle/>
                    <a:p>
                      <a:r>
                        <a:rPr lang="en-US" altLang="zh-TW" dirty="0">
                          <a:effectLst/>
                        </a:rPr>
                        <a:t>Data Security (PR.DS): Information and records (data) are </a:t>
                      </a:r>
                      <a:r>
                        <a:rPr lang="en-US" altLang="zh-TW" b="1" dirty="0">
                          <a:solidFill>
                            <a:srgbClr val="FF0000"/>
                          </a:solidFill>
                          <a:effectLst>
                            <a:outerShdw blurRad="38100" dist="38100" dir="2700000" algn="tl">
                              <a:srgbClr val="000000">
                                <a:alpha val="43137"/>
                              </a:srgbClr>
                            </a:outerShdw>
                          </a:effectLst>
                        </a:rPr>
                        <a:t>managed</a:t>
                      </a:r>
                      <a:r>
                        <a:rPr lang="en-US" altLang="zh-TW" dirty="0">
                          <a:effectLst/>
                        </a:rPr>
                        <a:t> consistent with the organization’s </a:t>
                      </a:r>
                      <a:r>
                        <a:rPr lang="en-US" altLang="zh-TW" b="1" dirty="0">
                          <a:solidFill>
                            <a:srgbClr val="FF0000"/>
                          </a:solidFill>
                          <a:effectLst>
                            <a:outerShdw blurRad="38100" dist="38100" dir="2700000" algn="tl">
                              <a:srgbClr val="000000">
                                <a:alpha val="43137"/>
                              </a:srgbClr>
                            </a:outerShdw>
                          </a:effectLst>
                        </a:rPr>
                        <a:t>risk strategy </a:t>
                      </a:r>
                      <a:r>
                        <a:rPr lang="en-US" altLang="zh-TW" dirty="0">
                          <a:effectLst/>
                        </a:rPr>
                        <a:t>to protect the </a:t>
                      </a:r>
                      <a:r>
                        <a:rPr lang="en-US" altLang="zh-TW" b="1" dirty="0">
                          <a:solidFill>
                            <a:srgbClr val="FF0000"/>
                          </a:solidFill>
                          <a:effectLst>
                            <a:outerShdw blurRad="38100" dist="38100" dir="2700000" algn="tl">
                              <a:srgbClr val="000000">
                                <a:alpha val="43137"/>
                              </a:srgbClr>
                            </a:outerShdw>
                          </a:effectLst>
                        </a:rPr>
                        <a:t>confidentiality</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integrity</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availability</a:t>
                      </a:r>
                      <a:r>
                        <a:rPr lang="en-US" altLang="zh-TW" dirty="0">
                          <a:effectLst/>
                        </a:rPr>
                        <a:t> of information.</a:t>
                      </a:r>
                      <a:endParaRPr lang="zh-TW" altLang="en-US" dirty="0">
                        <a:effectLst/>
                      </a:endParaRPr>
                    </a:p>
                  </a:txBody>
                  <a:tcPr/>
                </a:tc>
                <a:tc>
                  <a:txBody>
                    <a:bodyPr/>
                    <a:lstStyle/>
                    <a:p>
                      <a:r>
                        <a:rPr lang="en-US" altLang="zh-TW" dirty="0"/>
                        <a:t>PR.DS-1: </a:t>
                      </a:r>
                      <a:r>
                        <a:rPr lang="en-US" altLang="zh-TW" b="1" dirty="0">
                          <a:solidFill>
                            <a:srgbClr val="FF0000"/>
                          </a:solidFill>
                          <a:effectLst>
                            <a:outerShdw blurRad="38100" dist="38100" dir="2700000" algn="tl">
                              <a:srgbClr val="000000">
                                <a:alpha val="43137"/>
                              </a:srgbClr>
                            </a:outerShdw>
                          </a:effectLst>
                        </a:rPr>
                        <a:t>Data-at-rest</a:t>
                      </a:r>
                      <a:r>
                        <a:rPr lang="en-US" altLang="zh-TW" dirty="0"/>
                        <a:t> is protected</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PR.DS-2: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Data-in-transit</a:t>
                      </a:r>
                      <a:r>
                        <a:rPr lang="en-US" altLang="zh-TW" dirty="0"/>
                        <a:t> is protected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PR.DS-3: Assets are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formally</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managed</a:t>
                      </a:r>
                      <a:r>
                        <a:rPr lang="en-US" altLang="zh-TW" dirty="0"/>
                        <a:t> throughout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removal</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transfers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disposition</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PR.DS-4: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Adequate</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capacity</a:t>
                      </a:r>
                      <a:r>
                        <a:rPr lang="en-US" altLang="zh-TW" dirty="0"/>
                        <a:t> to ensure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availability</a:t>
                      </a:r>
                      <a:r>
                        <a:rPr lang="en-US" altLang="zh-TW" dirty="0"/>
                        <a:t> is maintained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5730350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PR.DS-5: Protections against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data</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leaks</a:t>
                      </a:r>
                      <a:r>
                        <a:rPr lang="en-US" altLang="zh-TW" dirty="0"/>
                        <a:t> are implemented</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PR.DS-6: Integrity checking mechanisms are used to verify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software</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firmware</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information</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integrity</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41292659"/>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dirty="0"/>
                        <a:t>PR.DS-7: The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development</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testing</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environment</a:t>
                      </a:r>
                      <a:r>
                        <a:rPr lang="en-US" altLang="zh-TW" dirty="0"/>
                        <a:t>(s) are </a:t>
                      </a:r>
                      <a:r>
                        <a:rPr lang="en-US" altLang="zh-TW" sz="1800" b="1" kern="1200" dirty="0">
                          <a:solidFill>
                            <a:srgbClr val="FFC000"/>
                          </a:solidFill>
                          <a:effectLst>
                            <a:outerShdw blurRad="38100" dist="38100" dir="2700000" algn="tl">
                              <a:srgbClr val="000000">
                                <a:alpha val="43137"/>
                              </a:srgbClr>
                            </a:outerShdw>
                          </a:effectLst>
                          <a:latin typeface="+mn-lt"/>
                          <a:ea typeface="+mn-ea"/>
                          <a:cs typeface="+mn-cs"/>
                        </a:rPr>
                        <a:t>separate</a:t>
                      </a:r>
                      <a:r>
                        <a:rPr lang="en-US" altLang="zh-TW" dirty="0"/>
                        <a:t> from the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production</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environment</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245019253"/>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dirty="0"/>
                        <a:t>PR.DS-8: Integrity checking mechanisms are used to verify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hardware</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integrity</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1989165879"/>
                  </a:ext>
                </a:extLst>
              </a:tr>
            </a:tbl>
          </a:graphicData>
        </a:graphic>
      </p:graphicFrame>
    </p:spTree>
    <p:extLst>
      <p:ext uri="{BB962C8B-B14F-4D97-AF65-F5344CB8AC3E}">
        <p14:creationId xmlns:p14="http://schemas.microsoft.com/office/powerpoint/2010/main" val="39249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a:xfrm>
            <a:off x="140678" y="66592"/>
            <a:ext cx="12051322" cy="1153282"/>
          </a:xfrm>
        </p:spPr>
        <p:txBody>
          <a:bodyPr>
            <a:normAutofit fontScale="90000"/>
          </a:bodyPr>
          <a:lstStyle/>
          <a:p>
            <a:pPr algn="ctr"/>
            <a:r>
              <a:rPr lang="en-US" altLang="zh-TW" sz="5400" dirty="0">
                <a:effectLst/>
              </a:rPr>
              <a:t>Information Protection </a:t>
            </a:r>
            <a:br>
              <a:rPr lang="en-US" altLang="zh-TW" sz="5400" dirty="0">
                <a:effectLst/>
              </a:rPr>
            </a:br>
            <a:r>
              <a:rPr lang="en-US" altLang="zh-TW" sz="5400" dirty="0">
                <a:effectLst/>
              </a:rPr>
              <a:t>Processes and Procedures </a:t>
            </a:r>
            <a:endParaRPr lang="zh-TW" altLang="en-US" sz="5400" dirty="0"/>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1305287085"/>
              </p:ext>
            </p:extLst>
          </p:nvPr>
        </p:nvGraphicFramePr>
        <p:xfrm>
          <a:off x="126023" y="1219874"/>
          <a:ext cx="11939954" cy="5334000"/>
        </p:xfrm>
        <a:graphic>
          <a:graphicData uri="http://schemas.openxmlformats.org/drawingml/2006/table">
            <a:tbl>
              <a:tblPr firstRow="1" bandRow="1">
                <a:tableStyleId>{5C22544A-7EE6-4342-B048-85BDC9FD1C3A}</a:tableStyleId>
              </a:tblPr>
              <a:tblGrid>
                <a:gridCol w="659423">
                  <a:extLst>
                    <a:ext uri="{9D8B030D-6E8A-4147-A177-3AD203B41FA5}">
                      <a16:colId xmlns:a16="http://schemas.microsoft.com/office/drawing/2014/main" val="2067582990"/>
                    </a:ext>
                  </a:extLst>
                </a:gridCol>
                <a:gridCol w="2365131">
                  <a:extLst>
                    <a:ext uri="{9D8B030D-6E8A-4147-A177-3AD203B41FA5}">
                      <a16:colId xmlns:a16="http://schemas.microsoft.com/office/drawing/2014/main" val="2716041923"/>
                    </a:ext>
                  </a:extLst>
                </a:gridCol>
                <a:gridCol w="8915400">
                  <a:extLst>
                    <a:ext uri="{9D8B030D-6E8A-4147-A177-3AD203B41FA5}">
                      <a16:colId xmlns:a16="http://schemas.microsoft.com/office/drawing/2014/main" val="2467679400"/>
                    </a:ext>
                  </a:extLst>
                </a:gridCol>
              </a:tblGrid>
              <a:tr h="334109">
                <a:tc>
                  <a:txBody>
                    <a:bodyPr/>
                    <a:lstStyle/>
                    <a:p>
                      <a:pPr algn="ctr"/>
                      <a:r>
                        <a:rPr lang="en-US" altLang="zh-TW" sz="1600" dirty="0"/>
                        <a:t>ID</a:t>
                      </a:r>
                      <a:endParaRPr lang="zh-TW" altLang="en-US" sz="1600" dirty="0"/>
                    </a:p>
                  </a:txBody>
                  <a:tcPr>
                    <a:solidFill>
                      <a:srgbClr val="9900FF"/>
                    </a:solidFill>
                  </a:tcPr>
                </a:tc>
                <a:tc>
                  <a:txBody>
                    <a:bodyPr/>
                    <a:lstStyle/>
                    <a:p>
                      <a:pPr algn="ctr"/>
                      <a:r>
                        <a:rPr lang="en-US" altLang="zh-TW" sz="1600" dirty="0"/>
                        <a:t>Category</a:t>
                      </a:r>
                      <a:endParaRPr lang="zh-TW" altLang="en-US" sz="1600" dirty="0"/>
                    </a:p>
                  </a:txBody>
                  <a:tcPr>
                    <a:solidFill>
                      <a:srgbClr val="9900FF"/>
                    </a:solidFill>
                  </a:tcPr>
                </a:tc>
                <a:tc>
                  <a:txBody>
                    <a:bodyPr/>
                    <a:lstStyle/>
                    <a:p>
                      <a:pPr algn="ctr"/>
                      <a:r>
                        <a:rPr lang="en-US" altLang="zh-TW" sz="1600" dirty="0"/>
                        <a:t>Subcategory</a:t>
                      </a:r>
                      <a:endParaRPr lang="zh-TW" altLang="en-US" sz="1600" dirty="0"/>
                    </a:p>
                  </a:txBody>
                  <a:tcPr>
                    <a:solidFill>
                      <a:srgbClr val="9900FF"/>
                    </a:solidFill>
                  </a:tcPr>
                </a:tc>
                <a:extLst>
                  <a:ext uri="{0D108BD9-81ED-4DB2-BD59-A6C34878D82A}">
                    <a16:rowId xmlns:a16="http://schemas.microsoft.com/office/drawing/2014/main" val="772415615"/>
                  </a:ext>
                </a:extLst>
              </a:tr>
              <a:tr h="243840">
                <a:tc rowSpan="12">
                  <a:txBody>
                    <a:bodyPr/>
                    <a:lstStyle/>
                    <a:p>
                      <a:r>
                        <a:rPr lang="en-US" altLang="zh-TW" sz="1600" dirty="0">
                          <a:effectLst/>
                        </a:rPr>
                        <a:t>PR.IP</a:t>
                      </a:r>
                      <a:endParaRPr lang="zh-TW" altLang="en-US" sz="1600" dirty="0"/>
                    </a:p>
                  </a:txBody>
                  <a:tcPr/>
                </a:tc>
                <a:tc rowSpan="12">
                  <a:txBody>
                    <a:bodyPr/>
                    <a:lstStyle/>
                    <a:p>
                      <a:r>
                        <a:rPr lang="en-US" altLang="zh-TW" sz="1600" dirty="0">
                          <a:effectLst/>
                        </a:rPr>
                        <a:t>Information Protection Processes and Procedures (PR.IP): Security policies (that address purpose, scope, roles, responsibilities, management commitment, and coordination among organizational entities), processes, and procedures are maintained and used to manage protection of information systems and assets.</a:t>
                      </a:r>
                      <a:endParaRPr lang="zh-TW" altLang="en-US" sz="1600" dirty="0">
                        <a:effectLst/>
                      </a:endParaRPr>
                    </a:p>
                  </a:txBody>
                  <a:tcPr/>
                </a:tc>
                <a:tc>
                  <a:txBody>
                    <a:bodyPr/>
                    <a:lstStyle/>
                    <a:p>
                      <a:r>
                        <a:rPr lang="en-US" altLang="zh-TW" sz="1600" dirty="0"/>
                        <a:t>PR.IP-1: A baseline configuration of information technology/industrial control systems is created and maintained incorporating security principles (e.g. concept of least functionality)</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sz="1600" dirty="0"/>
                        <a:t>PR.IP-2: A System Development Life Cycle to manage systems is implemented</a:t>
                      </a:r>
                      <a:endParaRPr lang="zh-TW" altLang="en-US" sz="16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sz="1600" dirty="0"/>
                        <a:t>PR.IP-3: Configuration change control processes are in place</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sz="1600" dirty="0"/>
                        <a:t>PR.IP-4: Backups of information are conducted, maintained, and tested </a:t>
                      </a:r>
                      <a:endParaRPr lang="zh-TW" altLang="en-US" sz="1600"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5730350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sz="1600" dirty="0"/>
                        <a:t>PR.IP-5: Policy and regulations regarding the physical operating environment for organizational assets are met</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sz="1600" dirty="0"/>
                        <a:t>PR.IP-6: Data is destroyed according to policy</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41292659"/>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600" dirty="0"/>
                        <a:t>PR.IP-7: Protection processes are improved</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245019253"/>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600" dirty="0"/>
                        <a:t>PR.IP-8: Effectiveness of protection technologies is shared </a:t>
                      </a:r>
                      <a:endParaRPr lang="zh-TW" altLang="en-US" sz="16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1989165879"/>
                  </a:ext>
                </a:extLst>
              </a:tr>
              <a:tr h="243840">
                <a:tc vMerge="1">
                  <a:txBody>
                    <a:bodyPr/>
                    <a:lstStyle/>
                    <a:p>
                      <a:endParaRPr lang="zh-TW" altLang="en-US" dirty="0"/>
                    </a:p>
                  </a:txBody>
                  <a:tcPr/>
                </a:tc>
                <a:tc vMerge="1">
                  <a:txBody>
                    <a:bodyPr/>
                    <a:lstStyle/>
                    <a:p>
                      <a:endParaRPr lang="zh-TW" altLang="en-US" sz="1800" kern="1200" dirty="0">
                        <a:solidFill>
                          <a:schemeClr val="dk1"/>
                        </a:solidFill>
                        <a:latin typeface="+mn-lt"/>
                        <a:ea typeface="+mn-ea"/>
                        <a:cs typeface="+mn-cs"/>
                      </a:endParaRPr>
                    </a:p>
                  </a:txBody>
                  <a:tcPr/>
                </a:tc>
                <a:tc>
                  <a:txBody>
                    <a:bodyPr/>
                    <a:lstStyle/>
                    <a:p>
                      <a:r>
                        <a:rPr lang="en-US" altLang="zh-TW" sz="1600" kern="1200" dirty="0">
                          <a:solidFill>
                            <a:schemeClr val="dk1"/>
                          </a:solidFill>
                          <a:latin typeface="+mn-lt"/>
                          <a:ea typeface="+mn-ea"/>
                          <a:cs typeface="+mn-cs"/>
                        </a:rPr>
                        <a:t>PR.IP-9: Response plans (Incident Response and Business Continuity) and recovery plans (Incident Recovery and Disaster Recovery) are in place and managed</a:t>
                      </a:r>
                      <a:endParaRPr lang="zh-TW" altLang="en-US" sz="1600" kern="1200" dirty="0">
                        <a:solidFill>
                          <a:schemeClr val="dk1"/>
                        </a:solidFill>
                        <a:latin typeface="+mn-lt"/>
                        <a:ea typeface="+mn-ea"/>
                        <a:cs typeface="+mn-cs"/>
                      </a:endParaRPr>
                    </a:p>
                  </a:txBody>
                  <a:tcPr/>
                </a:tc>
                <a:extLst>
                  <a:ext uri="{0D108BD9-81ED-4DB2-BD59-A6C34878D82A}">
                    <a16:rowId xmlns:a16="http://schemas.microsoft.com/office/drawing/2014/main" val="1845934200"/>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600" kern="1200" dirty="0">
                          <a:solidFill>
                            <a:schemeClr val="dk1"/>
                          </a:solidFill>
                          <a:latin typeface="+mn-lt"/>
                          <a:ea typeface="+mn-ea"/>
                          <a:cs typeface="+mn-cs"/>
                        </a:rPr>
                        <a:t>PR.IP-10: Response and recovery plans are tested</a:t>
                      </a:r>
                      <a:endParaRPr lang="zh-TW" altLang="en-US" sz="1600" kern="1200" dirty="0">
                        <a:solidFill>
                          <a:schemeClr val="dk1"/>
                        </a:solidFill>
                        <a:latin typeface="+mn-lt"/>
                        <a:ea typeface="+mn-ea"/>
                        <a:cs typeface="+mn-cs"/>
                      </a:endParaRPr>
                    </a:p>
                  </a:txBody>
                  <a:tcPr/>
                </a:tc>
                <a:extLst>
                  <a:ext uri="{0D108BD9-81ED-4DB2-BD59-A6C34878D82A}">
                    <a16:rowId xmlns:a16="http://schemas.microsoft.com/office/drawing/2014/main" val="2994437143"/>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600" kern="1200" dirty="0">
                          <a:solidFill>
                            <a:schemeClr val="dk1"/>
                          </a:solidFill>
                          <a:latin typeface="+mn-lt"/>
                          <a:ea typeface="+mn-ea"/>
                          <a:cs typeface="+mn-cs"/>
                        </a:rPr>
                        <a:t>PR.IP-11: Cybersecurity is included in human resources practices (e.g., deprovisioning, personnel screening)</a:t>
                      </a:r>
                      <a:endParaRPr lang="zh-TW" altLang="en-US" sz="1600" kern="1200" dirty="0">
                        <a:solidFill>
                          <a:schemeClr val="dk1"/>
                        </a:solidFill>
                        <a:latin typeface="+mn-lt"/>
                        <a:ea typeface="+mn-ea"/>
                        <a:cs typeface="+mn-cs"/>
                      </a:endParaRPr>
                    </a:p>
                  </a:txBody>
                  <a:tcPr/>
                </a:tc>
                <a:extLst>
                  <a:ext uri="{0D108BD9-81ED-4DB2-BD59-A6C34878D82A}">
                    <a16:rowId xmlns:a16="http://schemas.microsoft.com/office/drawing/2014/main" val="16734610"/>
                  </a:ext>
                </a:extLst>
              </a:tr>
              <a:tr h="24384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600" kern="1200" dirty="0">
                          <a:solidFill>
                            <a:schemeClr val="dk1"/>
                          </a:solidFill>
                          <a:latin typeface="+mn-lt"/>
                          <a:ea typeface="+mn-ea"/>
                          <a:cs typeface="+mn-cs"/>
                        </a:rPr>
                        <a:t>PR.IP-12: A vulnerability management plan is developed and implemented</a:t>
                      </a:r>
                      <a:endParaRPr lang="zh-TW" altLang="en-US" sz="1600" kern="1200" dirty="0">
                        <a:solidFill>
                          <a:schemeClr val="dk1"/>
                        </a:solidFill>
                        <a:latin typeface="+mn-lt"/>
                        <a:ea typeface="+mn-ea"/>
                        <a:cs typeface="+mn-cs"/>
                      </a:endParaRPr>
                    </a:p>
                  </a:txBody>
                  <a:tcPr/>
                </a:tc>
                <a:extLst>
                  <a:ext uri="{0D108BD9-81ED-4DB2-BD59-A6C34878D82A}">
                    <a16:rowId xmlns:a16="http://schemas.microsoft.com/office/drawing/2014/main" val="4052609679"/>
                  </a:ext>
                </a:extLst>
              </a:tr>
            </a:tbl>
          </a:graphicData>
        </a:graphic>
      </p:graphicFrame>
    </p:spTree>
    <p:extLst>
      <p:ext uri="{BB962C8B-B14F-4D97-AF65-F5344CB8AC3E}">
        <p14:creationId xmlns:p14="http://schemas.microsoft.com/office/powerpoint/2010/main" val="29926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Maintenance</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2186569234"/>
              </p:ext>
            </p:extLst>
          </p:nvPr>
        </p:nvGraphicFramePr>
        <p:xfrm>
          <a:off x="324374" y="1646555"/>
          <a:ext cx="11543251" cy="2926080"/>
        </p:xfrm>
        <a:graphic>
          <a:graphicData uri="http://schemas.openxmlformats.org/drawingml/2006/table">
            <a:tbl>
              <a:tblPr firstRow="1" bandRow="1">
                <a:tableStyleId>{5C22544A-7EE6-4342-B048-85BDC9FD1C3A}</a:tableStyleId>
              </a:tblPr>
              <a:tblGrid>
                <a:gridCol w="949276">
                  <a:extLst>
                    <a:ext uri="{9D8B030D-6E8A-4147-A177-3AD203B41FA5}">
                      <a16:colId xmlns:a16="http://schemas.microsoft.com/office/drawing/2014/main" val="2067582990"/>
                    </a:ext>
                  </a:extLst>
                </a:gridCol>
                <a:gridCol w="3805788">
                  <a:extLst>
                    <a:ext uri="{9D8B030D-6E8A-4147-A177-3AD203B41FA5}">
                      <a16:colId xmlns:a16="http://schemas.microsoft.com/office/drawing/2014/main" val="2716041923"/>
                    </a:ext>
                  </a:extLst>
                </a:gridCol>
                <a:gridCol w="6788187">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solidFill>
                      <a:srgbClr val="9900FF"/>
                    </a:solidFill>
                  </a:tcPr>
                </a:tc>
                <a:tc>
                  <a:txBody>
                    <a:bodyPr/>
                    <a:lstStyle/>
                    <a:p>
                      <a:pPr algn="ctr"/>
                      <a:r>
                        <a:rPr lang="en-US" altLang="zh-TW" dirty="0"/>
                        <a:t>Category</a:t>
                      </a:r>
                      <a:endParaRPr lang="zh-TW" altLang="en-US" dirty="0"/>
                    </a:p>
                  </a:txBody>
                  <a:tcPr>
                    <a:solidFill>
                      <a:srgbClr val="9900FF"/>
                    </a:solidFill>
                  </a:tcPr>
                </a:tc>
                <a:tc>
                  <a:txBody>
                    <a:bodyPr/>
                    <a:lstStyle/>
                    <a:p>
                      <a:pPr algn="ctr"/>
                      <a:r>
                        <a:rPr lang="en-US" altLang="zh-TW" dirty="0"/>
                        <a:t>Subcategory</a:t>
                      </a:r>
                      <a:endParaRPr lang="zh-TW" altLang="en-US" dirty="0"/>
                    </a:p>
                  </a:txBody>
                  <a:tcPr>
                    <a:solidFill>
                      <a:srgbClr val="9900FF"/>
                    </a:solidFill>
                  </a:tcPr>
                </a:tc>
                <a:extLst>
                  <a:ext uri="{0D108BD9-81ED-4DB2-BD59-A6C34878D82A}">
                    <a16:rowId xmlns:a16="http://schemas.microsoft.com/office/drawing/2014/main" val="772415615"/>
                  </a:ext>
                </a:extLst>
              </a:tr>
              <a:tr h="1280160">
                <a:tc rowSpan="2">
                  <a:txBody>
                    <a:bodyPr/>
                    <a:lstStyle/>
                    <a:p>
                      <a:r>
                        <a:rPr lang="en-US" altLang="zh-TW" dirty="0">
                          <a:effectLst/>
                        </a:rPr>
                        <a:t>PR.MA</a:t>
                      </a:r>
                      <a:endParaRPr lang="zh-TW" altLang="en-US" dirty="0"/>
                    </a:p>
                  </a:txBody>
                  <a:tcPr/>
                </a:tc>
                <a:tc rowSpan="2">
                  <a:txBody>
                    <a:bodyPr/>
                    <a:lstStyle/>
                    <a:p>
                      <a:r>
                        <a:rPr lang="en-US" altLang="zh-TW" dirty="0">
                          <a:effectLst/>
                        </a:rPr>
                        <a:t>Maintenance (PR.MA): Maintenance and repairs of industrial control and information system components are performed consistent with policies and procedures.</a:t>
                      </a:r>
                      <a:endParaRPr lang="zh-TW" altLang="en-US" dirty="0">
                        <a:effectLst/>
                      </a:endParaRPr>
                    </a:p>
                  </a:txBody>
                  <a:tcPr/>
                </a:tc>
                <a:tc>
                  <a:txBody>
                    <a:bodyPr/>
                    <a:lstStyle/>
                    <a:p>
                      <a:r>
                        <a:rPr lang="en-US" altLang="zh-TW" dirty="0"/>
                        <a:t>PR.MA-1: Maintenance and repair of organizational assets are performed and logged, with approved and controlled tools</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1280160">
                <a:tc vMerge="1">
                  <a:txBody>
                    <a:bodyPr/>
                    <a:lstStyle/>
                    <a:p>
                      <a:endParaRPr lang="zh-TW" altLang="en-US"/>
                    </a:p>
                  </a:txBody>
                  <a:tcPr/>
                </a:tc>
                <a:tc vMerge="1">
                  <a:txBody>
                    <a:bodyPr/>
                    <a:lstStyle/>
                    <a:p>
                      <a:endParaRPr lang="zh-TW" altLang="en-US"/>
                    </a:p>
                  </a:txBody>
                  <a:tcPr/>
                </a:tc>
                <a:tc>
                  <a:txBody>
                    <a:bodyPr/>
                    <a:lstStyle/>
                    <a:p>
                      <a:r>
                        <a:rPr lang="en-US" altLang="zh-TW" dirty="0"/>
                        <a:t>PR.MA-2: Remote maintenance of organizational assets is approved, logged, and performed in a manner that prevents unauthorized access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bl>
          </a:graphicData>
        </a:graphic>
      </p:graphicFrame>
    </p:spTree>
    <p:extLst>
      <p:ext uri="{BB962C8B-B14F-4D97-AF65-F5344CB8AC3E}">
        <p14:creationId xmlns:p14="http://schemas.microsoft.com/office/powerpoint/2010/main" val="298239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Protective Technology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3152856754"/>
              </p:ext>
            </p:extLst>
          </p:nvPr>
        </p:nvGraphicFramePr>
        <p:xfrm>
          <a:off x="324374" y="1646555"/>
          <a:ext cx="11543251" cy="3840480"/>
        </p:xfrm>
        <a:graphic>
          <a:graphicData uri="http://schemas.openxmlformats.org/drawingml/2006/table">
            <a:tbl>
              <a:tblPr firstRow="1" bandRow="1">
                <a:tableStyleId>{5C22544A-7EE6-4342-B048-85BDC9FD1C3A}</a:tableStyleId>
              </a:tblPr>
              <a:tblGrid>
                <a:gridCol w="949276">
                  <a:extLst>
                    <a:ext uri="{9D8B030D-6E8A-4147-A177-3AD203B41FA5}">
                      <a16:colId xmlns:a16="http://schemas.microsoft.com/office/drawing/2014/main" val="2067582990"/>
                    </a:ext>
                  </a:extLst>
                </a:gridCol>
                <a:gridCol w="3641250">
                  <a:extLst>
                    <a:ext uri="{9D8B030D-6E8A-4147-A177-3AD203B41FA5}">
                      <a16:colId xmlns:a16="http://schemas.microsoft.com/office/drawing/2014/main" val="2716041923"/>
                    </a:ext>
                  </a:extLst>
                </a:gridCol>
                <a:gridCol w="6952725">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solidFill>
                      <a:srgbClr val="9900FF"/>
                    </a:solidFill>
                  </a:tcPr>
                </a:tc>
                <a:tc>
                  <a:txBody>
                    <a:bodyPr/>
                    <a:lstStyle/>
                    <a:p>
                      <a:pPr algn="ctr"/>
                      <a:r>
                        <a:rPr lang="en-US" altLang="zh-TW" dirty="0"/>
                        <a:t>Category</a:t>
                      </a:r>
                      <a:endParaRPr lang="zh-TW" altLang="en-US" dirty="0"/>
                    </a:p>
                  </a:txBody>
                  <a:tcPr>
                    <a:solidFill>
                      <a:srgbClr val="9900FF"/>
                    </a:solidFill>
                  </a:tcPr>
                </a:tc>
                <a:tc>
                  <a:txBody>
                    <a:bodyPr/>
                    <a:lstStyle/>
                    <a:p>
                      <a:pPr algn="ctr"/>
                      <a:r>
                        <a:rPr lang="en-US" altLang="zh-TW" dirty="0"/>
                        <a:t>Subcategory</a:t>
                      </a:r>
                      <a:endParaRPr lang="zh-TW" altLang="en-US" dirty="0"/>
                    </a:p>
                  </a:txBody>
                  <a:tcPr>
                    <a:solidFill>
                      <a:srgbClr val="9900FF"/>
                    </a:solidFill>
                  </a:tcPr>
                </a:tc>
                <a:extLst>
                  <a:ext uri="{0D108BD9-81ED-4DB2-BD59-A6C34878D82A}">
                    <a16:rowId xmlns:a16="http://schemas.microsoft.com/office/drawing/2014/main" val="772415615"/>
                  </a:ext>
                </a:extLst>
              </a:tr>
              <a:tr h="640080">
                <a:tc rowSpan="5">
                  <a:txBody>
                    <a:bodyPr/>
                    <a:lstStyle/>
                    <a:p>
                      <a:r>
                        <a:rPr lang="en-US" altLang="zh-TW" dirty="0">
                          <a:effectLst/>
                        </a:rPr>
                        <a:t>PR.PT</a:t>
                      </a:r>
                      <a:endParaRPr lang="zh-TW" altLang="en-US" dirty="0"/>
                    </a:p>
                  </a:txBody>
                  <a:tcPr/>
                </a:tc>
                <a:tc rowSpan="5">
                  <a:txBody>
                    <a:bodyPr/>
                    <a:lstStyle/>
                    <a:p>
                      <a:r>
                        <a:rPr lang="en-US" altLang="zh-TW" dirty="0">
                          <a:effectLst/>
                        </a:rPr>
                        <a:t>Protective Technology (PR.PT): Technical security solutions are managed to ensure the security and resilience of systems and assets, consistent with related policies, procedures, and agreements.</a:t>
                      </a:r>
                      <a:endParaRPr lang="zh-TW" altLang="en-US" dirty="0">
                        <a:effectLst/>
                      </a:endParaRPr>
                    </a:p>
                  </a:txBody>
                  <a:tcPr/>
                </a:tc>
                <a:tc>
                  <a:txBody>
                    <a:bodyPr/>
                    <a:lstStyle/>
                    <a:p>
                      <a:r>
                        <a:rPr lang="en-US" altLang="zh-TW" dirty="0"/>
                        <a:t>PR.PT-1: Audit/log records are determined, documented, implemented, and reviewed in accordance with policy</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3002511271"/>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PR.PT-2: Removable media is protected and its use restricted according to policy</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PR.PT-3: The principle of least functionality is incorporated by configuring systems to provide only essential capabilities</a:t>
                      </a:r>
                      <a:endParaRPr lang="zh-TW" altLang="en-US" dirty="0"/>
                    </a:p>
                  </a:txBody>
                  <a:tcPr/>
                </a:tc>
                <a:extLst>
                  <a:ext uri="{0D108BD9-81ED-4DB2-BD59-A6C34878D82A}">
                    <a16:rowId xmlns:a16="http://schemas.microsoft.com/office/drawing/2014/main" val="3587263055"/>
                  </a:ext>
                </a:extLst>
              </a:tr>
              <a:tr h="640080">
                <a:tc vMerge="1">
                  <a:txBody>
                    <a:bodyPr/>
                    <a:lstStyle/>
                    <a:p>
                      <a:endParaRPr lang="zh-TW" altLang="en-US"/>
                    </a:p>
                  </a:txBody>
                  <a:tcPr/>
                </a:tc>
                <a:tc vMerge="1">
                  <a:txBody>
                    <a:bodyPr/>
                    <a:lstStyle/>
                    <a:p>
                      <a:endParaRPr lang="zh-TW" altLang="en-US"/>
                    </a:p>
                  </a:txBody>
                  <a:tcPr/>
                </a:tc>
                <a:tc>
                  <a:txBody>
                    <a:bodyPr/>
                    <a:lstStyle/>
                    <a:p>
                      <a:r>
                        <a:rPr lang="en-US" altLang="zh-TW" dirty="0"/>
                        <a:t>PR.PT-4: Communications and control networks are protected</a:t>
                      </a:r>
                      <a:endParaRPr lang="zh-TW" altLang="en-US" b="1" u="none"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657303502"/>
                  </a:ext>
                </a:extLst>
              </a:tr>
              <a:tr h="640080">
                <a:tc vMerge="1">
                  <a:txBody>
                    <a:bodyPr/>
                    <a:lstStyle/>
                    <a:p>
                      <a:endParaRPr lang="zh-TW" altLang="en-US" dirty="0"/>
                    </a:p>
                  </a:txBody>
                  <a:tcPr/>
                </a:tc>
                <a:tc vMerge="1">
                  <a:txBody>
                    <a:bodyPr/>
                    <a:lstStyle/>
                    <a:p>
                      <a:endParaRPr lang="zh-TW" altLang="en-US" dirty="0">
                        <a:effectLst/>
                      </a:endParaRPr>
                    </a:p>
                  </a:txBody>
                  <a:tcPr/>
                </a:tc>
                <a:tc>
                  <a:txBody>
                    <a:bodyPr/>
                    <a:lstStyle/>
                    <a:p>
                      <a:r>
                        <a:rPr lang="en-US" altLang="zh-TW" sz="1800" kern="1200" dirty="0">
                          <a:solidFill>
                            <a:schemeClr val="dk1"/>
                          </a:solidFill>
                          <a:latin typeface="+mn-lt"/>
                          <a:ea typeface="+mn-ea"/>
                          <a:cs typeface="+mn-cs"/>
                        </a:rPr>
                        <a:t>PR.PT-5: Mechanisms (e.g., failsafe, load balancing, hot swap) are implemented to achieve resilience requirements in normal and adverse situations</a:t>
                      </a:r>
                      <a:endParaRPr lang="zh-TW" altLang="en-US" sz="1800" kern="1200" dirty="0">
                        <a:solidFill>
                          <a:schemeClr val="dk1"/>
                        </a:solidFill>
                        <a:latin typeface="+mn-lt"/>
                        <a:ea typeface="+mn-ea"/>
                        <a:cs typeface="+mn-cs"/>
                      </a:endParaRPr>
                    </a:p>
                  </a:txBody>
                  <a:tcPr/>
                </a:tc>
                <a:extLst>
                  <a:ext uri="{0D108BD9-81ED-4DB2-BD59-A6C34878D82A}">
                    <a16:rowId xmlns:a16="http://schemas.microsoft.com/office/drawing/2014/main" val="1924222750"/>
                  </a:ext>
                </a:extLst>
              </a:tr>
            </a:tbl>
          </a:graphicData>
        </a:graphic>
      </p:graphicFrame>
    </p:spTree>
    <p:extLst>
      <p:ext uri="{BB962C8B-B14F-4D97-AF65-F5344CB8AC3E}">
        <p14:creationId xmlns:p14="http://schemas.microsoft.com/office/powerpoint/2010/main" val="3394390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D3A9D-1980-46BF-B0BD-F9C15A91D8BA}"/>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BB928CB-444F-40F4-934E-E059700D161B}"/>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147708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2BC6C9-C074-4BF9-AD03-15CE318738C5}"/>
              </a:ext>
            </a:extLst>
          </p:cNvPr>
          <p:cNvSpPr>
            <a:spLocks noGrp="1"/>
          </p:cNvSpPr>
          <p:nvPr>
            <p:ph type="title"/>
          </p:nvPr>
        </p:nvSpPr>
        <p:spPr>
          <a:xfrm>
            <a:off x="0" y="4391840"/>
            <a:ext cx="12192000" cy="1325563"/>
          </a:xfrm>
          <a:solidFill>
            <a:schemeClr val="accent1"/>
          </a:solidFill>
        </p:spPr>
        <p:txBody>
          <a:bodyPr/>
          <a:lstStyle/>
          <a:p>
            <a:pPr algn="ctr"/>
            <a:r>
              <a:rPr lang="en-US" altLang="zh-TW" b="1" dirty="0"/>
              <a:t>Executive Summary </a:t>
            </a:r>
            <a:endParaRPr lang="zh-TW" altLang="en-US" dirty="0"/>
          </a:p>
        </p:txBody>
      </p:sp>
    </p:spTree>
    <p:extLst>
      <p:ext uri="{BB962C8B-B14F-4D97-AF65-F5344CB8AC3E}">
        <p14:creationId xmlns:p14="http://schemas.microsoft.com/office/powerpoint/2010/main" val="1619672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DFBF3-3314-4B04-8FE7-956F5FF1C798}"/>
              </a:ext>
            </a:extLst>
          </p:cNvPr>
          <p:cNvSpPr>
            <a:spLocks noGrp="1"/>
          </p:cNvSpPr>
          <p:nvPr>
            <p:ph type="title"/>
          </p:nvPr>
        </p:nvSpPr>
        <p:spPr/>
        <p:txBody>
          <a:bodyPr/>
          <a:lstStyle/>
          <a:p>
            <a:pPr algn="ctr"/>
            <a:r>
              <a:rPr lang="en-US" altLang="zh-TW" b="1" dirty="0"/>
              <a:t>Framework Implementation Tiers</a:t>
            </a:r>
            <a:endParaRPr lang="zh-TW" altLang="en-US" b="1" dirty="0"/>
          </a:p>
        </p:txBody>
      </p:sp>
      <p:graphicFrame>
        <p:nvGraphicFramePr>
          <p:cNvPr id="4" name="內容版面配置區 3">
            <a:extLst>
              <a:ext uri="{FF2B5EF4-FFF2-40B4-BE49-F238E27FC236}">
                <a16:creationId xmlns:a16="http://schemas.microsoft.com/office/drawing/2014/main" id="{93532A36-8925-4BE5-88A2-4EE0F692AAB5}"/>
              </a:ext>
            </a:extLst>
          </p:cNvPr>
          <p:cNvGraphicFramePr>
            <a:graphicFrameLocks noGrp="1"/>
          </p:cNvGraphicFramePr>
          <p:nvPr>
            <p:ph idx="1"/>
            <p:extLst>
              <p:ext uri="{D42A27DB-BD31-4B8C-83A1-F6EECF244321}">
                <p14:modId xmlns:p14="http://schemas.microsoft.com/office/powerpoint/2010/main" val="447339586"/>
              </p:ext>
            </p:extLst>
          </p:nvPr>
        </p:nvGraphicFramePr>
        <p:xfrm>
          <a:off x="3591657" y="1690688"/>
          <a:ext cx="5008685" cy="1854200"/>
        </p:xfrm>
        <a:graphic>
          <a:graphicData uri="http://schemas.openxmlformats.org/drawingml/2006/table">
            <a:tbl>
              <a:tblPr firstRow="1" bandRow="1">
                <a:tableStyleId>{5C22544A-7EE6-4342-B048-85BDC9FD1C3A}</a:tableStyleId>
              </a:tblPr>
              <a:tblGrid>
                <a:gridCol w="1148863">
                  <a:extLst>
                    <a:ext uri="{9D8B030D-6E8A-4147-A177-3AD203B41FA5}">
                      <a16:colId xmlns:a16="http://schemas.microsoft.com/office/drawing/2014/main" val="2012712140"/>
                    </a:ext>
                  </a:extLst>
                </a:gridCol>
                <a:gridCol w="3859822">
                  <a:extLst>
                    <a:ext uri="{9D8B030D-6E8A-4147-A177-3AD203B41FA5}">
                      <a16:colId xmlns:a16="http://schemas.microsoft.com/office/drawing/2014/main" val="1015508889"/>
                    </a:ext>
                  </a:extLst>
                </a:gridCol>
              </a:tblGrid>
              <a:tr h="370840">
                <a:tc>
                  <a:txBody>
                    <a:bodyPr/>
                    <a:lstStyle/>
                    <a:p>
                      <a:endParaRPr lang="zh-TW" altLang="en-US" dirty="0"/>
                    </a:p>
                  </a:txBody>
                  <a:tcPr/>
                </a:tc>
                <a:tc>
                  <a:txBody>
                    <a:bodyPr/>
                    <a:lstStyle/>
                    <a:p>
                      <a:endParaRPr lang="zh-TW" altLang="en-US"/>
                    </a:p>
                  </a:txBody>
                  <a:tcPr/>
                </a:tc>
                <a:extLst>
                  <a:ext uri="{0D108BD9-81ED-4DB2-BD59-A6C34878D82A}">
                    <a16:rowId xmlns:a16="http://schemas.microsoft.com/office/drawing/2014/main" val="2501369745"/>
                  </a:ext>
                </a:extLst>
              </a:tr>
              <a:tr h="370840">
                <a:tc>
                  <a:txBody>
                    <a:bodyPr/>
                    <a:lstStyle/>
                    <a:p>
                      <a:r>
                        <a:rPr lang="en-US" altLang="zh-TW" sz="1800" kern="1200" dirty="0">
                          <a:solidFill>
                            <a:schemeClr val="dk1"/>
                          </a:solidFill>
                          <a:latin typeface="+mn-lt"/>
                          <a:ea typeface="+mn-ea"/>
                          <a:cs typeface="+mn-cs"/>
                        </a:rPr>
                        <a:t>Tier 1</a:t>
                      </a:r>
                      <a:endParaRPr lang="zh-TW"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dk1"/>
                          </a:solidFill>
                          <a:effectLst/>
                          <a:latin typeface="+mn-lt"/>
                          <a:ea typeface="+mn-ea"/>
                          <a:cs typeface="+mn-cs"/>
                        </a:rPr>
                        <a:t>Partial</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976021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mn-lt"/>
                          <a:ea typeface="+mn-ea"/>
                          <a:cs typeface="+mn-cs"/>
                        </a:rPr>
                        <a:t>Tier 2</a:t>
                      </a:r>
                      <a:endParaRPr lang="zh-TW"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dk1"/>
                          </a:solidFill>
                          <a:effectLst/>
                          <a:latin typeface="+mn-lt"/>
                          <a:ea typeface="+mn-ea"/>
                          <a:cs typeface="+mn-cs"/>
                        </a:rPr>
                        <a:t>Risk-Informed</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8823411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mn-lt"/>
                          <a:ea typeface="+mn-ea"/>
                          <a:cs typeface="+mn-cs"/>
                        </a:rPr>
                        <a:t>Tier 3</a:t>
                      </a:r>
                      <a:endParaRPr lang="zh-TW"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dk1"/>
                          </a:solidFill>
                          <a:effectLst/>
                          <a:latin typeface="+mn-lt"/>
                          <a:ea typeface="+mn-ea"/>
                          <a:cs typeface="+mn-cs"/>
                        </a:rPr>
                        <a:t>Repeatable</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4733983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200" dirty="0">
                          <a:solidFill>
                            <a:schemeClr val="dk1"/>
                          </a:solidFill>
                          <a:latin typeface="+mn-lt"/>
                          <a:ea typeface="+mn-ea"/>
                          <a:cs typeface="+mn-cs"/>
                        </a:rPr>
                        <a:t>Tier 4</a:t>
                      </a:r>
                      <a:endParaRPr lang="zh-TW"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1" i="0" kern="1200" dirty="0">
                          <a:solidFill>
                            <a:schemeClr val="dk1"/>
                          </a:solidFill>
                          <a:effectLst/>
                          <a:latin typeface="+mn-lt"/>
                          <a:ea typeface="+mn-ea"/>
                          <a:cs typeface="+mn-cs"/>
                        </a:rPr>
                        <a:t>Adaptive</a:t>
                      </a:r>
                      <a:endParaRPr lang="en-US" altLang="zh-TW"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751765285"/>
                  </a:ext>
                </a:extLst>
              </a:tr>
            </a:tbl>
          </a:graphicData>
        </a:graphic>
      </p:graphicFrame>
    </p:spTree>
    <p:extLst>
      <p:ext uri="{BB962C8B-B14F-4D97-AF65-F5344CB8AC3E}">
        <p14:creationId xmlns:p14="http://schemas.microsoft.com/office/powerpoint/2010/main" val="110446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7CBAD7-7A72-4E16-A398-735C3922875C}"/>
              </a:ext>
            </a:extLst>
          </p:cNvPr>
          <p:cNvSpPr>
            <a:spLocks noGrp="1"/>
          </p:cNvSpPr>
          <p:nvPr>
            <p:ph type="title"/>
          </p:nvPr>
        </p:nvSpPr>
        <p:spPr/>
        <p:txBody>
          <a:bodyPr/>
          <a:lstStyle/>
          <a:p>
            <a:pPr algn="ctr"/>
            <a:r>
              <a:rPr lang="en-US" altLang="zh-TW" dirty="0">
                <a:solidFill>
                  <a:srgbClr val="000000"/>
                </a:solidFill>
                <a:latin typeface="Arial" panose="020B0604020202020204" pitchFamily="34" charset="0"/>
                <a:cs typeface="Arial" panose="020B0604020202020204" pitchFamily="34" charset="0"/>
              </a:rPr>
              <a:t>The Framework Profiles</a:t>
            </a:r>
            <a:endParaRPr lang="zh-TW" altLang="en-US" dirty="0"/>
          </a:p>
        </p:txBody>
      </p:sp>
      <p:sp>
        <p:nvSpPr>
          <p:cNvPr id="3" name="內容版面配置區 2">
            <a:extLst>
              <a:ext uri="{FF2B5EF4-FFF2-40B4-BE49-F238E27FC236}">
                <a16:creationId xmlns:a16="http://schemas.microsoft.com/office/drawing/2014/main" id="{9065B24D-EC50-45B2-9416-A2BAA714101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01876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1C313-820D-468A-84CC-EFC843FAC926}"/>
              </a:ext>
            </a:extLst>
          </p:cNvPr>
          <p:cNvSpPr>
            <a:spLocks noGrp="1"/>
          </p:cNvSpPr>
          <p:nvPr>
            <p:ph type="title"/>
          </p:nvPr>
        </p:nvSpPr>
        <p:spPr/>
        <p:txBody>
          <a:bodyPr/>
          <a:lstStyle/>
          <a:p>
            <a:pPr algn="ctr"/>
            <a:r>
              <a:rPr lang="en-US" altLang="zh-TW" b="1" dirty="0"/>
              <a:t>Executive Summary </a:t>
            </a:r>
            <a:endParaRPr lang="zh-TW" altLang="en-US" dirty="0"/>
          </a:p>
        </p:txBody>
      </p:sp>
      <p:graphicFrame>
        <p:nvGraphicFramePr>
          <p:cNvPr id="4" name="內容版面配置區 3">
            <a:extLst>
              <a:ext uri="{FF2B5EF4-FFF2-40B4-BE49-F238E27FC236}">
                <a16:creationId xmlns:a16="http://schemas.microsoft.com/office/drawing/2014/main" id="{76E073EF-0A00-4A46-9F19-E82C4DD0592D}"/>
              </a:ext>
            </a:extLst>
          </p:cNvPr>
          <p:cNvGraphicFramePr>
            <a:graphicFrameLocks noGrp="1"/>
          </p:cNvGraphicFramePr>
          <p:nvPr>
            <p:ph idx="1"/>
            <p:extLst>
              <p:ext uri="{D42A27DB-BD31-4B8C-83A1-F6EECF244321}">
                <p14:modId xmlns:p14="http://schemas.microsoft.com/office/powerpoint/2010/main" val="536514080"/>
              </p:ext>
            </p:extLst>
          </p:nvPr>
        </p:nvGraphicFramePr>
        <p:xfrm>
          <a:off x="1971413" y="1774271"/>
          <a:ext cx="8249174" cy="3309458"/>
        </p:xfrm>
        <a:graphic>
          <a:graphicData uri="http://schemas.openxmlformats.org/drawingml/2006/table">
            <a:tbl>
              <a:tblPr firstRow="1" bandRow="1">
                <a:tableStyleId>{5C22544A-7EE6-4342-B048-85BDC9FD1C3A}</a:tableStyleId>
              </a:tblPr>
              <a:tblGrid>
                <a:gridCol w="659895">
                  <a:extLst>
                    <a:ext uri="{9D8B030D-6E8A-4147-A177-3AD203B41FA5}">
                      <a16:colId xmlns:a16="http://schemas.microsoft.com/office/drawing/2014/main" val="667601992"/>
                    </a:ext>
                  </a:extLst>
                </a:gridCol>
                <a:gridCol w="7589279">
                  <a:extLst>
                    <a:ext uri="{9D8B030D-6E8A-4147-A177-3AD203B41FA5}">
                      <a16:colId xmlns:a16="http://schemas.microsoft.com/office/drawing/2014/main" val="3585655709"/>
                    </a:ext>
                  </a:extLst>
                </a:gridCol>
              </a:tblGrid>
              <a:tr h="65735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676308002"/>
                  </a:ext>
                </a:extLst>
              </a:tr>
              <a:tr h="663027">
                <a:tc>
                  <a:txBody>
                    <a:bodyPr/>
                    <a:lstStyle/>
                    <a:p>
                      <a:r>
                        <a:rPr lang="en-US" altLang="zh-TW" sz="2400" dirty="0"/>
                        <a:t>1.</a:t>
                      </a:r>
                      <a:endParaRPr lang="zh-TW" altLang="en-US" sz="2400" dirty="0"/>
                    </a:p>
                  </a:txBody>
                  <a:tcPr/>
                </a:tc>
                <a:tc>
                  <a:txBody>
                    <a:bodyPr/>
                    <a:lstStyle/>
                    <a:p>
                      <a:r>
                        <a:rPr lang="en-US" altLang="zh-TW" sz="2400" b="0" i="0" u="none" strike="noStrike" kern="1200" baseline="0" dirty="0">
                          <a:solidFill>
                            <a:schemeClr val="dk1"/>
                          </a:solidFill>
                          <a:latin typeface="+mn-lt"/>
                          <a:ea typeface="+mn-ea"/>
                          <a:cs typeface="+mn-cs"/>
                        </a:rPr>
                        <a:t>Framework Introduction </a:t>
                      </a:r>
                      <a:endParaRPr lang="zh-TW" altLang="en-US" sz="2400" dirty="0"/>
                    </a:p>
                  </a:txBody>
                  <a:tcPr/>
                </a:tc>
                <a:extLst>
                  <a:ext uri="{0D108BD9-81ED-4DB2-BD59-A6C34878D82A}">
                    <a16:rowId xmlns:a16="http://schemas.microsoft.com/office/drawing/2014/main" val="3955116307"/>
                  </a:ext>
                </a:extLst>
              </a:tr>
              <a:tr h="663027">
                <a:tc>
                  <a:txBody>
                    <a:bodyPr/>
                    <a:lstStyle/>
                    <a:p>
                      <a:r>
                        <a:rPr lang="en-US" altLang="zh-TW" sz="2400" dirty="0"/>
                        <a:t>2.</a:t>
                      </a:r>
                      <a:endParaRPr lang="zh-TW" altLang="en-US" sz="2400" dirty="0"/>
                    </a:p>
                  </a:txBody>
                  <a:tcPr/>
                </a:tc>
                <a:tc>
                  <a:txBody>
                    <a:bodyPr/>
                    <a:lstStyle/>
                    <a:p>
                      <a:r>
                        <a:rPr lang="en-US" altLang="zh-TW" sz="2400" b="0" i="0" u="none" strike="noStrike" kern="1200" baseline="0" dirty="0">
                          <a:solidFill>
                            <a:schemeClr val="dk1"/>
                          </a:solidFill>
                          <a:latin typeface="+mn-lt"/>
                          <a:ea typeface="+mn-ea"/>
                          <a:cs typeface="+mn-cs"/>
                        </a:rPr>
                        <a:t>Framework Basics </a:t>
                      </a:r>
                      <a:endParaRPr lang="zh-TW" altLang="en-US" sz="2400" dirty="0"/>
                    </a:p>
                  </a:txBody>
                  <a:tcPr/>
                </a:tc>
                <a:extLst>
                  <a:ext uri="{0D108BD9-81ED-4DB2-BD59-A6C34878D82A}">
                    <a16:rowId xmlns:a16="http://schemas.microsoft.com/office/drawing/2014/main" val="690688432"/>
                  </a:ext>
                </a:extLst>
              </a:tr>
              <a:tr h="663027">
                <a:tc>
                  <a:txBody>
                    <a:bodyPr/>
                    <a:lstStyle/>
                    <a:p>
                      <a:r>
                        <a:rPr lang="en-US" altLang="zh-TW" sz="2400" dirty="0"/>
                        <a:t>3.</a:t>
                      </a:r>
                      <a:endParaRPr lang="zh-TW" altLang="en-US" sz="2400" dirty="0"/>
                    </a:p>
                  </a:txBody>
                  <a:tcPr/>
                </a:tc>
                <a:tc>
                  <a:txBody>
                    <a:bodyPr/>
                    <a:lstStyle/>
                    <a:p>
                      <a:r>
                        <a:rPr lang="en-US" altLang="zh-TW" sz="2400" b="0" i="0" u="none" strike="noStrike" kern="1200" baseline="0" dirty="0">
                          <a:solidFill>
                            <a:schemeClr val="dk1"/>
                          </a:solidFill>
                          <a:latin typeface="+mn-lt"/>
                          <a:ea typeface="+mn-ea"/>
                          <a:cs typeface="+mn-cs"/>
                        </a:rPr>
                        <a:t>How to Use the Framework </a:t>
                      </a:r>
                      <a:endParaRPr lang="zh-TW" altLang="en-US" sz="2400" dirty="0"/>
                    </a:p>
                  </a:txBody>
                  <a:tcPr/>
                </a:tc>
                <a:extLst>
                  <a:ext uri="{0D108BD9-81ED-4DB2-BD59-A6C34878D82A}">
                    <a16:rowId xmlns:a16="http://schemas.microsoft.com/office/drawing/2014/main" val="681490621"/>
                  </a:ext>
                </a:extLst>
              </a:tr>
              <a:tr h="663027">
                <a:tc>
                  <a:txBody>
                    <a:bodyPr/>
                    <a:lstStyle/>
                    <a:p>
                      <a:r>
                        <a:rPr lang="en-US" altLang="zh-TW" sz="2400" dirty="0"/>
                        <a:t>4.</a:t>
                      </a:r>
                      <a:endParaRPr lang="zh-TW" altLang="en-US" sz="2400" dirty="0"/>
                    </a:p>
                  </a:txBody>
                  <a:tcPr/>
                </a:tc>
                <a:tc>
                  <a:txBody>
                    <a:bodyPr/>
                    <a:lstStyle/>
                    <a:p>
                      <a:r>
                        <a:rPr lang="en-US" altLang="zh-TW" sz="2400" b="0" i="0" u="none" strike="noStrike" kern="1200" baseline="0" dirty="0">
                          <a:solidFill>
                            <a:schemeClr val="dk1"/>
                          </a:solidFill>
                          <a:latin typeface="+mn-lt"/>
                          <a:ea typeface="+mn-ea"/>
                          <a:cs typeface="+mn-cs"/>
                        </a:rPr>
                        <a:t>Self-Assessing Cybersecurity Risk with the Framework</a:t>
                      </a:r>
                      <a:endParaRPr lang="zh-TW" altLang="en-US" sz="2400" dirty="0"/>
                    </a:p>
                  </a:txBody>
                  <a:tcPr/>
                </a:tc>
                <a:extLst>
                  <a:ext uri="{0D108BD9-81ED-4DB2-BD59-A6C34878D82A}">
                    <a16:rowId xmlns:a16="http://schemas.microsoft.com/office/drawing/2014/main" val="1902811385"/>
                  </a:ext>
                </a:extLst>
              </a:tr>
            </a:tbl>
          </a:graphicData>
        </a:graphic>
      </p:graphicFrame>
    </p:spTree>
    <p:extLst>
      <p:ext uri="{BB962C8B-B14F-4D97-AF65-F5344CB8AC3E}">
        <p14:creationId xmlns:p14="http://schemas.microsoft.com/office/powerpoint/2010/main" val="81796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6886EA-1EF1-479D-93DD-77264B410BE4}"/>
              </a:ext>
            </a:extLst>
          </p:cNvPr>
          <p:cNvSpPr>
            <a:spLocks noGrp="1"/>
          </p:cNvSpPr>
          <p:nvPr>
            <p:ph type="title"/>
          </p:nvPr>
        </p:nvSpPr>
        <p:spPr>
          <a:xfrm>
            <a:off x="838200" y="365126"/>
            <a:ext cx="10515600" cy="842890"/>
          </a:xfrm>
          <a:solidFill>
            <a:schemeClr val="bg1"/>
          </a:solidFill>
        </p:spPr>
        <p:txBody>
          <a:bodyPr/>
          <a:lstStyle/>
          <a:p>
            <a:pPr algn="ctr"/>
            <a:r>
              <a:rPr lang="en-US" altLang="zh-TW" b="1" dirty="0"/>
              <a:t>Framework Introduction </a:t>
            </a:r>
            <a:endParaRPr lang="zh-TW" altLang="en-US" dirty="0"/>
          </a:p>
        </p:txBody>
      </p:sp>
      <p:sp>
        <p:nvSpPr>
          <p:cNvPr id="6" name="矩形 5">
            <a:extLst>
              <a:ext uri="{FF2B5EF4-FFF2-40B4-BE49-F238E27FC236}">
                <a16:creationId xmlns:a16="http://schemas.microsoft.com/office/drawing/2014/main" id="{D9B95922-4A74-459F-B459-7132539118A0}"/>
              </a:ext>
            </a:extLst>
          </p:cNvPr>
          <p:cNvSpPr/>
          <p:nvPr/>
        </p:nvSpPr>
        <p:spPr>
          <a:xfrm>
            <a:off x="838200" y="1335494"/>
            <a:ext cx="10589703" cy="2554545"/>
          </a:xfrm>
          <a:prstGeom prst="rect">
            <a:avLst/>
          </a:prstGeom>
        </p:spPr>
        <p:txBody>
          <a:bodyPr wrap="square">
            <a:spAutoFit/>
          </a:bodyPr>
          <a:lstStyle/>
          <a:p>
            <a:r>
              <a:rPr lang="en-US" altLang="zh-TW" sz="2000" dirty="0">
                <a:solidFill>
                  <a:srgbClr val="000000"/>
                </a:solidFill>
                <a:latin typeface="Arial" panose="020B0604020202020204" pitchFamily="34" charset="0"/>
                <a:cs typeface="Arial" panose="020B0604020202020204" pitchFamily="34" charset="0"/>
              </a:rPr>
              <a:t>Building from those standards, guidelines, and practices, the Framework provides a common taxonomy and mechanism for organizations to: </a:t>
            </a:r>
          </a:p>
          <a:p>
            <a:pPr marL="914400" lvl="1" indent="-457200">
              <a:buFont typeface="+mj-lt"/>
              <a:buAutoNum type="arabicPeriod"/>
            </a:pPr>
            <a:r>
              <a:rPr lang="en-US" altLang="zh-TW" sz="2000" dirty="0">
                <a:solidFill>
                  <a:srgbClr val="000000"/>
                </a:solidFill>
                <a:latin typeface="Arial" panose="020B0604020202020204" pitchFamily="34" charset="0"/>
                <a:cs typeface="Arial" panose="020B0604020202020204" pitchFamily="34" charset="0"/>
              </a:rPr>
              <a:t> Describe their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current cybersecurity posture</a:t>
            </a:r>
            <a:r>
              <a:rPr lang="en-US" altLang="zh-TW" sz="2000" dirty="0">
                <a:solidFill>
                  <a:srgbClr val="000000"/>
                </a:solidFill>
                <a:latin typeface="Arial" panose="020B0604020202020204" pitchFamily="34" charset="0"/>
                <a:cs typeface="Arial" panose="020B0604020202020204" pitchFamily="34" charset="0"/>
              </a:rPr>
              <a:t>; </a:t>
            </a:r>
          </a:p>
          <a:p>
            <a:pPr marL="914400" lvl="1" indent="-457200">
              <a:buFont typeface="+mj-lt"/>
              <a:buAutoNum type="arabicPeriod"/>
            </a:pPr>
            <a:r>
              <a:rPr lang="en-US" altLang="zh-TW" sz="2000" dirty="0">
                <a:solidFill>
                  <a:srgbClr val="000000"/>
                </a:solidFill>
                <a:latin typeface="Arial" panose="020B0604020202020204" pitchFamily="34" charset="0"/>
                <a:cs typeface="Arial" panose="020B0604020202020204" pitchFamily="34" charset="0"/>
              </a:rPr>
              <a:t> Describe their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target state </a:t>
            </a:r>
            <a:r>
              <a:rPr lang="en-US" altLang="zh-TW" sz="2000" dirty="0">
                <a:solidFill>
                  <a:srgbClr val="000000"/>
                </a:solidFill>
                <a:latin typeface="Arial" panose="020B0604020202020204" pitchFamily="34" charset="0"/>
                <a:cs typeface="Arial" panose="020B0604020202020204" pitchFamily="34" charset="0"/>
              </a:rPr>
              <a:t>for cybersecurity; </a:t>
            </a:r>
          </a:p>
          <a:p>
            <a:pPr marL="914400" lvl="1" indent="-457200">
              <a:buFont typeface="+mj-lt"/>
              <a:buAutoNum type="arabicPeriod"/>
            </a:pPr>
            <a:r>
              <a:rPr lang="en-US" altLang="zh-TW" sz="2000" dirty="0">
                <a:solidFill>
                  <a:srgbClr val="000000"/>
                </a:solidFill>
                <a:latin typeface="Arial" panose="020B0604020202020204" pitchFamily="34" charset="0"/>
                <a:cs typeface="Arial" panose="020B0604020202020204" pitchFamily="34" charset="0"/>
              </a:rPr>
              <a: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Identify</a:t>
            </a:r>
            <a:r>
              <a:rPr lang="en-US" altLang="zh-TW" sz="2000" dirty="0">
                <a:solidFill>
                  <a:srgbClr val="000000"/>
                </a:solidFill>
                <a:latin typeface="Arial" panose="020B0604020202020204" pitchFamily="34" charset="0"/>
                <a:cs typeface="Arial" panose="020B0604020202020204" pitchFamily="34" charset="0"/>
              </a:rPr>
              <a:t> and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prioritize</a:t>
            </a:r>
            <a:r>
              <a:rPr lang="en-US" altLang="zh-TW" sz="2000" dirty="0">
                <a:solidFill>
                  <a:srgbClr val="000000"/>
                </a:solidFill>
                <a:latin typeface="Arial" panose="020B0604020202020204" pitchFamily="34" charset="0"/>
                <a:cs typeface="Arial" panose="020B0604020202020204" pitchFamily="34" charset="0"/>
              </a:rPr>
              <a:t> opportunities for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improvement</a:t>
            </a:r>
            <a:r>
              <a:rPr lang="en-US" altLang="zh-TW" sz="2000" dirty="0">
                <a:solidFill>
                  <a:srgbClr val="000000"/>
                </a:solidFill>
                <a:latin typeface="Arial" panose="020B0604020202020204" pitchFamily="34" charset="0"/>
                <a:cs typeface="Arial" panose="020B0604020202020204" pitchFamily="34" charset="0"/>
              </a:rPr>
              <a:t> within the context of a continuous and repeatable process; </a:t>
            </a:r>
          </a:p>
          <a:p>
            <a:pPr marL="914400" lvl="1" indent="-457200">
              <a:buFont typeface="+mj-lt"/>
              <a:buAutoNum type="arabicPeriod"/>
            </a:pPr>
            <a:r>
              <a:rPr lang="en-US" altLang="zh-TW" sz="2000" dirty="0">
                <a:solidFill>
                  <a:srgbClr val="000000"/>
                </a:solidFill>
                <a:latin typeface="Arial" panose="020B0604020202020204" pitchFamily="34" charset="0"/>
                <a:cs typeface="Arial" panose="020B0604020202020204" pitchFamily="34" charset="0"/>
              </a:rPr>
              <a: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Assess progress </a:t>
            </a:r>
            <a:r>
              <a:rPr lang="en-US" altLang="zh-TW" sz="2000" dirty="0">
                <a:solidFill>
                  <a:srgbClr val="000000"/>
                </a:solidFill>
                <a:latin typeface="Arial" panose="020B0604020202020204" pitchFamily="34" charset="0"/>
                <a:cs typeface="Arial" panose="020B0604020202020204" pitchFamily="34" charset="0"/>
              </a:rPr>
              <a:t>toward the target state; </a:t>
            </a:r>
          </a:p>
          <a:p>
            <a:pPr marL="914400" lvl="1" indent="-457200">
              <a:buFont typeface="+mj-lt"/>
              <a:buAutoNum type="arabicPeriod"/>
            </a:pPr>
            <a:r>
              <a:rPr lang="en-US" altLang="zh-TW" sz="2000" dirty="0">
                <a:solidFill>
                  <a:srgbClr val="000000"/>
                </a:solidFill>
                <a:latin typeface="Arial" panose="020B0604020202020204" pitchFamily="34" charset="0"/>
                <a:cs typeface="Arial" panose="020B0604020202020204" pitchFamily="34" charset="0"/>
              </a:rPr>
              <a: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Communicate among internal </a:t>
            </a:r>
            <a:r>
              <a:rPr lang="en-US" altLang="zh-TW" sz="2000" dirty="0">
                <a:solidFill>
                  <a:srgbClr val="000000"/>
                </a:solidFill>
                <a:latin typeface="Arial" panose="020B0604020202020204" pitchFamily="34" charset="0"/>
                <a:cs typeface="Arial" panose="020B0604020202020204" pitchFamily="34" charset="0"/>
              </a:rPr>
              <a:t>and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external</a:t>
            </a:r>
            <a:r>
              <a:rPr lang="en-US" altLang="zh-TW" sz="2000" dirty="0">
                <a:solidFill>
                  <a:srgbClr val="000000"/>
                </a:solidFill>
                <a:latin typeface="Arial" panose="020B0604020202020204" pitchFamily="34" charset="0"/>
                <a:cs typeface="Arial" panose="020B0604020202020204" pitchFamily="34" charset="0"/>
              </a:rPr>
              <a:t> stakeholders about cybersecurity risk. </a:t>
            </a:r>
            <a:endParaRPr lang="zh-TW" altLang="en-US" sz="2000"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C0138E0E-F3D1-47F7-9F39-E9D8B775EC6A}"/>
              </a:ext>
            </a:extLst>
          </p:cNvPr>
          <p:cNvSpPr/>
          <p:nvPr/>
        </p:nvSpPr>
        <p:spPr>
          <a:xfrm>
            <a:off x="838200" y="4245233"/>
            <a:ext cx="10515600" cy="2246769"/>
          </a:xfrm>
          <a:prstGeom prst="rect">
            <a:avLst/>
          </a:prstGeom>
        </p:spPr>
        <p:txBody>
          <a:bodyPr wrap="square">
            <a:spAutoFit/>
          </a:bodyPr>
          <a:lstStyle/>
          <a:p>
            <a:r>
              <a:rPr lang="en-US" altLang="zh-TW" sz="2000" dirty="0">
                <a:solidFill>
                  <a:srgbClr val="000000"/>
                </a:solidFill>
                <a:latin typeface="Arial" panose="020B0604020202020204" pitchFamily="34" charset="0"/>
                <a:cs typeface="Arial" panose="020B0604020202020204" pitchFamily="34" charset="0"/>
              </a:rPr>
              <a:t>The Framework is not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 one-size-fits-all </a:t>
            </a:r>
            <a:r>
              <a:rPr lang="en-US" altLang="zh-TW" sz="2000" dirty="0">
                <a:solidFill>
                  <a:srgbClr val="000000"/>
                </a:solidFill>
                <a:latin typeface="Arial" panose="020B0604020202020204" pitchFamily="34" charset="0"/>
                <a:cs typeface="Arial" panose="020B0604020202020204" pitchFamily="34" charset="0"/>
              </a:rPr>
              <a:t>approach to managing cybersecurity risk for critical infrastructure. Organizations will continue to have unique risks – different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threats</a:t>
            </a:r>
            <a:r>
              <a:rPr lang="en-US" altLang="zh-TW" sz="2000" dirty="0">
                <a:solidFill>
                  <a:srgbClr val="000000"/>
                </a:solidFill>
                <a:latin typeface="Arial" panose="020B0604020202020204" pitchFamily="34" charset="0"/>
                <a:cs typeface="Arial" panose="020B0604020202020204" pitchFamily="34" charset="0"/>
              </a:rPr>
              <a:t>, different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vulnerabilities</a:t>
            </a:r>
            <a:r>
              <a:rPr lang="en-US" altLang="zh-TW" sz="2000" dirty="0">
                <a:solidFill>
                  <a:srgbClr val="000000"/>
                </a:solidFill>
                <a:latin typeface="Arial" panose="020B0604020202020204" pitchFamily="34" charset="0"/>
                <a:cs typeface="Arial" panose="020B0604020202020204" pitchFamily="34" charset="0"/>
              </a:rPr>
              <a:t>, different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 tolerances</a:t>
            </a:r>
            <a:r>
              <a:rPr lang="en-US" altLang="zh-TW" sz="2000" dirty="0">
                <a:solidFill>
                  <a:srgbClr val="000000"/>
                </a:solidFill>
                <a:latin typeface="Arial" panose="020B0604020202020204" pitchFamily="34" charset="0"/>
                <a:cs typeface="Arial" panose="020B0604020202020204" pitchFamily="34" charset="0"/>
              </a:rPr>
              <a:t>. They also will vary in how they customize practices described in the Framework. Organizations can determine activities that are important to critical service delivery and can prioritize investments to maximize the impact of each dollar spent. Ultimately, the Framework is aimed at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reducing</a:t>
            </a:r>
            <a:r>
              <a:rPr lang="en-US" altLang="zh-TW" sz="2000" dirty="0">
                <a:solidFill>
                  <a:srgbClr val="000000"/>
                </a:solidFill>
                <a:latin typeface="Arial" panose="020B0604020202020204" pitchFamily="34" charset="0"/>
                <a:cs typeface="Arial" panose="020B0604020202020204" pitchFamily="34" charset="0"/>
              </a:rPr>
              <a:t> and </a:t>
            </a:r>
            <a:r>
              <a:rPr lang="en-US" altLang="zh-TW" sz="20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better </a:t>
            </a:r>
            <a:r>
              <a:rPr lang="en-US" altLang="zh-TW" sz="2000" dirty="0">
                <a:solidFill>
                  <a:srgbClr val="000000"/>
                </a:solidFill>
                <a:latin typeface="Arial" panose="020B0604020202020204" pitchFamily="34" charset="0"/>
                <a:cs typeface="Arial" panose="020B0604020202020204" pitchFamily="34" charset="0"/>
              </a:rPr>
              <a:t>managing cybersecurity risks. </a:t>
            </a:r>
            <a:endParaRPr lang="zh-TW"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05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96886EA-1EF1-479D-93DD-77264B410BE4}"/>
              </a:ext>
            </a:extLst>
          </p:cNvPr>
          <p:cNvSpPr>
            <a:spLocks noGrp="1"/>
          </p:cNvSpPr>
          <p:nvPr>
            <p:ph type="title"/>
          </p:nvPr>
        </p:nvSpPr>
        <p:spPr>
          <a:xfrm>
            <a:off x="838200" y="365126"/>
            <a:ext cx="10515600" cy="641554"/>
          </a:xfrm>
          <a:solidFill>
            <a:schemeClr val="bg1"/>
          </a:solidFill>
        </p:spPr>
        <p:txBody>
          <a:bodyPr>
            <a:normAutofit fontScale="90000"/>
          </a:bodyPr>
          <a:lstStyle/>
          <a:p>
            <a:pPr algn="ctr"/>
            <a:r>
              <a:rPr lang="en-US" altLang="zh-TW" b="1" dirty="0"/>
              <a:t>Framework Introduction </a:t>
            </a:r>
            <a:endParaRPr lang="zh-TW" altLang="en-US" dirty="0"/>
          </a:p>
        </p:txBody>
      </p:sp>
      <p:sp>
        <p:nvSpPr>
          <p:cNvPr id="2" name="矩形 1">
            <a:extLst>
              <a:ext uri="{FF2B5EF4-FFF2-40B4-BE49-F238E27FC236}">
                <a16:creationId xmlns:a16="http://schemas.microsoft.com/office/drawing/2014/main" id="{A0A5456F-3A59-4305-9C2E-C463F9879B8C}"/>
              </a:ext>
            </a:extLst>
          </p:cNvPr>
          <p:cNvSpPr/>
          <p:nvPr/>
        </p:nvSpPr>
        <p:spPr>
          <a:xfrm>
            <a:off x="838200" y="1108119"/>
            <a:ext cx="10176545" cy="830997"/>
          </a:xfrm>
          <a:prstGeom prst="rect">
            <a:avLst/>
          </a:prstGeom>
        </p:spPr>
        <p:txBody>
          <a:bodyPr wrap="square">
            <a:spAutoFit/>
          </a:bodyPr>
          <a:lstStyle/>
          <a:p>
            <a:r>
              <a:rPr lang="en-US" altLang="zh-TW" sz="2400" dirty="0">
                <a:solidFill>
                  <a:srgbClr val="000000"/>
                </a:solidFill>
                <a:latin typeface="Arial" panose="020B0604020202020204" pitchFamily="34" charset="0"/>
                <a:cs typeface="Arial" panose="020B0604020202020204" pitchFamily="34" charset="0"/>
              </a:rPr>
              <a:t>The Framework is a </a:t>
            </a:r>
            <a:r>
              <a:rPr lang="en-US" altLang="zh-TW" sz="24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risk-based</a:t>
            </a:r>
            <a:r>
              <a:rPr lang="en-US" altLang="zh-TW" sz="2400" dirty="0">
                <a:solidFill>
                  <a:srgbClr val="000000"/>
                </a:solidFill>
                <a:latin typeface="Arial" panose="020B0604020202020204" pitchFamily="34" charset="0"/>
                <a:cs typeface="Arial" panose="020B0604020202020204" pitchFamily="34" charset="0"/>
              </a:rPr>
              <a:t> approach to managing cybersecurity risk, and is composed of three parts:</a:t>
            </a:r>
          </a:p>
        </p:txBody>
      </p:sp>
      <p:graphicFrame>
        <p:nvGraphicFramePr>
          <p:cNvPr id="3" name="表格 2">
            <a:extLst>
              <a:ext uri="{FF2B5EF4-FFF2-40B4-BE49-F238E27FC236}">
                <a16:creationId xmlns:a16="http://schemas.microsoft.com/office/drawing/2014/main" id="{5D4D1508-F93D-4693-8969-E8C553A6228C}"/>
              </a:ext>
            </a:extLst>
          </p:cNvPr>
          <p:cNvGraphicFramePr>
            <a:graphicFrameLocks noGrp="1"/>
          </p:cNvGraphicFramePr>
          <p:nvPr>
            <p:extLst>
              <p:ext uri="{D42A27DB-BD31-4B8C-83A1-F6EECF244321}">
                <p14:modId xmlns:p14="http://schemas.microsoft.com/office/powerpoint/2010/main" val="678059332"/>
              </p:ext>
            </p:extLst>
          </p:nvPr>
        </p:nvGraphicFramePr>
        <p:xfrm>
          <a:off x="3020037" y="2201027"/>
          <a:ext cx="5604311" cy="1483360"/>
        </p:xfrm>
        <a:graphic>
          <a:graphicData uri="http://schemas.openxmlformats.org/drawingml/2006/table">
            <a:tbl>
              <a:tblPr firstRow="1" bandRow="1">
                <a:tableStyleId>{5C22544A-7EE6-4342-B048-85BDC9FD1C3A}</a:tableStyleId>
              </a:tblPr>
              <a:tblGrid>
                <a:gridCol w="420966">
                  <a:extLst>
                    <a:ext uri="{9D8B030D-6E8A-4147-A177-3AD203B41FA5}">
                      <a16:colId xmlns:a16="http://schemas.microsoft.com/office/drawing/2014/main" val="4242667138"/>
                    </a:ext>
                  </a:extLst>
                </a:gridCol>
                <a:gridCol w="5183345">
                  <a:extLst>
                    <a:ext uri="{9D8B030D-6E8A-4147-A177-3AD203B41FA5}">
                      <a16:colId xmlns:a16="http://schemas.microsoft.com/office/drawing/2014/main" val="3679177890"/>
                    </a:ext>
                  </a:extLst>
                </a:gridCol>
              </a:tblGrid>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273197455"/>
                  </a:ext>
                </a:extLst>
              </a:tr>
              <a:tr h="370840">
                <a:tc>
                  <a:txBody>
                    <a:bodyPr/>
                    <a:lstStyle/>
                    <a:p>
                      <a:r>
                        <a:rPr lang="en-US" altLang="zh-TW" dirty="0"/>
                        <a:t>1.</a:t>
                      </a:r>
                      <a:endParaRPr lang="zh-TW" altLang="en-US" dirty="0"/>
                    </a:p>
                  </a:txBody>
                  <a:tcPr/>
                </a:tc>
                <a:tc>
                  <a:txBody>
                    <a:bodyPr/>
                    <a:lstStyle/>
                    <a:p>
                      <a:r>
                        <a:rPr lang="en-US" altLang="zh-TW" sz="1800" dirty="0">
                          <a:solidFill>
                            <a:srgbClr val="000000"/>
                          </a:solidFill>
                          <a:latin typeface="Arial" panose="020B0604020202020204" pitchFamily="34" charset="0"/>
                          <a:cs typeface="Arial" panose="020B0604020202020204" pitchFamily="34" charset="0"/>
                        </a:rPr>
                        <a:t>The Framework Core</a:t>
                      </a:r>
                      <a:endParaRPr lang="zh-TW" altLang="en-US" dirty="0"/>
                    </a:p>
                  </a:txBody>
                  <a:tcPr/>
                </a:tc>
                <a:extLst>
                  <a:ext uri="{0D108BD9-81ED-4DB2-BD59-A6C34878D82A}">
                    <a16:rowId xmlns:a16="http://schemas.microsoft.com/office/drawing/2014/main" val="2689410058"/>
                  </a:ext>
                </a:extLst>
              </a:tr>
              <a:tr h="370840">
                <a:tc>
                  <a:txBody>
                    <a:bodyPr/>
                    <a:lstStyle/>
                    <a:p>
                      <a:r>
                        <a:rPr lang="en-US" altLang="zh-TW" dirty="0"/>
                        <a:t>2.</a:t>
                      </a:r>
                      <a:endParaRPr lang="zh-TW" altLang="en-US" dirty="0"/>
                    </a:p>
                  </a:txBody>
                  <a:tcPr/>
                </a:tc>
                <a:tc>
                  <a:txBody>
                    <a:bodyPr/>
                    <a:lstStyle/>
                    <a:p>
                      <a:r>
                        <a:rPr lang="en-US" altLang="zh-TW" sz="1800" dirty="0">
                          <a:solidFill>
                            <a:srgbClr val="000000"/>
                          </a:solidFill>
                          <a:latin typeface="Arial" panose="020B0604020202020204" pitchFamily="34" charset="0"/>
                          <a:cs typeface="Arial" panose="020B0604020202020204" pitchFamily="34" charset="0"/>
                        </a:rPr>
                        <a:t>The Framework Implementation Tiers</a:t>
                      </a:r>
                      <a:endParaRPr lang="zh-TW" altLang="en-US" dirty="0"/>
                    </a:p>
                  </a:txBody>
                  <a:tcPr/>
                </a:tc>
                <a:extLst>
                  <a:ext uri="{0D108BD9-81ED-4DB2-BD59-A6C34878D82A}">
                    <a16:rowId xmlns:a16="http://schemas.microsoft.com/office/drawing/2014/main" val="1608128427"/>
                  </a:ext>
                </a:extLst>
              </a:tr>
              <a:tr h="370840">
                <a:tc>
                  <a:txBody>
                    <a:bodyPr/>
                    <a:lstStyle/>
                    <a:p>
                      <a:r>
                        <a:rPr lang="en-US" altLang="zh-TW" dirty="0"/>
                        <a:t>3.</a:t>
                      </a:r>
                      <a:endParaRPr lang="zh-TW" altLang="en-US" dirty="0"/>
                    </a:p>
                  </a:txBody>
                  <a:tcPr/>
                </a:tc>
                <a:tc>
                  <a:txBody>
                    <a:bodyPr/>
                    <a:lstStyle/>
                    <a:p>
                      <a:r>
                        <a:rPr lang="en-US" altLang="zh-TW" sz="1800" dirty="0">
                          <a:solidFill>
                            <a:srgbClr val="000000"/>
                          </a:solidFill>
                          <a:latin typeface="Arial" panose="020B0604020202020204" pitchFamily="34" charset="0"/>
                          <a:cs typeface="Arial" panose="020B0604020202020204" pitchFamily="34" charset="0"/>
                        </a:rPr>
                        <a:t>The Framework Profiles</a:t>
                      </a:r>
                      <a:endParaRPr lang="zh-TW" altLang="en-US" dirty="0"/>
                    </a:p>
                  </a:txBody>
                  <a:tcPr/>
                </a:tc>
                <a:extLst>
                  <a:ext uri="{0D108BD9-81ED-4DB2-BD59-A6C34878D82A}">
                    <a16:rowId xmlns:a16="http://schemas.microsoft.com/office/drawing/2014/main" val="944121628"/>
                  </a:ext>
                </a:extLst>
              </a:tr>
            </a:tbl>
          </a:graphicData>
        </a:graphic>
      </p:graphicFrame>
    </p:spTree>
    <p:extLst>
      <p:ext uri="{BB962C8B-B14F-4D97-AF65-F5344CB8AC3E}">
        <p14:creationId xmlns:p14="http://schemas.microsoft.com/office/powerpoint/2010/main" val="272560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60BEB-1BBA-47C5-957A-A3813E6B31DE}"/>
              </a:ext>
            </a:extLst>
          </p:cNvPr>
          <p:cNvSpPr>
            <a:spLocks noGrp="1"/>
          </p:cNvSpPr>
          <p:nvPr>
            <p:ph type="title"/>
          </p:nvPr>
        </p:nvSpPr>
        <p:spPr/>
        <p:txBody>
          <a:bodyPr/>
          <a:lstStyle/>
          <a:p>
            <a:pPr algn="ctr"/>
            <a:r>
              <a:rPr lang="en-US" altLang="zh-TW" b="1" dirty="0"/>
              <a:t>Framework Core</a:t>
            </a:r>
            <a:endParaRPr lang="zh-TW" altLang="en-US" b="1" dirty="0"/>
          </a:p>
        </p:txBody>
      </p:sp>
      <p:pic>
        <p:nvPicPr>
          <p:cNvPr id="1026" name="Picture 2" descr="Cybersecurity Framework Functions Wheel">
            <a:extLst>
              <a:ext uri="{FF2B5EF4-FFF2-40B4-BE49-F238E27FC236}">
                <a16:creationId xmlns:a16="http://schemas.microsoft.com/office/drawing/2014/main" id="{3A63F123-ACBC-42D9-8127-E3B842478D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9599" y="1875194"/>
            <a:ext cx="2827789" cy="28277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2D3E838-CA9A-43D4-B40E-9F0260F1BA8A}"/>
              </a:ext>
            </a:extLst>
          </p:cNvPr>
          <p:cNvGraphicFramePr>
            <a:graphicFrameLocks noGrp="1"/>
          </p:cNvGraphicFramePr>
          <p:nvPr>
            <p:extLst>
              <p:ext uri="{D42A27DB-BD31-4B8C-83A1-F6EECF244321}">
                <p14:modId xmlns:p14="http://schemas.microsoft.com/office/powerpoint/2010/main" val="2308111966"/>
              </p:ext>
            </p:extLst>
          </p:nvPr>
        </p:nvGraphicFramePr>
        <p:xfrm>
          <a:off x="4345682" y="1875194"/>
          <a:ext cx="6727786" cy="4297680"/>
        </p:xfrm>
        <a:graphic>
          <a:graphicData uri="http://schemas.openxmlformats.org/drawingml/2006/table">
            <a:tbl>
              <a:tblPr firstRow="1" bandRow="1">
                <a:tableStyleId>{5C22544A-7EE6-4342-B048-85BDC9FD1C3A}</a:tableStyleId>
              </a:tblPr>
              <a:tblGrid>
                <a:gridCol w="439278">
                  <a:extLst>
                    <a:ext uri="{9D8B030D-6E8A-4147-A177-3AD203B41FA5}">
                      <a16:colId xmlns:a16="http://schemas.microsoft.com/office/drawing/2014/main" val="655710391"/>
                    </a:ext>
                  </a:extLst>
                </a:gridCol>
                <a:gridCol w="1255113">
                  <a:extLst>
                    <a:ext uri="{9D8B030D-6E8A-4147-A177-3AD203B41FA5}">
                      <a16:colId xmlns:a16="http://schemas.microsoft.com/office/drawing/2014/main" val="465855974"/>
                    </a:ext>
                  </a:extLst>
                </a:gridCol>
                <a:gridCol w="5033395">
                  <a:extLst>
                    <a:ext uri="{9D8B030D-6E8A-4147-A177-3AD203B41FA5}">
                      <a16:colId xmlns:a16="http://schemas.microsoft.com/office/drawing/2014/main" val="3057717019"/>
                    </a:ext>
                  </a:extLst>
                </a:gridCol>
              </a:tblGrid>
              <a:tr h="370840">
                <a:tc>
                  <a:txBody>
                    <a:bodyPr/>
                    <a:lstStyle/>
                    <a:p>
                      <a:r>
                        <a:rPr lang="en-US" altLang="zh-TW" b="0" dirty="0">
                          <a:solidFill>
                            <a:schemeClr val="tx1"/>
                          </a:solidFill>
                        </a:rPr>
                        <a:t>1.</a:t>
                      </a:r>
                      <a:endParaRPr lang="zh-TW" altLang="en-US" b="0" dirty="0">
                        <a:solidFill>
                          <a:schemeClr val="tx1"/>
                        </a:solidFill>
                      </a:endParaRPr>
                    </a:p>
                  </a:txBody>
                  <a:tcPr>
                    <a:solidFill>
                      <a:srgbClr val="4AA4DB"/>
                    </a:solidFill>
                  </a:tcPr>
                </a:tc>
                <a:tc>
                  <a:txBody>
                    <a:bodyPr/>
                    <a:lstStyle/>
                    <a:p>
                      <a:r>
                        <a:rPr lang="en-US" altLang="zh-TW" sz="1800" b="1" i="0" u="none" strike="noStrike" kern="1200" baseline="0" dirty="0">
                          <a:solidFill>
                            <a:schemeClr val="dk1"/>
                          </a:solidFill>
                          <a:effectLst>
                            <a:outerShdw blurRad="38100" dist="38100" dir="2700000" algn="tl">
                              <a:srgbClr val="000000">
                                <a:alpha val="43137"/>
                              </a:srgbClr>
                            </a:outerShdw>
                          </a:effectLst>
                          <a:latin typeface="+mn-lt"/>
                          <a:ea typeface="+mn-ea"/>
                          <a:cs typeface="+mn-cs"/>
                        </a:rPr>
                        <a:t>Identify </a:t>
                      </a:r>
                      <a:endParaRPr lang="en-US" altLang="zh-TW" sz="1800" b="0" i="0" u="none" strike="noStrike" kern="1200" baseline="0" dirty="0">
                        <a:solidFill>
                          <a:schemeClr val="dk1"/>
                        </a:solidFill>
                        <a:effectLst>
                          <a:outerShdw blurRad="38100" dist="38100" dir="2700000" algn="tl">
                            <a:srgbClr val="000000">
                              <a:alpha val="43137"/>
                            </a:srgbClr>
                          </a:outerShdw>
                        </a:effectLst>
                        <a:latin typeface="+mn-lt"/>
                        <a:ea typeface="+mn-ea"/>
                        <a:cs typeface="+mn-cs"/>
                      </a:endParaRPr>
                    </a:p>
                  </a:txBody>
                  <a:tcPr>
                    <a:solidFill>
                      <a:srgbClr val="4AA4DB"/>
                    </a:solidFill>
                  </a:tcPr>
                </a:tc>
                <a:tc>
                  <a:txBody>
                    <a:bodyPr/>
                    <a:lstStyle/>
                    <a:p>
                      <a:r>
                        <a:rPr lang="en-US" altLang="zh-TW" sz="1800" b="0" i="0" u="none" strike="noStrike" kern="1200" baseline="0" dirty="0">
                          <a:solidFill>
                            <a:schemeClr val="dk1"/>
                          </a:solidFill>
                          <a:latin typeface="+mn-lt"/>
                          <a:ea typeface="+mn-ea"/>
                          <a:cs typeface="+mn-cs"/>
                        </a:rPr>
                        <a:t>Develop an organizational understanding to manage cybersecurity risk to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systems</a:t>
                      </a:r>
                      <a:r>
                        <a:rPr lang="en-US" altLang="zh-TW" sz="1800" b="0" i="0" u="none" strike="noStrike" kern="1200" baseline="0" dirty="0">
                          <a:solidFill>
                            <a:schemeClr val="dk1"/>
                          </a:solidFill>
                          <a:latin typeface="+mn-lt"/>
                          <a:ea typeface="+mn-ea"/>
                          <a:cs typeface="+mn-cs"/>
                        </a:rPr>
                        <a:t>,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people</a:t>
                      </a:r>
                      <a:r>
                        <a:rPr lang="en-US" altLang="zh-TW" sz="1800" b="0" i="0" u="none" strike="noStrike" kern="1200" baseline="0" dirty="0">
                          <a:solidFill>
                            <a:schemeClr val="dk1"/>
                          </a:solidFill>
                          <a:latin typeface="+mn-lt"/>
                          <a:ea typeface="+mn-ea"/>
                          <a:cs typeface="+mn-cs"/>
                        </a:rPr>
                        <a:t>,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assets</a:t>
                      </a:r>
                      <a:r>
                        <a:rPr lang="en-US" altLang="zh-TW" sz="1800" b="0" i="0" u="none" strike="noStrike" kern="1200" baseline="0" dirty="0">
                          <a:solidFill>
                            <a:schemeClr val="dk1"/>
                          </a:solidFill>
                          <a:latin typeface="+mn-lt"/>
                          <a:ea typeface="+mn-ea"/>
                          <a:cs typeface="+mn-cs"/>
                        </a:rPr>
                        <a:t>,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data</a:t>
                      </a:r>
                      <a:r>
                        <a:rPr lang="en-US" altLang="zh-TW" sz="1800" b="0" i="0" u="none" strike="noStrike" kern="1200" baseline="0" dirty="0">
                          <a:solidFill>
                            <a:schemeClr val="dk1"/>
                          </a:solidFill>
                          <a:latin typeface="+mn-lt"/>
                          <a:ea typeface="+mn-ea"/>
                          <a:cs typeface="+mn-cs"/>
                        </a:rPr>
                        <a:t>, and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capabilities</a:t>
                      </a:r>
                      <a:r>
                        <a:rPr lang="en-US" altLang="zh-TW" sz="1800" b="0" i="0" u="none" strike="noStrike" kern="1200" baseline="0" dirty="0">
                          <a:solidFill>
                            <a:schemeClr val="dk1"/>
                          </a:solidFill>
                          <a:latin typeface="+mn-lt"/>
                          <a:ea typeface="+mn-ea"/>
                          <a:cs typeface="+mn-cs"/>
                        </a:rPr>
                        <a:t>. </a:t>
                      </a:r>
                    </a:p>
                  </a:txBody>
                  <a:tcPr>
                    <a:solidFill>
                      <a:srgbClr val="4AA4DB"/>
                    </a:solidFill>
                  </a:tcPr>
                </a:tc>
                <a:extLst>
                  <a:ext uri="{0D108BD9-81ED-4DB2-BD59-A6C34878D82A}">
                    <a16:rowId xmlns:a16="http://schemas.microsoft.com/office/drawing/2014/main" val="2141530636"/>
                  </a:ext>
                </a:extLst>
              </a:tr>
              <a:tr h="370840">
                <a:tc>
                  <a:txBody>
                    <a:bodyPr/>
                    <a:lstStyle/>
                    <a:p>
                      <a:r>
                        <a:rPr lang="en-US" altLang="zh-TW" dirty="0"/>
                        <a:t>2.</a:t>
                      </a:r>
                      <a:endParaRPr lang="zh-TW" altLang="en-US" dirty="0"/>
                    </a:p>
                  </a:txBody>
                  <a:tcPr>
                    <a:solidFill>
                      <a:srgbClr val="825193"/>
                    </a:solidFill>
                  </a:tcPr>
                </a:tc>
                <a:tc>
                  <a:txBody>
                    <a:bodyPr/>
                    <a:lstStyle/>
                    <a:p>
                      <a:r>
                        <a:rPr lang="en-US" altLang="zh-TW" sz="1800" b="1" i="0" u="none" strike="noStrike" kern="1200" baseline="0" dirty="0">
                          <a:solidFill>
                            <a:schemeClr val="dk1"/>
                          </a:solidFill>
                          <a:effectLst>
                            <a:outerShdw blurRad="38100" dist="38100" dir="2700000" algn="tl">
                              <a:srgbClr val="000000">
                                <a:alpha val="43137"/>
                              </a:srgbClr>
                            </a:outerShdw>
                          </a:effectLst>
                          <a:latin typeface="+mn-lt"/>
                          <a:ea typeface="+mn-ea"/>
                          <a:cs typeface="+mn-cs"/>
                        </a:rPr>
                        <a:t>Protect </a:t>
                      </a:r>
                      <a:endParaRPr lang="en-US" altLang="zh-TW" sz="1800" b="0" i="0" u="none" strike="noStrike" kern="1200" baseline="0" dirty="0">
                        <a:solidFill>
                          <a:schemeClr val="dk1"/>
                        </a:solidFill>
                        <a:effectLst>
                          <a:outerShdw blurRad="38100" dist="38100" dir="2700000" algn="tl">
                            <a:srgbClr val="000000">
                              <a:alpha val="43137"/>
                            </a:srgbClr>
                          </a:outerShdw>
                        </a:effectLst>
                        <a:latin typeface="+mn-lt"/>
                        <a:ea typeface="+mn-ea"/>
                        <a:cs typeface="+mn-cs"/>
                      </a:endParaRPr>
                    </a:p>
                  </a:txBody>
                  <a:tcPr>
                    <a:solidFill>
                      <a:srgbClr val="825193"/>
                    </a:solidFill>
                  </a:tcPr>
                </a:tc>
                <a:tc>
                  <a:txBody>
                    <a:bodyPr/>
                    <a:lstStyle/>
                    <a:p>
                      <a:r>
                        <a:rPr lang="en-US" altLang="zh-TW" sz="1800" b="0" i="0" u="none" strike="noStrike" kern="1200" baseline="0" dirty="0">
                          <a:solidFill>
                            <a:schemeClr val="tx1"/>
                          </a:solidFill>
                          <a:effectLst/>
                          <a:latin typeface="+mn-lt"/>
                          <a:ea typeface="+mn-ea"/>
                          <a:cs typeface="+mn-cs"/>
                        </a:rPr>
                        <a:t>Develop</a:t>
                      </a:r>
                      <a:r>
                        <a:rPr lang="en-US" altLang="zh-TW" sz="1800" b="0" i="0" u="none" strike="noStrike" kern="1200" baseline="0" dirty="0">
                          <a:solidFill>
                            <a:schemeClr val="dk1"/>
                          </a:solidFill>
                          <a:latin typeface="+mn-lt"/>
                          <a:ea typeface="+mn-ea"/>
                          <a:cs typeface="+mn-cs"/>
                        </a:rPr>
                        <a:t> and </a:t>
                      </a:r>
                      <a:r>
                        <a:rPr lang="en-US" altLang="zh-TW" sz="1800" b="0" i="0" u="none" strike="noStrike" kern="1200" baseline="0" dirty="0">
                          <a:solidFill>
                            <a:schemeClr val="tx1"/>
                          </a:solidFill>
                          <a:effectLst/>
                          <a:latin typeface="+mn-lt"/>
                          <a:ea typeface="+mn-ea"/>
                          <a:cs typeface="+mn-cs"/>
                        </a:rPr>
                        <a:t>implement</a:t>
                      </a:r>
                      <a:r>
                        <a:rPr lang="en-US" altLang="zh-TW" sz="1800" b="0" i="0" u="none" strike="noStrike" kern="1200" baseline="0" dirty="0">
                          <a:solidFill>
                            <a:schemeClr val="dk1"/>
                          </a:solidFill>
                          <a:latin typeface="+mn-lt"/>
                          <a:ea typeface="+mn-ea"/>
                          <a:cs typeface="+mn-cs"/>
                        </a:rPr>
                        <a:t> </a:t>
                      </a:r>
                      <a:r>
                        <a:rPr lang="en-US" altLang="zh-TW" sz="1800" b="0" i="0" u="none" strike="noStrike" kern="1200" baseline="0" dirty="0">
                          <a:solidFill>
                            <a:schemeClr val="tx1"/>
                          </a:solidFill>
                          <a:effectLst/>
                          <a:latin typeface="+mn-lt"/>
                          <a:ea typeface="+mn-ea"/>
                          <a:cs typeface="+mn-cs"/>
                        </a:rPr>
                        <a:t>appropriate</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 safeguards</a:t>
                      </a:r>
                      <a:r>
                        <a:rPr lang="en-US" altLang="zh-TW" sz="1800" b="0" i="0" u="none" strike="noStrike" kern="1200" baseline="0" dirty="0">
                          <a:solidFill>
                            <a:schemeClr val="dk1"/>
                          </a:solidFill>
                          <a:latin typeface="+mn-lt"/>
                          <a:ea typeface="+mn-ea"/>
                          <a:cs typeface="+mn-cs"/>
                        </a:rPr>
                        <a:t> to ensure delivery of critical services. </a:t>
                      </a:r>
                    </a:p>
                  </a:txBody>
                  <a:tcPr>
                    <a:solidFill>
                      <a:srgbClr val="825193"/>
                    </a:solidFill>
                  </a:tcPr>
                </a:tc>
                <a:extLst>
                  <a:ext uri="{0D108BD9-81ED-4DB2-BD59-A6C34878D82A}">
                    <a16:rowId xmlns:a16="http://schemas.microsoft.com/office/drawing/2014/main" val="3584161695"/>
                  </a:ext>
                </a:extLst>
              </a:tr>
              <a:tr h="370840">
                <a:tc>
                  <a:txBody>
                    <a:bodyPr/>
                    <a:lstStyle/>
                    <a:p>
                      <a:r>
                        <a:rPr lang="en-US" altLang="zh-TW" dirty="0"/>
                        <a:t>3.</a:t>
                      </a:r>
                    </a:p>
                  </a:txBody>
                  <a:tcPr>
                    <a:solidFill>
                      <a:srgbClr val="F89D1C"/>
                    </a:solidFill>
                  </a:tcPr>
                </a:tc>
                <a:tc>
                  <a:txBody>
                    <a:bodyPr/>
                    <a:lstStyle/>
                    <a:p>
                      <a:r>
                        <a:rPr lang="en-US" altLang="zh-TW" sz="1800" b="1" i="0" u="none" strike="noStrike" kern="1200" baseline="0" dirty="0">
                          <a:solidFill>
                            <a:schemeClr val="dk1"/>
                          </a:solidFill>
                          <a:effectLst>
                            <a:outerShdw blurRad="38100" dist="38100" dir="2700000" algn="tl">
                              <a:srgbClr val="000000">
                                <a:alpha val="43137"/>
                              </a:srgbClr>
                            </a:outerShdw>
                          </a:effectLst>
                          <a:latin typeface="+mn-lt"/>
                          <a:ea typeface="+mn-ea"/>
                          <a:cs typeface="+mn-cs"/>
                        </a:rPr>
                        <a:t>Detect </a:t>
                      </a:r>
                      <a:endParaRPr lang="en-US" altLang="zh-TW" sz="1800" b="0" i="0" u="none" strike="noStrike" kern="1200" baseline="0" dirty="0">
                        <a:solidFill>
                          <a:schemeClr val="dk1"/>
                        </a:solidFill>
                        <a:effectLst>
                          <a:outerShdw blurRad="38100" dist="38100" dir="2700000" algn="tl">
                            <a:srgbClr val="000000">
                              <a:alpha val="43137"/>
                            </a:srgbClr>
                          </a:outerShdw>
                        </a:effectLst>
                        <a:latin typeface="+mn-lt"/>
                        <a:ea typeface="+mn-ea"/>
                        <a:cs typeface="+mn-cs"/>
                      </a:endParaRPr>
                    </a:p>
                  </a:txBody>
                  <a:tcPr>
                    <a:solidFill>
                      <a:srgbClr val="F89D1C"/>
                    </a:solidFill>
                  </a:tcPr>
                </a:tc>
                <a:tc>
                  <a:txBody>
                    <a:bodyPr/>
                    <a:lstStyle/>
                    <a:p>
                      <a:r>
                        <a:rPr lang="en-US" altLang="zh-TW" sz="1800" b="0" i="0" u="none" strike="noStrike" kern="1200" baseline="0" dirty="0">
                          <a:solidFill>
                            <a:schemeClr val="dk1"/>
                          </a:solidFill>
                          <a:latin typeface="+mn-lt"/>
                          <a:ea typeface="+mn-ea"/>
                          <a:cs typeface="+mn-cs"/>
                        </a:rPr>
                        <a:t>Develop and implement appropriate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activities</a:t>
                      </a:r>
                      <a:r>
                        <a:rPr lang="en-US" altLang="zh-TW" sz="1800" b="0" i="0" u="none" strike="noStrike" kern="1200" baseline="0" dirty="0">
                          <a:solidFill>
                            <a:schemeClr val="dk1"/>
                          </a:solidFill>
                          <a:latin typeface="+mn-lt"/>
                          <a:ea typeface="+mn-ea"/>
                          <a:cs typeface="+mn-cs"/>
                        </a:rPr>
                        <a:t> to identify the occurrence of a cybersecurity event. </a:t>
                      </a:r>
                    </a:p>
                  </a:txBody>
                  <a:tcPr>
                    <a:solidFill>
                      <a:srgbClr val="F89D1C"/>
                    </a:solidFill>
                  </a:tcPr>
                </a:tc>
                <a:extLst>
                  <a:ext uri="{0D108BD9-81ED-4DB2-BD59-A6C34878D82A}">
                    <a16:rowId xmlns:a16="http://schemas.microsoft.com/office/drawing/2014/main" val="3203040019"/>
                  </a:ext>
                </a:extLst>
              </a:tr>
              <a:tr h="370840">
                <a:tc>
                  <a:txBody>
                    <a:bodyPr/>
                    <a:lstStyle/>
                    <a:p>
                      <a:r>
                        <a:rPr lang="en-US" altLang="zh-TW" dirty="0"/>
                        <a:t>4.</a:t>
                      </a:r>
                      <a:endParaRPr lang="zh-TW" altLang="en-US" dirty="0"/>
                    </a:p>
                  </a:txBody>
                  <a:tcPr>
                    <a:solidFill>
                      <a:srgbClr val="EB3D44"/>
                    </a:solidFill>
                  </a:tcPr>
                </a:tc>
                <a:tc>
                  <a:txBody>
                    <a:bodyPr/>
                    <a:lstStyle/>
                    <a:p>
                      <a:r>
                        <a:rPr lang="en-US" altLang="zh-TW" sz="1800" b="1" i="0" u="none" strike="noStrike" kern="1200" baseline="0" dirty="0">
                          <a:solidFill>
                            <a:schemeClr val="dk1"/>
                          </a:solidFill>
                          <a:effectLst>
                            <a:outerShdw blurRad="38100" dist="38100" dir="2700000" algn="tl">
                              <a:srgbClr val="000000">
                                <a:alpha val="43137"/>
                              </a:srgbClr>
                            </a:outerShdw>
                          </a:effectLst>
                          <a:latin typeface="+mn-lt"/>
                          <a:ea typeface="+mn-ea"/>
                          <a:cs typeface="+mn-cs"/>
                        </a:rPr>
                        <a:t>Respond </a:t>
                      </a:r>
                      <a:endParaRPr lang="en-US" altLang="zh-TW" sz="1800" b="0" i="0" u="none" strike="noStrike" kern="1200" baseline="0" dirty="0">
                        <a:solidFill>
                          <a:schemeClr val="dk1"/>
                        </a:solidFill>
                        <a:effectLst>
                          <a:outerShdw blurRad="38100" dist="38100" dir="2700000" algn="tl">
                            <a:srgbClr val="000000">
                              <a:alpha val="43137"/>
                            </a:srgbClr>
                          </a:outerShdw>
                        </a:effectLst>
                        <a:latin typeface="+mn-lt"/>
                        <a:ea typeface="+mn-ea"/>
                        <a:cs typeface="+mn-cs"/>
                      </a:endParaRPr>
                    </a:p>
                  </a:txBody>
                  <a:tcPr>
                    <a:solidFill>
                      <a:srgbClr val="EB3D44"/>
                    </a:solidFill>
                  </a:tcPr>
                </a:tc>
                <a:tc>
                  <a:txBody>
                    <a:bodyPr/>
                    <a:lstStyle/>
                    <a:p>
                      <a:r>
                        <a:rPr lang="en-US" altLang="zh-TW" sz="1800" b="0" i="0" u="none" strike="noStrike" kern="1200" baseline="0" dirty="0">
                          <a:solidFill>
                            <a:schemeClr val="dk1"/>
                          </a:solidFill>
                          <a:latin typeface="+mn-lt"/>
                          <a:ea typeface="+mn-ea"/>
                          <a:cs typeface="+mn-cs"/>
                        </a:rPr>
                        <a:t>Develop and implement appropriate activities to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take action regarding </a:t>
                      </a:r>
                      <a:r>
                        <a:rPr lang="en-US" altLang="zh-TW" sz="1800" b="0" i="0" u="none" strike="noStrike" kern="1200" baseline="0" dirty="0">
                          <a:solidFill>
                            <a:schemeClr val="dk1"/>
                          </a:solidFill>
                          <a:latin typeface="+mn-lt"/>
                          <a:ea typeface="+mn-ea"/>
                          <a:cs typeface="+mn-cs"/>
                        </a:rPr>
                        <a:t>a detected cybersecurity incident </a:t>
                      </a:r>
                    </a:p>
                  </a:txBody>
                  <a:tcPr>
                    <a:solidFill>
                      <a:srgbClr val="EB3D44"/>
                    </a:solidFill>
                  </a:tcPr>
                </a:tc>
                <a:extLst>
                  <a:ext uri="{0D108BD9-81ED-4DB2-BD59-A6C34878D82A}">
                    <a16:rowId xmlns:a16="http://schemas.microsoft.com/office/drawing/2014/main" val="1993616274"/>
                  </a:ext>
                </a:extLst>
              </a:tr>
              <a:tr h="370840">
                <a:tc>
                  <a:txBody>
                    <a:bodyPr/>
                    <a:lstStyle/>
                    <a:p>
                      <a:r>
                        <a:rPr lang="en-US" altLang="zh-TW" dirty="0"/>
                        <a:t>5.</a:t>
                      </a:r>
                      <a:endParaRPr lang="zh-TW" altLang="en-US" dirty="0"/>
                    </a:p>
                  </a:txBody>
                  <a:tcPr>
                    <a:solidFill>
                      <a:srgbClr val="37B34A"/>
                    </a:solidFill>
                  </a:tcPr>
                </a:tc>
                <a:tc>
                  <a:txBody>
                    <a:bodyPr/>
                    <a:lstStyle/>
                    <a:p>
                      <a:r>
                        <a:rPr lang="en-US" altLang="zh-TW" sz="1800" b="1" i="0" u="none" strike="noStrike" kern="1200" baseline="0" dirty="0">
                          <a:solidFill>
                            <a:schemeClr val="dk1"/>
                          </a:solidFill>
                          <a:effectLst>
                            <a:outerShdw blurRad="38100" dist="38100" dir="2700000" algn="tl">
                              <a:srgbClr val="000000">
                                <a:alpha val="43137"/>
                              </a:srgbClr>
                            </a:outerShdw>
                          </a:effectLst>
                          <a:latin typeface="+mn-lt"/>
                          <a:ea typeface="+mn-ea"/>
                          <a:cs typeface="+mn-cs"/>
                        </a:rPr>
                        <a:t>Recover </a:t>
                      </a:r>
                      <a:endParaRPr lang="en-US" altLang="zh-TW" sz="1800" b="0" i="0" u="none" strike="noStrike" kern="1200" baseline="0" dirty="0">
                        <a:solidFill>
                          <a:schemeClr val="dk1"/>
                        </a:solidFill>
                        <a:effectLst>
                          <a:outerShdw blurRad="38100" dist="38100" dir="2700000" algn="tl">
                            <a:srgbClr val="000000">
                              <a:alpha val="43137"/>
                            </a:srgbClr>
                          </a:outerShdw>
                        </a:effectLst>
                        <a:latin typeface="+mn-lt"/>
                        <a:ea typeface="+mn-ea"/>
                        <a:cs typeface="+mn-cs"/>
                      </a:endParaRPr>
                    </a:p>
                  </a:txBody>
                  <a:tcPr>
                    <a:solidFill>
                      <a:srgbClr val="37B34A"/>
                    </a:solidFill>
                  </a:tcPr>
                </a:tc>
                <a:tc>
                  <a:txBody>
                    <a:bodyPr/>
                    <a:lstStyle/>
                    <a:p>
                      <a:r>
                        <a:rPr lang="en-US" altLang="zh-TW" sz="1800" b="0" i="0" u="none" strike="noStrike" kern="1200" baseline="0" dirty="0">
                          <a:solidFill>
                            <a:schemeClr val="dk1"/>
                          </a:solidFill>
                          <a:latin typeface="+mn-lt"/>
                          <a:ea typeface="+mn-ea"/>
                          <a:cs typeface="+mn-cs"/>
                        </a:rPr>
                        <a:t>Develop and implement appropriate activities to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maintain</a:t>
                      </a:r>
                      <a:r>
                        <a:rPr lang="en-US" altLang="zh-TW" sz="1800" b="0" i="0" u="none" strike="noStrike" kern="1200" baseline="0" dirty="0">
                          <a:solidFill>
                            <a:schemeClr val="dk1"/>
                          </a:solidFill>
                          <a:latin typeface="+mn-lt"/>
                          <a:ea typeface="+mn-ea"/>
                          <a:cs typeface="+mn-cs"/>
                        </a:rPr>
                        <a:t> plans for resilience and to </a:t>
                      </a:r>
                      <a:r>
                        <a:rPr lang="en-US" altLang="zh-TW" sz="1800" b="1" i="0" u="none" strike="noStrike" kern="1200" baseline="0" dirty="0">
                          <a:solidFill>
                            <a:srgbClr val="FF0000"/>
                          </a:solidFill>
                          <a:effectLst>
                            <a:outerShdw blurRad="38100" dist="38100" dir="2700000" algn="tl">
                              <a:srgbClr val="000000">
                                <a:alpha val="43137"/>
                              </a:srgbClr>
                            </a:outerShdw>
                          </a:effectLst>
                          <a:latin typeface="+mn-lt"/>
                          <a:ea typeface="+mn-ea"/>
                          <a:cs typeface="+mn-cs"/>
                        </a:rPr>
                        <a:t>restore</a:t>
                      </a:r>
                      <a:r>
                        <a:rPr lang="en-US" altLang="zh-TW" sz="1800" b="0" i="0" u="none" strike="noStrike" kern="1200" baseline="0" dirty="0">
                          <a:solidFill>
                            <a:schemeClr val="dk1"/>
                          </a:solidFill>
                          <a:latin typeface="+mn-lt"/>
                          <a:ea typeface="+mn-ea"/>
                          <a:cs typeface="+mn-cs"/>
                        </a:rPr>
                        <a:t> any capabilities or services that were impaired due to a cybersecurity incident. </a:t>
                      </a:r>
                    </a:p>
                  </a:txBody>
                  <a:tcPr>
                    <a:solidFill>
                      <a:srgbClr val="37B34A"/>
                    </a:solidFill>
                  </a:tcPr>
                </a:tc>
                <a:extLst>
                  <a:ext uri="{0D108BD9-81ED-4DB2-BD59-A6C34878D82A}">
                    <a16:rowId xmlns:a16="http://schemas.microsoft.com/office/drawing/2014/main" val="3222446880"/>
                  </a:ext>
                </a:extLst>
              </a:tr>
            </a:tbl>
          </a:graphicData>
        </a:graphic>
      </p:graphicFrame>
    </p:spTree>
    <p:extLst>
      <p:ext uri="{BB962C8B-B14F-4D97-AF65-F5344CB8AC3E}">
        <p14:creationId xmlns:p14="http://schemas.microsoft.com/office/powerpoint/2010/main" val="228913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outerShdw blurRad="38100" dist="38100" dir="2700000" algn="tl">
                    <a:srgbClr val="000000">
                      <a:alpha val="43137"/>
                    </a:srgbClr>
                  </a:outerShdw>
                </a:effectLst>
              </a:rPr>
              <a:t>Asset Management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3934254547"/>
              </p:ext>
            </p:extLst>
          </p:nvPr>
        </p:nvGraphicFramePr>
        <p:xfrm>
          <a:off x="525360" y="1778466"/>
          <a:ext cx="11141279" cy="4206240"/>
        </p:xfrm>
        <a:graphic>
          <a:graphicData uri="http://schemas.openxmlformats.org/drawingml/2006/table">
            <a:tbl>
              <a:tblPr firstRow="1" bandRow="1">
                <a:tableStyleId>{5C22544A-7EE6-4342-B048-85BDC9FD1C3A}</a:tableStyleId>
              </a:tblPr>
              <a:tblGrid>
                <a:gridCol w="916219">
                  <a:extLst>
                    <a:ext uri="{9D8B030D-6E8A-4147-A177-3AD203B41FA5}">
                      <a16:colId xmlns:a16="http://schemas.microsoft.com/office/drawing/2014/main" val="2067582990"/>
                    </a:ext>
                  </a:extLst>
                </a:gridCol>
                <a:gridCol w="3673259">
                  <a:extLst>
                    <a:ext uri="{9D8B030D-6E8A-4147-A177-3AD203B41FA5}">
                      <a16:colId xmlns:a16="http://schemas.microsoft.com/office/drawing/2014/main" val="2716041923"/>
                    </a:ext>
                  </a:extLst>
                </a:gridCol>
                <a:gridCol w="6551801">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6">
                  <a:txBody>
                    <a:bodyPr/>
                    <a:lstStyle/>
                    <a:p>
                      <a:r>
                        <a:rPr lang="en-US" altLang="zh-TW" dirty="0"/>
                        <a:t>ID.AM</a:t>
                      </a:r>
                      <a:endParaRPr lang="zh-TW" altLang="en-US" dirty="0"/>
                    </a:p>
                  </a:txBody>
                  <a:tcPr/>
                </a:tc>
                <a:tc rowSpan="6">
                  <a:txBody>
                    <a:bodyPr/>
                    <a:lstStyle/>
                    <a:p>
                      <a:r>
                        <a:rPr lang="en-US" altLang="zh-TW" dirty="0">
                          <a:effectLst/>
                        </a:rPr>
                        <a:t>Asset Management (ID.AM): The </a:t>
                      </a:r>
                      <a:r>
                        <a:rPr lang="en-US" altLang="zh-TW" b="1" dirty="0">
                          <a:solidFill>
                            <a:srgbClr val="FF0000"/>
                          </a:solidFill>
                          <a:effectLst>
                            <a:outerShdw blurRad="38100" dist="38100" dir="2700000" algn="tl">
                              <a:srgbClr val="000000">
                                <a:alpha val="43137"/>
                              </a:srgbClr>
                            </a:outerShdw>
                          </a:effectLst>
                        </a:rPr>
                        <a:t>data</a:t>
                      </a:r>
                      <a:r>
                        <a:rPr lang="en-US" altLang="zh-TW" dirty="0">
                          <a:effectLst/>
                        </a:rPr>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personnel</a:t>
                      </a:r>
                      <a:r>
                        <a:rPr lang="en-US" altLang="zh-TW" dirty="0">
                          <a:effectLst/>
                        </a:rPr>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devices</a:t>
                      </a:r>
                      <a:r>
                        <a:rPr lang="en-US" altLang="zh-TW" dirty="0">
                          <a:effectLst/>
                        </a:rPr>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systems</a:t>
                      </a:r>
                      <a:r>
                        <a:rPr lang="en-US" altLang="zh-TW" dirty="0">
                          <a:effectLst/>
                        </a:rPr>
                        <a:t>, and </a:t>
                      </a:r>
                      <a:r>
                        <a:rPr lang="en-US" altLang="zh-TW" sz="1800" b="1" kern="1200" dirty="0">
                          <a:solidFill>
                            <a:srgbClr val="FF0000"/>
                          </a:solidFill>
                          <a:effectLst/>
                          <a:latin typeface="+mn-lt"/>
                          <a:ea typeface="+mn-ea"/>
                          <a:cs typeface="+mn-cs"/>
                        </a:rPr>
                        <a:t>facilities</a:t>
                      </a:r>
                      <a:r>
                        <a:rPr lang="en-US" altLang="zh-TW" dirty="0">
                          <a:effectLst/>
                        </a:rPr>
                        <a:t> that enable the organization to achieve business purposes are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identified</a:t>
                      </a:r>
                      <a:r>
                        <a:rPr lang="en-US" altLang="zh-TW" dirty="0">
                          <a:effectLst/>
                        </a:rPr>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managed</a:t>
                      </a:r>
                      <a:r>
                        <a:rPr lang="en-US" altLang="zh-TW" dirty="0">
                          <a:effectLst/>
                        </a:rPr>
                        <a:t> consistent with their relative importance to organizational objectives and the organization’s risk strategy.</a:t>
                      </a:r>
                      <a:endParaRPr lang="zh-TW" altLang="en-US" dirty="0">
                        <a:effectLst/>
                      </a:endParaRPr>
                    </a:p>
                  </a:txBody>
                  <a:tcPr/>
                </a:tc>
                <a:tc>
                  <a:txBody>
                    <a:bodyPr/>
                    <a:lstStyle/>
                    <a:p>
                      <a:r>
                        <a:rPr lang="en-US" altLang="zh-TW" dirty="0"/>
                        <a:t>ID.AM-1: </a:t>
                      </a:r>
                      <a:r>
                        <a:rPr lang="en-US" altLang="zh-TW" b="1" dirty="0">
                          <a:solidFill>
                            <a:srgbClr val="FF0000"/>
                          </a:solidFill>
                          <a:effectLst>
                            <a:outerShdw blurRad="38100" dist="38100" dir="2700000" algn="tl">
                              <a:srgbClr val="000000">
                                <a:alpha val="43137"/>
                              </a:srgbClr>
                            </a:outerShdw>
                          </a:effectLst>
                        </a:rPr>
                        <a:t>Physical devices</a:t>
                      </a:r>
                      <a:r>
                        <a:rPr lang="en-US" altLang="zh-TW" dirty="0"/>
                        <a:t> and </a:t>
                      </a:r>
                      <a:r>
                        <a:rPr lang="en-US" altLang="zh-TW" b="1" dirty="0">
                          <a:solidFill>
                            <a:srgbClr val="FF0000"/>
                          </a:solidFill>
                          <a:effectLst>
                            <a:outerShdw blurRad="38100" dist="38100" dir="2700000" algn="tl">
                              <a:srgbClr val="000000">
                                <a:alpha val="43137"/>
                              </a:srgbClr>
                            </a:outerShdw>
                          </a:effectLst>
                        </a:rPr>
                        <a:t>systems</a:t>
                      </a:r>
                      <a:r>
                        <a:rPr lang="en-US" altLang="zh-TW" dirty="0"/>
                        <a:t> within the organization are </a:t>
                      </a:r>
                      <a:r>
                        <a:rPr lang="en-US" altLang="zh-TW" b="0" dirty="0">
                          <a:solidFill>
                            <a:schemeClr val="tx1"/>
                          </a:solidFill>
                          <a:effectLst/>
                        </a:rPr>
                        <a:t>inventoried</a:t>
                      </a:r>
                      <a:endParaRPr lang="zh-TW" altLang="en-US" b="0" dirty="0">
                        <a:solidFill>
                          <a:schemeClr val="tx1"/>
                        </a:solidFill>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ID.AM-2: </a:t>
                      </a:r>
                      <a:r>
                        <a:rPr lang="en-US" altLang="zh-TW" b="1" dirty="0">
                          <a:solidFill>
                            <a:srgbClr val="FF0000"/>
                          </a:solidFill>
                          <a:effectLst>
                            <a:outerShdw blurRad="38100" dist="38100" dir="2700000" algn="tl">
                              <a:srgbClr val="000000">
                                <a:alpha val="43137"/>
                              </a:srgbClr>
                            </a:outerShdw>
                          </a:effectLst>
                        </a:rPr>
                        <a:t>Software platforms </a:t>
                      </a:r>
                      <a:r>
                        <a:rPr lang="en-US" altLang="zh-TW" dirty="0"/>
                        <a:t>and </a:t>
                      </a:r>
                      <a:r>
                        <a:rPr lang="en-US" altLang="zh-TW" b="1" dirty="0">
                          <a:solidFill>
                            <a:srgbClr val="FF0000"/>
                          </a:solidFill>
                          <a:effectLst>
                            <a:outerShdw blurRad="38100" dist="38100" dir="2700000" algn="tl">
                              <a:srgbClr val="000000">
                                <a:alpha val="43137"/>
                              </a:srgbClr>
                            </a:outerShdw>
                          </a:effectLst>
                        </a:rPr>
                        <a:t>applications</a:t>
                      </a:r>
                      <a:r>
                        <a:rPr lang="en-US" altLang="zh-TW" dirty="0"/>
                        <a:t> within the organization are inventoried</a:t>
                      </a:r>
                      <a:endParaRPr lang="zh-TW" altLang="en-US" dirty="0"/>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ID.AM-3: Organizational </a:t>
                      </a:r>
                      <a:r>
                        <a:rPr lang="en-US" altLang="zh-TW" b="1" dirty="0">
                          <a:solidFill>
                            <a:srgbClr val="FF0000"/>
                          </a:solidFill>
                          <a:effectLst>
                            <a:outerShdw blurRad="38100" dist="38100" dir="2700000" algn="tl">
                              <a:srgbClr val="000000">
                                <a:alpha val="43137"/>
                              </a:srgbClr>
                            </a:outerShdw>
                          </a:effectLst>
                        </a:rPr>
                        <a:t>communication</a:t>
                      </a:r>
                      <a:r>
                        <a:rPr lang="en-US" altLang="zh-TW" dirty="0"/>
                        <a:t> and </a:t>
                      </a:r>
                      <a:r>
                        <a:rPr lang="en-US" altLang="zh-TW" b="1" dirty="0">
                          <a:solidFill>
                            <a:srgbClr val="FF0000"/>
                          </a:solidFill>
                          <a:effectLst>
                            <a:outerShdw blurRad="38100" dist="38100" dir="2700000" algn="tl">
                              <a:srgbClr val="000000">
                                <a:alpha val="43137"/>
                              </a:srgbClr>
                            </a:outerShdw>
                          </a:effectLst>
                        </a:rPr>
                        <a:t>data flows </a:t>
                      </a:r>
                      <a:r>
                        <a:rPr lang="en-US" altLang="zh-TW" dirty="0"/>
                        <a:t>are mapped</a:t>
                      </a:r>
                      <a:endParaRPr lang="zh-TW" altLang="en-US" dirty="0"/>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ID.AM-4: External information systems are catalogued</a:t>
                      </a:r>
                      <a:endParaRPr lang="zh-TW" altLang="en-US" dirty="0"/>
                    </a:p>
                  </a:txBody>
                  <a:tcPr/>
                </a:tc>
                <a:extLst>
                  <a:ext uri="{0D108BD9-81ED-4DB2-BD59-A6C34878D82A}">
                    <a16:rowId xmlns:a16="http://schemas.microsoft.com/office/drawing/2014/main" val="365730350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ID.AM-5: </a:t>
                      </a:r>
                      <a:r>
                        <a:rPr lang="en-US" altLang="zh-TW" b="1" dirty="0">
                          <a:solidFill>
                            <a:srgbClr val="FF0000"/>
                          </a:solidFill>
                          <a:effectLst>
                            <a:outerShdw blurRad="38100" dist="38100" dir="2700000" algn="tl">
                              <a:srgbClr val="000000">
                                <a:alpha val="43137"/>
                              </a:srgbClr>
                            </a:outerShdw>
                          </a:effectLst>
                        </a:rPr>
                        <a:t>Resources</a:t>
                      </a:r>
                      <a:r>
                        <a:rPr lang="en-US" altLang="zh-TW" dirty="0"/>
                        <a:t> (e.g., hardware, devices, data, time, personnel, and software) are prioritized based on their </a:t>
                      </a:r>
                      <a:r>
                        <a:rPr lang="en-US" altLang="zh-TW" b="1" dirty="0">
                          <a:solidFill>
                            <a:srgbClr val="FF0000"/>
                          </a:solidFill>
                          <a:effectLst>
                            <a:outerShdw blurRad="38100" dist="38100" dir="2700000" algn="tl">
                              <a:srgbClr val="000000">
                                <a:alpha val="43137"/>
                              </a:srgbClr>
                            </a:outerShdw>
                          </a:effectLst>
                        </a:rPr>
                        <a:t>classification</a:t>
                      </a:r>
                      <a:r>
                        <a:rPr lang="en-US" altLang="zh-TW" dirty="0"/>
                        <a:t>,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criticality</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business value </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ID.AM-6: Cybersecurity roles and responsibilities for the </a:t>
                      </a:r>
                      <a:r>
                        <a:rPr lang="en-US" altLang="zh-TW" b="1" dirty="0">
                          <a:solidFill>
                            <a:srgbClr val="FF0000"/>
                          </a:solidFill>
                          <a:effectLst>
                            <a:outerShdw blurRad="38100" dist="38100" dir="2700000" algn="tl">
                              <a:srgbClr val="000000">
                                <a:alpha val="43137"/>
                              </a:srgbClr>
                            </a:outerShdw>
                          </a:effectLst>
                        </a:rPr>
                        <a:t>entire workforce</a:t>
                      </a:r>
                      <a:r>
                        <a:rPr lang="en-US" altLang="zh-TW" dirty="0"/>
                        <a:t> and </a:t>
                      </a:r>
                      <a:r>
                        <a:rPr lang="en-US" altLang="zh-TW" b="1" dirty="0">
                          <a:solidFill>
                            <a:srgbClr val="FF0000"/>
                          </a:solidFill>
                          <a:effectLst>
                            <a:outerShdw blurRad="38100" dist="38100" dir="2700000" algn="tl">
                              <a:srgbClr val="000000">
                                <a:alpha val="43137"/>
                              </a:srgbClr>
                            </a:outerShdw>
                          </a:effectLst>
                        </a:rPr>
                        <a:t>third-party stakeholders </a:t>
                      </a:r>
                      <a:r>
                        <a:rPr lang="en-US" altLang="zh-TW" dirty="0"/>
                        <a:t>(e.g., suppliers, customers, partners) are established</a:t>
                      </a:r>
                      <a:endParaRPr lang="zh-TW" altLang="en-US" dirty="0"/>
                    </a:p>
                  </a:txBody>
                  <a:tcPr/>
                </a:tc>
                <a:extLst>
                  <a:ext uri="{0D108BD9-81ED-4DB2-BD59-A6C34878D82A}">
                    <a16:rowId xmlns:a16="http://schemas.microsoft.com/office/drawing/2014/main" val="3041292659"/>
                  </a:ext>
                </a:extLst>
              </a:tr>
            </a:tbl>
          </a:graphicData>
        </a:graphic>
      </p:graphicFrame>
    </p:spTree>
    <p:extLst>
      <p:ext uri="{BB962C8B-B14F-4D97-AF65-F5344CB8AC3E}">
        <p14:creationId xmlns:p14="http://schemas.microsoft.com/office/powerpoint/2010/main" val="3973175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Business Environment </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4258394380"/>
              </p:ext>
            </p:extLst>
          </p:nvPr>
        </p:nvGraphicFramePr>
        <p:xfrm>
          <a:off x="525360" y="1778466"/>
          <a:ext cx="11141279" cy="3840480"/>
        </p:xfrm>
        <a:graphic>
          <a:graphicData uri="http://schemas.openxmlformats.org/drawingml/2006/table">
            <a:tbl>
              <a:tblPr firstRow="1" bandRow="1">
                <a:tableStyleId>{5C22544A-7EE6-4342-B048-85BDC9FD1C3A}</a:tableStyleId>
              </a:tblPr>
              <a:tblGrid>
                <a:gridCol w="916219">
                  <a:extLst>
                    <a:ext uri="{9D8B030D-6E8A-4147-A177-3AD203B41FA5}">
                      <a16:colId xmlns:a16="http://schemas.microsoft.com/office/drawing/2014/main" val="2067582990"/>
                    </a:ext>
                  </a:extLst>
                </a:gridCol>
                <a:gridCol w="3667316">
                  <a:extLst>
                    <a:ext uri="{9D8B030D-6E8A-4147-A177-3AD203B41FA5}">
                      <a16:colId xmlns:a16="http://schemas.microsoft.com/office/drawing/2014/main" val="2716041923"/>
                    </a:ext>
                  </a:extLst>
                </a:gridCol>
                <a:gridCol w="6557744">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5">
                  <a:txBody>
                    <a:bodyPr/>
                    <a:lstStyle/>
                    <a:p>
                      <a:r>
                        <a:rPr lang="en-US" altLang="zh-TW" dirty="0"/>
                        <a:t>ID.BE</a:t>
                      </a:r>
                      <a:endParaRPr lang="zh-TW" altLang="en-US" dirty="0"/>
                    </a:p>
                  </a:txBody>
                  <a:tcPr/>
                </a:tc>
                <a:tc rowSpan="5">
                  <a:txBody>
                    <a:bodyPr/>
                    <a:lstStyle/>
                    <a:p>
                      <a:r>
                        <a:rPr lang="en-US" altLang="zh-TW" dirty="0">
                          <a:effectLst/>
                        </a:rPr>
                        <a:t>Business Environment (ID.BE): The organization’s </a:t>
                      </a:r>
                      <a:r>
                        <a:rPr lang="en-US" altLang="zh-TW" b="1" dirty="0">
                          <a:solidFill>
                            <a:srgbClr val="FF0000"/>
                          </a:solidFill>
                          <a:effectLst>
                            <a:outerShdw blurRad="38100" dist="38100" dir="2700000" algn="tl">
                              <a:srgbClr val="000000">
                                <a:alpha val="43137"/>
                              </a:srgbClr>
                            </a:outerShdw>
                          </a:effectLst>
                        </a:rPr>
                        <a:t>mission</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objectives</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stakeholders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activities</a:t>
                      </a:r>
                      <a:r>
                        <a:rPr lang="en-US" altLang="zh-TW" dirty="0">
                          <a:effectLst/>
                        </a:rPr>
                        <a:t> are understood and prioritized; this information is used to inform </a:t>
                      </a:r>
                      <a:r>
                        <a:rPr lang="en-US" altLang="zh-TW" b="1" dirty="0">
                          <a:solidFill>
                            <a:srgbClr val="FF0000"/>
                          </a:solidFill>
                          <a:effectLst>
                            <a:outerShdw blurRad="38100" dist="38100" dir="2700000" algn="tl">
                              <a:srgbClr val="000000">
                                <a:alpha val="43137"/>
                              </a:srgbClr>
                            </a:outerShdw>
                          </a:effectLst>
                        </a:rPr>
                        <a:t>cybersecurity roles</a:t>
                      </a:r>
                      <a:r>
                        <a:rPr lang="en-US" altLang="zh-TW" dirty="0">
                          <a:effectLst/>
                        </a:rPr>
                        <a:t>, </a:t>
                      </a:r>
                      <a:r>
                        <a:rPr lang="en-US" altLang="zh-TW" b="1" dirty="0">
                          <a:solidFill>
                            <a:srgbClr val="FF0000"/>
                          </a:solidFill>
                          <a:effectLst>
                            <a:outerShdw blurRad="38100" dist="38100" dir="2700000" algn="tl">
                              <a:srgbClr val="000000">
                                <a:alpha val="43137"/>
                              </a:srgbClr>
                            </a:outerShdw>
                          </a:effectLst>
                        </a:rPr>
                        <a:t>responsibilities</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risk management decisions</a:t>
                      </a:r>
                      <a:r>
                        <a:rPr lang="en-US" altLang="zh-TW" dirty="0">
                          <a:effectLst/>
                        </a:rPr>
                        <a:t>.</a:t>
                      </a:r>
                      <a:endParaRPr lang="zh-TW" altLang="en-US" dirty="0">
                        <a:effectLst/>
                      </a:endParaRPr>
                    </a:p>
                  </a:txBody>
                  <a:tcPr/>
                </a:tc>
                <a:tc>
                  <a:txBody>
                    <a:bodyPr/>
                    <a:lstStyle/>
                    <a:p>
                      <a:r>
                        <a:rPr lang="en-US" altLang="zh-TW" dirty="0"/>
                        <a:t>ID.BE-1: The organization’s role in the </a:t>
                      </a:r>
                      <a:r>
                        <a:rPr lang="en-US" altLang="zh-TW" b="1" dirty="0">
                          <a:solidFill>
                            <a:srgbClr val="FF0000"/>
                          </a:solidFill>
                          <a:effectLst>
                            <a:outerShdw blurRad="38100" dist="38100" dir="2700000" algn="tl">
                              <a:srgbClr val="000000">
                                <a:alpha val="43137"/>
                              </a:srgbClr>
                            </a:outerShdw>
                          </a:effectLst>
                        </a:rPr>
                        <a:t>supply chain</a:t>
                      </a:r>
                      <a:r>
                        <a:rPr lang="en-US" altLang="zh-TW" dirty="0"/>
                        <a:t> is </a:t>
                      </a:r>
                      <a:r>
                        <a:rPr lang="en-US" altLang="zh-TW" b="1" dirty="0">
                          <a:solidFill>
                            <a:srgbClr val="FF0000"/>
                          </a:solidFill>
                          <a:effectLst>
                            <a:outerShdw blurRad="38100" dist="38100" dir="2700000" algn="tl">
                              <a:srgbClr val="000000">
                                <a:alpha val="43137"/>
                              </a:srgbClr>
                            </a:outerShdw>
                          </a:effectLst>
                        </a:rPr>
                        <a:t>identified</a:t>
                      </a:r>
                      <a:r>
                        <a:rPr lang="en-US" altLang="zh-TW" dirty="0"/>
                        <a:t> and </a:t>
                      </a:r>
                      <a:r>
                        <a:rPr lang="en-US" altLang="zh-TW" b="1" dirty="0">
                          <a:solidFill>
                            <a:srgbClr val="FF0000"/>
                          </a:solidFill>
                          <a:effectLst>
                            <a:outerShdw blurRad="38100" dist="38100" dir="2700000" algn="tl">
                              <a:srgbClr val="000000">
                                <a:alpha val="43137"/>
                              </a:srgbClr>
                            </a:outerShdw>
                          </a:effectLst>
                        </a:rPr>
                        <a:t>communicated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ID.BE-2: The organization’s place in critical infrastructure and its </a:t>
                      </a:r>
                      <a:r>
                        <a:rPr lang="en-US" altLang="zh-TW" b="1" dirty="0">
                          <a:solidFill>
                            <a:srgbClr val="FF0000"/>
                          </a:solidFill>
                          <a:effectLst>
                            <a:outerShdw blurRad="38100" dist="38100" dir="2700000" algn="tl">
                              <a:srgbClr val="000000">
                                <a:alpha val="43137"/>
                              </a:srgbClr>
                            </a:outerShdw>
                          </a:effectLst>
                        </a:rPr>
                        <a:t>industry sector </a:t>
                      </a:r>
                      <a:r>
                        <a:rPr lang="en-US" altLang="zh-TW" dirty="0"/>
                        <a:t>is identified and communicated</a:t>
                      </a:r>
                      <a:endParaRPr lang="zh-TW" altLang="en-US" dirty="0"/>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ID.BE-3: </a:t>
                      </a:r>
                      <a:r>
                        <a:rPr lang="en-US" altLang="zh-TW" b="1" dirty="0">
                          <a:solidFill>
                            <a:srgbClr val="FF0000"/>
                          </a:solidFill>
                          <a:effectLst>
                            <a:outerShdw blurRad="38100" dist="38100" dir="2700000" algn="tl">
                              <a:srgbClr val="000000">
                                <a:alpha val="43137"/>
                              </a:srgbClr>
                            </a:outerShdw>
                          </a:effectLst>
                        </a:rPr>
                        <a:t>Priorities</a:t>
                      </a:r>
                      <a:r>
                        <a:rPr lang="en-US" altLang="zh-TW" dirty="0"/>
                        <a:t> for organizational mission, objectives, and activities are </a:t>
                      </a:r>
                      <a:r>
                        <a:rPr lang="en-US" altLang="zh-TW" b="1" dirty="0">
                          <a:solidFill>
                            <a:srgbClr val="FF0000"/>
                          </a:solidFill>
                          <a:effectLst>
                            <a:outerShdw blurRad="38100" dist="38100" dir="2700000" algn="tl">
                              <a:srgbClr val="000000">
                                <a:alpha val="43137"/>
                              </a:srgbClr>
                            </a:outerShdw>
                          </a:effectLst>
                        </a:rPr>
                        <a:t>established</a:t>
                      </a:r>
                      <a:r>
                        <a:rPr lang="en-US" altLang="zh-TW" dirty="0"/>
                        <a:t> and </a:t>
                      </a:r>
                      <a:r>
                        <a:rPr lang="en-US" altLang="zh-TW" b="1" dirty="0">
                          <a:solidFill>
                            <a:srgbClr val="FF0000"/>
                          </a:solidFill>
                          <a:effectLst>
                            <a:outerShdw blurRad="38100" dist="38100" dir="2700000" algn="tl">
                              <a:srgbClr val="000000">
                                <a:alpha val="43137"/>
                              </a:srgbClr>
                            </a:outerShdw>
                          </a:effectLst>
                        </a:rPr>
                        <a:t>communicated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587263055"/>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ID.BE-4: </a:t>
                      </a:r>
                      <a:r>
                        <a:rPr lang="en-US" altLang="zh-TW" b="1" dirty="0">
                          <a:solidFill>
                            <a:srgbClr val="FF0000"/>
                          </a:solidFill>
                          <a:effectLst>
                            <a:outerShdw blurRad="38100" dist="38100" dir="2700000" algn="tl">
                              <a:srgbClr val="000000">
                                <a:alpha val="43137"/>
                              </a:srgbClr>
                            </a:outerShdw>
                          </a:effectLst>
                        </a:rPr>
                        <a:t>Dependencies</a:t>
                      </a:r>
                      <a:r>
                        <a:rPr lang="en-US" altLang="zh-TW" dirty="0"/>
                        <a:t> and </a:t>
                      </a:r>
                      <a:r>
                        <a:rPr lang="en-US" altLang="zh-TW" sz="1800" b="1" kern="1200" dirty="0">
                          <a:solidFill>
                            <a:srgbClr val="FF0000"/>
                          </a:solidFill>
                          <a:effectLst>
                            <a:outerShdw blurRad="38100" dist="38100" dir="2700000" algn="tl">
                              <a:srgbClr val="000000">
                                <a:alpha val="43137"/>
                              </a:srgbClr>
                            </a:outerShdw>
                          </a:effectLst>
                          <a:latin typeface="+mn-lt"/>
                          <a:ea typeface="+mn-ea"/>
                          <a:cs typeface="+mn-cs"/>
                        </a:rPr>
                        <a:t>critical functions </a:t>
                      </a:r>
                      <a:r>
                        <a:rPr lang="en-US" altLang="zh-TW" dirty="0"/>
                        <a:t>for delivery of critical services are established</a:t>
                      </a:r>
                      <a:endParaRPr lang="zh-TW" altLang="en-US" dirty="0"/>
                    </a:p>
                  </a:txBody>
                  <a:tcPr/>
                </a:tc>
                <a:extLst>
                  <a:ext uri="{0D108BD9-81ED-4DB2-BD59-A6C34878D82A}">
                    <a16:rowId xmlns:a16="http://schemas.microsoft.com/office/drawing/2014/main" val="3657303502"/>
                  </a:ext>
                </a:extLst>
              </a:tr>
              <a:tr h="487680">
                <a:tc vMerge="1">
                  <a:txBody>
                    <a:bodyPr/>
                    <a:lstStyle/>
                    <a:p>
                      <a:endParaRPr lang="zh-TW" altLang="en-US"/>
                    </a:p>
                  </a:txBody>
                  <a:tcPr/>
                </a:tc>
                <a:tc vMerge="1">
                  <a:txBody>
                    <a:bodyPr/>
                    <a:lstStyle/>
                    <a:p>
                      <a:endParaRPr lang="zh-TW" altLang="en-US"/>
                    </a:p>
                  </a:txBody>
                  <a:tcPr/>
                </a:tc>
                <a:tc>
                  <a:txBody>
                    <a:bodyPr/>
                    <a:lstStyle/>
                    <a:p>
                      <a:r>
                        <a:rPr lang="en-US" altLang="zh-TW" dirty="0"/>
                        <a:t>ID.BE-5: Resilience requirements to support delivery of critical services are established for all </a:t>
                      </a:r>
                      <a:r>
                        <a:rPr lang="en-US" altLang="zh-TW" dirty="0">
                          <a:solidFill>
                            <a:srgbClr val="FF0000"/>
                          </a:solidFill>
                          <a:effectLst>
                            <a:outerShdw blurRad="38100" dist="38100" dir="2700000" algn="tl">
                              <a:srgbClr val="000000">
                                <a:alpha val="43137"/>
                              </a:srgbClr>
                            </a:outerShdw>
                          </a:effectLst>
                        </a:rPr>
                        <a:t>operating states</a:t>
                      </a:r>
                      <a:r>
                        <a:rPr lang="en-US" altLang="zh-TW" dirty="0"/>
                        <a:t> (e.g. under duress/attack, during recovery, normal operations)</a:t>
                      </a:r>
                      <a:endParaRPr lang="zh-TW" altLang="en-US" sz="1800" b="1" kern="1200" dirty="0">
                        <a:solidFill>
                          <a:srgbClr val="FF0000"/>
                        </a:solidFill>
                        <a:effectLst>
                          <a:outerShdw blurRad="38100" dist="38100" dir="2700000" algn="tl">
                            <a:srgbClr val="000000">
                              <a:alpha val="43137"/>
                            </a:srgbClr>
                          </a:outerShdw>
                        </a:effectLst>
                        <a:latin typeface="+mn-lt"/>
                        <a:ea typeface="+mn-ea"/>
                        <a:cs typeface="+mn-cs"/>
                      </a:endParaRPr>
                    </a:p>
                  </a:txBody>
                  <a:tcPr/>
                </a:tc>
                <a:extLst>
                  <a:ext uri="{0D108BD9-81ED-4DB2-BD59-A6C34878D82A}">
                    <a16:rowId xmlns:a16="http://schemas.microsoft.com/office/drawing/2014/main" val="466689832"/>
                  </a:ext>
                </a:extLst>
              </a:tr>
            </a:tbl>
          </a:graphicData>
        </a:graphic>
      </p:graphicFrame>
    </p:spTree>
    <p:extLst>
      <p:ext uri="{BB962C8B-B14F-4D97-AF65-F5344CB8AC3E}">
        <p14:creationId xmlns:p14="http://schemas.microsoft.com/office/powerpoint/2010/main" val="359541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0BCF-29F9-410A-B25F-C409B7719698}"/>
              </a:ext>
            </a:extLst>
          </p:cNvPr>
          <p:cNvSpPr>
            <a:spLocks noGrp="1"/>
          </p:cNvSpPr>
          <p:nvPr>
            <p:ph type="title"/>
          </p:nvPr>
        </p:nvSpPr>
        <p:spPr/>
        <p:txBody>
          <a:bodyPr>
            <a:normAutofit/>
          </a:bodyPr>
          <a:lstStyle/>
          <a:p>
            <a:pPr algn="ctr"/>
            <a:r>
              <a:rPr lang="en-US" altLang="zh-TW" sz="5400" dirty="0">
                <a:effectLst/>
              </a:rPr>
              <a:t>Governance</a:t>
            </a:r>
            <a:endParaRPr lang="zh-TW" altLang="en-US" sz="5400" b="1" dirty="0">
              <a:effectLst>
                <a:outerShdw blurRad="38100" dist="38100" dir="2700000" algn="tl">
                  <a:srgbClr val="000000">
                    <a:alpha val="43137"/>
                  </a:srgbClr>
                </a:outerShdw>
              </a:effectLst>
            </a:endParaRPr>
          </a:p>
        </p:txBody>
      </p:sp>
      <p:graphicFrame>
        <p:nvGraphicFramePr>
          <p:cNvPr id="4" name="內容版面配置區 3">
            <a:extLst>
              <a:ext uri="{FF2B5EF4-FFF2-40B4-BE49-F238E27FC236}">
                <a16:creationId xmlns:a16="http://schemas.microsoft.com/office/drawing/2014/main" id="{6A5982E0-9638-4861-B106-1FED277A7A46}"/>
              </a:ext>
            </a:extLst>
          </p:cNvPr>
          <p:cNvGraphicFramePr>
            <a:graphicFrameLocks noGrp="1"/>
          </p:cNvGraphicFramePr>
          <p:nvPr>
            <p:ph idx="1"/>
            <p:extLst>
              <p:ext uri="{D42A27DB-BD31-4B8C-83A1-F6EECF244321}">
                <p14:modId xmlns:p14="http://schemas.microsoft.com/office/powerpoint/2010/main" val="4040887336"/>
              </p:ext>
            </p:extLst>
          </p:nvPr>
        </p:nvGraphicFramePr>
        <p:xfrm>
          <a:off x="525360" y="1778466"/>
          <a:ext cx="11141279" cy="3291840"/>
        </p:xfrm>
        <a:graphic>
          <a:graphicData uri="http://schemas.openxmlformats.org/drawingml/2006/table">
            <a:tbl>
              <a:tblPr firstRow="1" bandRow="1">
                <a:tableStyleId>{5C22544A-7EE6-4342-B048-85BDC9FD1C3A}</a:tableStyleId>
              </a:tblPr>
              <a:tblGrid>
                <a:gridCol w="916219">
                  <a:extLst>
                    <a:ext uri="{9D8B030D-6E8A-4147-A177-3AD203B41FA5}">
                      <a16:colId xmlns:a16="http://schemas.microsoft.com/office/drawing/2014/main" val="2067582990"/>
                    </a:ext>
                  </a:extLst>
                </a:gridCol>
                <a:gridCol w="3667316">
                  <a:extLst>
                    <a:ext uri="{9D8B030D-6E8A-4147-A177-3AD203B41FA5}">
                      <a16:colId xmlns:a16="http://schemas.microsoft.com/office/drawing/2014/main" val="2716041923"/>
                    </a:ext>
                  </a:extLst>
                </a:gridCol>
                <a:gridCol w="6557744">
                  <a:extLst>
                    <a:ext uri="{9D8B030D-6E8A-4147-A177-3AD203B41FA5}">
                      <a16:colId xmlns:a16="http://schemas.microsoft.com/office/drawing/2014/main" val="2467679400"/>
                    </a:ext>
                  </a:extLst>
                </a:gridCol>
              </a:tblGrid>
              <a:tr h="334109">
                <a:tc>
                  <a:txBody>
                    <a:bodyPr/>
                    <a:lstStyle/>
                    <a:p>
                      <a:pPr algn="ctr"/>
                      <a:r>
                        <a:rPr lang="en-US" altLang="zh-TW" dirty="0"/>
                        <a:t>ID</a:t>
                      </a:r>
                      <a:endParaRPr lang="zh-TW" altLang="en-US" dirty="0"/>
                    </a:p>
                  </a:txBody>
                  <a:tcPr/>
                </a:tc>
                <a:tc>
                  <a:txBody>
                    <a:bodyPr/>
                    <a:lstStyle/>
                    <a:p>
                      <a:pPr algn="ctr"/>
                      <a:r>
                        <a:rPr lang="en-US" altLang="zh-TW" dirty="0"/>
                        <a:t>Category</a:t>
                      </a:r>
                      <a:endParaRPr lang="zh-TW" altLang="en-US" dirty="0"/>
                    </a:p>
                  </a:txBody>
                  <a:tcPr/>
                </a:tc>
                <a:tc>
                  <a:txBody>
                    <a:bodyPr/>
                    <a:lstStyle/>
                    <a:p>
                      <a:pPr algn="ctr"/>
                      <a:r>
                        <a:rPr lang="en-US" altLang="zh-TW" dirty="0"/>
                        <a:t>Subcategory</a:t>
                      </a:r>
                      <a:endParaRPr lang="zh-TW" altLang="en-US" dirty="0"/>
                    </a:p>
                  </a:txBody>
                  <a:tcPr/>
                </a:tc>
                <a:extLst>
                  <a:ext uri="{0D108BD9-81ED-4DB2-BD59-A6C34878D82A}">
                    <a16:rowId xmlns:a16="http://schemas.microsoft.com/office/drawing/2014/main" val="772415615"/>
                  </a:ext>
                </a:extLst>
              </a:tr>
              <a:tr h="243840">
                <a:tc rowSpan="4">
                  <a:txBody>
                    <a:bodyPr/>
                    <a:lstStyle/>
                    <a:p>
                      <a:r>
                        <a:rPr lang="en-US" altLang="zh-TW" dirty="0">
                          <a:effectLst/>
                        </a:rPr>
                        <a:t>ID.GV</a:t>
                      </a:r>
                      <a:endParaRPr lang="zh-TW" altLang="en-US" dirty="0"/>
                    </a:p>
                  </a:txBody>
                  <a:tcPr/>
                </a:tc>
                <a:tc rowSpan="4">
                  <a:txBody>
                    <a:bodyPr/>
                    <a:lstStyle/>
                    <a:p>
                      <a:r>
                        <a:rPr lang="en-US" altLang="zh-TW" dirty="0">
                          <a:effectLst/>
                        </a:rPr>
                        <a:t>Governance (ID.GV): The policies, procedures, and processes to manage and monitor the organization’s </a:t>
                      </a:r>
                      <a:r>
                        <a:rPr lang="en-US" altLang="zh-TW" b="1" dirty="0">
                          <a:solidFill>
                            <a:schemeClr val="accent4"/>
                          </a:solidFill>
                          <a:effectLst>
                            <a:outerShdw blurRad="38100" dist="38100" dir="2700000" algn="tl">
                              <a:srgbClr val="000000">
                                <a:alpha val="43137"/>
                              </a:srgbClr>
                            </a:outerShdw>
                          </a:effectLst>
                        </a:rPr>
                        <a:t>regulatory</a:t>
                      </a:r>
                      <a:r>
                        <a:rPr lang="en-US" altLang="zh-TW" dirty="0">
                          <a:effectLst/>
                        </a:rPr>
                        <a:t>, </a:t>
                      </a:r>
                      <a:r>
                        <a:rPr lang="en-US" altLang="zh-TW" sz="1800" b="1" kern="1200" dirty="0">
                          <a:solidFill>
                            <a:schemeClr val="accent4"/>
                          </a:solidFill>
                          <a:effectLst>
                            <a:outerShdw blurRad="38100" dist="38100" dir="2700000" algn="tl">
                              <a:srgbClr val="000000">
                                <a:alpha val="43137"/>
                              </a:srgbClr>
                            </a:outerShdw>
                          </a:effectLst>
                          <a:latin typeface="+mn-lt"/>
                          <a:ea typeface="+mn-ea"/>
                          <a:cs typeface="+mn-cs"/>
                        </a:rPr>
                        <a:t>legal</a:t>
                      </a:r>
                      <a:r>
                        <a:rPr lang="en-US" altLang="zh-TW" dirty="0">
                          <a:effectLst/>
                        </a:rPr>
                        <a:t>, </a:t>
                      </a:r>
                      <a:r>
                        <a:rPr lang="en-US" altLang="zh-TW" sz="1800" b="1" kern="1200" dirty="0">
                          <a:solidFill>
                            <a:schemeClr val="accent4"/>
                          </a:solidFill>
                          <a:effectLst>
                            <a:outerShdw blurRad="38100" dist="38100" dir="2700000" algn="tl">
                              <a:srgbClr val="000000">
                                <a:alpha val="43137"/>
                              </a:srgbClr>
                            </a:outerShdw>
                          </a:effectLst>
                          <a:latin typeface="+mn-lt"/>
                          <a:ea typeface="+mn-ea"/>
                          <a:cs typeface="+mn-cs"/>
                        </a:rPr>
                        <a:t>risk</a:t>
                      </a:r>
                      <a:r>
                        <a:rPr lang="en-US" altLang="zh-TW" dirty="0">
                          <a:effectLst/>
                        </a:rPr>
                        <a:t>, </a:t>
                      </a:r>
                      <a:r>
                        <a:rPr lang="en-US" altLang="zh-TW" sz="1800" b="1" kern="1200" dirty="0">
                          <a:solidFill>
                            <a:schemeClr val="accent4"/>
                          </a:solidFill>
                          <a:effectLst>
                            <a:outerShdw blurRad="38100" dist="38100" dir="2700000" algn="tl">
                              <a:srgbClr val="000000">
                                <a:alpha val="43137"/>
                              </a:srgbClr>
                            </a:outerShdw>
                          </a:effectLst>
                          <a:latin typeface="+mn-lt"/>
                          <a:ea typeface="+mn-ea"/>
                          <a:cs typeface="+mn-cs"/>
                        </a:rPr>
                        <a:t>environmental</a:t>
                      </a:r>
                      <a:r>
                        <a:rPr lang="en-US" altLang="zh-TW" dirty="0">
                          <a:effectLst/>
                        </a:rPr>
                        <a:t>, and </a:t>
                      </a:r>
                      <a:r>
                        <a:rPr lang="en-US" altLang="zh-TW" sz="1800" b="1" kern="1200" dirty="0">
                          <a:solidFill>
                            <a:schemeClr val="accent4"/>
                          </a:solidFill>
                          <a:effectLst>
                            <a:outerShdw blurRad="38100" dist="38100" dir="2700000" algn="tl">
                              <a:srgbClr val="000000">
                                <a:alpha val="43137"/>
                              </a:srgbClr>
                            </a:outerShdw>
                          </a:effectLst>
                          <a:latin typeface="+mn-lt"/>
                          <a:ea typeface="+mn-ea"/>
                          <a:cs typeface="+mn-cs"/>
                        </a:rPr>
                        <a:t>operational</a:t>
                      </a:r>
                      <a:r>
                        <a:rPr lang="en-US" altLang="zh-TW" dirty="0">
                          <a:effectLst/>
                        </a:rPr>
                        <a:t> </a:t>
                      </a:r>
                      <a:r>
                        <a:rPr lang="en-US" altLang="zh-TW" sz="1800" b="1" kern="1200" dirty="0">
                          <a:solidFill>
                            <a:schemeClr val="accent4"/>
                          </a:solidFill>
                          <a:effectLst>
                            <a:outerShdw blurRad="38100" dist="38100" dir="2700000" algn="tl">
                              <a:srgbClr val="000000">
                                <a:alpha val="43137"/>
                              </a:srgbClr>
                            </a:outerShdw>
                          </a:effectLst>
                          <a:latin typeface="+mn-lt"/>
                          <a:ea typeface="+mn-ea"/>
                          <a:cs typeface="+mn-cs"/>
                        </a:rPr>
                        <a:t>requirements</a:t>
                      </a:r>
                      <a:r>
                        <a:rPr lang="en-US" altLang="zh-TW" dirty="0">
                          <a:effectLst/>
                        </a:rPr>
                        <a:t> are </a:t>
                      </a:r>
                      <a:r>
                        <a:rPr lang="en-US" altLang="zh-TW" b="1" dirty="0">
                          <a:solidFill>
                            <a:srgbClr val="FF0000"/>
                          </a:solidFill>
                          <a:effectLst>
                            <a:outerShdw blurRad="38100" dist="38100" dir="2700000" algn="tl">
                              <a:srgbClr val="000000">
                                <a:alpha val="43137"/>
                              </a:srgbClr>
                            </a:outerShdw>
                          </a:effectLst>
                        </a:rPr>
                        <a:t>understood</a:t>
                      </a:r>
                      <a:r>
                        <a:rPr lang="en-US" altLang="zh-TW" dirty="0">
                          <a:effectLst/>
                        </a:rPr>
                        <a:t> and </a:t>
                      </a:r>
                      <a:r>
                        <a:rPr lang="en-US" altLang="zh-TW" b="1" dirty="0">
                          <a:solidFill>
                            <a:srgbClr val="FF0000"/>
                          </a:solidFill>
                          <a:effectLst>
                            <a:outerShdw blurRad="38100" dist="38100" dir="2700000" algn="tl">
                              <a:srgbClr val="000000">
                                <a:alpha val="43137"/>
                              </a:srgbClr>
                            </a:outerShdw>
                          </a:effectLst>
                        </a:rPr>
                        <a:t>inform</a:t>
                      </a:r>
                      <a:r>
                        <a:rPr lang="en-US" altLang="zh-TW" dirty="0">
                          <a:effectLst/>
                        </a:rPr>
                        <a:t> the </a:t>
                      </a:r>
                      <a:r>
                        <a:rPr lang="en-US" altLang="zh-TW" b="1" dirty="0">
                          <a:solidFill>
                            <a:srgbClr val="FF0000"/>
                          </a:solidFill>
                          <a:effectLst>
                            <a:outerShdw blurRad="38100" dist="38100" dir="2700000" algn="tl">
                              <a:srgbClr val="000000">
                                <a:alpha val="43137"/>
                              </a:srgbClr>
                            </a:outerShdw>
                          </a:effectLst>
                        </a:rPr>
                        <a:t>management of cybersecurity risk</a:t>
                      </a:r>
                      <a:r>
                        <a:rPr lang="en-US" altLang="zh-TW" dirty="0">
                          <a:solidFill>
                            <a:srgbClr val="FF0000"/>
                          </a:solidFill>
                          <a:effectLst>
                            <a:outerShdw blurRad="38100" dist="38100" dir="2700000" algn="tl">
                              <a:srgbClr val="000000">
                                <a:alpha val="43137"/>
                              </a:srgbClr>
                            </a:outerShdw>
                          </a:effectLst>
                        </a:rPr>
                        <a:t>.</a:t>
                      </a:r>
                      <a:endParaRPr lang="zh-TW" altLang="en-US" dirty="0">
                        <a:solidFill>
                          <a:srgbClr val="FF0000"/>
                        </a:solidFill>
                        <a:effectLst>
                          <a:outerShdw blurRad="38100" dist="38100" dir="2700000" algn="tl">
                            <a:srgbClr val="000000">
                              <a:alpha val="43137"/>
                            </a:srgbClr>
                          </a:outerShdw>
                        </a:effectLst>
                      </a:endParaRPr>
                    </a:p>
                  </a:txBody>
                  <a:tcPr/>
                </a:tc>
                <a:tc>
                  <a:txBody>
                    <a:bodyPr/>
                    <a:lstStyle/>
                    <a:p>
                      <a:r>
                        <a:rPr lang="en-US" altLang="zh-TW" dirty="0"/>
                        <a:t>ID.GV-1: Organizational cybersecurity </a:t>
                      </a:r>
                      <a:r>
                        <a:rPr lang="en-US" altLang="zh-TW" b="1" dirty="0">
                          <a:solidFill>
                            <a:srgbClr val="FF0000"/>
                          </a:solidFill>
                          <a:effectLst>
                            <a:outerShdw blurRad="38100" dist="38100" dir="2700000" algn="tl">
                              <a:srgbClr val="000000">
                                <a:alpha val="43137"/>
                              </a:srgbClr>
                            </a:outerShdw>
                          </a:effectLst>
                        </a:rPr>
                        <a:t>policy</a:t>
                      </a:r>
                      <a:r>
                        <a:rPr lang="en-US" altLang="zh-TW" dirty="0"/>
                        <a:t> is </a:t>
                      </a:r>
                      <a:r>
                        <a:rPr lang="en-US" altLang="zh-TW" b="1" dirty="0">
                          <a:solidFill>
                            <a:srgbClr val="FF0000"/>
                          </a:solidFill>
                          <a:effectLst>
                            <a:outerShdw blurRad="38100" dist="38100" dir="2700000" algn="tl">
                              <a:srgbClr val="000000">
                                <a:alpha val="43137"/>
                              </a:srgbClr>
                            </a:outerShdw>
                          </a:effectLst>
                        </a:rPr>
                        <a:t>established</a:t>
                      </a:r>
                      <a:r>
                        <a:rPr lang="en-US" altLang="zh-TW" dirty="0"/>
                        <a:t> and </a:t>
                      </a:r>
                      <a:r>
                        <a:rPr lang="en-US" altLang="zh-TW" b="1" dirty="0">
                          <a:solidFill>
                            <a:srgbClr val="FF0000"/>
                          </a:solidFill>
                          <a:effectLst>
                            <a:outerShdw blurRad="38100" dist="38100" dir="2700000" algn="tl">
                              <a:srgbClr val="000000">
                                <a:alpha val="43137"/>
                              </a:srgbClr>
                            </a:outerShdw>
                          </a:effectLst>
                        </a:rPr>
                        <a:t>communicated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002511271"/>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ID.GV-2: Cybersecurity roles and responsibilities are </a:t>
                      </a:r>
                      <a:r>
                        <a:rPr lang="en-US" altLang="zh-TW" b="1" strike="noStrike" dirty="0">
                          <a:solidFill>
                            <a:srgbClr val="FF0000"/>
                          </a:solidFill>
                          <a:effectLst>
                            <a:outerShdw blurRad="38100" dist="38100" dir="2700000" algn="tl">
                              <a:srgbClr val="000000">
                                <a:alpha val="43137"/>
                              </a:srgbClr>
                            </a:outerShdw>
                          </a:effectLst>
                        </a:rPr>
                        <a:t>coordinated and aligned </a:t>
                      </a:r>
                      <a:r>
                        <a:rPr lang="en-US" altLang="zh-TW" dirty="0"/>
                        <a:t>with </a:t>
                      </a:r>
                      <a:r>
                        <a:rPr lang="en-US" altLang="zh-TW" b="1" dirty="0">
                          <a:solidFill>
                            <a:srgbClr val="FF0000"/>
                          </a:solidFill>
                          <a:effectLst>
                            <a:outerShdw blurRad="38100" dist="38100" dir="2700000" algn="tl">
                              <a:srgbClr val="000000">
                                <a:alpha val="43137"/>
                              </a:srgbClr>
                            </a:outerShdw>
                          </a:effectLst>
                        </a:rPr>
                        <a:t>internal roles </a:t>
                      </a:r>
                      <a:r>
                        <a:rPr lang="en-US" altLang="zh-TW" dirty="0"/>
                        <a:t>and </a:t>
                      </a:r>
                      <a:r>
                        <a:rPr lang="en-US" altLang="zh-TW" b="1" dirty="0">
                          <a:solidFill>
                            <a:srgbClr val="FF0000"/>
                          </a:solidFill>
                          <a:effectLst>
                            <a:outerShdw blurRad="38100" dist="38100" dir="2700000" algn="tl">
                              <a:srgbClr val="000000">
                                <a:alpha val="43137"/>
                              </a:srgbClr>
                            </a:outerShdw>
                          </a:effectLst>
                        </a:rPr>
                        <a:t>external partners</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990097912"/>
                  </a:ext>
                </a:extLst>
              </a:tr>
              <a:tr h="243840">
                <a:tc vMerge="1">
                  <a:txBody>
                    <a:bodyPr/>
                    <a:lstStyle/>
                    <a:p>
                      <a:endParaRPr lang="zh-TW" altLang="en-US"/>
                    </a:p>
                  </a:txBody>
                  <a:tcPr/>
                </a:tc>
                <a:tc vMerge="1">
                  <a:txBody>
                    <a:bodyPr/>
                    <a:lstStyle/>
                    <a:p>
                      <a:endParaRPr lang="zh-TW" altLang="en-US"/>
                    </a:p>
                  </a:txBody>
                  <a:tcPr/>
                </a:tc>
                <a:tc>
                  <a:txBody>
                    <a:bodyPr/>
                    <a:lstStyle/>
                    <a:p>
                      <a:r>
                        <a:rPr lang="en-US" altLang="zh-TW" dirty="0"/>
                        <a:t>ID.GV-3: </a:t>
                      </a:r>
                      <a:r>
                        <a:rPr lang="en-US" altLang="zh-TW" b="1" dirty="0">
                          <a:solidFill>
                            <a:srgbClr val="FF0000"/>
                          </a:solidFill>
                          <a:effectLst>
                            <a:outerShdw blurRad="38100" dist="38100" dir="2700000" algn="tl">
                              <a:srgbClr val="000000">
                                <a:alpha val="43137"/>
                              </a:srgbClr>
                            </a:outerShdw>
                          </a:effectLst>
                        </a:rPr>
                        <a:t>Legal and regulatory </a:t>
                      </a:r>
                      <a:r>
                        <a:rPr lang="en-US" altLang="zh-TW" dirty="0"/>
                        <a:t>requirements regarding cybersecurity, including </a:t>
                      </a:r>
                      <a:r>
                        <a:rPr lang="en-US" altLang="zh-TW" b="1" dirty="0">
                          <a:solidFill>
                            <a:srgbClr val="FF0000"/>
                          </a:solidFill>
                          <a:effectLst>
                            <a:outerShdw blurRad="38100" dist="38100" dir="2700000" algn="tl">
                              <a:srgbClr val="000000">
                                <a:alpha val="43137"/>
                              </a:srgbClr>
                            </a:outerShdw>
                          </a:effectLst>
                        </a:rPr>
                        <a:t>privacy </a:t>
                      </a:r>
                      <a:r>
                        <a:rPr lang="en-US" altLang="zh-TW" dirty="0"/>
                        <a:t>and </a:t>
                      </a:r>
                      <a:r>
                        <a:rPr lang="en-US" altLang="zh-TW" b="1" dirty="0">
                          <a:solidFill>
                            <a:srgbClr val="FF0000"/>
                          </a:solidFill>
                          <a:effectLst>
                            <a:outerShdw blurRad="38100" dist="38100" dir="2700000" algn="tl">
                              <a:srgbClr val="000000">
                                <a:alpha val="43137"/>
                              </a:srgbClr>
                            </a:outerShdw>
                          </a:effectLst>
                        </a:rPr>
                        <a:t>civil liberties obligations</a:t>
                      </a:r>
                      <a:r>
                        <a:rPr lang="en-US" altLang="zh-TW" dirty="0"/>
                        <a:t>, are understood and managed</a:t>
                      </a:r>
                      <a:endParaRPr lang="zh-TW" altLang="en-US"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3587263055"/>
                  </a:ext>
                </a:extLst>
              </a:tr>
              <a:tr h="731520">
                <a:tc vMerge="1">
                  <a:txBody>
                    <a:bodyPr/>
                    <a:lstStyle/>
                    <a:p>
                      <a:endParaRPr lang="zh-TW" altLang="en-US"/>
                    </a:p>
                  </a:txBody>
                  <a:tcPr/>
                </a:tc>
                <a:tc vMerge="1">
                  <a:txBody>
                    <a:bodyPr/>
                    <a:lstStyle/>
                    <a:p>
                      <a:endParaRPr lang="zh-TW" altLang="en-US"/>
                    </a:p>
                  </a:txBody>
                  <a:tcPr/>
                </a:tc>
                <a:tc>
                  <a:txBody>
                    <a:bodyPr/>
                    <a:lstStyle/>
                    <a:p>
                      <a:r>
                        <a:rPr lang="en-US" altLang="zh-TW" dirty="0"/>
                        <a:t>ID.GV-4: </a:t>
                      </a:r>
                      <a:r>
                        <a:rPr lang="en-US" altLang="zh-TW" b="1" dirty="0">
                          <a:solidFill>
                            <a:srgbClr val="FF0000"/>
                          </a:solidFill>
                          <a:effectLst>
                            <a:outerShdw blurRad="38100" dist="38100" dir="2700000" algn="tl">
                              <a:srgbClr val="000000">
                                <a:alpha val="43137"/>
                              </a:srgbClr>
                            </a:outerShdw>
                          </a:effectLst>
                        </a:rPr>
                        <a:t>Governance</a:t>
                      </a:r>
                      <a:r>
                        <a:rPr lang="en-US" altLang="zh-TW" dirty="0"/>
                        <a:t> and </a:t>
                      </a:r>
                      <a:r>
                        <a:rPr lang="en-US" altLang="zh-TW" b="1" dirty="0">
                          <a:solidFill>
                            <a:srgbClr val="FF0000"/>
                          </a:solidFill>
                          <a:effectLst>
                            <a:outerShdw blurRad="38100" dist="38100" dir="2700000" algn="tl">
                              <a:srgbClr val="000000">
                                <a:alpha val="43137"/>
                              </a:srgbClr>
                            </a:outerShdw>
                          </a:effectLst>
                        </a:rPr>
                        <a:t>risk management</a:t>
                      </a:r>
                      <a:r>
                        <a:rPr lang="en-US" altLang="zh-TW" dirty="0"/>
                        <a:t> processes address cybersecurity risks</a:t>
                      </a:r>
                      <a:endParaRPr lang="zh-TW" altLang="en-US" dirty="0"/>
                    </a:p>
                  </a:txBody>
                  <a:tcPr/>
                </a:tc>
                <a:extLst>
                  <a:ext uri="{0D108BD9-81ED-4DB2-BD59-A6C34878D82A}">
                    <a16:rowId xmlns:a16="http://schemas.microsoft.com/office/drawing/2014/main" val="3657303502"/>
                  </a:ext>
                </a:extLst>
              </a:tr>
            </a:tbl>
          </a:graphicData>
        </a:graphic>
      </p:graphicFrame>
    </p:spTree>
    <p:extLst>
      <p:ext uri="{BB962C8B-B14F-4D97-AF65-F5344CB8AC3E}">
        <p14:creationId xmlns:p14="http://schemas.microsoft.com/office/powerpoint/2010/main" val="327120618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2070</Words>
  <Application>Microsoft Office PowerPoint</Application>
  <PresentationFormat>寬螢幕</PresentationFormat>
  <Paragraphs>193</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新細明體</vt:lpstr>
      <vt:lpstr>Arial</vt:lpstr>
      <vt:lpstr>Calibri</vt:lpstr>
      <vt:lpstr>Calibri Light</vt:lpstr>
      <vt:lpstr>Office 佈景主題</vt:lpstr>
      <vt:lpstr>NIST</vt:lpstr>
      <vt:lpstr>Executive Summary </vt:lpstr>
      <vt:lpstr>Executive Summary </vt:lpstr>
      <vt:lpstr>Framework Introduction </vt:lpstr>
      <vt:lpstr>Framework Introduction </vt:lpstr>
      <vt:lpstr>Framework Core</vt:lpstr>
      <vt:lpstr>Asset Management </vt:lpstr>
      <vt:lpstr>Business Environment </vt:lpstr>
      <vt:lpstr>Governance</vt:lpstr>
      <vt:lpstr>Risk Assessment </vt:lpstr>
      <vt:lpstr>Risk Management </vt:lpstr>
      <vt:lpstr>Supply Chain</vt:lpstr>
      <vt:lpstr>Authentication and Access Control</vt:lpstr>
      <vt:lpstr>Awareness and Training </vt:lpstr>
      <vt:lpstr>Data Security </vt:lpstr>
      <vt:lpstr>Information Protection  Processes and Procedures </vt:lpstr>
      <vt:lpstr>Maintenance</vt:lpstr>
      <vt:lpstr>Protective Technology </vt:lpstr>
      <vt:lpstr>PowerPoint 簡報</vt:lpstr>
      <vt:lpstr>Framework Implementation Tiers</vt:lpstr>
      <vt:lpstr>The Framework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dc:title>
  <dc:creator>治宇 施</dc:creator>
  <cp:lastModifiedBy>治宇 施</cp:lastModifiedBy>
  <cp:revision>41</cp:revision>
  <dcterms:created xsi:type="dcterms:W3CDTF">2020-07-06T06:07:41Z</dcterms:created>
  <dcterms:modified xsi:type="dcterms:W3CDTF">2020-07-06T18:16:09Z</dcterms:modified>
</cp:coreProperties>
</file>