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8"/>
  </p:notesMasterIdLst>
  <p:handoutMasterIdLst>
    <p:handoutMasterId r:id="rId19"/>
  </p:handoutMasterIdLst>
  <p:sldIdLst>
    <p:sldId id="275" r:id="rId2"/>
    <p:sldId id="274" r:id="rId3"/>
    <p:sldId id="257" r:id="rId4"/>
    <p:sldId id="269" r:id="rId5"/>
    <p:sldId id="258" r:id="rId6"/>
    <p:sldId id="259" r:id="rId7"/>
    <p:sldId id="265" r:id="rId8"/>
    <p:sldId id="270" r:id="rId9"/>
    <p:sldId id="261" r:id="rId10"/>
    <p:sldId id="260" r:id="rId11"/>
    <p:sldId id="266" r:id="rId12"/>
    <p:sldId id="267" r:id="rId13"/>
    <p:sldId id="268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66C9AA0-19E0-43D8-B9D6-5DC10EC69F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8EB8D6-6674-4575-8797-004718FA5B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44823-95D0-4F62-8C6C-6E0292CF5A69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D3B6F8-DC1B-4B7C-A91D-ADA7DAF20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9A6DC2-738B-4C5D-B0D5-31757D69E2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91B0-98E2-40DD-B3F4-AF61E5EEC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5233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C99EF-E6EB-4759-AD6D-EE5F3FEDAF10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5F520-881F-4433-A43F-9C2C7CC2B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9265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F8A58-5D7C-4BF3-9061-BBE701BB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026D1E-2994-4BD8-AF88-430F7FE51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11C4AC-BBCC-4578-AA08-B0E4E9A8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7AEF59-BD17-4F10-B1E5-0D306EA4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990831-FF9C-434D-AB72-76CE7009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38912"/>
            <a:ext cx="2057400" cy="365125"/>
          </a:xfrm>
        </p:spPr>
        <p:txBody>
          <a:bodyPr/>
          <a:lstStyle/>
          <a:p>
            <a:fld id="{D71831DF-17E7-44BB-BE72-39BFE25A0FC9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1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2799C-EE0B-4B60-A0A5-F63AD64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B04FB7-9E9F-4BCC-80DF-752DC2A83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8D1CF4-9F64-4F0D-9C9B-7AE2B372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7C88D3-F823-4059-A137-40933A4C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B935AD-EF2B-499A-9E00-F50691B7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02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708E78-8CCF-4FD6-94A0-3CDEE702A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30EED6-BE9F-46AC-B3E9-A137270B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0B147-2FA2-4BEB-98ED-29CC1C4A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71B4F3-6B4F-46CF-AC5B-FC0629AA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353670-3318-46C6-A854-0B16B014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7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49206E-B0BB-41DC-A943-7E7201BA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0B3C73-8A64-4C28-806B-772B89F0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CBFDA9-8621-4B64-9286-1FC98CEE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85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40275-851C-4BEC-AE78-E045F8D4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3A2F4-3E5A-4431-9900-09CEEB77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D09DB5-419B-4BB5-93BE-1C401C50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668F1-D911-45E2-8992-7EDAF079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3CB54-445D-412F-8A9B-E184895D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86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FE238-6768-4AA0-B7FC-706F80A3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B83923-08F9-4C13-94AE-6504AEFEB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0AA81B-BF18-45E9-984B-F50FC76B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4EF38-84B8-40C5-9317-AF63D336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A95D3C-9C29-4413-AB6E-8C30A5D6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57FFC-DE2D-4243-A63A-7B00891F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43056-614B-4AF4-93DE-722BF89B6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52F3BB-0A42-4C67-B2F4-A2136F6A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58F888-60F2-43F9-BE46-2F24BA52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89A592-04DE-46CC-B962-E6ECF45E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9AEFEE-BD44-4D7E-8B4B-FABE23AA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5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CC597-4A09-40DA-864E-70A3FE97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E6C101-4630-472E-A748-330846F9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E3AD77-7583-488C-80B8-EFCC197F6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460B99-7751-45AB-B67A-C6124E83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DB53D1-7F67-4839-9D35-0EAC01685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B0520AA-B4E4-4F13-8EE7-3B21358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F25FB3-0AF8-4629-AC3F-DDF12728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1F0A1E-A797-40FE-A5D2-208F3B4D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7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D86DF-8C3B-41B5-8DE7-1BB0DB4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5A000C-EC29-4ED9-B7D9-9622488D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1F0B6B-2E1A-4B82-9E37-7909A4FA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797007-D9C3-4ED1-AB91-59DD1352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9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F095E-090F-4D24-8831-9A929C71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AA61D4-2D66-45DF-9786-9AEE6712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4A2D75-AA56-4FE0-903F-1EEABA19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21F35-E290-4044-9478-7A09FA75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5032F1-61F0-4067-975E-6D39EBBE2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565FA5-C783-4B0D-95C5-713E8787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810D09-419D-48E1-86AC-0F1E0470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01F4BD-0700-4A00-A4DB-2433F966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6D9B53-7C5F-4E61-A5C1-C7DAE099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67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D04AA-0E2E-4434-AD23-D17B0530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EA3E14-6DC5-4BB5-86E6-2703A90B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78D036-D086-4C83-BF6A-557A4D5B6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EC6FEA-EC68-45B3-9E26-D51301DD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EDB6B9-6C59-4969-8257-CF741A90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53A64F-C16E-4A77-B48B-4430FBB2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66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F09A7B-303C-4EC0-81A1-FBB0549A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0C6C09-935E-46E7-A494-D415F08B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CBDF96-956A-40BE-9CDC-B94F576B8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BF5342-2A7A-4F81-904D-86F057444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8C844F-BDB4-4558-A4C4-5CCFFE38C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3891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831DF-17E7-44BB-BE72-39BFE25A0FC9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0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3196375" y="3105515"/>
            <a:ext cx="2751250" cy="646971"/>
          </a:xfrm>
        </p:spPr>
        <p:txBody>
          <a:bodyPr>
            <a:normAutofit fontScale="90000"/>
          </a:bodyPr>
          <a:lstStyle/>
          <a:p>
            <a:r>
              <a:rPr lang="zh-TW" altLang="en-US" sz="4400" b="1" dirty="0"/>
              <a:t>防火牆實務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1F25DDE-124C-43BF-9022-BC9052077878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DE4C0B-984A-4D2D-ABA3-DE75F6425367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ACA05DD-7497-49B2-8149-1BBB49EAB4CE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D6F3DC-0E8D-4657-8AA3-9A4C022F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44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E01DAE0-A037-4762-AFF3-6615CBA8A16F}"/>
              </a:ext>
            </a:extLst>
          </p:cNvPr>
          <p:cNvSpPr txBox="1"/>
          <p:nvPr/>
        </p:nvSpPr>
        <p:spPr>
          <a:xfrm>
            <a:off x="171450" y="1014413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的防火牆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E299D15-F9A7-4D3B-861A-884978C0CD8B}"/>
              </a:ext>
            </a:extLst>
          </p:cNvPr>
          <p:cNvGrpSpPr/>
          <p:nvPr/>
        </p:nvGrpSpPr>
        <p:grpSpPr>
          <a:xfrm>
            <a:off x="235246" y="1669382"/>
            <a:ext cx="801710" cy="3157781"/>
            <a:chOff x="313662" y="1082842"/>
            <a:chExt cx="1068946" cy="3720979"/>
          </a:xfrm>
        </p:grpSpPr>
        <p:sp>
          <p:nvSpPr>
            <p:cNvPr id="5" name="書卷: 垂直 4">
              <a:extLst>
                <a:ext uri="{FF2B5EF4-FFF2-40B4-BE49-F238E27FC236}">
                  <a16:creationId xmlns:a16="http://schemas.microsoft.com/office/drawing/2014/main" id="{6714DD5C-710A-4872-96C1-770AC2C05FE2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4769B30-BAB9-4D40-A9BA-3D51980B389A}"/>
                </a:ext>
              </a:extLst>
            </p:cNvPr>
            <p:cNvSpPr txBox="1"/>
            <p:nvPr/>
          </p:nvSpPr>
          <p:spPr>
            <a:xfrm>
              <a:off x="417249" y="1333470"/>
              <a:ext cx="800218" cy="32197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27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iptables </a:t>
              </a:r>
              <a:r>
                <a:rPr lang="zh-TW" altLang="en-US" sz="27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介紹</a:t>
              </a:r>
            </a:p>
          </p:txBody>
        </p:sp>
      </p:grpSp>
      <p:pic>
        <p:nvPicPr>
          <p:cNvPr id="1026" name="Picture 2" descr="iptables å§å»ºåè¡¨æ ¼èéçç¸éæ§(ç°¡å)">
            <a:extLst>
              <a:ext uri="{FF2B5EF4-FFF2-40B4-BE49-F238E27FC236}">
                <a16:creationId xmlns:a16="http://schemas.microsoft.com/office/drawing/2014/main" id="{F3C7DC71-AB8B-47E6-B480-D1E2884D7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05" y="2330341"/>
            <a:ext cx="5179344" cy="298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A62F63E-21FF-4AE0-A7A0-DB646F3F54E4}"/>
              </a:ext>
            </a:extLst>
          </p:cNvPr>
          <p:cNvSpPr/>
          <p:nvPr/>
        </p:nvSpPr>
        <p:spPr>
          <a:xfrm>
            <a:off x="1572405" y="5318425"/>
            <a:ext cx="55850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dirty="0"/>
              <a:t>http://linux.vbird.org/linux_server/0250simple_firewall.php#nat_ip_share</a:t>
            </a:r>
            <a:endParaRPr lang="zh-TW" altLang="en-US" sz="135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5C38D1-5ECA-475D-B9C1-506E68D36110}"/>
              </a:ext>
            </a:extLst>
          </p:cNvPr>
          <p:cNvSpPr txBox="1"/>
          <p:nvPr/>
        </p:nvSpPr>
        <p:spPr>
          <a:xfrm>
            <a:off x="1572405" y="1719498"/>
            <a:ext cx="38046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dirty="0"/>
              <a:t>Iptables 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的表、鏈、規則的關係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0384AA-770E-45DA-B45C-F56725747E4B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BDD4600-25D0-4808-8AEB-FDA15EA19007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6ABB6C7-641D-4E7E-9AC8-9BAF5391F990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A0005DC-6939-4A70-B579-33503BE4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82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2.wp.com/static.thegeekstuff.com/wp-content/uploads/2011/01/iptables-table-chain-rule-structure.png">
            <a:extLst>
              <a:ext uri="{FF2B5EF4-FFF2-40B4-BE49-F238E27FC236}">
                <a16:creationId xmlns:a16="http://schemas.microsoft.com/office/drawing/2014/main" id="{AB308030-9E5C-4286-A866-294FCBD18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04" y="2378417"/>
            <a:ext cx="3857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65723A4-142B-415A-A15E-F1739C782F7C}"/>
              </a:ext>
            </a:extLst>
          </p:cNvPr>
          <p:cNvSpPr/>
          <p:nvPr/>
        </p:nvSpPr>
        <p:spPr>
          <a:xfrm>
            <a:off x="1572405" y="5235917"/>
            <a:ext cx="465518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http://www.thegeekstuff.com/2011/01/iptables-fundamentals/</a:t>
            </a:r>
            <a:endParaRPr lang="zh-TW" altLang="en-US" sz="13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BF004FD-B08A-4D99-8B56-AC7C3B6923EE}"/>
              </a:ext>
            </a:extLst>
          </p:cNvPr>
          <p:cNvSpPr txBox="1"/>
          <p:nvPr/>
        </p:nvSpPr>
        <p:spPr>
          <a:xfrm>
            <a:off x="171450" y="1014413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的防火牆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A91077-35EC-4685-989D-03EF2D3D0640}"/>
              </a:ext>
            </a:extLst>
          </p:cNvPr>
          <p:cNvGrpSpPr/>
          <p:nvPr/>
        </p:nvGrpSpPr>
        <p:grpSpPr>
          <a:xfrm>
            <a:off x="235246" y="1669382"/>
            <a:ext cx="801710" cy="3157781"/>
            <a:chOff x="313662" y="1082842"/>
            <a:chExt cx="1068946" cy="3720979"/>
          </a:xfrm>
        </p:grpSpPr>
        <p:sp>
          <p:nvSpPr>
            <p:cNvPr id="6" name="書卷: 垂直 5">
              <a:extLst>
                <a:ext uri="{FF2B5EF4-FFF2-40B4-BE49-F238E27FC236}">
                  <a16:creationId xmlns:a16="http://schemas.microsoft.com/office/drawing/2014/main" id="{7FE6386A-6033-41DC-9AE8-403D71ADFAC2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E4ECA19-0EB8-4204-BACB-96E36032BB31}"/>
                </a:ext>
              </a:extLst>
            </p:cNvPr>
            <p:cNvSpPr txBox="1"/>
            <p:nvPr/>
          </p:nvSpPr>
          <p:spPr>
            <a:xfrm>
              <a:off x="417249" y="1333470"/>
              <a:ext cx="800218" cy="32197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27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iptables </a:t>
              </a:r>
              <a:r>
                <a:rPr lang="zh-TW" altLang="en-US" sz="27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介紹</a:t>
              </a: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DDA94D-5CA9-4403-B3A8-AE6468319756}"/>
              </a:ext>
            </a:extLst>
          </p:cNvPr>
          <p:cNvSpPr txBox="1"/>
          <p:nvPr/>
        </p:nvSpPr>
        <p:spPr>
          <a:xfrm>
            <a:off x="1572405" y="1719498"/>
            <a:ext cx="38046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dirty="0"/>
              <a:t>Iptables 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的表、鏈、規則的關係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336BBFB-E4EB-4172-B5A1-7565D9517CCB}"/>
              </a:ext>
            </a:extLst>
          </p:cNvPr>
          <p:cNvSpPr txBox="1"/>
          <p:nvPr/>
        </p:nvSpPr>
        <p:spPr>
          <a:xfrm>
            <a:off x="5811088" y="2840378"/>
            <a:ext cx="3088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Ex. </a:t>
            </a:r>
          </a:p>
          <a:p>
            <a:r>
              <a:rPr lang="en-US" altLang="zh-TW" dirty="0"/>
              <a:t>     TABLE1 : FILTER TABLE</a:t>
            </a:r>
          </a:p>
          <a:p>
            <a:r>
              <a:rPr lang="en-US" altLang="zh-TW" dirty="0"/>
              <a:t>     CHAIN1 : INPUT CHAIN</a:t>
            </a:r>
          </a:p>
          <a:p>
            <a:r>
              <a:rPr lang="en-US" altLang="zh-TW" dirty="0"/>
              <a:t>     RULE 1 : drop all </a:t>
            </a:r>
            <a:r>
              <a:rPr lang="en-US" altLang="zh-TW" dirty="0" err="1"/>
              <a:t>tcp</a:t>
            </a:r>
            <a:r>
              <a:rPr lang="en-US" altLang="zh-TW" dirty="0"/>
              <a:t> packets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2543589-B7CF-4C14-B9B4-DD6E1319F8C6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635A9-8924-4CA4-AD1F-439F3DC47076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7832AC5-27A3-455F-8E5B-B22BBEDFD8D9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7BBD2E-2F45-4899-B086-FF57F9E3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82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BF004FD-B08A-4D99-8B56-AC7C3B6923EE}"/>
              </a:ext>
            </a:extLst>
          </p:cNvPr>
          <p:cNvSpPr txBox="1"/>
          <p:nvPr/>
        </p:nvSpPr>
        <p:spPr>
          <a:xfrm>
            <a:off x="171450" y="1014413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的防火牆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A91077-35EC-4685-989D-03EF2D3D0640}"/>
              </a:ext>
            </a:extLst>
          </p:cNvPr>
          <p:cNvGrpSpPr/>
          <p:nvPr/>
        </p:nvGrpSpPr>
        <p:grpSpPr>
          <a:xfrm>
            <a:off x="235246" y="1669382"/>
            <a:ext cx="801710" cy="3157781"/>
            <a:chOff x="313662" y="1082842"/>
            <a:chExt cx="1068946" cy="3720979"/>
          </a:xfrm>
        </p:grpSpPr>
        <p:sp>
          <p:nvSpPr>
            <p:cNvPr id="6" name="書卷: 垂直 5">
              <a:extLst>
                <a:ext uri="{FF2B5EF4-FFF2-40B4-BE49-F238E27FC236}">
                  <a16:creationId xmlns:a16="http://schemas.microsoft.com/office/drawing/2014/main" id="{7FE6386A-6033-41DC-9AE8-403D71ADFAC2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E4ECA19-0EB8-4204-BACB-96E36032BB31}"/>
                </a:ext>
              </a:extLst>
            </p:cNvPr>
            <p:cNvSpPr txBox="1"/>
            <p:nvPr/>
          </p:nvSpPr>
          <p:spPr>
            <a:xfrm>
              <a:off x="417249" y="1333470"/>
              <a:ext cx="800218" cy="32197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27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iptables </a:t>
              </a:r>
              <a:r>
                <a:rPr lang="zh-TW" altLang="en-US" sz="27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介紹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B3A2FED-648F-45E4-88A8-A8477F95A22C}"/>
              </a:ext>
            </a:extLst>
          </p:cNvPr>
          <p:cNvSpPr/>
          <p:nvPr/>
        </p:nvSpPr>
        <p:spPr>
          <a:xfrm>
            <a:off x="1240974" y="2526683"/>
            <a:ext cx="77040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altLang="zh-TW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iptables </a:t>
            </a:r>
            <a:r>
              <a:rPr lang="en-US" altLang="zh-TW" sz="21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 INPUT </a:t>
            </a:r>
            <a:r>
              <a:rPr lang="en-US" altLang="zh-TW" sz="21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 </a:t>
            </a:r>
            <a:r>
              <a:rPr lang="en-US" altLang="zh-TW" sz="21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IPa</a:t>
            </a:r>
            <a:r>
              <a:rPr lang="en-US" altLang="zh-TW" sz="21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 </a:t>
            </a:r>
            <a:r>
              <a:rPr lang="en-US" altLang="zh-TW" sz="2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IPb</a:t>
            </a:r>
            <a:r>
              <a:rPr lang="en-US" altLang="zh-TW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 REJECTED</a:t>
            </a:r>
            <a:endParaRPr lang="zh-TW" altLang="en-US" sz="2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4DE5A6-8384-469F-9FBB-436E22E1F755}"/>
              </a:ext>
            </a:extLst>
          </p:cNvPr>
          <p:cNvSpPr txBox="1"/>
          <p:nvPr/>
        </p:nvSpPr>
        <p:spPr>
          <a:xfrm>
            <a:off x="1204743" y="1891735"/>
            <a:ext cx="16658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指令範例 </a:t>
            </a:r>
            <a:r>
              <a:rPr lang="en-US" altLang="zh-TW" sz="2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4DBBB08-C74F-445C-885D-F272A1894BA4}"/>
              </a:ext>
            </a:extLst>
          </p:cNvPr>
          <p:cNvSpPr txBox="1"/>
          <p:nvPr/>
        </p:nvSpPr>
        <p:spPr>
          <a:xfrm>
            <a:off x="1204743" y="2965424"/>
            <a:ext cx="38486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封鎖</a:t>
            </a:r>
            <a:r>
              <a:rPr lang="zh-TW" altLang="en-US" sz="21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1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IPa</a:t>
            </a:r>
            <a:r>
              <a:rPr lang="zh-TW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傳輸</a:t>
            </a:r>
            <a:r>
              <a:rPr lang="zh-TW" altLang="en-US" sz="2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IPb</a:t>
            </a:r>
            <a:r>
              <a:rPr lang="zh-TW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的所有封包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EECD12-3A5A-4A6F-9C37-B40CAFA1CDDF}"/>
              </a:ext>
            </a:extLst>
          </p:cNvPr>
          <p:cNvSpPr/>
          <p:nvPr/>
        </p:nvSpPr>
        <p:spPr>
          <a:xfrm>
            <a:off x="1240974" y="3585056"/>
            <a:ext cx="26535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 iptables </a:t>
            </a:r>
            <a:r>
              <a:rPr lang="fr-FR" altLang="zh-TW" sz="2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 nat </a:t>
            </a:r>
            <a:r>
              <a:rPr lang="fr-FR" altLang="zh-TW" sz="21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</a:t>
            </a:r>
            <a:r>
              <a:rPr lang="fr-FR" altLang="zh-TW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FCCE88-7D01-4954-98C3-006C5ADADCA0}"/>
              </a:ext>
            </a:extLst>
          </p:cNvPr>
          <p:cNvSpPr txBox="1"/>
          <p:nvPr/>
        </p:nvSpPr>
        <p:spPr>
          <a:xfrm>
            <a:off x="1240974" y="3977471"/>
            <a:ext cx="29761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列出</a:t>
            </a:r>
            <a:r>
              <a:rPr lang="en-US" altLang="zh-TW" sz="2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</a:t>
            </a:r>
            <a:r>
              <a:rPr lang="zh-TW" altLang="en-US" sz="2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zh-TW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中的</a:t>
            </a:r>
            <a:r>
              <a:rPr lang="zh-TW" altLang="en-US" sz="21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所有規則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5A6B007-2676-45AB-80E8-AAF7292DB6A3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A3DECB7-2134-4599-99ED-86E00EAAFAEA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0D6E74A-DD7E-4217-89C3-169DD6D004B1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7CFE29-8D05-4A81-8302-6B9D81E9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52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CD65A8-8138-49A1-80A5-61E7E546549B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950" dirty="0">
                <a:latin typeface="標楷體" panose="03000509000000000000" pitchFamily="65" charset="-120"/>
                <a:ea typeface="標楷體" panose="03000509000000000000" pitchFamily="65" charset="-120"/>
              </a:rPr>
              <a:t>實作 </a:t>
            </a:r>
            <a:r>
              <a:rPr lang="en-US" altLang="zh-TW" sz="4950" dirty="0"/>
              <a:t>:</a:t>
            </a:r>
            <a:r>
              <a:rPr lang="zh-TW" altLang="en-US" sz="4950" dirty="0"/>
              <a:t> </a:t>
            </a:r>
            <a:endParaRPr lang="en-US" altLang="zh-TW" sz="4950" dirty="0"/>
          </a:p>
          <a:p>
            <a:pPr algn="ctr"/>
            <a:r>
              <a:rPr lang="en-US" altLang="zh-TW" sz="4950" dirty="0"/>
              <a:t>iptables </a:t>
            </a:r>
            <a:r>
              <a:rPr lang="zh-TW" altLang="en-US" sz="4950" dirty="0">
                <a:latin typeface="標楷體" panose="03000509000000000000" pitchFamily="65" charset="-120"/>
                <a:ea typeface="標楷體" panose="03000509000000000000" pitchFamily="65" charset="-120"/>
              </a:rPr>
              <a:t>防禦 </a:t>
            </a:r>
            <a:r>
              <a:rPr lang="en-US" altLang="zh-TW" sz="4950" dirty="0"/>
              <a:t>syn flood </a:t>
            </a:r>
            <a:r>
              <a:rPr lang="zh-TW" altLang="en-US" sz="4950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07C5E32-9D48-40A6-AABE-C3B7129D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54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E20C374-6D7D-44F0-AD17-F1D58986E02F}"/>
              </a:ext>
            </a:extLst>
          </p:cNvPr>
          <p:cNvSpPr txBox="1"/>
          <p:nvPr/>
        </p:nvSpPr>
        <p:spPr>
          <a:xfrm>
            <a:off x="171450" y="1014413"/>
            <a:ext cx="552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iptables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防禦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SYN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Flood 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</a:p>
        </p:txBody>
      </p:sp>
      <p:pic>
        <p:nvPicPr>
          <p:cNvPr id="2050" name="Picture 2" descr="ãkali linux logoãçåçæå°çµæ">
            <a:extLst>
              <a:ext uri="{FF2B5EF4-FFF2-40B4-BE49-F238E27FC236}">
                <a16:creationId xmlns:a16="http://schemas.microsoft.com/office/drawing/2014/main" id="{9F20C883-2247-4DB3-8F5C-2B60AE48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2837093"/>
            <a:ext cx="2251076" cy="126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ãmetasploitable 2 logoãçåçæå°çµæ">
            <a:extLst>
              <a:ext uri="{FF2B5EF4-FFF2-40B4-BE49-F238E27FC236}">
                <a16:creationId xmlns:a16="http://schemas.microsoft.com/office/drawing/2014/main" id="{77FBDA07-4F2E-43C9-BC9D-D0F80DCFB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20000"/>
          <a:stretch/>
        </p:blipFill>
        <p:spPr bwMode="auto">
          <a:xfrm>
            <a:off x="7263242" y="3113484"/>
            <a:ext cx="1428750" cy="63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iptables logoãçåçæå°çµæ">
            <a:extLst>
              <a:ext uri="{FF2B5EF4-FFF2-40B4-BE49-F238E27FC236}">
                <a16:creationId xmlns:a16="http://schemas.microsoft.com/office/drawing/2014/main" id="{A6FCE80B-C6BA-477B-9DE0-0AA80734D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6" b="17884"/>
          <a:stretch/>
        </p:blipFill>
        <p:spPr bwMode="auto">
          <a:xfrm>
            <a:off x="5031796" y="2795885"/>
            <a:ext cx="1994065" cy="126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E7E7176-EC3D-46A4-AB11-BE339B28056E}"/>
              </a:ext>
            </a:extLst>
          </p:cNvPr>
          <p:cNvCxnSpPr/>
          <p:nvPr/>
        </p:nvCxnSpPr>
        <p:spPr>
          <a:xfrm>
            <a:off x="2800350" y="3429000"/>
            <a:ext cx="21288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5F31CA6-4CEC-4487-85B5-C132BA9E1AAC}"/>
              </a:ext>
            </a:extLst>
          </p:cNvPr>
          <p:cNvSpPr txBox="1"/>
          <p:nvPr/>
        </p:nvSpPr>
        <p:spPr>
          <a:xfrm>
            <a:off x="2800350" y="2894193"/>
            <a:ext cx="215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 Flood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B79DDF-91BC-4EE5-9D28-C267998224DE}"/>
              </a:ext>
            </a:extLst>
          </p:cNvPr>
          <p:cNvSpPr/>
          <p:nvPr/>
        </p:nvSpPr>
        <p:spPr>
          <a:xfrm>
            <a:off x="421508" y="4103323"/>
            <a:ext cx="222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kali-linux_2019_1.ova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AB1E2A-D751-4030-8538-1F4C20728859}"/>
              </a:ext>
            </a:extLst>
          </p:cNvPr>
          <p:cNvSpPr/>
          <p:nvPr/>
        </p:nvSpPr>
        <p:spPr>
          <a:xfrm>
            <a:off x="6242497" y="4062115"/>
            <a:ext cx="208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metasploitable2.ova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214366-EEF2-40E5-B018-E2AEF959D6E5}"/>
              </a:ext>
            </a:extLst>
          </p:cNvPr>
          <p:cNvSpPr txBox="1"/>
          <p:nvPr/>
        </p:nvSpPr>
        <p:spPr>
          <a:xfrm>
            <a:off x="3254273" y="3428999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(hping3)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6C56EE3-23B5-44A8-ABAC-8E7EBA250192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4A2097C-6044-4179-AF05-3776288969AA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2FC82F-CC59-4F30-9550-20EE85E7836D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BADAC0-A793-4BA0-BAA5-71216739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17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98E55C2-3ADC-4EA4-AE48-287E3FE2B17B}"/>
              </a:ext>
            </a:extLst>
          </p:cNvPr>
          <p:cNvSpPr txBox="1"/>
          <p:nvPr/>
        </p:nvSpPr>
        <p:spPr>
          <a:xfrm>
            <a:off x="171450" y="1014413"/>
            <a:ext cx="552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iptables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防禦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SYN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Flood 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7058EE-E643-4FC7-953C-D6B767387B66}"/>
              </a:ext>
            </a:extLst>
          </p:cNvPr>
          <p:cNvSpPr txBox="1"/>
          <p:nvPr/>
        </p:nvSpPr>
        <p:spPr>
          <a:xfrm>
            <a:off x="745640" y="2424879"/>
            <a:ext cx="76781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dirty="0"/>
              <a:t>Iptables </a:t>
            </a:r>
            <a:r>
              <a:rPr lang="zh-TW" altLang="en-US" sz="2100" dirty="0"/>
              <a:t>設定 </a:t>
            </a:r>
            <a:r>
              <a:rPr lang="en-US" altLang="zh-TW" sz="2100" dirty="0"/>
              <a:t>:</a:t>
            </a:r>
            <a:r>
              <a:rPr lang="zh-TW" altLang="en-US" sz="2100" dirty="0"/>
              <a:t> </a:t>
            </a:r>
            <a:endParaRPr lang="en-US" altLang="zh-TW" sz="2100" dirty="0"/>
          </a:p>
          <a:p>
            <a:r>
              <a:rPr lang="zh-TW" altLang="en-US" sz="2100" dirty="0"/>
              <a:t>        </a:t>
            </a:r>
            <a:r>
              <a:rPr lang="en-US" altLang="zh-TW" sz="2100" dirty="0"/>
              <a:t>iptables </a:t>
            </a:r>
            <a:r>
              <a:rPr lang="en-US" altLang="zh-TW" sz="21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 SYNFLOOD</a:t>
            </a:r>
          </a:p>
          <a:p>
            <a:r>
              <a:rPr lang="zh-TW" altLang="en-US" sz="2100" dirty="0"/>
              <a:t>        </a:t>
            </a:r>
            <a:r>
              <a:rPr lang="en-US" altLang="zh-TW" sz="2100" dirty="0"/>
              <a:t>iptables </a:t>
            </a:r>
            <a:r>
              <a:rPr lang="en-US" altLang="zh-TW" sz="2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 SYNFLOOD </a:t>
            </a:r>
            <a:r>
              <a:rPr lang="en-US" altLang="zh-TW" sz="21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 </a:t>
            </a:r>
            <a:r>
              <a:rPr lang="en-US" altLang="zh-TW" sz="21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altLang="zh-TW" sz="21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--syn </a:t>
            </a:r>
            <a:r>
              <a:rPr lang="en-US" altLang="zh-TW" sz="2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 limit --limit 50/s </a:t>
            </a:r>
            <a:r>
              <a:rPr lang="en-US" altLang="zh-TW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 RETURN</a:t>
            </a:r>
          </a:p>
          <a:p>
            <a:r>
              <a:rPr lang="zh-TW" altLang="en-US" sz="2100" dirty="0"/>
              <a:t>        </a:t>
            </a:r>
            <a:r>
              <a:rPr lang="en-US" altLang="zh-TW" sz="2100" dirty="0"/>
              <a:t>iptables </a:t>
            </a:r>
            <a:r>
              <a:rPr lang="en-US" altLang="zh-TW" sz="2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 SYNFLOOD </a:t>
            </a:r>
            <a:r>
              <a:rPr lang="en-US" altLang="zh-TW" sz="21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 </a:t>
            </a:r>
            <a:r>
              <a:rPr lang="en-US" altLang="zh-TW" sz="21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altLang="zh-TW" sz="21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 LOG --log-level alert</a:t>
            </a:r>
          </a:p>
          <a:p>
            <a:r>
              <a:rPr lang="zh-TW" altLang="en-US" sz="2100" dirty="0"/>
              <a:t>        </a:t>
            </a:r>
            <a:r>
              <a:rPr lang="en-US" altLang="zh-TW" sz="2100" dirty="0"/>
              <a:t>iptables </a:t>
            </a:r>
            <a:r>
              <a:rPr lang="en-US" altLang="zh-TW" sz="2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 SYNFLOOD </a:t>
            </a:r>
            <a:r>
              <a:rPr lang="en-US" altLang="zh-TW" sz="21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 </a:t>
            </a:r>
            <a:r>
              <a:rPr lang="en-US" altLang="zh-TW" sz="21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altLang="zh-TW" sz="21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 REJECT --reject-with </a:t>
            </a:r>
            <a:r>
              <a:rPr lang="en-US" altLang="zh-TW" sz="21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altLang="zh-TW" sz="2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-reset</a:t>
            </a:r>
          </a:p>
          <a:p>
            <a:r>
              <a:rPr lang="zh-TW" altLang="en-US" sz="2100" dirty="0"/>
              <a:t>        </a:t>
            </a:r>
            <a:r>
              <a:rPr lang="en-US" altLang="zh-TW" sz="2100" dirty="0"/>
              <a:t>iptables </a:t>
            </a:r>
            <a:r>
              <a:rPr lang="en-US" altLang="zh-TW" sz="2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 INPUT </a:t>
            </a:r>
            <a:r>
              <a:rPr lang="en-US" altLang="zh-TW" sz="21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 </a:t>
            </a:r>
            <a:r>
              <a:rPr lang="en-US" altLang="zh-TW" sz="21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altLang="zh-TW" sz="21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 state --state NEW </a:t>
            </a:r>
            <a:r>
              <a:rPr lang="en-US" altLang="zh-TW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 SYNFLOOD</a:t>
            </a:r>
            <a:endParaRPr lang="zh-TW" altLang="en-US" sz="2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17544F-7CBC-4754-A0B4-C08AD3B6AF15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8B0ECA-55C1-4523-9288-1A30AABB5477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737A00-6570-4769-A2E4-DBCC3FE94500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73A613B-F0AA-48A0-A0DA-6995A37B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11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A362358-8816-40B6-BA94-C29A27D88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6" b="3406"/>
          <a:stretch/>
        </p:blipFill>
        <p:spPr>
          <a:xfrm>
            <a:off x="3360501" y="4460115"/>
            <a:ext cx="5607370" cy="14392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824C06D-00C2-4908-BEAE-FCDA566DF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81" r="20960" b="6854"/>
          <a:stretch/>
        </p:blipFill>
        <p:spPr>
          <a:xfrm>
            <a:off x="125260" y="2634536"/>
            <a:ext cx="5100344" cy="109148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27C0EB5-50D3-410C-9DEA-5BB39942F821}"/>
              </a:ext>
            </a:extLst>
          </p:cNvPr>
          <p:cNvSpPr txBox="1"/>
          <p:nvPr/>
        </p:nvSpPr>
        <p:spPr>
          <a:xfrm>
            <a:off x="125260" y="212742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攻擊方 </a:t>
            </a:r>
            <a:r>
              <a:rPr lang="en-US" altLang="zh-TW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CC5FD7-DA03-4879-9927-5A62CC3BECBA}"/>
              </a:ext>
            </a:extLst>
          </p:cNvPr>
          <p:cNvSpPr txBox="1"/>
          <p:nvPr/>
        </p:nvSpPr>
        <p:spPr>
          <a:xfrm>
            <a:off x="3360502" y="4067700"/>
            <a:ext cx="30123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被攻擊方 </a:t>
            </a:r>
            <a:r>
              <a:rPr lang="en-US" altLang="zh-TW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出現警告</a:t>
            </a:r>
            <a:r>
              <a:rPr lang="en-US" altLang="zh-TW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7188CC0-572C-40F0-B0B8-DD7BCDD2E320}"/>
              </a:ext>
            </a:extLst>
          </p:cNvPr>
          <p:cNvSpPr txBox="1"/>
          <p:nvPr/>
        </p:nvSpPr>
        <p:spPr>
          <a:xfrm>
            <a:off x="171450" y="1014413"/>
            <a:ext cx="552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iptables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防禦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SYN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Flood 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78A2259-18E9-48F0-829A-56873A1334C5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940768-C0E4-4661-9CD7-97F0728FA502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75A1545-551B-4066-83F1-5A2F9595A31B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5BE0AC5F-1280-4D36-A1E8-6F86AC6A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27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課程宗旨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本課程教授學生網路防禦技術常用的防火牆技術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課程將以所提供的</a:t>
            </a:r>
            <a:r>
              <a:rPr lang="en-US" altLang="zh-TW" dirty="0"/>
              <a:t>Ubuntu</a:t>
            </a:r>
            <a:r>
              <a:rPr lang="zh-TW" altLang="en-US" dirty="0"/>
              <a:t> </a:t>
            </a:r>
            <a:r>
              <a:rPr lang="en-US" altLang="zh-TW" dirty="0" err="1"/>
              <a:t>linux</a:t>
            </a:r>
            <a:r>
              <a:rPr lang="zh-TW" altLang="en-US" dirty="0"/>
              <a:t>環境教導學生使用</a:t>
            </a:r>
            <a:r>
              <a:rPr lang="en-US" altLang="zh-TW" dirty="0" err="1"/>
              <a:t>Iptables</a:t>
            </a:r>
            <a:r>
              <a:rPr lang="en-US" altLang="zh-TW" dirty="0"/>
              <a:t>/ </a:t>
            </a:r>
            <a:r>
              <a:rPr lang="en-US" altLang="zh-TW" dirty="0" err="1"/>
              <a:t>ufw</a:t>
            </a:r>
            <a:r>
              <a:rPr lang="zh-TW" altLang="en-US" dirty="0"/>
              <a:t>設定防禦規則。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課程實際進行以</a:t>
            </a:r>
            <a:r>
              <a:rPr lang="en-US" altLang="zh-TW" dirty="0" err="1"/>
              <a:t>syn</a:t>
            </a:r>
            <a:r>
              <a:rPr lang="en-US" altLang="zh-TW" dirty="0"/>
              <a:t> flood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攻擊進行</a:t>
            </a:r>
            <a:r>
              <a:rPr lang="zh-TW" altLang="en-US"/>
              <a:t>網路</a:t>
            </a:r>
            <a:r>
              <a:rPr lang="zh-TW" altLang="en-US" dirty="0"/>
              <a:t>防禦的實際演練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D8011F0-22C2-4EA5-9161-A5E11F7A2307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FFC078-AE7E-4776-B847-487D7DC04B91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6C669F-44BD-47B4-85DA-984708A2E3C0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80ACB7-844A-4AE4-9F11-6B0DB757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64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94628B-F8D2-4DBA-8021-CD89F140FC52}"/>
              </a:ext>
            </a:extLst>
          </p:cNvPr>
          <p:cNvSpPr txBox="1"/>
          <p:nvPr/>
        </p:nvSpPr>
        <p:spPr>
          <a:xfrm>
            <a:off x="171451" y="10144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197B17-AE91-4EF7-94AD-A1A2B920FC54}"/>
              </a:ext>
            </a:extLst>
          </p:cNvPr>
          <p:cNvSpPr txBox="1"/>
          <p:nvPr/>
        </p:nvSpPr>
        <p:spPr>
          <a:xfrm>
            <a:off x="925503" y="2235994"/>
            <a:ext cx="48293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防火牆簡介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altLang="zh-TW" sz="2400" dirty="0"/>
              <a:t>Linux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的防火牆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5763" indent="-385763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iptables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</a:t>
            </a:r>
            <a:r>
              <a:rPr lang="en-US" altLang="zh-TW" sz="2400" dirty="0"/>
              <a:t>syn flood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攻擊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99D26C7-4BEE-48FF-AD6B-495B0CBCCFF2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D32EC40-24DB-49D5-8A9F-ACB03CE467DB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C899C4C-4C95-4230-8E8D-C6123F1BE455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81BA5E-439C-4AB1-9E10-87BF7AE5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428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8FF513-D8BC-4B6B-A283-7BF53E2AF43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950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 </a:t>
            </a:r>
            <a:r>
              <a:rPr lang="en-US" altLang="zh-TW" sz="495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Fire</a:t>
            </a:r>
            <a:r>
              <a:rPr lang="en-US" altLang="zh-TW" sz="4950" dirty="0">
                <a:latin typeface="標楷體" panose="03000509000000000000" pitchFamily="65" charset="-120"/>
                <a:ea typeface="標楷體" panose="03000509000000000000" pitchFamily="65" charset="-120"/>
              </a:rPr>
              <a:t>wall</a:t>
            </a:r>
            <a:endParaRPr lang="zh-TW" altLang="en-US" sz="49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64937C-1369-4958-B6FE-296B7D1A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66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94628B-F8D2-4DBA-8021-CD89F140FC52}"/>
              </a:ext>
            </a:extLst>
          </p:cNvPr>
          <p:cNvSpPr txBox="1"/>
          <p:nvPr/>
        </p:nvSpPr>
        <p:spPr>
          <a:xfrm>
            <a:off x="171450" y="10144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防火牆簡介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81074A-CAEA-48A3-9C4F-6D631B47F7B4}"/>
              </a:ext>
            </a:extLst>
          </p:cNvPr>
          <p:cNvSpPr/>
          <p:nvPr/>
        </p:nvSpPr>
        <p:spPr>
          <a:xfrm>
            <a:off x="2891529" y="1175995"/>
            <a:ext cx="380860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https://en.wikipedia.org/wiki/Firewall_(computing)</a:t>
            </a:r>
            <a:endParaRPr lang="zh-TW" altLang="en-US" sz="135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A8E1830-9337-468F-8A03-2614983989D9}"/>
              </a:ext>
            </a:extLst>
          </p:cNvPr>
          <p:cNvSpPr txBox="1"/>
          <p:nvPr/>
        </p:nvSpPr>
        <p:spPr>
          <a:xfrm>
            <a:off x="1595929" y="1845169"/>
            <a:ext cx="5032147" cy="1506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zh-TW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監控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控制網路流量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網路安全系統</a:t>
            </a:r>
            <a:endParaRPr lang="en-US" altLang="zh-TW" sz="21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788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1" indent="-342900">
              <a:buFont typeface="Wingdings" panose="05000000000000000000" pitchFamily="2" charset="2"/>
              <a:buChar char="ü"/>
            </a:pPr>
            <a:r>
              <a:rPr lang="zh-TW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分隔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內部網路與外部網路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1" indent="-342900">
              <a:buFont typeface="Wingdings" panose="05000000000000000000" pitchFamily="2" charset="2"/>
              <a:buChar char="ü"/>
            </a:pPr>
            <a:r>
              <a:rPr lang="zh-TW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紀錄並監控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內外部網路間的活動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1" indent="-342900">
              <a:buFont typeface="Wingdings" panose="05000000000000000000" pitchFamily="2" charset="2"/>
              <a:buChar char="ü"/>
            </a:pPr>
            <a:r>
              <a:rPr lang="zh-TW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阻擋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未經授權的訪問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B8CF827-42EF-458B-8B67-0C496907FD64}"/>
              </a:ext>
            </a:extLst>
          </p:cNvPr>
          <p:cNvGrpSpPr/>
          <p:nvPr/>
        </p:nvGrpSpPr>
        <p:grpSpPr>
          <a:xfrm>
            <a:off x="2891529" y="3760839"/>
            <a:ext cx="4594625" cy="1917155"/>
            <a:chOff x="3855371" y="3871452"/>
            <a:chExt cx="6126167" cy="2556206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6E1C0B2D-124A-4936-B516-9567028744BF}"/>
                </a:ext>
              </a:extLst>
            </p:cNvPr>
            <p:cNvGrpSpPr/>
            <p:nvPr/>
          </p:nvGrpSpPr>
          <p:grpSpPr>
            <a:xfrm>
              <a:off x="3855371" y="3871452"/>
              <a:ext cx="6126167" cy="2556206"/>
              <a:chOff x="5094282" y="3917649"/>
              <a:chExt cx="6126167" cy="2556206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23E6165D-A21C-46B3-ADCB-7669B987C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9075" y="4448174"/>
                <a:ext cx="680074" cy="1513712"/>
              </a:xfrm>
              <a:prstGeom prst="rect">
                <a:avLst/>
              </a:prstGeom>
            </p:spPr>
          </p:pic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00771D98-8B48-436C-B44A-58E3CB797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8162" y="4696023"/>
                <a:ext cx="772287" cy="1018015"/>
              </a:xfrm>
              <a:prstGeom prst="rect">
                <a:avLst/>
              </a:prstGeom>
            </p:spPr>
          </p:pic>
          <p:pic>
            <p:nvPicPr>
              <p:cNvPr id="1026" name="Picture 2" descr="ãhacker free imageãçåçæå°çµæ">
                <a:extLst>
                  <a:ext uri="{FF2B5EF4-FFF2-40B4-BE49-F238E27FC236}">
                    <a16:creationId xmlns:a16="http://schemas.microsoft.com/office/drawing/2014/main" id="{C56BD289-8B23-40C1-B5C9-B855839B7C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4282" y="5449917"/>
                <a:ext cx="1500886" cy="10239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6F7EEAF3-78E9-4115-AF1C-8AF4D0368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804" y="3917649"/>
                <a:ext cx="1029843" cy="1061050"/>
              </a:xfrm>
              <a:prstGeom prst="rect">
                <a:avLst/>
              </a:prstGeom>
            </p:spPr>
          </p:pic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B984110A-DE68-4B1D-9995-93E612092DE4}"/>
                  </a:ext>
                </a:extLst>
              </p:cNvPr>
              <p:cNvGrpSpPr/>
              <p:nvPr/>
            </p:nvGrpSpPr>
            <p:grpSpPr>
              <a:xfrm>
                <a:off x="8620125" y="5121574"/>
                <a:ext cx="1676400" cy="167922"/>
                <a:chOff x="6877050" y="4931074"/>
                <a:chExt cx="1676400" cy="167922"/>
              </a:xfrm>
            </p:grpSpPr>
            <p:cxnSp>
              <p:nvCxnSpPr>
                <p:cNvPr id="10" name="直線單箭頭接點 9">
                  <a:extLst>
                    <a:ext uri="{FF2B5EF4-FFF2-40B4-BE49-F238E27FC236}">
                      <a16:creationId xmlns:a16="http://schemas.microsoft.com/office/drawing/2014/main" id="{B7FE6ED7-440E-47AB-B45E-196C44A4A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3250" y="4931074"/>
                  <a:ext cx="16002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id="{4F4BDA90-0ADE-4E04-98AA-1AF8F01B4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7050" y="5098996"/>
                  <a:ext cx="16764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2037DA02-B610-4B99-A87F-625FECEC9CF1}"/>
                  </a:ext>
                </a:extLst>
              </p:cNvPr>
              <p:cNvGrpSpPr/>
              <p:nvPr/>
            </p:nvGrpSpPr>
            <p:grpSpPr>
              <a:xfrm rot="1325429">
                <a:off x="6440921" y="4672209"/>
                <a:ext cx="1457272" cy="156571"/>
                <a:chOff x="6877050" y="4931074"/>
                <a:chExt cx="1676400" cy="167922"/>
              </a:xfrm>
            </p:grpSpPr>
            <p:cxnSp>
              <p:nvCxnSpPr>
                <p:cNvPr id="23" name="直線單箭頭接點 22">
                  <a:extLst>
                    <a:ext uri="{FF2B5EF4-FFF2-40B4-BE49-F238E27FC236}">
                      <a16:creationId xmlns:a16="http://schemas.microsoft.com/office/drawing/2014/main" id="{A16AB184-F226-46F3-AEFE-EDCC83322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3250" y="4931074"/>
                  <a:ext cx="16002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單箭頭接點 23">
                  <a:extLst>
                    <a:ext uri="{FF2B5EF4-FFF2-40B4-BE49-F238E27FC236}">
                      <a16:creationId xmlns:a16="http://schemas.microsoft.com/office/drawing/2014/main" id="{868BCF24-C901-4EAE-806F-4B51F2840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7050" y="5098996"/>
                  <a:ext cx="167640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3AAE47F0-48F0-4926-A08B-BC2F3D9321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773" y="5449917"/>
                <a:ext cx="1203491" cy="3995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92703192-ABAB-49DF-B6F5-C269DD8FB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0125" y="5449917"/>
                <a:ext cx="1676400" cy="750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禁止標誌 34">
              <a:extLst>
                <a:ext uri="{FF2B5EF4-FFF2-40B4-BE49-F238E27FC236}">
                  <a16:creationId xmlns:a16="http://schemas.microsoft.com/office/drawing/2014/main" id="{BCADE0F7-50CC-4010-99A2-A0DF36A7785A}"/>
                </a:ext>
              </a:extLst>
            </p:cNvPr>
            <p:cNvSpPr/>
            <p:nvPr/>
          </p:nvSpPr>
          <p:spPr>
            <a:xfrm>
              <a:off x="6322869" y="5538701"/>
              <a:ext cx="253484" cy="258279"/>
            </a:xfrm>
            <a:prstGeom prst="noSmoking">
              <a:avLst>
                <a:gd name="adj" fmla="val 826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7" name="禁止標誌 36">
              <a:extLst>
                <a:ext uri="{FF2B5EF4-FFF2-40B4-BE49-F238E27FC236}">
                  <a16:creationId xmlns:a16="http://schemas.microsoft.com/office/drawing/2014/main" id="{609FBB59-0666-481B-9845-5D4EAD5B1995}"/>
                </a:ext>
              </a:extLst>
            </p:cNvPr>
            <p:cNvSpPr/>
            <p:nvPr/>
          </p:nvSpPr>
          <p:spPr>
            <a:xfrm>
              <a:off x="7280238" y="5474359"/>
              <a:ext cx="253484" cy="258279"/>
            </a:xfrm>
            <a:prstGeom prst="noSmoking">
              <a:avLst>
                <a:gd name="adj" fmla="val 826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CBB0CF0-AB83-403D-A414-92EAB808F5F2}"/>
              </a:ext>
            </a:extLst>
          </p:cNvPr>
          <p:cNvGrpSpPr/>
          <p:nvPr/>
        </p:nvGrpSpPr>
        <p:grpSpPr>
          <a:xfrm>
            <a:off x="235246" y="1669382"/>
            <a:ext cx="801710" cy="2790734"/>
            <a:chOff x="313662" y="1082842"/>
            <a:chExt cx="1068946" cy="3720979"/>
          </a:xfrm>
        </p:grpSpPr>
        <p:sp>
          <p:nvSpPr>
            <p:cNvPr id="25" name="書卷: 垂直 24">
              <a:extLst>
                <a:ext uri="{FF2B5EF4-FFF2-40B4-BE49-F238E27FC236}">
                  <a16:creationId xmlns:a16="http://schemas.microsoft.com/office/drawing/2014/main" id="{91FC5651-F023-423D-A53F-865E80C8DC73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4F82A5-32E0-49E2-93DA-FCA16CC6F053}"/>
                </a:ext>
              </a:extLst>
            </p:cNvPr>
            <p:cNvSpPr txBox="1"/>
            <p:nvPr/>
          </p:nvSpPr>
          <p:spPr>
            <a:xfrm>
              <a:off x="417249" y="1333471"/>
              <a:ext cx="800218" cy="3219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7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何謂防火牆</a:t>
              </a:r>
              <a:endParaRPr lang="en-US" altLang="zh-TW" sz="27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E244B5D4-A98B-47B9-BA8D-0C3546C764BA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09AF5DC-59B4-4EAA-9508-D4D7C6F0746B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B2C130-7978-474A-B369-E414E73AB77E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705ED4-8F78-48A0-8AB8-1B389815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36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7EDFE66-7204-4B71-B740-AF3ECBC31066}"/>
              </a:ext>
            </a:extLst>
          </p:cNvPr>
          <p:cNvSpPr txBox="1"/>
          <p:nvPr/>
        </p:nvSpPr>
        <p:spPr>
          <a:xfrm>
            <a:off x="171450" y="10144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防火牆簡介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01E410-AE78-473B-B6F7-D8AAEDE2DF1F}"/>
              </a:ext>
            </a:extLst>
          </p:cNvPr>
          <p:cNvSpPr txBox="1"/>
          <p:nvPr/>
        </p:nvSpPr>
        <p:spPr>
          <a:xfrm>
            <a:off x="1471613" y="2050257"/>
            <a:ext cx="7058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主機型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     設置在</a:t>
            </a:r>
            <a:r>
              <a:rPr lang="zh-TW" altLang="en-US" sz="21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單一網路節點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上，用於保護單一伺服器或主機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網路型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     設置於</a:t>
            </a:r>
            <a:r>
              <a:rPr lang="zh-TW" altLang="en-US" sz="21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網路邊界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，可以是一個應用程式或是一台硬體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25BF45A-15BF-43C3-888C-6907F0A0BFBA}"/>
              </a:ext>
            </a:extLst>
          </p:cNvPr>
          <p:cNvGrpSpPr/>
          <p:nvPr/>
        </p:nvGrpSpPr>
        <p:grpSpPr>
          <a:xfrm>
            <a:off x="235246" y="1669382"/>
            <a:ext cx="801710" cy="2790734"/>
            <a:chOff x="313662" y="1082842"/>
            <a:chExt cx="1068946" cy="3720979"/>
          </a:xfrm>
        </p:grpSpPr>
        <p:sp>
          <p:nvSpPr>
            <p:cNvPr id="5" name="書卷: 垂直 4">
              <a:extLst>
                <a:ext uri="{FF2B5EF4-FFF2-40B4-BE49-F238E27FC236}">
                  <a16:creationId xmlns:a16="http://schemas.microsoft.com/office/drawing/2014/main" id="{185F94A4-6B32-49C6-A4A8-15BD034F1B60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E886A18D-E6EB-40EC-84FF-05134E7961E5}"/>
                </a:ext>
              </a:extLst>
            </p:cNvPr>
            <p:cNvSpPr txBox="1"/>
            <p:nvPr/>
          </p:nvSpPr>
          <p:spPr>
            <a:xfrm>
              <a:off x="417249" y="1333471"/>
              <a:ext cx="800218" cy="3219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7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防火牆的類型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9F12460-2B91-409F-B7FC-CE5B4FC67C0D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FF6C59-FA60-4842-9594-ABC7A7D41BFA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63B994-C85C-46E6-80E7-1F6C35DA4B22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85EEEC9-A32A-43B7-833C-4834A198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009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E01DAE0-A037-4762-AFF3-6615CBA8A16F}"/>
              </a:ext>
            </a:extLst>
          </p:cNvPr>
          <p:cNvSpPr txBox="1"/>
          <p:nvPr/>
        </p:nvSpPr>
        <p:spPr>
          <a:xfrm>
            <a:off x="171450" y="10144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防火牆簡介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E299D15-F9A7-4D3B-861A-884978C0CD8B}"/>
              </a:ext>
            </a:extLst>
          </p:cNvPr>
          <p:cNvGrpSpPr/>
          <p:nvPr/>
        </p:nvGrpSpPr>
        <p:grpSpPr>
          <a:xfrm>
            <a:off x="235246" y="1669382"/>
            <a:ext cx="801710" cy="2790734"/>
            <a:chOff x="313662" y="1082842"/>
            <a:chExt cx="1068946" cy="3720979"/>
          </a:xfrm>
        </p:grpSpPr>
        <p:sp>
          <p:nvSpPr>
            <p:cNvPr id="5" name="書卷: 垂直 4">
              <a:extLst>
                <a:ext uri="{FF2B5EF4-FFF2-40B4-BE49-F238E27FC236}">
                  <a16:creationId xmlns:a16="http://schemas.microsoft.com/office/drawing/2014/main" id="{6714DD5C-710A-4872-96C1-770AC2C05FE2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4769B30-BAB9-4D40-A9BA-3D51980B389A}"/>
                </a:ext>
              </a:extLst>
            </p:cNvPr>
            <p:cNvSpPr txBox="1"/>
            <p:nvPr/>
          </p:nvSpPr>
          <p:spPr>
            <a:xfrm>
              <a:off x="417249" y="1333471"/>
              <a:ext cx="800218" cy="3219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7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防火牆的功能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802C439A-6A2B-4637-BEE6-0EAB353F9742}"/>
              </a:ext>
            </a:extLst>
          </p:cNvPr>
          <p:cNvSpPr txBox="1"/>
          <p:nvPr/>
        </p:nvSpPr>
        <p:spPr>
          <a:xfrm>
            <a:off x="1632399" y="1745892"/>
            <a:ext cx="72763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封包過濾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1" indent="-342900">
              <a:buFont typeface="Wingdings" panose="05000000000000000000" pitchFamily="2" charset="2"/>
              <a:buChar char="ü"/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只允許符合使用者設定規則的封包通過防火牆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1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應用層防火牆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1" indent="-342900">
              <a:buFont typeface="Wingdings" panose="05000000000000000000" pitchFamily="2" charset="2"/>
              <a:buChar char="ü"/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基於應用程式</a:t>
            </a:r>
            <a:r>
              <a:rPr lang="en-US" altLang="zh-TW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服務進行封包過濾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1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網路代理</a:t>
            </a:r>
            <a:r>
              <a:rPr lang="en-US" altLang="zh-TW" sz="2100" dirty="0"/>
              <a:t>(Proxy)</a:t>
            </a:r>
          </a:p>
          <a:p>
            <a:pPr marL="685800" lvl="1" indent="-342900">
              <a:buFont typeface="Wingdings" panose="05000000000000000000" pitchFamily="2" charset="2"/>
              <a:buChar char="ü"/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代理伺服器可以通過以應用程序的方式處理輸入封包來充當防火牆，同時過濾其他封包。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1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網路位址轉換</a:t>
            </a:r>
            <a:r>
              <a:rPr lang="en-US" altLang="zh-TW" sz="2100" dirty="0"/>
              <a:t>(NAT)</a:t>
            </a:r>
          </a:p>
          <a:p>
            <a:pPr marL="685800" lvl="1" indent="-342900">
              <a:buFont typeface="Wingdings" panose="05000000000000000000" pitchFamily="2" charset="2"/>
              <a:buChar char="ü"/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防火牆藉由</a:t>
            </a:r>
            <a:r>
              <a:rPr lang="en-US" altLang="zh-TW" sz="2100" dirty="0"/>
              <a:t>NAT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功能隱藏受保護主機的實體位置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50C036F-7653-4B0C-8BA3-6B69095E39B2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4EA002B-5240-46DD-A2AE-00537A295F41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F55458-E426-43D6-B582-FD0F30DECB3F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6FF6EA6A-1EDD-426A-AA92-84C13A32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373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D0B3AE-4FD4-4B46-ACDB-CF789ED7012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50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4950" dirty="0">
                <a:latin typeface="標楷體" panose="03000509000000000000" pitchFamily="65" charset="-120"/>
                <a:ea typeface="標楷體" panose="03000509000000000000" pitchFamily="65" charset="-120"/>
              </a:rPr>
              <a:t>的防火牆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7AC2E9-01E9-4B96-A82A-AAF5C9CF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74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E2394D0-F453-43DB-9DF5-B2623B23FE48}"/>
              </a:ext>
            </a:extLst>
          </p:cNvPr>
          <p:cNvSpPr txBox="1"/>
          <p:nvPr/>
        </p:nvSpPr>
        <p:spPr>
          <a:xfrm>
            <a:off x="171450" y="1014413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的防火牆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AF4D55-25AE-4141-8534-A3C1C1A2520D}"/>
              </a:ext>
            </a:extLst>
          </p:cNvPr>
          <p:cNvSpPr txBox="1"/>
          <p:nvPr/>
        </p:nvSpPr>
        <p:spPr>
          <a:xfrm>
            <a:off x="1250156" y="1778794"/>
            <a:ext cx="7258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100" dirty="0"/>
              <a:t>Ubuntu :</a:t>
            </a: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altLang="zh-TW" sz="2100" dirty="0" err="1"/>
              <a:t>Ufw</a:t>
            </a:r>
            <a:r>
              <a:rPr lang="en-US" altLang="zh-TW" sz="2100" dirty="0"/>
              <a:t>/Iptables</a:t>
            </a:r>
            <a:r>
              <a:rPr lang="zh-TW" altLang="en-US" sz="2100" dirty="0"/>
              <a:t> </a:t>
            </a:r>
            <a:r>
              <a:rPr lang="en-US" altLang="zh-TW" sz="2100" dirty="0"/>
              <a:t>– 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100" dirty="0" err="1">
                <a:ea typeface="標楷體" panose="03000509000000000000" pitchFamily="65" charset="-120"/>
              </a:rPr>
              <a:t>Xtables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框架，將規則以</a:t>
            </a:r>
            <a:r>
              <a:rPr lang="zh-TW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表、鏈、規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則三個層級進行分類</a:t>
            </a:r>
            <a:endParaRPr lang="en-US" altLang="zh-TW" sz="2100" dirty="0"/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altLang="zh-TW" sz="2100" dirty="0"/>
              <a:t>Nftables –</a:t>
            </a:r>
            <a:r>
              <a:rPr lang="zh-TW" altLang="en-US" sz="2100" dirty="0"/>
              <a:t> </a:t>
            </a:r>
            <a:r>
              <a:rPr lang="zh-TW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en-US" altLang="zh-TW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iptables</a:t>
            </a:r>
            <a:r>
              <a:rPr lang="zh-TW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並讓操作簡易化的新型框架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100" dirty="0"/>
              <a:t>CentOS : </a:t>
            </a: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altLang="zh-TW" sz="2100" dirty="0" err="1"/>
              <a:t>Firewalld</a:t>
            </a:r>
            <a:r>
              <a:rPr lang="en-US" altLang="zh-TW" sz="2100" dirty="0"/>
              <a:t> – CentOS</a:t>
            </a:r>
            <a:r>
              <a:rPr lang="zh-TW" altLang="en-US" sz="2100" dirty="0"/>
              <a:t> </a:t>
            </a:r>
            <a:r>
              <a:rPr lang="en-US" altLang="zh-TW" sz="2100" dirty="0"/>
              <a:t>7</a:t>
            </a:r>
            <a:r>
              <a:rPr lang="zh-TW" altLang="en-US" sz="2100" dirty="0"/>
              <a:t> 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100" dirty="0" err="1"/>
              <a:t>firewalld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取代傳統的</a:t>
            </a:r>
            <a:r>
              <a:rPr lang="en-US" altLang="zh-TW" sz="2100" dirty="0"/>
              <a:t>iptables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，以</a:t>
            </a:r>
            <a:r>
              <a:rPr lang="zh-TW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區域</a:t>
            </a:r>
            <a:r>
              <a:rPr lang="en-US" altLang="zh-TW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zone</a:t>
            </a:r>
            <a:r>
              <a:rPr lang="en-US" altLang="zh-TW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的方式管理規則，並以動態方式執行規則。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F15850-29AB-46E4-9F0F-BF2B8CA63CD1}"/>
              </a:ext>
            </a:extLst>
          </p:cNvPr>
          <p:cNvSpPr/>
          <p:nvPr/>
        </p:nvSpPr>
        <p:spPr>
          <a:xfrm>
            <a:off x="2393157" y="5005447"/>
            <a:ext cx="355122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Iptables : https://en.wikipedia.org/wiki/Iptables</a:t>
            </a:r>
            <a:endParaRPr lang="zh-TW" altLang="en-US" sz="13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6E073E-6D7F-457C-8F9C-ED826A9132F5}"/>
              </a:ext>
            </a:extLst>
          </p:cNvPr>
          <p:cNvSpPr/>
          <p:nvPr/>
        </p:nvSpPr>
        <p:spPr>
          <a:xfrm>
            <a:off x="2393156" y="5559445"/>
            <a:ext cx="319299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 err="1"/>
              <a:t>Firewalld</a:t>
            </a:r>
            <a:r>
              <a:rPr lang="en-US" altLang="zh-TW" sz="1350" dirty="0"/>
              <a:t> : https://linuxadmin.io/firewalld/</a:t>
            </a:r>
            <a:endParaRPr lang="zh-TW" altLang="en-US" sz="13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848AB3-BA73-48EE-A82D-19A5C02A1A29}"/>
              </a:ext>
            </a:extLst>
          </p:cNvPr>
          <p:cNvSpPr/>
          <p:nvPr/>
        </p:nvSpPr>
        <p:spPr>
          <a:xfrm>
            <a:off x="2393156" y="5282446"/>
            <a:ext cx="644366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dirty="0"/>
              <a:t>Nftables : https://linux-audit.com/differences-between-iptables-and-nftables-explained/</a:t>
            </a:r>
            <a:endParaRPr lang="zh-TW" altLang="en-US" sz="135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5D9D7DB-EC84-4805-A303-2D9747E08A0E}"/>
              </a:ext>
            </a:extLst>
          </p:cNvPr>
          <p:cNvGrpSpPr/>
          <p:nvPr/>
        </p:nvGrpSpPr>
        <p:grpSpPr>
          <a:xfrm>
            <a:off x="235246" y="1669382"/>
            <a:ext cx="801710" cy="2790734"/>
            <a:chOff x="313662" y="1082842"/>
            <a:chExt cx="1068946" cy="3720979"/>
          </a:xfrm>
        </p:grpSpPr>
        <p:sp>
          <p:nvSpPr>
            <p:cNvPr id="10" name="書卷: 垂直 9">
              <a:extLst>
                <a:ext uri="{FF2B5EF4-FFF2-40B4-BE49-F238E27FC236}">
                  <a16:creationId xmlns:a16="http://schemas.microsoft.com/office/drawing/2014/main" id="{2FA63599-D967-4C46-AE49-4A29D1A4972D}"/>
                </a:ext>
              </a:extLst>
            </p:cNvPr>
            <p:cNvSpPr/>
            <p:nvPr/>
          </p:nvSpPr>
          <p:spPr>
            <a:xfrm>
              <a:off x="313662" y="1082842"/>
              <a:ext cx="1068946" cy="3720979"/>
            </a:xfrm>
            <a:prstGeom prst="verticalScroll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8CA3D3F-F9E1-406B-B4F9-D61AF149113E}"/>
                </a:ext>
              </a:extLst>
            </p:cNvPr>
            <p:cNvSpPr txBox="1"/>
            <p:nvPr/>
          </p:nvSpPr>
          <p:spPr>
            <a:xfrm>
              <a:off x="417249" y="1333471"/>
              <a:ext cx="800218" cy="32197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27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Linux</a:t>
              </a:r>
              <a:r>
                <a:rPr lang="zh-TW" altLang="en-US" sz="27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的防火牆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F87BB71-1AF2-4D93-A9DD-1E7D2A54FF8F}"/>
              </a:ext>
            </a:extLst>
          </p:cNvPr>
          <p:cNvGrpSpPr/>
          <p:nvPr/>
        </p:nvGrpSpPr>
        <p:grpSpPr>
          <a:xfrm>
            <a:off x="0" y="5997589"/>
            <a:ext cx="9144000" cy="584775"/>
            <a:chOff x="0" y="5647634"/>
            <a:chExt cx="9144000" cy="58477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AF7B775-201E-4B30-8EE0-2207429153E2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6C9CBC-990E-4441-86FC-A17BC629ADD3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A14AC2-3C4E-48DC-B884-CA29D73C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31DF-17E7-44BB-BE72-39BFE25A0FC9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839248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727</Words>
  <Application>Microsoft Office PowerPoint</Application>
  <PresentationFormat>如螢幕大小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AaYuanQiman</vt:lpstr>
      <vt:lpstr>新細明體</vt:lpstr>
      <vt:lpstr>Arial</vt:lpstr>
      <vt:lpstr>Calibri</vt:lpstr>
      <vt:lpstr>Calibri Light</vt:lpstr>
      <vt:lpstr>Wingdings</vt:lpstr>
      <vt:lpstr>標楷體</vt:lpstr>
      <vt:lpstr>自訂設計</vt:lpstr>
      <vt:lpstr>防火牆實務</vt:lpstr>
      <vt:lpstr>課程宗旨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大郡 羅</dc:creator>
  <cp:lastModifiedBy>User</cp:lastModifiedBy>
  <cp:revision>34</cp:revision>
  <dcterms:created xsi:type="dcterms:W3CDTF">2019-03-04T01:18:46Z</dcterms:created>
  <dcterms:modified xsi:type="dcterms:W3CDTF">2019-12-25T06:37:31Z</dcterms:modified>
</cp:coreProperties>
</file>