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5" r:id="rId7"/>
    <p:sldId id="261" r:id="rId8"/>
    <p:sldId id="262" r:id="rId9"/>
    <p:sldId id="263" r:id="rId10"/>
    <p:sldId id="264"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28934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361667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46099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277410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351037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417966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107922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137039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194648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383160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89D8EEC-17B8-4D0C-89E2-9A9A3ECE162D}" type="datetimeFigureOut">
              <a:rPr lang="zh-TW" altLang="en-US" smtClean="0"/>
              <a:t>2020/7/8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404369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D8EEC-17B8-4D0C-89E2-9A9A3ECE162D}" type="datetimeFigureOut">
              <a:rPr lang="zh-TW" altLang="en-US" smtClean="0"/>
              <a:t>2020/7/8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B5382-1DBA-4259-9E3B-DBF260355999}" type="slidenum">
              <a:rPr lang="zh-TW" altLang="en-US" smtClean="0"/>
              <a:t>‹#›</a:t>
            </a:fld>
            <a:endParaRPr lang="zh-TW" altLang="en-US"/>
          </a:p>
        </p:txBody>
      </p:sp>
    </p:spTree>
    <p:extLst>
      <p:ext uri="{BB962C8B-B14F-4D97-AF65-F5344CB8AC3E}">
        <p14:creationId xmlns:p14="http://schemas.microsoft.com/office/powerpoint/2010/main" val="224418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滲透測試服務委外服務案</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7622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陸、 建議書評選事宜</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494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TW" altLang="en-US" dirty="0" smtClean="0"/>
              <a:t>壹、 專案概述</a:t>
            </a:r>
            <a:endParaRPr lang="zh-TW" altLang="en-US" dirty="0"/>
          </a:p>
        </p:txBody>
      </p:sp>
      <p:sp>
        <p:nvSpPr>
          <p:cNvPr id="6" name="副標題 5"/>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91980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smtClean="0"/>
              <a:t>壹、專案概述</a:t>
            </a:r>
            <a:endParaRPr lang="zh-TW"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4125671338"/>
              </p:ext>
            </p:extLst>
          </p:nvPr>
        </p:nvGraphicFramePr>
        <p:xfrm>
          <a:off x="1115616" y="1628800"/>
          <a:ext cx="7056784" cy="3484880"/>
        </p:xfrm>
        <a:graphic>
          <a:graphicData uri="http://schemas.openxmlformats.org/drawingml/2006/table">
            <a:tbl>
              <a:tblPr firstRow="1" bandRow="1">
                <a:tableStyleId>{5C22544A-7EE6-4342-B048-85BDC9FD1C3A}</a:tableStyleId>
              </a:tblPr>
              <a:tblGrid>
                <a:gridCol w="1968413"/>
                <a:gridCol w="508837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txBody>
                  <a:tcPr/>
                </a:tc>
                <a:tc>
                  <a:txBody>
                    <a:bodyPr/>
                    <a:lstStyle/>
                    <a:p>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一、專案名稱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「滲透測試服務」委外服務案（以下簡稱本案）。</a:t>
                      </a:r>
                      <a:endParaRPr lang="en-US" altLang="zh-TW" dirty="0" smtClean="0"/>
                    </a:p>
                    <a:p>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二、專案目標</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藉由本測試之執行成果，以檢測受測目標在遭遇外部攻擊者攻擊活動時之資安防護能力與執行成效。透過滲透測試報告及改善建議，檢討與精進受測目標之整體資安防護作為。</a:t>
                      </a:r>
                      <a:endParaRPr lang="en-US" altLang="zh-TW" dirty="0" smtClean="0"/>
                    </a:p>
                    <a:p>
                      <a:endParaRPr lang="zh-TW" alt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三、專案範圍</a:t>
                      </a:r>
                    </a:p>
                  </a:txBody>
                  <a:tcPr/>
                </a:tc>
                <a:tc>
                  <a:txBody>
                    <a:bodyPr/>
                    <a:lstStyle/>
                    <a:p>
                      <a:r>
                        <a:rPr lang="zh-TW" altLang="en-US" dirty="0" smtClean="0"/>
                        <a:t>本案的服務範圍設備清單詳見附件 </a:t>
                      </a:r>
                      <a:r>
                        <a:rPr lang="en-US" altLang="zh-TW" dirty="0" smtClean="0"/>
                        <a:t>1</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四、專案期間</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自簽約日起至 </a:t>
                      </a:r>
                      <a:r>
                        <a:rPr lang="en-US" altLang="zh-TW" dirty="0" smtClean="0"/>
                        <a:t>XXX </a:t>
                      </a:r>
                      <a:r>
                        <a:rPr lang="zh-TW" altLang="en-US" dirty="0" smtClean="0"/>
                        <a:t>年 </a:t>
                      </a:r>
                      <a:r>
                        <a:rPr lang="en-US" altLang="zh-TW" dirty="0" smtClean="0"/>
                        <a:t>XX </a:t>
                      </a:r>
                      <a:r>
                        <a:rPr lang="zh-TW" altLang="en-US" dirty="0" smtClean="0"/>
                        <a:t>月 </a:t>
                      </a:r>
                      <a:r>
                        <a:rPr lang="en-US" altLang="zh-TW" dirty="0" smtClean="0"/>
                        <a:t>XX </a:t>
                      </a:r>
                      <a:r>
                        <a:rPr lang="zh-TW" altLang="en-US" dirty="0" smtClean="0"/>
                        <a:t>日止。</a:t>
                      </a:r>
                    </a:p>
                    <a:p>
                      <a:endParaRPr lang="zh-TW" altLang="en-US" dirty="0"/>
                    </a:p>
                  </a:txBody>
                  <a:tcPr/>
                </a:tc>
              </a:tr>
            </a:tbl>
          </a:graphicData>
        </a:graphic>
      </p:graphicFrame>
    </p:spTree>
    <p:extLst>
      <p:ext uri="{BB962C8B-B14F-4D97-AF65-F5344CB8AC3E}">
        <p14:creationId xmlns:p14="http://schemas.microsoft.com/office/powerpoint/2010/main" val="293685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貳、 專案工作項目</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39324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lstStyle/>
          <a:p>
            <a:r>
              <a:rPr lang="zh-TW" altLang="en-US" dirty="0" smtClean="0"/>
              <a:t>貳、 專案工作項目</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02007107"/>
              </p:ext>
            </p:extLst>
          </p:nvPr>
        </p:nvGraphicFramePr>
        <p:xfrm>
          <a:off x="972769" y="2859380"/>
          <a:ext cx="7198461" cy="3937000"/>
        </p:xfrm>
        <a:graphic>
          <a:graphicData uri="http://schemas.openxmlformats.org/drawingml/2006/table">
            <a:tbl>
              <a:tblPr firstRow="1" bandRow="1">
                <a:tableStyleId>{5C22544A-7EE6-4342-B048-85BDC9FD1C3A}</a:tableStyleId>
              </a:tblPr>
              <a:tblGrid>
                <a:gridCol w="1581838"/>
                <a:gridCol w="5616623"/>
              </a:tblGrid>
              <a:tr h="370840">
                <a:tc>
                  <a:txBody>
                    <a:bodyPr/>
                    <a:lstStyle/>
                    <a:p>
                      <a:endParaRPr lang="zh-TW" altLang="en-US" dirty="0"/>
                    </a:p>
                  </a:txBody>
                  <a:tcPr/>
                </a:tc>
                <a:tc>
                  <a:txBody>
                    <a:bodyPr/>
                    <a:lstStyle/>
                    <a:p>
                      <a:endParaRPr lang="zh-TW" altLang="en-US" dirty="0"/>
                    </a:p>
                  </a:txBody>
                  <a:tcPr/>
                </a:tc>
              </a:tr>
              <a:tr h="370840">
                <a:tc>
                  <a:txBody>
                    <a:bodyPr/>
                    <a:lstStyle/>
                    <a:p>
                      <a:r>
                        <a:rPr lang="zh-TW" altLang="en-US" dirty="0" smtClean="0"/>
                        <a:t>一、資料蒐集</a:t>
                      </a:r>
                      <a:endParaRPr lang="zh-TW" altLang="en-US" dirty="0"/>
                    </a:p>
                  </a:txBody>
                  <a:tcPr/>
                </a:tc>
                <a:tc>
                  <a:txBody>
                    <a:bodyPr/>
                    <a:lstStyle/>
                    <a:p>
                      <a:r>
                        <a:rPr lang="zh-TW" altLang="en-US" dirty="0" smtClean="0"/>
                        <a:t>對受測目標進行資料蒐集與資訊分析</a:t>
                      </a:r>
                      <a:r>
                        <a:rPr lang="en-US" altLang="zh-TW" dirty="0" smtClean="0"/>
                        <a:t>(</a:t>
                      </a:r>
                      <a:r>
                        <a:rPr lang="zh-TW" altLang="en-US" dirty="0" smtClean="0"/>
                        <a:t>如：嘗試至受測物聯網設備官方網站或透過網路資源取得韌體、使用的通訊方法，以及對應之弱點資訊，若查無公開可下載之韌體或該韌體具保護機制，則蒐集該設備已知弱點資料</a:t>
                      </a:r>
                      <a:r>
                        <a:rPr lang="en-US" altLang="zh-TW" dirty="0" smtClean="0"/>
                        <a:t>)</a:t>
                      </a:r>
                      <a:r>
                        <a:rPr lang="zh-TW" altLang="en-US" dirty="0" smtClean="0"/>
                        <a:t>，將取得之相關資訊做為執行滲透測試決策。 </a:t>
                      </a:r>
                      <a:endParaRPr lang="zh-TW" altLang="en-US" dirty="0"/>
                    </a:p>
                  </a:txBody>
                  <a:tcPr/>
                </a:tc>
              </a:tr>
              <a:tr h="370840">
                <a:tc>
                  <a:txBody>
                    <a:bodyPr/>
                    <a:lstStyle/>
                    <a:p>
                      <a:r>
                        <a:rPr lang="zh-TW" altLang="en-US" dirty="0" smtClean="0"/>
                        <a:t>二、分析報告</a:t>
                      </a:r>
                      <a:endParaRPr lang="zh-TW" altLang="en-US" dirty="0"/>
                    </a:p>
                  </a:txBody>
                  <a:tcPr/>
                </a:tc>
                <a:tc>
                  <a:txBody>
                    <a:bodyPr/>
                    <a:lstStyle/>
                    <a:p>
                      <a:r>
                        <a:rPr lang="zh-TW" altLang="en-US" dirty="0" smtClean="0"/>
                        <a:t>根據測試結果，將所發現之弱點與過程詳細記錄，並對結果進行統計分析，提出相關建議與測試報告。</a:t>
                      </a:r>
                      <a:endParaRPr lang="zh-TW" altLang="en-US" dirty="0"/>
                    </a:p>
                  </a:txBody>
                  <a:tcPr/>
                </a:tc>
              </a:tr>
              <a:tr h="370840">
                <a:tc>
                  <a:txBody>
                    <a:bodyPr/>
                    <a:lstStyle/>
                    <a:p>
                      <a:r>
                        <a:rPr lang="zh-TW" altLang="en-US" dirty="0" smtClean="0"/>
                        <a:t>三、風險管理</a:t>
                      </a:r>
                      <a:endParaRPr lang="zh-TW" altLang="en-US" dirty="0"/>
                    </a:p>
                  </a:txBody>
                  <a:tcPr/>
                </a:tc>
                <a:tc>
                  <a:txBody>
                    <a:bodyPr/>
                    <a:lstStyle/>
                    <a:p>
                      <a:r>
                        <a:rPr lang="zh-TW" altLang="en-US" dirty="0" smtClean="0"/>
                        <a:t>在滲透測試執行期前，需提出對受測目標進行備份建議，避免發生非 預期資料損毀或遺失等情形。在滲透測試執行期間，執行具侵入性質的檢測作業皆需與機關進行確 認，並於雙方議定之適當時間且具備適當應變措施與風險評估後，才進行相關檢測作業。</a:t>
                      </a:r>
                      <a:endParaRPr lang="zh-TW" altLang="en-US" dirty="0"/>
                    </a:p>
                  </a:txBody>
                  <a:tcPr/>
                </a:tc>
              </a:tr>
            </a:tbl>
          </a:graphicData>
        </a:graphic>
      </p:graphicFrame>
      <p:sp>
        <p:nvSpPr>
          <p:cNvPr id="6" name="矩形 5"/>
          <p:cNvSpPr/>
          <p:nvPr/>
        </p:nvSpPr>
        <p:spPr>
          <a:xfrm>
            <a:off x="1259632" y="1268760"/>
            <a:ext cx="6624736" cy="1569660"/>
          </a:xfrm>
          <a:prstGeom prst="rect">
            <a:avLst/>
          </a:prstGeom>
        </p:spPr>
        <p:txBody>
          <a:bodyPr wrap="square">
            <a:spAutoFit/>
          </a:bodyPr>
          <a:lstStyle/>
          <a:p>
            <a:r>
              <a:rPr lang="zh-TW" altLang="en-US" sz="1600" dirty="0" smtClean="0"/>
              <a:t>得標廠商針對機關之伺服器／主機</a:t>
            </a:r>
            <a:r>
              <a:rPr lang="zh-TW" altLang="en-US" sz="1600" b="1" dirty="0" smtClean="0">
                <a:solidFill>
                  <a:srgbClr val="FF0000"/>
                </a:solidFill>
                <a:effectLst>
                  <a:outerShdw blurRad="38100" dist="38100" dir="2700000" algn="tl">
                    <a:srgbClr val="000000">
                      <a:alpha val="43137"/>
                    </a:srgbClr>
                  </a:outerShdw>
                </a:effectLst>
              </a:rPr>
              <a:t>作業系統</a:t>
            </a:r>
            <a:r>
              <a:rPr lang="zh-TW" altLang="en-US" sz="1600" dirty="0" smtClean="0"/>
              <a:t>、</a:t>
            </a:r>
            <a:r>
              <a:rPr lang="zh-TW" altLang="en-US" sz="1600" b="1" dirty="0">
                <a:solidFill>
                  <a:srgbClr val="FF0000"/>
                </a:solidFill>
                <a:effectLst>
                  <a:outerShdw blurRad="38100" dist="38100" dir="2700000" algn="tl">
                    <a:srgbClr val="000000">
                      <a:alpha val="43137"/>
                    </a:srgbClr>
                  </a:outerShdw>
                </a:effectLst>
              </a:rPr>
              <a:t>應用軟體</a:t>
            </a:r>
            <a:r>
              <a:rPr lang="zh-TW" altLang="en-US" sz="1600" dirty="0" smtClean="0"/>
              <a:t>、</a:t>
            </a:r>
            <a:r>
              <a:rPr lang="zh-TW" altLang="en-US" sz="1600" b="1" dirty="0">
                <a:solidFill>
                  <a:srgbClr val="FF0000"/>
                </a:solidFill>
                <a:effectLst>
                  <a:outerShdw blurRad="38100" dist="38100" dir="2700000" algn="tl">
                    <a:srgbClr val="000000">
                      <a:alpha val="43137"/>
                    </a:srgbClr>
                  </a:outerShdw>
                </a:effectLst>
              </a:rPr>
              <a:t>網路服務</a:t>
            </a:r>
            <a:r>
              <a:rPr lang="zh-TW" altLang="en-US" sz="1600" dirty="0" smtClean="0"/>
              <a:t>、可</a:t>
            </a:r>
          </a:p>
          <a:p>
            <a:r>
              <a:rPr lang="zh-TW" altLang="en-US" sz="1600" dirty="0" smtClean="0"/>
              <a:t>直接使用 </a:t>
            </a:r>
            <a:r>
              <a:rPr lang="en-US" altLang="zh-TW" sz="1600" dirty="0" smtClean="0"/>
              <a:t>RJ45 </a:t>
            </a:r>
            <a:r>
              <a:rPr lang="zh-TW" altLang="en-US" sz="1600" dirty="0" smtClean="0"/>
              <a:t>進行連線</a:t>
            </a:r>
            <a:r>
              <a:rPr lang="en-US" altLang="zh-TW" sz="1600" dirty="0" smtClean="0"/>
              <a:t>(</a:t>
            </a:r>
            <a:r>
              <a:rPr lang="zh-TW" altLang="en-US" sz="1600" dirty="0" smtClean="0"/>
              <a:t>配有 </a:t>
            </a:r>
            <a:r>
              <a:rPr lang="en-US" altLang="zh-TW" sz="1600" dirty="0" smtClean="0"/>
              <a:t>IP)</a:t>
            </a:r>
            <a:r>
              <a:rPr lang="zh-TW" altLang="en-US" sz="1600" dirty="0" smtClean="0"/>
              <a:t>之物聯網設備</a:t>
            </a:r>
            <a:r>
              <a:rPr lang="en-US" altLang="zh-TW" sz="1600" dirty="0" smtClean="0"/>
              <a:t>(</a:t>
            </a:r>
            <a:r>
              <a:rPr lang="zh-TW" altLang="en-US" sz="1600" dirty="0" smtClean="0"/>
              <a:t>如：門禁設備、網路印表</a:t>
            </a:r>
          </a:p>
          <a:p>
            <a:r>
              <a:rPr lang="zh-TW" altLang="en-US" sz="1600" dirty="0" smtClean="0"/>
              <a:t>機、網路攝影機</a:t>
            </a:r>
            <a:r>
              <a:rPr lang="en-US" altLang="zh-TW" sz="1600" dirty="0" smtClean="0"/>
              <a:t>(IPCAM)</a:t>
            </a:r>
            <a:r>
              <a:rPr lang="zh-TW" altLang="en-US" sz="1600" dirty="0" smtClean="0"/>
              <a:t>、無線 </a:t>
            </a:r>
            <a:r>
              <a:rPr lang="en-US" altLang="zh-TW" sz="1600" dirty="0" smtClean="0"/>
              <a:t>AP/</a:t>
            </a:r>
            <a:r>
              <a:rPr lang="zh-TW" altLang="en-US" sz="1600" dirty="0" smtClean="0"/>
              <a:t>無線路由器或環控系統</a:t>
            </a:r>
            <a:r>
              <a:rPr lang="en-US" altLang="zh-TW" sz="1600" dirty="0" smtClean="0"/>
              <a:t>(</a:t>
            </a:r>
            <a:r>
              <a:rPr lang="zh-TW" altLang="en-US" sz="1600" dirty="0" smtClean="0"/>
              <a:t>監控溫度或</a:t>
            </a:r>
          </a:p>
          <a:p>
            <a:r>
              <a:rPr lang="zh-TW" altLang="en-US" sz="1600" dirty="0" smtClean="0"/>
              <a:t>濕度之機房環控系統的伺服器主機</a:t>
            </a:r>
            <a:r>
              <a:rPr lang="en-US" altLang="zh-TW" sz="1600" dirty="0" smtClean="0"/>
              <a:t>)</a:t>
            </a:r>
            <a:r>
              <a:rPr lang="zh-TW" altLang="en-US" sz="1600" dirty="0" smtClean="0"/>
              <a:t>等安全弱點與漏洞，進行滲透或穿透</a:t>
            </a:r>
          </a:p>
          <a:p>
            <a:r>
              <a:rPr lang="zh-TW" altLang="en-US" sz="1600" dirty="0" smtClean="0"/>
              <a:t>跳躍主機之入侵測試，設法取得未經授權之存取權限，並測試內部資訊</a:t>
            </a:r>
          </a:p>
          <a:p>
            <a:r>
              <a:rPr lang="zh-TW" altLang="en-US" sz="1600" dirty="0" smtClean="0"/>
              <a:t>是否有遭受不當揭露、竄改或竊取之可能性。</a:t>
            </a:r>
            <a:endParaRPr lang="zh-TW" altLang="en-US" sz="1600" dirty="0"/>
          </a:p>
        </p:txBody>
      </p:sp>
    </p:spTree>
    <p:extLst>
      <p:ext uri="{BB962C8B-B14F-4D97-AF65-F5344CB8AC3E}">
        <p14:creationId xmlns:p14="http://schemas.microsoft.com/office/powerpoint/2010/main" val="51895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903713192"/>
              </p:ext>
            </p:extLst>
          </p:nvPr>
        </p:nvGraphicFramePr>
        <p:xfrm>
          <a:off x="1403648" y="1916832"/>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zh-TW" altLang="en-US" dirty="0"/>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136398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參、 管理需求</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1936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肆、 交付項目</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984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伍、 建議書製作規定</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9458287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461</Words>
  <Application>Microsoft Office PowerPoint</Application>
  <PresentationFormat>如螢幕大小 (4:3)</PresentationFormat>
  <Paragraphs>29</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滲透測試服務委外服務案</vt:lpstr>
      <vt:lpstr>壹、 專案概述</vt:lpstr>
      <vt:lpstr>壹、專案概述</vt:lpstr>
      <vt:lpstr>貳、 專案工作項目</vt:lpstr>
      <vt:lpstr>貳、 專案工作項目</vt:lpstr>
      <vt:lpstr>PowerPoint 簡報</vt:lpstr>
      <vt:lpstr>參、 管理需求</vt:lpstr>
      <vt:lpstr>肆、 交付項目</vt:lpstr>
      <vt:lpstr>伍、 建議書製作規定</vt:lpstr>
      <vt:lpstr>陸、 建議書評選事宜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滲透測試服務委外服務案</dc:title>
  <dc:creator>I5302</dc:creator>
  <cp:lastModifiedBy>I5302</cp:lastModifiedBy>
  <cp:revision>4</cp:revision>
  <dcterms:created xsi:type="dcterms:W3CDTF">2020-07-08T03:09:17Z</dcterms:created>
  <dcterms:modified xsi:type="dcterms:W3CDTF">2020-07-08T03:45:56Z</dcterms:modified>
</cp:coreProperties>
</file>